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70"/>
  </p:notesMasterIdLst>
  <p:handoutMasterIdLst>
    <p:handoutMasterId r:id="rId71"/>
  </p:handoutMasterIdLst>
  <p:sldIdLst>
    <p:sldId id="478" r:id="rId2"/>
    <p:sldId id="710" r:id="rId3"/>
    <p:sldId id="745" r:id="rId4"/>
    <p:sldId id="746" r:id="rId5"/>
    <p:sldId id="747" r:id="rId6"/>
    <p:sldId id="599" r:id="rId7"/>
    <p:sldId id="668" r:id="rId8"/>
    <p:sldId id="784" r:id="rId9"/>
    <p:sldId id="737" r:id="rId10"/>
    <p:sldId id="712" r:id="rId11"/>
    <p:sldId id="713" r:id="rId12"/>
    <p:sldId id="714" r:id="rId13"/>
    <p:sldId id="715" r:id="rId14"/>
    <p:sldId id="716" r:id="rId15"/>
    <p:sldId id="717" r:id="rId16"/>
    <p:sldId id="718" r:id="rId17"/>
    <p:sldId id="719" r:id="rId18"/>
    <p:sldId id="720" r:id="rId19"/>
    <p:sldId id="721" r:id="rId20"/>
    <p:sldId id="749" r:id="rId21"/>
    <p:sldId id="748" r:id="rId22"/>
    <p:sldId id="750" r:id="rId23"/>
    <p:sldId id="751" r:id="rId24"/>
    <p:sldId id="752" r:id="rId25"/>
    <p:sldId id="753" r:id="rId26"/>
    <p:sldId id="754" r:id="rId27"/>
    <p:sldId id="755" r:id="rId28"/>
    <p:sldId id="756" r:id="rId29"/>
    <p:sldId id="757" r:id="rId30"/>
    <p:sldId id="758" r:id="rId31"/>
    <p:sldId id="759" r:id="rId32"/>
    <p:sldId id="760" r:id="rId33"/>
    <p:sldId id="761" r:id="rId34"/>
    <p:sldId id="762" r:id="rId35"/>
    <p:sldId id="763" r:id="rId36"/>
    <p:sldId id="765" r:id="rId37"/>
    <p:sldId id="766" r:id="rId38"/>
    <p:sldId id="767" r:id="rId39"/>
    <p:sldId id="768" r:id="rId40"/>
    <p:sldId id="769" r:id="rId41"/>
    <p:sldId id="770" r:id="rId42"/>
    <p:sldId id="771" r:id="rId43"/>
    <p:sldId id="772" r:id="rId44"/>
    <p:sldId id="773" r:id="rId45"/>
    <p:sldId id="774" r:id="rId46"/>
    <p:sldId id="775" r:id="rId47"/>
    <p:sldId id="777" r:id="rId48"/>
    <p:sldId id="779" r:id="rId49"/>
    <p:sldId id="780" r:id="rId50"/>
    <p:sldId id="785" r:id="rId51"/>
    <p:sldId id="789" r:id="rId52"/>
    <p:sldId id="790" r:id="rId53"/>
    <p:sldId id="781" r:id="rId54"/>
    <p:sldId id="782" r:id="rId55"/>
    <p:sldId id="783" r:id="rId56"/>
    <p:sldId id="791" r:id="rId57"/>
    <p:sldId id="792" r:id="rId58"/>
    <p:sldId id="793" r:id="rId59"/>
    <p:sldId id="794" r:id="rId60"/>
    <p:sldId id="795" r:id="rId61"/>
    <p:sldId id="723" r:id="rId62"/>
    <p:sldId id="731" r:id="rId63"/>
    <p:sldId id="733" r:id="rId64"/>
    <p:sldId id="796" r:id="rId65"/>
    <p:sldId id="797" r:id="rId66"/>
    <p:sldId id="798" r:id="rId67"/>
    <p:sldId id="596" r:id="rId68"/>
    <p:sldId id="598" r:id="rId69"/>
  </p:sldIdLst>
  <p:sldSz cx="9906000" cy="6858000" type="A4"/>
  <p:notesSz cx="6858000" cy="9144000"/>
  <p:defaultTextStyle>
    <a:defPPr rtl="0">
      <a:defRPr lang="en-US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863D"/>
    <a:srgbClr val="0969CD"/>
    <a:srgbClr val="CCCCCC"/>
    <a:srgbClr val="FF0000"/>
    <a:srgbClr val="FFFF00"/>
    <a:srgbClr val="CC0000"/>
    <a:srgbClr val="808080"/>
    <a:srgbClr val="7575D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2222" autoAdjust="0"/>
    <p:restoredTop sz="99857" autoAdjust="0"/>
  </p:normalViewPr>
  <p:slideViewPr>
    <p:cSldViewPr>
      <p:cViewPr varScale="1">
        <p:scale>
          <a:sx n="93" d="100"/>
          <a:sy n="93" d="100"/>
        </p:scale>
        <p:origin x="-1572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79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4" Type="http://schemas.openxmlformats.org/officeDocument/2006/relationships/image" Target="../media/image34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17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4.wmf"/><Relationship Id="rId4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4" Type="http://schemas.openxmlformats.org/officeDocument/2006/relationships/image" Target="../media/image3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endParaRPr lang="ru-RU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fld id="{AE85CF23-FFAA-41EF-8491-3677FDDD8747}" type="slidenum">
              <a:rPr lang="ru-RU"/>
              <a:pPr rtl="0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46347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endParaRPr lang="ru-RU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rtl="0"/>
            <a:r>
              <a:rPr lang="en" noProof="0"/>
              <a:t>Образец текста</a:t>
            </a:r>
          </a:p>
          <a:p>
            <a:pPr lvl="1" rtl="0"/>
            <a:r>
              <a:rPr lang="en" noProof="0"/>
              <a:t>Второй уровень</a:t>
            </a:r>
          </a:p>
          <a:p>
            <a:pPr lvl="2" rtl="0"/>
            <a:r>
              <a:rPr lang="en" noProof="0"/>
              <a:t>Третий уровень</a:t>
            </a:r>
          </a:p>
          <a:p>
            <a:pPr lvl="3" rtl="0"/>
            <a:r>
              <a:rPr lang="en" noProof="0"/>
              <a:t>Четвертый уровень</a:t>
            </a:r>
          </a:p>
          <a:p>
            <a:pPr lvl="4" rtl="0"/>
            <a:r>
              <a:rPr lang="en" noProof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latin typeface="Arial" charset="0"/>
              </a:defRPr>
            </a:lvl1pPr>
          </a:lstStyle>
          <a:p>
            <a:pPr rtl="0">
              <a:defRPr/>
            </a:pPr>
            <a:fld id="{EAD79C9B-8BD0-4338-9208-9BB6A58C86C7}" type="slidenum">
              <a:rPr lang="ru-RU"/>
              <a:pPr rtl="0"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38739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 rtlCol="0"/>
          <a:lstStyle/>
          <a:p>
            <a:pPr rtl="0"/>
            <a:fld id="{81E47E44-864B-4A4A-B425-358C47DA2C99}" type="slidenum">
              <a:rPr lang="ru-RU" smtClean="0"/>
              <a:pPr rtl="0"/>
              <a:t>1</a:t>
            </a:fld>
            <a:endParaRPr lang="ru-RU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rtlCol="0"/>
          <a:lstStyle/>
          <a:p>
            <a:pPr rtl="0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EAD79C9B-8BD0-4338-9208-9BB6A58C86C7}" type="slidenum">
              <a:rPr lang="ru-RU" smtClean="0"/>
              <a:pPr rtl="0"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EAD79C9B-8BD0-4338-9208-9BB6A58C86C7}" type="slidenum">
              <a:rPr lang="ru-RU" smtClean="0"/>
              <a:pPr rtl="0">
                <a:defRPr/>
              </a:pPr>
              <a:t>34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8" y="260350"/>
            <a:ext cx="1008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en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 rtlCol="0"/>
          <a:lstStyle>
            <a:lvl1pPr marL="0" indent="0" algn="ctr" rtl="0">
              <a:buFont typeface="Wingdings" pitchFamily="2" charset="2"/>
              <a:buNone/>
              <a:defRPr/>
            </a:lvl1pPr>
          </a:lstStyle>
          <a:p>
            <a:pPr rtl="0"/>
            <a:r>
              <a:rPr lang="en"/>
              <a:t>Образец подзаголовка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 rtlCol="0"/>
          <a:lstStyle>
            <a:lvl1pPr algn="l" rtl="0">
              <a:defRPr smtClean="0"/>
            </a:lvl1pPr>
          </a:lstStyle>
          <a:p>
            <a:pPr rtl="0">
              <a:defRPr/>
            </a:pPr>
            <a:r>
              <a:rPr lang="en"/>
              <a:t>Н.Новгород, 2014 г.</a:t>
            </a:r>
            <a:endParaRPr lang="ru-RU"/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</p:spPr>
        <p:txBody>
          <a:bodyPr rtlCol="0"/>
          <a:lstStyle>
            <a:lvl1pPr algn="l" rtl="0">
              <a:defRPr/>
            </a:lvl1pPr>
          </a:lstStyle>
          <a:p>
            <a:pPr rtl="0">
              <a:defRPr/>
            </a:pPr>
            <a:r>
              <a:rPr lang="en"/>
              <a:t>Решение разреженных СЛАУ обобщенным методом минимальных невязок с предобуславливанием</a:t>
            </a:r>
            <a:endParaRPr lang="ru-RU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 rtlCol="0"/>
          <a:lstStyle>
            <a:lvl1pPr algn="l" rtl="0">
              <a:lnSpc>
                <a:spcPct val="100000"/>
              </a:lnSpc>
              <a:defRPr sz="1200"/>
            </a:lvl1pPr>
          </a:lstStyle>
          <a:p>
            <a:pPr rtl="0">
              <a:defRPr/>
            </a:pPr>
            <a:endParaRPr lang="ru-RU"/>
          </a:p>
        </p:txBody>
      </p:sp>
      <p:sp>
        <p:nvSpPr>
          <p:cNvPr id="9" name="Text Box 1033"/>
          <p:cNvSpPr txBox="1">
            <a:spLocks noChangeArrowheads="1"/>
          </p:cNvSpPr>
          <p:nvPr userDrawn="1"/>
        </p:nvSpPr>
        <p:spPr bwMode="auto">
          <a:xfrm>
            <a:off x="0" y="115888"/>
            <a:ext cx="9945688" cy="97872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Lobachevsky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State University of </a:t>
            </a: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Nizhni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Novgorod</a:t>
            </a:r>
            <a:endParaRPr lang="ru-RU" sz="2400" b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000" b="1" i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Faculty</a:t>
            </a:r>
            <a:r>
              <a:rPr lang="en-US" sz="2000" b="1" i="1" kern="1200" baseline="0" dirty="0" smtClean="0">
                <a:solidFill>
                  <a:srgbClr val="000000"/>
                </a:solidFill>
                <a:latin typeface="Arial" charset="0"/>
                <a:ea typeface="+mn-ea"/>
              </a:rPr>
              <a:t> of Computational mathematics and cybernetics</a:t>
            </a:r>
            <a:endParaRPr lang="en-US" sz="2000" b="1" i="1" dirty="0" smtClean="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 rtlCol="0"/>
          <a:lstStyle/>
          <a:p>
            <a:pPr rtl="0">
              <a:defRPr/>
            </a:pPr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 rtlCol="0"/>
          <a:lstStyle/>
          <a:p>
            <a:pPr rtl="0">
              <a:defRPr/>
            </a:pPr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 rtlCol="0"/>
          <a:lstStyle/>
          <a:p>
            <a:pPr rtl="0">
              <a:defRPr/>
            </a:pPr>
            <a:endParaRPr lang="ru-RU"/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" y="60928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"/>
              <a:t>Образец текста</a:t>
            </a:r>
          </a:p>
          <a:p>
            <a:pPr lvl="1" rtl="0"/>
            <a:r>
              <a:rPr lang="en"/>
              <a:t>Второй уровень</a:t>
            </a:r>
          </a:p>
          <a:p>
            <a:pPr lvl="2" rtl="0"/>
            <a:r>
              <a:rPr lang="en"/>
              <a:t>Третий уровень</a:t>
            </a:r>
          </a:p>
          <a:p>
            <a:pPr lvl="3" rtl="0"/>
            <a:r>
              <a:rPr lang="en"/>
              <a:t>Четвертый уровень</a:t>
            </a:r>
          </a:p>
          <a:p>
            <a:pPr lvl="4" rtl="0"/>
            <a:r>
              <a:rPr lang="en"/>
              <a:t>Пятый уровень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mtClean="0"/>
            </a:lvl1pPr>
          </a:lstStyle>
          <a:p>
            <a:pPr rtl="0">
              <a:defRPr/>
            </a:pPr>
            <a:r>
              <a:rPr lang="en"/>
              <a:t>Н.Новгород, 2014 г.</a:t>
            </a: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08313" y="6413500"/>
            <a:ext cx="5761037" cy="482600"/>
          </a:xfrm>
        </p:spPr>
        <p:txBody>
          <a:bodyPr rtlCol="0"/>
          <a:lstStyle>
            <a:lvl1pPr algn="l" rtl="0">
              <a:defRPr/>
            </a:lvl1pPr>
          </a:lstStyle>
          <a:p>
            <a:pPr rtl="0">
              <a:defRPr/>
            </a:pPr>
            <a:r>
              <a:rPr lang="en"/>
              <a:t>Решение разреженных СЛАУ обобщенным методом минимальных невязок с предобуславливанием</a:t>
            </a: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196975"/>
            <a:ext cx="4381500" cy="4968875"/>
          </a:xfrm>
        </p:spPr>
        <p:txBody>
          <a:bodyPr rtlCol="0"/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en"/>
              <a:t>Образец текста</a:t>
            </a:r>
          </a:p>
          <a:p>
            <a:pPr lvl="1" rtl="0"/>
            <a:r>
              <a:rPr lang="en"/>
              <a:t>Второй уровень</a:t>
            </a:r>
          </a:p>
          <a:p>
            <a:pPr lvl="2" rtl="0"/>
            <a:r>
              <a:rPr lang="en"/>
              <a:t>Третий уровень</a:t>
            </a:r>
          </a:p>
          <a:p>
            <a:pPr lvl="3" rtl="0"/>
            <a:r>
              <a:rPr lang="en"/>
              <a:t>Четвертый уровень</a:t>
            </a:r>
          </a:p>
          <a:p>
            <a:pPr lvl="4" rtl="0"/>
            <a:r>
              <a:rPr lang="en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196975"/>
            <a:ext cx="4381500" cy="4968875"/>
          </a:xfrm>
        </p:spPr>
        <p:txBody>
          <a:bodyPr rtlCol="0"/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en"/>
              <a:t>Образец текста</a:t>
            </a:r>
          </a:p>
          <a:p>
            <a:pPr lvl="1" rtl="0"/>
            <a:r>
              <a:rPr lang="en"/>
              <a:t>Второй уровень</a:t>
            </a:r>
          </a:p>
          <a:p>
            <a:pPr lvl="2" rtl="0"/>
            <a:r>
              <a:rPr lang="en"/>
              <a:t>Третий уровень</a:t>
            </a:r>
          </a:p>
          <a:p>
            <a:pPr lvl="3" rtl="0"/>
            <a:r>
              <a:rPr lang="en"/>
              <a:t>Четвертый уровень</a:t>
            </a:r>
          </a:p>
          <a:p>
            <a:pPr lvl="4" rtl="0"/>
            <a:r>
              <a:rPr lang="en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 rtlCol="0"/>
          <a:lstStyle>
            <a:lvl1pPr algn="l" rtl="0">
              <a:defRPr/>
            </a:lvl1pPr>
          </a:lstStyle>
          <a:p>
            <a:pPr rtl="0">
              <a:defRPr/>
            </a:pPr>
            <a:r>
              <a:rPr lang="en"/>
              <a:t>Н.Новгород, 2014 г.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 rtlCol="0"/>
          <a:lstStyle>
            <a:lvl1pPr algn="l" rtl="0">
              <a:defRPr/>
            </a:lvl1pPr>
          </a:lstStyle>
          <a:p>
            <a:pPr rtl="0">
              <a:defRPr/>
            </a:pPr>
            <a:r>
              <a:rPr lang="en"/>
              <a:t>Решение разреженных СЛАУ обобщенным методом минимальных невязок с предобуславливанием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 rtlCol="0"/>
          <a:lstStyle>
            <a:lvl1pPr algn="l" rtl="0">
              <a:defRPr/>
            </a:lvl1pPr>
          </a:lstStyle>
          <a:p>
            <a:pPr rtl="0">
              <a:defRPr/>
            </a:pPr>
            <a:fld id="{AE803E21-181A-4860-A570-9A4DA710F155}" type="slidenum">
              <a:rPr lang="ru-RU" smtClean="0"/>
              <a:pPr rtl="0"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 rtlCol="0"/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 rtlCol="0"/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 rtlCol="0"/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10"/>
            <a:ext cx="8420100" cy="1362075"/>
          </a:xfrm>
        </p:spPr>
        <p:txBody>
          <a:bodyPr rtlCol="0" anchor="t"/>
          <a:lstStyle>
            <a:lvl1pPr algn="l" rtl="0">
              <a:defRPr sz="4000" b="1" cap="all"/>
            </a:lvl1pPr>
          </a:lstStyle>
          <a:p>
            <a:pPr rtl="0"/>
            <a:r>
              <a:rPr lang="en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rtlCol="0" anchor="b"/>
          <a:lstStyle>
            <a:lvl1pPr marL="0" indent="0" algn="l" rtl="0">
              <a:buNone/>
              <a:defRPr sz="2000"/>
            </a:lvl1pPr>
            <a:lvl2pPr marL="457200" indent="0" algn="l" rtl="0">
              <a:buNone/>
              <a:defRPr sz="1800"/>
            </a:lvl2pPr>
            <a:lvl3pPr marL="914400" indent="0" algn="l" rtl="0">
              <a:buNone/>
              <a:defRPr sz="1600"/>
            </a:lvl3pPr>
            <a:lvl4pPr marL="1371600" indent="0" algn="l" rtl="0">
              <a:buNone/>
              <a:defRPr sz="1400"/>
            </a:lvl4pPr>
            <a:lvl5pPr marL="1828800" indent="0" algn="l" rtl="0">
              <a:buNone/>
              <a:defRPr sz="1400"/>
            </a:lvl5pPr>
            <a:lvl6pPr marL="2286000" indent="0" algn="l" rtl="0">
              <a:buNone/>
              <a:defRPr sz="1400"/>
            </a:lvl6pPr>
            <a:lvl7pPr marL="2743200" indent="0" algn="l" rtl="0">
              <a:buNone/>
              <a:defRPr sz="1400"/>
            </a:lvl7pPr>
            <a:lvl8pPr marL="3200400" indent="0" algn="l" rtl="0">
              <a:buNone/>
              <a:defRPr sz="1400"/>
            </a:lvl8pPr>
            <a:lvl9pPr marL="3657600" indent="0" algn="l" rtl="0">
              <a:buNone/>
              <a:defRPr sz="1400"/>
            </a:lvl9pPr>
          </a:lstStyle>
          <a:p>
            <a:pPr lvl="0" rtl="0"/>
            <a:r>
              <a:rPr lang="en"/>
              <a:t>Образец текста</a:t>
            </a: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>
              <a:defRPr/>
            </a:pPr>
            <a:fld id="{A184A67C-33BD-4A59-9EAE-678C8C03CEA8}" type="slidenum">
              <a:rPr lang="ru-RU"/>
              <a:pPr rtl="0">
                <a:defRPr/>
              </a:pPr>
              <a:t>‹#›</a:t>
            </a:fld>
            <a:endParaRPr lang="ru-RU"/>
          </a:p>
        </p:txBody>
      </p:sp>
      <p:pic>
        <p:nvPicPr>
          <p:cNvPr id="11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6094413"/>
            <a:ext cx="647700" cy="647700"/>
          </a:xfrm>
          <a:prstGeom prst="rect">
            <a:avLst/>
          </a:prstGeom>
          <a:noFill/>
        </p:spPr>
      </p:pic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7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 rtl="0">
              <a:defRPr/>
            </a:pPr>
            <a:r>
              <a:rPr lang="en"/>
              <a:t>Н.Новгород, 2014 г.</a:t>
            </a:r>
            <a:endParaRPr lang="ru-RU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20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 rtl="0">
              <a:defRPr/>
            </a:pPr>
            <a:r>
              <a:rPr lang="en"/>
              <a:t>Решение разреженных СЛАУ обобщенным методом минимальных невязок с предобуславливанием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50668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rtl="0"/>
            <a:r>
              <a:rPr lang="en"/>
              <a:t>Введение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5"/>
            <a:ext cx="89154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rtl="0"/>
            <a:r>
              <a:rPr lang="en"/>
              <a:t>Образец текста</a:t>
            </a:r>
          </a:p>
          <a:p>
            <a:pPr lvl="1" rtl="0"/>
            <a:r>
              <a:rPr lang="en"/>
              <a:t>Второй уровень</a:t>
            </a:r>
          </a:p>
          <a:p>
            <a:pPr lvl="2" rtl="0"/>
            <a:r>
              <a:rPr lang="en"/>
              <a:t>Третий уровень</a:t>
            </a:r>
          </a:p>
          <a:p>
            <a:pPr lvl="3" rtl="0"/>
            <a:r>
              <a:rPr lang="en"/>
              <a:t>Четвертый уровень</a:t>
            </a:r>
          </a:p>
          <a:p>
            <a:pPr lvl="4" rtl="0"/>
            <a:r>
              <a:rPr lang="en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650" y="6408738"/>
            <a:ext cx="2051050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defRPr sz="1000" smtClean="0">
                <a:latin typeface="Arial" charset="0"/>
              </a:defRPr>
            </a:lvl1pPr>
          </a:lstStyle>
          <a:p>
            <a:pPr rtl="0">
              <a:defRPr/>
            </a:pPr>
            <a:r>
              <a:rPr lang="en"/>
              <a:t>Н.Новгород, 2014 г.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8313" y="6410325"/>
            <a:ext cx="57610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defRPr sz="1000">
                <a:latin typeface="Arial" charset="0"/>
              </a:defRPr>
            </a:lvl1pPr>
          </a:lstStyle>
          <a:p>
            <a:pPr rtl="0">
              <a:defRPr/>
            </a:pPr>
            <a:r>
              <a:rPr lang="en"/>
              <a:t>Решение разреженных СЛАУ обобщенным методом минимальных невязок с предобуславливанием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 algn="l" rtl="0">
              <a:lnSpc>
                <a:spcPct val="150000"/>
              </a:lnSpc>
              <a:defRPr sz="1000">
                <a:latin typeface="Arial" charset="0"/>
              </a:defRPr>
            </a:lvl1pPr>
          </a:lstStyle>
          <a:p>
            <a:pPr rtl="0">
              <a:defRPr/>
            </a:pPr>
            <a:fld id="{17A20309-9DF2-465A-8283-412120E848FB}" type="slidenum">
              <a:rPr lang="ru-RU" smtClean="0"/>
              <a:pPr rtl="0">
                <a:defRPr/>
              </a:pPr>
              <a:t>‹#›</a:t>
            </a:fld>
            <a:endParaRPr lang="ru-RU" dirty="0"/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 rtlCol="0"/>
          <a:lstStyle/>
          <a:p>
            <a:pPr rtl="0">
              <a:defRPr/>
            </a:pPr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 rtlCol="0"/>
          <a:lstStyle/>
          <a:p>
            <a:pPr rtl="0">
              <a:defRPr/>
            </a:pPr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 rtlCol="0"/>
          <a:lstStyle/>
          <a:p>
            <a:pPr rtl="0">
              <a:defRPr/>
            </a:pPr>
            <a:endParaRPr lang="ru-RU"/>
          </a:p>
        </p:txBody>
      </p:sp>
      <p:pic>
        <p:nvPicPr>
          <p:cNvPr id="13322" name="Picture 13" descr="NNGU_Logo_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" y="60928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6" r:id="rId3"/>
    <p:sldLayoutId id="2147483849" r:id="rId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0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0.bin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4.bin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8.bin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4.bin"/><Relationship Id="rId5" Type="http://schemas.openxmlformats.org/officeDocument/2006/relationships/oleObject" Target="../embeddings/oleObject43.bin"/><Relationship Id="rId4" Type="http://schemas.openxmlformats.org/officeDocument/2006/relationships/oleObject" Target="../embeddings/oleObject42.bin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se.ufl.edu/research/sparse/matrices/" TargetMode="Externa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hyperlink" Target="http://software.intel.com/sites/products/documentation/hpc/mkl/mklman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6288" y="2759374"/>
            <a:ext cx="8420100" cy="2400657"/>
          </a:xfrm>
          <a:noFill/>
        </p:spPr>
        <p:txBody>
          <a:bodyPr rtlCol="0">
            <a:spAutoFit/>
          </a:bodyPr>
          <a:lstStyle/>
          <a:p>
            <a:pPr algn="ctr" rtl="0" eaLnBrk="1" hangingPunct="1"/>
            <a:r>
              <a:rPr lang="en" dirty="0"/>
              <a:t>Laboratory Work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" dirty="0"/>
              <a:t>Solving </a:t>
            </a:r>
            <a:r>
              <a:rPr lang="en-US" dirty="0" smtClean="0"/>
              <a:t>S</a:t>
            </a:r>
            <a:r>
              <a:rPr lang="en" dirty="0" smtClean="0"/>
              <a:t>parse Linear Systems Using </a:t>
            </a:r>
            <a:r>
              <a:rPr lang="en" dirty="0"/>
              <a:t>the </a:t>
            </a:r>
            <a:r>
              <a:rPr lang="en" dirty="0" smtClean="0"/>
              <a:t>Preconditioned </a:t>
            </a:r>
            <a:r>
              <a:rPr lang="en" dirty="0"/>
              <a:t>G</a:t>
            </a:r>
            <a:r>
              <a:rPr lang="en" dirty="0" smtClean="0"/>
              <a:t>eneralized </a:t>
            </a:r>
            <a:r>
              <a:rPr lang="en-GB" dirty="0" smtClean="0"/>
              <a:t>Minimum</a:t>
            </a:r>
            <a:r>
              <a:rPr lang="en" dirty="0" smtClean="0"/>
              <a:t> Residual Method</a:t>
            </a:r>
            <a:endParaRPr lang="ru-RU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625" y="2324096"/>
            <a:ext cx="9047163" cy="461962"/>
          </a:xfrm>
        </p:spPr>
        <p:txBody>
          <a:bodyPr rtlCol="0">
            <a:spAutoFit/>
          </a:bodyPr>
          <a:lstStyle/>
          <a:p>
            <a:pPr rtl="0" eaLnBrk="1" hangingPunct="1">
              <a:defRPr/>
            </a:pPr>
            <a:r>
              <a:rPr lang="en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Iterative </a:t>
            </a:r>
            <a:r>
              <a:rPr lang="en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Methods </a:t>
            </a:r>
            <a:r>
              <a:rPr lang="en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for </a:t>
            </a:r>
            <a:r>
              <a:rPr lang="en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Solving Linear Systems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4160838" y="5864247"/>
            <a:ext cx="57372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tlCol="0" anchor="ctr">
            <a:spAutoFit/>
          </a:bodyPr>
          <a:lstStyle/>
          <a:p>
            <a:pPr algn="l"/>
            <a:r>
              <a:rPr lang="en-US" sz="2000" dirty="0" smtClean="0">
                <a:latin typeface="Arial" charset="0"/>
              </a:rPr>
              <a:t>K.A. Barkalov,</a:t>
            </a:r>
            <a:endParaRPr lang="ru-RU" sz="2000" dirty="0">
              <a:latin typeface="Arial" charset="0"/>
            </a:endParaRPr>
          </a:p>
          <a:p>
            <a:pPr algn="l" rtl="0"/>
            <a:r>
              <a:rPr lang="en" sz="2000" dirty="0">
                <a:latin typeface="Arial" charset="0"/>
              </a:rPr>
              <a:t>Software Department</a:t>
            </a: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6321425" y="5202252"/>
            <a:ext cx="3576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tlCol="0" anchor="ctr">
            <a:spAutoFit/>
          </a:bodyPr>
          <a:lstStyle/>
          <a:p>
            <a:pPr algn="l" rtl="0"/>
            <a:r>
              <a:rPr lang="en" i="1">
                <a:solidFill>
                  <a:srgbClr val="000000"/>
                </a:solidFill>
                <a:latin typeface="Arial" charset="0"/>
              </a:rPr>
              <a:t>Supported by Intel</a:t>
            </a:r>
            <a:endParaRPr lang="ru-RU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Arnoldi </a:t>
            </a:r>
            <a:r>
              <a:rPr lang="en" sz="2800" dirty="0" smtClean="0"/>
              <a:t>orthogonalization </a:t>
            </a:r>
            <a:r>
              <a:rPr lang="en" sz="2800" dirty="0"/>
              <a:t>(1)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The objective is to find the orthogonal basis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 K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i. e. vectors {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,…,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 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Parameters: initial vector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(||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||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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)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dimension</a:t>
            </a: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rtl="0">
              <a:buNone/>
              <a:defRPr/>
            </a:pPr>
            <a:r>
              <a:rPr lang="en" b="1" dirty="0">
                <a:latin typeface="Times New Roman" pitchFamily="18" charset="0"/>
                <a:cs typeface="Times New Roman" pitchFamily="18" charset="0"/>
              </a:rPr>
              <a:t>	Algorithm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for 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1, ...,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do</a:t>
            </a:r>
          </a:p>
          <a:p>
            <a:pPr rtl="0"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Av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 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next vector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for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1, . . . ,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do</a:t>
            </a:r>
          </a:p>
          <a:p>
            <a:pPr rtl="0"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rtl="0"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−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ij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end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i </a:t>
            </a:r>
          </a:p>
          <a:p>
            <a:pPr rtl="0"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 	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+1,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||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||;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 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+1,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endParaRPr lang="pl-PL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end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j</a:t>
            </a:r>
          </a:p>
          <a:p>
            <a:pPr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Arnoldi </a:t>
            </a:r>
            <a:r>
              <a:rPr lang="en" sz="2800" dirty="0" smtClean="0"/>
              <a:t>orthogonalization </a:t>
            </a:r>
            <a:r>
              <a:rPr lang="en" sz="2800" dirty="0"/>
              <a:t>(2)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410700" cy="4968875"/>
          </a:xfrm>
        </p:spPr>
        <p:txBody>
          <a:bodyPr rtlCol="0"/>
          <a:lstStyle/>
          <a:p>
            <a:pPr rtl="0">
              <a:defRPr/>
            </a:pPr>
            <a:r>
              <a:rPr lang="en">
                <a:latin typeface="Times New Roman" pitchFamily="18" charset="0"/>
                <a:cs typeface="Times New Roman" pitchFamily="18" charset="0"/>
              </a:rPr>
              <a:t>As a result of the Arnoldi algorithm, we obtain: </a:t>
            </a:r>
          </a:p>
          <a:p>
            <a:pPr rtl="0">
              <a:buNone/>
              <a:defRPr/>
            </a:pPr>
            <a:r>
              <a:rPr lang="en" i="1">
                <a:latin typeface="Times New Roman" pitchFamily="18" charset="0"/>
                <a:cs typeface="Times New Roman" pitchFamily="18" charset="0"/>
              </a:rPr>
              <a:t>	V</a:t>
            </a:r>
            <a:r>
              <a:rPr lang="en" i="1" baseline="-2500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" i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" i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">
                <a:latin typeface="Times New Roman" pitchFamily="18" charset="0"/>
                <a:cs typeface="Times New Roman" pitchFamily="18" charset="0"/>
              </a:rPr>
              <a:t>,…,</a:t>
            </a:r>
            <a:r>
              <a:rPr lang="en" i="1">
                <a:latin typeface="Times New Roman" pitchFamily="18" charset="0"/>
                <a:cs typeface="Times New Roman" pitchFamily="18" charset="0"/>
              </a:rPr>
              <a:t> v</a:t>
            </a:r>
            <a:r>
              <a:rPr lang="en" i="1" baseline="-2500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is</a:t>
            </a:r>
            <a:r>
              <a:rPr lang="en">
                <a:latin typeface="Times New Roman" pitchFamily="18" charset="0"/>
                <a:cs typeface="Times New Roman" pitchFamily="18" charset="0"/>
              </a:rPr>
              <a:t>the orthonormal basis of the subspace </a:t>
            </a:r>
            <a:r>
              <a:rPr lang="en" i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" i="1" baseline="-2500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rtl="0">
              <a:buNone/>
              <a:defRPr/>
            </a:pPr>
            <a:r>
              <a:rPr lang="en">
                <a:latin typeface="Times New Roman" pitchFamily="18" charset="0"/>
                <a:cs typeface="Times New Roman" pitchFamily="18" charset="0"/>
              </a:rPr>
              <a:t>	                                     </a:t>
            </a: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en">
                <a:latin typeface="Times New Roman" pitchFamily="18" charset="0"/>
                <a:cs typeface="Times New Roman" pitchFamily="18" charset="0"/>
              </a:rPr>
              <a:t> matrix expanded by the last computed vector </a:t>
            </a:r>
            <a:r>
              <a:rPr lang="en" i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baseline="-25000"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en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rtl="0">
              <a:buNone/>
              <a:defRPr/>
            </a:pPr>
            <a:r>
              <a:rPr lang="en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" i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" i="1" baseline="-2500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>
                <a:latin typeface="Times New Roman" pitchFamily="18" charset="0"/>
                <a:cs typeface="Times New Roman" pitchFamily="18" charset="0"/>
              </a:rPr>
              <a:t> – orthogonalization coefficient matrix.</a:t>
            </a:r>
          </a:p>
          <a:p>
            <a:pPr rtl="0">
              <a:buNone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920741" y="2105131"/>
          <a:ext cx="2746375" cy="482600"/>
        </p:xfrm>
        <a:graphic>
          <a:graphicData uri="http://schemas.openxmlformats.org/presentationml/2006/ole">
            <p:oleObj spid="_x0000_s27690" name="Формула" r:id="rId3" imgW="1409088" imgH="241195" progId="Equation.3">
              <p:embed/>
            </p:oleObj>
          </a:graphicData>
        </a:graphic>
      </p:graphicFrame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27653" name="Object 5"/>
          <p:cNvGraphicFramePr>
            <a:graphicFrameLocks noChangeAspect="1"/>
          </p:cNvGraphicFramePr>
          <p:nvPr/>
        </p:nvGraphicFramePr>
        <p:xfrm>
          <a:off x="952500" y="3429000"/>
          <a:ext cx="5203825" cy="2508250"/>
        </p:xfrm>
        <a:graphic>
          <a:graphicData uri="http://schemas.openxmlformats.org/presentationml/2006/ole">
            <p:oleObj spid="_x0000_s27691" name="Формула" r:id="rId4" imgW="2984500" imgH="139700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524636" y="3500438"/>
            <a:ext cx="30718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" sz="22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sz="2200" i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" sz="2200" i="1" baseline="-2500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sz="2200">
                <a:latin typeface="Times New Roman" pitchFamily="18" charset="0"/>
                <a:cs typeface="Times New Roman" pitchFamily="18" charset="0"/>
              </a:rPr>
              <a:t> – Hessenberg (upper) matrix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Arnoldi </a:t>
            </a:r>
            <a:r>
              <a:rPr lang="en" sz="2800" dirty="0" smtClean="0"/>
              <a:t>orthogonalization </a:t>
            </a:r>
            <a:r>
              <a:rPr lang="en" sz="2800" dirty="0"/>
              <a:t>(3)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410700" cy="4968875"/>
          </a:xfrm>
        </p:spPr>
        <p:txBody>
          <a:bodyPr rtlCol="0"/>
          <a:lstStyle/>
          <a:p>
            <a:pPr rtl="0">
              <a:buNone/>
              <a:defRPr/>
            </a:pPr>
            <a:r>
              <a:rPr lang="en" i="1" dirty="0">
                <a:latin typeface="Times New Roman" pitchFamily="18" charset="0"/>
                <a:cs typeface="Times New Roman" pitchFamily="18" charset="0"/>
              </a:rPr>
              <a:t>	     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– orthogonalization coefficient matrix expanded with a zero string with the coefficient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+1,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buNone/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903365" y="1220737"/>
          <a:ext cx="463550" cy="482600"/>
        </p:xfrm>
        <a:graphic>
          <a:graphicData uri="http://schemas.openxmlformats.org/presentationml/2006/ole">
            <p:oleObj spid="_x0000_s33835" name="Формула" r:id="rId3" imgW="241195" imgH="241195" progId="Equation.3">
              <p:embed/>
            </p:oleObj>
          </a:graphicData>
        </a:graphic>
      </p:graphicFrame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33798" name="Object 6"/>
          <p:cNvGraphicFramePr>
            <a:graphicFrameLocks noChangeAspect="1"/>
          </p:cNvGraphicFramePr>
          <p:nvPr/>
        </p:nvGraphicFramePr>
        <p:xfrm>
          <a:off x="1595414" y="2357430"/>
          <a:ext cx="5297488" cy="2982912"/>
        </p:xfrm>
        <a:graphic>
          <a:graphicData uri="http://schemas.openxmlformats.org/presentationml/2006/ole">
            <p:oleObj spid="_x0000_s33836" name="Формула" r:id="rId4" imgW="3035300" imgH="1651000" progId="Equation.3">
              <p:embed/>
            </p:oleObj>
          </a:graphicData>
        </a:graphic>
      </p:graphicFrame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 dirty="0"/>
              <a:t>Generalized </a:t>
            </a:r>
            <a:r>
              <a:rPr lang="en-GB" sz="2800" dirty="0" smtClean="0"/>
              <a:t>minimum</a:t>
            </a:r>
            <a:r>
              <a:rPr lang="en" sz="2800" dirty="0" smtClean="0"/>
              <a:t> </a:t>
            </a:r>
            <a:r>
              <a:rPr lang="en" sz="2800" dirty="0"/>
              <a:t>residual (GMRes) method algorithm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410700" cy="4968875"/>
          </a:xfrm>
        </p:spPr>
        <p:txBody>
          <a:bodyPr rtlCol="0"/>
          <a:lstStyle/>
          <a:p>
            <a:pPr marL="457200" indent="-457200" rtl="0">
              <a:buSzPct val="100000"/>
              <a:buFont typeface="+mj-lt"/>
              <a:buAutoNum type="arabicPeriod"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Select as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(first normalized basic vector)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</a:rPr>
              <a:t>                (             ,                  ).</a:t>
            </a:r>
          </a:p>
          <a:p>
            <a:pPr marL="457200" indent="-457200" rtl="0">
              <a:buSzPct val="100000"/>
              <a:buFont typeface="+mj-lt"/>
              <a:buAutoNum type="arabicPeriod"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Execute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steps of the Arnoldi </a:t>
            </a: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algoritm 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(to obtain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for 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1, ...,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do</a:t>
            </a: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Av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 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next vector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for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1, . . . ,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do</a:t>
            </a: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−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ij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end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i </a:t>
            </a: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 	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+1,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||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||;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 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+1,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endParaRPr lang="pl-PL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end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j</a:t>
            </a:r>
          </a:p>
          <a:p>
            <a:pPr marL="457200" indent="-457200" rtl="0">
              <a:buSzPct val="100000"/>
              <a:buAutoNum type="arabicPeriod" startAt="3"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Compute                        , where </a:t>
            </a:r>
          </a:p>
          <a:p>
            <a:pPr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1023938" y="1584138"/>
          <a:ext cx="1054100" cy="406400"/>
        </p:xfrm>
        <a:graphic>
          <a:graphicData uri="http://schemas.openxmlformats.org/presentationml/2006/ole">
            <p:oleObj spid="_x0000_s34923" name="Формула" r:id="rId3" imgW="558558" imgH="203112" progId="Equation.3">
              <p:embed/>
            </p:oleObj>
          </a:graphicData>
        </a:graphic>
      </p:graphicFrame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34823" name="Object 7"/>
          <p:cNvGraphicFramePr>
            <a:graphicFrameLocks noChangeAspect="1"/>
          </p:cNvGraphicFramePr>
          <p:nvPr/>
        </p:nvGraphicFramePr>
        <p:xfrm>
          <a:off x="2349488" y="1596664"/>
          <a:ext cx="960438" cy="406400"/>
        </p:xfrm>
        <a:graphic>
          <a:graphicData uri="http://schemas.openxmlformats.org/presentationml/2006/ole">
            <p:oleObj spid="_x0000_s34924" name="Формула" r:id="rId4" imgW="507780" imgH="203112" progId="Equation.3">
              <p:embed/>
            </p:oleObj>
          </a:graphicData>
        </a:graphic>
      </p:graphicFrame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34826" name="Object 10"/>
          <p:cNvGraphicFramePr>
            <a:graphicFrameLocks noChangeAspect="1"/>
          </p:cNvGraphicFramePr>
          <p:nvPr/>
        </p:nvGraphicFramePr>
        <p:xfrm>
          <a:off x="3478212" y="1609190"/>
          <a:ext cx="1331912" cy="406400"/>
        </p:xfrm>
        <a:graphic>
          <a:graphicData uri="http://schemas.openxmlformats.org/presentationml/2006/ole">
            <p:oleObj spid="_x0000_s34925" name="Формула" r:id="rId5" imgW="698197" imgH="203112" progId="Equation.3">
              <p:embed/>
            </p:oleObj>
          </a:graphicData>
        </a:graphic>
      </p:graphicFrame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3482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862630483"/>
              </p:ext>
            </p:extLst>
          </p:nvPr>
        </p:nvGraphicFramePr>
        <p:xfrm>
          <a:off x="2216696" y="5373216"/>
          <a:ext cx="1681162" cy="406400"/>
        </p:xfrm>
        <a:graphic>
          <a:graphicData uri="http://schemas.openxmlformats.org/presentationml/2006/ole">
            <p:oleObj spid="_x0000_s34926" name="Формула" r:id="rId6" imgW="901309" imgH="203112" progId="Equation.3">
              <p:embed/>
            </p:oleObj>
          </a:graphicData>
        </a:graphic>
      </p:graphicFrame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34832" name="Object 16"/>
          <p:cNvGraphicFramePr>
            <a:graphicFrameLocks noChangeAspect="1"/>
          </p:cNvGraphicFramePr>
          <p:nvPr/>
        </p:nvGraphicFramePr>
        <p:xfrm>
          <a:off x="5025008" y="5341267"/>
          <a:ext cx="2792412" cy="608013"/>
        </p:xfrm>
        <a:graphic>
          <a:graphicData uri="http://schemas.openxmlformats.org/presentationml/2006/ole">
            <p:oleObj spid="_x0000_s34927" name="Формула" r:id="rId7" imgW="1447172" imgH="304668" progId="Equation.3">
              <p:embed/>
            </p:oleObj>
          </a:graphicData>
        </a:graphic>
      </p:graphicFrame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GMRes – implementation (1)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How to solve                                       ?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Equivalent formulation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</a:rPr>
              <a:t>redefined linear system, matrix size (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+1)×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m.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</a:rPr>
              <a:t>May be solved as a least squares problem.</a:t>
            </a:r>
          </a:p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The matrix       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is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a Hessenberg one, simplify it to a triangle using </a:t>
            </a: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Givens 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rotations.</a:t>
            </a:r>
          </a:p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At the same time,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can be computed without computing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explicitly</a:t>
            </a: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0967" name="Object 16"/>
          <p:cNvGraphicFramePr>
            <a:graphicFrameLocks noChangeAspect="1"/>
          </p:cNvGraphicFramePr>
          <p:nvPr/>
        </p:nvGraphicFramePr>
        <p:xfrm>
          <a:off x="3620730" y="1180562"/>
          <a:ext cx="2792412" cy="608012"/>
        </p:xfrm>
        <a:graphic>
          <a:graphicData uri="http://schemas.openxmlformats.org/presentationml/2006/ole">
            <p:oleObj spid="_x0000_s41028" name="Формула" r:id="rId3" imgW="1447172" imgH="304668" progId="Equation.3">
              <p:embed/>
            </p:oleObj>
          </a:graphicData>
        </a:graphic>
      </p:graphicFrame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0968" name="Object 8"/>
          <p:cNvGraphicFramePr>
            <a:graphicFrameLocks noChangeAspect="1"/>
          </p:cNvGraphicFramePr>
          <p:nvPr/>
        </p:nvGraphicFramePr>
        <p:xfrm>
          <a:off x="5095876" y="1693154"/>
          <a:ext cx="1209675" cy="428625"/>
        </p:xfrm>
        <a:graphic>
          <a:graphicData uri="http://schemas.openxmlformats.org/presentationml/2006/ole">
            <p:oleObj spid="_x0000_s41029" name="Формула" r:id="rId4" imgW="647419" imgH="215806" progId="Equation.3">
              <p:embed/>
            </p:oleObj>
          </a:graphicData>
        </a:graphic>
      </p:graphicFrame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0973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31855037"/>
              </p:ext>
            </p:extLst>
          </p:nvPr>
        </p:nvGraphicFramePr>
        <p:xfrm>
          <a:off x="2543647" y="2857496"/>
          <a:ext cx="465137" cy="430212"/>
        </p:xfrm>
        <a:graphic>
          <a:graphicData uri="http://schemas.openxmlformats.org/presentationml/2006/ole">
            <p:oleObj spid="_x0000_s41030" name="Формула" r:id="rId5" imgW="241091" imgH="215713" progId="Equation.3">
              <p:embed/>
            </p:oleObj>
          </a:graphicData>
        </a:graphic>
      </p:graphicFrame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GMRes – implementation (2)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>
                <a:latin typeface="Times New Roman" pitchFamily="18" charset="0"/>
                <a:cs typeface="Times New Roman" pitchFamily="18" charset="0"/>
              </a:rPr>
              <a:t>Let us define the rotation matrix </a:t>
            </a: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</a:t>
            </a:r>
            <a:r>
              <a:rPr lang="en" i="1" baseline="-25000">
                <a:latin typeface="Times New Roman" pitchFamily="18" charset="0"/>
                <a:cs typeface="Times New Roman" pitchFamily="18" charset="0"/>
                <a:sym typeface="Symbol"/>
              </a:rPr>
              <a:t>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rotationcoefficients</a:t>
            </a:r>
            <a:r>
              <a:rPr lang="en" i="1">
                <a:latin typeface="Times New Roman" pitchFamily="18" charset="0"/>
                <a:cs typeface="Times New Roman" pitchFamily="18" charset="0"/>
                <a:sym typeface="Symbol"/>
              </a:rPr>
              <a:t></a:t>
            </a:r>
            <a:r>
              <a:rPr lang="en" i="1" baseline="-25000">
                <a:latin typeface="Times New Roman" pitchFamily="18" charset="0"/>
                <a:cs typeface="Times New Roman" pitchFamily="18" charset="0"/>
                <a:sym typeface="Symbol"/>
              </a:rPr>
              <a:t></a:t>
            </a:r>
            <a:r>
              <a:rPr lang="en" i="1">
                <a:latin typeface="Times New Roman" pitchFamily="18" charset="0"/>
                <a:cs typeface="Times New Roman" pitchFamily="18" charset="0"/>
                <a:sym typeface="Symbol"/>
              </a:rPr>
              <a:t></a:t>
            </a:r>
            <a:r>
              <a:rPr lang="en" i="1" baseline="-25000">
                <a:latin typeface="Times New Roman" pitchFamily="18" charset="0"/>
                <a:cs typeface="Times New Roman" pitchFamily="18" charset="0"/>
                <a:sym typeface="Symbol"/>
              </a:rPr>
              <a:t></a:t>
            </a: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areselectedsothat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 i="1">
                <a:latin typeface="Times New Roman" pitchFamily="18" charset="0"/>
                <a:cs typeface="Times New Roman" pitchFamily="18" charset="0"/>
                <a:sym typeface="Symbol"/>
              </a:rPr>
              <a:t></a:t>
            </a:r>
            <a:r>
              <a:rPr lang="en" i="1" baseline="-25000">
                <a:latin typeface="Times New Roman" pitchFamily="18" charset="0"/>
                <a:cs typeface="Times New Roman" pitchFamily="18" charset="0"/>
                <a:sym typeface="Symbol"/>
              </a:rPr>
              <a:t></a:t>
            </a:r>
            <a:r>
              <a:rPr lang="en" baseline="-25000">
                <a:latin typeface="Times New Roman" pitchFamily="18" charset="0"/>
                <a:cs typeface="Times New Roman" pitchFamily="18" charset="0"/>
                <a:sym typeface="Symbol"/>
              </a:rPr>
              <a:t></a:t>
            </a:r>
            <a:r>
              <a:rPr lang="en" i="1" baseline="-25000">
                <a:latin typeface="Times New Roman" pitchFamily="18" charset="0"/>
                <a:cs typeface="Times New Roman" pitchFamily="18" charset="0"/>
                <a:sym typeface="Symbol"/>
              </a:rPr>
              <a:t></a:t>
            </a: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iszeroed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Atthesametime</a:t>
            </a:r>
          </a:p>
          <a:p>
            <a:pPr marL="457200" indent="-457200" rtl="0">
              <a:defRPr/>
            </a:pP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Multiplythesystem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bythematrix</a:t>
            </a:r>
            <a:r>
              <a:rPr lang="en" i="1" baseline="-25000">
                <a:latin typeface="Times New Roman" pitchFamily="18" charset="0"/>
                <a:cs typeface="Times New Roman" pitchFamily="18" charset="0"/>
                <a:sym typeface="Symbol"/>
              </a:rPr>
              <a:t></a:t>
            </a: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ontheleft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1989" name="Object 5"/>
          <p:cNvGraphicFramePr>
            <a:graphicFrameLocks noChangeAspect="1"/>
          </p:cNvGraphicFramePr>
          <p:nvPr/>
        </p:nvGraphicFramePr>
        <p:xfrm>
          <a:off x="5824570" y="1071546"/>
          <a:ext cx="3771900" cy="3051175"/>
        </p:xfrm>
        <a:graphic>
          <a:graphicData uri="http://schemas.openxmlformats.org/presentationml/2006/ole">
            <p:oleObj spid="_x0000_s42046" name="Формула" r:id="rId3" imgW="2159000" imgH="1689100" progId="Equation.3">
              <p:embed/>
            </p:oleObj>
          </a:graphicData>
        </a:graphic>
      </p:graphicFrame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1992" name="Object 8"/>
          <p:cNvGraphicFramePr>
            <a:graphicFrameLocks noChangeAspect="1"/>
          </p:cNvGraphicFramePr>
          <p:nvPr/>
        </p:nvGraphicFramePr>
        <p:xfrm>
          <a:off x="2438400" y="2668234"/>
          <a:ext cx="1281113" cy="482600"/>
        </p:xfrm>
        <a:graphic>
          <a:graphicData uri="http://schemas.openxmlformats.org/presentationml/2006/ole">
            <p:oleObj spid="_x0000_s42047" name="Формула" r:id="rId4" imgW="660113" imgH="241195" progId="Equation.3">
              <p:embed/>
            </p:oleObj>
          </a:graphicData>
        </a:graphic>
      </p:graphicFrame>
      <p:graphicFrame>
        <p:nvGraphicFramePr>
          <p:cNvPr id="41994" name="Object 10"/>
          <p:cNvGraphicFramePr>
            <a:graphicFrameLocks noChangeAspect="1"/>
          </p:cNvGraphicFramePr>
          <p:nvPr/>
        </p:nvGraphicFramePr>
        <p:xfrm>
          <a:off x="2524108" y="3534298"/>
          <a:ext cx="1209675" cy="428625"/>
        </p:xfrm>
        <a:graphic>
          <a:graphicData uri="http://schemas.openxmlformats.org/presentationml/2006/ole">
            <p:oleObj spid="_x0000_s42048" name="Формула" r:id="rId5" imgW="647419" imgH="215806" progId="Equation.3">
              <p:embed/>
            </p:oleObj>
          </a:graphicData>
        </a:graphic>
      </p:graphicFrame>
      <p:sp>
        <p:nvSpPr>
          <p:cNvPr id="30" name="Номер слайда 2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GMRes – implementation (3)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>
                <a:latin typeface="Times New Roman" pitchFamily="18" charset="0"/>
                <a:cs typeface="Times New Roman" pitchFamily="18" charset="0"/>
              </a:rPr>
              <a:t>Example: </a:t>
            </a: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Multiplyby</a:t>
            </a:r>
            <a:r>
              <a:rPr lang="en" baseline="-25000">
                <a:latin typeface="Times New Roman" pitchFamily="18" charset="0"/>
                <a:cs typeface="Times New Roman" pitchFamily="18" charset="0"/>
                <a:sym typeface="Symbol"/>
              </a:rPr>
              <a:t></a:t>
            </a: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where</a:t>
            </a:r>
          </a:p>
          <a:p>
            <a:pPr marL="457200" indent="-457200" rtl="0"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3013" name="Object 5"/>
          <p:cNvGraphicFramePr>
            <a:graphicFrameLocks noChangeAspect="1"/>
          </p:cNvGraphicFramePr>
          <p:nvPr/>
        </p:nvGraphicFramePr>
        <p:xfrm>
          <a:off x="3027370" y="1028699"/>
          <a:ext cx="2997200" cy="2185987"/>
        </p:xfrm>
        <a:graphic>
          <a:graphicData uri="http://schemas.openxmlformats.org/presentationml/2006/ole">
            <p:oleObj spid="_x0000_s43110" name="Формула" r:id="rId3" imgW="1562100" imgH="1092200" progId="Equation.3">
              <p:embed/>
            </p:oleObj>
          </a:graphicData>
        </a:graphic>
      </p:graphicFrame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3016" name="Object 8"/>
          <p:cNvGraphicFramePr>
            <a:graphicFrameLocks noChangeAspect="1"/>
          </p:cNvGraphicFramePr>
          <p:nvPr/>
        </p:nvGraphicFramePr>
        <p:xfrm>
          <a:off x="6381760" y="1025160"/>
          <a:ext cx="1770062" cy="2132012"/>
        </p:xfrm>
        <a:graphic>
          <a:graphicData uri="http://schemas.openxmlformats.org/presentationml/2006/ole">
            <p:oleObj spid="_x0000_s43111" name="Формула" r:id="rId4" imgW="889000" imgH="1066800" progId="Equation.3">
              <p:embed/>
            </p:oleObj>
          </a:graphicData>
        </a:graphic>
      </p:graphicFrame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3019" name="Object 11"/>
          <p:cNvGraphicFramePr>
            <a:graphicFrameLocks noChangeAspect="1"/>
          </p:cNvGraphicFramePr>
          <p:nvPr/>
        </p:nvGraphicFramePr>
        <p:xfrm>
          <a:off x="809596" y="3857628"/>
          <a:ext cx="2828925" cy="2125662"/>
        </p:xfrm>
        <a:graphic>
          <a:graphicData uri="http://schemas.openxmlformats.org/presentationml/2006/ole">
            <p:oleObj spid="_x0000_s43112" name="Формула" r:id="rId5" imgW="1498600" imgH="1066800" progId="Equation.3">
              <p:embed/>
            </p:oleObj>
          </a:graphicData>
        </a:graphic>
      </p:graphicFrame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3022" name="Object 14"/>
          <p:cNvGraphicFramePr>
            <a:graphicFrameLocks noChangeAspect="1"/>
          </p:cNvGraphicFramePr>
          <p:nvPr/>
        </p:nvGraphicFramePr>
        <p:xfrm>
          <a:off x="4432308" y="3298830"/>
          <a:ext cx="1735138" cy="915988"/>
        </p:xfrm>
        <a:graphic>
          <a:graphicData uri="http://schemas.openxmlformats.org/presentationml/2006/ole">
            <p:oleObj spid="_x0000_s43113" name="Формула" r:id="rId6" imgW="889000" imgH="457200" progId="Equation.3">
              <p:embed/>
            </p:oleObj>
          </a:graphicData>
        </a:graphic>
      </p:graphicFrame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3024" name="Object 16"/>
          <p:cNvGraphicFramePr>
            <a:graphicFrameLocks noChangeAspect="1"/>
          </p:cNvGraphicFramePr>
          <p:nvPr/>
        </p:nvGraphicFramePr>
        <p:xfrm>
          <a:off x="6738938" y="3298831"/>
          <a:ext cx="1735137" cy="915987"/>
        </p:xfrm>
        <a:graphic>
          <a:graphicData uri="http://schemas.openxmlformats.org/presentationml/2006/ole">
            <p:oleObj spid="_x0000_s43114" name="Формула" r:id="rId7" imgW="889000" imgH="457200" progId="Equation.3">
              <p:embed/>
            </p:oleObj>
          </a:graphicData>
        </a:graphic>
      </p:graphicFrame>
      <p:sp>
        <p:nvSpPr>
          <p:cNvPr id="40" name="Номер слайда 3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GMRes – implementation (4)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>
                <a:latin typeface="Times New Roman" pitchFamily="18" charset="0"/>
                <a:cs typeface="Times New Roman" pitchFamily="18" charset="0"/>
              </a:rPr>
              <a:t>Thus, we obtain  </a:t>
            </a: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Similarlymultiplyby</a:t>
            </a:r>
            <a:r>
              <a:rPr lang="en" baseline="-25000">
                <a:latin typeface="Times New Roman" pitchFamily="18" charset="0"/>
                <a:cs typeface="Times New Roman" pitchFamily="18" charset="0"/>
                <a:sym typeface="Symbol"/>
              </a:rPr>
              <a:t></a:t>
            </a: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</a:t>
            </a:r>
            <a:r>
              <a:rPr lang="en" baseline="-25000">
                <a:latin typeface="Times New Roman" pitchFamily="18" charset="0"/>
                <a:cs typeface="Times New Roman" pitchFamily="18" charset="0"/>
                <a:sym typeface="Symbol"/>
              </a:rPr>
              <a:t></a:t>
            </a:r>
            <a:r>
              <a:rPr lang="en">
                <a:latin typeface="Times New Roman" pitchFamily="18" charset="0"/>
                <a:cs typeface="Times New Roman" pitchFamily="18" charset="0"/>
                <a:sym typeface="Symbol"/>
              </a:rPr>
              <a:t>toobtain</a:t>
            </a:r>
          </a:p>
          <a:p>
            <a:pPr marL="457200" indent="-457200" rtl="0"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4039" name="Object 7"/>
          <p:cNvGraphicFramePr>
            <a:graphicFrameLocks noChangeAspect="1"/>
          </p:cNvGraphicFramePr>
          <p:nvPr/>
        </p:nvGraphicFramePr>
        <p:xfrm>
          <a:off x="2738422" y="1157288"/>
          <a:ext cx="3505200" cy="2343150"/>
        </p:xfrm>
        <a:graphic>
          <a:graphicData uri="http://schemas.openxmlformats.org/presentationml/2006/ole">
            <p:oleObj spid="_x0000_s44114" name="Формула" r:id="rId3" imgW="1803400" imgH="1168400" progId="Equation.3">
              <p:embed/>
            </p:oleObj>
          </a:graphicData>
        </a:graphic>
      </p:graphicFrame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4041" name="Object 9"/>
          <p:cNvGraphicFramePr>
            <a:graphicFrameLocks noChangeAspect="1"/>
          </p:cNvGraphicFramePr>
          <p:nvPr/>
        </p:nvGraphicFramePr>
        <p:xfrm>
          <a:off x="6953264" y="1142984"/>
          <a:ext cx="1544638" cy="2287587"/>
        </p:xfrm>
        <a:graphic>
          <a:graphicData uri="http://schemas.openxmlformats.org/presentationml/2006/ole">
            <p:oleObj spid="_x0000_s44115" name="Формула" r:id="rId4" imgW="774700" imgH="1143000" progId="Equation.3">
              <p:embed/>
            </p:oleObj>
          </a:graphicData>
        </a:graphic>
      </p:graphicFrame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4043" name="Object 11"/>
          <p:cNvGraphicFramePr>
            <a:graphicFrameLocks noChangeAspect="1"/>
          </p:cNvGraphicFramePr>
          <p:nvPr/>
        </p:nvGraphicFramePr>
        <p:xfrm>
          <a:off x="2595546" y="3929066"/>
          <a:ext cx="3678238" cy="2344737"/>
        </p:xfrm>
        <a:graphic>
          <a:graphicData uri="http://schemas.openxmlformats.org/presentationml/2006/ole">
            <p:oleObj spid="_x0000_s44116" name="Формула" r:id="rId5" imgW="1892300" imgH="1168400" progId="Equation.3">
              <p:embed/>
            </p:oleObj>
          </a:graphicData>
        </a:graphic>
      </p:graphicFrame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4045" name="Object 13"/>
          <p:cNvGraphicFramePr>
            <a:graphicFrameLocks noChangeAspect="1"/>
          </p:cNvGraphicFramePr>
          <p:nvPr/>
        </p:nvGraphicFramePr>
        <p:xfrm>
          <a:off x="7049754" y="3882680"/>
          <a:ext cx="1220788" cy="2346325"/>
        </p:xfrm>
        <a:graphic>
          <a:graphicData uri="http://schemas.openxmlformats.org/presentationml/2006/ole">
            <p:oleObj spid="_x0000_s44117" name="Формула" r:id="rId6" imgW="609600" imgH="1168400" progId="Equation.3">
              <p:embed/>
            </p:oleObj>
          </a:graphicData>
        </a:graphic>
      </p:graphicFrame>
      <p:sp>
        <p:nvSpPr>
          <p:cNvPr id="43" name="Номер слайда 42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GMRes – implementation (5)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Set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  <a:sym typeface="Symbol"/>
              </a:rPr>
              <a:t>Q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  <a:sym typeface="Symbol"/>
              </a:rPr>
              <a:t>m</a:t>
            </a:r>
            <a:r>
              <a:rPr lang="ru-RU" dirty="0">
                <a:latin typeface="Times New Roman" pitchFamily="18" charset="0"/>
                <a:cs typeface="Times New Roman" pitchFamily="18" charset="0"/>
                <a:sym typeface="Symbol"/>
              </a:rPr>
              <a:t>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  <a:sym typeface="Symbol"/>
              </a:rPr>
              <a:t>m</a:t>
            </a:r>
            <a:r>
              <a:rPr lang="ru-RU" dirty="0">
                <a:latin typeface="Times New Roman" pitchFamily="18" charset="0"/>
                <a:cs typeface="Times New Roman" pitchFamily="18" charset="0"/>
                <a:sym typeface="Symbol"/>
              </a:rPr>
              <a:t>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  <a:sym typeface="Symbol"/>
              </a:rPr>
              <a:t>m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  <a:sym typeface="Symbol"/>
              </a:rPr>
              <a:t>1</a:t>
            </a:r>
            <a:r>
              <a:rPr lang="ru-RU" dirty="0">
                <a:latin typeface="Times New Roman" pitchFamily="18" charset="0"/>
                <a:cs typeface="Times New Roman" pitchFamily="18" charset="0"/>
                <a:sym typeface="Symbol"/>
              </a:rPr>
              <a:t>…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  <a:sym typeface="Symbol"/>
              </a:rPr>
              <a:t>1 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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then</a:t>
            </a: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As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-US" i="1" dirty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  <a:sym typeface="Symbol"/>
              </a:rPr>
              <a:t>Q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  <a:sym typeface="Symbol"/>
              </a:rPr>
              <a:t>m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isaunitarymatrix</a:t>
            </a:r>
          </a:p>
          <a:p>
            <a:pPr marL="457200" indent="-457200" rtl="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defRPr/>
            </a:pPr>
            <a:endParaRPr lang="ru-RU" sz="14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Letusdeletethelastlineofthesystemandsolvethetriangularsystem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for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-US" i="1" dirty="0">
                <a:latin typeface="Times New Roman" pitchFamily="18" charset="0"/>
                <a:cs typeface="Times New Roman" pitchFamily="18" charset="0"/>
                <a:sym typeface="Symbol"/>
              </a:rPr>
              <a:t> y 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</a:t>
            </a:r>
            <a:endParaRPr lang="ru-RU" i="1" baseline="-25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457200" indent="-457200" rtl="0"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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3" name="Объект 42"/>
          <p:cNvGraphicFramePr>
            <a:graphicFrameLocks noChangeAspect="1"/>
          </p:cNvGraphicFramePr>
          <p:nvPr/>
        </p:nvGraphicFramePr>
        <p:xfrm>
          <a:off x="1046151" y="1643050"/>
          <a:ext cx="2335213" cy="457200"/>
        </p:xfrm>
        <a:graphic>
          <a:graphicData uri="http://schemas.openxmlformats.org/presentationml/2006/ole">
            <p:oleObj spid="_x0000_s45138" name="Формула" r:id="rId3" imgW="1168400" imgH="228600" progId="Equation.3">
              <p:embed/>
            </p:oleObj>
          </a:graphicData>
        </a:graphic>
      </p:graphicFrame>
      <p:graphicFrame>
        <p:nvGraphicFramePr>
          <p:cNvPr id="44" name="Объект 43"/>
          <p:cNvGraphicFramePr>
            <a:graphicFrameLocks noChangeAspect="1"/>
          </p:cNvGraphicFramePr>
          <p:nvPr/>
        </p:nvGraphicFramePr>
        <p:xfrm>
          <a:off x="1095348" y="2000250"/>
          <a:ext cx="3857625" cy="457200"/>
        </p:xfrm>
        <a:graphic>
          <a:graphicData uri="http://schemas.openxmlformats.org/presentationml/2006/ole">
            <p:oleObj spid="_x0000_s45139" name="Формула" r:id="rId4" imgW="1930400" imgH="228600" progId="Equation.3">
              <p:embed/>
            </p:oleObj>
          </a:graphicData>
        </a:graphic>
      </p:graphicFrame>
      <p:graphicFrame>
        <p:nvGraphicFramePr>
          <p:cNvPr id="45064" name="Object 16"/>
          <p:cNvGraphicFramePr>
            <a:graphicFrameLocks noChangeAspect="1"/>
          </p:cNvGraphicFramePr>
          <p:nvPr/>
        </p:nvGraphicFramePr>
        <p:xfrm>
          <a:off x="1320800" y="3071813"/>
          <a:ext cx="3771900" cy="608012"/>
        </p:xfrm>
        <a:graphic>
          <a:graphicData uri="http://schemas.openxmlformats.org/presentationml/2006/ole">
            <p:oleObj spid="_x0000_s45140" name="Формула" r:id="rId5" imgW="1954951" imgH="304668" progId="Equation.3">
              <p:embed/>
            </p:oleObj>
          </a:graphicData>
        </a:graphic>
      </p:graphicFrame>
      <p:graphicFrame>
        <p:nvGraphicFramePr>
          <p:cNvPr id="45065" name="Object 9"/>
          <p:cNvGraphicFramePr>
            <a:graphicFrameLocks noChangeAspect="1"/>
          </p:cNvGraphicFramePr>
          <p:nvPr/>
        </p:nvGraphicFramePr>
        <p:xfrm>
          <a:off x="3881430" y="4357694"/>
          <a:ext cx="1281113" cy="403225"/>
        </p:xfrm>
        <a:graphic>
          <a:graphicData uri="http://schemas.openxmlformats.org/presentationml/2006/ole">
            <p:oleObj spid="_x0000_s45141" name="Формула" r:id="rId6" imgW="685800" imgH="203200" progId="Equation.3">
              <p:embed/>
            </p:oleObj>
          </a:graphicData>
        </a:graphic>
      </p:graphicFrame>
      <p:sp>
        <p:nvSpPr>
          <p:cNvPr id="45" name="Номер слайда 4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GMRes – implementation (6)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632520" y="1076072"/>
            <a:ext cx="9145016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We can prove that:</a:t>
            </a:r>
          </a:p>
          <a:p>
            <a:pPr marL="857250" lvl="1" indent="-45720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Therank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-US" i="1" dirty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  <a:sym typeface="Symbol"/>
              </a:rPr>
              <a:t>AV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  <a:sym typeface="Symbol"/>
              </a:rPr>
              <a:t>m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isequaltotherank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-US" i="1" dirty="0">
                <a:latin typeface="Times New Roman" pitchFamily="18" charset="0"/>
                <a:cs typeface="Times New Roman" pitchFamily="18" charset="0"/>
                <a:sym typeface="Symbol"/>
              </a:rPr>
              <a:t> R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  <a:sym typeface="Symbol"/>
              </a:rPr>
              <a:t>m 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</a:t>
            </a:r>
            <a:endParaRPr lang="en" dirty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857250" lvl="1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Thevectorcanbeobtainedbysolvingthesystemie</a:t>
            </a:r>
          </a:p>
          <a:p>
            <a:pPr marL="857250" lvl="1" indent="-45720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Theresidualatthestep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-US" i="1" dirty="0">
                <a:latin typeface="Times New Roman" pitchFamily="18" charset="0"/>
                <a:cs typeface="Times New Roman" pitchFamily="18" charset="0"/>
                <a:sym typeface="Symbol"/>
              </a:rPr>
              <a:t> m 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satisfiesthefollowingrelations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857250" lvl="1" indent="-457200"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Asaresult</a:t>
            </a:r>
          </a:p>
          <a:p>
            <a:pPr marL="457200" indent="-457200" rtl="0">
              <a:defRPr/>
            </a:pPr>
            <a:r>
              <a:rPr lang="en" dirty="0">
                <a:latin typeface="Times New Roman"/>
                <a:ea typeface="Times New Roman"/>
              </a:rPr>
              <a:t>The indicated value may be used as a method stop criterion                and ensure such verification at each step of the algorithm.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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6086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003109367"/>
              </p:ext>
            </p:extLst>
          </p:nvPr>
        </p:nvGraphicFramePr>
        <p:xfrm>
          <a:off x="2864768" y="1916832"/>
          <a:ext cx="2792412" cy="608013"/>
        </p:xfrm>
        <a:graphic>
          <a:graphicData uri="http://schemas.openxmlformats.org/presentationml/2006/ole">
            <p:oleObj spid="_x0000_s46201" name="Формула" r:id="rId3" imgW="1447172" imgH="304668" progId="Equation.3">
              <p:embed/>
            </p:oleObj>
          </a:graphicData>
        </a:graphic>
      </p:graphicFrame>
      <p:graphicFrame>
        <p:nvGraphicFramePr>
          <p:cNvPr id="4608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69919028"/>
              </p:ext>
            </p:extLst>
          </p:nvPr>
        </p:nvGraphicFramePr>
        <p:xfrm>
          <a:off x="2504728" y="2348880"/>
          <a:ext cx="1281112" cy="403225"/>
        </p:xfrm>
        <a:graphic>
          <a:graphicData uri="http://schemas.openxmlformats.org/presentationml/2006/ole">
            <p:oleObj spid="_x0000_s46202" name="Формула" r:id="rId4" imgW="685800" imgH="203200" progId="Equation.3">
              <p:embed/>
            </p:oleObj>
          </a:graphicData>
        </a:graphic>
      </p:graphicFrame>
      <p:graphicFrame>
        <p:nvGraphicFramePr>
          <p:cNvPr id="4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969811531"/>
              </p:ext>
            </p:extLst>
          </p:nvPr>
        </p:nvGraphicFramePr>
        <p:xfrm>
          <a:off x="4520952" y="2348880"/>
          <a:ext cx="1708150" cy="454025"/>
        </p:xfrm>
        <a:graphic>
          <a:graphicData uri="http://schemas.openxmlformats.org/presentationml/2006/ole">
            <p:oleObj spid="_x0000_s46203" name="Формула" r:id="rId5" imgW="914400" imgH="228600" progId="Equation.3">
              <p:embed/>
            </p:oleObj>
          </a:graphicData>
        </a:graphic>
      </p:graphicFrame>
      <p:graphicFrame>
        <p:nvGraphicFramePr>
          <p:cNvPr id="46090" name="Object 16"/>
          <p:cNvGraphicFramePr>
            <a:graphicFrameLocks noChangeAspect="1"/>
          </p:cNvGraphicFramePr>
          <p:nvPr/>
        </p:nvGraphicFramePr>
        <p:xfrm>
          <a:off x="1581166" y="3425480"/>
          <a:ext cx="5657850" cy="457200"/>
        </p:xfrm>
        <a:graphic>
          <a:graphicData uri="http://schemas.openxmlformats.org/presentationml/2006/ole">
            <p:oleObj spid="_x0000_s46204" name="Формула" r:id="rId6" imgW="2933700" imgH="228600" progId="Equation.3">
              <p:embed/>
            </p:oleObj>
          </a:graphicData>
        </a:graphic>
      </p:graphicFrame>
      <p:graphicFrame>
        <p:nvGraphicFramePr>
          <p:cNvPr id="48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515616097"/>
              </p:ext>
            </p:extLst>
          </p:nvPr>
        </p:nvGraphicFramePr>
        <p:xfrm>
          <a:off x="3296816" y="3933056"/>
          <a:ext cx="1322388" cy="457200"/>
        </p:xfrm>
        <a:graphic>
          <a:graphicData uri="http://schemas.openxmlformats.org/presentationml/2006/ole">
            <p:oleObj spid="_x0000_s46205" name="Формула" r:id="rId7" imgW="685800" imgH="228600" progId="Equation.3">
              <p:embed/>
            </p:oleObj>
          </a:graphicData>
        </a:graphic>
      </p:graphicFrame>
      <p:graphicFrame>
        <p:nvGraphicFramePr>
          <p:cNvPr id="46092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484059130"/>
              </p:ext>
            </p:extLst>
          </p:nvPr>
        </p:nvGraphicFramePr>
        <p:xfrm>
          <a:off x="8481392" y="4437112"/>
          <a:ext cx="906462" cy="457200"/>
        </p:xfrm>
        <a:graphic>
          <a:graphicData uri="http://schemas.openxmlformats.org/presentationml/2006/ole">
            <p:oleObj spid="_x0000_s46206" name="Формула" r:id="rId8" imgW="469900" imgH="228600" progId="Equation.3">
              <p:embed/>
            </p:oleObj>
          </a:graphicData>
        </a:graphic>
      </p:graphicFrame>
      <p:sp>
        <p:nvSpPr>
          <p:cNvPr id="45" name="Номер слайда 4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19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Contents</a:t>
            </a:r>
          </a:p>
        </p:txBody>
      </p:sp>
      <p:sp>
        <p:nvSpPr>
          <p:cNvPr id="1741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Problem Statement</a:t>
            </a:r>
          </a:p>
          <a:p>
            <a:pPr rtl="0"/>
            <a:r>
              <a:rPr lang="en" dirty="0"/>
              <a:t>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</a:p>
          <a:p>
            <a:pPr rtl="0"/>
            <a:r>
              <a:rPr lang="en" dirty="0"/>
              <a:t>Generalized </a:t>
            </a:r>
            <a:r>
              <a:rPr lang="en-GB" dirty="0" smtClean="0"/>
              <a:t>Minimum</a:t>
            </a:r>
            <a:r>
              <a:rPr lang="en" dirty="0" smtClean="0"/>
              <a:t> Residual Method Implementation</a:t>
            </a:r>
            <a:endParaRPr lang="en" dirty="0"/>
          </a:p>
          <a:p>
            <a:pPr rtl="0"/>
            <a:r>
              <a:rPr lang="en" dirty="0"/>
              <a:t>Preconditioned </a:t>
            </a:r>
            <a:r>
              <a:rPr lang="en" dirty="0" smtClean="0"/>
              <a:t>Generalized </a:t>
            </a:r>
            <a:r>
              <a:rPr lang="en-GB" dirty="0" smtClean="0"/>
              <a:t>Minimum</a:t>
            </a:r>
            <a:r>
              <a:rPr lang="en" dirty="0" smtClean="0"/>
              <a:t> Residual Method</a:t>
            </a:r>
            <a:endParaRPr lang="ru-RU" dirty="0" smtClean="0"/>
          </a:p>
          <a:p>
            <a:pPr rtl="0"/>
            <a:r>
              <a:rPr lang="en" dirty="0"/>
              <a:t>Preconditioned </a:t>
            </a:r>
            <a:r>
              <a:rPr lang="en" dirty="0" smtClean="0"/>
              <a:t>Generalized </a:t>
            </a:r>
            <a:r>
              <a:rPr lang="en-GB" dirty="0" smtClean="0"/>
              <a:t>Minimum</a:t>
            </a:r>
            <a:r>
              <a:rPr lang="en" dirty="0" smtClean="0"/>
              <a:t> Residual Method Implementation</a:t>
            </a:r>
            <a:endParaRPr lang="ru-RU" dirty="0" smtClean="0"/>
          </a:p>
          <a:p>
            <a:pPr rtl="0"/>
            <a:r>
              <a:rPr lang="en" dirty="0"/>
              <a:t>Experimental Results</a:t>
            </a:r>
          </a:p>
        </p:txBody>
      </p:sp>
      <p:sp>
        <p:nvSpPr>
          <p:cNvPr id="17410" name="Дата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17411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 dirty="0"/>
              <a:t>Solving sparse linear systems using the preconditioned </a:t>
            </a:r>
            <a:r>
              <a:rPr lang="en-GB" dirty="0" smtClean="0"/>
              <a:t>generalized 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Software implementation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/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A184A67C-33BD-4A59-9EAE-678C8C03CEA8}" type="slidenum">
              <a:rPr lang="ru-RU" smtClean="0"/>
              <a:pPr rtl="0"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0021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Project creation 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Create the 01_GMRes project to implement the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</a:p>
          <a:p>
            <a:pPr rtl="0"/>
            <a:r>
              <a:rPr lang="en" dirty="0"/>
              <a:t>Include the following files in the project:</a:t>
            </a:r>
          </a:p>
          <a:p>
            <a:pPr lvl="1" rtl="0"/>
            <a:r>
              <a:rPr lang="en" b="1" dirty="0"/>
              <a:t>types.h</a:t>
            </a:r>
            <a:r>
              <a:rPr lang="en" dirty="0"/>
              <a:t> – description of the involved data structures and </a:t>
            </a:r>
            <a:r>
              <a:rPr lang="en" dirty="0" smtClean="0"/>
              <a:t>invariables</a:t>
            </a:r>
            <a:endParaRPr lang="en" dirty="0"/>
          </a:p>
          <a:p>
            <a:pPr lvl="1" rtl="0"/>
            <a:r>
              <a:rPr lang="en" b="1" dirty="0"/>
              <a:t>readMatrix.h, readMatrix.c</a:t>
            </a:r>
            <a:r>
              <a:rPr lang="en" dirty="0"/>
              <a:t> – declaration and implementation of the matrix reading functions from a mtx file</a:t>
            </a:r>
            <a:endParaRPr lang="ru-RU" dirty="0" smtClean="0"/>
          </a:p>
          <a:p>
            <a:pPr lvl="1" rtl="0"/>
            <a:r>
              <a:rPr lang="en" b="1" dirty="0"/>
              <a:t>memoryWork.h, memoryWork.с</a:t>
            </a:r>
            <a:r>
              <a:rPr lang="en" dirty="0"/>
              <a:t> – declaration and implementation of the functions working with memory</a:t>
            </a:r>
          </a:p>
          <a:p>
            <a:pPr lvl="1" rtl="0"/>
            <a:r>
              <a:rPr lang="en" b="1" dirty="0"/>
              <a:t>matrixOperations.h, matrixOperations.c</a:t>
            </a:r>
            <a:r>
              <a:rPr lang="en" dirty="0"/>
              <a:t> – declaration and implementation of the functions for matrix-vector operations with sparse matrices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21</a:t>
            </a:fld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Project creation 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1"/>
            <a:r>
              <a:rPr lang="en" b="1" dirty="0"/>
              <a:t>mklGMRes.h, mklGMRes.c </a:t>
            </a:r>
            <a:r>
              <a:rPr lang="en" dirty="0"/>
              <a:t>– declaration and implementation of the functions that solve systems using the FGMRes method from the Intel MKL library. </a:t>
            </a:r>
          </a:p>
          <a:p>
            <a:pPr lvl="1"/>
            <a:r>
              <a:rPr lang="en" b="1" dirty="0"/>
              <a:t>GMResSolver.h, GMResSolver.c</a:t>
            </a:r>
            <a:r>
              <a:rPr lang="en" dirty="0"/>
              <a:t> – declaration and implementation of the </a:t>
            </a:r>
            <a:r>
              <a:rPr lang="en" dirty="0" smtClean="0"/>
              <a:t>functions </a:t>
            </a:r>
            <a:r>
              <a:rPr lang="en" dirty="0"/>
              <a:t>that solve linear systems using the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method.</a:t>
            </a:r>
            <a:endParaRPr lang="en-US" dirty="0" smtClean="0"/>
          </a:p>
          <a:p>
            <a:pPr lvl="1" rtl="0"/>
            <a:r>
              <a:rPr lang="en" b="1" dirty="0"/>
              <a:t>main.c</a:t>
            </a:r>
            <a:r>
              <a:rPr lang="en" dirty="0"/>
              <a:t> – call of the GMRes method and running serial experiments.</a:t>
            </a:r>
            <a:endParaRPr lang="en-US" dirty="0" smtClean="0"/>
          </a:p>
          <a:p>
            <a:pPr rtl="0"/>
            <a:r>
              <a:rPr lang="en" dirty="0"/>
              <a:t>Set the project to use the Intel MKL library: From </a:t>
            </a:r>
            <a:r>
              <a:rPr lang="en" b="1" dirty="0"/>
              <a:t>Intel C++ Composer XE 2011→Select Build Components,</a:t>
            </a:r>
            <a:r>
              <a:rPr lang="en" dirty="0"/>
              <a:t> select </a:t>
            </a:r>
            <a:r>
              <a:rPr lang="en" b="1" dirty="0"/>
              <a:t>Sequential</a:t>
            </a:r>
            <a:r>
              <a:rPr lang="en" dirty="0"/>
              <a:t> in the </a:t>
            </a:r>
            <a:r>
              <a:rPr lang="en" b="1" dirty="0"/>
              <a:t>Use MKL</a:t>
            </a:r>
            <a:r>
              <a:rPr lang="en" dirty="0"/>
              <a:t> field</a:t>
            </a:r>
            <a:endParaRPr lang="ru-RU" dirty="0" smtClean="0"/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22</a:t>
            </a:fld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Data structures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For sparse matrix representation, use the CRS (Column Row Storage) format. </a:t>
            </a:r>
          </a:p>
          <a:p>
            <a:pPr rtl="0"/>
            <a:r>
              <a:rPr lang="en"/>
              <a:t>In the file </a:t>
            </a:r>
            <a:r>
              <a:rPr lang="en" b="1"/>
              <a:t>types.h</a:t>
            </a:r>
            <a:r>
              <a:rPr lang="en"/>
              <a:t>, declare the structure </a:t>
            </a:r>
            <a:r>
              <a:rPr lang="en" b="1"/>
              <a:t>CrsMatrix: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3844" y="2533905"/>
            <a:ext cx="9072626" cy="258532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 rtl="0">
              <a:spcAft>
                <a:spcPts val="0"/>
              </a:spcAft>
            </a:pPr>
            <a:r>
              <a:rPr lang="en" b="1">
                <a:solidFill>
                  <a:srgbClr val="0000FF"/>
                </a:solidFill>
                <a:latin typeface="Courier New"/>
                <a:ea typeface="Calibri"/>
              </a:rPr>
              <a:t>typedef</a:t>
            </a:r>
            <a:r>
              <a:rPr lang="en" b="1">
                <a:latin typeface="Courier New"/>
                <a:ea typeface="Calibri"/>
              </a:rPr>
              <a:t> </a:t>
            </a:r>
            <a:r>
              <a:rPr lang="en" b="1">
                <a:solidFill>
                  <a:srgbClr val="0000FF"/>
                </a:solidFill>
                <a:latin typeface="Courier New"/>
                <a:ea typeface="Calibri"/>
              </a:rPr>
              <a:t>struct</a:t>
            </a:r>
            <a:r>
              <a:rPr lang="en" b="1">
                <a:latin typeface="Courier New"/>
                <a:ea typeface="Calibri"/>
              </a:rPr>
              <a:t> CrsMatrix </a:t>
            </a:r>
            <a:endParaRPr lang="ru-RU" b="1" dirty="0" smtClean="0">
              <a:latin typeface="Times New Roman"/>
              <a:ea typeface="Times New Roman"/>
            </a:endParaRPr>
          </a:p>
          <a:p>
            <a:pPr algn="l" rtl="0">
              <a:spcAft>
                <a:spcPts val="0"/>
              </a:spcAft>
            </a:pPr>
            <a:r>
              <a:rPr lang="en" b="1">
                <a:latin typeface="Courier New"/>
                <a:ea typeface="Calibri"/>
              </a:rPr>
              <a:t>{</a:t>
            </a:r>
            <a:endParaRPr lang="ru-RU" b="1" dirty="0" smtClean="0">
              <a:latin typeface="Times New Roman"/>
              <a:ea typeface="Times New Roman"/>
            </a:endParaRPr>
          </a:p>
          <a:p>
            <a:pPr algn="l" rtl="0">
              <a:spcAft>
                <a:spcPts val="0"/>
              </a:spcAft>
            </a:pPr>
            <a:r>
              <a:rPr lang="en" b="1">
                <a:latin typeface="Courier New"/>
                <a:ea typeface="Calibri"/>
              </a:rPr>
              <a:t>  </a:t>
            </a:r>
            <a:r>
              <a:rPr lang="en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b="1">
                <a:latin typeface="Courier New"/>
                <a:ea typeface="Calibri"/>
              </a:rPr>
              <a:t> N;             </a:t>
            </a:r>
            <a:r>
              <a:rPr lang="en" b="1">
                <a:solidFill>
                  <a:srgbClr val="008000"/>
                </a:solidFill>
                <a:latin typeface="Courier New"/>
                <a:ea typeface="Calibri"/>
              </a:rPr>
              <a:t>// matrix dimension (N x N)</a:t>
            </a:r>
            <a:endParaRPr lang="ru-RU" b="1" dirty="0" smtClean="0">
              <a:latin typeface="Times New Roman"/>
              <a:ea typeface="Times New Roman"/>
            </a:endParaRPr>
          </a:p>
          <a:p>
            <a:pPr algn="l" rtl="0">
              <a:spcAft>
                <a:spcPts val="0"/>
              </a:spcAft>
            </a:pPr>
            <a:r>
              <a:rPr lang="en" b="1">
                <a:latin typeface="Courier New"/>
                <a:ea typeface="Calibri"/>
              </a:rPr>
              <a:t>  </a:t>
            </a:r>
            <a:r>
              <a:rPr lang="en" b="1">
                <a:solidFill>
                  <a:srgbClr val="0000FF"/>
                </a:solidFill>
                <a:latin typeface="Courier New"/>
                <a:ea typeface="Calibri"/>
              </a:rPr>
              <a:t>int </a:t>
            </a:r>
            <a:r>
              <a:rPr lang="en" b="1">
                <a:latin typeface="Courier New"/>
                <a:ea typeface="Calibri"/>
              </a:rPr>
              <a:t>NZ;            </a:t>
            </a:r>
            <a:r>
              <a:rPr lang="en" b="1">
                <a:solidFill>
                  <a:srgbClr val="008000"/>
                </a:solidFill>
                <a:latin typeface="Courier New"/>
                <a:ea typeface="Calibri"/>
              </a:rPr>
              <a:t>// number of nonzeroes</a:t>
            </a:r>
            <a:endParaRPr lang="ru-RU" b="1" dirty="0" smtClean="0">
              <a:latin typeface="Times New Roman"/>
              <a:ea typeface="Times New Roman"/>
            </a:endParaRPr>
          </a:p>
          <a:p>
            <a:pPr algn="l" rtl="0">
              <a:spcAft>
                <a:spcPts val="0"/>
              </a:spcAft>
            </a:pPr>
            <a:r>
              <a:rPr lang="en" b="1">
                <a:latin typeface="Courier New"/>
                <a:ea typeface="Calibri"/>
              </a:rPr>
              <a:t>  FLOAT_TYPE* Value; </a:t>
            </a:r>
            <a:r>
              <a:rPr lang="en" b="1">
                <a:solidFill>
                  <a:srgbClr val="008000"/>
                </a:solidFill>
                <a:latin typeface="Courier New"/>
                <a:ea typeface="Calibri"/>
              </a:rPr>
              <a:t>// values array (dimension NZ)</a:t>
            </a:r>
            <a:endParaRPr lang="ru-RU" b="1" dirty="0" smtClean="0">
              <a:latin typeface="Times New Roman"/>
              <a:ea typeface="Times New Roman"/>
            </a:endParaRPr>
          </a:p>
          <a:p>
            <a:pPr algn="l" rtl="0">
              <a:spcAft>
                <a:spcPts val="0"/>
              </a:spcAft>
            </a:pPr>
            <a:r>
              <a:rPr lang="en" b="1">
                <a:latin typeface="Courier New"/>
                <a:ea typeface="Calibri"/>
              </a:rPr>
              <a:t>  </a:t>
            </a:r>
            <a:r>
              <a:rPr lang="en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b="1">
                <a:latin typeface="Courier New"/>
                <a:ea typeface="Calibri"/>
              </a:rPr>
              <a:t>* Col;          </a:t>
            </a:r>
            <a:r>
              <a:rPr lang="en" b="1">
                <a:solidFill>
                  <a:srgbClr val="008000"/>
                </a:solidFill>
                <a:latin typeface="Courier New"/>
                <a:ea typeface="Calibri"/>
              </a:rPr>
              <a:t>// column numbers array (NZ)</a:t>
            </a:r>
            <a:endParaRPr lang="ru-RU" b="1" dirty="0" smtClean="0">
              <a:latin typeface="Times New Roman"/>
              <a:ea typeface="Times New Roman"/>
            </a:endParaRPr>
          </a:p>
          <a:p>
            <a:pPr algn="l" rtl="0">
              <a:spcAft>
                <a:spcPts val="0"/>
              </a:spcAft>
            </a:pPr>
            <a:r>
              <a:rPr lang="en" b="1">
                <a:latin typeface="Courier New"/>
                <a:ea typeface="Calibri"/>
              </a:rPr>
              <a:t>  </a:t>
            </a:r>
            <a:r>
              <a:rPr lang="en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b="1">
                <a:latin typeface="Courier New"/>
                <a:ea typeface="Calibri"/>
              </a:rPr>
              <a:t>* RowIndex;     </a:t>
            </a:r>
            <a:r>
              <a:rPr lang="en" b="1">
                <a:solidFill>
                  <a:srgbClr val="008000"/>
                </a:solidFill>
                <a:latin typeface="Courier New"/>
                <a:ea typeface="Calibri"/>
              </a:rPr>
              <a:t>// row indices array (dimension N +1)</a:t>
            </a:r>
            <a:endParaRPr lang="ru-RU" b="1" dirty="0" smtClean="0">
              <a:latin typeface="Times New Roman"/>
              <a:ea typeface="Times New Roman"/>
            </a:endParaRPr>
          </a:p>
          <a:p>
            <a:pPr algn="l" rtl="0">
              <a:spcAft>
                <a:spcPts val="0"/>
              </a:spcAft>
            </a:pPr>
            <a:r>
              <a:rPr lang="en" b="1">
                <a:latin typeface="Courier New"/>
                <a:ea typeface="Calibri"/>
              </a:rPr>
              <a:t>}</a:t>
            </a:r>
            <a:endParaRPr lang="ru-RU" b="1" dirty="0" smtClean="0">
              <a:latin typeface="Times New Roman"/>
              <a:ea typeface="Times New Roman"/>
            </a:endParaRPr>
          </a:p>
          <a:p>
            <a:pPr algn="just" rtl="0">
              <a:spcAft>
                <a:spcPts val="0"/>
              </a:spcAft>
            </a:pPr>
            <a:r>
              <a:rPr lang="en" b="1">
                <a:latin typeface="Courier New"/>
                <a:ea typeface="Calibri"/>
              </a:rPr>
              <a:t>crsMatrix;</a:t>
            </a:r>
            <a:endParaRPr lang="ru-RU" b="1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23</a:t>
            </a:fld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Main function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r>
              <a:rPr lang="en" dirty="0"/>
              <a:t>Implement the </a:t>
            </a:r>
            <a:r>
              <a:rPr lang="en" b="1" dirty="0" smtClean="0">
                <a:latin typeface="Courier New" pitchFamily="49" charset="0"/>
                <a:cs typeface="Courier New" pitchFamily="49" charset="0"/>
              </a:rPr>
              <a:t>main()</a:t>
            </a:r>
            <a:r>
              <a:rPr lang="en" dirty="0"/>
              <a:t> function as follows:</a:t>
            </a:r>
          </a:p>
          <a:p>
            <a:pPr marL="914400" lvl="1" indent="-457200" rtl="0">
              <a:buFont typeface="+mj-lt"/>
              <a:buAutoNum type="arabicPeriod"/>
            </a:pPr>
            <a:r>
              <a:rPr lang="en" dirty="0"/>
              <a:t>Enter the system parameters (name of the file with the matrix, required accuracy, maximum iterations number)</a:t>
            </a:r>
          </a:p>
          <a:p>
            <a:pPr marL="914400" lvl="1" indent="-457200" rtl="0">
              <a:buFont typeface="+mj-lt"/>
              <a:buAutoNum type="arabicPeriod"/>
            </a:pPr>
            <a:r>
              <a:rPr lang="en" dirty="0" smtClean="0"/>
              <a:t>Read </a:t>
            </a:r>
            <a:r>
              <a:rPr lang="en" dirty="0"/>
              <a:t>the system matrix in the coordinate format</a:t>
            </a:r>
          </a:p>
          <a:p>
            <a:pPr marL="914400" lvl="1" indent="-457200" rtl="0">
              <a:buFont typeface="+mj-lt"/>
              <a:buAutoNum type="arabicPeriod"/>
            </a:pPr>
            <a:r>
              <a:rPr lang="en" dirty="0"/>
              <a:t>Set the exact value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 = 1, i = 1,…, n</a:t>
            </a:r>
            <a:r>
              <a:rPr lang="en" dirty="0"/>
              <a:t>, compute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b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1" indent="-457200" rtl="0">
              <a:buFont typeface="+mj-lt"/>
              <a:buAutoNum type="arabicPeriod"/>
            </a:pPr>
            <a:r>
              <a:rPr lang="en" dirty="0">
                <a:cs typeface="Times New Roman" pitchFamily="18" charset="0"/>
              </a:rPr>
              <a:t>Call the function for solving linear systems by the GMRes method, compute the achieved residual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" dirty="0">
                <a:cs typeface="Times New Roman" pitchFamily="18" charset="0"/>
              </a:rPr>
              <a:t> norm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1" indent="-457200" rtl="0">
              <a:buFont typeface="+mj-lt"/>
              <a:buAutoNum type="arabicPeriod"/>
            </a:pPr>
            <a:r>
              <a:rPr lang="en" dirty="0">
                <a:cs typeface="Times New Roman" pitchFamily="18" charset="0"/>
              </a:rPr>
              <a:t> Call the function for solving linear systems by the FGMRes method from the MKL library, compute the achieved residual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mkl</a:t>
            </a:r>
            <a:r>
              <a:rPr lang="en" dirty="0">
                <a:cs typeface="Times New Roman" pitchFamily="18" charset="0"/>
              </a:rPr>
              <a:t> norm</a:t>
            </a:r>
            <a:endParaRPr lang="en-US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1" indent="-457200" rtl="0">
              <a:buFont typeface="+mj-lt"/>
              <a:buAutoNum type="arabicPeriod"/>
            </a:pPr>
            <a:r>
              <a:rPr lang="en" dirty="0">
                <a:cs typeface="Times New Roman" pitchFamily="18" charset="0"/>
              </a:rPr>
              <a:t>Display the results or save them in a file.</a:t>
            </a:r>
          </a:p>
          <a:p>
            <a:pPr lvl="1" rtl="0"/>
            <a:endParaRPr lang="en-US" dirty="0" smtClean="0">
              <a:cs typeface="Times New Roman" pitchFamily="18" charset="0"/>
            </a:endParaRPr>
          </a:p>
          <a:p>
            <a:pPr lvl="1" rtl="0"/>
            <a:endParaRPr lang="ru-RU" dirty="0" smtClean="0"/>
          </a:p>
          <a:p>
            <a:pPr lvl="1"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24</a:t>
            </a:fld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Auxiliary functions 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Functions working with memory (</a:t>
            </a:r>
            <a:r>
              <a:rPr lang="en" b="1" dirty="0"/>
              <a:t>memoryWork.h, memoryWork.с</a:t>
            </a:r>
            <a:r>
              <a:rPr lang="en" dirty="0"/>
              <a:t>):</a:t>
            </a:r>
          </a:p>
          <a:p>
            <a:pPr lvl="1" rtl="0"/>
            <a:r>
              <a:rPr lang="en" b="1" dirty="0"/>
              <a:t>InitializeMatrix()</a:t>
            </a:r>
            <a:r>
              <a:rPr lang="en" dirty="0"/>
              <a:t> – memory allocation to store a matrix in the CRS </a:t>
            </a:r>
            <a:r>
              <a:rPr lang="en" dirty="0" smtClean="0"/>
              <a:t>format. </a:t>
            </a:r>
            <a:r>
              <a:rPr lang="en" dirty="0"/>
              <a:t>Input: dimension of the matrix </a:t>
            </a:r>
            <a:r>
              <a:rPr lang="en" b="1" dirty="0"/>
              <a:t>n</a:t>
            </a:r>
            <a:r>
              <a:rPr lang="en" dirty="0"/>
              <a:t>, number of nonzeroes </a:t>
            </a:r>
            <a:r>
              <a:rPr lang="en" b="1" dirty="0" smtClean="0"/>
              <a:t>nz.</a:t>
            </a:r>
            <a:r>
              <a:rPr lang="en" dirty="0" smtClean="0"/>
              <a:t> </a:t>
            </a:r>
            <a:r>
              <a:rPr lang="en" dirty="0"/>
              <a:t>Output: pointer to the matrix storage structure </a:t>
            </a:r>
            <a:r>
              <a:rPr lang="en" b="1" dirty="0"/>
              <a:t>mtx.</a:t>
            </a:r>
            <a:r>
              <a:rPr lang="en" dirty="0"/>
              <a:t> The function returns the error code.</a:t>
            </a:r>
          </a:p>
          <a:p>
            <a:pPr rtl="0">
              <a:spcAft>
                <a:spcPts val="0"/>
              </a:spcAft>
              <a:buNone/>
            </a:pP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	 void</a:t>
            </a:r>
            <a:r>
              <a:rPr lang="en" sz="2000" b="1" dirty="0">
                <a:latin typeface="Courier New"/>
                <a:ea typeface="Calibri"/>
              </a:rPr>
              <a:t> InitializeMatrix(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2000" b="1" dirty="0">
                <a:latin typeface="Courier New"/>
                <a:ea typeface="Calibri"/>
              </a:rPr>
              <a:t> N,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2000" b="1" dirty="0">
                <a:latin typeface="Courier New"/>
                <a:ea typeface="Calibri"/>
              </a:rPr>
              <a:t> NZ, crsMatrix *mtx);</a:t>
            </a:r>
            <a:endParaRPr lang="ru-RU" sz="2000" b="1" dirty="0" smtClean="0">
              <a:latin typeface="Times New Roman"/>
              <a:ea typeface="Times New Roman"/>
            </a:endParaRPr>
          </a:p>
          <a:p>
            <a:pPr lvl="1" rtl="0"/>
            <a:r>
              <a:rPr lang="en" b="1" dirty="0"/>
              <a:t>FreeMatrix()</a:t>
            </a:r>
            <a:r>
              <a:rPr lang="en" dirty="0"/>
              <a:t> – memory release from the matrix in the CRS format. As an input, the function requires the pointer to the matrix storage structure </a:t>
            </a:r>
            <a:r>
              <a:rPr lang="en" b="1" dirty="0"/>
              <a:t>mtx.</a:t>
            </a:r>
          </a:p>
          <a:p>
            <a:pPr marL="342900" lvl="1" indent="-342900" rtl="0">
              <a:spcAft>
                <a:spcPts val="0"/>
              </a:spcAft>
              <a:buSzPct val="80000"/>
              <a:buNone/>
            </a:pP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	 void </a:t>
            </a:r>
            <a:r>
              <a:rPr lang="en" sz="2000" b="1" dirty="0">
                <a:latin typeface="Courier New"/>
                <a:ea typeface="Calibri"/>
              </a:rPr>
              <a:t>FreeMatrix(crsMatrix *mtx);</a:t>
            </a:r>
          </a:p>
          <a:p>
            <a:pPr lvl="1"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25</a:t>
            </a:fld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Auxiliary functions 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Matrix read function (</a:t>
            </a:r>
            <a:r>
              <a:rPr lang="en" b="1"/>
              <a:t>readMatrix.h, readMatrix.с</a:t>
            </a:r>
            <a:r>
              <a:rPr lang="en"/>
              <a:t> ):</a:t>
            </a:r>
          </a:p>
          <a:p>
            <a:pPr lvl="1" rtl="0"/>
            <a:r>
              <a:rPr lang="en" b="1"/>
              <a:t>ReadMatrixFromFile()</a:t>
            </a:r>
            <a:r>
              <a:rPr lang="en"/>
              <a:t> – reading the matrix from the file in the coordinate format, saving it in the CRS format. Input: name </a:t>
            </a:r>
            <a:r>
              <a:rPr lang="en" b="1"/>
              <a:t>matrixName</a:t>
            </a:r>
            <a:r>
              <a:rPr lang="en"/>
              <a:t> of the file containing a matrix Output: matrix dimension </a:t>
            </a:r>
            <a:r>
              <a:rPr lang="en" b="1"/>
              <a:t>n</a:t>
            </a:r>
            <a:r>
              <a:rPr lang="en"/>
              <a:t>, pointers to initialized arrays </a:t>
            </a:r>
            <a:r>
              <a:rPr lang="en" b="1"/>
              <a:t>column, row, val</a:t>
            </a:r>
            <a:r>
              <a:rPr lang="en"/>
              <a:t>, describing the matrix. The function returns the error code. </a:t>
            </a:r>
          </a:p>
          <a:p>
            <a:pPr rtl="0">
              <a:spcAft>
                <a:spcPts val="0"/>
              </a:spcAft>
              <a:buNone/>
            </a:pPr>
            <a:r>
              <a:rPr lang="en">
                <a:solidFill>
                  <a:srgbClr val="0000FF"/>
                </a:solidFill>
                <a:latin typeface="Courier New"/>
                <a:ea typeface="Calibri"/>
              </a:rPr>
              <a:t>	</a:t>
            </a:r>
            <a:r>
              <a:rPr lang="en" sz="2000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2000" b="1">
                <a:latin typeface="Courier New"/>
                <a:ea typeface="Calibri"/>
              </a:rPr>
              <a:t> ReadMatrixFromFile(</a:t>
            </a:r>
            <a:r>
              <a:rPr lang="en" sz="2000" b="1">
                <a:solidFill>
                  <a:srgbClr val="0000FF"/>
                </a:solidFill>
                <a:latin typeface="Courier New"/>
                <a:ea typeface="Calibri"/>
              </a:rPr>
              <a:t>char</a:t>
            </a:r>
            <a:r>
              <a:rPr lang="en" sz="2000" b="1">
                <a:latin typeface="Courier New"/>
                <a:ea typeface="Calibri"/>
              </a:rPr>
              <a:t>* matrixName, </a:t>
            </a:r>
            <a:r>
              <a:rPr lang="en" sz="2000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2000" b="1">
                <a:latin typeface="Courier New"/>
                <a:ea typeface="Calibri"/>
              </a:rPr>
              <a:t>* n, </a:t>
            </a:r>
            <a:r>
              <a:rPr lang="en" sz="2000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2000" b="1">
                <a:latin typeface="Courier New"/>
                <a:ea typeface="Calibri"/>
              </a:rPr>
              <a:t>** column, </a:t>
            </a:r>
            <a:r>
              <a:rPr lang="en" sz="2000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2000" b="1">
                <a:latin typeface="Courier New"/>
                <a:ea typeface="Calibri"/>
              </a:rPr>
              <a:t>** row, </a:t>
            </a:r>
            <a:r>
              <a:rPr lang="en" sz="2000" b="1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>
                <a:latin typeface="Courier New"/>
                <a:ea typeface="Calibri"/>
              </a:rPr>
              <a:t>** val);</a:t>
            </a:r>
            <a:endParaRPr lang="ru-RU" sz="3200" b="1" dirty="0" smtClean="0">
              <a:latin typeface="Times New Roman"/>
              <a:ea typeface="Times New Roman"/>
            </a:endParaRPr>
          </a:p>
          <a:p>
            <a:pPr lvl="1"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26</a:t>
            </a:fld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Auxiliary functions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Matrix-vector operations (</a:t>
            </a:r>
            <a:r>
              <a:rPr lang="en" b="1" dirty="0"/>
              <a:t>matrixOperations.h, matrixOperations.с</a:t>
            </a:r>
            <a:r>
              <a:rPr lang="en" dirty="0"/>
              <a:t>):</a:t>
            </a:r>
          </a:p>
          <a:p>
            <a:pPr lvl="1" algn="just" rtl="0">
              <a:spcAft>
                <a:spcPts val="600"/>
              </a:spcAft>
            </a:pPr>
            <a:r>
              <a:rPr lang="en" b="1" dirty="0"/>
              <a:t>MultiplicateVV() – </a:t>
            </a:r>
            <a:r>
              <a:rPr lang="en" dirty="0"/>
              <a:t>vector scalar product </a:t>
            </a:r>
            <a:r>
              <a:rPr lang="en" dirty="0" smtClean="0"/>
              <a:t>computation. </a:t>
            </a:r>
            <a:r>
              <a:rPr lang="en" dirty="0"/>
              <a:t>Input: pointers to the vectors </a:t>
            </a:r>
            <a:r>
              <a:rPr lang="en" b="1" dirty="0"/>
              <a:t>a, b</a:t>
            </a:r>
            <a:r>
              <a:rPr lang="en" dirty="0"/>
              <a:t>, their size</a:t>
            </a:r>
            <a:r>
              <a:rPr lang="en" b="1" dirty="0"/>
              <a:t> N</a:t>
            </a:r>
            <a:r>
              <a:rPr lang="en" dirty="0"/>
              <a:t>. Output: pointer to the scalar product.</a:t>
            </a:r>
            <a:endParaRPr lang="ru-RU" dirty="0" smtClean="0">
              <a:latin typeface="Times New Roman"/>
              <a:ea typeface="Times New Roman"/>
            </a:endParaRPr>
          </a:p>
          <a:p>
            <a:pPr lvl="1" rtl="0">
              <a:spcAft>
                <a:spcPts val="0"/>
              </a:spcAft>
              <a:buNone/>
            </a:pP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void</a:t>
            </a:r>
            <a:r>
              <a:rPr lang="en" sz="2000" b="1" dirty="0">
                <a:latin typeface="Courier New"/>
                <a:ea typeface="Calibri"/>
              </a:rPr>
              <a:t> MultiplicateVV(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const</a:t>
            </a:r>
            <a:r>
              <a:rPr lang="en" sz="2000" b="1" dirty="0">
                <a:latin typeface="Courier New"/>
                <a:ea typeface="Calibri"/>
              </a:rPr>
              <a:t>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* a,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const</a:t>
            </a:r>
            <a:r>
              <a:rPr lang="en" sz="2000" b="1" dirty="0">
                <a:latin typeface="Courier New"/>
                <a:ea typeface="Calibri"/>
              </a:rPr>
              <a:t>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* b, </a:t>
            </a:r>
            <a:endParaRPr lang="ru-RU" sz="2000" b="1" dirty="0" smtClean="0">
              <a:latin typeface="Courier New"/>
              <a:ea typeface="Calibri"/>
            </a:endParaRPr>
          </a:p>
          <a:p>
            <a:pPr lvl="1" rtl="0">
              <a:spcAft>
                <a:spcPts val="0"/>
              </a:spcAft>
              <a:buNone/>
            </a:pPr>
            <a:r>
              <a:rPr lang="en" sz="2000" b="1" dirty="0">
                <a:latin typeface="Courier New"/>
                <a:ea typeface="Calibri"/>
              </a:rPr>
              <a:t>                   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2000" b="1" dirty="0">
                <a:latin typeface="Courier New"/>
                <a:ea typeface="Calibri"/>
              </a:rPr>
              <a:t> N,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 *c);</a:t>
            </a:r>
          </a:p>
          <a:p>
            <a:pPr lvl="1" rtl="0">
              <a:spcAft>
                <a:spcPts val="0"/>
              </a:spcAft>
              <a:buNone/>
            </a:pPr>
            <a:endParaRPr lang="ru-RU" sz="2000" b="1" dirty="0" smtClean="0">
              <a:latin typeface="Courier New"/>
              <a:ea typeface="Calibri"/>
            </a:endParaRPr>
          </a:p>
          <a:p>
            <a:pPr lvl="1"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27</a:t>
            </a:fld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Auxiliary functions (3)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1" rtl="0">
              <a:spcAft>
                <a:spcPts val="0"/>
              </a:spcAft>
            </a:pPr>
            <a:r>
              <a:rPr lang="en" b="1" dirty="0"/>
              <a:t>Mult_AlphaV_add_V()</a:t>
            </a:r>
            <a:r>
              <a:rPr lang="en" dirty="0"/>
              <a:t> – weighted vector total computation. Input: pointers to the vectors </a:t>
            </a:r>
            <a:r>
              <a:rPr lang="en" b="1" dirty="0"/>
              <a:t>a, b</a:t>
            </a:r>
            <a:r>
              <a:rPr lang="en" dirty="0"/>
              <a:t>, their dimension </a:t>
            </a:r>
            <a:r>
              <a:rPr lang="en" b="1" dirty="0"/>
              <a:t>N</a:t>
            </a:r>
            <a:r>
              <a:rPr lang="en" dirty="0"/>
              <a:t>, invariable multiplier </a:t>
            </a:r>
            <a:r>
              <a:rPr lang="en" b="1" dirty="0" smtClean="0"/>
              <a:t>alpha.</a:t>
            </a:r>
            <a:r>
              <a:rPr lang="en" dirty="0" smtClean="0"/>
              <a:t> </a:t>
            </a:r>
            <a:r>
              <a:rPr lang="en" dirty="0"/>
              <a:t>Output: pointer to the vector </a:t>
            </a:r>
            <a:r>
              <a:rPr lang="en" b="1" dirty="0"/>
              <a:t>c</a:t>
            </a:r>
            <a:r>
              <a:rPr lang="en" dirty="0"/>
              <a:t>, where every </a:t>
            </a:r>
            <a:r>
              <a:rPr lang="en" b="1" dirty="0"/>
              <a:t>i</a:t>
            </a:r>
            <a:r>
              <a:rPr lang="en" dirty="0"/>
              <a:t> component is computed as </a:t>
            </a:r>
            <a:r>
              <a:rPr lang="en" b="1" dirty="0"/>
              <a:t>a[i] + b[i] * alpha.</a:t>
            </a:r>
          </a:p>
          <a:p>
            <a:pPr rtl="0">
              <a:spcAft>
                <a:spcPts val="0"/>
              </a:spcAft>
              <a:buNone/>
            </a:pP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	void</a:t>
            </a:r>
            <a:r>
              <a:rPr lang="en" sz="2000" b="1" dirty="0">
                <a:latin typeface="Courier New"/>
                <a:ea typeface="Calibri"/>
              </a:rPr>
              <a:t> Mult_AlphaV_add_V(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const</a:t>
            </a:r>
            <a:r>
              <a:rPr lang="en" sz="2000" b="1" dirty="0">
                <a:latin typeface="Courier New"/>
                <a:ea typeface="Calibri"/>
              </a:rPr>
              <a:t>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* a,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const</a:t>
            </a:r>
            <a:r>
              <a:rPr lang="en" sz="2000" b="1" dirty="0">
                <a:latin typeface="Courier New"/>
                <a:ea typeface="Calibri"/>
              </a:rPr>
              <a:t>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* b,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2000" b="1" dirty="0">
                <a:latin typeface="Courier New"/>
                <a:ea typeface="Calibri"/>
              </a:rPr>
              <a:t> N,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 alpha,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* c); </a:t>
            </a:r>
            <a:endParaRPr lang="ru-RU" sz="2000" b="1" dirty="0" smtClean="0">
              <a:latin typeface="Courier New"/>
              <a:ea typeface="Calibri"/>
            </a:endParaRPr>
          </a:p>
          <a:p>
            <a:pPr lvl="1" rtl="0">
              <a:spcAft>
                <a:spcPts val="0"/>
              </a:spcAft>
            </a:pPr>
            <a:r>
              <a:rPr lang="en" b="1" dirty="0"/>
              <a:t>MultVC()</a:t>
            </a:r>
            <a:r>
              <a:rPr lang="en" dirty="0"/>
              <a:t> – multiplication of all vector components by an invariable. Input: pointers to the vector </a:t>
            </a:r>
            <a:r>
              <a:rPr lang="en" b="1" dirty="0"/>
              <a:t>a</a:t>
            </a:r>
            <a:r>
              <a:rPr lang="en" dirty="0"/>
              <a:t>, its dimension </a:t>
            </a:r>
            <a:r>
              <a:rPr lang="en" b="1" dirty="0"/>
              <a:t>N</a:t>
            </a:r>
            <a:r>
              <a:rPr lang="en" dirty="0"/>
              <a:t>, invariable multiplier </a:t>
            </a:r>
            <a:r>
              <a:rPr lang="en" b="1" dirty="0" smtClean="0"/>
              <a:t>alpha.</a:t>
            </a:r>
            <a:r>
              <a:rPr lang="en" dirty="0" smtClean="0"/>
              <a:t> </a:t>
            </a:r>
            <a:r>
              <a:rPr lang="en" dirty="0"/>
              <a:t>Output: pointer to the vector </a:t>
            </a:r>
            <a:r>
              <a:rPr lang="en" b="1" dirty="0"/>
              <a:t>c</a:t>
            </a:r>
            <a:r>
              <a:rPr lang="en" dirty="0"/>
              <a:t>, where every </a:t>
            </a:r>
            <a:r>
              <a:rPr lang="en" b="1" dirty="0"/>
              <a:t>i</a:t>
            </a:r>
            <a:r>
              <a:rPr lang="en" dirty="0"/>
              <a:t> component is computed as </a:t>
            </a:r>
            <a:r>
              <a:rPr lang="en" b="1" dirty="0"/>
              <a:t>a[i]*alpha.</a:t>
            </a:r>
          </a:p>
          <a:p>
            <a:pPr rtl="0">
              <a:spcAft>
                <a:spcPts val="0"/>
              </a:spcAft>
              <a:buNone/>
            </a:pP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	void</a:t>
            </a:r>
            <a:r>
              <a:rPr lang="en" sz="2000" b="1" dirty="0">
                <a:latin typeface="Courier New"/>
                <a:ea typeface="Calibri"/>
              </a:rPr>
              <a:t> MultVC (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 *a,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2000" b="1" dirty="0">
                <a:latin typeface="Courier New"/>
                <a:ea typeface="Calibri"/>
              </a:rPr>
              <a:t> N,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 alpha,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*c);</a:t>
            </a:r>
          </a:p>
          <a:p>
            <a:pPr lvl="1" rtl="0">
              <a:spcAft>
                <a:spcPts val="0"/>
              </a:spcAft>
            </a:pPr>
            <a:endParaRPr lang="ru-RU" dirty="0" smtClean="0"/>
          </a:p>
          <a:p>
            <a:pPr lvl="1" rtl="0">
              <a:spcAft>
                <a:spcPts val="0"/>
              </a:spcAft>
            </a:pPr>
            <a:endParaRPr lang="ru-RU" dirty="0" smtClean="0"/>
          </a:p>
          <a:p>
            <a:pPr lvl="1" rtl="0">
              <a:spcAft>
                <a:spcPts val="0"/>
              </a:spcAft>
              <a:buNone/>
            </a:pPr>
            <a:endParaRPr lang="ru-RU" sz="2000" b="1" dirty="0" smtClean="0">
              <a:latin typeface="Courier New"/>
              <a:ea typeface="Calibri"/>
            </a:endParaRPr>
          </a:p>
          <a:p>
            <a:pPr lvl="1"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28</a:t>
            </a:fld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Auxiliary functions (4)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1" rtl="0"/>
            <a:r>
              <a:rPr lang="en" b="1" dirty="0"/>
              <a:t>MultiplicateMV() –</a:t>
            </a:r>
            <a:r>
              <a:rPr lang="en" dirty="0"/>
              <a:t> matrix-vector product </a:t>
            </a:r>
            <a:r>
              <a:rPr lang="en" dirty="0" smtClean="0"/>
              <a:t>computation. </a:t>
            </a:r>
            <a:r>
              <a:rPr lang="en" dirty="0"/>
              <a:t>Input: pointers to the matrix </a:t>
            </a:r>
            <a:r>
              <a:rPr lang="en" b="1" dirty="0"/>
              <a:t>М</a:t>
            </a:r>
            <a:r>
              <a:rPr lang="en" dirty="0"/>
              <a:t> in the CRS format, vector </a:t>
            </a:r>
            <a:r>
              <a:rPr lang="en" b="1" dirty="0"/>
              <a:t>x</a:t>
            </a:r>
            <a:r>
              <a:rPr lang="en" dirty="0"/>
              <a:t>. Function output is the pointer to their product </a:t>
            </a:r>
            <a:r>
              <a:rPr lang="en" b="1" dirty="0"/>
              <a:t>b</a:t>
            </a:r>
            <a:r>
              <a:rPr lang="en" dirty="0"/>
              <a:t>.</a:t>
            </a:r>
          </a:p>
          <a:p>
            <a:pPr rtl="0">
              <a:spcAft>
                <a:spcPts val="0"/>
              </a:spcAft>
              <a:buNone/>
            </a:pP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	void</a:t>
            </a:r>
            <a:r>
              <a:rPr lang="en" sz="2000" b="1" dirty="0">
                <a:latin typeface="Courier New"/>
                <a:ea typeface="Calibri"/>
              </a:rPr>
              <a:t> MultiplicateMV(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const</a:t>
            </a:r>
            <a:r>
              <a:rPr lang="en" sz="2000" b="1" dirty="0">
                <a:latin typeface="Courier New"/>
                <a:ea typeface="Calibri"/>
              </a:rPr>
              <a:t> crsMatrix *A,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const</a:t>
            </a:r>
            <a:r>
              <a:rPr lang="en" sz="2000" b="1" dirty="0">
                <a:latin typeface="Courier New"/>
                <a:ea typeface="Calibri"/>
              </a:rPr>
              <a:t>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* x,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*b);</a:t>
            </a:r>
          </a:p>
          <a:p>
            <a:pPr lvl="1" rtl="0"/>
            <a:r>
              <a:rPr lang="en" b="1" dirty="0"/>
              <a:t>Normalize()</a:t>
            </a:r>
            <a:r>
              <a:rPr lang="en" dirty="0"/>
              <a:t> – vector normalization. Input: pointer to the vector </a:t>
            </a:r>
            <a:r>
              <a:rPr lang="en" b="1" dirty="0"/>
              <a:t>a</a:t>
            </a:r>
            <a:r>
              <a:rPr lang="en" dirty="0"/>
              <a:t>, its dimension </a:t>
            </a:r>
            <a:r>
              <a:rPr lang="en" b="1" dirty="0" smtClean="0"/>
              <a:t>N.</a:t>
            </a:r>
            <a:r>
              <a:rPr lang="en" dirty="0" smtClean="0"/>
              <a:t> </a:t>
            </a:r>
            <a:r>
              <a:rPr lang="en" dirty="0"/>
              <a:t>Output: pointer to the vector </a:t>
            </a:r>
            <a:r>
              <a:rPr lang="en" b="1" dirty="0"/>
              <a:t>b</a:t>
            </a:r>
            <a:r>
              <a:rPr lang="en" dirty="0"/>
              <a:t> equal to the normalized vector </a:t>
            </a:r>
            <a:r>
              <a:rPr lang="en" b="1" dirty="0" smtClean="0"/>
              <a:t>a.</a:t>
            </a:r>
            <a:endParaRPr lang="en" b="1" dirty="0"/>
          </a:p>
          <a:p>
            <a:pPr lvl="1" rtl="0">
              <a:spcAft>
                <a:spcPts val="0"/>
              </a:spcAft>
              <a:buNone/>
            </a:pP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void</a:t>
            </a:r>
            <a:r>
              <a:rPr lang="en" sz="2000" b="1" dirty="0">
                <a:latin typeface="Courier New"/>
                <a:ea typeface="Calibri"/>
              </a:rPr>
              <a:t> Normalize(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const</a:t>
            </a:r>
            <a:r>
              <a:rPr lang="en" sz="2000" b="1" dirty="0">
                <a:latin typeface="Courier New"/>
                <a:ea typeface="Calibri"/>
              </a:rPr>
              <a:t>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* a,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2000" b="1" dirty="0">
                <a:latin typeface="Courier New"/>
                <a:ea typeface="Calibri"/>
              </a:rPr>
              <a:t> N,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* b); </a:t>
            </a:r>
            <a:endParaRPr lang="ru-RU" sz="2000" b="1" dirty="0" smtClean="0">
              <a:latin typeface="Courier New"/>
              <a:ea typeface="Calibri"/>
            </a:endParaRPr>
          </a:p>
          <a:p>
            <a:pPr lvl="1" rtl="0">
              <a:spcAft>
                <a:spcPts val="0"/>
              </a:spcAft>
            </a:pPr>
            <a:endParaRPr lang="ru-RU" dirty="0" smtClean="0"/>
          </a:p>
          <a:p>
            <a:pPr lvl="1" rtl="0">
              <a:spcAft>
                <a:spcPts val="0"/>
              </a:spcAft>
              <a:buNone/>
            </a:pPr>
            <a:endParaRPr lang="ru-RU" sz="2000" b="1" dirty="0" smtClean="0">
              <a:latin typeface="Courier New"/>
              <a:ea typeface="Calibri"/>
            </a:endParaRPr>
          </a:p>
          <a:p>
            <a:pPr lvl="1"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29</a:t>
            </a:fld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Purposes of work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Demonstrate practical implementation of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</a:t>
            </a:fld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Auxiliary functions (5)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1" rtl="0"/>
            <a:r>
              <a:rPr lang="en" b="1" dirty="0"/>
              <a:t>InitializeJointRithtHandVector()</a:t>
            </a:r>
            <a:r>
              <a:rPr lang="en" dirty="0"/>
              <a:t> – setting the </a:t>
            </a:r>
            <a:r>
              <a:rPr lang="en-GB" dirty="0" smtClean="0"/>
              <a:t>right-hand</a:t>
            </a:r>
            <a:r>
              <a:rPr lang="en" dirty="0" smtClean="0"/>
              <a:t> </a:t>
            </a:r>
            <a:r>
              <a:rPr lang="en" dirty="0"/>
              <a:t>vector when the exact system solution - </a:t>
            </a:r>
            <a:r>
              <a:rPr lang="en-GB" dirty="0" smtClean="0"/>
              <a:t>unit vector</a:t>
            </a:r>
            <a:r>
              <a:rPr lang="en" dirty="0" smtClean="0"/>
              <a:t> </a:t>
            </a:r>
            <a:r>
              <a:rPr lang="en" dirty="0"/>
              <a:t>- is known. Input: pointers to the matrix A in the CRS format,</a:t>
            </a:r>
            <a:r>
              <a:rPr lang="ru" b="1" dirty="0"/>
              <a:t> </a:t>
            </a:r>
            <a:r>
              <a:rPr lang="en-GB" dirty="0" smtClean="0"/>
              <a:t>right-hand</a:t>
            </a:r>
            <a:r>
              <a:rPr lang="ru" dirty="0" smtClean="0"/>
              <a:t> </a:t>
            </a:r>
            <a:r>
              <a:rPr lang="ru" dirty="0"/>
              <a:t>vector b. Function output: initialized vector b. </a:t>
            </a:r>
          </a:p>
          <a:p>
            <a:pPr lvl="1" rtl="0">
              <a:buNone/>
            </a:pP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void</a:t>
            </a:r>
            <a:r>
              <a:rPr lang="en" sz="2000" b="1" dirty="0">
                <a:latin typeface="Courier New"/>
                <a:ea typeface="Calibri"/>
              </a:rPr>
              <a:t> InitializeJointRithtHandVector(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const</a:t>
            </a:r>
            <a:r>
              <a:rPr lang="en" sz="2000" b="1" dirty="0">
                <a:latin typeface="Courier New"/>
                <a:ea typeface="Calibri"/>
              </a:rPr>
              <a:t> crsMatrix *A,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* b);</a:t>
            </a:r>
          </a:p>
          <a:p>
            <a:pPr lvl="1" rtl="0"/>
            <a:r>
              <a:rPr lang="en" b="1" dirty="0"/>
              <a:t>ComputeResidualNorm() –</a:t>
            </a:r>
            <a:r>
              <a:rPr lang="en" dirty="0"/>
              <a:t> residual norm computation for the system with obtained </a:t>
            </a:r>
            <a:r>
              <a:rPr lang="en" dirty="0" smtClean="0"/>
              <a:t>solution. </a:t>
            </a:r>
            <a:r>
              <a:rPr lang="en" dirty="0"/>
              <a:t>Input: pointers to the matrix A, right side vector b, solution vector </a:t>
            </a:r>
            <a:r>
              <a:rPr lang="en" dirty="0" smtClean="0"/>
              <a:t>res. </a:t>
            </a:r>
            <a:r>
              <a:rPr lang="en" dirty="0"/>
              <a:t>Output: obtained residual norm </a:t>
            </a:r>
            <a:r>
              <a:rPr lang="en" dirty="0" smtClean="0"/>
              <a:t>value.</a:t>
            </a:r>
            <a:endParaRPr lang="en" dirty="0"/>
          </a:p>
          <a:p>
            <a:pPr lvl="1" rtl="0">
              <a:buNone/>
            </a:pP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 ComputeResidualNorm(crsMatrix* A,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* res,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solidFill>
                  <a:schemeClr val="accent4"/>
                </a:solidFill>
                <a:latin typeface="Courier New"/>
                <a:ea typeface="Calibri"/>
              </a:rPr>
              <a:t>* b);</a:t>
            </a:r>
            <a:endParaRPr lang="ru-RU" sz="2000" b="1" dirty="0" smtClean="0">
              <a:solidFill>
                <a:schemeClr val="accent4"/>
              </a:solidFill>
              <a:latin typeface="Courier New"/>
              <a:ea typeface="Calibri"/>
            </a:endParaRPr>
          </a:p>
          <a:p>
            <a:pPr lvl="1" rtl="0"/>
            <a:endParaRPr lang="ru-RU" dirty="0" smtClean="0"/>
          </a:p>
          <a:p>
            <a:pPr lvl="1" rtl="0"/>
            <a:endParaRPr lang="ru-RU" dirty="0" smtClean="0"/>
          </a:p>
          <a:p>
            <a:pPr lvl="1"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30</a:t>
            </a:fld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Auxiliary functions (6)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1" rtl="0"/>
            <a:r>
              <a:rPr lang="en" b="1"/>
              <a:t>MultiplicateTransposedDenseMV()</a:t>
            </a:r>
            <a:r>
              <a:rPr lang="en"/>
              <a:t> – matrix-vector multiplication with a transposed matrix using the formula </a:t>
            </a:r>
            <a:r>
              <a:rPr lang="en" i="1">
                <a:latin typeface="Times New Roman" pitchFamily="18" charset="0"/>
                <a:cs typeface="Times New Roman" pitchFamily="18" charset="0"/>
              </a:rPr>
              <a:t>x = alpha * aT* v + beta * x</a:t>
            </a:r>
            <a:r>
              <a:rPr lang="en"/>
              <a:t>, where </a:t>
            </a:r>
            <a:r>
              <a:rPr lang="en" b="1"/>
              <a:t>a</a:t>
            </a:r>
            <a:r>
              <a:rPr lang="en"/>
              <a:t> is a </a:t>
            </a:r>
            <a:r>
              <a:rPr lang="en" b="1"/>
              <a:t>n*m</a:t>
            </a:r>
            <a:r>
              <a:rPr lang="en"/>
              <a:t> matrix, </a:t>
            </a:r>
            <a:r>
              <a:rPr lang="en" b="1"/>
              <a:t>x</a:t>
            </a:r>
            <a:r>
              <a:rPr lang="en"/>
              <a:t> are vectors with a length </a:t>
            </a:r>
            <a:r>
              <a:rPr lang="en" b="1"/>
              <a:t>n</a:t>
            </a:r>
            <a:r>
              <a:rPr lang="en"/>
              <a:t>, </a:t>
            </a:r>
            <a:r>
              <a:rPr lang="en" b="1"/>
              <a:t>alpha</a:t>
            </a:r>
            <a:r>
              <a:rPr lang="en"/>
              <a:t> and </a:t>
            </a:r>
            <a:r>
              <a:rPr lang="en" b="1"/>
              <a:t>beta</a:t>
            </a:r>
            <a:r>
              <a:rPr lang="en"/>
              <a:t> are coefficients.</a:t>
            </a:r>
          </a:p>
          <a:p>
            <a:pPr lvl="1" rtl="0">
              <a:spcAft>
                <a:spcPts val="0"/>
              </a:spcAft>
              <a:buNone/>
            </a:pPr>
            <a:r>
              <a:rPr lang="en" sz="2000" b="1">
                <a:solidFill>
                  <a:srgbClr val="0000FF"/>
                </a:solidFill>
                <a:latin typeface="Courier New"/>
                <a:ea typeface="Calibri"/>
              </a:rPr>
              <a:t>void</a:t>
            </a:r>
            <a:r>
              <a:rPr lang="en" sz="2000" b="1">
                <a:latin typeface="Courier New"/>
                <a:ea typeface="Calibri"/>
              </a:rPr>
              <a:t> MultiplicateTransposedDenseMV(</a:t>
            </a:r>
            <a:r>
              <a:rPr lang="en" sz="2000" b="1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>
                <a:latin typeface="Courier New"/>
                <a:ea typeface="Calibri"/>
              </a:rPr>
              <a:t>* a, </a:t>
            </a:r>
            <a:r>
              <a:rPr lang="en" sz="2000" b="1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>
                <a:latin typeface="Courier New"/>
                <a:ea typeface="Calibri"/>
              </a:rPr>
              <a:t>* v, </a:t>
            </a:r>
            <a:r>
              <a:rPr lang="en" sz="2000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2000" b="1">
                <a:latin typeface="Courier New"/>
                <a:ea typeface="Calibri"/>
              </a:rPr>
              <a:t> n, </a:t>
            </a:r>
            <a:r>
              <a:rPr lang="en" sz="2000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2000" b="1">
                <a:latin typeface="Courier New"/>
                <a:ea typeface="Calibri"/>
              </a:rPr>
              <a:t> m, </a:t>
            </a:r>
            <a:r>
              <a:rPr lang="en" sz="2000" b="1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>
                <a:latin typeface="Courier New"/>
                <a:ea typeface="Calibri"/>
              </a:rPr>
              <a:t>* x, </a:t>
            </a:r>
            <a:r>
              <a:rPr lang="en" sz="2000" b="1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>
                <a:latin typeface="Courier New"/>
                <a:ea typeface="Calibri"/>
              </a:rPr>
              <a:t> alpha,       </a:t>
            </a:r>
            <a:r>
              <a:rPr lang="en" sz="2000" b="1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>
                <a:latin typeface="Courier New"/>
                <a:ea typeface="Calibri"/>
              </a:rPr>
              <a:t> beta);</a:t>
            </a:r>
            <a:endParaRPr lang="ru-RU" sz="2000" b="1" dirty="0" smtClean="0">
              <a:latin typeface="Courier New"/>
              <a:ea typeface="Calibri"/>
            </a:endParaRPr>
          </a:p>
          <a:p>
            <a:pPr lvl="1" rtl="0">
              <a:spcAft>
                <a:spcPts val="0"/>
              </a:spcAft>
            </a:pPr>
            <a:endParaRPr lang="ru-RU" dirty="0" smtClean="0"/>
          </a:p>
          <a:p>
            <a:pPr lvl="1" rtl="0">
              <a:spcAft>
                <a:spcPts val="0"/>
              </a:spcAft>
              <a:buNone/>
            </a:pPr>
            <a:endParaRPr lang="ru-RU" sz="2000" b="1" dirty="0" smtClean="0">
              <a:latin typeface="Courier New"/>
              <a:ea typeface="Calibri"/>
            </a:endParaRPr>
          </a:p>
          <a:p>
            <a:pPr lvl="1"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31</a:t>
            </a:fld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Auxiliary functions (7)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1" rtl="0"/>
            <a:r>
              <a:rPr lang="en" b="1" dirty="0"/>
              <a:t>UGaussSolve()</a:t>
            </a:r>
            <a:r>
              <a:rPr lang="en" dirty="0"/>
              <a:t> – solving the linear system using Gaussian method with a dense upper triangle matrix. Input: pointer to the matrix </a:t>
            </a:r>
            <a:r>
              <a:rPr lang="en" b="1" dirty="0"/>
              <a:t>A</a:t>
            </a:r>
            <a:r>
              <a:rPr lang="en" dirty="0"/>
              <a:t>, its number of rows </a:t>
            </a:r>
            <a:r>
              <a:rPr lang="en" b="1" dirty="0"/>
              <a:t>m</a:t>
            </a:r>
            <a:r>
              <a:rPr lang="en" dirty="0"/>
              <a:t>, number of columns </a:t>
            </a:r>
            <a:r>
              <a:rPr lang="en" b="1" dirty="0"/>
              <a:t>n</a:t>
            </a:r>
            <a:r>
              <a:rPr lang="en" dirty="0"/>
              <a:t>, </a:t>
            </a:r>
            <a:r>
              <a:rPr lang="en-GB" dirty="0" smtClean="0"/>
              <a:t>right-hand</a:t>
            </a:r>
            <a:r>
              <a:rPr lang="en" dirty="0" smtClean="0"/>
              <a:t> </a:t>
            </a:r>
            <a:r>
              <a:rPr lang="en" dirty="0"/>
              <a:t>vector </a:t>
            </a:r>
            <a:r>
              <a:rPr lang="en" b="1" dirty="0"/>
              <a:t>b</a:t>
            </a:r>
            <a:r>
              <a:rPr lang="en" dirty="0"/>
              <a:t>. The function returns the solution computed in the vector </a:t>
            </a:r>
            <a:r>
              <a:rPr lang="en" b="1" dirty="0"/>
              <a:t>x</a:t>
            </a:r>
            <a:r>
              <a:rPr lang="en" dirty="0"/>
              <a:t>.</a:t>
            </a:r>
          </a:p>
          <a:p>
            <a:pPr marL="4494213" lvl="1" indent="-4049713" rtl="0">
              <a:spcAft>
                <a:spcPts val="0"/>
              </a:spcAft>
              <a:buNone/>
            </a:pP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 ComputeResidualNorm(crsMatrix* A,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* res,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* b);</a:t>
            </a:r>
          </a:p>
          <a:p>
            <a:pPr lvl="1" rtl="0">
              <a:spcAft>
                <a:spcPts val="0"/>
              </a:spcAft>
            </a:pPr>
            <a:endParaRPr lang="ru-RU" dirty="0" smtClean="0"/>
          </a:p>
          <a:p>
            <a:pPr lvl="1" rtl="0">
              <a:spcAft>
                <a:spcPts val="0"/>
              </a:spcAft>
              <a:buNone/>
            </a:pPr>
            <a:endParaRPr lang="ru-RU" sz="2000" b="1" dirty="0" smtClean="0">
              <a:latin typeface="Courier New"/>
              <a:ea typeface="Calibri"/>
            </a:endParaRPr>
          </a:p>
          <a:p>
            <a:pPr lvl="1"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32</a:t>
            </a:fld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Givens rotations 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Auxiliary function - </a:t>
            </a:r>
            <a:r>
              <a:rPr lang="en" b="1" dirty="0"/>
              <a:t>GivensRotations()</a:t>
            </a:r>
            <a:r>
              <a:rPr lang="en" dirty="0"/>
              <a:t> </a:t>
            </a:r>
            <a:r>
              <a:rPr lang="en" dirty="0" smtClean="0"/>
              <a:t>–</a:t>
            </a:r>
            <a:r>
              <a:rPr lang="ru-RU" dirty="0" smtClean="0"/>
              <a:t> </a:t>
            </a:r>
            <a:r>
              <a:rPr lang="en" dirty="0" smtClean="0"/>
              <a:t>performance </a:t>
            </a:r>
            <a:r>
              <a:rPr lang="en" dirty="0"/>
              <a:t>of Givens rotations for the matrix and vector. Input: pointer to the </a:t>
            </a:r>
            <a:r>
              <a:rPr lang="en" b="1" dirty="0"/>
              <a:t>(m + 1)m</a:t>
            </a:r>
            <a:r>
              <a:rPr lang="en" dirty="0"/>
              <a:t> matrix </a:t>
            </a:r>
            <a:r>
              <a:rPr lang="en" b="1" dirty="0"/>
              <a:t>H</a:t>
            </a:r>
            <a:r>
              <a:rPr lang="en" dirty="0"/>
              <a:t>, number of columns </a:t>
            </a:r>
            <a:r>
              <a:rPr lang="en" b="1" dirty="0"/>
              <a:t>m</a:t>
            </a:r>
            <a:r>
              <a:rPr lang="en" dirty="0"/>
              <a:t>, vector </a:t>
            </a:r>
            <a:r>
              <a:rPr lang="en" b="1" dirty="0"/>
              <a:t>eBeta</a:t>
            </a:r>
            <a:r>
              <a:rPr lang="en" dirty="0"/>
              <a:t>, number of rotations </a:t>
            </a:r>
            <a:r>
              <a:rPr lang="en" b="1" dirty="0"/>
              <a:t>rotationsCount</a:t>
            </a:r>
            <a:r>
              <a:rPr lang="en" dirty="0"/>
              <a:t>, required computation accuracy </a:t>
            </a:r>
            <a:r>
              <a:rPr lang="en" b="1" dirty="0"/>
              <a:t>eps</a:t>
            </a:r>
            <a:r>
              <a:rPr lang="en" dirty="0"/>
              <a:t>. If the required accuracy is obtained earlier than </a:t>
            </a:r>
            <a:r>
              <a:rPr lang="en" b="1" dirty="0"/>
              <a:t>rotationsCount </a:t>
            </a:r>
            <a:r>
              <a:rPr lang="en" dirty="0"/>
              <a:t>steps, computation will be stopped and the number of rotations will be returned.</a:t>
            </a:r>
          </a:p>
          <a:p>
            <a:pPr lvl="1" indent="-382588" rtl="0">
              <a:spcAft>
                <a:spcPts val="0"/>
              </a:spcAft>
              <a:buNone/>
            </a:pP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void</a:t>
            </a:r>
            <a:r>
              <a:rPr lang="en" sz="2000" b="1" dirty="0">
                <a:latin typeface="Courier New"/>
                <a:ea typeface="Calibri"/>
              </a:rPr>
              <a:t> GivensRotations(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* H,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* eBeta,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2000" b="1" dirty="0">
                <a:latin typeface="Courier New"/>
                <a:ea typeface="Calibri"/>
              </a:rPr>
              <a:t> m, </a:t>
            </a:r>
            <a:endParaRPr lang="ru-RU" sz="2000" b="1" dirty="0" smtClean="0">
              <a:latin typeface="Courier New"/>
              <a:ea typeface="Calibri"/>
            </a:endParaRPr>
          </a:p>
          <a:p>
            <a:pPr lvl="1" indent="-382588" rtl="0">
              <a:spcAft>
                <a:spcPts val="0"/>
              </a:spcAft>
              <a:buNone/>
            </a:pPr>
            <a:r>
              <a:rPr lang="en" sz="2000" b="1" dirty="0">
                <a:latin typeface="Courier New"/>
                <a:ea typeface="Calibri"/>
              </a:rPr>
              <a:t>                    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2000" b="1" dirty="0">
                <a:latin typeface="Courier New"/>
                <a:ea typeface="Calibri"/>
              </a:rPr>
              <a:t>* rotationsCount,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 eps);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33</a:t>
            </a:fld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Givens rotations 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void</a:t>
            </a:r>
            <a:r>
              <a:rPr lang="en" sz="1600" b="1">
                <a:latin typeface="Courier New"/>
                <a:ea typeface="Calibri"/>
              </a:rPr>
              <a:t> GivensRotations(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>
                <a:latin typeface="Courier New"/>
                <a:ea typeface="Calibri"/>
              </a:rPr>
              <a:t>* H,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>
                <a:latin typeface="Courier New"/>
                <a:ea typeface="Calibri"/>
              </a:rPr>
              <a:t>* eBeta,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1600" b="1">
                <a:latin typeface="Courier New"/>
                <a:ea typeface="Calibri"/>
              </a:rPr>
              <a:t> m, 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               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1600" b="1">
                <a:latin typeface="Courier New"/>
                <a:ea typeface="Calibri"/>
              </a:rPr>
              <a:t>* rotationsCount,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>
                <a:latin typeface="Courier New"/>
                <a:ea typeface="Calibri"/>
              </a:rPr>
              <a:t> eps)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{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...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 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for</a:t>
            </a:r>
            <a:r>
              <a:rPr lang="en" sz="1600" b="1">
                <a:latin typeface="Courier New"/>
                <a:ea typeface="Calibri"/>
              </a:rPr>
              <a:t> (i = 0; i &lt; *rotationsCount; i++)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{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 invariables с, s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c = H[i*m + i] / sqrt(H[i*m + i] * H[i*m + i] +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           H[(i + 1)*m + i] * H[(i + 1)*m + i]);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s = H[(i + 1)*m + i] / sqrt(H[i*m + i] * H[i*m + i] +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           H[(i + 1)*m + i] * H[(i + 1)*m + i]);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  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 matrix H modification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for</a:t>
            </a:r>
            <a:r>
              <a:rPr lang="en" sz="1600" b="1">
                <a:latin typeface="Courier New"/>
                <a:ea typeface="Calibri"/>
              </a:rPr>
              <a:t> (j = i; j &lt; *rotationsCount; j++)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{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  oldValue = H[i*m + j];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  H[i*m + j] = oldValue * c + H[(i + 1)*m + j] * s;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  H[(i + 1)*m + j] = 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               H[(i + 1)*m + j] * c - oldValue * s;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}...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</a:t>
            </a:r>
            <a:endParaRPr lang="ru-RU" sz="1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34</a:t>
            </a:fld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Givens rotations (3)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  ...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    </a:t>
            </a:r>
            <a:r>
              <a:rPr lang="en" sz="1600" b="1" dirty="0">
                <a:solidFill>
                  <a:srgbClr val="008000"/>
                </a:solidFill>
                <a:latin typeface="Courier New"/>
                <a:ea typeface="Calibri"/>
              </a:rPr>
              <a:t>// </a:t>
            </a:r>
            <a:r>
              <a:rPr lang="en-GB" sz="1600" b="1" dirty="0" smtClean="0">
                <a:solidFill>
                  <a:srgbClr val="008000"/>
                </a:solidFill>
                <a:latin typeface="Courier New"/>
                <a:ea typeface="Calibri"/>
              </a:rPr>
              <a:t>right-hand</a:t>
            </a:r>
            <a:r>
              <a:rPr lang="en" sz="1600" b="1" dirty="0" smtClean="0">
                <a:solidFill>
                  <a:srgbClr val="008000"/>
                </a:solidFill>
                <a:latin typeface="Courier New"/>
                <a:ea typeface="Calibri"/>
              </a:rPr>
              <a:t> </a:t>
            </a:r>
            <a:r>
              <a:rPr lang="en" sz="1600" b="1" dirty="0">
                <a:solidFill>
                  <a:srgbClr val="008000"/>
                </a:solidFill>
                <a:latin typeface="Courier New"/>
                <a:ea typeface="Calibri"/>
              </a:rPr>
              <a:t>vector eBeta modification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  oldValue = eBeta[i];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  eBeta[i] = c * oldValue; 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  eBeta[i + 1] = -oldValue * s; 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rgbClr val="008000"/>
                </a:solidFill>
                <a:latin typeface="Courier New"/>
                <a:ea typeface="Calibri"/>
              </a:rPr>
              <a:t>    // stop criterion verification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  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if</a:t>
            </a:r>
            <a:r>
              <a:rPr lang="en" sz="1600" b="1" dirty="0">
                <a:latin typeface="Courier New"/>
                <a:ea typeface="Calibri"/>
              </a:rPr>
              <a:t> (fabs(eBeta[i + 1]) &lt; eps)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  {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    *rotationsCount = i + 1;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    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break</a:t>
            </a:r>
            <a:r>
              <a:rPr lang="en" sz="1600" b="1" dirty="0">
                <a:latin typeface="Courier New"/>
                <a:ea typeface="Calibri"/>
              </a:rPr>
              <a:t>;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  }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}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}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 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latin typeface="Courier New"/>
                <a:ea typeface="Calibri"/>
              </a:rPr>
              <a:t>   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35</a:t>
            </a:fld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GMRes method implementation 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Implement the function of solving the system by the </a:t>
            </a:r>
            <a:r>
              <a:rPr lang="en-GB" dirty="0" smtClean="0"/>
              <a:t>generalized minimum</a:t>
            </a:r>
            <a:r>
              <a:rPr lang="en" dirty="0" smtClean="0"/>
              <a:t> </a:t>
            </a:r>
            <a:r>
              <a:rPr lang="en" dirty="0"/>
              <a:t>residual method </a:t>
            </a:r>
            <a:r>
              <a:rPr lang="en" b="1" dirty="0"/>
              <a:t>GMResMethod().</a:t>
            </a:r>
            <a:r>
              <a:rPr lang="en" dirty="0"/>
              <a:t> </a:t>
            </a:r>
          </a:p>
          <a:p>
            <a:pPr rtl="0"/>
            <a:r>
              <a:rPr lang="en" dirty="0"/>
              <a:t>Input: system matrix </a:t>
            </a:r>
            <a:r>
              <a:rPr lang="en" b="1" dirty="0"/>
              <a:t>A</a:t>
            </a:r>
            <a:r>
              <a:rPr lang="en" dirty="0"/>
              <a:t>, </a:t>
            </a:r>
            <a:r>
              <a:rPr lang="en-GB" dirty="0" smtClean="0"/>
              <a:t>right-hand</a:t>
            </a:r>
            <a:r>
              <a:rPr lang="en" dirty="0" smtClean="0"/>
              <a:t> </a:t>
            </a:r>
            <a:r>
              <a:rPr lang="en" dirty="0"/>
              <a:t>vector </a:t>
            </a:r>
            <a:r>
              <a:rPr lang="en" b="1" dirty="0"/>
              <a:t>b</a:t>
            </a:r>
            <a:r>
              <a:rPr lang="en" dirty="0"/>
              <a:t>, method parameter </a:t>
            </a:r>
            <a:r>
              <a:rPr lang="en" b="1" dirty="0"/>
              <a:t>M</a:t>
            </a:r>
            <a:r>
              <a:rPr lang="en" dirty="0"/>
              <a:t>, required method accuracy </a:t>
            </a:r>
            <a:r>
              <a:rPr lang="en" b="1" dirty="0"/>
              <a:t>eps</a:t>
            </a:r>
            <a:r>
              <a:rPr lang="en" dirty="0"/>
              <a:t>. The function returns the number of method iterations. Use the absolute residual norm of the system </a:t>
            </a:r>
            <a:r>
              <a:rPr lang="en" kern="800" dirty="0">
                <a:latin typeface="Times New Roman"/>
              </a:rPr>
              <a:t>||</a:t>
            </a:r>
            <a:r>
              <a:rPr lang="en" dirty="0"/>
              <a:t>r</a:t>
            </a:r>
            <a:r>
              <a:rPr lang="en" kern="800" baseline="30000" dirty="0">
                <a:latin typeface="Times New Roman"/>
              </a:rPr>
              <a:t>(s)</a:t>
            </a:r>
            <a:r>
              <a:rPr lang="en" kern="800" dirty="0">
                <a:latin typeface="Times New Roman"/>
                <a:sym typeface="Symbol"/>
              </a:rPr>
              <a:t></a:t>
            </a:r>
            <a:r>
              <a:rPr lang="en" dirty="0"/>
              <a:t>Α</a:t>
            </a:r>
            <a:r>
              <a:rPr lang="en" i="1" kern="800" dirty="0">
                <a:latin typeface="Times New Roman"/>
              </a:rPr>
              <a:t>x</a:t>
            </a:r>
            <a:r>
              <a:rPr lang="en" kern="800" baseline="30000" dirty="0">
                <a:latin typeface="Times New Roman"/>
              </a:rPr>
              <a:t>(s)</a:t>
            </a:r>
            <a:r>
              <a:rPr lang="en" dirty="0"/>
              <a:t> – β</a:t>
            </a:r>
            <a:r>
              <a:rPr lang="en" kern="800" dirty="0">
                <a:latin typeface="Times New Roman"/>
                <a:sym typeface="Symbol"/>
              </a:rPr>
              <a:t></a:t>
            </a:r>
            <a:r>
              <a:rPr lang="en" dirty="0"/>
              <a:t>ε</a:t>
            </a:r>
            <a:r>
              <a:rPr lang="en" kern="800" baseline="-25000" dirty="0">
                <a:latin typeface="Times New Roman"/>
                <a:sym typeface="Symbol"/>
              </a:rPr>
              <a:t></a:t>
            </a:r>
            <a:r>
              <a:rPr lang="en" dirty="0"/>
              <a:t> as a method stop criterion.</a:t>
            </a:r>
          </a:p>
          <a:p>
            <a:pPr lvl="1" indent="-382588" rtl="0">
              <a:spcAft>
                <a:spcPts val="0"/>
              </a:spcAft>
              <a:buNone/>
            </a:pP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2000" b="1" dirty="0">
                <a:latin typeface="Courier New"/>
                <a:ea typeface="Calibri"/>
              </a:rPr>
              <a:t> GMResMethod(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const</a:t>
            </a:r>
            <a:r>
              <a:rPr lang="en" sz="2000" b="1" dirty="0">
                <a:latin typeface="Courier New"/>
                <a:ea typeface="Calibri"/>
              </a:rPr>
              <a:t> crsMatrix *A,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const</a:t>
            </a:r>
            <a:r>
              <a:rPr lang="en" sz="2000" b="1" dirty="0">
                <a:latin typeface="Courier New"/>
                <a:ea typeface="Calibri"/>
              </a:rPr>
              <a:t>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* b, </a:t>
            </a:r>
            <a:endParaRPr lang="ru-RU" sz="2000" b="1" dirty="0" smtClean="0">
              <a:latin typeface="Courier New"/>
              <a:ea typeface="Calibri"/>
            </a:endParaRPr>
          </a:p>
          <a:p>
            <a:pPr lvl="1" indent="-382588" rtl="0">
              <a:spcAft>
                <a:spcPts val="0"/>
              </a:spcAft>
              <a:buNone/>
            </a:pPr>
            <a:r>
              <a:rPr lang="en" sz="2000" b="1" dirty="0">
                <a:latin typeface="Courier New"/>
                <a:ea typeface="Calibri"/>
              </a:rPr>
              <a:t>               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 *x,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2000" b="1" dirty="0">
                <a:latin typeface="Courier New"/>
                <a:ea typeface="Calibri"/>
              </a:rPr>
              <a:t> m, </a:t>
            </a: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2000" b="1" dirty="0">
                <a:latin typeface="Courier New"/>
                <a:ea typeface="Calibri"/>
              </a:rPr>
              <a:t> eps);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36</a:t>
            </a:fld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GMRes method implementation 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1965325" indent="-1965325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1600" b="1" dirty="0">
                <a:latin typeface="Courier New"/>
                <a:ea typeface="Calibri"/>
              </a:rPr>
              <a:t> GMResMethod(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const</a:t>
            </a:r>
            <a:r>
              <a:rPr lang="en" sz="1600" b="1" dirty="0">
                <a:latin typeface="Courier New"/>
                <a:ea typeface="Calibri"/>
              </a:rPr>
              <a:t> crsMatrix *A, 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const</a:t>
            </a:r>
            <a:r>
              <a:rPr lang="en" sz="1600" b="1" dirty="0">
                <a:latin typeface="Courier New"/>
                <a:ea typeface="Calibri"/>
              </a:rPr>
              <a:t> 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 dirty="0">
                <a:latin typeface="Courier New"/>
                <a:ea typeface="Calibri"/>
              </a:rPr>
              <a:t>* b, 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 dirty="0">
                <a:latin typeface="Courier New"/>
                <a:ea typeface="Calibri"/>
              </a:rPr>
              <a:t> *x, 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1600" b="1" dirty="0">
                <a:latin typeface="Courier New"/>
                <a:ea typeface="Calibri"/>
              </a:rPr>
              <a:t> m, 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 dirty="0">
                <a:latin typeface="Courier New"/>
                <a:ea typeface="Calibri"/>
              </a:rPr>
              <a:t> eps)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{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1600" b="1" dirty="0">
                <a:latin typeface="Courier New"/>
                <a:ea typeface="Calibri"/>
              </a:rPr>
              <a:t> i, j;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1600" b="1" dirty="0">
                <a:latin typeface="Courier New"/>
                <a:ea typeface="Calibri"/>
              </a:rPr>
              <a:t> iterationsCount = m;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</a:t>
            </a:r>
            <a:r>
              <a:rPr lang="en" sz="1600" b="1" dirty="0">
                <a:solidFill>
                  <a:srgbClr val="008000"/>
                </a:solidFill>
                <a:latin typeface="Courier New"/>
                <a:ea typeface="Calibri"/>
              </a:rPr>
              <a:t>// A-&gt;N * (m + 1) </a:t>
            </a:r>
            <a:r>
              <a:rPr lang="en" sz="1600" b="1" dirty="0" smtClean="0">
                <a:solidFill>
                  <a:srgbClr val="008000"/>
                </a:solidFill>
                <a:latin typeface="Courier New"/>
                <a:ea typeface="Calibri"/>
              </a:rPr>
              <a:t>sized </a:t>
            </a:r>
            <a:r>
              <a:rPr lang="en" sz="1600" b="1" dirty="0">
                <a:solidFill>
                  <a:srgbClr val="008000"/>
                </a:solidFill>
                <a:latin typeface="Courier New"/>
                <a:ea typeface="Calibri"/>
              </a:rPr>
              <a:t>matrix v containing 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</a:t>
            </a:r>
            <a:r>
              <a:rPr lang="en" sz="1600" b="1" dirty="0">
                <a:solidFill>
                  <a:srgbClr val="008000"/>
                </a:solidFill>
                <a:latin typeface="Courier New"/>
                <a:ea typeface="Calibri"/>
              </a:rPr>
              <a:t>// Krylov subspace orthonormal basis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</a:t>
            </a:r>
            <a:r>
              <a:rPr lang="en" sz="1600" b="1" dirty="0">
                <a:solidFill>
                  <a:srgbClr val="008000"/>
                </a:solidFill>
                <a:latin typeface="Courier New"/>
                <a:ea typeface="Calibri"/>
              </a:rPr>
              <a:t>// stored in a transposed form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 dirty="0">
                <a:latin typeface="Courier New"/>
                <a:ea typeface="Calibri"/>
              </a:rPr>
              <a:t>* v = (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 dirty="0">
                <a:latin typeface="Courier New"/>
                <a:ea typeface="Calibri"/>
              </a:rPr>
              <a:t>*)malloc(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sizeof</a:t>
            </a:r>
            <a:r>
              <a:rPr lang="en" sz="1600" b="1" dirty="0">
                <a:latin typeface="Courier New"/>
                <a:ea typeface="Calibri"/>
              </a:rPr>
              <a:t>(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 dirty="0">
                <a:latin typeface="Courier New"/>
                <a:ea typeface="Calibri"/>
              </a:rPr>
              <a:t>)*(m + 1)*A-&gt;N);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 dirty="0">
                <a:latin typeface="Courier New"/>
                <a:ea typeface="Calibri"/>
              </a:rPr>
              <a:t>* w = (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 dirty="0">
                <a:latin typeface="Courier New"/>
                <a:ea typeface="Calibri"/>
              </a:rPr>
              <a:t>*)malloc(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sizeof</a:t>
            </a:r>
            <a:r>
              <a:rPr lang="en" sz="1600" b="1" dirty="0">
                <a:latin typeface="Courier New"/>
                <a:ea typeface="Calibri"/>
              </a:rPr>
              <a:t>(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 dirty="0">
                <a:latin typeface="Courier New"/>
                <a:ea typeface="Calibri"/>
              </a:rPr>
              <a:t>)*A-&gt;N);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rgbClr val="008000"/>
                </a:solidFill>
                <a:latin typeface="Courier New"/>
                <a:ea typeface="Calibri"/>
              </a:rPr>
              <a:t>  // residual vector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 dirty="0">
                <a:latin typeface="Courier New"/>
                <a:ea typeface="Calibri"/>
              </a:rPr>
              <a:t>* r0 = (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 dirty="0">
                <a:latin typeface="Courier New"/>
                <a:ea typeface="Calibri"/>
              </a:rPr>
              <a:t>*)malloc(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sizeof</a:t>
            </a:r>
            <a:r>
              <a:rPr lang="en" sz="1600" b="1" dirty="0">
                <a:latin typeface="Courier New"/>
                <a:ea typeface="Calibri"/>
              </a:rPr>
              <a:t>(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 dirty="0">
                <a:latin typeface="Courier New"/>
                <a:ea typeface="Calibri"/>
              </a:rPr>
              <a:t>)*A-&gt;N); 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</a:t>
            </a:r>
            <a:r>
              <a:rPr lang="en" sz="1600" b="1" dirty="0">
                <a:solidFill>
                  <a:srgbClr val="008000"/>
                </a:solidFill>
                <a:latin typeface="Courier New"/>
                <a:ea typeface="Calibri"/>
              </a:rPr>
              <a:t>// auxiliary vector for the product А*х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 dirty="0">
                <a:latin typeface="Courier New"/>
                <a:ea typeface="Calibri"/>
              </a:rPr>
              <a:t>* Ax0 = (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 dirty="0">
                <a:latin typeface="Courier New"/>
                <a:ea typeface="Calibri"/>
              </a:rPr>
              <a:t>*)malloc(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sizeof</a:t>
            </a:r>
            <a:r>
              <a:rPr lang="en" sz="1600" b="1" dirty="0">
                <a:latin typeface="Courier New"/>
                <a:ea typeface="Calibri"/>
              </a:rPr>
              <a:t>(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 dirty="0">
                <a:latin typeface="Courier New"/>
                <a:ea typeface="Calibri"/>
              </a:rPr>
              <a:t>)*A-&gt;N);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</a:t>
            </a:r>
            <a:r>
              <a:rPr lang="en" sz="1600" b="1" dirty="0">
                <a:solidFill>
                  <a:srgbClr val="008000"/>
                </a:solidFill>
                <a:latin typeface="Courier New"/>
                <a:ea typeface="Calibri"/>
              </a:rPr>
              <a:t>// Hessenberg matrix H sized m*(m + 1)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 dirty="0">
                <a:latin typeface="Courier New"/>
                <a:ea typeface="Calibri"/>
              </a:rPr>
              <a:t>* H = (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 dirty="0">
                <a:latin typeface="Courier New"/>
                <a:ea typeface="Calibri"/>
              </a:rPr>
              <a:t>*)malloc(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sizeof</a:t>
            </a:r>
            <a:r>
              <a:rPr lang="en" sz="1600" b="1" dirty="0">
                <a:latin typeface="Courier New"/>
                <a:ea typeface="Calibri"/>
              </a:rPr>
              <a:t>(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 dirty="0">
                <a:latin typeface="Courier New"/>
                <a:ea typeface="Calibri"/>
              </a:rPr>
              <a:t>)*m*(m + 1)); 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</a:t>
            </a:r>
            <a:r>
              <a:rPr lang="en" sz="1600" b="1" dirty="0">
                <a:solidFill>
                  <a:srgbClr val="008000"/>
                </a:solidFill>
                <a:latin typeface="Courier New"/>
                <a:ea typeface="Calibri"/>
              </a:rPr>
              <a:t>// </a:t>
            </a:r>
            <a:r>
              <a:rPr lang="en-GB" sz="1600" b="1" dirty="0" smtClean="0">
                <a:solidFill>
                  <a:srgbClr val="008000"/>
                </a:solidFill>
                <a:latin typeface="Courier New"/>
                <a:ea typeface="Calibri"/>
              </a:rPr>
              <a:t>right-hand</a:t>
            </a:r>
            <a:r>
              <a:rPr lang="en" sz="1600" b="1" dirty="0" smtClean="0">
                <a:solidFill>
                  <a:srgbClr val="008000"/>
                </a:solidFill>
                <a:latin typeface="Courier New"/>
                <a:ea typeface="Calibri"/>
              </a:rPr>
              <a:t> </a:t>
            </a:r>
            <a:r>
              <a:rPr lang="en" sz="1600" b="1" dirty="0">
                <a:solidFill>
                  <a:srgbClr val="008000"/>
                </a:solidFill>
                <a:latin typeface="Courier New"/>
                <a:ea typeface="Calibri"/>
              </a:rPr>
              <a:t>vector for a system containing Hessenberg matrix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 dirty="0">
                <a:latin typeface="Courier New"/>
                <a:ea typeface="Calibri"/>
              </a:rPr>
              <a:t>* eBeta = (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 dirty="0">
                <a:latin typeface="Courier New"/>
                <a:ea typeface="Calibri"/>
              </a:rPr>
              <a:t>*)malloc(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sizeof</a:t>
            </a:r>
            <a:r>
              <a:rPr lang="en" sz="1600" b="1" dirty="0">
                <a:latin typeface="Courier New"/>
                <a:ea typeface="Calibri"/>
              </a:rPr>
              <a:t>(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 dirty="0">
                <a:latin typeface="Courier New"/>
                <a:ea typeface="Calibri"/>
              </a:rPr>
              <a:t>)*(m + 1)); 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  ...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37</a:t>
            </a:fld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GMRes method implementation (3)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...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  //1. Preliminary step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 computation of r[0] and its norm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MultiplicateMV(A, x, Ax0);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Mult_AlphaV_add_V(b, Ax0, A-&gt;N, -1.0, r0);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 computation of v[1]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Normalize(r0, A-&gt;N, v);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 matrix H initialization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memset(H,0,m*(m+1)*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sizeof</a:t>
            </a:r>
            <a:r>
              <a:rPr lang="en" sz="1600" b="1">
                <a:latin typeface="Courier New"/>
                <a:ea typeface="Calibri"/>
              </a:rPr>
              <a:t>(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>
                <a:latin typeface="Courier New"/>
                <a:ea typeface="Calibri"/>
              </a:rPr>
              <a:t>));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  </a:t>
            </a:r>
            <a:r>
              <a:rPr lang="en" sz="1600" b="1">
                <a:latin typeface="Courier New"/>
                <a:ea typeface="Calibri"/>
              </a:rPr>
              <a:t>...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 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38</a:t>
            </a:fld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GMRes method implementation (4)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  </a:t>
            </a:r>
            <a:r>
              <a:rPr lang="en" sz="1600" b="1">
                <a:latin typeface="Courier New"/>
                <a:ea typeface="Calibri"/>
              </a:rPr>
              <a:t>...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  //2. Main iterations of the method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for</a:t>
            </a:r>
            <a:r>
              <a:rPr lang="en" sz="1600" b="1">
                <a:latin typeface="Courier New"/>
                <a:ea typeface="Calibri"/>
              </a:rPr>
              <a:t> (j = 0; j &lt; m; j++)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{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//computing w[j] = A * v[j]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MultiplicateMV(A, v + A-&gt;N*j, w);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 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for</a:t>
            </a:r>
            <a:r>
              <a:rPr lang="en" sz="1600" b="1">
                <a:latin typeface="Courier New"/>
                <a:ea typeface="Calibri"/>
              </a:rPr>
              <a:t> (i = 0; i &lt;= j; i++)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{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//H[i][j] = (w[j], v[i])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  MultiplicateVV(w, v + A-&gt;N * i, A-&gt;N, H + i*m + j);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//w[j] = w[j] - H[i][j]*v[i] 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  Mult_AlphaV_add_V(w, v + A-&gt;N * i, A-&gt;N, -H[i*m + j],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                    w); 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}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//H[j + 1][j] = ||w[j]||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H[(j + 1)*m + j] = EuclideanNorm(w, A-&gt;N);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...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39</a:t>
            </a:fld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Objectives of work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 smtClean="0"/>
              <a:t>Study the </a:t>
            </a:r>
            <a:r>
              <a:rPr lang="en" dirty="0"/>
              <a:t>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</a:t>
            </a:r>
            <a:r>
              <a:rPr lang="en" dirty="0" smtClean="0"/>
              <a:t>method</a:t>
            </a:r>
            <a:endParaRPr lang="en" dirty="0"/>
          </a:p>
          <a:p>
            <a:pPr rtl="0"/>
            <a:r>
              <a:rPr lang="en" dirty="0"/>
              <a:t>Develop sequential implementation of the GMRes method for sparse matrices</a:t>
            </a:r>
          </a:p>
          <a:p>
            <a:pPr rtl="0"/>
            <a:r>
              <a:rPr lang="en" dirty="0"/>
              <a:t>Method implementation using the ILU(0</a:t>
            </a:r>
            <a:r>
              <a:rPr lang="en" dirty="0" smtClean="0"/>
              <a:t>)-preconditioner</a:t>
            </a:r>
            <a:endParaRPr lang="en" dirty="0"/>
          </a:p>
          <a:p>
            <a:pPr rtl="0"/>
            <a:r>
              <a:rPr lang="en" dirty="0"/>
              <a:t>Method convergence </a:t>
            </a:r>
            <a:r>
              <a:rPr lang="en" dirty="0" smtClean="0"/>
              <a:t>analysis. </a:t>
            </a:r>
            <a:r>
              <a:rPr lang="en" dirty="0"/>
              <a:t>Comparison of method operation with and without preconditioner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4</a:t>
            </a:fld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GMRes method implementation (5)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  </a:t>
            </a:r>
            <a:r>
              <a:rPr lang="en" sz="1600" b="1">
                <a:latin typeface="Courier New"/>
                <a:ea typeface="Calibri"/>
              </a:rPr>
              <a:t>...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  // has the exact solution been obtained?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if</a:t>
            </a:r>
            <a:r>
              <a:rPr lang="en" sz="1600" b="1">
                <a:latin typeface="Courier New"/>
                <a:ea typeface="Calibri"/>
              </a:rPr>
              <a:t> (fabs(H[(j + 1)*m + j]) &lt; EPSILON)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{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  iterationsCount = j;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break</a:t>
            </a:r>
            <a:r>
              <a:rPr lang="en" sz="1600" b="1">
                <a:latin typeface="Courier New"/>
                <a:ea typeface="Calibri"/>
              </a:rPr>
              <a:t>;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}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//v[j + 1] = w[j] / H[j + 1][j]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MultVC(w, A-&gt;N, 1.0 / H[(j + 1)*m + j], 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       v + A-&gt;N*(j + 1));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}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  ...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40</a:t>
            </a:fld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GMRes method implementation (6)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... 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//3. Approximated solution computation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 right side initialization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memset(eBeta,0,(iterationsCount + 1)*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sizeof</a:t>
            </a:r>
            <a:r>
              <a:rPr lang="en" sz="1600" b="1">
                <a:latin typeface="Courier New"/>
                <a:ea typeface="Calibri"/>
              </a:rPr>
              <a:t>(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>
                <a:latin typeface="Courier New"/>
                <a:ea typeface="Calibri"/>
              </a:rPr>
              <a:t>));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eBeta[0] = EuclideanNorm(r0, A-&gt;N);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 Givens rotation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GivensRotations(H, eBeta, m, &amp;iterationsCount, eps);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 computing y[m] as the system solution 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  // H*y = eBeta without the lower row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UGaussSolve(H, eBeta, eBeta, iterationsCount, m);	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 x[m] computation, y[m] is stored in the vector eBeta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MultiplicateTransposedDenseMV(v, eBeta, A-&gt;N, 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iterationsCount, x, 1.0, 1.0);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 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 dynamic memory release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... 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return</a:t>
            </a:r>
            <a:r>
              <a:rPr lang="en" sz="1600" b="1">
                <a:latin typeface="Courier New"/>
                <a:ea typeface="Calibri"/>
              </a:rPr>
              <a:t> iterationsCount;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}</a:t>
            </a:r>
          </a:p>
          <a:p>
            <a:pPr rtl="0">
              <a:spcBef>
                <a:spcPts val="0"/>
              </a:spcBef>
              <a:buNone/>
            </a:pPr>
            <a:endParaRPr lang="ru-RU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41</a:t>
            </a:fld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" dirty="0"/>
              <a:t>Use of </a:t>
            </a:r>
            <a:r>
              <a:rPr lang="en" dirty="0" smtClean="0"/>
              <a:t>the </a:t>
            </a:r>
            <a:r>
              <a:rPr lang="en" dirty="0"/>
              <a:t>Intel </a:t>
            </a:r>
            <a:r>
              <a:rPr lang="en" dirty="0" smtClean="0"/>
              <a:t>MKL </a:t>
            </a:r>
            <a:r>
              <a:rPr lang="en" dirty="0"/>
              <a:t>iterative </a:t>
            </a:r>
            <a:r>
              <a:rPr lang="en" dirty="0" smtClean="0"/>
              <a:t>solver. </a:t>
            </a:r>
            <a:r>
              <a:rPr lang="en" dirty="0"/>
              <a:t>Interface 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Intel MKL iterative solver - CG and FGMRes methods</a:t>
            </a:r>
            <a:endParaRPr lang="en-US" dirty="0" smtClean="0"/>
          </a:p>
          <a:p>
            <a:pPr rtl="0"/>
            <a:r>
              <a:rPr lang="en" dirty="0"/>
              <a:t>Connection:</a:t>
            </a:r>
          </a:p>
          <a:p>
            <a:pPr rtl="0">
              <a:spcAft>
                <a:spcPts val="0"/>
              </a:spcAft>
              <a:buNone/>
            </a:pPr>
            <a:r>
              <a:rPr lang="en" sz="2000" b="1" dirty="0">
                <a:solidFill>
                  <a:srgbClr val="0000FF"/>
                </a:solidFill>
                <a:latin typeface="Courier New"/>
                <a:ea typeface="Calibri"/>
              </a:rPr>
              <a:t>#include </a:t>
            </a:r>
            <a:r>
              <a:rPr lang="en" sz="2000" b="1" dirty="0">
                <a:solidFill>
                  <a:srgbClr val="A31515"/>
                </a:solidFill>
                <a:latin typeface="Courier New"/>
                <a:ea typeface="Calibri"/>
              </a:rPr>
              <a:t>"mkl_rci.h"  </a:t>
            </a:r>
            <a:r>
              <a:rPr lang="en" sz="2000" b="1" dirty="0">
                <a:latin typeface="Courier New"/>
                <a:ea typeface="Calibri"/>
              </a:rPr>
              <a:t> //iterative solver interface</a:t>
            </a:r>
          </a:p>
          <a:p>
            <a:pPr rtl="0">
              <a:spcAft>
                <a:spcPts val="0"/>
              </a:spcAft>
              <a:buNone/>
            </a:pPr>
            <a:r>
              <a:rPr lang="en" sz="1800" b="1" dirty="0">
                <a:solidFill>
                  <a:srgbClr val="0000FF"/>
                </a:solidFill>
                <a:latin typeface="Courier New"/>
                <a:ea typeface="Calibri"/>
              </a:rPr>
              <a:t>#include </a:t>
            </a:r>
            <a:r>
              <a:rPr lang="en" sz="1800" b="1" dirty="0">
                <a:solidFill>
                  <a:srgbClr val="A31515"/>
                </a:solidFill>
                <a:latin typeface="Courier New"/>
                <a:ea typeface="Calibri"/>
              </a:rPr>
              <a:t>"mkl_spblas.h" </a:t>
            </a:r>
            <a:r>
              <a:rPr lang="en" sz="1800" b="1" dirty="0">
                <a:latin typeface="Courier New"/>
                <a:ea typeface="Calibri"/>
              </a:rPr>
              <a:t> //for auxiliary functions</a:t>
            </a:r>
            <a:endParaRPr lang="ru-RU" sz="2000" b="1" dirty="0" smtClean="0">
              <a:solidFill>
                <a:srgbClr val="008000"/>
              </a:solidFill>
              <a:latin typeface="Courier New"/>
              <a:ea typeface="Calibri"/>
            </a:endParaRPr>
          </a:p>
          <a:p>
            <a:pPr rtl="0"/>
            <a:r>
              <a:rPr lang="en" dirty="0"/>
              <a:t>Main functions of the GMRes method:</a:t>
            </a:r>
            <a:endParaRPr lang="ru-RU" dirty="0" smtClean="0"/>
          </a:p>
          <a:p>
            <a:pPr lvl="1" algn="just" rtl="0">
              <a:spcAft>
                <a:spcPts val="600"/>
              </a:spcAft>
            </a:pPr>
            <a:r>
              <a:rPr lang="en" dirty="0"/>
              <a:t>Solver initialization</a:t>
            </a:r>
          </a:p>
          <a:p>
            <a:pPr marL="446088" lvl="1" indent="4763" rtl="0">
              <a:spcAft>
                <a:spcPts val="0"/>
              </a:spcAft>
              <a:buNone/>
            </a:pPr>
            <a:r>
              <a:rPr lang="en" sz="1800" b="1" dirty="0">
                <a:solidFill>
                  <a:srgbClr val="0000FF"/>
                </a:solidFill>
                <a:latin typeface="Courier New" pitchFamily="49" charset="0"/>
                <a:ea typeface="Calibri"/>
                <a:cs typeface="Courier New" pitchFamily="49" charset="0"/>
              </a:rPr>
              <a:t>void</a:t>
            </a:r>
            <a:r>
              <a:rPr lang="en" sz="1800" b="1" dirty="0">
                <a:latin typeface="Courier New" pitchFamily="49" charset="0"/>
                <a:ea typeface="Calibri"/>
                <a:cs typeface="Courier New" pitchFamily="49" charset="0"/>
              </a:rPr>
              <a:t> dfgmres_init(MKL_INT *n, </a:t>
            </a:r>
            <a:r>
              <a:rPr lang="en" sz="1800" b="1" dirty="0">
                <a:solidFill>
                  <a:srgbClr val="0000FF"/>
                </a:solidFill>
                <a:latin typeface="Courier New" pitchFamily="49" charset="0"/>
                <a:ea typeface="Calibri"/>
                <a:cs typeface="Courier New" pitchFamily="49" charset="0"/>
              </a:rPr>
              <a:t>double</a:t>
            </a:r>
            <a:r>
              <a:rPr lang="en" sz="1800" b="1" dirty="0">
                <a:latin typeface="Courier New" pitchFamily="49" charset="0"/>
                <a:ea typeface="Calibri"/>
                <a:cs typeface="Courier New" pitchFamily="49" charset="0"/>
              </a:rPr>
              <a:t> *x, </a:t>
            </a:r>
            <a:r>
              <a:rPr lang="en" sz="1800" b="1" dirty="0">
                <a:solidFill>
                  <a:srgbClr val="0000FF"/>
                </a:solidFill>
                <a:latin typeface="Courier New" pitchFamily="49" charset="0"/>
                <a:ea typeface="Calibri"/>
                <a:cs typeface="Courier New" pitchFamily="49" charset="0"/>
              </a:rPr>
              <a:t>double</a:t>
            </a:r>
            <a:r>
              <a:rPr lang="en" sz="1800" b="1" dirty="0">
                <a:latin typeface="Courier New" pitchFamily="49" charset="0"/>
                <a:ea typeface="Calibri"/>
                <a:cs typeface="Courier New" pitchFamily="49" charset="0"/>
              </a:rPr>
              <a:t> *b, </a:t>
            </a:r>
            <a:endParaRPr lang="ru-RU" sz="1800" b="1" dirty="0" smtClean="0">
              <a:latin typeface="Courier New" pitchFamily="49" charset="0"/>
              <a:ea typeface="Calibri"/>
              <a:cs typeface="Courier New" pitchFamily="49" charset="0"/>
            </a:endParaRPr>
          </a:p>
          <a:p>
            <a:pPr marL="446088" lvl="1" indent="4763" rtl="0">
              <a:spcAft>
                <a:spcPts val="0"/>
              </a:spcAft>
              <a:buNone/>
            </a:pPr>
            <a:r>
              <a:rPr lang="en" sz="1800" b="1" dirty="0">
                <a:latin typeface="Courier New" pitchFamily="49" charset="0"/>
                <a:ea typeface="Calibri"/>
                <a:cs typeface="Courier New" pitchFamily="49" charset="0"/>
              </a:rPr>
              <a:t>                  MKL_INT *RCI_request, MKL_INT *ipar,</a:t>
            </a:r>
            <a:endParaRPr lang="ru-RU" sz="1800" b="1" dirty="0" smtClean="0">
              <a:latin typeface="Courier New" pitchFamily="49" charset="0"/>
              <a:ea typeface="Calibri"/>
              <a:cs typeface="Courier New" pitchFamily="49" charset="0"/>
            </a:endParaRPr>
          </a:p>
          <a:p>
            <a:pPr marL="446088" lvl="1" indent="4763" rtl="0">
              <a:spcAft>
                <a:spcPts val="0"/>
              </a:spcAft>
              <a:buNone/>
            </a:pPr>
            <a:r>
              <a:rPr lang="en" sz="1800" b="1" dirty="0">
                <a:latin typeface="Courier New" pitchFamily="49" charset="0"/>
                <a:ea typeface="Calibri"/>
                <a:cs typeface="Courier New" pitchFamily="49" charset="0"/>
              </a:rPr>
              <a:t>                  </a:t>
            </a:r>
            <a:r>
              <a:rPr lang="en" sz="1800" b="1" dirty="0">
                <a:solidFill>
                  <a:srgbClr val="0000FF"/>
                </a:solidFill>
                <a:latin typeface="Courier New" pitchFamily="49" charset="0"/>
                <a:ea typeface="Calibri"/>
                <a:cs typeface="Courier New" pitchFamily="49" charset="0"/>
              </a:rPr>
              <a:t>double</a:t>
            </a:r>
            <a:r>
              <a:rPr lang="en" sz="1800" b="1" dirty="0">
                <a:latin typeface="Courier New" pitchFamily="49" charset="0"/>
                <a:ea typeface="Calibri"/>
                <a:cs typeface="Courier New" pitchFamily="49" charset="0"/>
              </a:rPr>
              <a:t> *dpar, </a:t>
            </a:r>
            <a:r>
              <a:rPr lang="en" sz="1800" b="1" dirty="0">
                <a:solidFill>
                  <a:srgbClr val="0000FF"/>
                </a:solidFill>
                <a:latin typeface="Courier New" pitchFamily="49" charset="0"/>
                <a:ea typeface="Calibri"/>
                <a:cs typeface="Courier New" pitchFamily="49" charset="0"/>
              </a:rPr>
              <a:t>double</a:t>
            </a:r>
            <a:r>
              <a:rPr lang="en" sz="1800" b="1" dirty="0">
                <a:latin typeface="Courier New" pitchFamily="49" charset="0"/>
                <a:ea typeface="Calibri"/>
                <a:cs typeface="Courier New" pitchFamily="49" charset="0"/>
              </a:rPr>
              <a:t> *tmp);</a:t>
            </a:r>
          </a:p>
          <a:p>
            <a:pPr lvl="1" algn="just" rtl="0">
              <a:spcAft>
                <a:spcPts val="600"/>
              </a:spcAft>
            </a:pPr>
            <a:r>
              <a:rPr lang="en" dirty="0"/>
              <a:t> Checking the set parameters for consistency</a:t>
            </a:r>
          </a:p>
          <a:p>
            <a:pPr marL="446088" lvl="1" indent="4763" rtl="0">
              <a:spcAft>
                <a:spcPts val="0"/>
              </a:spcAft>
              <a:buNone/>
            </a:pPr>
            <a:r>
              <a:rPr lang="en" sz="1800" b="1" dirty="0">
                <a:solidFill>
                  <a:srgbClr val="0000FF"/>
                </a:solidFill>
                <a:latin typeface="Courier New" pitchFamily="49" charset="0"/>
                <a:ea typeface="Calibri"/>
                <a:cs typeface="Courier New" pitchFamily="49" charset="0"/>
              </a:rPr>
              <a:t>void</a:t>
            </a:r>
            <a:r>
              <a:rPr lang="en" sz="1800" b="1" dirty="0">
                <a:latin typeface="Courier New" pitchFamily="49" charset="0"/>
                <a:ea typeface="Calibri"/>
                <a:cs typeface="Courier New" pitchFamily="49" charset="0"/>
              </a:rPr>
              <a:t> dfgmres_check(MKL_INT *n, </a:t>
            </a:r>
            <a:r>
              <a:rPr lang="en" sz="1800" b="1" dirty="0">
                <a:solidFill>
                  <a:srgbClr val="0000FF"/>
                </a:solidFill>
                <a:latin typeface="Courier New" pitchFamily="49" charset="0"/>
                <a:ea typeface="Calibri"/>
                <a:cs typeface="Courier New" pitchFamily="49" charset="0"/>
              </a:rPr>
              <a:t>double</a:t>
            </a:r>
            <a:r>
              <a:rPr lang="en" sz="1800" b="1" dirty="0">
                <a:latin typeface="Courier New" pitchFamily="49" charset="0"/>
                <a:ea typeface="Calibri"/>
                <a:cs typeface="Courier New" pitchFamily="49" charset="0"/>
              </a:rPr>
              <a:t> *x, </a:t>
            </a:r>
            <a:r>
              <a:rPr lang="en" sz="1800" b="1" dirty="0">
                <a:solidFill>
                  <a:srgbClr val="0000FF"/>
                </a:solidFill>
                <a:latin typeface="Courier New" pitchFamily="49" charset="0"/>
                <a:ea typeface="Calibri"/>
                <a:cs typeface="Courier New" pitchFamily="49" charset="0"/>
              </a:rPr>
              <a:t>double</a:t>
            </a:r>
            <a:r>
              <a:rPr lang="en" sz="1800" b="1" dirty="0">
                <a:latin typeface="Courier New" pitchFamily="49" charset="0"/>
                <a:ea typeface="Calibri"/>
                <a:cs typeface="Courier New" pitchFamily="49" charset="0"/>
              </a:rPr>
              <a:t> *b,</a:t>
            </a:r>
          </a:p>
          <a:p>
            <a:pPr marL="446088" lvl="1" indent="4763" rtl="0">
              <a:spcAft>
                <a:spcPts val="0"/>
              </a:spcAft>
              <a:buNone/>
            </a:pPr>
            <a:r>
              <a:rPr lang="en" sz="1800" b="1" dirty="0">
                <a:latin typeface="Courier New" pitchFamily="49" charset="0"/>
                <a:ea typeface="Calibri"/>
                <a:cs typeface="Courier New" pitchFamily="49" charset="0"/>
              </a:rPr>
              <a:t>                   MKL_INT *RCI_request, MKL_INT *ipar,</a:t>
            </a:r>
            <a:endParaRPr lang="ru-RU" sz="1800" b="1" dirty="0" smtClean="0">
              <a:latin typeface="Courier New" pitchFamily="49" charset="0"/>
              <a:ea typeface="Calibri"/>
              <a:cs typeface="Courier New" pitchFamily="49" charset="0"/>
            </a:endParaRPr>
          </a:p>
          <a:p>
            <a:pPr marL="446088" lvl="1" indent="4763" rtl="0">
              <a:spcAft>
                <a:spcPts val="0"/>
              </a:spcAft>
              <a:buNone/>
            </a:pPr>
            <a:r>
              <a:rPr lang="en" sz="1800" b="1" dirty="0">
                <a:latin typeface="Courier New" pitchFamily="49" charset="0"/>
                <a:ea typeface="Calibri"/>
                <a:cs typeface="Courier New" pitchFamily="49" charset="0"/>
              </a:rPr>
              <a:t>                   </a:t>
            </a:r>
            <a:r>
              <a:rPr lang="en" sz="1800" b="1" dirty="0">
                <a:solidFill>
                  <a:srgbClr val="0000FF"/>
                </a:solidFill>
                <a:latin typeface="Courier New" pitchFamily="49" charset="0"/>
                <a:ea typeface="Calibri"/>
                <a:cs typeface="Courier New" pitchFamily="49" charset="0"/>
              </a:rPr>
              <a:t>double</a:t>
            </a:r>
            <a:r>
              <a:rPr lang="en" sz="1800" b="1" dirty="0">
                <a:latin typeface="Courier New" pitchFamily="49" charset="0"/>
                <a:ea typeface="Calibri"/>
                <a:cs typeface="Courier New" pitchFamily="49" charset="0"/>
              </a:rPr>
              <a:t> *dpar, </a:t>
            </a:r>
            <a:r>
              <a:rPr lang="en" sz="1800" b="1" dirty="0">
                <a:solidFill>
                  <a:srgbClr val="0000FF"/>
                </a:solidFill>
                <a:latin typeface="Courier New" pitchFamily="49" charset="0"/>
                <a:ea typeface="Calibri"/>
                <a:cs typeface="Courier New" pitchFamily="49" charset="0"/>
              </a:rPr>
              <a:t>double</a:t>
            </a:r>
            <a:r>
              <a:rPr lang="en" sz="1800" b="1" dirty="0">
                <a:latin typeface="Courier New" pitchFamily="49" charset="0"/>
                <a:ea typeface="Calibri"/>
                <a:cs typeface="Courier New" pitchFamily="49" charset="0"/>
              </a:rPr>
              <a:t> *tmp);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42</a:t>
            </a:fld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" dirty="0"/>
              <a:t>Use of the Intel MKL iterative solver. </a:t>
            </a:r>
            <a:r>
              <a:rPr lang="en" dirty="0" smtClean="0"/>
              <a:t>Interface (</a:t>
            </a:r>
            <a:r>
              <a:rPr lang="en" dirty="0"/>
              <a:t>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1" rtl="0"/>
            <a:r>
              <a:rPr lang="en" dirty="0">
                <a:ea typeface="+mn-ea"/>
              </a:rPr>
              <a:t>Performance of a FGMRes iteration:</a:t>
            </a:r>
          </a:p>
          <a:p>
            <a:pPr marL="446088" lvl="1" indent="4763" rtl="0">
              <a:spcAft>
                <a:spcPts val="0"/>
              </a:spcAft>
              <a:buNone/>
            </a:pPr>
            <a:r>
              <a:rPr lang="en" sz="1800" b="1" dirty="0">
                <a:solidFill>
                  <a:srgbClr val="0000FF"/>
                </a:solidFill>
                <a:latin typeface="Courier New" pitchFamily="49" charset="0"/>
                <a:ea typeface="Calibri"/>
                <a:cs typeface="Courier New" pitchFamily="49" charset="0"/>
              </a:rPr>
              <a:t>void</a:t>
            </a:r>
            <a:r>
              <a:rPr lang="en" sz="1800" b="1" dirty="0">
                <a:latin typeface="Courier New" pitchFamily="49" charset="0"/>
                <a:ea typeface="Calibri"/>
                <a:cs typeface="Courier New" pitchFamily="49" charset="0"/>
              </a:rPr>
              <a:t> dfgmres(MKL_INT *n, </a:t>
            </a:r>
            <a:r>
              <a:rPr lang="en" sz="1800" b="1" dirty="0">
                <a:solidFill>
                  <a:srgbClr val="0000FF"/>
                </a:solidFill>
                <a:latin typeface="Courier New" pitchFamily="49" charset="0"/>
                <a:ea typeface="Calibri"/>
                <a:cs typeface="Courier New" pitchFamily="49" charset="0"/>
              </a:rPr>
              <a:t>double</a:t>
            </a:r>
            <a:r>
              <a:rPr lang="en" sz="1800" b="1" dirty="0">
                <a:latin typeface="Courier New" pitchFamily="49" charset="0"/>
                <a:ea typeface="Calibri"/>
                <a:cs typeface="Courier New" pitchFamily="49" charset="0"/>
              </a:rPr>
              <a:t> *x, </a:t>
            </a:r>
            <a:r>
              <a:rPr lang="en" sz="1800" b="1" dirty="0">
                <a:solidFill>
                  <a:srgbClr val="0000FF"/>
                </a:solidFill>
                <a:latin typeface="Courier New" pitchFamily="49" charset="0"/>
                <a:ea typeface="Calibri"/>
                <a:cs typeface="Courier New" pitchFamily="49" charset="0"/>
              </a:rPr>
              <a:t>double</a:t>
            </a:r>
            <a:r>
              <a:rPr lang="en" sz="1800" b="1" dirty="0">
                <a:latin typeface="Courier New" pitchFamily="49" charset="0"/>
                <a:ea typeface="Calibri"/>
                <a:cs typeface="Courier New" pitchFamily="49" charset="0"/>
              </a:rPr>
              <a:t> *b, </a:t>
            </a:r>
            <a:endParaRPr lang="ru-RU" sz="1800" b="1" dirty="0" smtClean="0">
              <a:latin typeface="Courier New" pitchFamily="49" charset="0"/>
              <a:ea typeface="Calibri"/>
              <a:cs typeface="Courier New" pitchFamily="49" charset="0"/>
            </a:endParaRPr>
          </a:p>
          <a:p>
            <a:pPr marL="446088" lvl="1" indent="4763" rtl="0">
              <a:spcAft>
                <a:spcPts val="0"/>
              </a:spcAft>
              <a:buNone/>
            </a:pPr>
            <a:r>
              <a:rPr lang="en" sz="1800" b="1" dirty="0">
                <a:latin typeface="Courier New" pitchFamily="49" charset="0"/>
                <a:ea typeface="Calibri"/>
                <a:cs typeface="Courier New" pitchFamily="49" charset="0"/>
              </a:rPr>
              <a:t>             MKL_INT *RCI_request, MKL_INT *ipar, </a:t>
            </a:r>
            <a:endParaRPr lang="ru-RU" sz="1800" b="1" dirty="0" smtClean="0">
              <a:latin typeface="Courier New" pitchFamily="49" charset="0"/>
              <a:ea typeface="Calibri"/>
              <a:cs typeface="Courier New" pitchFamily="49" charset="0"/>
            </a:endParaRPr>
          </a:p>
          <a:p>
            <a:pPr marL="446088" lvl="1" indent="4763" rtl="0">
              <a:spcAft>
                <a:spcPts val="0"/>
              </a:spcAft>
              <a:buNone/>
            </a:pPr>
            <a:r>
              <a:rPr lang="en" sz="1800" b="1" dirty="0">
                <a:latin typeface="Courier New" pitchFamily="49" charset="0"/>
                <a:ea typeface="Calibri"/>
                <a:cs typeface="Courier New" pitchFamily="49" charset="0"/>
              </a:rPr>
              <a:t>             </a:t>
            </a:r>
            <a:r>
              <a:rPr lang="en" sz="1800" b="1" dirty="0">
                <a:solidFill>
                  <a:srgbClr val="0000FF"/>
                </a:solidFill>
                <a:latin typeface="Courier New" pitchFamily="49" charset="0"/>
                <a:ea typeface="Calibri"/>
                <a:cs typeface="Courier New" pitchFamily="49" charset="0"/>
              </a:rPr>
              <a:t>double</a:t>
            </a:r>
            <a:r>
              <a:rPr lang="en" sz="1800" b="1" dirty="0">
                <a:latin typeface="Courier New" pitchFamily="49" charset="0"/>
                <a:ea typeface="Calibri"/>
                <a:cs typeface="Courier New" pitchFamily="49" charset="0"/>
              </a:rPr>
              <a:t> *dpar, </a:t>
            </a:r>
            <a:r>
              <a:rPr lang="en" sz="1800" b="1" dirty="0">
                <a:solidFill>
                  <a:srgbClr val="0000FF"/>
                </a:solidFill>
                <a:latin typeface="Courier New" pitchFamily="49" charset="0"/>
                <a:ea typeface="Calibri"/>
                <a:cs typeface="Courier New" pitchFamily="49" charset="0"/>
              </a:rPr>
              <a:t>double</a:t>
            </a:r>
            <a:r>
              <a:rPr lang="en" sz="1800" b="1" dirty="0">
                <a:latin typeface="Courier New" pitchFamily="49" charset="0"/>
                <a:ea typeface="Calibri"/>
                <a:cs typeface="Courier New" pitchFamily="49" charset="0"/>
              </a:rPr>
              <a:t> *tmp);</a:t>
            </a:r>
          </a:p>
          <a:p>
            <a:pPr rtl="0"/>
            <a:r>
              <a:rPr lang="en" dirty="0"/>
              <a:t>Parameters of functions:</a:t>
            </a:r>
          </a:p>
          <a:p>
            <a:pPr lvl="1" rtl="0"/>
            <a:r>
              <a:rPr lang="en" sz="2000" b="1" dirty="0"/>
              <a:t>n, int</a:t>
            </a:r>
            <a:r>
              <a:rPr lang="en" sz="2000" dirty="0"/>
              <a:t> – system dimension</a:t>
            </a:r>
          </a:p>
          <a:p>
            <a:pPr lvl="1" rtl="0"/>
            <a:r>
              <a:rPr lang="en" sz="2000" b="1" dirty="0"/>
              <a:t>x, double</a:t>
            </a:r>
            <a:r>
              <a:rPr lang="en" sz="2000" dirty="0"/>
              <a:t>* – current approximated system solution</a:t>
            </a:r>
          </a:p>
          <a:p>
            <a:pPr lvl="1" rtl="0"/>
            <a:r>
              <a:rPr lang="en" sz="2000" b="1" dirty="0"/>
              <a:t>b, double</a:t>
            </a:r>
            <a:r>
              <a:rPr lang="en" sz="2000" dirty="0"/>
              <a:t>* – </a:t>
            </a:r>
            <a:r>
              <a:rPr lang="en-GB" sz="2000" dirty="0" smtClean="0"/>
              <a:t>right-hand</a:t>
            </a:r>
            <a:r>
              <a:rPr lang="en" sz="2000" dirty="0" smtClean="0"/>
              <a:t> </a:t>
            </a:r>
            <a:r>
              <a:rPr lang="en" sz="2000" dirty="0"/>
              <a:t>vector</a:t>
            </a:r>
          </a:p>
          <a:p>
            <a:pPr lvl="1" rtl="0"/>
            <a:r>
              <a:rPr lang="en" sz="2000" b="1" dirty="0"/>
              <a:t>RCI_request, int</a:t>
            </a:r>
            <a:r>
              <a:rPr lang="en" sz="2000" dirty="0"/>
              <a:t> – current solver status </a:t>
            </a:r>
          </a:p>
          <a:p>
            <a:pPr lvl="1" rtl="0"/>
            <a:r>
              <a:rPr lang="en" sz="2000" b="1" dirty="0"/>
              <a:t>ipar, int[128]</a:t>
            </a:r>
            <a:r>
              <a:rPr lang="en" sz="2000" dirty="0"/>
              <a:t> – array for the method integer parameters</a:t>
            </a:r>
          </a:p>
          <a:p>
            <a:pPr lvl="1" rtl="0"/>
            <a:r>
              <a:rPr lang="en" sz="2000" b="1" dirty="0"/>
              <a:t>dpar, double[128]</a:t>
            </a:r>
            <a:r>
              <a:rPr lang="en" sz="2000" dirty="0"/>
              <a:t> – array for the method real parameters</a:t>
            </a:r>
          </a:p>
          <a:p>
            <a:pPr lvl="1" rtl="0"/>
            <a:r>
              <a:rPr lang="en" sz="2000" b="1" dirty="0"/>
              <a:t>tmp, double*</a:t>
            </a:r>
            <a:r>
              <a:rPr lang="en" sz="2000" dirty="0"/>
              <a:t> – auxiliary array sized (2K + 1)*n + K(K + 9)/2 + 1, where K is the maximum allowed number of iterations that does not exceed the system order n</a:t>
            </a:r>
          </a:p>
          <a:p>
            <a:pPr lvl="1"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43</a:t>
            </a:fld>
            <a:endParaRPr lang="ru-RU" dirty="0"/>
          </a:p>
        </p:txBody>
      </p:sp>
      <p:sp>
        <p:nvSpPr>
          <p:cNvPr id="10240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" dirty="0"/>
              <a:t>Use of the Intel MKL iterative solver. Interface (3)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Some </a:t>
            </a:r>
            <a:r>
              <a:rPr lang="en" b="1" dirty="0"/>
              <a:t>ipar</a:t>
            </a:r>
            <a:r>
              <a:rPr lang="en" dirty="0"/>
              <a:t> values:</a:t>
            </a:r>
          </a:p>
          <a:p>
            <a:pPr lvl="1" rtl="0"/>
            <a:r>
              <a:rPr lang="en" sz="2000" b="1" dirty="0"/>
              <a:t>ipar[4]</a:t>
            </a:r>
            <a:r>
              <a:rPr lang="en" sz="2000" dirty="0"/>
              <a:t> – maximum number of iterations (minimum from the system dimension and 150 by default)</a:t>
            </a:r>
          </a:p>
          <a:p>
            <a:pPr lvl="1" rtl="0"/>
            <a:r>
              <a:rPr lang="en" sz="2000" b="1" dirty="0"/>
              <a:t>ipar[7]</a:t>
            </a:r>
            <a:r>
              <a:rPr lang="en" sz="2000" dirty="0"/>
              <a:t> – use of stop by iterations number criterion (0 - do not use, positive number </a:t>
            </a:r>
            <a:r>
              <a:rPr lang="en" sz="2000" dirty="0" smtClean="0"/>
              <a:t>- use</a:t>
            </a:r>
            <a:r>
              <a:rPr lang="en" sz="2000" dirty="0"/>
              <a:t>*)</a:t>
            </a:r>
          </a:p>
          <a:p>
            <a:pPr lvl="1" rtl="0"/>
            <a:r>
              <a:rPr lang="en" sz="2000" b="1" dirty="0"/>
              <a:t>ipar[8] </a:t>
            </a:r>
            <a:r>
              <a:rPr lang="en" sz="2000" dirty="0"/>
              <a:t>– use of stop by accuracy criterion (0 - do not use, positive number </a:t>
            </a:r>
            <a:r>
              <a:rPr lang="en" sz="2000" dirty="0" smtClean="0"/>
              <a:t>- use</a:t>
            </a:r>
            <a:r>
              <a:rPr lang="en" sz="2000" dirty="0"/>
              <a:t>*)</a:t>
            </a:r>
          </a:p>
          <a:p>
            <a:pPr lvl="1" rtl="0"/>
            <a:r>
              <a:rPr lang="en" sz="2000" b="1" dirty="0"/>
              <a:t>ipar[9]</a:t>
            </a:r>
            <a:r>
              <a:rPr lang="en" sz="2000" dirty="0"/>
              <a:t> – use of custom stop criterion (0 - do not use, positive number -use*) </a:t>
            </a:r>
          </a:p>
          <a:p>
            <a:pPr lvl="1" rtl="0"/>
            <a:r>
              <a:rPr lang="en" sz="2000" b="1" dirty="0"/>
              <a:t>ipar[10]</a:t>
            </a:r>
            <a:r>
              <a:rPr lang="en" sz="2000" dirty="0"/>
              <a:t> – use of preconditioner (0 - do not use*, other </a:t>
            </a:r>
            <a:r>
              <a:rPr lang="en" sz="2000" dirty="0" smtClean="0"/>
              <a:t>- use</a:t>
            </a:r>
            <a:r>
              <a:rPr lang="en" sz="2000" dirty="0"/>
              <a:t>) </a:t>
            </a:r>
          </a:p>
          <a:p>
            <a:pPr lvl="1" rtl="0"/>
            <a:r>
              <a:rPr lang="en" sz="2000" b="1" dirty="0"/>
              <a:t>ipar[11]</a:t>
            </a:r>
            <a:r>
              <a:rPr lang="en" sz="2000" dirty="0"/>
              <a:t> – automatic computed orthogonal vector norm check (0 - do not use*, other </a:t>
            </a:r>
            <a:r>
              <a:rPr lang="en" sz="2000" dirty="0" smtClean="0"/>
              <a:t>- use</a:t>
            </a:r>
            <a:r>
              <a:rPr lang="en" sz="2000" dirty="0"/>
              <a:t>) Here, * is the default value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44</a:t>
            </a:fld>
            <a:endParaRPr lang="ru-RU" dirty="0"/>
          </a:p>
        </p:txBody>
      </p:sp>
      <p:sp>
        <p:nvSpPr>
          <p:cNvPr id="10240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" dirty="0" smtClean="0"/>
              <a:t>Use </a:t>
            </a:r>
            <a:r>
              <a:rPr lang="en" dirty="0"/>
              <a:t>of the Intel MKL iterative solver. </a:t>
            </a:r>
            <a:r>
              <a:rPr lang="en" dirty="0" smtClean="0"/>
              <a:t>Interface (</a:t>
            </a:r>
            <a:r>
              <a:rPr lang="en" dirty="0"/>
              <a:t>4)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Some </a:t>
            </a:r>
            <a:r>
              <a:rPr lang="en" b="1"/>
              <a:t>dpar</a:t>
            </a:r>
            <a:r>
              <a:rPr lang="en"/>
              <a:t> values:</a:t>
            </a:r>
          </a:p>
          <a:p>
            <a:pPr lvl="1" rtl="0"/>
            <a:r>
              <a:rPr lang="en" sz="2000" b="1"/>
              <a:t>dpar[0]</a:t>
            </a:r>
            <a:r>
              <a:rPr lang="en" sz="2000"/>
              <a:t> – required relative accuracy (10</a:t>
            </a:r>
            <a:r>
              <a:rPr lang="en" sz="2000" baseline="30000"/>
              <a:t>-6</a:t>
            </a:r>
            <a:r>
              <a:rPr lang="en" sz="2000"/>
              <a:t> by default)</a:t>
            </a:r>
          </a:p>
          <a:p>
            <a:pPr lvl="1" rtl="0"/>
            <a:r>
              <a:rPr lang="en" sz="2000" b="1"/>
              <a:t>dpar[1]</a:t>
            </a:r>
            <a:r>
              <a:rPr lang="en" sz="2000"/>
              <a:t> – required absolute accuracy (0 by default)</a:t>
            </a:r>
          </a:p>
          <a:p>
            <a:pPr rtl="0"/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45</a:t>
            </a:fld>
            <a:endParaRPr lang="ru-RU" dirty="0"/>
          </a:p>
        </p:txBody>
      </p:sp>
      <p:sp>
        <p:nvSpPr>
          <p:cNvPr id="10240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" dirty="0"/>
              <a:t>Use of the Intel MKL iterative solver. Interface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The </a:t>
            </a:r>
            <a:r>
              <a:rPr lang="en" b="1" dirty="0"/>
              <a:t>RCI_request </a:t>
            </a:r>
            <a:r>
              <a:rPr lang="en" dirty="0"/>
              <a:t>status returned by </a:t>
            </a:r>
            <a:r>
              <a:rPr lang="en" b="1" dirty="0"/>
              <a:t>dfgmres()</a:t>
            </a:r>
            <a:r>
              <a:rPr lang="en" dirty="0"/>
              <a:t> takes on the following values:</a:t>
            </a:r>
          </a:p>
          <a:p>
            <a:pPr lvl="1" rtl="0">
              <a:buFont typeface="Arial" pitchFamily="34" charset="0"/>
              <a:buChar char="•"/>
            </a:pPr>
            <a:r>
              <a:rPr lang="en" sz="2000" dirty="0"/>
              <a:t>0 - desired solution found</a:t>
            </a:r>
          </a:p>
          <a:p>
            <a:pPr lvl="1" rtl="0">
              <a:buFont typeface="Arial" pitchFamily="34" charset="0"/>
              <a:buChar char="•"/>
            </a:pPr>
            <a:r>
              <a:rPr lang="en" sz="2000" dirty="0"/>
              <a:t>1 – multiply the system matrix A by a vector starting from tmp[ipar[21]-1] and save the result in the vector starting from tmp[ipar[22]-1]. Continue computation in </a:t>
            </a:r>
            <a:r>
              <a:rPr lang="en" sz="2000" b="1" dirty="0"/>
              <a:t>dfgmres().</a:t>
            </a:r>
          </a:p>
          <a:p>
            <a:pPr lvl="1" rtl="0">
              <a:buFont typeface="Arial" pitchFamily="34" charset="0"/>
              <a:buChar char="•"/>
            </a:pPr>
            <a:r>
              <a:rPr lang="en" sz="2000" dirty="0"/>
              <a:t>2 - check the stop criterion. If the criterion is not met, continue computation in </a:t>
            </a:r>
            <a:r>
              <a:rPr lang="en" sz="2000" b="1" dirty="0"/>
              <a:t>dfgmres().</a:t>
            </a:r>
          </a:p>
          <a:p>
            <a:pPr lvl="1" rtl="0">
              <a:buFont typeface="Arial" pitchFamily="34" charset="0"/>
              <a:buChar char="•"/>
            </a:pPr>
            <a:r>
              <a:rPr lang="en" sz="2000" dirty="0"/>
              <a:t>3 – apply the preconditioner to the vector starting from tmp[ipar[21]-1] and save the result in the vector starting from tmp[ipar[22]-1].</a:t>
            </a:r>
          </a:p>
          <a:p>
            <a:pPr lvl="1" rtl="0">
              <a:buFont typeface="Arial" pitchFamily="34" charset="0"/>
              <a:buChar char="•"/>
            </a:pPr>
            <a:r>
              <a:rPr lang="en" sz="2000" dirty="0"/>
              <a:t>4 – check the current orthogonal vector norm for zero</a:t>
            </a:r>
          </a:p>
          <a:p>
            <a:pPr lvl="1" rtl="0">
              <a:buFont typeface="Arial" pitchFamily="34" charset="0"/>
              <a:buChar char="•"/>
            </a:pPr>
            <a:r>
              <a:rPr lang="en" sz="2000" dirty="0"/>
              <a:t>Negative value - the function has completed operation with an error. </a:t>
            </a:r>
          </a:p>
          <a:p>
            <a:pPr rtl="0"/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46</a:t>
            </a:fld>
            <a:endParaRPr lang="ru-RU" dirty="0"/>
          </a:p>
        </p:txBody>
      </p:sp>
      <p:sp>
        <p:nvSpPr>
          <p:cNvPr id="10240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dirty="0" smtClean="0"/>
              <a:t>Use of the Intel </a:t>
            </a:r>
            <a:r>
              <a:rPr lang="en-US" dirty="0" err="1" smtClean="0"/>
              <a:t>MKL</a:t>
            </a:r>
            <a:r>
              <a:rPr lang="en-US" dirty="0" smtClean="0"/>
              <a:t> iterative solver. Implementation </a:t>
            </a:r>
            <a:r>
              <a:rPr lang="en" dirty="0" smtClean="0"/>
              <a:t>(</a:t>
            </a:r>
            <a:r>
              <a:rPr lang="en" dirty="0"/>
              <a:t>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1609725" indent="-1609725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1600" b="1">
                <a:latin typeface="Courier New"/>
                <a:ea typeface="Calibri"/>
              </a:rPr>
              <a:t> GMResMKL(crsMatrix* A,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>
                <a:latin typeface="Courier New"/>
                <a:ea typeface="Calibri"/>
              </a:rPr>
              <a:t>* b,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>
                <a:latin typeface="Courier New"/>
                <a:ea typeface="Calibri"/>
              </a:rPr>
              <a:t> *x,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1600" b="1">
                <a:latin typeface="Courier New"/>
                <a:ea typeface="Calibri"/>
              </a:rPr>
              <a:t> maxIterations,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>
                <a:latin typeface="Courier New"/>
                <a:ea typeface="Calibri"/>
              </a:rPr>
              <a:t> eps)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{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1600" b="1">
                <a:latin typeface="Courier New"/>
                <a:ea typeface="Calibri"/>
              </a:rPr>
              <a:t>    ipar[128];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//parameter arrays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>
                <a:latin typeface="Courier New"/>
                <a:ea typeface="Calibri"/>
              </a:rPr>
              <a:t> dpar[128];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 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>
                <a:latin typeface="Courier New"/>
                <a:ea typeface="Calibri"/>
              </a:rPr>
              <a:t> *tmp;     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 auxiliary array for solver operation</a:t>
            </a:r>
            <a:r>
              <a:rPr lang="en" sz="1600" b="1">
                <a:latin typeface="Courier New"/>
                <a:ea typeface="Calibri"/>
              </a:rPr>
              <a:t>    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1600" b="1">
                <a:latin typeface="Courier New"/>
                <a:ea typeface="Calibri"/>
              </a:rPr>
              <a:t> iterCount = 0;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 number of performed iterations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1600" b="1">
                <a:latin typeface="Courier New"/>
                <a:ea typeface="Calibri"/>
              </a:rPr>
              <a:t> RCI_request; 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 solver opeation status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char</a:t>
            </a:r>
            <a:r>
              <a:rPr lang="en" sz="1600" b="1">
                <a:latin typeface="Courier New"/>
                <a:ea typeface="Calibri"/>
              </a:rPr>
              <a:t> trans = </a:t>
            </a:r>
            <a:r>
              <a:rPr lang="en" sz="1600" b="1">
                <a:solidFill>
                  <a:srgbClr val="A31515"/>
                </a:solidFill>
                <a:latin typeface="Courier New"/>
                <a:ea typeface="Calibri"/>
              </a:rPr>
              <a:t>'N';  // variables for matrix-vector multiplication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1600" b="1">
                <a:latin typeface="Courier New"/>
                <a:ea typeface="Calibri"/>
              </a:rPr>
              <a:t> i;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//1. Data preparation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 Array numbering customization A-&gt;Col, A-&gt;RowIndex (starting from 1)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  // memory allocation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//2. Solver initialization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dfgmres_init(&amp;A-&gt;N, x, b, &amp;RCI_request, ipar, dpar, tmp);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if</a:t>
            </a:r>
            <a:r>
              <a:rPr lang="en" sz="1600" b="1">
                <a:latin typeface="Courier New"/>
                <a:ea typeface="Calibri"/>
              </a:rPr>
              <a:t> (RCI_request != 0)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{  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MKL_Free_Buffers(); 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return</a:t>
            </a:r>
            <a:r>
              <a:rPr lang="en" sz="1600" b="1">
                <a:latin typeface="Courier New"/>
                <a:ea typeface="Calibri"/>
              </a:rPr>
              <a:t> -1;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} ...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ru-RU" sz="1600" b="1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47</a:t>
            </a:fld>
            <a:endParaRPr lang="ru-RU" dirty="0"/>
          </a:p>
        </p:txBody>
      </p:sp>
      <p:sp>
        <p:nvSpPr>
          <p:cNvPr id="10240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dirty="0" smtClean="0"/>
              <a:t>Use of the Intel </a:t>
            </a:r>
            <a:r>
              <a:rPr lang="en-US" dirty="0" err="1" smtClean="0"/>
              <a:t>MKL</a:t>
            </a:r>
            <a:r>
              <a:rPr lang="en-US" dirty="0" smtClean="0"/>
              <a:t> iterative solver. Implementation </a:t>
            </a:r>
            <a:r>
              <a:rPr lang="en" dirty="0" smtClean="0"/>
              <a:t>(</a:t>
            </a:r>
            <a:r>
              <a:rPr lang="en" dirty="0"/>
              <a:t>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rgbClr val="008000"/>
                </a:solidFill>
                <a:latin typeface="Courier New"/>
                <a:ea typeface="Calibri"/>
              </a:rPr>
              <a:t>  //3. Parameters initialization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ipar[4] = maxIterations;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ipar[8] = 1; </a:t>
            </a:r>
            <a:r>
              <a:rPr lang="en" sz="1600" b="1" dirty="0">
                <a:solidFill>
                  <a:srgbClr val="008000"/>
                </a:solidFill>
                <a:latin typeface="Courier New"/>
                <a:ea typeface="Calibri"/>
              </a:rPr>
              <a:t>// use the accuracy stop criterion</a:t>
            </a:r>
            <a:r>
              <a:rPr lang="en" sz="1600" b="1" dirty="0">
                <a:latin typeface="Courier New"/>
                <a:ea typeface="Calibri"/>
              </a:rPr>
              <a:t> 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ipar[9] = 0; </a:t>
            </a:r>
            <a:r>
              <a:rPr lang="en" sz="1600" b="1" dirty="0">
                <a:solidFill>
                  <a:srgbClr val="008000"/>
                </a:solidFill>
                <a:latin typeface="Courier New"/>
                <a:ea typeface="Calibri"/>
              </a:rPr>
              <a:t>// do not use the user stop criterion</a:t>
            </a:r>
            <a:r>
              <a:rPr lang="en" sz="1600" b="1" dirty="0">
                <a:latin typeface="Courier New"/>
                <a:ea typeface="Calibri"/>
              </a:rPr>
              <a:t> 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ipar[11] = 1;</a:t>
            </a:r>
            <a:r>
              <a:rPr lang="en" sz="1600" b="1" dirty="0">
                <a:solidFill>
                  <a:srgbClr val="008000"/>
                </a:solidFill>
                <a:latin typeface="Courier New"/>
                <a:ea typeface="Calibri"/>
              </a:rPr>
              <a:t>// check the next approximation norm automatically 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dpar[0] = 1.0e-15; </a:t>
            </a:r>
            <a:r>
              <a:rPr lang="en" sz="1600" b="1" dirty="0">
                <a:solidFill>
                  <a:srgbClr val="008000"/>
                </a:solidFill>
                <a:latin typeface="Courier New"/>
                <a:ea typeface="Calibri"/>
              </a:rPr>
              <a:t>// relative residual accuracy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dpar[1] = eps; // </a:t>
            </a:r>
            <a:r>
              <a:rPr lang="en" sz="1600" b="1" dirty="0">
                <a:solidFill>
                  <a:srgbClr val="008000"/>
                </a:solidFill>
                <a:latin typeface="Courier New"/>
                <a:ea typeface="Calibri"/>
              </a:rPr>
              <a:t>absolute</a:t>
            </a:r>
            <a:r>
              <a:rPr lang="en" sz="1600" b="1" dirty="0">
                <a:latin typeface="Courier New"/>
                <a:ea typeface="Calibri"/>
              </a:rPr>
              <a:t> </a:t>
            </a:r>
            <a:r>
              <a:rPr lang="en" sz="1600" b="1" dirty="0">
                <a:solidFill>
                  <a:srgbClr val="008000"/>
                </a:solidFill>
                <a:latin typeface="Courier New"/>
                <a:ea typeface="Calibri"/>
              </a:rPr>
              <a:t>residual</a:t>
            </a:r>
            <a:r>
              <a:rPr lang="en" sz="1600" b="1" dirty="0">
                <a:latin typeface="Courier New"/>
                <a:ea typeface="Calibri"/>
              </a:rPr>
              <a:t> </a:t>
            </a:r>
            <a:r>
              <a:rPr lang="ru" sz="1600" b="1" dirty="0">
                <a:solidFill>
                  <a:srgbClr val="008000"/>
                </a:solidFill>
                <a:latin typeface="Courier New"/>
                <a:ea typeface="Calibri"/>
              </a:rPr>
              <a:t>accuracy </a:t>
            </a:r>
            <a:r>
              <a:rPr lang="en" sz="1600" b="1" dirty="0">
                <a:solidFill>
                  <a:srgbClr val="008000"/>
                </a:solidFill>
                <a:latin typeface="Courier New"/>
                <a:ea typeface="Calibri"/>
              </a:rPr>
              <a:t> 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rgbClr val="008000"/>
                </a:solidFill>
                <a:latin typeface="Courier New"/>
                <a:ea typeface="Calibri"/>
              </a:rPr>
              <a:t>  //4. Checking the set parameters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dfgmres_check(&amp;A-&gt;N, x, b, &amp;RCI_request, ipar, dpar, 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              tmp);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if</a:t>
            </a:r>
            <a:r>
              <a:rPr lang="en" sz="1600" b="1" dirty="0">
                <a:latin typeface="Courier New"/>
                <a:ea typeface="Calibri"/>
              </a:rPr>
              <a:t> (RCI_request != 0)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{  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  free(tmp);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  MKL_Free_Buffers(); 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  </a:t>
            </a:r>
            <a:r>
              <a:rPr lang="en" sz="1600" b="1" dirty="0">
                <a:solidFill>
                  <a:srgbClr val="0000FF"/>
                </a:solidFill>
                <a:latin typeface="Courier New"/>
                <a:ea typeface="Calibri"/>
              </a:rPr>
              <a:t>return</a:t>
            </a:r>
            <a:r>
              <a:rPr lang="en" sz="1600" b="1" dirty="0">
                <a:latin typeface="Courier New"/>
                <a:ea typeface="Calibri"/>
              </a:rPr>
              <a:t> -1;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}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Courier New"/>
                <a:ea typeface="Calibri"/>
              </a:rPr>
              <a:t>  ...</a:t>
            </a:r>
            <a:endParaRPr lang="ru-RU" sz="1600" b="1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48</a:t>
            </a:fld>
            <a:endParaRPr lang="ru-RU" dirty="0"/>
          </a:p>
        </p:txBody>
      </p:sp>
      <p:sp>
        <p:nvSpPr>
          <p:cNvPr id="10240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dirty="0" smtClean="0"/>
              <a:t>Use of the Intel </a:t>
            </a:r>
            <a:r>
              <a:rPr lang="en-US" dirty="0" err="1" smtClean="0"/>
              <a:t>MKL</a:t>
            </a:r>
            <a:r>
              <a:rPr lang="en-US" dirty="0" smtClean="0"/>
              <a:t> iterative solver. Implementation </a:t>
            </a:r>
            <a:r>
              <a:rPr lang="en" dirty="0" smtClean="0"/>
              <a:t>(</a:t>
            </a:r>
            <a:r>
              <a:rPr lang="en" dirty="0"/>
              <a:t>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  //5. Method start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do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{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dfgmres(&amp;A-&gt;N, x, b, &amp;RCI_request, ipar, dpar, tmp);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 auxiliary vectors upgrade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if</a:t>
            </a:r>
            <a:r>
              <a:rPr lang="en" sz="1600" b="1">
                <a:latin typeface="Courier New"/>
                <a:ea typeface="Calibri"/>
              </a:rPr>
              <a:t> (RCI_request == 1)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{      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  mkl_dcsrgemv(&amp;trans, &amp;A-&gt;N, A-&gt;Value, A-&gt;RowIndex,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   A-&gt;Col, &amp;tmp[ipar[21]-1], &amp;tmp[ipar[22]-1]);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}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}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while</a:t>
            </a:r>
            <a:r>
              <a:rPr lang="en" sz="1600" b="1">
                <a:latin typeface="Courier New"/>
                <a:ea typeface="Calibri"/>
              </a:rPr>
              <a:t>(RCI_request != 0);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  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  //6. Solution procedure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dfgmres_get(&amp;A-&gt;N, x, b, &amp;RCI_request, ipar, dpar, tmp, &amp;iterCount);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//7. Completion of computation: memory release, 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  // Array indexing customization A-&gt;Col, A-&gt;RowIndex</a:t>
            </a:r>
            <a:endParaRPr lang="ru-RU" sz="1600" b="1" dirty="0" smtClean="0">
              <a:solidFill>
                <a:srgbClr val="008000"/>
              </a:solidFill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  return</a:t>
            </a:r>
            <a:r>
              <a:rPr lang="en" sz="1600" b="1">
                <a:latin typeface="Courier New"/>
                <a:ea typeface="Calibri"/>
              </a:rPr>
              <a:t> iterCount;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}</a:t>
            </a:r>
          </a:p>
          <a:p>
            <a:pPr marL="0" indent="0" rtl="0">
              <a:spcBef>
                <a:spcPts val="0"/>
              </a:spcBef>
              <a:buNone/>
            </a:pPr>
            <a:endParaRPr lang="ru-RU" sz="1600" b="1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49</a:t>
            </a:fld>
            <a:r>
              <a:rPr lang="en"/>
              <a:t> </a:t>
            </a:r>
            <a:endParaRPr lang="ru-RU" dirty="0"/>
          </a:p>
        </p:txBody>
      </p:sp>
      <p:sp>
        <p:nvSpPr>
          <p:cNvPr id="10240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Test infrastructure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80535413"/>
              </p:ext>
            </p:extLst>
          </p:nvPr>
        </p:nvGraphicFramePr>
        <p:xfrm>
          <a:off x="488504" y="1196752"/>
          <a:ext cx="9001188" cy="4436227"/>
        </p:xfrm>
        <a:graphic>
          <a:graphicData uri="http://schemas.openxmlformats.org/drawingml/2006/table">
            <a:tbl>
              <a:tblPr/>
              <a:tblGrid>
                <a:gridCol w="3697687"/>
                <a:gridCol w="5303501"/>
              </a:tblGrid>
              <a:tr h="622531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 dirty="0">
                          <a:latin typeface="+mn-lt"/>
                          <a:ea typeface="Times New Roman"/>
                          <a:cs typeface="Times New Roman"/>
                        </a:rPr>
                        <a:t>CPU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 dirty="0" smtClean="0">
                          <a:latin typeface="+mn-lt"/>
                          <a:ea typeface="Times New Roman"/>
                          <a:cs typeface="Times New Roman"/>
                        </a:rPr>
                        <a:t>Two Intel </a:t>
                      </a:r>
                      <a:r>
                        <a:rPr lang="en" sz="2000" dirty="0">
                          <a:latin typeface="+mn-lt"/>
                          <a:ea typeface="Times New Roman"/>
                          <a:cs typeface="Times New Roman"/>
                        </a:rPr>
                        <a:t>Xeon E5520 </a:t>
                      </a:r>
                      <a:r>
                        <a:rPr lang="en" sz="2000" dirty="0" smtClean="0">
                          <a:latin typeface="+mn-lt"/>
                          <a:ea typeface="Times New Roman"/>
                          <a:cs typeface="Times New Roman"/>
                        </a:rPr>
                        <a:t>processors (4 core, 2.27 </a:t>
                      </a:r>
                      <a:r>
                        <a:rPr lang="en" sz="2000" dirty="0">
                          <a:latin typeface="+mn-lt"/>
                          <a:ea typeface="Times New Roman"/>
                          <a:cs typeface="Times New Roman"/>
                        </a:rPr>
                        <a:t>GHz)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531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>
                          <a:latin typeface="+mn-lt"/>
                          <a:ea typeface="Times New Roman"/>
                          <a:cs typeface="Times New Roman"/>
                        </a:rPr>
                        <a:t>RAM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>
                          <a:latin typeface="+mn-lt"/>
                          <a:ea typeface="Times New Roman"/>
                          <a:cs typeface="Times New Roman"/>
                        </a:rPr>
                        <a:t>16 Gb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531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>
                          <a:latin typeface="+mn-lt"/>
                          <a:ea typeface="Times New Roman"/>
                          <a:cs typeface="Times New Roman"/>
                        </a:rPr>
                        <a:t>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>
                          <a:latin typeface="+mn-lt"/>
                          <a:ea typeface="Times New Roman"/>
                          <a:cs typeface="Times New Roman"/>
                        </a:rPr>
                        <a:t>Microsoft Windows 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531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>
                          <a:latin typeface="+mn-lt"/>
                          <a:ea typeface="Times New Roman"/>
                          <a:cs typeface="Times New Roman"/>
                        </a:rPr>
                        <a:t>Framework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>
                          <a:latin typeface="+mn-lt"/>
                          <a:ea typeface="Times New Roman"/>
                          <a:cs typeface="Times New Roman"/>
                        </a:rPr>
                        <a:t>Microsoft Visual Studio 2008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531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>
                          <a:latin typeface="+mn-lt"/>
                          <a:ea typeface="Times New Roman"/>
                          <a:cs typeface="Times New Roman"/>
                        </a:rPr>
                        <a:t>Compiler, profiler, debugger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>
                          <a:latin typeface="+mn-lt"/>
                          <a:ea typeface="Times New Roman"/>
                          <a:cs typeface="Times New Roman"/>
                        </a:rPr>
                        <a:t>Intel Parallel Studio XE 2011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5063"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>
                          <a:latin typeface="+mn-lt"/>
                          <a:ea typeface="Times New Roman"/>
                          <a:cs typeface="Times New Roman"/>
                        </a:rPr>
                        <a:t>Libraries</a:t>
                      </a:r>
                      <a:endParaRPr lang="ru-RU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" sz="2000" dirty="0">
                          <a:latin typeface="+mn-lt"/>
                          <a:ea typeface="Times New Roman"/>
                          <a:cs typeface="Times New Roman"/>
                        </a:rPr>
                        <a:t>Intel® Threading Building Blocks 3.0 for Windows, Update 3 (part of Intel® Parallel Studio XE 2011)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 sz="3600" dirty="0"/>
              <a:t>Preconditioned generalized </a:t>
            </a:r>
            <a:r>
              <a:rPr lang="en-GB" sz="3600" dirty="0" smtClean="0"/>
              <a:t>minimum</a:t>
            </a:r>
            <a:r>
              <a:rPr lang="en" sz="3600" dirty="0" smtClean="0"/>
              <a:t> </a:t>
            </a:r>
            <a:r>
              <a:rPr lang="en" sz="3600" dirty="0"/>
              <a:t>residual method</a:t>
            </a:r>
            <a:endParaRPr lang="ru-RU" sz="3600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/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A184A67C-33BD-4A59-9EAE-678C8C03CEA8}" type="slidenum">
              <a:rPr lang="ru-RU" smtClean="0"/>
              <a:pPr rtl="0">
                <a:defRPr/>
              </a:pPr>
              <a:t>50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00211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 dirty="0"/>
              <a:t>Idea of </a:t>
            </a:r>
            <a:r>
              <a:rPr lang="en" dirty="0" smtClean="0"/>
              <a:t>preconditioning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r>
              <a:rPr lang="en-US" i="1" kern="800" dirty="0">
                <a:latin typeface="Times New Roman"/>
                <a:sym typeface="Symbol"/>
              </a:rPr>
              <a:t></a:t>
            </a:r>
            <a:r>
              <a:rPr lang="en-US" i="1" kern="800" baseline="-25000" dirty="0">
                <a:latin typeface="Times New Roman"/>
                <a:sym typeface="Symbol"/>
              </a:rPr>
              <a:t>A</a:t>
            </a:r>
            <a:r>
              <a:rPr lang="en-US" kern="800" dirty="0">
                <a:latin typeface="Times New Roman"/>
                <a:sym typeface="Symbol"/>
              </a:rPr>
              <a:t></a:t>
            </a:r>
            <a:r>
              <a:rPr lang="en-US" i="1" kern="800" dirty="0">
                <a:latin typeface="Times New Roman"/>
                <a:sym typeface="Symbol"/>
              </a:rPr>
              <a:t></a:t>
            </a:r>
            <a:r>
              <a:rPr lang="en-US" i="1" kern="800" baseline="-25000" dirty="0">
                <a:latin typeface="Times New Roman"/>
                <a:sym typeface="Symbol"/>
              </a:rPr>
              <a:t>max</a:t>
            </a:r>
            <a:r>
              <a:rPr lang="en-US" i="1" kern="800" dirty="0">
                <a:latin typeface="Times New Roman"/>
                <a:sym typeface="Symbol"/>
              </a:rPr>
              <a:t>/</a:t>
            </a:r>
            <a:r>
              <a:rPr lang="en-US" i="1" kern="800" baseline="-25000" dirty="0">
                <a:latin typeface="Times New Roman"/>
                <a:sym typeface="Symbol"/>
              </a:rPr>
              <a:t>min</a:t>
            </a:r>
            <a:r>
              <a:rPr lang="en" dirty="0" smtClean="0"/>
              <a:t> </a:t>
            </a:r>
            <a:r>
              <a:rPr lang="en" dirty="0"/>
              <a:t>is </a:t>
            </a:r>
            <a:r>
              <a:rPr lang="en" dirty="0">
                <a:sym typeface="Symbol"/>
              </a:rPr>
              <a:t>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thespectralnumber</a:t>
            </a:r>
          </a:p>
          <a:p>
            <a:pPr lvl="1" rtl="0">
              <a:defRPr/>
            </a:pPr>
            <a:r>
              <a:rPr lang="en" i="1" kern="800" dirty="0">
                <a:latin typeface="Times New Roman" pitchFamily="18" charset="0"/>
                <a:cs typeface="Times New Roman" pitchFamily="18" charset="0"/>
                <a:sym typeface="Symbol"/>
              </a:rPr>
              <a:t></a:t>
            </a:r>
            <a:r>
              <a:rPr lang="en" i="1" kern="800" baseline="-25000" dirty="0">
                <a:latin typeface="Times New Roman" pitchFamily="18" charset="0"/>
                <a:cs typeface="Times New Roman" pitchFamily="18" charset="0"/>
                <a:sym typeface="Symbol"/>
              </a:rPr>
              <a:t>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–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the method converges quickly (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is well-conditioned)</a:t>
            </a:r>
          </a:p>
          <a:p>
            <a:pPr lvl="1" rtl="0">
              <a:defRPr/>
            </a:pPr>
            <a:r>
              <a:rPr lang="en" i="1" kern="800" dirty="0">
                <a:latin typeface="Times New Roman" pitchFamily="18" charset="0"/>
                <a:cs typeface="Times New Roman" pitchFamily="18" charset="0"/>
                <a:sym typeface="Symbol"/>
              </a:rPr>
              <a:t></a:t>
            </a:r>
            <a:r>
              <a:rPr lang="en" i="1" kern="800" baseline="-25000" dirty="0">
                <a:latin typeface="Times New Roman" pitchFamily="18" charset="0"/>
                <a:cs typeface="Times New Roman" pitchFamily="18" charset="0"/>
                <a:sym typeface="Symbol"/>
              </a:rPr>
              <a:t>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–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the method converges slowly (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is ill-conditioned)</a:t>
            </a:r>
          </a:p>
          <a:p>
            <a:pPr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The idea of preconditioning lies in converting the ill-conditioned system </a:t>
            </a:r>
            <a:r>
              <a:rPr lang="en-US" i="1" dirty="0" err="1">
                <a:latin typeface="Times New Roman" pitchFamily="18" charset="0"/>
              </a:rPr>
              <a:t>Ax</a:t>
            </a:r>
            <a:r>
              <a:rPr lang="en-US" dirty="0" err="1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i="1" dirty="0" err="1">
                <a:latin typeface="Times New Roman" pitchFamily="18" charset="0"/>
              </a:rPr>
              <a:t>b</a:t>
            </a:r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</a:rPr>
              <a:t>to a well-conditioned one </a:t>
            </a:r>
          </a:p>
          <a:p>
            <a:pPr algn="ctr" rtl="0">
              <a:buNone/>
              <a:defRPr/>
            </a:pPr>
            <a:r>
              <a:rPr lang="en" i="1" dirty="0">
                <a:latin typeface="Times New Roman" pitchFamily="18" charset="0"/>
              </a:rPr>
              <a:t>M</a:t>
            </a:r>
            <a:r>
              <a:rPr lang="en" i="1" baseline="30000" dirty="0">
                <a:latin typeface="Times New Roman" pitchFamily="18" charset="0"/>
                <a:sym typeface="Symbol"/>
              </a:rPr>
              <a:t></a:t>
            </a:r>
            <a:r>
              <a:rPr lang="en" baseline="30000" dirty="0">
                <a:latin typeface="Times New Roman" pitchFamily="18" charset="0"/>
                <a:sym typeface="Symbol"/>
              </a:rPr>
              <a:t></a:t>
            </a:r>
            <a:r>
              <a:rPr lang="en" i="1" dirty="0">
                <a:latin typeface="Times New Roman" pitchFamily="18" charset="0"/>
              </a:rPr>
              <a:t>Ax</a:t>
            </a:r>
            <a:r>
              <a:rPr lang="en" dirty="0">
                <a:latin typeface="Times New Roman" pitchFamily="18" charset="0"/>
                <a:sym typeface="Symbol" pitchFamily="18" charset="2"/>
              </a:rPr>
              <a:t></a:t>
            </a:r>
            <a:r>
              <a:rPr lang="en" i="1" dirty="0">
                <a:latin typeface="Times New Roman" pitchFamily="18" charset="0"/>
              </a:rPr>
              <a:t>M</a:t>
            </a:r>
            <a:r>
              <a:rPr lang="en" i="1" baseline="30000" dirty="0">
                <a:latin typeface="Times New Roman" pitchFamily="18" charset="0"/>
                <a:sym typeface="Symbol"/>
              </a:rPr>
              <a:t></a:t>
            </a:r>
            <a:r>
              <a:rPr lang="en" baseline="30000" dirty="0">
                <a:latin typeface="Times New Roman" pitchFamily="18" charset="0"/>
                <a:sym typeface="Symbol"/>
              </a:rPr>
              <a:t></a:t>
            </a:r>
            <a:r>
              <a:rPr lang="en" i="1" dirty="0">
                <a:latin typeface="Times New Roman" pitchFamily="18" charset="0"/>
              </a:rPr>
              <a:t>b.</a:t>
            </a:r>
          </a:p>
          <a:p>
            <a:pPr marL="360363" indent="0" rtl="0">
              <a:buNone/>
              <a:defRPr/>
            </a:pPr>
            <a:r>
              <a:rPr lang="en" dirty="0">
                <a:latin typeface="Times New Roman" pitchFamily="18" charset="0"/>
              </a:rPr>
              <a:t>Here,</a:t>
            </a:r>
            <a:r>
              <a:rPr lang="en" i="1" dirty="0">
                <a:latin typeface="Times New Roman" pitchFamily="18" charset="0"/>
              </a:rPr>
              <a:t> M </a:t>
            </a:r>
            <a:r>
              <a:rPr lang="en" dirty="0" smtClean="0">
                <a:latin typeface="Times New Roman" pitchFamily="18" charset="0"/>
              </a:rPr>
              <a:t>is a </a:t>
            </a:r>
            <a:r>
              <a:rPr lang="en" dirty="0">
                <a:latin typeface="Times New Roman" pitchFamily="18" charset="0"/>
              </a:rPr>
              <a:t>preconditioner. </a:t>
            </a:r>
          </a:p>
          <a:p>
            <a:pPr rtl="0">
              <a:defRPr/>
            </a:pPr>
            <a:r>
              <a:rPr lang="en" i="1" dirty="0">
                <a:latin typeface="Times New Roman" pitchFamily="18" charset="0"/>
              </a:rPr>
              <a:t>M</a:t>
            </a:r>
            <a:r>
              <a:rPr lang="en" i="1" baseline="30000" dirty="0">
                <a:latin typeface="Times New Roman" pitchFamily="18" charset="0"/>
                <a:sym typeface="Symbol"/>
              </a:rPr>
              <a:t></a:t>
            </a:r>
            <a:r>
              <a:rPr lang="en" baseline="30000" dirty="0">
                <a:latin typeface="Times New Roman" pitchFamily="18" charset="0"/>
                <a:sym typeface="Symbol"/>
              </a:rPr>
              <a:t></a:t>
            </a:r>
            <a:r>
              <a:rPr lang="en" i="1" dirty="0">
                <a:latin typeface="Times New Roman" pitchFamily="18" charset="0"/>
              </a:rPr>
              <a:t>A</a:t>
            </a:r>
            <a:r>
              <a:rPr lang="en" dirty="0">
                <a:latin typeface="Times New Roman" pitchFamily="18" charset="0"/>
              </a:rPr>
              <a:t> is not computed explicitly</a:t>
            </a:r>
          </a:p>
          <a:p>
            <a:pPr rtl="0"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Corrective steps allowing for preconditioning are added to the iterative method. </a:t>
            </a:r>
          </a:p>
          <a:p>
            <a:pPr rtl="0"/>
            <a:endParaRPr lang="ru-RU" dirty="0" smtClean="0">
              <a:sym typeface="Symbol"/>
            </a:endParaRPr>
          </a:p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A184A67C-33BD-4A59-9EAE-678C8C03CEA8}" type="slidenum">
              <a:rPr lang="ru-RU" smtClean="0"/>
              <a:pPr rtl="0">
                <a:defRPr/>
              </a:pPr>
              <a:t>51</a:t>
            </a:fld>
            <a:endParaRPr lang="ru-RU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 sz="3200"/>
              <a:t>Preconditioned GMRes method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52</a:t>
            </a:fld>
            <a:endParaRPr lang="ru-RU" dirty="0"/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457200" indent="-457200">
              <a:buSzPct val="100000"/>
              <a:buFont typeface="+mj-lt"/>
              <a:buAutoNum type="arabicPeriod"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Select as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-US" i="1" dirty="0">
                <a:latin typeface="Times New Roman" pitchFamily="18" charset="0"/>
                <a:cs typeface="Times New Roman" pitchFamily="18" charset="0"/>
                <a:sym typeface="Symbol"/>
              </a:rPr>
              <a:t>v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  <a:sym typeface="Symbol"/>
              </a:rPr>
              <a:t>1 </a:t>
            </a:r>
            <a:r>
              <a:rPr lang="en" dirty="0" smtClean="0">
                <a:latin typeface="Times New Roman" pitchFamily="18" charset="0"/>
                <a:cs typeface="Times New Roman" pitchFamily="18" charset="0"/>
                <a:sym typeface="Symbol"/>
              </a:rPr>
              <a:t>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where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en" dirty="0">
                <a:latin typeface="Times New Roman" pitchFamily="18" charset="0"/>
                <a:cs typeface="Times New Roman" pitchFamily="18" charset="0"/>
              </a:rPr>
              <a:t>(             ,                          ).</a:t>
            </a:r>
          </a:p>
          <a:p>
            <a:pPr marL="457200" indent="-457200" rtl="0">
              <a:buSzPct val="100000"/>
              <a:buFont typeface="+mj-lt"/>
              <a:buAutoNum type="arabicPeriod"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Execute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steps of the Arnoldi algoritms (to obtain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for 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1, ...,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do</a:t>
            </a: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" baseline="30000" dirty="0">
                <a:latin typeface="Times New Roman" pitchFamily="18" charset="0"/>
                <a:cs typeface="Times New Roman" pitchFamily="18" charset="0"/>
                <a:sym typeface="Symbol"/>
              </a:rPr>
              <a:t>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Av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 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next vector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for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1, . . . ,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do</a:t>
            </a: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−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ij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	end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i </a:t>
            </a: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 	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+1,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||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||;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 h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" baseline="-25000" dirty="0">
                <a:latin typeface="Times New Roman" pitchFamily="18" charset="0"/>
                <a:cs typeface="Times New Roman" pitchFamily="18" charset="0"/>
              </a:rPr>
              <a:t>+1,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j</a:t>
            </a:r>
            <a:endParaRPr lang="pl-PL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spcBef>
                <a:spcPts val="0"/>
              </a:spcBef>
              <a:buNone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	end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j</a:t>
            </a:r>
          </a:p>
          <a:p>
            <a:pPr marL="457200" indent="-457200" rtl="0">
              <a:buSzPct val="100000"/>
              <a:buNone/>
              <a:defRPr/>
            </a:pPr>
            <a:r>
              <a:rPr lang="en" dirty="0">
                <a:latin typeface="Times New Roman" pitchFamily="18" charset="0"/>
                <a:cs typeface="Times New Roman" pitchFamily="18" charset="0"/>
              </a:rPr>
              <a:t>3. Compute                        , where</a:t>
            </a:r>
          </a:p>
        </p:txBody>
      </p:sp>
      <p:graphicFrame>
        <p:nvGraphicFramePr>
          <p:cNvPr id="77826" name="Object 2"/>
          <p:cNvGraphicFramePr>
            <a:graphicFrameLocks noChangeAspect="1"/>
          </p:cNvGraphicFramePr>
          <p:nvPr/>
        </p:nvGraphicFramePr>
        <p:xfrm>
          <a:off x="1166813" y="1571625"/>
          <a:ext cx="960437" cy="406400"/>
        </p:xfrm>
        <a:graphic>
          <a:graphicData uri="http://schemas.openxmlformats.org/presentationml/2006/ole">
            <p:oleObj spid="_x0000_s77898" name="Формула" r:id="rId3" imgW="507780" imgH="203112" progId="Equation.3">
              <p:embed/>
            </p:oleObj>
          </a:graphicData>
        </a:graphic>
      </p:graphicFrame>
      <p:graphicFrame>
        <p:nvGraphicFramePr>
          <p:cNvPr id="778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91848755"/>
              </p:ext>
            </p:extLst>
          </p:nvPr>
        </p:nvGraphicFramePr>
        <p:xfrm>
          <a:off x="2072680" y="5445224"/>
          <a:ext cx="1681163" cy="406400"/>
        </p:xfrm>
        <a:graphic>
          <a:graphicData uri="http://schemas.openxmlformats.org/presentationml/2006/ole">
            <p:oleObj spid="_x0000_s77899" name="Формула" r:id="rId4" imgW="901309" imgH="203112" progId="Equation.3">
              <p:embed/>
            </p:oleObj>
          </a:graphicData>
        </a:graphic>
      </p:graphicFrame>
      <p:graphicFrame>
        <p:nvGraphicFramePr>
          <p:cNvPr id="778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154591709"/>
              </p:ext>
            </p:extLst>
          </p:nvPr>
        </p:nvGraphicFramePr>
        <p:xfrm>
          <a:off x="4824884" y="5351463"/>
          <a:ext cx="2792412" cy="608012"/>
        </p:xfrm>
        <a:graphic>
          <a:graphicData uri="http://schemas.openxmlformats.org/presentationml/2006/ole">
            <p:oleObj spid="_x0000_s77900" name="Формула" r:id="rId5" imgW="1447172" imgH="304668" progId="Equation.3">
              <p:embed/>
            </p:oleObj>
          </a:graphicData>
        </a:graphic>
      </p:graphicFrame>
      <p:graphicFrame>
        <p:nvGraphicFramePr>
          <p:cNvPr id="77829" name="Object 5"/>
          <p:cNvGraphicFramePr>
            <a:graphicFrameLocks noChangeAspect="1"/>
          </p:cNvGraphicFramePr>
          <p:nvPr/>
        </p:nvGraphicFramePr>
        <p:xfrm>
          <a:off x="2244725" y="1566863"/>
          <a:ext cx="2009775" cy="458787"/>
        </p:xfrm>
        <a:graphic>
          <a:graphicData uri="http://schemas.openxmlformats.org/presentationml/2006/ole">
            <p:oleObj spid="_x0000_s77901" name="Формула" r:id="rId6" imgW="105410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 sz="3600"/>
              <a:t>Software implementation of the preconditioned GMRes method</a:t>
            </a:r>
            <a:endParaRPr lang="ru-RU" sz="36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A184A67C-33BD-4A59-9EAE-678C8C03CEA8}" type="slidenum">
              <a:rPr lang="ru-RU" smtClean="0"/>
              <a:pPr rtl="0">
                <a:defRPr/>
              </a:pPr>
              <a:t>53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/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000211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Project creation 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Create the 02_GMRes project to implement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</a:p>
          <a:p>
            <a:pPr rtl="0"/>
            <a:r>
              <a:rPr lang="en" dirty="0"/>
              <a:t>Copy the files to the project from 01_GMRes</a:t>
            </a:r>
            <a:endParaRPr lang="ru-RU" dirty="0" smtClean="0"/>
          </a:p>
          <a:p>
            <a:pPr rtl="0"/>
            <a:r>
              <a:rPr lang="en" dirty="0"/>
              <a:t>Add the project with the ILU(0)-preconditioner from the respective laboratory work. </a:t>
            </a:r>
          </a:p>
          <a:p>
            <a:pPr lvl="1" rtl="0"/>
            <a:r>
              <a:rPr lang="en" b="1" dirty="0"/>
              <a:t>ilu0.h, ilu0.c</a:t>
            </a:r>
            <a:r>
              <a:rPr lang="en" dirty="0"/>
              <a:t>  – declaring and implementing functions of the ILU(0)-preconditioner</a:t>
            </a:r>
            <a:endParaRPr lang="ru-RU" dirty="0" smtClean="0"/>
          </a:p>
          <a:p>
            <a:pPr rtl="0"/>
            <a:r>
              <a:rPr lang="en" dirty="0"/>
              <a:t>Type of ILU(0) preconditioner: </a:t>
            </a:r>
          </a:p>
          <a:p>
            <a:pPr algn="ctr" rtl="0">
              <a:buNone/>
            </a:pPr>
            <a:r>
              <a:rPr lang="en" i="1" dirty="0">
                <a:latin typeface="Times New Roman" pitchFamily="18" charset="0"/>
                <a:cs typeface="Times New Roman" pitchFamily="18" charset="0"/>
              </a:rPr>
              <a:t>M = LU</a:t>
            </a:r>
          </a:p>
          <a:p>
            <a:pPr indent="17463" rtl="0">
              <a:buNone/>
            </a:pPr>
            <a:r>
              <a:rPr lang="en" dirty="0">
                <a:cs typeface="Times New Roman" pitchFamily="18" charset="0"/>
              </a:rPr>
              <a:t>where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" dirty="0">
                <a:cs typeface="Times New Roman" pitchFamily="18" charset="0"/>
              </a:rPr>
              <a:t> is the lower and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" dirty="0">
                <a:cs typeface="Times New Roman" pitchFamily="18" charset="0"/>
              </a:rPr>
              <a:t> is the upper triangular matrix</a:t>
            </a:r>
          </a:p>
          <a:p>
            <a:pPr rtl="0"/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54</a:t>
            </a:fld>
            <a:endParaRPr lang="ru-RU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Project creation 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Set up the </a:t>
            </a:r>
            <a:r>
              <a:rPr lang="en" b="1" dirty="0"/>
              <a:t>02_PСGMethod</a:t>
            </a:r>
            <a:r>
              <a:rPr lang="en" dirty="0"/>
              <a:t> project properties: </a:t>
            </a:r>
            <a:r>
              <a:rPr lang="en" dirty="0" smtClean="0"/>
              <a:t>from </a:t>
            </a:r>
            <a:r>
              <a:rPr lang="en" b="1" dirty="0"/>
              <a:t>ConfigurationProperties</a:t>
            </a:r>
            <a:r>
              <a:rPr lang="en" dirty="0"/>
              <a:t>, in the </a:t>
            </a:r>
            <a:r>
              <a:rPr lang="en" b="1" dirty="0"/>
              <a:t>С\С++ → General →Additional Include Directories</a:t>
            </a:r>
            <a:r>
              <a:rPr lang="en" dirty="0"/>
              <a:t> tab, enter </a:t>
            </a:r>
            <a:r>
              <a:rPr lang="en" b="1" dirty="0"/>
              <a:t>..\ILU</a:t>
            </a:r>
            <a:r>
              <a:rPr lang="en" dirty="0"/>
              <a:t> in the field </a:t>
            </a:r>
            <a:r>
              <a:rPr lang="en" b="1" dirty="0"/>
              <a:t>Additional Input Directories.</a:t>
            </a:r>
            <a:r>
              <a:rPr lang="en" dirty="0"/>
              <a:t> </a:t>
            </a:r>
          </a:p>
          <a:p>
            <a:pPr rtl="0"/>
            <a:r>
              <a:rPr lang="en" dirty="0"/>
              <a:t>For the ILU project, indicate 01_GMRes in the property field. </a:t>
            </a:r>
            <a:endParaRPr lang="en-US" dirty="0" smtClean="0"/>
          </a:p>
          <a:p>
            <a:pPr rtl="0"/>
            <a:r>
              <a:rPr lang="en" dirty="0"/>
              <a:t>Connect Intel MKL to the project.</a:t>
            </a:r>
          </a:p>
          <a:p>
            <a:pPr rtl="0"/>
            <a:r>
              <a:rPr lang="en" dirty="0"/>
              <a:t>Set up </a:t>
            </a:r>
            <a:r>
              <a:rPr lang="en" b="1" dirty="0"/>
              <a:t>Project Dependencies</a:t>
            </a:r>
            <a:r>
              <a:rPr lang="en" dirty="0"/>
              <a:t>: </a:t>
            </a:r>
            <a:r>
              <a:rPr lang="en" b="1" dirty="0"/>
              <a:t>ILU</a:t>
            </a:r>
            <a:r>
              <a:rPr lang="en" dirty="0"/>
              <a:t> depends on </a:t>
            </a:r>
            <a:r>
              <a:rPr lang="en" b="1" dirty="0"/>
              <a:t>01_GMRes</a:t>
            </a:r>
            <a:r>
              <a:rPr lang="en" dirty="0"/>
              <a:t> and </a:t>
            </a:r>
            <a:r>
              <a:rPr lang="en" b="1" dirty="0"/>
              <a:t>02_GMRes</a:t>
            </a:r>
            <a:r>
              <a:rPr lang="en" dirty="0"/>
              <a:t> depends on </a:t>
            </a:r>
            <a:r>
              <a:rPr lang="en" b="1" dirty="0"/>
              <a:t>ILU</a:t>
            </a:r>
            <a:r>
              <a:rPr lang="en" dirty="0"/>
              <a:t>.</a:t>
            </a:r>
          </a:p>
          <a:p>
            <a:pPr rtl="0"/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55</a:t>
            </a:fld>
            <a:endParaRPr lang="ru-RU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Auxiliary functions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Matrix-vector operations (</a:t>
            </a:r>
            <a:r>
              <a:rPr lang="en" b="1" dirty="0"/>
              <a:t>matrixOperations.h, matrixOperations.с</a:t>
            </a:r>
            <a:r>
              <a:rPr lang="en" dirty="0"/>
              <a:t>):</a:t>
            </a:r>
          </a:p>
          <a:p>
            <a:pPr lvl="1" algn="just" rtl="0">
              <a:spcAft>
                <a:spcPts val="600"/>
              </a:spcAft>
            </a:pPr>
            <a:r>
              <a:rPr lang="en" b="1" dirty="0"/>
              <a:t>GaussSolve()</a:t>
            </a:r>
            <a:r>
              <a:rPr lang="en" dirty="0"/>
              <a:t> – solution of linear systems with a dense upper </a:t>
            </a:r>
            <a:r>
              <a:rPr lang="en" dirty="0" smtClean="0"/>
              <a:t>or </a:t>
            </a:r>
            <a:r>
              <a:rPr lang="en" dirty="0"/>
              <a:t>lower matrix. Input: pointers to the matrix </a:t>
            </a:r>
            <a:r>
              <a:rPr lang="en" b="1" dirty="0"/>
              <a:t>A</a:t>
            </a:r>
            <a:r>
              <a:rPr lang="en" dirty="0"/>
              <a:t>, system dimension </a:t>
            </a:r>
            <a:r>
              <a:rPr lang="en" b="1" dirty="0"/>
              <a:t>size</a:t>
            </a:r>
            <a:r>
              <a:rPr lang="en" dirty="0"/>
              <a:t>, right side vector </a:t>
            </a:r>
            <a:r>
              <a:rPr lang="en" b="1" dirty="0"/>
              <a:t>b</a:t>
            </a:r>
            <a:r>
              <a:rPr lang="en" dirty="0"/>
              <a:t>, number </a:t>
            </a:r>
            <a:r>
              <a:rPr lang="en" b="1" dirty="0"/>
              <a:t>isLowTriangle</a:t>
            </a:r>
            <a:r>
              <a:rPr lang="en" dirty="0"/>
              <a:t> denoting matrix type, i.e. upper triangle (0) or lower triangle (1). Output: pointer to the system solution </a:t>
            </a:r>
            <a:r>
              <a:rPr lang="en" b="1" dirty="0"/>
              <a:t>result</a:t>
            </a:r>
          </a:p>
          <a:p>
            <a:pPr lvl="1" rtl="0">
              <a:spcAft>
                <a:spcPts val="0"/>
              </a:spcAft>
              <a:buNone/>
            </a:pPr>
            <a:r>
              <a:rPr lang="en" sz="1800" b="1" dirty="0">
                <a:solidFill>
                  <a:srgbClr val="0000FF"/>
                </a:solidFill>
                <a:latin typeface="Courier New"/>
                <a:ea typeface="Calibri"/>
              </a:rPr>
              <a:t>void</a:t>
            </a:r>
            <a:r>
              <a:rPr lang="en" sz="1800" b="1" dirty="0">
                <a:latin typeface="Courier New"/>
                <a:ea typeface="Calibri"/>
              </a:rPr>
              <a:t> GaussSolve(crsMatrix* A, </a:t>
            </a:r>
            <a:r>
              <a:rPr lang="en" sz="1800" b="1" dirty="0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1800" b="1" dirty="0">
                <a:latin typeface="Courier New"/>
                <a:ea typeface="Calibri"/>
              </a:rPr>
              <a:t> size, </a:t>
            </a:r>
            <a:r>
              <a:rPr lang="en" sz="1800" b="1" dirty="0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1800" b="1" dirty="0">
                <a:latin typeface="Courier New"/>
                <a:ea typeface="Calibri"/>
              </a:rPr>
              <a:t> isLowTriangle, </a:t>
            </a:r>
          </a:p>
          <a:p>
            <a:pPr lvl="1" rtl="0">
              <a:spcAft>
                <a:spcPts val="0"/>
              </a:spcAft>
              <a:buNone/>
            </a:pPr>
            <a:r>
              <a:rPr lang="en" sz="1800" b="1" dirty="0">
                <a:latin typeface="Courier New"/>
                <a:ea typeface="Calibri"/>
              </a:rPr>
              <a:t>                FLOAT_TYPE* b, FLOAT_TYPE* result); </a:t>
            </a:r>
            <a:endParaRPr lang="ru-RU" sz="1800" b="1" dirty="0" smtClean="0">
              <a:latin typeface="Courier New"/>
              <a:ea typeface="Calibri"/>
            </a:endParaRPr>
          </a:p>
          <a:p>
            <a:pPr lvl="1" rtl="0"/>
            <a:r>
              <a:rPr lang="en" dirty="0"/>
              <a:t>This function is required when the preconditioned matrices L and U are used.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56</a:t>
            </a:fld>
            <a:endParaRPr lang="ru-RU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Auxiliary functions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1" rtl="0"/>
            <a:r>
              <a:rPr lang="en" b="1"/>
              <a:t>LUmatrixSeparation()</a:t>
            </a:r>
            <a:r>
              <a:rPr lang="en"/>
              <a:t> – forming the multiplier matrices L and U based on the ILU-preconditioner matrix. As an input, the function receives the </a:t>
            </a:r>
            <a:r>
              <a:rPr lang="en" b="1"/>
              <a:t>ilu</a:t>
            </a:r>
            <a:r>
              <a:rPr lang="en"/>
              <a:t> preconditioner matrix and </a:t>
            </a:r>
            <a:r>
              <a:rPr lang="en" b="1"/>
              <a:t>uptr</a:t>
            </a:r>
            <a:r>
              <a:rPr lang="en"/>
              <a:t> array containing diagonal element indices in the Col array of the </a:t>
            </a:r>
            <a:r>
              <a:rPr lang="en" b="1"/>
              <a:t>ilu</a:t>
            </a:r>
            <a:r>
              <a:rPr lang="en"/>
              <a:t> matrix. The function returns structures of the matrices </a:t>
            </a:r>
            <a:r>
              <a:rPr lang="en" b="1"/>
              <a:t>L</a:t>
            </a:r>
            <a:r>
              <a:rPr lang="en"/>
              <a:t> and </a:t>
            </a:r>
            <a:r>
              <a:rPr lang="en" b="1"/>
              <a:t>U.</a:t>
            </a:r>
          </a:p>
          <a:p>
            <a:pPr marL="3768725" lvl="1" indent="-3317875" rtl="0">
              <a:spcAft>
                <a:spcPts val="0"/>
              </a:spcAft>
              <a:buNone/>
            </a:pPr>
            <a:r>
              <a:rPr lang="en" sz="1800" b="1">
                <a:solidFill>
                  <a:srgbClr val="0000FF"/>
                </a:solidFill>
                <a:latin typeface="Courier New"/>
                <a:ea typeface="Calibri"/>
              </a:rPr>
              <a:t>void</a:t>
            </a:r>
            <a:r>
              <a:rPr lang="en" sz="1800" b="1">
                <a:latin typeface="Courier New"/>
                <a:ea typeface="Calibri"/>
              </a:rPr>
              <a:t> LUmatrixSeparation(crsMatrix* ilu, </a:t>
            </a:r>
            <a:r>
              <a:rPr lang="en" sz="1800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1800" b="1">
                <a:latin typeface="Courier New"/>
                <a:ea typeface="Calibri"/>
              </a:rPr>
              <a:t> *uptr, crsMatrix* L, crsMatrix* U);</a:t>
            </a:r>
            <a:endParaRPr lang="ru-RU" sz="1800" b="1" dirty="0">
              <a:latin typeface="Courier New"/>
              <a:ea typeface="Calibri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57</a:t>
            </a:fld>
            <a:endParaRPr lang="ru-RU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Main function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/>
              <a:t>Preconditioner call:</a:t>
            </a:r>
          </a:p>
          <a:p>
            <a:pPr rtl="0">
              <a:spcAft>
                <a:spcPts val="0"/>
              </a:spcAft>
              <a:buNone/>
            </a:pPr>
            <a:endParaRPr lang="ru-RU" sz="1600" b="1" dirty="0" smtClean="0">
              <a:solidFill>
                <a:srgbClr val="0000FF"/>
              </a:solidFill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#include</a:t>
            </a:r>
            <a:r>
              <a:rPr lang="en" sz="1600" b="1">
                <a:latin typeface="Courier New"/>
                <a:ea typeface="Calibri"/>
              </a:rPr>
              <a:t> </a:t>
            </a:r>
            <a:r>
              <a:rPr lang="en" sz="1600" b="1">
                <a:solidFill>
                  <a:srgbClr val="A31515"/>
                </a:solidFill>
                <a:latin typeface="Courier New"/>
                <a:ea typeface="Calibri"/>
              </a:rPr>
              <a:t>"ilu0.h "</a:t>
            </a:r>
            <a:endParaRPr lang="ru-RU" sz="1600" b="1" dirty="0" smtClean="0">
              <a:latin typeface="Times New Roman"/>
              <a:ea typeface="Times New Roman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1600" b="1">
                <a:latin typeface="Courier New"/>
                <a:ea typeface="Calibri"/>
              </a:rPr>
              <a:t> main(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1600" b="1">
                <a:latin typeface="Courier New"/>
                <a:ea typeface="Calibri"/>
              </a:rPr>
              <a:t> argc,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char</a:t>
            </a:r>
            <a:r>
              <a:rPr lang="en" sz="1600" b="1">
                <a:latin typeface="Courier New"/>
                <a:ea typeface="Calibri"/>
              </a:rPr>
              <a:t>* argv[])</a:t>
            </a:r>
            <a:endParaRPr lang="ru-RU" sz="1600" b="1" dirty="0" smtClean="0">
              <a:latin typeface="Times New Roman"/>
              <a:ea typeface="Times New Roman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{ 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...</a:t>
            </a:r>
            <a:endParaRPr lang="ru-RU" sz="1600" b="1" dirty="0" smtClean="0">
              <a:solidFill>
                <a:srgbClr val="008000"/>
              </a:solidFill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  //4. Computing the matrices L and U</a:t>
            </a:r>
            <a:endParaRPr lang="ru-RU" sz="1600" b="1" dirty="0" smtClean="0">
              <a:latin typeface="Courier New"/>
              <a:ea typeface="Calibri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ilu0(A-&gt;N, A-&gt;Value, A-&gt;Col, A-&gt;RowIndex, ILU-&gt;Value, uptr);</a:t>
            </a:r>
            <a:endParaRPr lang="ru-RU" sz="1600" b="1" dirty="0" smtClean="0">
              <a:latin typeface="Times New Roman"/>
              <a:ea typeface="Times New Roman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LUmatrixSeparation(ILU, uptr, L, U);</a:t>
            </a:r>
            <a:endParaRPr lang="ru-RU" sz="1600" b="1" dirty="0" smtClean="0">
              <a:latin typeface="Times New Roman"/>
              <a:ea typeface="Times New Roman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endParaRPr lang="ru-RU" sz="1600" b="1" dirty="0" smtClean="0">
              <a:latin typeface="Times New Roman"/>
              <a:ea typeface="Times New Roman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//5. Solving the system</a:t>
            </a:r>
            <a:endParaRPr lang="ru-RU" sz="1600" b="1" dirty="0" smtClean="0">
              <a:latin typeface="Times New Roman"/>
              <a:ea typeface="Times New Roman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iterations = GMResMethod(A, b, x, L, U, M, eps);</a:t>
            </a:r>
            <a:endParaRPr lang="ru-RU" sz="1600" b="1" dirty="0" smtClean="0">
              <a:latin typeface="Times New Roman"/>
              <a:ea typeface="Times New Roman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  //7. MKL start</a:t>
            </a:r>
            <a:endParaRPr lang="ru-RU" sz="1600" b="1" dirty="0" smtClean="0">
              <a:latin typeface="Times New Roman"/>
              <a:ea typeface="Times New Roman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iterationsMKL = GMResMKL(A, b, x, L, U, maxIterations, eps);</a:t>
            </a:r>
            <a:endParaRPr lang="ru-RU" sz="1600" b="1" dirty="0" smtClean="0">
              <a:latin typeface="Times New Roman"/>
              <a:ea typeface="Times New Roman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finishMKL = clock();</a:t>
            </a: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Times New Roman"/>
              </a:rPr>
              <a:t>  </a:t>
            </a:r>
            <a:r>
              <a:rPr lang="en" sz="1600" b="1">
                <a:latin typeface="Courier New"/>
                <a:ea typeface="Calibri"/>
              </a:rPr>
              <a:t>...</a:t>
            </a:r>
            <a:endParaRPr lang="en-US" sz="1600" b="1" dirty="0" smtClean="0">
              <a:latin typeface="Courier New"/>
              <a:ea typeface="Times New Roman"/>
            </a:endParaRPr>
          </a:p>
          <a:p>
            <a:pPr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Times New Roman"/>
              </a:rPr>
              <a:t>}</a:t>
            </a:r>
            <a:endParaRPr lang="ru-RU" sz="1600" b="1" dirty="0" smtClean="0">
              <a:latin typeface="Times New Roman"/>
              <a:ea typeface="Times New Roman"/>
            </a:endParaRPr>
          </a:p>
          <a:p>
            <a:pPr rtl="0"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58</a:t>
            </a:fld>
            <a:endParaRPr lang="ru-RU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Preconditioned GMRes implementation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3556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1600" b="1">
                <a:latin typeface="Courier New"/>
                <a:ea typeface="Calibri"/>
              </a:rPr>
              <a:t> GMResMethod(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const</a:t>
            </a:r>
            <a:r>
              <a:rPr lang="en" sz="1600" b="1">
                <a:latin typeface="Courier New"/>
                <a:ea typeface="Calibri"/>
              </a:rPr>
              <a:t> crsMatrix *A,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const</a:t>
            </a:r>
            <a:r>
              <a:rPr lang="en" sz="1600" b="1">
                <a:latin typeface="Courier New"/>
                <a:ea typeface="Calibri"/>
              </a:rPr>
              <a:t>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>
                <a:latin typeface="Courier New"/>
                <a:ea typeface="Calibri"/>
              </a:rPr>
              <a:t>* b,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>
                <a:latin typeface="Courier New"/>
                <a:ea typeface="Calibri"/>
              </a:rPr>
              <a:t> *x, crsMatrix *L, crsMatrix *U,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1600" b="1">
                <a:latin typeface="Courier New"/>
                <a:ea typeface="Calibri"/>
              </a:rPr>
              <a:t> m,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>
                <a:latin typeface="Courier New"/>
                <a:ea typeface="Calibri"/>
              </a:rPr>
              <a:t> eps)</a:t>
            </a:r>
          </a:p>
          <a:p>
            <a:pPr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{ ...</a:t>
            </a:r>
          </a:p>
          <a:p>
            <a:pPr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  //1. Preliminary step - computation of r[0] and its norm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MultiplicateMV(A, x, Ax0);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Mult_AlphaV_add_V(b, Ax0, A-&gt;N, -1.0, r0);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 use of preconditioner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GaussSolve(L, A-&gt;N, 1, r0, buf);</a:t>
            </a:r>
          </a:p>
          <a:p>
            <a:pPr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GaussSolve(U, A-&gt;N, 0, buf, r0);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//2. Main iterations of the method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for</a:t>
            </a:r>
            <a:r>
              <a:rPr lang="en" sz="1600" b="1">
                <a:latin typeface="Courier New"/>
                <a:ea typeface="Calibri"/>
              </a:rPr>
              <a:t> (j = 0; j &lt; m; j++)</a:t>
            </a:r>
          </a:p>
          <a:p>
            <a:pPr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{</a:t>
            </a:r>
          </a:p>
          <a:p>
            <a:pPr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//computing w[j] = A * v[j]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MultiplicateMV(A, v + A-&gt;N*j, w);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 use of preconditioner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GaussSolve(L, A-&gt;N, 1, w, buf);</a:t>
            </a:r>
          </a:p>
          <a:p>
            <a:pPr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GaussSolve(U, A-&gt;N, 0, buf, w);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...</a:t>
            </a:r>
          </a:p>
          <a:p>
            <a:pPr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} ... </a:t>
            </a:r>
          </a:p>
          <a:p>
            <a:pPr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}</a:t>
            </a:r>
            <a:endParaRPr lang="ru-RU" sz="1600" b="1" dirty="0" smtClean="0">
              <a:latin typeface="Courier New"/>
              <a:ea typeface="Calibri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59</a:t>
            </a:fld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 dirty="0"/>
          </a:p>
        </p:txBody>
      </p:sp>
      <p:sp>
        <p:nvSpPr>
          <p:cNvPr id="1028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 smtClean="0"/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 sz="2800"/>
              <a:t>Problem Statement (1)</a:t>
            </a:r>
            <a:endParaRPr lang="ru-RU" sz="2800" dirty="0" smtClean="0"/>
          </a:p>
        </p:txBody>
      </p:sp>
      <p:sp>
        <p:nvSpPr>
          <p:cNvPr id="1031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rtl="0">
              <a:defRPr/>
            </a:pPr>
            <a:r>
              <a:rPr lang="en" dirty="0"/>
              <a:t>Let us consider a system of </a:t>
            </a:r>
            <a:r>
              <a:rPr lang="en" i="1" dirty="0"/>
              <a:t>n</a:t>
            </a:r>
            <a:r>
              <a:rPr lang="en" dirty="0"/>
              <a:t> linear equations like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en" sz="2200" dirty="0"/>
              <a:t>				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b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defRPr/>
            </a:pPr>
            <a:r>
              <a:rPr lang="en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i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" dirty="0"/>
              <a:t>(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i="1" baseline="-25000" dirty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en" dirty="0"/>
              <a:t>) is a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" dirty="0"/>
              <a:t>×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" dirty="0"/>
              <a:t>real matrix;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" dirty="0"/>
              <a:t> and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" i="1" dirty="0"/>
              <a:t> </a:t>
            </a:r>
            <a:r>
              <a:rPr lang="en" dirty="0">
                <a:sym typeface="Symbol" pitchFamily="18" charset="2"/>
              </a:rPr>
              <a:t>are</a:t>
            </a:r>
            <a:r>
              <a:rPr lang="en" dirty="0"/>
              <a:t> vectors consisting of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" dirty="0"/>
              <a:t> elements; let the exact system solution be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" dirty="0"/>
              <a:t>*.</a:t>
            </a:r>
            <a:endParaRPr lang="ru-RU" dirty="0" smtClean="0"/>
          </a:p>
          <a:p>
            <a:pPr>
              <a:defRPr/>
            </a:pPr>
            <a:r>
              <a:rPr lang="en" i="1" dirty="0"/>
              <a:t>An iterative method </a:t>
            </a:r>
            <a:r>
              <a:rPr lang="en" dirty="0"/>
              <a:t>generates a sequence of </a:t>
            </a:r>
            <a:r>
              <a:rPr lang="en" dirty="0" smtClean="0"/>
              <a:t>vectors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x(s)</a:t>
            </a:r>
            <a:r>
              <a:rPr lang="en-US" i="1" dirty="0">
                <a:latin typeface="Times New Roman" pitchFamily="18" charset="0"/>
                <a:cs typeface="Times New Roman" pitchFamily="18" charset="0"/>
                <a:sym typeface="Symbol"/>
              </a:rPr>
              <a:t>R</a:t>
            </a:r>
            <a:r>
              <a:rPr lang="en-US" i="1" baseline="30000" dirty="0">
                <a:latin typeface="Times New Roman" pitchFamily="18" charset="0"/>
                <a:cs typeface="Times New Roman" pitchFamily="18" charset="0"/>
                <a:sym typeface="Symbol"/>
              </a:rPr>
              <a:t>m</a:t>
            </a:r>
            <a:r>
              <a:rPr lang="en-US" sz="2800" i="1" kern="800" dirty="0">
                <a:sym typeface="Symbol"/>
              </a:rPr>
              <a:t>, </a:t>
            </a:r>
            <a:r>
              <a:rPr lang="en-US" i="1" dirty="0">
                <a:latin typeface="Times New Roman" pitchFamily="18" charset="0"/>
                <a:cs typeface="Times New Roman" pitchFamily="18" charset="0"/>
                <a:sym typeface="Symbol"/>
              </a:rPr>
              <a:t>s0,1,2,…,</a:t>
            </a:r>
            <a:r>
              <a:rPr lang="en" dirty="0" smtClean="0"/>
              <a:t> </a:t>
            </a:r>
            <a:r>
              <a:rPr lang="en" dirty="0"/>
              <a:t>where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30000" dirty="0">
                <a:latin typeface="Times New Roman" pitchFamily="18" charset="0"/>
                <a:cs typeface="Times New Roman" pitchFamily="18" charset="0"/>
              </a:rPr>
              <a:t>(s)</a:t>
            </a:r>
            <a:r>
              <a:rPr lang="en" sz="2800" dirty="0" smtClean="0"/>
              <a:t> </a:t>
            </a:r>
            <a:r>
              <a:rPr lang="en" dirty="0">
                <a:sym typeface="Symbol"/>
              </a:rPr>
              <a:t>is</a:t>
            </a:r>
            <a:r>
              <a:rPr lang="en" dirty="0"/>
              <a:t> an approximate system solution. </a:t>
            </a:r>
          </a:p>
          <a:p>
            <a:pPr rtl="0">
              <a:defRPr/>
            </a:pPr>
            <a:r>
              <a:rPr lang="en" dirty="0"/>
              <a:t>An iterative method is </a:t>
            </a:r>
            <a:r>
              <a:rPr lang="en" i="1" dirty="0"/>
              <a:t>convergent</a:t>
            </a:r>
            <a:r>
              <a:rPr lang="en" dirty="0"/>
              <a:t> if</a:t>
            </a:r>
          </a:p>
          <a:p>
            <a:pPr rtl="0">
              <a:buNone/>
              <a:defRPr/>
            </a:pPr>
            <a:r>
              <a:rPr lang="en" sz="2000" dirty="0">
                <a:latin typeface="Times New Roman" pitchFamily="18" charset="0"/>
                <a:cs typeface="Times New Roman" pitchFamily="18" charset="0"/>
                <a:sym typeface="Symbol"/>
              </a:rPr>
              <a:t>			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</a:t>
            </a:r>
            <a:r>
              <a:rPr lang="e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" baseline="30000" dirty="0">
                <a:latin typeface="Times New Roman" pitchFamily="18" charset="0"/>
                <a:cs typeface="Times New Roman" pitchFamily="18" charset="0"/>
              </a:rPr>
              <a:t>(0)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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" i="1" baseline="30000" dirty="0">
                <a:latin typeface="Times New Roman" pitchFamily="18" charset="0"/>
                <a:cs typeface="Times New Roman" pitchFamily="18" charset="0"/>
              </a:rPr>
              <a:t>m</a:t>
            </a:r>
            <a:endParaRPr lang="ru-RU" i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defRPr/>
            </a:pPr>
            <a:r>
              <a:rPr lang="en" i="1" dirty="0"/>
              <a:t>Which iterative method stop criteria do you know?</a:t>
            </a:r>
          </a:p>
          <a:p>
            <a:pPr rtl="0">
              <a:buNone/>
              <a:defRPr/>
            </a:pPr>
            <a:endParaRPr lang="ru-RU" sz="2000" i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buNone/>
              <a:defRPr/>
            </a:pPr>
            <a:endParaRPr lang="ru-RU" sz="2000" i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rtl="0">
              <a:defRPr/>
            </a:pPr>
            <a:endParaRPr lang="en-US" sz="2200" dirty="0" smtClean="0"/>
          </a:p>
        </p:txBody>
      </p:sp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71899942"/>
              </p:ext>
            </p:extLst>
          </p:nvPr>
        </p:nvGraphicFramePr>
        <p:xfrm>
          <a:off x="3800872" y="4149080"/>
          <a:ext cx="2108200" cy="608012"/>
        </p:xfrm>
        <a:graphic>
          <a:graphicData uri="http://schemas.openxmlformats.org/presentationml/2006/ole">
            <p:oleObj spid="_x0000_s1046" name="Формула" r:id="rId3" imgW="1054100" imgH="304800" progId="Equation.3">
              <p:embed/>
            </p:oleObj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/>
              <a:t>Use of iterative solver of the Intel MKL library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450850" indent="-45085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1600" b="1">
                <a:latin typeface="Courier New"/>
                <a:ea typeface="Calibri"/>
              </a:rPr>
              <a:t> GMResMKL(crsMatrix* A,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>
                <a:latin typeface="Courier New"/>
                <a:ea typeface="Calibri"/>
              </a:rPr>
              <a:t>* b,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>
                <a:latin typeface="Courier New"/>
                <a:ea typeface="Calibri"/>
              </a:rPr>
              <a:t> *x, crsMatrix* L, crsMatrix* U,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int</a:t>
            </a:r>
            <a:r>
              <a:rPr lang="en" sz="1600" b="1">
                <a:latin typeface="Courier New"/>
                <a:ea typeface="Calibri"/>
              </a:rPr>
              <a:t> maxIterations,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double</a:t>
            </a:r>
            <a:r>
              <a:rPr lang="en" sz="1600" b="1">
                <a:latin typeface="Courier New"/>
                <a:ea typeface="Calibri"/>
              </a:rPr>
              <a:t> eps)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{ ...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  //3. Parameters initialization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ipar[10] = 1;      //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use a preconditioner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  //5. Method start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do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{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dfgmres(&amp;A-&gt;N, x, b, &amp;RCI_request, ipar, dpar, tmp);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 auxiliary vectors upgrade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if</a:t>
            </a:r>
            <a:r>
              <a:rPr lang="en" sz="1600" b="1">
                <a:latin typeface="Courier New"/>
                <a:ea typeface="Calibri"/>
              </a:rPr>
              <a:t> (RCI_request == 1) { ... }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</a:t>
            </a:r>
            <a:r>
              <a:rPr lang="en" sz="1600" b="1">
                <a:solidFill>
                  <a:srgbClr val="008000"/>
                </a:solidFill>
                <a:latin typeface="Courier New"/>
                <a:ea typeface="Calibri"/>
              </a:rPr>
              <a:t>// use of preconditioner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else</a:t>
            </a:r>
            <a:r>
              <a:rPr lang="en" sz="1600" b="1">
                <a:latin typeface="Courier New"/>
                <a:ea typeface="Calibri"/>
              </a:rPr>
              <a:t>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if</a:t>
            </a:r>
            <a:r>
              <a:rPr lang="en" sz="1600" b="1">
                <a:latin typeface="Courier New"/>
                <a:ea typeface="Calibri"/>
              </a:rPr>
              <a:t> (RCI_request == 3)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{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  GaussSolve(L, A-&gt;N, 1, &amp;tmp[ipar[21]-1], buf);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  GaussSolve(U, A-&gt;N, 0, buf, &amp;tmp[ipar[22]-1]);</a:t>
            </a:r>
            <a:endParaRPr lang="ru-RU" sz="1600" b="1" dirty="0" smtClean="0">
              <a:latin typeface="Courier New"/>
              <a:ea typeface="Calibri"/>
            </a:endParaRP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  }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}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  </a:t>
            </a:r>
            <a:r>
              <a:rPr lang="en" sz="1600" b="1">
                <a:solidFill>
                  <a:srgbClr val="0000FF"/>
                </a:solidFill>
                <a:latin typeface="Courier New"/>
                <a:ea typeface="Calibri"/>
              </a:rPr>
              <a:t>while</a:t>
            </a:r>
            <a:r>
              <a:rPr lang="en" sz="1600" b="1">
                <a:latin typeface="Courier New"/>
                <a:ea typeface="Calibri"/>
              </a:rPr>
              <a:t>(RCI_request != 0); ...</a:t>
            </a:r>
          </a:p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latin typeface="Courier New"/>
                <a:ea typeface="Calibri"/>
              </a:rPr>
              <a:t>}</a:t>
            </a:r>
          </a:p>
          <a:p>
            <a:pPr marL="0" indent="0" rtl="0">
              <a:spcBef>
                <a:spcPts val="0"/>
              </a:spcBef>
              <a:buNone/>
            </a:pPr>
            <a:endParaRPr lang="ru-RU" sz="16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60</a:t>
            </a:fld>
            <a:endParaRPr lang="ru-RU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 sz="3600"/>
              <a:t>Experimental Results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457200" indent="-457200" rtl="0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</a:b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61</a:t>
            </a:fld>
            <a:endParaRPr lang="ru-RU" dirty="0"/>
          </a:p>
        </p:txBody>
      </p:sp>
      <p:sp>
        <p:nvSpPr>
          <p:cNvPr id="2051" name="Дата 3"/>
          <p:cNvSpPr>
            <a:spLocks noGrp="1"/>
          </p:cNvSpPr>
          <p:nvPr>
            <p:ph type="dt" sz="half" idx="2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3"/>
          </p:nvPr>
        </p:nvSpPr>
        <p:spPr>
          <a:noFill/>
        </p:spPr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Test matrices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>
                <a:cs typeface="Times New Roman" pitchFamily="18" charset="0"/>
                <a:sym typeface="Symbol"/>
              </a:rPr>
              <a:t>TheUniversityofFloridaSparseMatrixCollection</a:t>
            </a:r>
            <a:r>
              <a:rPr lang="ru-RU" dirty="0" smtClean="0"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cs typeface="Times New Roman" pitchFamily="18" charset="0"/>
                <a:sym typeface="Symbol"/>
              </a:rPr>
            </a:br>
            <a:r>
              <a:rPr lang="en">
                <a:cs typeface="Times New Roman" pitchFamily="18" charset="0"/>
                <a:sym typeface="Symbol"/>
                <a:hlinkClick r:id="rId2"/>
              </a:rPr>
              <a:t>httpwwwciseufleduresearchsparsematrices</a:t>
            </a:r>
            <a:r>
              <a:rPr lang="en">
                <a:cs typeface="Times New Roman" pitchFamily="18" charset="0"/>
                <a:sym typeface="Symbol"/>
              </a:rPr>
              <a:t></a:t>
            </a:r>
          </a:p>
          <a:p>
            <a:pPr marL="457200" indent="-457200" rtl="0">
              <a:defRPr/>
            </a:pPr>
            <a:r>
              <a:rPr lang="en">
                <a:cs typeface="Times New Roman" pitchFamily="18" charset="0"/>
                <a:sym typeface="Symbol"/>
              </a:rPr>
              <a:t>Parametersofthematricesinvolved</a:t>
            </a:r>
            <a:r>
              <a:rPr lang="ru-RU" dirty="0" smtClean="0"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cs typeface="Times New Roman" pitchFamily="18" charset="0"/>
                <a:sym typeface="Symbol"/>
              </a:rPr>
            </a:br>
            <a:r>
              <a:rPr lang="ru-RU" dirty="0" smtClean="0">
                <a:cs typeface="Times New Roman" pitchFamily="18" charset="0"/>
                <a:sym typeface="Symbol"/>
              </a:rPr>
              <a:t/>
            </a:r>
            <a:br>
              <a:rPr lang="ru-RU" dirty="0" smtClean="0">
                <a:cs typeface="Times New Roman" pitchFamily="18" charset="0"/>
                <a:sym typeface="Symbol"/>
              </a:rPr>
            </a:br>
            <a:endParaRPr lang="ru-RU" i="1" dirty="0" smtClean="0"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2024042" y="2571744"/>
          <a:ext cx="5633021" cy="2468880"/>
        </p:xfrm>
        <a:graphic>
          <a:graphicData uri="http://schemas.openxmlformats.org/drawingml/2006/table">
            <a:tbl>
              <a:tblPr/>
              <a:tblGrid>
                <a:gridCol w="1317752"/>
                <a:gridCol w="849439"/>
                <a:gridCol w="999490"/>
                <a:gridCol w="2466340"/>
              </a:tblGrid>
              <a:tr h="23812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Name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nz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 i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</a:t>
                      </a:r>
                      <a:r>
                        <a:rPr lang="en" sz="2200" i="1" baseline="-2500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indent="0" algn="just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  <a:cs typeface="Times New Roman"/>
                        </a:rPr>
                        <a:t>fs_183_1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  <a:cs typeface="Times New Roman"/>
                        </a:rPr>
                        <a:t>183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  <a:cs typeface="Times New Roman"/>
                        </a:rPr>
                        <a:t>998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  <a:cs typeface="Times New Roman"/>
                        </a:rPr>
                        <a:t>21933900000000,00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indent="0" algn="just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  <a:cs typeface="Times New Roman"/>
                        </a:rPr>
                        <a:t>fs_541_1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  <a:cs typeface="Times New Roman"/>
                        </a:rPr>
                        <a:t>541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  <a:cs typeface="Times New Roman"/>
                        </a:rPr>
                        <a:t>4282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  <a:cs typeface="Times New Roman"/>
                        </a:rPr>
                        <a:t>4467,84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indent="0" algn="just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  <a:cs typeface="Times New Roman"/>
                        </a:rPr>
                        <a:t>sherman2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  <a:cs typeface="Times New Roman"/>
                        </a:rPr>
                        <a:t>1080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  <a:cs typeface="Times New Roman"/>
                        </a:rPr>
                        <a:t>23094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  <a:cs typeface="Times New Roman"/>
                        </a:rPr>
                        <a:t>964333000000,00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indent="0" algn="just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  <a:cs typeface="Times New Roman"/>
                        </a:rPr>
                        <a:t>watt_1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  <a:cs typeface="Times New Roman"/>
                        </a:rPr>
                        <a:t>1856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  <a:cs typeface="Times New Roman"/>
                        </a:rPr>
                        <a:t>11360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  <a:cs typeface="Times New Roman"/>
                        </a:rPr>
                        <a:t>4359640000,00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indent="0" algn="just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  <a:cs typeface="Times New Roman"/>
                        </a:rPr>
                        <a:t>cage10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  <a:cs typeface="Times New Roman"/>
                        </a:rPr>
                        <a:t>11397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  <a:cs typeface="Times New Roman"/>
                        </a:rPr>
                        <a:t>150645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  <a:cs typeface="Times New Roman"/>
                        </a:rPr>
                        <a:t>11,02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Номер слайда 41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62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Experimental Results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>
                <a:latin typeface="Times New Roman" pitchFamily="18" charset="0"/>
                <a:cs typeface="Times New Roman" pitchFamily="18" charset="0"/>
              </a:rPr>
              <a:t>Method precision </a:t>
            </a:r>
            <a:r>
              <a:rPr lang="en" i="1">
                <a:latin typeface="Times New Roman"/>
                <a:ea typeface="Times New Roman"/>
                <a:cs typeface="Times New Roman"/>
                <a:sym typeface="Symbol"/>
              </a:rPr>
              <a:t></a:t>
            </a:r>
            <a:r>
              <a:rPr lang="en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">
                <a:latin typeface="Times New Roman"/>
                <a:ea typeface="Times New Roman"/>
              </a:rPr>
              <a:t>10</a:t>
            </a:r>
            <a:r>
              <a:rPr lang="en" baseline="30000">
                <a:latin typeface="Times New Roman"/>
                <a:ea typeface="Times New Roman"/>
              </a:rPr>
              <a:t>–4</a:t>
            </a:r>
          </a:p>
          <a:p>
            <a:pPr marL="457200" indent="-457200" rtl="0">
              <a:defRPr/>
            </a:pPr>
            <a:r>
              <a:rPr lang="en" i="1">
                <a:latin typeface="Times New Roman"/>
                <a:cs typeface="Times New Roman" pitchFamily="18" charset="0"/>
              </a:rPr>
              <a:t>K – </a:t>
            </a:r>
            <a:r>
              <a:rPr lang="en">
                <a:latin typeface="Times New Roman"/>
                <a:cs typeface="Times New Roman" pitchFamily="18" charset="0"/>
              </a:rPr>
              <a:t>number of iterations</a:t>
            </a:r>
            <a:r>
              <a:rPr lang="en" i="1">
                <a:latin typeface="Times New Roman"/>
                <a:cs typeface="Times New Roman" pitchFamily="18" charset="0"/>
              </a:rPr>
              <a:t>, Tolerance </a:t>
            </a:r>
            <a:r>
              <a:rPr lang="en">
                <a:latin typeface="Times New Roman"/>
                <a:cs typeface="Times New Roman" pitchFamily="18" charset="0"/>
              </a:rPr>
              <a:t>– attainable solution accuracy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Номер слайда 42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63</a:t>
            </a:fld>
            <a:endParaRPr lang="ru-RU" dirty="0"/>
          </a:p>
        </p:txBody>
      </p:sp>
      <p:graphicFrame>
        <p:nvGraphicFramePr>
          <p:cNvPr id="44" name="Таблица 43"/>
          <p:cNvGraphicFramePr>
            <a:graphicFrameLocks noGrp="1"/>
          </p:cNvGraphicFramePr>
          <p:nvPr/>
        </p:nvGraphicFramePr>
        <p:xfrm>
          <a:off x="309529" y="2214555"/>
          <a:ext cx="9215502" cy="3714775"/>
        </p:xfrm>
        <a:graphic>
          <a:graphicData uri="http://schemas.openxmlformats.org/drawingml/2006/table">
            <a:tbl>
              <a:tblPr/>
              <a:tblGrid>
                <a:gridCol w="1216638"/>
                <a:gridCol w="680358"/>
                <a:gridCol w="1319359"/>
                <a:gridCol w="680358"/>
                <a:gridCol w="1460765"/>
                <a:gridCol w="680358"/>
                <a:gridCol w="1248654"/>
                <a:gridCol w="680358"/>
                <a:gridCol w="1248654"/>
              </a:tblGrid>
              <a:tr h="412753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Without preconditioning</a:t>
                      </a: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With preconditioning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</a:tr>
              <a:tr h="825504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Own implementation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MKL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Own implementation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MKL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</a:tr>
              <a:tr h="412753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Matrix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K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Tolerance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K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Tolerance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K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Tolerance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K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Tolerance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53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fs_183_1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57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1,242E-05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57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1,2414E-05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0,519593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2,04E-05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53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fs_541_1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1,943E-05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1,9435E-05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3,7E-11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3,62E-11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53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sherman2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20249205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117420734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12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423,1798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20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5,38E-05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53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watt_1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7,724E-07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7,7243E-07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32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1,19E-06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1,49E-07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53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cage10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14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6,987E-05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14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6,987E-05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3,92E-05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3,76E-05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Experimental Results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>
                <a:latin typeface="Times New Roman" pitchFamily="18" charset="0"/>
                <a:cs typeface="Times New Roman" pitchFamily="18" charset="0"/>
              </a:rPr>
              <a:t>Method precision </a:t>
            </a:r>
            <a:r>
              <a:rPr lang="en" i="1">
                <a:latin typeface="Times New Roman"/>
                <a:ea typeface="Times New Roman"/>
                <a:cs typeface="Times New Roman"/>
                <a:sym typeface="Symbol"/>
              </a:rPr>
              <a:t></a:t>
            </a:r>
            <a:r>
              <a:rPr lang="en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">
                <a:latin typeface="Times New Roman"/>
                <a:ea typeface="Times New Roman"/>
              </a:rPr>
              <a:t>10</a:t>
            </a:r>
            <a:r>
              <a:rPr lang="en" baseline="30000">
                <a:latin typeface="Times New Roman"/>
                <a:ea typeface="Times New Roman"/>
              </a:rPr>
              <a:t>–8</a:t>
            </a:r>
            <a:endParaRPr lang="en-US" baseline="30000" dirty="0" smtClean="0">
              <a:latin typeface="Times New Roman"/>
              <a:ea typeface="Times New Roman"/>
            </a:endParaRPr>
          </a:p>
          <a:p>
            <a:pPr marL="457200" indent="-457200" rtl="0">
              <a:defRPr/>
            </a:pPr>
            <a:r>
              <a:rPr lang="en" i="1">
                <a:latin typeface="Times New Roman"/>
                <a:cs typeface="Times New Roman" pitchFamily="18" charset="0"/>
              </a:rPr>
              <a:t>K – </a:t>
            </a:r>
            <a:r>
              <a:rPr lang="en">
                <a:latin typeface="Times New Roman"/>
                <a:cs typeface="Times New Roman" pitchFamily="18" charset="0"/>
              </a:rPr>
              <a:t>number of iterations</a:t>
            </a:r>
            <a:r>
              <a:rPr lang="en" i="1">
                <a:latin typeface="Times New Roman"/>
                <a:cs typeface="Times New Roman" pitchFamily="18" charset="0"/>
              </a:rPr>
              <a:t>, Tolerance </a:t>
            </a:r>
            <a:r>
              <a:rPr lang="en">
                <a:latin typeface="Times New Roman"/>
                <a:cs typeface="Times New Roman" pitchFamily="18" charset="0"/>
              </a:rPr>
              <a:t>– attainable solution accuracy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Номер слайда 42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64</a:t>
            </a:fld>
            <a:endParaRPr lang="ru-RU" dirty="0"/>
          </a:p>
        </p:txBody>
      </p:sp>
      <p:graphicFrame>
        <p:nvGraphicFramePr>
          <p:cNvPr id="44" name="Таблица 43"/>
          <p:cNvGraphicFramePr>
            <a:graphicFrameLocks noGrp="1"/>
          </p:cNvGraphicFramePr>
          <p:nvPr/>
        </p:nvGraphicFramePr>
        <p:xfrm>
          <a:off x="309529" y="2214555"/>
          <a:ext cx="9215502" cy="3714775"/>
        </p:xfrm>
        <a:graphic>
          <a:graphicData uri="http://schemas.openxmlformats.org/drawingml/2006/table">
            <a:tbl>
              <a:tblPr/>
              <a:tblGrid>
                <a:gridCol w="1216638"/>
                <a:gridCol w="680358"/>
                <a:gridCol w="1319359"/>
                <a:gridCol w="680358"/>
                <a:gridCol w="1460765"/>
                <a:gridCol w="680358"/>
                <a:gridCol w="1248654"/>
                <a:gridCol w="680358"/>
                <a:gridCol w="1248654"/>
              </a:tblGrid>
              <a:tr h="412753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Without preconditioning</a:t>
                      </a: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With preconditioning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</a:tr>
              <a:tr h="825504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Own implementation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MKL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Own implementation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MKL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</a:tr>
              <a:tr h="412753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Matrix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K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Tolerance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K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Tolerance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K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Tolerance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K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Tolerance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53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fs_183_1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78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2.545E-06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59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5.7123E-07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16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0.00027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11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7.67E-07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53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fs_541_1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13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1.731E-09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13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1.7311E-09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2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3.7E-11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2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3.62E-11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53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sherman2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100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20249205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100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117420734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18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0.023276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22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1.37E-05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53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watt_1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40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9.876E-09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40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9.8761E-09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48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7.55E-11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9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9.84E-09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53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cage10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24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8.049E-09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24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8.0493E-09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7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9.55E-10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7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8.69E-10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Experimental Results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029732" cy="4968875"/>
          </a:xfrm>
        </p:spPr>
        <p:txBody>
          <a:bodyPr rtlCol="0"/>
          <a:lstStyle/>
          <a:p>
            <a:pPr marL="457200" indent="-457200" rtl="0">
              <a:defRPr/>
            </a:pPr>
            <a:r>
              <a:rPr lang="en">
                <a:latin typeface="Times New Roman" pitchFamily="18" charset="0"/>
                <a:cs typeface="Times New Roman" pitchFamily="18" charset="0"/>
              </a:rPr>
              <a:t>Method precision </a:t>
            </a:r>
            <a:r>
              <a:rPr lang="en" i="1">
                <a:latin typeface="Times New Roman"/>
                <a:ea typeface="Times New Roman"/>
                <a:cs typeface="Times New Roman"/>
                <a:sym typeface="Symbol"/>
              </a:rPr>
              <a:t></a:t>
            </a:r>
            <a:r>
              <a:rPr lang="en">
                <a:latin typeface="Times New Roman"/>
                <a:ea typeface="Times New Roman"/>
                <a:cs typeface="Times New Roman"/>
                <a:sym typeface="Symbol"/>
              </a:rPr>
              <a:t></a:t>
            </a:r>
            <a:r>
              <a:rPr lang="en">
                <a:latin typeface="Times New Roman"/>
                <a:ea typeface="Times New Roman"/>
              </a:rPr>
              <a:t>10</a:t>
            </a:r>
            <a:r>
              <a:rPr lang="en" baseline="30000">
                <a:latin typeface="Times New Roman"/>
                <a:ea typeface="Times New Roman"/>
              </a:rPr>
              <a:t>–12</a:t>
            </a:r>
            <a:endParaRPr lang="en-US" baseline="30000" dirty="0" smtClean="0">
              <a:latin typeface="Times New Roman"/>
              <a:ea typeface="Times New Roman"/>
            </a:endParaRPr>
          </a:p>
          <a:p>
            <a:pPr marL="457200" indent="-457200" rtl="0">
              <a:defRPr/>
            </a:pPr>
            <a:r>
              <a:rPr lang="en" i="1">
                <a:latin typeface="Times New Roman"/>
                <a:cs typeface="Times New Roman" pitchFamily="18" charset="0"/>
              </a:rPr>
              <a:t>K – </a:t>
            </a:r>
            <a:r>
              <a:rPr lang="en">
                <a:latin typeface="Times New Roman"/>
                <a:cs typeface="Times New Roman" pitchFamily="18" charset="0"/>
              </a:rPr>
              <a:t>number of iterations</a:t>
            </a:r>
            <a:r>
              <a:rPr lang="en" i="1">
                <a:latin typeface="Times New Roman"/>
                <a:cs typeface="Times New Roman" pitchFamily="18" charset="0"/>
              </a:rPr>
              <a:t>, Tolerance </a:t>
            </a:r>
            <a:r>
              <a:rPr lang="en">
                <a:latin typeface="Times New Roman"/>
                <a:cs typeface="Times New Roman" pitchFamily="18" charset="0"/>
              </a:rPr>
              <a:t>– attainable solution accuracy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rtl="0"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0" y="2095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2190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16954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11049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10668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0953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3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3025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Номер слайда 42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65</a:t>
            </a:fld>
            <a:endParaRPr lang="ru-RU" dirty="0"/>
          </a:p>
        </p:txBody>
      </p:sp>
      <p:graphicFrame>
        <p:nvGraphicFramePr>
          <p:cNvPr id="44" name="Таблица 43"/>
          <p:cNvGraphicFramePr>
            <a:graphicFrameLocks noGrp="1"/>
          </p:cNvGraphicFramePr>
          <p:nvPr/>
        </p:nvGraphicFramePr>
        <p:xfrm>
          <a:off x="309529" y="2214555"/>
          <a:ext cx="9215502" cy="3714775"/>
        </p:xfrm>
        <a:graphic>
          <a:graphicData uri="http://schemas.openxmlformats.org/drawingml/2006/table">
            <a:tbl>
              <a:tblPr/>
              <a:tblGrid>
                <a:gridCol w="1216638"/>
                <a:gridCol w="680358"/>
                <a:gridCol w="1319359"/>
                <a:gridCol w="680358"/>
                <a:gridCol w="1460765"/>
                <a:gridCol w="680358"/>
                <a:gridCol w="1248654"/>
                <a:gridCol w="680358"/>
                <a:gridCol w="1248654"/>
              </a:tblGrid>
              <a:tr h="412753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Without preconditioning</a:t>
                      </a: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With preconditioning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</a:tr>
              <a:tr h="825504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Own implementation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MKL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Own implementation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MKL</a:t>
                      </a: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ru-RU"/>
                    </a:p>
                  </a:txBody>
                  <a:tcPr/>
                </a:tc>
              </a:tr>
              <a:tr h="412753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Matrix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K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Tolerance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K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Tolerance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K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Tolerance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K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Tolerance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53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fs_183_1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100 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4.408E-06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59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5.7123E-07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31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3.31E-07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11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7.67E-07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53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fs_541_1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17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1.8E-13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17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1.85E-13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3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4.3E-14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3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4.9E-14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53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sherman2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100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20249205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100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117420734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24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0.000194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22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1.37E-05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53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watt_1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100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4.512E-10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100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1.293E-09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62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8E-15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35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5.99E-13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53"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r>
                        <a:rPr lang="en" sz="2200">
                          <a:latin typeface="Times New Roman"/>
                          <a:ea typeface="Times New Roman"/>
                        </a:rPr>
                        <a:t>cage10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35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4.98E-13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35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4.93E-13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10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2.69E-13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31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" sz="22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1.77E-12</a:t>
                      </a: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 sz="3200" dirty="0"/>
              <a:t>Experimental </a:t>
            </a:r>
            <a:r>
              <a:rPr lang="en" sz="3200" dirty="0" smtClean="0"/>
              <a:t>results. </a:t>
            </a:r>
            <a:r>
              <a:rPr lang="en" dirty="0"/>
              <a:t>Conclusions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" dirty="0"/>
              <a:t>For well-conditioned </a:t>
            </a:r>
            <a:r>
              <a:rPr lang="en" dirty="0" smtClean="0"/>
              <a:t>matrices</a:t>
            </a:r>
            <a:endParaRPr lang="en" dirty="0"/>
          </a:p>
          <a:p>
            <a:pPr lvl="1" rtl="0"/>
            <a:r>
              <a:rPr lang="en" dirty="0"/>
              <a:t>the method converges after 13 through 35 iterations depending on accuracy</a:t>
            </a:r>
          </a:p>
          <a:p>
            <a:pPr lvl="1" rtl="0"/>
            <a:r>
              <a:rPr lang="en" dirty="0"/>
              <a:t>If the accuracy grows 10</a:t>
            </a:r>
            <a:r>
              <a:rPr lang="en" baseline="30000" dirty="0"/>
              <a:t>-4</a:t>
            </a:r>
            <a:r>
              <a:rPr lang="en" dirty="0"/>
              <a:t> times, the number of iterations will grow by 10 iterations max.</a:t>
            </a:r>
          </a:p>
          <a:p>
            <a:pPr rtl="0"/>
            <a:r>
              <a:rPr lang="en" dirty="0"/>
              <a:t>For ill-conditioned matrices, </a:t>
            </a:r>
          </a:p>
          <a:p>
            <a:pPr lvl="1" rtl="0"/>
            <a:r>
              <a:rPr lang="en" dirty="0"/>
              <a:t>the method converges after 40 through 80 iterations.</a:t>
            </a:r>
          </a:p>
          <a:p>
            <a:pPr lvl="1" rtl="0"/>
            <a:r>
              <a:rPr lang="en" dirty="0"/>
              <a:t>If the accuracy increases 10</a:t>
            </a:r>
            <a:r>
              <a:rPr lang="en" baseline="30000" dirty="0"/>
              <a:t>-4</a:t>
            </a:r>
            <a:r>
              <a:rPr lang="en" dirty="0"/>
              <a:t> times, the convergence rate will reduce.</a:t>
            </a:r>
          </a:p>
          <a:p>
            <a:pPr rtl="0"/>
            <a:r>
              <a:rPr lang="en" dirty="0"/>
              <a:t>For most matrices, the use of preconditioner helps reduce the iterations count 3 through 5 times.</a:t>
            </a:r>
          </a:p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>
              <a:defRPr/>
            </a:pPr>
            <a:r>
              <a:rPr lang="en"/>
              <a:t>Nizhny Novgorod, 2014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>
              <a:defRPr/>
            </a:pPr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66</a:t>
            </a:fld>
            <a:endParaRPr lang="ru-RU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5603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 smtClean="0"/>
          </a:p>
        </p:txBody>
      </p:sp>
      <p:sp>
        <p:nvSpPr>
          <p:cNvPr id="25604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 sz="2800"/>
              <a:t>References</a:t>
            </a:r>
          </a:p>
        </p:txBody>
      </p:sp>
      <p:sp>
        <p:nvSpPr>
          <p:cNvPr id="25605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James W. </a:t>
            </a:r>
            <a:r>
              <a:rPr lang="en-US" dirty="0" err="1" smtClean="0"/>
              <a:t>Demmel</a:t>
            </a:r>
            <a:r>
              <a:rPr lang="en-US" dirty="0" smtClean="0"/>
              <a:t>. Applied Numerical Linear Algebra. SIAM, 1997.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Gene H. </a:t>
            </a:r>
            <a:r>
              <a:rPr lang="en-US" dirty="0" err="1" smtClean="0"/>
              <a:t>Golub</a:t>
            </a:r>
            <a:r>
              <a:rPr lang="en-US" dirty="0" smtClean="0"/>
              <a:t>, Charles F. Van Loan. Matrix Computations. The John Hopkins University Press, 1996.</a:t>
            </a:r>
          </a:p>
          <a:p>
            <a:pPr marL="457200" indent="-457200" rtl="0">
              <a:buFont typeface="Arial" charset="0"/>
              <a:buAutoNum type="arabicPeriod"/>
            </a:pPr>
            <a:r>
              <a:rPr lang="en" dirty="0" smtClean="0"/>
              <a:t>J</a:t>
            </a:r>
            <a:r>
              <a:rPr lang="en" dirty="0"/>
              <a:t>. Dongarra et al. Templates for the solution of linear systems: building blocks for iterative methods. SIAM, 1994.</a:t>
            </a:r>
            <a:endParaRPr lang="ru-RU" dirty="0" smtClean="0"/>
          </a:p>
          <a:p>
            <a:pPr marL="457200" indent="-457200" rtl="0">
              <a:buFont typeface="Arial" charset="0"/>
              <a:buAutoNum type="arabicPeriod"/>
            </a:pPr>
            <a:r>
              <a:rPr lang="en" dirty="0"/>
              <a:t>Y. Saad. Iterative Methods for Sparse Linear Systems. SIAM, 2003.</a:t>
            </a:r>
            <a:endParaRPr lang="ru-RU" dirty="0" smtClean="0"/>
          </a:p>
          <a:p>
            <a:pPr marL="457200" indent="-457200" rtl="0">
              <a:buFont typeface="Arial" charset="0"/>
              <a:buAutoNum type="arabicPeriod"/>
            </a:pPr>
            <a:endParaRPr lang="ru-RU" dirty="0" smtClean="0"/>
          </a:p>
        </p:txBody>
      </p:sp>
      <p:sp>
        <p:nvSpPr>
          <p:cNvPr id="25606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tlCol="0"/>
          <a:lstStyle/>
          <a:p>
            <a:pPr rtl="0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67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6627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 smtClean="0"/>
          </a:p>
        </p:txBody>
      </p:sp>
      <p:sp>
        <p:nvSpPr>
          <p:cNvPr id="26628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 sz="2800" dirty="0" smtClean="0"/>
              <a:t>Internet resources</a:t>
            </a:r>
            <a:endParaRPr lang="en" dirty="0"/>
          </a:p>
        </p:txBody>
      </p:sp>
      <p:sp>
        <p:nvSpPr>
          <p:cNvPr id="26629" name="Содержимое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457200" indent="-457200" rtl="0">
              <a:buFont typeface="Wingdings" pitchFamily="2" charset="2"/>
              <a:buAutoNum type="arabicPeriod" startAt="5"/>
            </a:pPr>
            <a:r>
              <a:rPr lang="en" dirty="0"/>
              <a:t>Intel Math Kernel Library Reference Manual.</a:t>
            </a:r>
            <a:endParaRPr lang="ru-RU" dirty="0" smtClean="0"/>
          </a:p>
          <a:p>
            <a:pPr marL="457200" indent="-457200" rtl="0">
              <a:buFont typeface="Wingdings" pitchFamily="2" charset="2"/>
              <a:buNone/>
            </a:pPr>
            <a:r>
              <a:rPr lang="en" dirty="0"/>
              <a:t>	[</a:t>
            </a:r>
            <a:r>
              <a:rPr lang="en" u="sng" dirty="0">
                <a:hlinkClick r:id="rId2"/>
              </a:rPr>
              <a:t>http://software.intel.com/sites/products/documentation/hpc/mkl/mklman.pdf</a:t>
            </a:r>
            <a:r>
              <a:rPr lang="en" dirty="0"/>
              <a:t>].</a:t>
            </a:r>
            <a:endParaRPr lang="ru-RU" dirty="0" smtClean="0"/>
          </a:p>
        </p:txBody>
      </p:sp>
      <p:sp>
        <p:nvSpPr>
          <p:cNvPr id="26630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tlCol="0"/>
          <a:lstStyle/>
          <a:p>
            <a:pPr rtl="0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68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Problem Statement (2)</a:t>
            </a:r>
            <a:endParaRPr lang="ru-RU" sz="2800" dirty="0" smtClean="0"/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pPr rtl="0">
              <a:defRPr/>
            </a:pPr>
            <a:r>
              <a:rPr lang="en" dirty="0"/>
              <a:t>Iterative method stop criteria: accuracy and number of iterations</a:t>
            </a:r>
          </a:p>
          <a:p>
            <a:pPr lvl="1">
              <a:defRPr/>
            </a:pPr>
            <a:r>
              <a:rPr lang="en" dirty="0"/>
              <a:t>Stop, if </a:t>
            </a:r>
            <a:r>
              <a:rPr lang="en-US" kern="800" dirty="0">
                <a:latin typeface="Times New Roman"/>
              </a:rPr>
              <a:t>||</a:t>
            </a:r>
            <a:r>
              <a:rPr lang="en-US" i="1" kern="800" dirty="0">
                <a:latin typeface="Times New Roman"/>
              </a:rPr>
              <a:t>x</a:t>
            </a:r>
            <a:r>
              <a:rPr lang="en-US" kern="800" baseline="30000" dirty="0">
                <a:latin typeface="Times New Roman"/>
              </a:rPr>
              <a:t>(</a:t>
            </a:r>
            <a:r>
              <a:rPr lang="en-US" i="1" kern="800" baseline="30000" dirty="0">
                <a:latin typeface="Times New Roman"/>
              </a:rPr>
              <a:t>s</a:t>
            </a:r>
            <a:r>
              <a:rPr lang="en-US" kern="800" baseline="30000" dirty="0">
                <a:latin typeface="Times New Roman"/>
              </a:rPr>
              <a:t>)</a:t>
            </a:r>
            <a:r>
              <a:rPr lang="en-US" kern="800" dirty="0">
                <a:latin typeface="Times New Roman"/>
                <a:sym typeface="Symbol"/>
              </a:rPr>
              <a:t></a:t>
            </a:r>
            <a:r>
              <a:rPr lang="en-US" i="1" kern="800" dirty="0">
                <a:latin typeface="Times New Roman"/>
                <a:sym typeface="Symbol"/>
              </a:rPr>
              <a:t>x</a:t>
            </a:r>
            <a:r>
              <a:rPr lang="en-US" i="1" kern="800" baseline="30000" dirty="0">
                <a:latin typeface="Times New Roman"/>
                <a:sym typeface="Symbol"/>
              </a:rPr>
              <a:t>(s</a:t>
            </a:r>
            <a:r>
              <a:rPr lang="en-US" kern="800" baseline="30000" dirty="0">
                <a:latin typeface="Times New Roman"/>
                <a:sym typeface="Symbol"/>
              </a:rPr>
              <a:t>1)</a:t>
            </a:r>
            <a:r>
              <a:rPr lang="en-US" kern="800" dirty="0">
                <a:latin typeface="Times New Roman"/>
                <a:sym typeface="Symbol"/>
              </a:rPr>
              <a:t>||</a:t>
            </a:r>
            <a:r>
              <a:rPr lang="en-US" i="1" kern="800" dirty="0">
                <a:latin typeface="Times New Roman"/>
                <a:sym typeface="Symbol"/>
              </a:rPr>
              <a:t></a:t>
            </a:r>
            <a:r>
              <a:rPr lang="en-US" kern="800" baseline="-25000" dirty="0">
                <a:latin typeface="Times New Roman"/>
                <a:sym typeface="Symbol"/>
              </a:rPr>
              <a:t>1</a:t>
            </a:r>
            <a:r>
              <a:rPr lang="en" dirty="0" smtClean="0"/>
              <a:t>. </a:t>
            </a:r>
            <a:r>
              <a:rPr lang="en" dirty="0"/>
              <a:t>In this case, </a:t>
            </a:r>
            <a:r>
              <a:rPr lang="en-US" i="1" kern="800" dirty="0">
                <a:latin typeface="Times New Roman"/>
                <a:sym typeface="Symbol"/>
              </a:rPr>
              <a:t></a:t>
            </a:r>
            <a:r>
              <a:rPr lang="en-US" kern="800" baseline="-25000" dirty="0">
                <a:latin typeface="Times New Roman"/>
                <a:sym typeface="Symbol"/>
              </a:rPr>
              <a:t>2</a:t>
            </a:r>
            <a:r>
              <a:rPr lang="en-US" kern="800" dirty="0">
                <a:latin typeface="Times New Roman"/>
                <a:sym typeface="Symbol"/>
              </a:rPr>
              <a:t>||</a:t>
            </a:r>
            <a:r>
              <a:rPr lang="en-US" i="1" kern="800" dirty="0">
                <a:latin typeface="Times New Roman"/>
                <a:sym typeface="Symbol"/>
              </a:rPr>
              <a:t>x</a:t>
            </a:r>
            <a:r>
              <a:rPr lang="en-US" kern="800" baseline="30000" dirty="0">
                <a:latin typeface="Times New Roman"/>
                <a:sym typeface="Symbol"/>
              </a:rPr>
              <a:t>(</a:t>
            </a:r>
            <a:r>
              <a:rPr lang="en-US" i="1" kern="800" baseline="30000" dirty="0">
                <a:latin typeface="Times New Roman"/>
                <a:sym typeface="Symbol"/>
              </a:rPr>
              <a:t>s</a:t>
            </a:r>
            <a:r>
              <a:rPr lang="en-US" kern="800" baseline="30000" dirty="0">
                <a:latin typeface="Times New Roman"/>
                <a:sym typeface="Symbol"/>
              </a:rPr>
              <a:t>)</a:t>
            </a:r>
            <a:r>
              <a:rPr lang="en-US" kern="800" dirty="0">
                <a:latin typeface="Times New Roman"/>
                <a:sym typeface="Symbol"/>
              </a:rPr>
              <a:t></a:t>
            </a:r>
            <a:r>
              <a:rPr lang="en-US" i="1" kern="800" dirty="0">
                <a:latin typeface="Times New Roman"/>
                <a:sym typeface="Symbol"/>
              </a:rPr>
              <a:t>x</a:t>
            </a:r>
            <a:r>
              <a:rPr lang="en-US" kern="800" baseline="30000" dirty="0">
                <a:latin typeface="Times New Roman"/>
                <a:sym typeface="Symbol"/>
              </a:rPr>
              <a:t>(</a:t>
            </a:r>
            <a:r>
              <a:rPr lang="en-US" i="1" kern="800" baseline="30000" dirty="0">
                <a:latin typeface="Times New Roman"/>
                <a:sym typeface="Symbol"/>
              </a:rPr>
              <a:t>s</a:t>
            </a:r>
            <a:r>
              <a:rPr lang="en-US" kern="800" baseline="30000" dirty="0">
                <a:latin typeface="Times New Roman"/>
                <a:sym typeface="Symbol"/>
              </a:rPr>
              <a:t>1)</a:t>
            </a:r>
            <a:r>
              <a:rPr lang="en-US" kern="800" dirty="0">
                <a:latin typeface="Times New Roman"/>
                <a:sym typeface="Symbol"/>
              </a:rPr>
              <a:t>||</a:t>
            </a:r>
            <a:r>
              <a:rPr lang="en" dirty="0" smtClean="0"/>
              <a:t> </a:t>
            </a:r>
            <a:r>
              <a:rPr lang="en" dirty="0"/>
              <a:t>is the attainable method accuracy.</a:t>
            </a:r>
          </a:p>
          <a:p>
            <a:pPr lvl="1">
              <a:defRPr/>
            </a:pPr>
            <a:r>
              <a:rPr lang="en" dirty="0"/>
              <a:t>Stop, if </a:t>
            </a:r>
            <a:r>
              <a:rPr lang="en-US" kern="800" dirty="0">
                <a:latin typeface="Times New Roman"/>
              </a:rPr>
              <a:t>||</a:t>
            </a:r>
            <a:r>
              <a:rPr lang="en-US" i="1" kern="800" dirty="0">
                <a:latin typeface="Times New Roman"/>
              </a:rPr>
              <a:t>r</a:t>
            </a:r>
            <a:r>
              <a:rPr lang="en-US" kern="800" baseline="30000" dirty="0">
                <a:latin typeface="Times New Roman"/>
              </a:rPr>
              <a:t>(</a:t>
            </a:r>
            <a:r>
              <a:rPr lang="en-US" i="1" kern="800" baseline="30000" dirty="0">
                <a:latin typeface="Times New Roman"/>
              </a:rPr>
              <a:t>s</a:t>
            </a:r>
            <a:r>
              <a:rPr lang="en-US" kern="800" baseline="30000" dirty="0">
                <a:latin typeface="Times New Roman"/>
              </a:rPr>
              <a:t>)</a:t>
            </a:r>
            <a:r>
              <a:rPr lang="en-US" kern="800" dirty="0">
                <a:latin typeface="Times New Roman"/>
                <a:sym typeface="Symbol"/>
              </a:rPr>
              <a:t>||</a:t>
            </a:r>
            <a:r>
              <a:rPr lang="ru-RU" kern="800" dirty="0">
                <a:latin typeface="Times New Roman"/>
                <a:sym typeface="Symbol"/>
              </a:rPr>
              <a:t> = </a:t>
            </a:r>
            <a:r>
              <a:rPr lang="en-US" kern="800" dirty="0">
                <a:latin typeface="Times New Roman"/>
                <a:sym typeface="Symbol"/>
              </a:rPr>
              <a:t>||</a:t>
            </a:r>
            <a:r>
              <a:rPr lang="en-US" i="1" kern="800" dirty="0">
                <a:latin typeface="Times New Roman"/>
                <a:sym typeface="Symbol"/>
              </a:rPr>
              <a:t>A</a:t>
            </a:r>
            <a:r>
              <a:rPr lang="en-US" i="1" kern="800" dirty="0">
                <a:latin typeface="Times New Roman"/>
              </a:rPr>
              <a:t>x</a:t>
            </a:r>
            <a:r>
              <a:rPr lang="en-US" kern="800" baseline="30000" dirty="0">
                <a:latin typeface="Times New Roman"/>
              </a:rPr>
              <a:t>(</a:t>
            </a:r>
            <a:r>
              <a:rPr lang="en-US" i="1" kern="800" baseline="30000" dirty="0">
                <a:latin typeface="Times New Roman"/>
              </a:rPr>
              <a:t>s</a:t>
            </a:r>
            <a:r>
              <a:rPr lang="en-US" kern="800" baseline="30000" dirty="0">
                <a:latin typeface="Times New Roman"/>
              </a:rPr>
              <a:t>)</a:t>
            </a:r>
            <a:r>
              <a:rPr lang="en-US" i="1" kern="800" dirty="0">
                <a:latin typeface="Times New Roman"/>
                <a:sym typeface="Symbol"/>
              </a:rPr>
              <a:t> – b</a:t>
            </a:r>
            <a:r>
              <a:rPr lang="en-US" kern="800" dirty="0">
                <a:latin typeface="Times New Roman"/>
                <a:sym typeface="Symbol"/>
              </a:rPr>
              <a:t>||</a:t>
            </a:r>
            <a:r>
              <a:rPr lang="en-US" i="1" kern="800" dirty="0">
                <a:latin typeface="Times New Roman"/>
                <a:sym typeface="Symbol"/>
              </a:rPr>
              <a:t></a:t>
            </a:r>
            <a:r>
              <a:rPr lang="en-US" kern="800" baseline="-25000" dirty="0">
                <a:latin typeface="Times New Roman"/>
                <a:sym typeface="Symbol"/>
              </a:rPr>
              <a:t>1</a:t>
            </a:r>
            <a:r>
              <a:rPr lang="en" dirty="0" smtClean="0"/>
              <a:t>. </a:t>
            </a:r>
            <a:r>
              <a:rPr lang="en" dirty="0"/>
              <a:t>In this case, </a:t>
            </a:r>
            <a:r>
              <a:rPr lang="en-US" i="1" kern="800" dirty="0">
                <a:latin typeface="Times New Roman"/>
                <a:sym typeface="Symbol"/>
              </a:rPr>
              <a:t></a:t>
            </a:r>
            <a:r>
              <a:rPr lang="en-US" kern="800" baseline="-25000" dirty="0">
                <a:latin typeface="Times New Roman"/>
                <a:sym typeface="Symbol"/>
              </a:rPr>
              <a:t>2</a:t>
            </a:r>
            <a:r>
              <a:rPr lang="en-US" kern="800" dirty="0">
                <a:latin typeface="Times New Roman"/>
                <a:sym typeface="Symbol"/>
              </a:rPr>
              <a:t>||</a:t>
            </a:r>
            <a:r>
              <a:rPr lang="en-US" i="1" kern="800" dirty="0">
                <a:latin typeface="Times New Roman"/>
                <a:sym typeface="Symbol"/>
              </a:rPr>
              <a:t>r</a:t>
            </a:r>
            <a:r>
              <a:rPr lang="en-US" kern="800" baseline="30000" dirty="0">
                <a:latin typeface="Times New Roman"/>
                <a:sym typeface="Symbol"/>
              </a:rPr>
              <a:t>(</a:t>
            </a:r>
            <a:r>
              <a:rPr lang="en-US" i="1" kern="800" baseline="30000" dirty="0">
                <a:latin typeface="Times New Roman"/>
                <a:sym typeface="Symbol"/>
              </a:rPr>
              <a:t>s</a:t>
            </a:r>
            <a:r>
              <a:rPr lang="en-US" kern="800" baseline="30000" dirty="0">
                <a:latin typeface="Times New Roman"/>
                <a:sym typeface="Symbol"/>
              </a:rPr>
              <a:t>)</a:t>
            </a:r>
            <a:r>
              <a:rPr lang="en-US" kern="800" dirty="0">
                <a:latin typeface="Times New Roman"/>
                <a:sym typeface="Symbol"/>
              </a:rPr>
              <a:t>|| </a:t>
            </a:r>
            <a:r>
              <a:rPr lang="en" dirty="0" smtClean="0"/>
              <a:t>is </a:t>
            </a:r>
            <a:r>
              <a:rPr lang="en" dirty="0"/>
              <a:t>the attainable method accuracy.</a:t>
            </a:r>
          </a:p>
          <a:p>
            <a:pPr lvl="1" rtl="0">
              <a:defRPr/>
            </a:pPr>
            <a:r>
              <a:rPr lang="en" dirty="0"/>
              <a:t>Stop, if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" dirty="0">
                <a:latin typeface="Times New Roman" pitchFamily="18" charset="0"/>
                <a:cs typeface="Times New Roman" pitchFamily="18" charset="0"/>
                <a:sym typeface="Symbol"/>
              </a:rPr>
              <a:t>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" dirty="0"/>
              <a:t> . </a:t>
            </a:r>
            <a:r>
              <a:rPr lang="en" i="1" kern="800" dirty="0">
                <a:latin typeface="Times New Roman"/>
              </a:rPr>
              <a:t>x</a:t>
            </a:r>
            <a:r>
              <a:rPr lang="en" i="1" kern="800" baseline="30000" dirty="0">
                <a:latin typeface="Times New Roman"/>
              </a:rPr>
              <a:t>(N)</a:t>
            </a:r>
            <a:r>
              <a:rPr lang="en" dirty="0"/>
              <a:t> is understood as an obtained solution. The maximum number of iterations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" dirty="0"/>
              <a:t> is predefined.</a:t>
            </a:r>
          </a:p>
          <a:p>
            <a:pPr rtl="0">
              <a:defRPr/>
            </a:pPr>
            <a:r>
              <a:rPr lang="en" dirty="0"/>
              <a:t>From this on, let us suppose that </a:t>
            </a:r>
            <a:r>
              <a:rPr lang="en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" dirty="0"/>
              <a:t> is a real square matrix.</a:t>
            </a:r>
          </a:p>
          <a:p>
            <a:pPr lvl="1" rtl="0">
              <a:defRPr/>
            </a:pPr>
            <a:endParaRPr lang="ru-RU" dirty="0" smtClean="0"/>
          </a:p>
          <a:p>
            <a:pPr rtl="0">
              <a:buFont typeface="Wingdings" pitchFamily="2" charset="2"/>
              <a:buNone/>
              <a:defRPr/>
            </a:pPr>
            <a:endParaRPr lang="ru-RU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" dirty="0"/>
              <a:t>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(GMRes) Method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 rtlCol="0"/>
          <a:lstStyle/>
          <a:p>
            <a:pPr rtl="0"/>
            <a:r>
              <a:rPr lang="en"/>
              <a:t>Nizhny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A184A67C-33BD-4A59-9EAE-678C8C03CEA8}" type="slidenum">
              <a:rPr lang="ru-RU" smtClean="0"/>
              <a:pPr rtl="0"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002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 rtlCol="0"/>
          <a:lstStyle/>
          <a:p>
            <a:pPr rtl="0"/>
            <a:r>
              <a:rPr lang="en"/>
              <a:t>Nizhny Novgorod, 2014</a:t>
            </a:r>
            <a:endParaRPr lang="ru-RU"/>
          </a:p>
        </p:txBody>
      </p:sp>
      <p:sp>
        <p:nvSpPr>
          <p:cNvPr id="205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rtlCol="0"/>
          <a:lstStyle/>
          <a:p>
            <a:pPr rtl="0"/>
            <a:r>
              <a:rPr lang="en" dirty="0"/>
              <a:t>Solving sparse linear systems using the preconditioned generalized </a:t>
            </a:r>
            <a:r>
              <a:rPr lang="en-GB" dirty="0" smtClean="0"/>
              <a:t>minimum</a:t>
            </a:r>
            <a:r>
              <a:rPr lang="en" dirty="0" smtClean="0"/>
              <a:t> </a:t>
            </a:r>
            <a:r>
              <a:rPr lang="en" dirty="0"/>
              <a:t>residual method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/>
          <a:lstStyle/>
          <a:p>
            <a:pPr rtl="0"/>
            <a:r>
              <a:rPr lang="en" sz="2800"/>
              <a:t>Krylov Subspace Iterative Methods</a:t>
            </a:r>
          </a:p>
        </p:txBody>
      </p:sp>
      <p:sp>
        <p:nvSpPr>
          <p:cNvPr id="1639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 rtlCol="0"/>
          <a:lstStyle/>
          <a:p>
            <a:r>
              <a:rPr lang="en" dirty="0">
                <a:ea typeface="Times New Roman"/>
              </a:rPr>
              <a:t>The Krylov subspace of dimension </a:t>
            </a:r>
            <a:r>
              <a:rPr lang="en" i="1" dirty="0">
                <a:ea typeface="Times New Roman"/>
              </a:rPr>
              <a:t>m </a:t>
            </a:r>
            <a:r>
              <a:rPr lang="en" dirty="0">
                <a:ea typeface="Times New Roman"/>
              </a:rPr>
              <a:t>generated by the vector </a:t>
            </a:r>
            <a:r>
              <a:rPr lang="en" i="1" dirty="0">
                <a:ea typeface="Times New Roman"/>
              </a:rPr>
              <a:t>v</a:t>
            </a:r>
            <a:r>
              <a:rPr lang="en" dirty="0">
                <a:ea typeface="Times New Roman"/>
              </a:rPr>
              <a:t> and matrix </a:t>
            </a:r>
            <a:r>
              <a:rPr lang="en" i="1" dirty="0">
                <a:latin typeface="Times New Roman" pitchFamily="18" charset="0"/>
                <a:ea typeface="Times New Roman"/>
                <a:cs typeface="Times New Roman" pitchFamily="18" charset="0"/>
              </a:rPr>
              <a:t>A</a:t>
            </a:r>
            <a:r>
              <a:rPr lang="en" dirty="0">
                <a:ea typeface="Times New Roman"/>
              </a:rPr>
              <a:t> is the linear space</a:t>
            </a:r>
          </a:p>
          <a:p>
            <a:pPr rtl="0">
              <a:defRPr/>
            </a:pPr>
            <a:endParaRPr lang="ru-RU" dirty="0" smtClean="0">
              <a:ea typeface="Times New Roman"/>
              <a:sym typeface="Symbol"/>
            </a:endParaRPr>
          </a:p>
          <a:p>
            <a:pPr rtl="0">
              <a:defRPr/>
            </a:pPr>
            <a:r>
              <a:rPr lang="en" dirty="0">
                <a:ea typeface="Times New Roman"/>
                <a:sym typeface="Symbol"/>
              </a:rPr>
              <a:t>HavingconstructedtheKrylovsubspacewecanprojecttheinitialsystemtoitthesolutionofthenewsystemwillconsistinapproximationtotheinitialsystemsolution</a:t>
            </a:r>
          </a:p>
          <a:p>
            <a:pPr rtl="0">
              <a:defRPr/>
            </a:pPr>
            <a:r>
              <a:rPr lang="en" dirty="0">
                <a:ea typeface="Times New Roman"/>
                <a:sym typeface="Symbol"/>
              </a:rPr>
              <a:t>Krylovsubspaceiterativemethodscreatethesubspace</a:t>
            </a:r>
            <a:r>
              <a:rPr lang="en" dirty="0" smtClean="0">
                <a:ea typeface="Times New Roman"/>
                <a:sym typeface="Symbol"/>
              </a:rPr>
              <a:t>basis</a:t>
            </a:r>
            <a:endParaRPr lang="ru-RU" dirty="0" smtClean="0">
              <a:ea typeface="Times New Roman"/>
              <a:sym typeface="Symbol"/>
            </a:endParaRPr>
          </a:p>
          <a:p>
            <a:pPr marL="0" indent="0" rtl="0">
              <a:buNone/>
              <a:defRPr/>
            </a:pPr>
            <a:r>
              <a:rPr lang="en" dirty="0" smtClean="0">
                <a:ea typeface="Times New Roman"/>
                <a:sym typeface="Symbol"/>
              </a:rPr>
              <a:t></a:t>
            </a:r>
            <a:endParaRPr lang="ru-RU" dirty="0" smtClean="0">
              <a:ea typeface="Times New Roman"/>
            </a:endParaRPr>
          </a:p>
          <a:p>
            <a:pPr>
              <a:defRPr/>
            </a:pPr>
            <a:r>
              <a:rPr lang="en" dirty="0">
                <a:ea typeface="Times New Roman"/>
              </a:rPr>
              <a:t>For the methods                  </a:t>
            </a:r>
            <a:r>
              <a:rPr lang="en" dirty="0" smtClean="0">
                <a:ea typeface="Times New Roman"/>
              </a:rPr>
              <a:t>is </a:t>
            </a:r>
            <a:r>
              <a:rPr lang="en" dirty="0">
                <a:ea typeface="Times New Roman"/>
              </a:rPr>
              <a:t>usually selected, where                     </a:t>
            </a:r>
            <a:r>
              <a:rPr lang="en" dirty="0">
                <a:ea typeface="Times New Roman"/>
                <a:sym typeface="Symbol"/>
              </a:rPr>
              <a:t>isthefirstapproximationresidual</a:t>
            </a:r>
            <a:r>
              <a:rPr lang="en" dirty="0" smtClean="0">
                <a:ea typeface="Times New Roman"/>
                <a:sym typeface="Symbol"/>
              </a:rPr>
              <a:t></a:t>
            </a:r>
            <a:r>
              <a:rPr lang="en-US" i="1" dirty="0" smtClean="0">
                <a:latin typeface="Times New Roman" pitchFamily="18" charset="0"/>
                <a:ea typeface="Times New Roman"/>
                <a:cs typeface="Times New Roman" pitchFamily="18" charset="0"/>
                <a:sym typeface="Symbol"/>
              </a:rPr>
              <a:t>x</a:t>
            </a:r>
            <a:r>
              <a:rPr lang="en" baseline="-25000" dirty="0" smtClean="0">
                <a:latin typeface="Times New Roman" pitchFamily="18" charset="0"/>
                <a:ea typeface="Times New Roman"/>
                <a:cs typeface="Times New Roman" pitchFamily="18" charset="0"/>
                <a:sym typeface="Symbol"/>
              </a:rPr>
              <a:t></a:t>
            </a:r>
            <a:r>
              <a:rPr lang="en" dirty="0" smtClean="0">
                <a:ea typeface="Times New Roman"/>
                <a:sym typeface="Symbol"/>
              </a:rPr>
              <a:t></a:t>
            </a:r>
            <a:endParaRPr lang="en" dirty="0">
              <a:ea typeface="Times New Roman"/>
              <a:sym typeface="Symbol"/>
            </a:endParaRPr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>
            <a:spAutoFit/>
          </a:bodyPr>
          <a:lstStyle/>
          <a:p>
            <a:pPr rtl="0"/>
            <a:endParaRPr lang="ru-RU"/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73731" name="Object 3"/>
          <p:cNvGraphicFramePr>
            <a:graphicFrameLocks noChangeAspect="1"/>
          </p:cNvGraphicFramePr>
          <p:nvPr/>
        </p:nvGraphicFramePr>
        <p:xfrm>
          <a:off x="2952736" y="2017706"/>
          <a:ext cx="4786312" cy="482600"/>
        </p:xfrm>
        <a:graphic>
          <a:graphicData uri="http://schemas.openxmlformats.org/presentationml/2006/ole">
            <p:oleObj spid="_x0000_s73824" name="Формула" r:id="rId3" imgW="2628900" imgH="241300" progId="Equation.3">
              <p:embed/>
            </p:oleObj>
          </a:graphicData>
        </a:graphic>
      </p:graphicFrame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7373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381249702"/>
              </p:ext>
            </p:extLst>
          </p:nvPr>
        </p:nvGraphicFramePr>
        <p:xfrm>
          <a:off x="3224808" y="4509120"/>
          <a:ext cx="1373188" cy="457200"/>
        </p:xfrm>
        <a:graphic>
          <a:graphicData uri="http://schemas.openxmlformats.org/presentationml/2006/ole">
            <p:oleObj spid="_x0000_s73825" name="Equation" r:id="rId4" imgW="711200" imgH="228600" progId="Equation.3">
              <p:embed/>
            </p:oleObj>
          </a:graphicData>
        </a:graphic>
      </p:graphicFrame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rtl="0"/>
            <a:endParaRPr lang="ru-RU"/>
          </a:p>
        </p:txBody>
      </p:sp>
      <p:graphicFrame>
        <p:nvGraphicFramePr>
          <p:cNvPr id="73735" name="Object 7"/>
          <p:cNvGraphicFramePr>
            <a:graphicFrameLocks noChangeAspect="1"/>
          </p:cNvGraphicFramePr>
          <p:nvPr/>
        </p:nvGraphicFramePr>
        <p:xfrm>
          <a:off x="3667116" y="5500702"/>
          <a:ext cx="1446212" cy="457200"/>
        </p:xfrm>
        <a:graphic>
          <a:graphicData uri="http://schemas.openxmlformats.org/presentationml/2006/ole">
            <p:oleObj spid="_x0000_s73826" name="Формула" r:id="rId5" imgW="723586" imgH="228501" progId="Equation.3">
              <p:embed/>
            </p:oleObj>
          </a:graphicData>
        </a:graphic>
      </p:graphicFrame>
      <p:graphicFrame>
        <p:nvGraphicFramePr>
          <p:cNvPr id="7373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75957588"/>
              </p:ext>
            </p:extLst>
          </p:nvPr>
        </p:nvGraphicFramePr>
        <p:xfrm>
          <a:off x="920552" y="4077072"/>
          <a:ext cx="995363" cy="406400"/>
        </p:xfrm>
        <a:graphic>
          <a:graphicData uri="http://schemas.openxmlformats.org/presentationml/2006/ole">
            <p:oleObj spid="_x0000_s73827" name="Формула" r:id="rId6" imgW="545626" imgH="203024" progId="Equation.3">
              <p:embed/>
            </p:oleObj>
          </a:graphicData>
        </a:graphic>
      </p:graphicFrame>
      <p:graphicFrame>
        <p:nvGraphicFramePr>
          <p:cNvPr id="7373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937312754"/>
              </p:ext>
            </p:extLst>
          </p:nvPr>
        </p:nvGraphicFramePr>
        <p:xfrm>
          <a:off x="8265368" y="4509120"/>
          <a:ext cx="312563" cy="511467"/>
        </p:xfrm>
        <a:graphic>
          <a:graphicData uri="http://schemas.openxmlformats.org/presentationml/2006/ole">
            <p:oleObj spid="_x0000_s73828" name="Equation" r:id="rId7" imgW="139700" imgH="228600" progId="Equation.3">
              <p:embed/>
            </p:oleObj>
          </a:graphicData>
        </a:graphic>
      </p:graphicFrame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>
              <a:defRPr/>
            </a:pPr>
            <a:fld id="{CFF17263-AD44-4172-9351-2AAA83E44B95}" type="slidenum">
              <a:rPr lang="ru-RU" smtClean="0"/>
              <a:pPr rtl="0">
                <a:defRPr/>
              </a:pPr>
              <a:t>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14059</TotalTime>
  <Words>5524</Words>
  <Application>Microsoft Office PowerPoint</Application>
  <PresentationFormat>Лист A4 (210x297 мм)</PresentationFormat>
  <Paragraphs>997</Paragraphs>
  <Slides>68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68</vt:i4>
      </vt:variant>
    </vt:vector>
  </HeadingPairs>
  <TitlesOfParts>
    <vt:vector size="71" baseType="lpstr">
      <vt:lpstr>Оформление по умолчанию</vt:lpstr>
      <vt:lpstr>Формула</vt:lpstr>
      <vt:lpstr>Equation</vt:lpstr>
      <vt:lpstr>Laboratory Work   Solving Sparse Linear Systems Using the Preconditioned Generalized Minimum Residual Method</vt:lpstr>
      <vt:lpstr>Contents</vt:lpstr>
      <vt:lpstr>Purposes of work</vt:lpstr>
      <vt:lpstr>Objectives of work</vt:lpstr>
      <vt:lpstr>Test infrastructure</vt:lpstr>
      <vt:lpstr>Problem Statement (1)</vt:lpstr>
      <vt:lpstr>Problem Statement (2)</vt:lpstr>
      <vt:lpstr>Generalized minimum Residual (GMRes) Method</vt:lpstr>
      <vt:lpstr>Krylov Subspace Iterative Methods</vt:lpstr>
      <vt:lpstr>Arnoldi orthogonalization (1)</vt:lpstr>
      <vt:lpstr>Arnoldi orthogonalization (2)</vt:lpstr>
      <vt:lpstr>Arnoldi orthogonalization (3)</vt:lpstr>
      <vt:lpstr>Generalized minimum residual (GMRes) method algorithm</vt:lpstr>
      <vt:lpstr>GMRes – implementation (1)</vt:lpstr>
      <vt:lpstr>GMRes – implementation (2)</vt:lpstr>
      <vt:lpstr>GMRes – implementation (3)</vt:lpstr>
      <vt:lpstr>GMRes – implementation (4)</vt:lpstr>
      <vt:lpstr>GMRes – implementation (5)</vt:lpstr>
      <vt:lpstr>GMRes – implementation (6)</vt:lpstr>
      <vt:lpstr>Software implementation</vt:lpstr>
      <vt:lpstr>Project creation (1)</vt:lpstr>
      <vt:lpstr>Project creation (2)</vt:lpstr>
      <vt:lpstr>Data structures</vt:lpstr>
      <vt:lpstr>Main function</vt:lpstr>
      <vt:lpstr>Auxiliary functions (1)</vt:lpstr>
      <vt:lpstr>Auxiliary functions (1)</vt:lpstr>
      <vt:lpstr>Auxiliary functions</vt:lpstr>
      <vt:lpstr>Auxiliary functions (3)</vt:lpstr>
      <vt:lpstr>Auxiliary functions (4)</vt:lpstr>
      <vt:lpstr>Auxiliary functions (5)</vt:lpstr>
      <vt:lpstr>Auxiliary functions (6)</vt:lpstr>
      <vt:lpstr>Auxiliary functions (7)</vt:lpstr>
      <vt:lpstr>Givens rotations (1)</vt:lpstr>
      <vt:lpstr>Givens rotations (2)</vt:lpstr>
      <vt:lpstr>Givens rotations (3)</vt:lpstr>
      <vt:lpstr>GMRes method implementation (1)</vt:lpstr>
      <vt:lpstr>GMRes method implementation (2)</vt:lpstr>
      <vt:lpstr>GMRes method implementation (3)</vt:lpstr>
      <vt:lpstr>GMRes method implementation (4)</vt:lpstr>
      <vt:lpstr>GMRes method implementation (5)</vt:lpstr>
      <vt:lpstr>GMRes method implementation (6)</vt:lpstr>
      <vt:lpstr>Use of the Intel MKL iterative solver. Interface (1)</vt:lpstr>
      <vt:lpstr>Use of the Intel MKL iterative solver. Interface (2)</vt:lpstr>
      <vt:lpstr>Use of the Intel MKL iterative solver. Interface (3)</vt:lpstr>
      <vt:lpstr>Use of the Intel MKL iterative solver. Interface (4)</vt:lpstr>
      <vt:lpstr>Use of the Intel MKL iterative solver. Interface</vt:lpstr>
      <vt:lpstr>Use of the Intel MKL iterative solver. Implementation (1)</vt:lpstr>
      <vt:lpstr>Use of the Intel MKL iterative solver. Implementation (2)</vt:lpstr>
      <vt:lpstr>Use of the Intel MKL iterative solver. Implementation (3)</vt:lpstr>
      <vt:lpstr>Preconditioned generalized minimum residual method</vt:lpstr>
      <vt:lpstr>Idea of preconditioning</vt:lpstr>
      <vt:lpstr>Preconditioned GMRes method</vt:lpstr>
      <vt:lpstr>Software implementation of the preconditioned GMRes method</vt:lpstr>
      <vt:lpstr>Project creation (1)</vt:lpstr>
      <vt:lpstr>Project creation (2)</vt:lpstr>
      <vt:lpstr>Auxiliary functions</vt:lpstr>
      <vt:lpstr>Auxiliary functions</vt:lpstr>
      <vt:lpstr>Main function</vt:lpstr>
      <vt:lpstr>Preconditioned GMRes implementation</vt:lpstr>
      <vt:lpstr>Use of iterative solver of the Intel MKL library</vt:lpstr>
      <vt:lpstr>Experimental Results</vt:lpstr>
      <vt:lpstr>Test matrices</vt:lpstr>
      <vt:lpstr>Experimental Results</vt:lpstr>
      <vt:lpstr>Experimental Results</vt:lpstr>
      <vt:lpstr>Experimental Results</vt:lpstr>
      <vt:lpstr>Experimental results. Conclusions</vt:lpstr>
      <vt:lpstr>References</vt:lpstr>
      <vt:lpstr>Internet resources</vt:lpstr>
    </vt:vector>
  </TitlesOfParts>
  <Company>Нижегородский университет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Параллельные численные методы. Итерационные методы решения СЛАУ</dc:title>
  <dc:creator>Малова А.Ю.</dc:creator>
  <cp:lastModifiedBy>bka</cp:lastModifiedBy>
  <cp:revision>1923</cp:revision>
  <dcterms:created xsi:type="dcterms:W3CDTF">2004-08-14T10:27:56Z</dcterms:created>
  <dcterms:modified xsi:type="dcterms:W3CDTF">2014-12-07T18:21:44Z</dcterms:modified>
</cp:coreProperties>
</file>