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s/slide89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4"/>
  </p:notesMasterIdLst>
  <p:sldIdLst>
    <p:sldId id="350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3" r:id="rId16"/>
    <p:sldId id="272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04" r:id="rId48"/>
    <p:sldId id="305" r:id="rId49"/>
    <p:sldId id="309" r:id="rId50"/>
    <p:sldId id="306" r:id="rId51"/>
    <p:sldId id="307" r:id="rId52"/>
    <p:sldId id="308" r:id="rId53"/>
    <p:sldId id="310" r:id="rId54"/>
    <p:sldId id="311" r:id="rId55"/>
    <p:sldId id="312" r:id="rId56"/>
    <p:sldId id="313" r:id="rId57"/>
    <p:sldId id="314" r:id="rId58"/>
    <p:sldId id="315" r:id="rId59"/>
    <p:sldId id="316" r:id="rId60"/>
    <p:sldId id="319" r:id="rId61"/>
    <p:sldId id="317" r:id="rId62"/>
    <p:sldId id="321" r:id="rId63"/>
    <p:sldId id="320" r:id="rId64"/>
    <p:sldId id="322" r:id="rId65"/>
    <p:sldId id="323" r:id="rId66"/>
    <p:sldId id="324" r:id="rId67"/>
    <p:sldId id="325" r:id="rId68"/>
    <p:sldId id="326" r:id="rId69"/>
    <p:sldId id="327" r:id="rId70"/>
    <p:sldId id="328" r:id="rId71"/>
    <p:sldId id="329" r:id="rId72"/>
    <p:sldId id="330" r:id="rId73"/>
    <p:sldId id="331" r:id="rId74"/>
    <p:sldId id="332" r:id="rId75"/>
    <p:sldId id="333" r:id="rId76"/>
    <p:sldId id="334" r:id="rId77"/>
    <p:sldId id="335" r:id="rId78"/>
    <p:sldId id="336" r:id="rId79"/>
    <p:sldId id="337" r:id="rId80"/>
    <p:sldId id="338" r:id="rId81"/>
    <p:sldId id="339" r:id="rId82"/>
    <p:sldId id="340" r:id="rId83"/>
    <p:sldId id="341" r:id="rId84"/>
    <p:sldId id="342" r:id="rId85"/>
    <p:sldId id="343" r:id="rId86"/>
    <p:sldId id="344" r:id="rId87"/>
    <p:sldId id="345" r:id="rId88"/>
    <p:sldId id="346" r:id="rId89"/>
    <p:sldId id="347" r:id="rId90"/>
    <p:sldId id="348" r:id="rId91"/>
    <p:sldId id="349" r:id="rId92"/>
    <p:sldId id="257" r:id="rId93"/>
  </p:sldIdLst>
  <p:sldSz cx="9906000" cy="6858000" type="A4"/>
  <p:notesSz cx="6858000" cy="9144000"/>
  <p:defaultTextStyle>
    <a:defPPr rtl="0"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9900"/>
    <a:srgbClr val="00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1" autoAdjust="0"/>
    <p:restoredTop sz="94650" autoAdjust="0"/>
  </p:normalViewPr>
  <p:slideViewPr>
    <p:cSldViewPr>
      <p:cViewPr varScale="1">
        <p:scale>
          <a:sx n="88" d="100"/>
          <a:sy n="88" d="100"/>
        </p:scale>
        <p:origin x="-1014" y="-9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ru-RU" smtClean="0"/>
              <a:t>30.07.2014</a:t>
            </a:r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n"/>
              <a:t>Образец текста</a:t>
            </a:r>
          </a:p>
          <a:p>
            <a:pPr lvl="1" rtl="0"/>
            <a:r>
              <a:rPr lang="en"/>
              <a:t>Второй уровень</a:t>
            </a:r>
          </a:p>
          <a:p>
            <a:pPr lvl="2" rtl="0"/>
            <a:r>
              <a:rPr lang="en"/>
              <a:t>Третий уровень</a:t>
            </a:r>
          </a:p>
          <a:p>
            <a:pPr lvl="3" rtl="0"/>
            <a:r>
              <a:rPr lang="en"/>
              <a:t>Четвертый уровень</a:t>
            </a:r>
          </a:p>
          <a:p>
            <a:pPr lvl="4" rtl="0"/>
            <a:r>
              <a:rPr lang="en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CCED06C9-7FEA-4370-B69A-CA9BAF407B5C}" type="slidenum">
              <a:rPr lang="ru-RU" smtClean="0"/>
              <a:pPr rt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54571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algn="l" rtl="0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rtl="0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rtl="0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rtl="0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rtl="0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FEBFA0FD-A5A6-42E3-81C8-5B304BD65A67}" type="slidenum">
              <a:rPr lang="ru-RU" altLang="ru-RU" kern="1200" smtClean="0">
                <a:solidFill>
                  <a:prstClr val="black"/>
                </a:solidFill>
                <a:ea typeface="+mn-ea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 altLang="ru-RU" kern="1200" smtClean="0">
              <a:solidFill>
                <a:prstClr val="black"/>
              </a:solidFill>
              <a:ea typeface="+mn-ea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 rtlCol="0"/>
          <a:lstStyle/>
          <a:p>
            <a:pPr rtl="0" eaLnBrk="1" hangingPunct="1"/>
            <a:endParaRPr lang="en-US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950" y="2130435"/>
            <a:ext cx="8420100" cy="1470025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en"/>
              <a:t>Образец заголовка</a:t>
            </a:r>
            <a:endParaRPr lang="ru-RU"/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 rtlCol="0"/>
          <a:lstStyle>
            <a:lvl1pPr marL="0" indent="0" algn="ctr" rtl="0">
              <a:buFont typeface="Wingdings" pitchFamily="2" charset="2"/>
              <a:buNone/>
              <a:defRPr/>
            </a:lvl1pPr>
          </a:lstStyle>
          <a:p>
            <a:pPr rtl="0"/>
            <a:r>
              <a:rPr lang="en"/>
              <a:t>Образец подзаголовка</a:t>
            </a:r>
            <a:endParaRPr lang="ru-RU"/>
          </a:p>
        </p:txBody>
      </p:sp>
      <p:pic>
        <p:nvPicPr>
          <p:cNvPr id="6" name="Рисунок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103192"/>
            <a:ext cx="1093788" cy="109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1033"/>
          <p:cNvSpPr txBox="1">
            <a:spLocks noChangeArrowheads="1"/>
          </p:cNvSpPr>
          <p:nvPr userDrawn="1"/>
        </p:nvSpPr>
        <p:spPr bwMode="auto">
          <a:xfrm>
            <a:off x="0" y="115888"/>
            <a:ext cx="9945688" cy="97872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9pPr>
          </a:lstStyle>
          <a:p>
            <a:pPr algn="ctr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defRPr/>
            </a:pPr>
            <a:r>
              <a:rPr lang="en-US" sz="2400" b="1" kern="1200" dirty="0" err="1" smtClean="0">
                <a:solidFill>
                  <a:srgbClr val="000000"/>
                </a:solidFill>
                <a:latin typeface="Arial" charset="0"/>
                <a:ea typeface="+mn-ea"/>
              </a:rPr>
              <a:t>Lobachevsky</a:t>
            </a:r>
            <a:r>
              <a:rPr lang="en-US" sz="2400" b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 State University of </a:t>
            </a:r>
            <a:r>
              <a:rPr lang="en-US" sz="2400" b="1" kern="1200" dirty="0" err="1" smtClean="0">
                <a:solidFill>
                  <a:srgbClr val="000000"/>
                </a:solidFill>
                <a:latin typeface="Arial" charset="0"/>
                <a:ea typeface="+mn-ea"/>
              </a:rPr>
              <a:t>Nizhni</a:t>
            </a:r>
            <a:r>
              <a:rPr lang="en-US" sz="2400" b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 Novgorod</a:t>
            </a:r>
            <a:endParaRPr lang="ru-RU" sz="2400" b="1" kern="1200" dirty="0" smtClean="0">
              <a:solidFill>
                <a:srgbClr val="000000"/>
              </a:solidFill>
              <a:latin typeface="Arial" charset="0"/>
              <a:ea typeface="+mn-ea"/>
            </a:endParaRPr>
          </a:p>
          <a:p>
            <a:pPr algn="ctr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defRPr/>
            </a:pPr>
            <a:r>
              <a:rPr lang="en-US" sz="2000" b="1" i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Faculty</a:t>
            </a:r>
            <a:r>
              <a:rPr lang="en-US" sz="2000" b="1" i="1" kern="1200" baseline="0" dirty="0" smtClean="0">
                <a:solidFill>
                  <a:srgbClr val="000000"/>
                </a:solidFill>
                <a:latin typeface="Arial" charset="0"/>
                <a:ea typeface="+mn-ea"/>
              </a:rPr>
              <a:t> of Computational mathematics and cybernetics</a:t>
            </a:r>
            <a:endParaRPr lang="en-US" sz="2000" b="1" i="1" dirty="0" smtClean="0"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087447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3402" y="6381750"/>
            <a:ext cx="873654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 rtlCol="0"/>
          <a:lstStyle/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2426" y="960438"/>
            <a:ext cx="9439936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 rtlCol="0"/>
          <a:lstStyle/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2425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 rtlCol="0"/>
          <a:lstStyle/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8" name="Text Box 1033"/>
          <p:cNvSpPr txBox="1">
            <a:spLocks noChangeArrowheads="1"/>
          </p:cNvSpPr>
          <p:nvPr/>
        </p:nvSpPr>
        <p:spPr bwMode="auto">
          <a:xfrm>
            <a:off x="9285160" y="6454775"/>
            <a:ext cx="500459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tlCol="0">
            <a:spAutoFit/>
          </a:bodyPr>
          <a:lstStyle/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fld id="{EA80D848-2B1E-47B9-981C-1D0CF759AAAF}" type="slidenum">
              <a:rPr lang="ru-RU" sz="1200">
                <a:latin typeface="+mn-lt"/>
                <a:cs typeface="Arial" pitchFamily="34" charset="0"/>
              </a:rPr>
              <a:pPr algn="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ru-RU" sz="1200" dirty="0">
              <a:latin typeface="+mn-lt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n"/>
              <a:t>Образец текста</a:t>
            </a:r>
          </a:p>
          <a:p>
            <a:pPr lvl="1" rtl="0"/>
            <a:r>
              <a:rPr lang="en"/>
              <a:t>Второй уровень</a:t>
            </a:r>
          </a:p>
          <a:p>
            <a:pPr lvl="2" rtl="0"/>
            <a:r>
              <a:rPr lang="en"/>
              <a:t>Третий уровень</a:t>
            </a:r>
          </a:p>
          <a:p>
            <a:pPr lvl="3" rtl="0"/>
            <a:r>
              <a:rPr lang="en"/>
              <a:t>Четвертый уровень</a:t>
            </a:r>
          </a:p>
          <a:p>
            <a:pPr lvl="4" rtl="0"/>
            <a:r>
              <a:rPr lang="en"/>
              <a:t>Пятый уровень</a:t>
            </a:r>
            <a:endParaRPr lang="ru-RU" dirty="0"/>
          </a:p>
        </p:txBody>
      </p:sp>
      <p:pic>
        <p:nvPicPr>
          <p:cNvPr id="11" name="Рисунок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2" y="6161092"/>
            <a:ext cx="68421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257" y="6408738"/>
            <a:ext cx="2051711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 rtl="0">
              <a:defRPr/>
            </a:pPr>
            <a:r>
              <a:rPr lang="en"/>
              <a:t>Н.Новгород, 2014 г.</a:t>
            </a:r>
            <a:endParaRPr lang="ru-RU" dirty="0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7920" y="6408738"/>
            <a:ext cx="576130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ctr" rtl="0" fontAlgn="auto">
              <a:spcBef>
                <a:spcPts val="0"/>
              </a:spcBef>
              <a:spcAft>
                <a:spcPts val="0"/>
              </a:spcAft>
              <a:defRPr lang="ru-RU" sz="1000" b="0" smtClean="0"/>
            </a:lvl1pPr>
          </a:lstStyle>
          <a:p>
            <a:pPr rtl="0">
              <a:defRPr/>
            </a:pPr>
            <a:r>
              <a:rPr lang="en"/>
              <a:t>Построение предобуславливателей с помощью неполного LU разложения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21717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3402" y="6381750"/>
            <a:ext cx="873654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 rtlCol="0"/>
          <a:lstStyle/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2426" y="960438"/>
            <a:ext cx="9439936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 rtlCol="0"/>
          <a:lstStyle/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2425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 rtlCol="0"/>
          <a:lstStyle/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638" y="4406910"/>
            <a:ext cx="8420100" cy="1362075"/>
          </a:xfrm>
        </p:spPr>
        <p:txBody>
          <a:bodyPr rtlCol="0" anchor="t"/>
          <a:lstStyle>
            <a:lvl1pPr algn="l" rtl="0">
              <a:defRPr sz="4000" b="1" cap="all"/>
            </a:lvl1pPr>
          </a:lstStyle>
          <a:p>
            <a:pPr rtl="0"/>
            <a:r>
              <a:rPr lang="en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rtlCol="0" anchor="b"/>
          <a:lstStyle>
            <a:lvl1pPr marL="0" indent="0" algn="l" rtl="0">
              <a:buNone/>
              <a:defRPr sz="2000"/>
            </a:lvl1pPr>
            <a:lvl2pPr marL="457200" indent="0" algn="l" rtl="0">
              <a:buNone/>
              <a:defRPr sz="1800"/>
            </a:lvl2pPr>
            <a:lvl3pPr marL="914400" indent="0" algn="l" rtl="0">
              <a:buNone/>
              <a:defRPr sz="1600"/>
            </a:lvl3pPr>
            <a:lvl4pPr marL="1371600" indent="0" algn="l" rtl="0">
              <a:buNone/>
              <a:defRPr sz="1400"/>
            </a:lvl4pPr>
            <a:lvl5pPr marL="1828800" indent="0" algn="l" rtl="0">
              <a:buNone/>
              <a:defRPr sz="1400"/>
            </a:lvl5pPr>
            <a:lvl6pPr marL="2286000" indent="0" algn="l" rtl="0">
              <a:buNone/>
              <a:defRPr sz="1400"/>
            </a:lvl6pPr>
            <a:lvl7pPr marL="2743200" indent="0" algn="l" rtl="0">
              <a:buNone/>
              <a:defRPr sz="1400"/>
            </a:lvl7pPr>
            <a:lvl8pPr marL="3200400" indent="0" algn="l" rtl="0">
              <a:buNone/>
              <a:defRPr sz="1400"/>
            </a:lvl8pPr>
            <a:lvl9pPr marL="3657600" indent="0" algn="l" rtl="0">
              <a:buNone/>
              <a:defRPr sz="1400"/>
            </a:lvl9pPr>
          </a:lstStyle>
          <a:p>
            <a:pPr lvl="0" rtl="0"/>
            <a:r>
              <a:rPr lang="en"/>
              <a:t>Образец текста</a:t>
            </a: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>
              <a:defRPr/>
            </a:pPr>
            <a:fld id="{A184A67C-33BD-4A59-9EAE-678C8C03CEA8}" type="slidenum">
              <a:rPr lang="ru-RU"/>
              <a:pPr rtl="0">
                <a:defRPr/>
              </a:pPr>
              <a:t>‹#›</a:t>
            </a:fld>
            <a:endParaRPr lang="ru-RU"/>
          </a:p>
        </p:txBody>
      </p:sp>
      <p:pic>
        <p:nvPicPr>
          <p:cNvPr id="11" name="Picture 13" descr="NNGU_Logo_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6094413"/>
            <a:ext cx="647700" cy="647700"/>
          </a:xfrm>
          <a:prstGeom prst="rect">
            <a:avLst/>
          </a:prstGeom>
          <a:noFill/>
        </p:spPr>
      </p:pic>
      <p:sp>
        <p:nvSpPr>
          <p:cNvPr id="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257" y="6408738"/>
            <a:ext cx="2051711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 rtl="0">
              <a:defRPr/>
            </a:pPr>
            <a:r>
              <a:rPr lang="en"/>
              <a:t>Н.Новгород, 2014 г.</a:t>
            </a:r>
            <a:endParaRPr lang="ru-RU" dirty="0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7920" y="6408738"/>
            <a:ext cx="576130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 algn="ctr" rtl="0">
              <a:defRPr/>
            </a:pPr>
            <a:r>
              <a:rPr lang="en"/>
              <a:t>Построение предобуславливателей с помощью неполного LU разложения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68984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3450" y="207963"/>
            <a:ext cx="908394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rtl="0"/>
            <a:r>
              <a:rPr lang="en"/>
              <a:t>Введение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196976"/>
            <a:ext cx="89154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rtl="0"/>
            <a:r>
              <a:rPr lang="en"/>
              <a:t>Образец текста</a:t>
            </a:r>
          </a:p>
          <a:p>
            <a:pPr lvl="1" rtl="0"/>
            <a:r>
              <a:rPr lang="en"/>
              <a:t>Второй уровень</a:t>
            </a:r>
          </a:p>
          <a:p>
            <a:pPr lvl="2" rtl="0"/>
            <a:r>
              <a:rPr lang="en"/>
              <a:t>Третий уровень</a:t>
            </a:r>
          </a:p>
          <a:p>
            <a:pPr lvl="3" rtl="0"/>
            <a:r>
              <a:rPr lang="en"/>
              <a:t>Четвертый уровень</a:t>
            </a:r>
          </a:p>
          <a:p>
            <a:pPr lvl="4" rtl="0"/>
            <a:r>
              <a:rPr lang="en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256" y="6408738"/>
            <a:ext cx="2051711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 rtl="0">
              <a:defRPr/>
            </a:pPr>
            <a:r>
              <a:rPr lang="en"/>
              <a:t>Н.Новгород, 2014 г.</a:t>
            </a:r>
            <a:endParaRPr lang="ru-R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7919" y="6408738"/>
            <a:ext cx="576130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 algn="ctr" rtl="0">
              <a:defRPr/>
            </a:pPr>
            <a:r>
              <a:rPr lang="en"/>
              <a:t>Построение предобуславливателей с помощью неполного LU разложения</a:t>
            </a:r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43171" y="6408738"/>
            <a:ext cx="93556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l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Arial" pitchFamily="34" charset="0"/>
              </a:defRPr>
            </a:lvl1pPr>
          </a:lstStyle>
          <a:p>
            <a:pPr rtl="0">
              <a:defRPr/>
            </a:pPr>
            <a:fld id="{4F2367BF-7A57-4F5A-B357-719264272D2E}" type="slidenum">
              <a:rPr lang="ru-RU"/>
              <a:pPr rtl="0">
                <a:defRPr/>
              </a:pPr>
              <a:t>‹#›</a:t>
            </a:fld>
            <a:endParaRPr lang="ru-RU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973402" y="6381750"/>
            <a:ext cx="873654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 rtlCol="0"/>
          <a:lstStyle/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1036" name="Line 12"/>
          <p:cNvSpPr>
            <a:spLocks noChangeShapeType="1"/>
          </p:cNvSpPr>
          <p:nvPr/>
        </p:nvSpPr>
        <p:spPr bwMode="auto">
          <a:xfrm>
            <a:off x="132426" y="960438"/>
            <a:ext cx="9439936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 rtlCol="0"/>
          <a:lstStyle/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132425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 rtlCol="0"/>
          <a:lstStyle/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pic>
        <p:nvPicPr>
          <p:cNvPr id="11" name="Рисунок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1" y="6161090"/>
            <a:ext cx="68421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616215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76288" y="3071810"/>
            <a:ext cx="8420100" cy="1200329"/>
          </a:xfrm>
        </p:spPr>
        <p:txBody>
          <a:bodyPr rtlCol="0">
            <a:spAutoFit/>
          </a:bodyPr>
          <a:lstStyle/>
          <a:p>
            <a:pPr algn="ctr" rtl="0"/>
            <a:r>
              <a:rPr lang="en" sz="2400" dirty="0"/>
              <a:t>Laboratory Work 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r>
              <a:rPr lang="en" sz="2400" dirty="0"/>
              <a:t> </a:t>
            </a:r>
            <a:r>
              <a:rPr lang="en-US" sz="2400" dirty="0" err="1" smtClean="0"/>
              <a:t>Preconditioner</a:t>
            </a:r>
            <a:r>
              <a:rPr lang="en-US" sz="2400" dirty="0" smtClean="0"/>
              <a:t> Construction by Incomplete LU-factorization</a:t>
            </a:r>
            <a:r>
              <a:rPr lang="en" sz="2400" dirty="0" smtClean="0"/>
              <a:t> </a:t>
            </a:r>
            <a:endParaRPr lang="ru-RU" altLang="ru-RU" sz="2400" dirty="0" smtClean="0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8625" y="2205038"/>
            <a:ext cx="9047163" cy="461962"/>
          </a:xfrm>
        </p:spPr>
        <p:txBody>
          <a:bodyPr rtlCol="0">
            <a:spAutoFit/>
          </a:bodyPr>
          <a:lstStyle/>
          <a:p>
            <a:pPr rtl="0" eaLnBrk="1" hangingPunct="1">
              <a:defRPr/>
            </a:pPr>
            <a:r>
              <a:rPr lang="en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Iterative </a:t>
            </a:r>
            <a:r>
              <a:rPr lang="en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Methods </a:t>
            </a:r>
            <a:r>
              <a:rPr lang="en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for </a:t>
            </a:r>
            <a:r>
              <a:rPr lang="en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Solving Linear Systems</a:t>
            </a:r>
            <a:endParaRPr lang="ru-RU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800475" y="5591175"/>
            <a:ext cx="5905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 anchor="ctr">
            <a:spAutoFit/>
          </a:bodyPr>
          <a:lstStyle/>
          <a:p>
            <a:pPr rtl="0"/>
            <a:r>
              <a:rPr lang="en" sz="2000" dirty="0" smtClean="0">
                <a:latin typeface="Arial" pitchFamily="34" charset="0"/>
              </a:rPr>
              <a:t>K.A. Barkalov, </a:t>
            </a:r>
            <a:endParaRPr lang="en-US" sz="2000" dirty="0" smtClean="0">
              <a:latin typeface="Arial" pitchFamily="34" charset="0"/>
            </a:endParaRPr>
          </a:p>
          <a:p>
            <a:pPr rtl="0"/>
            <a:r>
              <a:rPr lang="en" sz="2000" kern="12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Software Department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6321425" y="4916500"/>
            <a:ext cx="35766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" i="1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Supported by Intel</a:t>
            </a:r>
            <a:endParaRPr lang="ru-RU" altLang="ru-RU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Incomplete LU-factorization (2)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rtl="0"/>
            <a:r>
              <a:rPr lang="en"/>
              <a:t>Example of complete </a:t>
            </a:r>
            <a:r>
              <a:rPr lang="en" i="1"/>
              <a:t>LU</a:t>
            </a:r>
            <a:r>
              <a:rPr lang="en"/>
              <a:t>-factorization of a matrix</a:t>
            </a:r>
          </a:p>
          <a:p>
            <a:pPr rtl="0"/>
            <a:endParaRPr lang="ru-RU" dirty="0" smtClean="0"/>
          </a:p>
          <a:p>
            <a:pPr rtl="0"/>
            <a:endParaRPr lang="ru-RU" dirty="0" smtClean="0"/>
          </a:p>
          <a:p>
            <a:pPr rtl="0"/>
            <a:endParaRPr lang="ru-RU" dirty="0" smtClean="0"/>
          </a:p>
          <a:p>
            <a:pPr rtl="0"/>
            <a:endParaRPr lang="ru-RU" dirty="0" smtClean="0"/>
          </a:p>
          <a:p>
            <a:pPr rtl="0"/>
            <a:endParaRPr lang="ru-RU" dirty="0" smtClean="0"/>
          </a:p>
          <a:p>
            <a:pPr rtl="0"/>
            <a:endParaRPr lang="ru-RU" dirty="0" smtClean="0"/>
          </a:p>
          <a:p>
            <a:pPr rtl="0"/>
            <a:endParaRPr lang="ru-RU" dirty="0" smtClean="0"/>
          </a:p>
          <a:p>
            <a:pPr rtl="0"/>
            <a:endParaRPr lang="ru-RU" dirty="0" smtClean="0"/>
          </a:p>
          <a:p>
            <a:pPr rtl="0"/>
            <a:r>
              <a:rPr lang="en"/>
              <a:t>A complete </a:t>
            </a:r>
            <a:r>
              <a:rPr lang="en" i="1"/>
              <a:t>LU</a:t>
            </a:r>
            <a:r>
              <a:rPr lang="en"/>
              <a:t>-factorization of the initial matrix will result in additional nonzero elements. </a:t>
            </a:r>
          </a:p>
          <a:p>
            <a:pPr lvl="1" rtl="0"/>
            <a:r>
              <a:rPr lang="en"/>
              <a:t>In the case under consideration, one additional element has appeared. It is represented by a crosshatched square.</a:t>
            </a:r>
          </a:p>
          <a:p>
            <a:pPr rtl="0"/>
            <a:r>
              <a:rPr lang="en"/>
              <a:t>In the picture, matrix elements containing a zero value are shown in grey. 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5779" y="1556792"/>
            <a:ext cx="6194442" cy="2600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Incomplete LU-factorization (3)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The idea of ILU(0)-factorization is to eliminate all new non-zero elements that appear in the course of decomposition, from the dct factor. </a:t>
            </a:r>
          </a:p>
          <a:p>
            <a:pPr lvl="1" rtl="0"/>
            <a:r>
              <a:rPr lang="en" dirty="0"/>
              <a:t>In the classical ILU(0) algorithm, the initial matrix pattern is used as the factor pattern.</a:t>
            </a:r>
            <a:endParaRPr lang="en-US" dirty="0" smtClean="0"/>
          </a:p>
          <a:p>
            <a:pPr rtl="0"/>
            <a:r>
              <a:rPr lang="en" dirty="0"/>
              <a:t>In the numerical part of the algorithm, coefficients of the matrices </a:t>
            </a:r>
            <a:r>
              <a:rPr lang="en" i="1" dirty="0"/>
              <a:t>L’</a:t>
            </a:r>
            <a:r>
              <a:rPr lang="en" dirty="0"/>
              <a:t> and</a:t>
            </a:r>
            <a:r>
              <a:rPr lang="en" i="1" dirty="0"/>
              <a:t> U’</a:t>
            </a:r>
            <a:r>
              <a:rPr lang="en" dirty="0"/>
              <a:t> are computed so that the initial elements of the matrix </a:t>
            </a:r>
            <a:r>
              <a:rPr lang="en" i="1" dirty="0"/>
              <a:t>A</a:t>
            </a:r>
            <a:r>
              <a:rPr lang="en" dirty="0"/>
              <a:t> coincide with </a:t>
            </a:r>
            <a:r>
              <a:rPr lang="en" i="1" dirty="0"/>
              <a:t>A’=L’*U’</a:t>
            </a:r>
            <a:r>
              <a:rPr lang="en" dirty="0"/>
              <a:t> </a:t>
            </a:r>
            <a:r>
              <a:rPr lang="en" dirty="0" smtClean="0"/>
              <a:t>during matrix </a:t>
            </a:r>
            <a:r>
              <a:rPr lang="en" dirty="0"/>
              <a:t>multiplication.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Incomplete LU-factorization (4)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i="1"/>
              <a:t>ILU(0)</a:t>
            </a:r>
            <a:r>
              <a:rPr lang="en"/>
              <a:t> algorithm search pseudocode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6304" y="1772816"/>
            <a:ext cx="8433392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Incomplete LU-factorization (5)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/>
              <a:t>Example of the found </a:t>
            </a:r>
            <a:r>
              <a:rPr lang="en" i="1"/>
              <a:t>ILU(0)</a:t>
            </a:r>
            <a:r>
              <a:rPr lang="en"/>
              <a:t>-factor of the matrix </a:t>
            </a:r>
            <a:r>
              <a:rPr lang="en" i="1"/>
              <a:t>A</a:t>
            </a:r>
          </a:p>
          <a:p>
            <a:pPr rtl="0"/>
            <a:endParaRPr lang="ru-RU" i="1" dirty="0" smtClean="0"/>
          </a:p>
          <a:p>
            <a:pPr rtl="0"/>
            <a:endParaRPr lang="ru-RU" i="1" dirty="0" smtClean="0"/>
          </a:p>
          <a:p>
            <a:pPr rtl="0"/>
            <a:endParaRPr lang="ru-RU" i="1" dirty="0" smtClean="0"/>
          </a:p>
          <a:p>
            <a:pPr rtl="0"/>
            <a:endParaRPr lang="ru-RU" i="1" dirty="0" smtClean="0"/>
          </a:p>
          <a:p>
            <a:pPr rtl="0"/>
            <a:endParaRPr lang="ru-RU" i="1" dirty="0" smtClean="0"/>
          </a:p>
          <a:p>
            <a:pPr rtl="0"/>
            <a:endParaRPr lang="ru-RU" i="1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1656" y="1700808"/>
            <a:ext cx="6782689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Incomplete LU-factorization (6)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/>
              <a:t>The main advantage of the ILU(0) algorithm is its running speed.</a:t>
            </a:r>
            <a:endParaRPr lang="ru-RU" i="1" dirty="0" smtClean="0"/>
          </a:p>
          <a:p>
            <a:pPr rtl="0"/>
            <a:r>
              <a:rPr lang="en"/>
              <a:t>Multiplication of matrices of the obtained factor may result in new nonzeroes.</a:t>
            </a:r>
          </a:p>
          <a:p>
            <a:pPr rtl="0"/>
            <a:r>
              <a:rPr lang="en"/>
              <a:t>Example: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1760" y="3356992"/>
            <a:ext cx="6202481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ILU(0) software implementation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ILU(0) software implementation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For convenience, the algorithm software implementation can be divided into three stages. </a:t>
            </a:r>
            <a:endParaRPr lang="en-US" dirty="0" smtClean="0"/>
          </a:p>
          <a:p>
            <a:pPr lvl="1" rtl="0"/>
            <a:r>
              <a:rPr lang="en" dirty="0"/>
              <a:t>First, develop the ILU(0) software implementation. </a:t>
            </a:r>
            <a:endParaRPr lang="en-US" dirty="0" smtClean="0"/>
          </a:p>
          <a:p>
            <a:pPr lvl="1" rtl="0"/>
            <a:r>
              <a:rPr lang="en" dirty="0"/>
              <a:t>Second, check the algorithm for consistency. </a:t>
            </a:r>
            <a:endParaRPr lang="en-US" dirty="0" smtClean="0"/>
          </a:p>
          <a:p>
            <a:pPr lvl="1" rtl="0"/>
            <a:r>
              <a:rPr lang="en" dirty="0"/>
              <a:t>In the end, develop </a:t>
            </a:r>
            <a:r>
              <a:rPr lang="en" dirty="0" smtClean="0"/>
              <a:t>main function </a:t>
            </a:r>
            <a:r>
              <a:rPr lang="en" dirty="0"/>
              <a:t>of the program to enable experimentation and evaluate the obtained preconditioners.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Software implementation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5300" y="1196976"/>
            <a:ext cx="8915400" cy="5112344"/>
          </a:xfrm>
        </p:spPr>
        <p:txBody>
          <a:bodyPr rtlCol="0">
            <a:normAutofit fontScale="62500" lnSpcReduction="20000"/>
          </a:bodyPr>
          <a:lstStyle/>
          <a:p>
            <a:pPr rtl="0"/>
            <a:r>
              <a:rPr lang="en" dirty="0"/>
              <a:t>Template of the function implementing </a:t>
            </a:r>
            <a:r>
              <a:rPr lang="en" i="1" dirty="0"/>
              <a:t>ILU(0)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/**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API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int ilu0(int n, double* a,int* col,int* row, 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   double* luval, int* uptr)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ilu0 - matrix factorization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INPUT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int    n   - matrix dimension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double * a - nonzero elements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int  * col - column indices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int  * row - row prefixes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OUTPUT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double * luval - values of the resolved matrices L and U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int    * uptr - indices of diagonal elements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                 in the luval array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RETURN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an error code returns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0    - factorization is successful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-(n + 1) - number of row where the diagonal has </a:t>
            </a:r>
            <a:r>
              <a:rPr lang="en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0</a:t>
            </a:r>
            <a:endParaRPr lang="en" b="1" dirty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**/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 ilu0(int n, double * a, int * col, int * row, 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double * luval, int * uptr);</a:t>
            </a:r>
          </a:p>
          <a:p>
            <a:pPr rtl="0">
              <a:buNone/>
            </a:pPr>
            <a:endParaRPr lang="ru-RU" i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Task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Develop software implementation of the ILU(0) algorithm in accordance with the </a:t>
            </a:r>
            <a:r>
              <a:rPr lang="en" dirty="0" smtClean="0"/>
              <a:t>function </a:t>
            </a:r>
            <a:r>
              <a:rPr lang="en" dirty="0"/>
              <a:t>template.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Software implementation (1)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rtl="0"/>
            <a:r>
              <a:rPr lang="en" dirty="0"/>
              <a:t>Start algorithm implementation. First, declare the main variables used in the algorithm.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 ilu0(int n, double * a, int * col, int * row, 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double * luval, int * uptr)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int j1, j2;     // </a:t>
            </a:r>
            <a:r>
              <a:rPr lang="en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border </a:t>
            </a: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of the current row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int jrow;       // number of the current column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int k, j, jj;   // cycle counters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int *iw = NULL; // temporary array 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int jw;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double t1;</a:t>
            </a:r>
          </a:p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Contents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Preconditioner </a:t>
            </a:r>
            <a:r>
              <a:rPr lang="en" dirty="0" smtClean="0"/>
              <a:t>Search Problem</a:t>
            </a:r>
            <a:endParaRPr lang="ru-RU" dirty="0" smtClean="0"/>
          </a:p>
          <a:p>
            <a:pPr lvl="1" rtl="0"/>
            <a:r>
              <a:rPr lang="en" dirty="0"/>
              <a:t>Incomplete LU-factorization</a:t>
            </a:r>
          </a:p>
          <a:p>
            <a:pPr rtl="0"/>
            <a:r>
              <a:rPr lang="en" dirty="0"/>
              <a:t>ILU(0) </a:t>
            </a:r>
            <a:r>
              <a:rPr lang="en" dirty="0" smtClean="0"/>
              <a:t>Software Implementation</a:t>
            </a:r>
            <a:endParaRPr lang="en" dirty="0"/>
          </a:p>
          <a:p>
            <a:pPr rtl="0"/>
            <a:r>
              <a:rPr lang="en" dirty="0"/>
              <a:t>ILU(0) </a:t>
            </a:r>
            <a:r>
              <a:rPr lang="en" dirty="0" smtClean="0"/>
              <a:t>Algorithm Implementation Run Analysis</a:t>
            </a:r>
            <a:endParaRPr lang="en" dirty="0"/>
          </a:p>
          <a:p>
            <a:pPr rtl="0"/>
            <a:r>
              <a:rPr lang="en" dirty="0"/>
              <a:t>ILU(p) </a:t>
            </a:r>
            <a:r>
              <a:rPr lang="en" dirty="0" smtClean="0"/>
              <a:t>Software Implementation</a:t>
            </a:r>
            <a:endParaRPr lang="en" dirty="0"/>
          </a:p>
          <a:p>
            <a:pPr lvl="1" rtl="0"/>
            <a:r>
              <a:rPr lang="en" dirty="0"/>
              <a:t>Software </a:t>
            </a:r>
            <a:r>
              <a:rPr lang="en" dirty="0" smtClean="0"/>
              <a:t>Implementation </a:t>
            </a:r>
            <a:r>
              <a:rPr lang="en" dirty="0"/>
              <a:t>of the ILU(p) </a:t>
            </a:r>
            <a:r>
              <a:rPr lang="en" dirty="0" smtClean="0"/>
              <a:t>Symbolic Phase</a:t>
            </a:r>
            <a:endParaRPr lang="en" dirty="0"/>
          </a:p>
          <a:p>
            <a:pPr lvl="1" rtl="0"/>
            <a:r>
              <a:rPr lang="en" dirty="0"/>
              <a:t>Software </a:t>
            </a:r>
            <a:r>
              <a:rPr lang="en" dirty="0" smtClean="0"/>
              <a:t>Implementation </a:t>
            </a:r>
            <a:r>
              <a:rPr lang="en" dirty="0"/>
              <a:t>of the ILU(p) </a:t>
            </a:r>
            <a:r>
              <a:rPr lang="en" dirty="0" smtClean="0"/>
              <a:t>Numerical Phase</a:t>
            </a:r>
            <a:endParaRPr lang="en" dirty="0"/>
          </a:p>
          <a:p>
            <a:pPr rtl="0"/>
            <a:r>
              <a:rPr lang="en" dirty="0"/>
              <a:t>ILU(p) </a:t>
            </a:r>
            <a:r>
              <a:rPr lang="en" dirty="0" smtClean="0"/>
              <a:t>Algorithm Implementation </a:t>
            </a:r>
            <a:r>
              <a:rPr lang="en" smtClean="0"/>
              <a:t>Run Analysis</a:t>
            </a:r>
            <a:endParaRPr lang="en" dirty="0"/>
          </a:p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6913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Software implementation (2)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/>
              <a:t>Among the declared variables, the pointer to the temporary array </a:t>
            </a:r>
            <a:r>
              <a:rPr lang="en" i="1"/>
              <a:t>iw</a:t>
            </a:r>
            <a:r>
              <a:rPr lang="en"/>
              <a:t> is very important. </a:t>
            </a:r>
          </a:p>
          <a:p>
            <a:pPr lvl="1" rtl="0"/>
            <a:r>
              <a:rPr lang="en"/>
              <a:t>This array stores the value index in the CRS array for the current row in the nonzero positions. </a:t>
            </a:r>
          </a:p>
          <a:p>
            <a:pPr lvl="1" rtl="0"/>
            <a:r>
              <a:rPr lang="en"/>
              <a:t>Instead of searching for each nonzero value, multilevel addressing is used.</a:t>
            </a:r>
          </a:p>
          <a:p>
            <a:pPr rtl="0"/>
            <a:r>
              <a:rPr lang="en"/>
              <a:t>Create a temporary array required for fast computation and clear its memory.</a:t>
            </a:r>
          </a:p>
          <a:p>
            <a:pPr rtl="0">
              <a:buNone/>
            </a:pPr>
            <a:r>
              <a:rPr lang="en"/>
              <a:t>    </a:t>
            </a: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iw = new int[n];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memset(iw, 0, n * sizeof(int));</a:t>
            </a:r>
            <a:endParaRPr lang="ru-RU" b="1" dirty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Software implementation (3)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/>
              <a:t>To compute the factor, copy the initial matrix values to the factor value array.</a:t>
            </a:r>
          </a:p>
          <a:p>
            <a:pPr rtl="0">
              <a:buNone/>
            </a:pPr>
            <a:endParaRPr lang="ru-RU" dirty="0" smtClean="0"/>
          </a:p>
          <a:p>
            <a:pPr rtl="0">
              <a:buNone/>
            </a:pPr>
            <a:r>
              <a:rPr lang="en"/>
              <a:t>  </a:t>
            </a: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memcpy(luval, a, row[n] * sizeof(double));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/>
            <a:endParaRPr lang="ru-RU" dirty="0" smtClean="0"/>
          </a:p>
          <a:p>
            <a:pPr rtl="0"/>
            <a:r>
              <a:rPr lang="en"/>
              <a:t>The factor is computed in place of the initial matrix values.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Software implementation (4)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/>
              <a:t>The factor is computed row-by-row, upside down.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for(k = 0; k &lt; n; k++)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{</a:t>
            </a:r>
          </a:p>
          <a:p>
            <a:pPr rtl="0"/>
            <a:r>
              <a:rPr lang="en"/>
              <a:t>Then, fill the computation speedup array for each row.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j1 = row[k];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j2 = row[k + 1];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for(j = j1; j &lt; j2; j++)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iw[col[j]] = j;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Software implementation (5)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rtl="0"/>
            <a:r>
              <a:rPr lang="en"/>
              <a:t>Then develop a code that updates the current row value until the diagonal is reached (i. e. for the lower triangle only).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for(j = j1; (j &lt; j2) &amp;&amp; (col[j] &lt; k); j++)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jrow = col[j];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t1 = luval[j] / luval[uptr[jrow]];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luval[j] = t1;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for(jj = uptr[jrow]+1; jj &lt; row[jrow + 1]; jj++)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jw = iw[col[jj]];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if(jw != 0)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luval[jw] = luval[jw] - t1 * luval[jj];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}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}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Software implementation (6)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In the end, remember the diagonal element position for the current row. 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jrow = col[j];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uptr[k] = j;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if((jrow != k) || (fabs(luval[j]) &lt; EPSILON))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{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break;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rtl="0"/>
            <a:r>
              <a:rPr lang="en" dirty="0"/>
              <a:t>To record the index, make sure that it exists. </a:t>
            </a:r>
          </a:p>
          <a:p>
            <a:pPr lvl="1" rtl="0"/>
            <a:r>
              <a:rPr lang="en" dirty="0"/>
              <a:t>If the element does not exist, it is impossible to compute the factor as zero division may be expected.</a:t>
            </a:r>
          </a:p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Software implementation (7)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rtl="0"/>
            <a:r>
              <a:rPr lang="en"/>
              <a:t>To complete row processing, empty the auxiliary array.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for(j = j1; j &lt; j2; j++)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iw[col[j]] = 0;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}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rtl="0"/>
            <a:r>
              <a:rPr lang="en"/>
              <a:t>In the end, the function must empty the memory and return the error code.</a:t>
            </a:r>
          </a:p>
          <a:p>
            <a:pPr rtl="0">
              <a:buNone/>
            </a:pPr>
            <a:r>
              <a:rPr lang="en"/>
              <a:t>    </a:t>
            </a: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delete [] iw;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if(k &lt; n)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return -(k+1);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return 0;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Checking the algorithm for consistency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/>
              <a:t>It is important to check the developed code for consistency. </a:t>
            </a:r>
          </a:p>
          <a:p>
            <a:pPr lvl="1" rtl="0"/>
            <a:r>
              <a:rPr lang="en"/>
              <a:t>The only verifiable consistency criterion is the situation where, upon multiplication of the obtained factor matrices, the initial matrix values are preserved and new values may appear.</a:t>
            </a:r>
          </a:p>
          <a:p>
            <a:pPr rtl="0"/>
            <a:r>
              <a:rPr lang="en"/>
              <a:t>To check the implemented algorithm for consistency, divide the obtained matrices </a:t>
            </a:r>
            <a:r>
              <a:rPr lang="en" i="1"/>
              <a:t>L</a:t>
            </a:r>
            <a:r>
              <a:rPr lang="en"/>
              <a:t> and </a:t>
            </a:r>
            <a:r>
              <a:rPr lang="en" i="1"/>
              <a:t>U</a:t>
            </a:r>
            <a:r>
              <a:rPr lang="en"/>
              <a:t> by independent matrices and then multiply them using the standard matrix multiplication algorithm. After that, compare the obtained values.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Checking the algorithm for consistency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rtl="0"/>
            <a:r>
              <a:rPr lang="en" dirty="0"/>
              <a:t>Matrix resolution function template: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/**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API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void LUmatrixSeparation (crsMatrix ilu, int *uptr, 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                        crsMatrix &amp;L, crsMatrix &amp;U);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matrix resolution into the matrices L and U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INPUT</a:t>
            </a:r>
          </a:p>
          <a:p>
            <a:pPr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crsMatrix ilu  - ilu matrices in the same structure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int    * uptr - indices of diagonal elements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                 in the ilu array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OUTPUT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crsMatrix &amp;L   - separated matrix L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crsMatrix &amp;U   - separated matrix U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RETURN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*/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void LUmatrixSeparation(crsMatrix ilu, int *uptr, crsMatrix &amp;L, crsMatrix &amp;U);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Checking the algorithm for consistency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10000"/>
          </a:bodyPr>
          <a:lstStyle/>
          <a:p>
            <a:pPr rtl="0"/>
            <a:r>
              <a:rPr lang="en" dirty="0"/>
              <a:t>Matrix pattern consistency check function template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/**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API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bool structValidation (crsMatrix &amp;A,  crsMatrix &amp;M); 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checking the preconditioner structure for consistency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INPUT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crsMatrix &amp;A   - initial matrix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crsMatrix &amp;M   - preconditioner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OUTPUT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RETURN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is the structure </a:t>
            </a:r>
            <a:r>
              <a:rPr lang="en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consistent?</a:t>
            </a:r>
            <a:endParaRPr lang="en" b="1" dirty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*/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bool structValidation   (crsMatrix &amp;A,  crsMatrix &amp;M)</a:t>
            </a:r>
            <a:endParaRPr lang="ru-RU" b="1" dirty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Checking the algorithm for consistency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10000"/>
          </a:bodyPr>
          <a:lstStyle/>
          <a:p>
            <a:pPr rtl="0"/>
            <a:r>
              <a:rPr lang="en" dirty="0"/>
              <a:t>Matrix value consistency check function template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/**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API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double MatrixCompare (crsMatrix &amp;A,  crsMatrix &amp;M);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computation of degree of matrix difference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INPUT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crsMatrix &amp;A   - initial matrix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crsMatrix &amp;M   - preconditioner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OUTPUT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RETURN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degree of difference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*/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 MatrixCompare (crsMatrix &amp;A, crsMatrix &amp;M)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Introduction (1)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In case of solving linear systems by iterative methods, the </a:t>
            </a:r>
            <a:r>
              <a:rPr lang="en" i="1" dirty="0"/>
              <a:t>matrix condition number</a:t>
            </a:r>
            <a:r>
              <a:rPr lang="en" dirty="0"/>
              <a:t> must be as small as possible. </a:t>
            </a:r>
          </a:p>
          <a:p>
            <a:pPr lvl="1" rtl="0"/>
            <a:r>
              <a:rPr lang="en" dirty="0"/>
              <a:t>When the linear system matrix is ill-conditioned, iterative methods have a low convergence rate. </a:t>
            </a:r>
          </a:p>
          <a:p>
            <a:pPr rtl="0"/>
            <a:r>
              <a:rPr lang="en" dirty="0"/>
              <a:t>To reduce the condition number, special approaches and techniques must be used. </a:t>
            </a:r>
          </a:p>
          <a:p>
            <a:pPr lvl="1" rtl="0"/>
            <a:r>
              <a:rPr lang="en" dirty="0"/>
              <a:t>One of them consists in multiplication of the initial linear system matrix by the </a:t>
            </a:r>
            <a:r>
              <a:rPr lang="en" i="1" dirty="0"/>
              <a:t>preconditioner </a:t>
            </a:r>
            <a:r>
              <a:rPr lang="en" dirty="0"/>
              <a:t>matrix.</a:t>
            </a:r>
          </a:p>
          <a:p>
            <a:pPr algn="ctr" rtl="0">
              <a:buNone/>
            </a:pPr>
            <a:r>
              <a:rPr lang="en" i="1" dirty="0">
                <a:latin typeface="Times New Roman" pitchFamily="18" charset="0"/>
              </a:rPr>
              <a:t>M</a:t>
            </a:r>
            <a:r>
              <a:rPr lang="en" i="1" baseline="30000" dirty="0">
                <a:latin typeface="Times New Roman" pitchFamily="18" charset="0"/>
                <a:sym typeface="Symbol"/>
              </a:rPr>
              <a:t></a:t>
            </a:r>
            <a:r>
              <a:rPr lang="en" baseline="30000" dirty="0">
                <a:latin typeface="Times New Roman" pitchFamily="18" charset="0"/>
                <a:sym typeface="Symbol"/>
              </a:rPr>
              <a:t></a:t>
            </a:r>
            <a:r>
              <a:rPr lang="en" i="1" dirty="0">
                <a:latin typeface="Times New Roman" pitchFamily="18" charset="0"/>
              </a:rPr>
              <a:t>Ax</a:t>
            </a:r>
            <a:r>
              <a:rPr lang="en" dirty="0">
                <a:latin typeface="Times New Roman" pitchFamily="18" charset="0"/>
                <a:sym typeface="Symbol" pitchFamily="18" charset="2"/>
              </a:rPr>
              <a:t></a:t>
            </a:r>
            <a:r>
              <a:rPr lang="en" i="1" dirty="0">
                <a:latin typeface="Times New Roman" pitchFamily="18" charset="0"/>
              </a:rPr>
              <a:t>M</a:t>
            </a:r>
            <a:r>
              <a:rPr lang="en" i="1" baseline="30000" dirty="0">
                <a:latin typeface="Times New Roman" pitchFamily="18" charset="0"/>
                <a:sym typeface="Symbol"/>
              </a:rPr>
              <a:t></a:t>
            </a:r>
            <a:r>
              <a:rPr lang="en" baseline="30000" dirty="0">
                <a:latin typeface="Times New Roman" pitchFamily="18" charset="0"/>
                <a:sym typeface="Symbol"/>
              </a:rPr>
              <a:t></a:t>
            </a:r>
            <a:r>
              <a:rPr lang="en" i="1" dirty="0">
                <a:latin typeface="Times New Roman" pitchFamily="18" charset="0"/>
              </a:rPr>
              <a:t>b</a:t>
            </a:r>
            <a:endParaRPr lang="ru-RU" dirty="0" smtClean="0"/>
          </a:p>
          <a:p>
            <a:pPr rtl="0"/>
            <a:endParaRPr lang="ru-RU" dirty="0" smtClean="0"/>
          </a:p>
          <a:p>
            <a:pPr rtl="0"/>
            <a:endParaRPr lang="ru-RU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Task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Implement preconditioner check for consistency by implementing the declared funtions.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Checking the algorithm for consistency (1)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/>
              <a:t>Implement the matrix resolution function. The function accepts the matrix and diagonal element index array, returns and </a:t>
            </a:r>
          </a:p>
          <a:p>
            <a:pPr rtl="0">
              <a:buNone/>
            </a:pPr>
            <a:r>
              <a:rPr lang="en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void LUmatrixSeparation(crsMatrix ilu, int *uptr, crsMatrix &amp;L, crsMatrix &amp;U)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pPr rtl="0"/>
            <a:r>
              <a:rPr lang="en"/>
              <a:t>Declare the required variables.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int countL, countU;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int i, j, s, f, k;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double *val;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int    *col;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countU = 0;</a:t>
            </a:r>
          </a:p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Checking the algorithm for consistency (2)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/>
              <a:t>First of all, count the number of elements in the matrices and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for(i = 0; i &lt; ilu.N; i++)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countU += (ilu.RowIndex[i+1] - uptr[i]);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countL = ilu.NZ + ilu.N - countU;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/>
            <a:r>
              <a:rPr lang="en"/>
              <a:t>Then memory has to be allocated to matrices. 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InitializeMatrix(ilu.N, countL, L);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InitializeMatrix(ilu.N, countU, U);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Checking the algorithm for consistency (3)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pPr rtl="0"/>
            <a:r>
              <a:rPr lang="en"/>
              <a:t>Upon memory allocation, fill the matrix arrays using arrays of the accepted matrix.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k = 0;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val = L.Value;  col = L.Col;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L.RowIndex[0] = k;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for(i = 0; i &lt; ilu.N; i++)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s = ilu.RowIndex[i];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f = uptr[i];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for(j = s; j &lt; f; j++)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val[k] = ilu.Value[j];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col[k] = ilu.Col[j];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k++;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}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val[k] = 1.0; col[k] = i;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k++;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L.RowIndex[i + 1] = k;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Checking the algorithm for consistency (4)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pPr rtl="0"/>
            <a:r>
              <a:rPr lang="en"/>
              <a:t>In the end, values fill the matrix.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k = 0;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val = U.Value;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col = U.Col;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U.RowIndex[0] = k;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for(i = 0; i &lt; ilu.N; i++)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s = uptr[i];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f = ilu.RowIndex[i + 1];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for(j = s; j &lt; f; j++)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val[k] = ilu.Value[j];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col[k] = ilu.Col[j];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k++;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}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U.RowIndex[i + 1] = k;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ru-RU" b="1" dirty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Checking the algorithm for consistency (5)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/>
              <a:t>For the purpose of matrix multiplication, one can use the algorithm implemented in the course of the laboratory work on Sparse Matrix Multiplication.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Checking the algorithm for consistency (6)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rtl="0"/>
            <a:r>
              <a:rPr lang="en"/>
              <a:t>Implement the matrix pattern consistency check function</a:t>
            </a:r>
          </a:p>
          <a:p>
            <a:pPr rtl="0">
              <a:buNone/>
            </a:pPr>
            <a:r>
              <a:rPr lang="en"/>
              <a:t>  </a:t>
            </a: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bool structValidation   (crsMatrix &amp;A,  crsMatrix &amp;M)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/>
            <a:r>
              <a:rPr lang="en"/>
              <a:t>Declare the required variables.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int i, j, fA, fM;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 = 0;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j = 0;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int k;  </a:t>
            </a:r>
          </a:p>
          <a:p>
            <a:pPr rtl="0"/>
            <a:r>
              <a:rPr lang="en"/>
              <a:t>Perform minimum consistency checks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if(A.N != M.N)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return false;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if(M.NZ &lt;= A.NZ)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return false;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ru-RU" b="1" dirty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Checking the algorithm for consistency (7)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62500" lnSpcReduction="20000"/>
          </a:bodyPr>
          <a:lstStyle/>
          <a:p>
            <a:pPr rtl="0"/>
            <a:r>
              <a:rPr lang="en"/>
              <a:t>For each row, check that the initial column index array is included into the new one. To speed up the check, remember that index arrays are continuous.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for(k = 0; k &lt; A.N; k++)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i  = M.RowIndex[k]; fM = M.RowIndex[k + 1];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j  = A.RowIndex[k]; fA = A.RowIndex[k + 1];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while((i &lt; fM) &amp;&amp; (j&lt;fA))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if(M.Col[i] != A.Col[j]) i++;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else 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  j++;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  i++;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}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}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if((i == fM) &amp;&amp; (j != fA))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return false;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return true;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ru-RU" b="1" dirty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Checking the algorithm for consistency (8)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After checking matrix patterns, </a:t>
            </a:r>
            <a:r>
              <a:rPr lang="en" dirty="0" smtClean="0"/>
              <a:t>matrix </a:t>
            </a:r>
            <a:r>
              <a:rPr lang="en" dirty="0"/>
              <a:t>nonzero values also have to be compared. </a:t>
            </a:r>
          </a:p>
          <a:p>
            <a:pPr rtl="0"/>
            <a:r>
              <a:rPr lang="en" dirty="0"/>
              <a:t>Matrix values are compared in the same way as matrix patterns.</a:t>
            </a:r>
          </a:p>
          <a:p>
            <a:pPr rtl="0"/>
            <a:r>
              <a:rPr lang="en" dirty="0"/>
              <a:t>For comparison purposes it is proposed to find the maximum difference modulus for the corresponding matrix elements.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Main function implementation (1)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/>
              <a:t>The necessary functionality has been implemented, so it can be incorporated in the main program function.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Introduction (2)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If a matrix inverse to the initial linear system matrix is used as a preconditioner, the system solution will </a:t>
            </a:r>
            <a:r>
              <a:rPr lang="en" dirty="0" smtClean="0"/>
              <a:t>result </a:t>
            </a:r>
            <a:r>
              <a:rPr lang="en" dirty="0"/>
              <a:t>from matrix multiplication by a vector. </a:t>
            </a:r>
          </a:p>
          <a:p>
            <a:pPr lvl="1" rtl="0"/>
            <a:r>
              <a:rPr lang="en" dirty="0"/>
              <a:t>In this case, preconditioner search will reduce to the use of a </a:t>
            </a:r>
            <a:r>
              <a:rPr lang="en" i="1" dirty="0"/>
              <a:t>direct method</a:t>
            </a:r>
            <a:r>
              <a:rPr lang="en" dirty="0"/>
              <a:t> of solving linear systems. </a:t>
            </a:r>
          </a:p>
          <a:p>
            <a:pPr rtl="0"/>
            <a:r>
              <a:rPr lang="en" dirty="0"/>
              <a:t>If the preconditioner matrix is close to the inverse one, the new linear system will, from physical consideration, be well-conditioned, as it will be close to the identity matrix. </a:t>
            </a:r>
          </a:p>
          <a:p>
            <a:pPr rtl="0"/>
            <a:endParaRPr lang="ru-RU" dirty="0" smtClean="0"/>
          </a:p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Main function implementation (2)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/>
              <a:t>First, accept the resolved matrix name using command line arguments.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 main(int argc, char **argv)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review of parameters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char *matrixName;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ParseArgv(argc, argv, matrixName);</a:t>
            </a:r>
            <a:endParaRPr lang="ru-RU" b="1" dirty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Main function implementation (3)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rtl="0"/>
            <a:r>
              <a:rPr lang="en"/>
              <a:t>Then, declare the necessary variables to store matrices and concomitant structures.</a:t>
            </a:r>
          </a:p>
          <a:p>
            <a:pPr rtl="0">
              <a:buNone/>
            </a:pPr>
            <a:r>
              <a:rPr lang="en"/>
              <a:t>  </a:t>
            </a:r>
            <a:r>
              <a:rPr lang="en">
                <a:latin typeface="Courier New" pitchFamily="49" charset="0"/>
                <a:cs typeface="Courier New" pitchFamily="49" charset="0"/>
              </a:rPr>
              <a:t> </a:t>
            </a: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crsMatrix readA;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crsMatrix *matA;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crsMatrix lu;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crsMatrix L;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crsMatrix U;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crsMatrix M;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int *uptr;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int typeOfMatrix;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int error;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double diff;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/>
            <a:r>
              <a:rPr lang="en"/>
              <a:t>Create a respective timer.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Stopwatch *time = createStopwatch();</a:t>
            </a:r>
            <a:endParaRPr lang="ru-RU" b="1" dirty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Main function implementation (4)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rtl="0"/>
            <a:r>
              <a:rPr lang="en"/>
              <a:t>Read the matrix from the file.</a:t>
            </a:r>
            <a:endParaRPr lang="ru-RU" dirty="0" smtClean="0"/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printf("read matrix (%s) \n", matrixName);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time-&gt;start();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error = ReadMatrixFromFile(matrixName, &amp;(readA.N), &amp;(readA.NZ),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&amp;(readA.Col), &amp;(readA.RowIndex), &amp;(readA.Value),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&amp;(typeOfMatrix));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if(error != ILU_OK)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printf("error read matrix %d\n", error);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return error;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Main function implementation (5)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rtl="0"/>
            <a:r>
              <a:rPr lang="en" dirty="0"/>
              <a:t>If the matrix is symmetric and specified only by the upper triangle, the algorithm will not work. </a:t>
            </a:r>
          </a:p>
          <a:p>
            <a:pPr lvl="1" rtl="0"/>
            <a:r>
              <a:rPr lang="en" dirty="0"/>
              <a:t>In this case, to ensure </a:t>
            </a:r>
            <a:r>
              <a:rPr lang="en" dirty="0" smtClean="0"/>
              <a:t>algorithm </a:t>
            </a:r>
            <a:r>
              <a:rPr lang="en" dirty="0"/>
              <a:t>operability, the lower triangle must be added to the matrix.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if(typeOfMatrix == UPPER_TRIANGULAR)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matA = UpTriangleMatrixToFullSymmetricMatrix(&amp;readA);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} 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else 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matA = &amp;readA;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time-&gt;stop();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printf("read matrix from file time: %f\n", time-&gt;            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                                       getElapsed());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uptr = new int [matA-&gt;N];</a:t>
            </a:r>
            <a:endParaRPr lang="ru-RU" b="1" dirty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Main function implementation (6)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10000"/>
          </a:bodyPr>
          <a:lstStyle/>
          <a:p>
            <a:pPr rtl="0"/>
            <a:r>
              <a:rPr lang="en"/>
              <a:t>Having read the initial matrix, create a matrix to store the computed factor.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time-&gt;reset();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time-&gt;start();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InitializeMatrix(matA-&gt;N, matA-&gt;NZ, lu);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memcpy(lu.RowIndex, matA-&gt;RowIndex, 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   (matA-&gt;N + 1) * sizeof(int));</a:t>
            </a:r>
          </a:p>
          <a:p>
            <a:pPr rtl="0"/>
            <a:r>
              <a:rPr lang="en"/>
              <a:t>Everything is ready to call the factor computation function.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error = ilu0(matA-&gt;N, matA-&gt;Value, matA-&gt;Col, 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         matA-&gt;RowIndex, lu.Value, uptr);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time-&gt;stop();</a:t>
            </a:r>
          </a:p>
          <a:p>
            <a:pPr rtl="0"/>
            <a:r>
              <a:rPr lang="en"/>
              <a:t>To analyze runtime-related algorithm efficiency, derive the factor computing time. 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printf("ILU factorization time: %f\n", time-&gt; 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                                     getElapsed());</a:t>
            </a:r>
          </a:p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Main function implementation (7)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/>
              <a:t>In the end, the developed algorithm must be checked for consistency</a:t>
            </a:r>
          </a:p>
          <a:p>
            <a:pPr rtl="0"/>
            <a:endParaRPr lang="ru-RU" dirty="0" smtClean="0"/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// checking ILU for consistency</a:t>
            </a: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matrix resolution into L and U</a:t>
            </a: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LUmatrixSeparation(lu, uptr, L, U);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// matrix multiplication</a:t>
            </a: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ProductSparseMatrix(L, U, M);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Main function implementation (8)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checking the obtained matrix structure for consistency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if(!structValidation(*matA, M))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printf("invalid struct of matrix M \n");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return -2;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 </a:t>
            </a: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computing difference of values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diff = MatrixCompare(*matA, M);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printf("distinction value of matrix %f \n", diff);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return 0;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ru-RU" b="1" dirty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" dirty="0"/>
              <a:t>ILU(0) </a:t>
            </a:r>
            <a:r>
              <a:rPr lang="en" dirty="0" smtClean="0"/>
              <a:t>algorithm </a:t>
            </a:r>
            <a:r>
              <a:rPr lang="en" dirty="0"/>
              <a:t>implementation run </a:t>
            </a:r>
            <a:r>
              <a:rPr lang="en" dirty="0" smtClean="0"/>
              <a:t>analysis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Run the developed </a:t>
            </a:r>
            <a:r>
              <a:rPr lang="en" i="1" dirty="0"/>
              <a:t>ILU</a:t>
            </a:r>
            <a:r>
              <a:rPr lang="en" dirty="0"/>
              <a:t>(0) software implementation.</a:t>
            </a:r>
            <a:endParaRPr lang="en-US" dirty="0" smtClean="0"/>
          </a:p>
          <a:p>
            <a:pPr rtl="0"/>
            <a:endParaRPr lang="en-US" dirty="0" smtClean="0"/>
          </a:p>
          <a:p>
            <a:pPr rtl="0"/>
            <a:endParaRPr lang="en-US" dirty="0" smtClean="0"/>
          </a:p>
          <a:p>
            <a:pPr rtl="0"/>
            <a:endParaRPr lang="en-US" dirty="0" smtClean="0"/>
          </a:p>
          <a:p>
            <a:pPr rtl="0"/>
            <a:endParaRPr lang="en-US" dirty="0" smtClean="0"/>
          </a:p>
          <a:p>
            <a:pPr marL="0" indent="0" rtl="0">
              <a:buNone/>
            </a:pPr>
            <a:endParaRPr lang="en-US" dirty="0" smtClean="0"/>
          </a:p>
          <a:p>
            <a:pPr rtl="0"/>
            <a:r>
              <a:rPr lang="en" dirty="0"/>
              <a:t>The run results prove that the time required to search for the factor is short indeed. </a:t>
            </a:r>
            <a:endParaRPr lang="en-US" dirty="0" smtClean="0"/>
          </a:p>
          <a:p>
            <a:pPr rtl="0"/>
            <a:r>
              <a:rPr lang="en" dirty="0"/>
              <a:t>The algorithm runs in a consistent manner.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4648" y="1556792"/>
            <a:ext cx="626469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Time and consistency of ILU(0) implementation running for symmetric matrix sample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19855425"/>
              </p:ext>
            </p:extLst>
          </p:nvPr>
        </p:nvGraphicFramePr>
        <p:xfrm>
          <a:off x="1712640" y="1916829"/>
          <a:ext cx="6624736" cy="3672409"/>
        </p:xfrm>
        <a:graphic>
          <a:graphicData uri="http://schemas.openxmlformats.org/drawingml/2006/table">
            <a:tbl>
              <a:tblPr/>
              <a:tblGrid>
                <a:gridCol w="2054205"/>
                <a:gridCol w="1082259"/>
                <a:gridCol w="1888239"/>
                <a:gridCol w="1600033"/>
              </a:tblGrid>
              <a:tr h="102366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Matrix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matrix dimension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factor search time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error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bcsstk01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48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0,000018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0,00000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41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bcsstk05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153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0,000117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0,00000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1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bcsstk10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1 086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0,000642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0,00000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1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bcsstk13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2 003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0,005276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0,00156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1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parabolic_fem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525 825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0,090491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0,00000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14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tmt_sym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726 713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0,090719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0,00000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Time and consistency of ILU(0) implementation running for non-symmetric matrix sample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540847688"/>
              </p:ext>
            </p:extLst>
          </p:nvPr>
        </p:nvGraphicFramePr>
        <p:xfrm>
          <a:off x="1856656" y="2780928"/>
          <a:ext cx="6624736" cy="2016226"/>
        </p:xfrm>
        <a:graphic>
          <a:graphicData uri="http://schemas.openxmlformats.org/drawingml/2006/table">
            <a:tbl>
              <a:tblPr/>
              <a:tblGrid>
                <a:gridCol w="2007495"/>
                <a:gridCol w="1138580"/>
                <a:gridCol w="1885648"/>
                <a:gridCol w="1593013"/>
              </a:tblGrid>
              <a:tr h="71549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Matrix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matrix dimension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factor </a:t>
                      </a:r>
                      <a:r>
                        <a:rPr lang="en" sz="16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search </a:t>
                      </a:r>
                      <a:r>
                        <a:rPr lang="en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time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Error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184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fs_541_1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541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0,000066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0,00000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25184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ex22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839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0,000929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0,00000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5184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sherman2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1 080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0,000812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0,00000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184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cage10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11 397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0,003938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0,00000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Introduction (3)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To search for the inverse matrix, </a:t>
            </a:r>
            <a:r>
              <a:rPr lang="en" dirty="0" smtClean="0"/>
              <a:t>one can make good use of the </a:t>
            </a:r>
            <a:r>
              <a:rPr lang="en" i="1" dirty="0"/>
              <a:t>matrix </a:t>
            </a:r>
            <a:r>
              <a:rPr lang="en" i="1" dirty="0" smtClean="0"/>
              <a:t>factor</a:t>
            </a:r>
            <a:r>
              <a:rPr lang="en" dirty="0" smtClean="0"/>
              <a:t>.</a:t>
            </a:r>
            <a:endParaRPr lang="en" dirty="0"/>
          </a:p>
          <a:p>
            <a:pPr lvl="1" rtl="0"/>
            <a:r>
              <a:rPr lang="en" dirty="0" smtClean="0"/>
              <a:t>Factor search </a:t>
            </a:r>
            <a:r>
              <a:rPr lang="en" dirty="0"/>
              <a:t>is one of the most complex stages of direct methods.</a:t>
            </a:r>
          </a:p>
          <a:p>
            <a:pPr rtl="0"/>
            <a:r>
              <a:rPr lang="en" dirty="0"/>
              <a:t>For iterative methods, to reduce the time required to search the solution,</a:t>
            </a:r>
            <a:r>
              <a:rPr lang="en" i="1" dirty="0"/>
              <a:t> incomplete LU-factorization</a:t>
            </a:r>
            <a:r>
              <a:rPr lang="en" dirty="0"/>
              <a:t> is used. </a:t>
            </a:r>
          </a:p>
          <a:p>
            <a:pPr lvl="1" rtl="0"/>
            <a:r>
              <a:rPr lang="en" dirty="0"/>
              <a:t>Incomplete factorization makes it possible to obtain the matrices </a:t>
            </a:r>
            <a:r>
              <a:rPr lang="en" i="1" dirty="0"/>
              <a:t>L</a:t>
            </a:r>
            <a:r>
              <a:rPr lang="en" dirty="0"/>
              <a:t> and </a:t>
            </a:r>
            <a:r>
              <a:rPr lang="en" i="1" dirty="0"/>
              <a:t>U</a:t>
            </a:r>
            <a:r>
              <a:rPr lang="en" dirty="0"/>
              <a:t> close to the </a:t>
            </a:r>
            <a:r>
              <a:rPr lang="en" dirty="0" smtClean="0"/>
              <a:t>factor at </a:t>
            </a:r>
            <a:r>
              <a:rPr lang="en" dirty="0"/>
              <a:t>a significantly shorter </a:t>
            </a:r>
            <a:r>
              <a:rPr lang="en" dirty="0" smtClean="0"/>
              <a:t>time required for incomplete factorization.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GB" dirty="0" smtClean="0"/>
              <a:t>ILU(0) algorithm implementation run analysis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As you can see from these tables, the algorithm runtime is very short even for large matrices. </a:t>
            </a:r>
          </a:p>
          <a:p>
            <a:pPr rtl="0"/>
            <a:r>
              <a:rPr lang="en" dirty="0"/>
              <a:t>However, short runtimes do not always mean good algorithm performance. </a:t>
            </a:r>
          </a:p>
          <a:p>
            <a:pPr rtl="0"/>
            <a:r>
              <a:rPr lang="en" dirty="0"/>
              <a:t>Evaluate quality of the obtained preconditioner. </a:t>
            </a:r>
          </a:p>
          <a:p>
            <a:pPr lvl="1" rtl="0"/>
            <a:r>
              <a:rPr lang="en"/>
              <a:t>For this purpose, compute condition numbers for the matrix without preconditioner and the preconditioned one. </a:t>
            </a:r>
          </a:p>
          <a:p>
            <a:pPr rtl="0"/>
            <a:r>
              <a:rPr lang="en" dirty="0"/>
              <a:t>To compute condition numbers, you can use the respective MKL functionality.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GB" dirty="0" smtClean="0"/>
              <a:t>ILU(0) algorithm implementation run analysis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/>
              <a:t>To start with, implement the auxiliary functionality. </a:t>
            </a:r>
          </a:p>
          <a:p>
            <a:pPr rtl="0"/>
            <a:r>
              <a:rPr lang="en"/>
              <a:t>The first function to be developed is conversion of a sparse matrix into a dense one. 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ILU(0) algorithm implementation run analysis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/**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API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double * CRStoGeneral(crsMatrix A)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matrix conversion from CRS to dense format</a:t>
            </a: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INPUT</a:t>
            </a: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crsMatrix A - matrix in a CRS format</a:t>
            </a: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OUTPUT</a:t>
            </a: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</a:t>
            </a: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RETURN</a:t>
            </a: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matrix in a dense form</a:t>
            </a: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**/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 * CRStoGeneral(crsMatrix A)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ILU(0) algorithm implementation run analysis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 * CRStoGeneral(crsMatrix A)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int i, j, s, f;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double * mat;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mat = new double[A.N * A.N];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memset(mat, 0, A.N * A.N * sizeof(double));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for(i = 0; i &lt; A.N; i++)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s = A.RowIndex[i];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f = A.RowIndex[i + 1];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for(j = s; j &lt; f; j++)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mat[i * A.N + A.Col[j]] = A.Value[j];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}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return mat;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pPr rtl="0">
              <a:buNone/>
            </a:pPr>
            <a:endParaRPr lang="ru-RU" b="1" dirty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ILU(0) algorithm implementation run analysis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/>
              <a:t>In MKL, the condition number is approximated. </a:t>
            </a:r>
          </a:p>
          <a:p>
            <a:pPr rtl="0"/>
            <a:r>
              <a:rPr lang="en"/>
              <a:t>For computation purposes, the matrix norm is used. </a:t>
            </a:r>
          </a:p>
          <a:p>
            <a:pPr lvl="1" rtl="0"/>
            <a:r>
              <a:rPr lang="en"/>
              <a:t>One can use either 1-norm or infinite norm.</a:t>
            </a:r>
          </a:p>
          <a:p>
            <a:pPr lvl="1" rtl="0"/>
            <a:r>
              <a:rPr lang="en"/>
              <a:t>For the purposes of this laboratory work, the infinite matrix norm will be used.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ILU(0) algorithm implementation run analysis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55000" lnSpcReduction="20000"/>
          </a:bodyPr>
          <a:lstStyle/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/**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API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double MatrixNormI(double* Matrix, int size)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infinite matrix norm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INPUT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double* Matrix - matrix in a dense form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int     size   - matrix dimension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OUTPUT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RETURN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infinite matrix norm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**/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 MatrixNormI(double* Matrix, int size)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double norm = 0.0;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double sum;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for (int i = 0; i &lt; size; i++)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sum = 0.0;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for (int j = 0; j &lt; size; j++) 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sum += fabs(Matrix[i*size + j]);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if (sum &gt; norm) norm = sum;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return norm;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ru-RU" b="1" dirty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ILU(0) algorithm implementation run analysis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rtl="0"/>
            <a:r>
              <a:rPr lang="en"/>
              <a:t>Using the functional for matrix conversion and norm calculation, one can compute the initial matrix condition number.</a:t>
            </a: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/**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API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double getConditionNumber(crsMatrix A)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condition number evaluation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INPUT</a:t>
            </a: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crsMatrix A - matrix in a CRS format</a:t>
            </a: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OUTPUT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RETURN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condition number </a:t>
            </a: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**/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 getConditionNumber(crsMatrix A)</a:t>
            </a:r>
            <a:endParaRPr lang="ru-RU" b="1" dirty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ILU(0) algorithm implementation run analysis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rtl="0"/>
            <a:r>
              <a:rPr lang="en"/>
              <a:t>First, declare the necessary set of variables.</a:t>
            </a: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auxiliary variables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double *Matrix;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int* Size = &amp;(A.N);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int* ipiv = new int [A.N];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double* ANorm; 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double* work = new double [A.N*4];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int* iwork = new int [A.N];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int lda = A.N;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int* Lda = &amp;lda;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int info = 0;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int *Info = &amp;info;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double rcond;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double* Rcond = &amp;rcond;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norms and condition numbers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double norm, cond = -1.0;</a:t>
            </a:r>
          </a:p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ILU(0) algorithm implementation run analysis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pPr rtl="0"/>
            <a:r>
              <a:rPr lang="en"/>
              <a:t>Second, convert the matrix from sparse into dense.</a:t>
            </a: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make the matrix dense</a:t>
            </a: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Matrix = CRStoGeneral(A);</a:t>
            </a:r>
          </a:p>
          <a:p>
            <a:pPr rtl="0"/>
            <a:r>
              <a:rPr lang="en"/>
              <a:t>In the end, call the condition number evaluation algorithm implemented in MLK.</a:t>
            </a:r>
          </a:p>
          <a:p>
            <a:pPr rtl="0">
              <a:buNone/>
            </a:pPr>
            <a:r>
              <a:rPr lang="en">
                <a:latin typeface="Courier New" pitchFamily="49" charset="0"/>
                <a:cs typeface="Courier New" pitchFamily="49" charset="0"/>
              </a:rPr>
              <a:t>  </a:t>
            </a: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// compute the norm</a:t>
            </a: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norm = MatrixNormI(Matrix, A.N);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 </a:t>
            </a: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//РLU factorization</a:t>
            </a: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dgetrf(Size,Size,Matrix,Lda,ipiv,Info);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// condition number 1 norm</a:t>
            </a: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ANorm = &amp;norm;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dgecon("O",Size,Matrix,Lda,ANorm,Rcond,work,iwork,Info);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cond = 1.0/(rcond);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delete [] Matrix;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delete [] ipiv;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delete [] work;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delete [] iwork;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 return cond;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ILU(0) algorithm implementation run analysis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/>
              <a:t>The condition number for a preconditioned matrix is computed in a similar way. </a:t>
            </a:r>
          </a:p>
          <a:p>
            <a:pPr rtl="0"/>
            <a:r>
              <a:rPr lang="en"/>
              <a:t>The only difference is that the initial matrix has to be multiplied by the matrix inverse to A’ = L’ U’.</a:t>
            </a:r>
          </a:p>
          <a:p>
            <a:pPr rtl="0"/>
            <a:r>
              <a:rPr lang="en"/>
              <a:t>One can solve two triangular systems instead of finding the inverse matrix A’. This functionality is implemented in </a:t>
            </a:r>
            <a:r>
              <a:rPr lang="en" b="1"/>
              <a:t>mkl_dcsrsm.</a:t>
            </a:r>
          </a:p>
          <a:p>
            <a:pPr rtl="0"/>
            <a:endParaRPr lang="ru-RU" b="1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Purposes of work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b="1" i="1" dirty="0"/>
              <a:t>The purpose of the laboratory work </a:t>
            </a:r>
            <a:r>
              <a:rPr lang="en" dirty="0"/>
              <a:t>is to demonstrate practical implementation of the </a:t>
            </a:r>
            <a:r>
              <a:rPr lang="en" dirty="0" smtClean="0"/>
              <a:t>preconditioner search method </a:t>
            </a:r>
            <a:r>
              <a:rPr lang="en" dirty="0"/>
              <a:t>based on the classical ILU(p) method.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Task 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-US" dirty="0" smtClean="0"/>
              <a:t>Implement </a:t>
            </a:r>
            <a:r>
              <a:rPr lang="en" dirty="0" smtClean="0"/>
              <a:t>the </a:t>
            </a:r>
            <a:r>
              <a:rPr lang="en" dirty="0"/>
              <a:t>preconditioned matrix condition </a:t>
            </a:r>
            <a:r>
              <a:rPr lang="en" dirty="0" smtClean="0"/>
              <a:t>number</a:t>
            </a:r>
            <a:r>
              <a:rPr lang="ru-RU" dirty="0" smtClean="0"/>
              <a:t> </a:t>
            </a:r>
            <a:r>
              <a:rPr lang="en-US" dirty="0" smtClean="0"/>
              <a:t>search</a:t>
            </a:r>
            <a:r>
              <a:rPr lang="en" dirty="0" smtClean="0"/>
              <a:t>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en"/>
              <a:t>Comparison of condition numbers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"/>
              <a:t>for symmetric and non-symmetric matrices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360712" y="1844824"/>
          <a:ext cx="5976663" cy="1872207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965985"/>
                <a:gridCol w="958418"/>
                <a:gridCol w="1192138"/>
                <a:gridCol w="1549443"/>
                <a:gridCol w="1310679"/>
              </a:tblGrid>
              <a:tr h="106983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/>
                        <a:t>Matrix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/>
                        <a:t>matrix dimension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/>
                        <a:t>Matrix condition number А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/>
                        <a:t>Matrix condition number 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/>
                        <a:t>condition numbers ratio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67458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/>
                        <a:t>bcsstk01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/>
                        <a:t>48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/>
                        <a:t>1597600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/>
                        <a:t>231583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/>
                        <a:t>6,90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67458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/>
                        <a:t>bcsstk05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/>
                        <a:t>153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/>
                        <a:t>35319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/>
                        <a:t>5869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/>
                        <a:t>6,02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67458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/>
                        <a:t>bcsstk10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/>
                        <a:t>1 086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/>
                        <a:t>1318823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/>
                        <a:t>1499780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/>
                        <a:t>0,88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360712" y="3861048"/>
          <a:ext cx="5976664" cy="1656184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943511"/>
                <a:gridCol w="1000705"/>
                <a:gridCol w="1152128"/>
                <a:gridCol w="1584176"/>
                <a:gridCol w="1296144"/>
              </a:tblGrid>
              <a:tr h="86725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/>
                        <a:t>Matrix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/>
                        <a:t>matrix dimension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/>
                        <a:t>Matrix condition number, А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/>
                        <a:t>Matrix condition number, M^-1 * А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/>
                        <a:t>condition numbers ratio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62978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/>
                        <a:t>fs_541_1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/>
                        <a:t>541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/>
                        <a:t>1060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/>
                        <a:t>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/>
                        <a:t>1060,00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62978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/>
                        <a:t>ex22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/>
                        <a:t>839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/>
                        <a:t>61837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/>
                        <a:t>18969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/>
                        <a:t>3,26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62978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/>
                        <a:t>sherman2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/>
                        <a:t>1 080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/>
                        <a:t>1,68E+12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/>
                        <a:t>3869118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/>
                        <a:t>434334,24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ILU(p) software implementation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An approach to ILU(p) matrix pattern search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/>
              <a:t>When the preconditioner quality is poor, it may be improved. </a:t>
            </a:r>
          </a:p>
          <a:p>
            <a:pPr rtl="0"/>
            <a:r>
              <a:rPr lang="en"/>
              <a:t>One of the ways to improve the </a:t>
            </a:r>
            <a:r>
              <a:rPr lang="en" i="1"/>
              <a:t>ILU</a:t>
            </a:r>
            <a:r>
              <a:rPr lang="en"/>
              <a:t> algorithm quality is to construct a factor which is closed to the matrix factor (i. e. a certain factor filling is allowable compared to</a:t>
            </a:r>
            <a:r>
              <a:rPr lang="en" i="1"/>
              <a:t> ILU</a:t>
            </a:r>
            <a:r>
              <a:rPr lang="en"/>
              <a:t>(0)). </a:t>
            </a:r>
          </a:p>
          <a:p>
            <a:pPr rtl="0"/>
            <a:r>
              <a:rPr lang="en"/>
              <a:t>Let us study one of these algorithms, the </a:t>
            </a:r>
            <a:r>
              <a:rPr lang="en" i="1"/>
              <a:t>ILU(p)</a:t>
            </a:r>
            <a:r>
              <a:rPr lang="en"/>
              <a:t> factorization method based on the idea of </a:t>
            </a:r>
            <a:r>
              <a:rPr lang="en" i="1"/>
              <a:t>p filling level</a:t>
            </a:r>
            <a:r>
              <a:rPr lang="en"/>
              <a:t>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An approach to ILU(p) matrix pattern search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/>
              <a:t>The classical ILU(p) searching algorithm pseudocode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7334" y="1628800"/>
            <a:ext cx="7211333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An approach to ILU(p) matrix pattern search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/>
              <a:t>In practice, implementation of this algorithm is very inefficient. </a:t>
            </a:r>
          </a:p>
          <a:p>
            <a:pPr lvl="1" rtl="0"/>
            <a:r>
              <a:rPr lang="en"/>
              <a:t>The algorithm must compute all elements of the complete factor and only after that reject elements whose filling level exceeds </a:t>
            </a:r>
            <a:r>
              <a:rPr lang="en" i="1"/>
              <a:t>p</a:t>
            </a:r>
            <a:r>
              <a:rPr lang="en"/>
              <a:t>. </a:t>
            </a:r>
          </a:p>
          <a:p>
            <a:pPr lvl="1" rtl="0"/>
            <a:r>
              <a:rPr lang="en"/>
              <a:t>The algorithm does not let asses the required memory before its completion. </a:t>
            </a:r>
          </a:p>
          <a:p>
            <a:pPr lvl="1" rtl="0"/>
            <a:r>
              <a:rPr lang="en" b="1" i="1"/>
              <a:t>The array with levels must be stored either for all elements or in the dynamic data structures.</a:t>
            </a:r>
            <a:endParaRPr lang="ru-RU" b="1" i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An approach to ILU(p) matrix pattern search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Hysom D. and Pothen A. proposed an ILU(p) algorithm modification free from the mentioned disadvantages. </a:t>
            </a:r>
          </a:p>
          <a:p>
            <a:pPr lvl="1" rtl="0"/>
            <a:r>
              <a:rPr lang="en" dirty="0"/>
              <a:t>The algorithm provides for accurate calculation of nonzeroes in the row and </a:t>
            </a:r>
            <a:r>
              <a:rPr lang="en" dirty="0" smtClean="0"/>
              <a:t>row </a:t>
            </a:r>
            <a:r>
              <a:rPr lang="en" dirty="0"/>
              <a:t>structure without storing all the information about levels.</a:t>
            </a:r>
          </a:p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2937" y="3212976"/>
            <a:ext cx="6680127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An approach to ILU(p) matrix pattern search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For incomplete </a:t>
            </a:r>
            <a:r>
              <a:rPr lang="en" dirty="0" smtClean="0"/>
              <a:t>LU-factorization, use the </a:t>
            </a:r>
            <a:r>
              <a:rPr lang="en" dirty="0"/>
              <a:t>matrix graph. </a:t>
            </a:r>
          </a:p>
          <a:p>
            <a:pPr rtl="0"/>
            <a:r>
              <a:rPr lang="en" dirty="0"/>
              <a:t>Based on the matrix graph, an exclusive tree is formed. </a:t>
            </a:r>
            <a:endParaRPr lang="en-US" dirty="0" smtClean="0"/>
          </a:p>
          <a:p>
            <a:pPr lvl="1" rtl="0"/>
            <a:r>
              <a:rPr lang="en" dirty="0"/>
              <a:t>The easiest way to form an exclusive tree is graph traversal without reentering the nodes.</a:t>
            </a:r>
          </a:p>
          <a:p>
            <a:pPr rtl="0"/>
            <a:r>
              <a:rPr lang="en" dirty="0"/>
              <a:t>To obtain </a:t>
            </a:r>
            <a:r>
              <a:rPr lang="en" i="1" dirty="0"/>
              <a:t>ILU</a:t>
            </a:r>
            <a:r>
              <a:rPr lang="en" dirty="0"/>
              <a:t>(p) all the exclusive tree nodes whose height exceed </a:t>
            </a:r>
            <a:r>
              <a:rPr lang="en" i="1" dirty="0"/>
              <a:t>p</a:t>
            </a:r>
            <a:r>
              <a:rPr lang="en" dirty="0"/>
              <a:t> are rejected. </a:t>
            </a:r>
            <a:endParaRPr lang="en-US" dirty="0" smtClean="0"/>
          </a:p>
          <a:p>
            <a:pPr rtl="0"/>
            <a:r>
              <a:rPr lang="en" dirty="0"/>
              <a:t>The reduced exclusive tree lets construct the matrix factor row pattern. The pattern results from merging the patterns of rows that correspond to the exclusive tree nodes.</a:t>
            </a:r>
            <a:endParaRPr lang="en-US" dirty="0" smtClean="0"/>
          </a:p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An approach to ILU(p) matrix pattern search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/>
              <a:t>Let us illustrate the algorithm by an example.</a:t>
            </a:r>
            <a:endParaRPr lang="en-US" dirty="0" smtClean="0"/>
          </a:p>
          <a:p>
            <a:pPr rtl="0"/>
            <a:endParaRPr lang="en-US" dirty="0" smtClean="0"/>
          </a:p>
          <a:p>
            <a:pPr rtl="0"/>
            <a:endParaRPr lang="en-US" dirty="0" smtClean="0"/>
          </a:p>
          <a:p>
            <a:pPr rtl="0"/>
            <a:endParaRPr lang="en-US" dirty="0" smtClean="0"/>
          </a:p>
          <a:p>
            <a:pPr rtl="0"/>
            <a:endParaRPr lang="en-US" dirty="0" smtClean="0"/>
          </a:p>
          <a:p>
            <a:pPr rtl="0"/>
            <a:endParaRPr lang="en-US" dirty="0" smtClean="0"/>
          </a:p>
          <a:p>
            <a:pPr rtl="0"/>
            <a:endParaRPr lang="en-US" dirty="0" smtClean="0"/>
          </a:p>
          <a:p>
            <a:pPr rtl="0"/>
            <a:r>
              <a:rPr lang="en"/>
              <a:t>The element added as a result of ILU(1) factor pattern search is cross-hatched.</a:t>
            </a:r>
            <a:endParaRPr lang="en-US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4993" y="1628800"/>
            <a:ext cx="671601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An approach to ILU(p) matrix pattern search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/>
              <a:t>Exclusive tree-based row structure search algorithm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64768" y="1700808"/>
            <a:ext cx="54006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Objectives of work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Study of the ILU(p) incomplete LU-factorization method.</a:t>
            </a:r>
          </a:p>
          <a:p>
            <a:pPr rtl="0"/>
            <a:r>
              <a:rPr lang="en" dirty="0"/>
              <a:t>Development of serial implementation of the ILU(0) preconditioner searching method.</a:t>
            </a:r>
          </a:p>
          <a:p>
            <a:pPr rtl="0"/>
            <a:r>
              <a:rPr lang="en" dirty="0"/>
              <a:t>Analysis of the method software implementation influence on the matrix condition.</a:t>
            </a:r>
          </a:p>
          <a:p>
            <a:pPr rtl="0"/>
            <a:r>
              <a:rPr lang="en" dirty="0"/>
              <a:t>Development of serial implementation of the ILU(p) preconditioner searching method.</a:t>
            </a:r>
          </a:p>
          <a:p>
            <a:pPr rtl="0"/>
            <a:r>
              <a:rPr lang="en" dirty="0"/>
              <a:t>Analysis of the level modification influence on the matrix condition and ILU(p) search time.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Software implementation of the ILU(p) symbolic phase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47500" lnSpcReduction="20000"/>
          </a:bodyPr>
          <a:lstStyle/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/**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API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int symbolicILUp(int p, int n, int * col, int * row, 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                 int * lucol, int * lurow, 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                    double * &amp;luval,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                 int * uptr, int &amp;countL, int &amp;countU);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ILU(p) symbolic phase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INPUT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int    n     - matrix dimension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matrix A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int  * col   - </a:t>
            </a:r>
            <a:r>
              <a:rPr lang="en-GB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column indices</a:t>
            </a:r>
            <a:r>
              <a:rPr lang="en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of the matrix a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int  * row   - row prefixes of the matrix a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matrix LU pattern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int  * &amp;lucol - </a:t>
            </a:r>
            <a:r>
              <a:rPr lang="en-GB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column indices</a:t>
            </a:r>
            <a:r>
              <a:rPr lang="en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of the matrix lu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int  * &amp;lurow - row prefixes of the matrix lu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double * &amp;luval - matrix values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int  * uptr  - indices of diagonal elements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               in the luval array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OUTPUT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double * luval - values of the resolved matrices L and U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int &amp;countL    - L matrix dimension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int &amp;countU    - U matrix dimension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RETURN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   an error code returns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**/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 symbolicILUp(int p, int n, int * col, int * row, 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           int * &amp;lucol, int * &amp;lurow, 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           double * &amp;luval,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           int * uptr, int &amp;countL, int &amp;countU);</a:t>
            </a:r>
            <a:endParaRPr lang="ru-RU" b="1" dirty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Task 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/>
              <a:t>Implement the symbolic </a:t>
            </a:r>
            <a:r>
              <a:rPr lang="en" i="1"/>
              <a:t>ILU</a:t>
            </a:r>
            <a:r>
              <a:rPr lang="en"/>
              <a:t>(p) factor search.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Software implementation of the ILU(p) symbolic phase (1)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rtl="0"/>
            <a:r>
              <a:rPr lang="en"/>
              <a:t>Proceed to implementation of the symbolic part of the algorithm.</a:t>
            </a:r>
          </a:p>
          <a:p>
            <a:pPr rtl="0">
              <a:buNone/>
            </a:pPr>
            <a:r>
              <a:rPr lang="en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 symbolicILUp(int p, int n, int * col, int * row, 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           int * &amp;lucol, int * &amp;lurow, double * &amp;luval,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           int * uptr, int &amp;countL, int &amp;countU)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pPr rtl="0"/>
            <a:r>
              <a:rPr lang="en"/>
              <a:t>Start implementation by declaring the necessary variables.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int i, j, h, s, f; </a:t>
            </a: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cycle counters 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int jcol;          </a:t>
            </a: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and temporary variables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int * len;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int * visited;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len = new int[n];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adj = new int[n];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visited = new int[n];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countL = 0;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countU = 0;</a:t>
            </a:r>
          </a:p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Software implementation of the ILU(p) symbolic phase (2)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rtl="0"/>
            <a:r>
              <a:rPr lang="en"/>
              <a:t>For computational convenience, calculate the number of added nonzeroes in the </a:t>
            </a:r>
            <a:r>
              <a:rPr lang="en" i="1"/>
              <a:t>adj</a:t>
            </a:r>
            <a:r>
              <a:rPr lang="en"/>
              <a:t> array for each row.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int * adj;</a:t>
            </a:r>
          </a:p>
          <a:p>
            <a:pPr rtl="0"/>
            <a:r>
              <a:rPr lang="en"/>
              <a:t>The algorithm requires a queue. We will use the queue implementation from STL.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queue&lt;int&gt; Q;</a:t>
            </a:r>
          </a:p>
          <a:p>
            <a:pPr rtl="0"/>
            <a:r>
              <a:rPr lang="en"/>
              <a:t>To ensure algorithm consistency, initialize the values of the revisited nodes array and the number of added nodes. </a:t>
            </a:r>
            <a:endParaRPr lang="en-US" dirty="0" smtClean="0"/>
          </a:p>
          <a:p>
            <a:pPr lvl="1" rtl="0"/>
            <a:r>
              <a:rPr lang="en"/>
              <a:t>As it can be seen from the algorithm, the complete array initialization is required only once. 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for(j = 0; j &lt; n; j++)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visited[j] = -1;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adj[j] = 0;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Software implementation of the ILU(p) symbolic phase (3)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55000" lnSpcReduction="20000"/>
          </a:bodyPr>
          <a:lstStyle/>
          <a:p>
            <a:pPr rtl="0"/>
            <a:r>
              <a:rPr lang="en"/>
              <a:t>Then, count the number of nonzeroes for each row according to the algorithm described above.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for(i = 0; i &lt; n; i++)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Q.push(i); len[i] = 0; visited[i] = i;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while(!(Q.empty()))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h = Q.front(); Q.pop();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s = row[h];  f = row[h + 1];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for(j = s; j &lt; f; j++)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  jcol = col[j];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  if(visited[jcol] != i)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    visited[jcol] = i;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    if((jcol &gt; i) &amp;&amp; (len[h]&lt;p))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      Q.push(jcol); 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      len[jcol] = len[h] + 1;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    }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    if(jcol &lt; i)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      countL++; 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      adj[i]++;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    }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  }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}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}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Software implementation of the ILU(p) symbolic phase (4)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rtl="0"/>
            <a:r>
              <a:rPr lang="en"/>
              <a:t>Then one can calculate nonzeroes for </a:t>
            </a:r>
            <a:r>
              <a:rPr lang="en" i="1"/>
              <a:t>L</a:t>
            </a:r>
            <a:r>
              <a:rPr lang="en"/>
              <a:t> and </a:t>
            </a:r>
            <a:r>
              <a:rPr lang="en" i="1"/>
              <a:t>U</a:t>
            </a:r>
            <a:r>
              <a:rPr lang="en"/>
              <a:t>. At the same time, one can calculate the values of the array resolving the factor into the matrices </a:t>
            </a:r>
            <a:r>
              <a:rPr lang="en" i="1"/>
              <a:t>L</a:t>
            </a:r>
            <a:r>
              <a:rPr lang="en"/>
              <a:t> and </a:t>
            </a:r>
            <a:r>
              <a:rPr lang="en" i="1"/>
              <a:t>U</a:t>
            </a:r>
            <a:r>
              <a:rPr lang="en"/>
              <a:t>. 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for(i = 0; i &lt; n; i++)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s = row[i];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f = row[i + 1];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for(j = s; (j &lt; f) &amp;&amp; (col[j] &lt; i); j++);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uptr[i] = j;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if(col[uptr[i]] != i)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return -(i + 1);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}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countU += (f - j);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adj[i] += (f - j);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Software implementation of the ILU(p) symbolic phase (5)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rtl="0"/>
            <a:r>
              <a:rPr lang="en"/>
              <a:t>Then allocate enough memory to store the factor.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if(lucol != NULL)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delete []lucol;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if(lurow != NULL)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delete []lurow;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if(luval != NULL)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delete []luval;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lucol = new int[countL + countU];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lurow = new int[n + 1];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luval = new double[countL + countU];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Software implementation of the ILU(p) symbolic phase (6)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/>
              <a:t>Initialize the dedicated arrays.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memset(luval, 0, (countL + countU) * sizeof (double));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lurow[0] = 0;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for(i = 0; i &lt; n; i++)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lurow[i + 1] = lurow[i] + adj[i];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adj[i] = 0;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Software implementation of the ILU(p) symbolic phase (7)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pPr rtl="0"/>
            <a:r>
              <a:rPr lang="en" dirty="0"/>
              <a:t>To search for the factor structure, </a:t>
            </a:r>
            <a:r>
              <a:rPr lang="en" dirty="0" smtClean="0"/>
              <a:t>use the </a:t>
            </a:r>
            <a:r>
              <a:rPr lang="en" dirty="0"/>
              <a:t>factor row pattern search algorithm for each row.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for(i = 0; i &lt; n; i++)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Q.push(i); len[i] = 0; visited[i] = i;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while(!(Q.empty()))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h = Q.front(); Q.pop();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s = row[h]; f = row[h + 1];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for(j = s; j &lt; f; j++)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  jcol = col[j];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  if(visited[jcol] != i)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    visited[jcol] = i;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    if((jcol &gt; i) &amp;&amp; (len[h]&lt;p))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      Q.push(jcol);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      len[jcol] = len[h] + 1;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    }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    if(jcol &lt; i) {</a:t>
            </a:r>
          </a:p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Software implementation of the ILU(p) symbolic phase (8)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pPr rtl="0"/>
            <a:r>
              <a:rPr lang="en" dirty="0"/>
              <a:t>It is important to note that column </a:t>
            </a:r>
            <a:r>
              <a:rPr lang="en" dirty="0" smtClean="0"/>
              <a:t>indices </a:t>
            </a:r>
            <a:r>
              <a:rPr lang="en" dirty="0"/>
              <a:t>in this code area are added to the end, so they may not be sorted.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      lucol[lurow[i] + adj[i]] = jcol;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      adj[i]++;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    }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  }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}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}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s = uptr[i];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f = row[i + 1];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uptr[i] = lurow[i] + adj[i];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for(j = s; j &lt; f; j++)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lucol[lurow[i] + adj[i]] = col[j];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adj[i]++;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}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Test infrastructure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136576" y="1124743"/>
          <a:ext cx="7344816" cy="4388150"/>
        </p:xfrm>
        <a:graphic>
          <a:graphicData uri="http://schemas.openxmlformats.org/drawingml/2006/table">
            <a:tbl>
              <a:tblPr/>
              <a:tblGrid>
                <a:gridCol w="3017250"/>
                <a:gridCol w="4327566"/>
              </a:tblGrid>
              <a:tr h="667206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" sz="2000" b="1" dirty="0">
                          <a:latin typeface="Times New Roman"/>
                          <a:ea typeface="Times New Roman"/>
                          <a:cs typeface="Times New Roman"/>
                        </a:rPr>
                        <a:t>CPU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" sz="2000" dirty="0">
                          <a:latin typeface="Times New Roman"/>
                          <a:ea typeface="Times New Roman"/>
                          <a:cs typeface="Times New Roman"/>
                        </a:rPr>
                        <a:t>Two Intel Xeon E5520 processors (4 core, 2.27 GHz)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7214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" sz="2000" b="1">
                          <a:latin typeface="Times New Roman"/>
                          <a:ea typeface="Times New Roman"/>
                          <a:cs typeface="Times New Roman"/>
                        </a:rPr>
                        <a:t>RAM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" sz="2000">
                          <a:latin typeface="Times New Roman"/>
                          <a:ea typeface="Times New Roman"/>
                          <a:cs typeface="Times New Roman"/>
                        </a:rPr>
                        <a:t>16 Gb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7214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" sz="2000" b="1">
                          <a:latin typeface="Times New Roman"/>
                          <a:ea typeface="Times New Roman"/>
                          <a:cs typeface="Times New Roman"/>
                        </a:rPr>
                        <a:t>OS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" sz="2000">
                          <a:latin typeface="Times New Roman"/>
                          <a:ea typeface="Times New Roman"/>
                          <a:cs typeface="Times New Roman"/>
                        </a:rPr>
                        <a:t>Microsoft Windows 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7214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" sz="2000" b="1">
                          <a:latin typeface="Times New Roman"/>
                          <a:ea typeface="Times New Roman"/>
                          <a:cs typeface="Times New Roman"/>
                        </a:rPr>
                        <a:t>Framework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" sz="2000">
                          <a:latin typeface="Times New Roman"/>
                          <a:ea typeface="Times New Roman"/>
                          <a:cs typeface="Times New Roman"/>
                        </a:rPr>
                        <a:t>Microsoft Visual Studio 2008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7206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" sz="2000" b="1">
                          <a:latin typeface="Times New Roman"/>
                          <a:ea typeface="Times New Roman"/>
                          <a:cs typeface="Times New Roman"/>
                        </a:rPr>
                        <a:t>Compiler, profiler, debugger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" sz="2000">
                          <a:latin typeface="Times New Roman"/>
                          <a:ea typeface="Times New Roman"/>
                          <a:cs typeface="Times New Roman"/>
                        </a:rPr>
                        <a:t>Intel Parallel Studio XE 2011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4428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" sz="2000" b="1">
                          <a:latin typeface="Times New Roman"/>
                          <a:ea typeface="Times New Roman"/>
                          <a:cs typeface="Times New Roman"/>
                        </a:rPr>
                        <a:t>Libraries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" sz="2000">
                          <a:latin typeface="Times New Roman"/>
                          <a:ea typeface="Times New Roman"/>
                          <a:cs typeface="Times New Roman"/>
                        </a:rPr>
                        <a:t>Intel® Math Kernel Library (within Intel® Parallel Studio XE 2011)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Software implementation of the ILU(p) symbolic phase (9)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rtl="0"/>
            <a:r>
              <a:rPr lang="en" dirty="0"/>
              <a:t>To sort the factor pattern, perform double transposition.</a:t>
            </a:r>
          </a:p>
          <a:p>
            <a:pPr rtl="0">
              <a:buNone/>
            </a:pPr>
            <a:r>
              <a:rPr lang="en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 *tCol;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int *tRow;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StructTranspose(n, lucol, lurow, tCol, tRow);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delete []lucol;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delete []lurow;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StructTranspose(n, tCol, tRow, lucol, lurow);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delete []tCol;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delete []tRow;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delete[] len;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delete[] adj;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return ILU_OK;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 dirty="0"/>
              <a:t>Software implementation of the ILU(p) numerical </a:t>
            </a:r>
            <a:r>
              <a:rPr lang="en" dirty="0" smtClean="0"/>
              <a:t>phase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55000" lnSpcReduction="20000"/>
          </a:bodyPr>
          <a:lstStyle/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/**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* API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*   int numericalILUp(int n, double * a, int * col, int * row, 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*                     int * lucol, int * lurow, int * uptr, double * luval);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*   ILU(p) numerical phase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* INPUT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*   int    n     - matrix dimension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*   double * a   - nonzero elements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*   int  * col   - </a:t>
            </a:r>
            <a:r>
              <a:rPr lang="en-GB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column indices</a:t>
            </a:r>
            <a:r>
              <a:rPr lang="en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of the matrix a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*   int  * row   - row prefixes of the matrix a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*   int  * lucol - </a:t>
            </a:r>
            <a:r>
              <a:rPr lang="en-GB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column indices</a:t>
            </a:r>
            <a:r>
              <a:rPr lang="en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of the matrix lu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*   int  * lurow - row prefixes of the matrix lu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*   int  * uptr  - indices of diagonal elements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*                  in the luval array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* OUTPUT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*   double * luval - values of the resolved matrices L and U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* RETURN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*   an error code returns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*   0        - factorization is successful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*   -(n + 1) - number of row where the diagonal has a 0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**/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 numericalILUp(int n, double * a, int * col, int * row, 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            int * lucol, int * lurow, int * uptr, double * luval)</a:t>
            </a:r>
            <a:endParaRPr lang="ru-RU" b="1" dirty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Task 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/>
              <a:t>Implementation of the </a:t>
            </a:r>
            <a:r>
              <a:rPr lang="en" i="1"/>
              <a:t>ILU</a:t>
            </a:r>
            <a:r>
              <a:rPr lang="en"/>
              <a:t>(p) numerical part is almost similar to that of </a:t>
            </a:r>
            <a:r>
              <a:rPr lang="en" i="1"/>
              <a:t>ILU</a:t>
            </a:r>
            <a:r>
              <a:rPr lang="en"/>
              <a:t>(0). Implement this part of algorithm on your own.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ILU(p) algorithm implementation run analysis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/>
              <a:t>Run the developed </a:t>
            </a:r>
            <a:r>
              <a:rPr lang="en" i="1"/>
              <a:t>ILU</a:t>
            </a:r>
            <a:r>
              <a:rPr lang="en"/>
              <a:t>(p) software implementation for several </a:t>
            </a:r>
            <a:r>
              <a:rPr lang="en" i="1"/>
              <a:t>p</a:t>
            </a:r>
            <a:r>
              <a:rPr lang="en"/>
              <a:t> values.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8710" y="2001730"/>
            <a:ext cx="5508580" cy="3515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Runtime depending on the level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"/>
              <a:t>for symmetric matrices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928665" y="982409"/>
          <a:ext cx="6408711" cy="5468112"/>
        </p:xfrm>
        <a:graphic>
          <a:graphicData uri="http://schemas.openxmlformats.org/drawingml/2006/table">
            <a:tbl>
              <a:tblPr/>
              <a:tblGrid>
                <a:gridCol w="1438046"/>
                <a:gridCol w="1039173"/>
                <a:gridCol w="513384"/>
                <a:gridCol w="1087840"/>
                <a:gridCol w="1087840"/>
                <a:gridCol w="1242428"/>
              </a:tblGrid>
              <a:tr h="38222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Matrix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matrix dimension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p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Symbolic phase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Numerical phase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total time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1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bcsstk01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48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0,000027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0,000016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0,000043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111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</a:pPr>
                      <a:endParaRPr lang="ru-RU" sz="1200" dirty="0">
                        <a:latin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0,000077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0,000029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0,000106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11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</a:pPr>
                      <a:endParaRPr lang="ru-RU" sz="1200">
                        <a:latin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0,000159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0,000040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0,000199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11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</a:pPr>
                      <a:endParaRPr lang="ru-RU" sz="1200">
                        <a:latin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0,000229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0,000045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0,000274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1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bcsstk05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153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111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</a:pPr>
                      <a:endParaRPr lang="ru-RU" sz="1200">
                        <a:latin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0,0005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11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</a:pPr>
                      <a:endParaRPr lang="ru-RU" sz="1200">
                        <a:latin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0,0001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0,0007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11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</a:pPr>
                      <a:endParaRPr lang="ru-RU" sz="1200">
                        <a:latin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0,0001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0,0010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1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bcsstk10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1086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0,0005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0,0011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111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</a:pPr>
                      <a:endParaRPr lang="ru-RU" sz="1200">
                        <a:latin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0,0022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0,0008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0,0030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11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</a:pPr>
                      <a:endParaRPr lang="ru-RU" sz="1200">
                        <a:latin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0,0046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0,0009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0,0055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11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</a:pPr>
                      <a:endParaRPr lang="ru-RU" sz="1200">
                        <a:latin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0,0071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0,0010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0,0081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1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bcsstk13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2003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111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</a:pPr>
                      <a:endParaRPr lang="ru-RU" sz="1200">
                        <a:latin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11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</a:pPr>
                      <a:endParaRPr lang="ru-RU" sz="1200">
                        <a:latin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0,07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11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</a:pPr>
                      <a:endParaRPr lang="ru-RU" sz="1200">
                        <a:latin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0,11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0,02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0,14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1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parabolic_fem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525825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0,17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0,26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111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</a:pPr>
                      <a:endParaRPr lang="ru-RU" sz="1200">
                        <a:latin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0,51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0,18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0,68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11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</a:pPr>
                      <a:endParaRPr lang="ru-RU" sz="1200">
                        <a:latin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1,28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0,26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1,55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11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</a:pPr>
                      <a:endParaRPr lang="ru-RU" sz="1200">
                        <a:latin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2,35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0,37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2,72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1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tmt_sym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726713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0,20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0,28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111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</a:pPr>
                      <a:endParaRPr lang="ru-RU" sz="1200">
                        <a:latin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0,50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0,10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0,60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11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</a:pPr>
                      <a:endParaRPr lang="ru-RU" sz="1200">
                        <a:latin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1,18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0,15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1,33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111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</a:pPr>
                      <a:endParaRPr lang="ru-RU" sz="1200">
                        <a:latin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2,12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0,18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2,30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7984" marR="6798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Runtime depending on the level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"/>
              <a:t>for non-symmetric matrices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000672" y="1412776"/>
          <a:ext cx="6048671" cy="4416552"/>
        </p:xfrm>
        <a:graphic>
          <a:graphicData uri="http://schemas.openxmlformats.org/drawingml/2006/table">
            <a:tbl>
              <a:tblPr/>
              <a:tblGrid>
                <a:gridCol w="1346234"/>
                <a:gridCol w="1018385"/>
                <a:gridCol w="509192"/>
                <a:gridCol w="1018385"/>
                <a:gridCol w="993372"/>
                <a:gridCol w="1163103"/>
              </a:tblGrid>
              <a:tr h="19240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Matrix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matrix dimension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p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Symbolic phase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Numerical phase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total time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fs_541_1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541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0,0001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0,0001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0,0002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0,0003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0,0001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0,0004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0,0002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0,0010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0,0018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0,0003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0,0021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ex22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839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0,001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0,002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0,003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0,004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0,009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0,013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0,015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sherman2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1080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0,001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0,001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0,001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0,003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0,002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0,002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0,010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0,016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0,004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0,020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cage10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11397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0,005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0,004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0,009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0,026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0,016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0,042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0,142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0,059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0,201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0,509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0,182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0,692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ILU(p) algorithm implementation run analysis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The tables show that the higher is the level, the longer is the algorithm runtime. </a:t>
            </a:r>
          </a:p>
          <a:p>
            <a:pPr lvl="1" rtl="0"/>
            <a:r>
              <a:rPr lang="en" dirty="0"/>
              <a:t>Remaining time will be used for matrix pattern search </a:t>
            </a:r>
          </a:p>
          <a:p>
            <a:pPr rtl="0"/>
            <a:r>
              <a:rPr lang="en" dirty="0"/>
              <a:t>This disadvantage of the </a:t>
            </a:r>
            <a:r>
              <a:rPr lang="en" dirty="0" smtClean="0"/>
              <a:t>classical </a:t>
            </a:r>
            <a:r>
              <a:rPr lang="en" dirty="0"/>
              <a:t>algorithm may be remedied, for example, by means of more complex algorithms that analyze factor using complete blocks instead of </a:t>
            </a:r>
            <a:r>
              <a:rPr lang="en" dirty="0" smtClean="0"/>
              <a:t>a single row.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ILU(p) performance quality for symmetric matrices depending on the level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712637" y="1340762"/>
          <a:ext cx="6768754" cy="4536509"/>
        </p:xfrm>
        <a:graphic>
          <a:graphicData uri="http://schemas.openxmlformats.org/drawingml/2006/table">
            <a:tbl>
              <a:tblPr/>
              <a:tblGrid>
                <a:gridCol w="1051368"/>
                <a:gridCol w="1099847"/>
                <a:gridCol w="882706"/>
                <a:gridCol w="1006931"/>
                <a:gridCol w="1248310"/>
                <a:gridCol w="1479592"/>
              </a:tblGrid>
              <a:tr h="90730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Matrix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matrix dimension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p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Condition number A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Condition number 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</a:t>
                      </a:r>
                      <a:r>
                        <a:rPr lang="en" sz="1600" b="1" i="1" baseline="30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-1</a:t>
                      </a:r>
                      <a:r>
                        <a:rPr lang="en" sz="16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*A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Condition number reduction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434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bcsstk01 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48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1597600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231583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6,8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2434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69385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23,0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2434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66197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24,1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2434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59113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27,0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434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bcsstk05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153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35319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5869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6,0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2434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3977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8,9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2434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4287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8,2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2434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4278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8,3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434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bcsstk10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1086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1318823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1499780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0,9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2434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123576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10,6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2434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258998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5,1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2434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758553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1,7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ILU(p) performance quality for non-symmetric matrices depending on the level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640630" y="1844821"/>
          <a:ext cx="6624739" cy="3645232"/>
        </p:xfrm>
        <a:graphic>
          <a:graphicData uri="http://schemas.openxmlformats.org/drawingml/2006/table">
            <a:tbl>
              <a:tblPr/>
              <a:tblGrid>
                <a:gridCol w="1093666"/>
                <a:gridCol w="1100423"/>
                <a:gridCol w="821457"/>
                <a:gridCol w="930533"/>
                <a:gridCol w="1174749"/>
                <a:gridCol w="1503911"/>
              </a:tblGrid>
              <a:tr h="93281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Matrix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matrix dimension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p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Condition number A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Condition number </a:t>
                      </a:r>
                      <a:r>
                        <a:rPr lang="en-US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/>
                      </a:r>
                      <a:br>
                        <a:rPr lang="en-US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</a:br>
                      <a:r>
                        <a:rPr lang="en" sz="16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</a:t>
                      </a:r>
                      <a:r>
                        <a:rPr lang="en" sz="1600" b="1" i="1" baseline="30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-1</a:t>
                      </a:r>
                      <a:r>
                        <a:rPr lang="en" sz="16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*A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Condition number reduction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446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ex22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839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61837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18969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3,3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5446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17808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3,5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5446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23713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2,6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5446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25986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2,4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446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sherman2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1080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1,68E+12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3869118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434334,2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5446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3975617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422699,3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5446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3951175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425314,1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5446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3932957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427284,2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ILU(p) algorithm implementation run analysis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/>
              <a:t>Experimental results listed in the tables show that the level increase can influence the preconditioner quality in various ways. </a:t>
            </a:r>
            <a:endParaRPr lang="en-US" dirty="0" smtClean="0"/>
          </a:p>
          <a:p>
            <a:pPr lvl="1" rtl="0"/>
            <a:r>
              <a:rPr lang="en"/>
              <a:t>The preconditioner quality can either gradually improve (see bcsstk01) or change in an unpredictable way (see bcsstk10). </a:t>
            </a:r>
            <a:endParaRPr lang="en-US" dirty="0" smtClean="0"/>
          </a:p>
          <a:p>
            <a:pPr rtl="0"/>
            <a:r>
              <a:rPr lang="en"/>
              <a:t>The main reason is that the algorithm accounts only for the pattern of the obtained factor. The algorithm takes no account of the values rejected in the course of factorization. </a:t>
            </a:r>
          </a:p>
          <a:p>
            <a:pPr lvl="1" rtl="0"/>
            <a:r>
              <a:rPr lang="en"/>
              <a:t>For due account of the values added to the matrix factors, other euristic approached are used, such as </a:t>
            </a:r>
            <a:r>
              <a:rPr lang="en" i="1"/>
              <a:t>ILUT</a:t>
            </a:r>
            <a:r>
              <a:rPr lang="en"/>
              <a:t>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Incomplete LU-factorization (1)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The basis for the implementation procedure of the incomplete </a:t>
            </a:r>
            <a:r>
              <a:rPr lang="en" i="1" dirty="0"/>
              <a:t>LU</a:t>
            </a:r>
            <a:r>
              <a:rPr lang="en" dirty="0"/>
              <a:t>-factorization is the Gaussian elimination method (or the complete </a:t>
            </a:r>
            <a:r>
              <a:rPr lang="en" i="1" dirty="0"/>
              <a:t>LU</a:t>
            </a:r>
            <a:r>
              <a:rPr lang="en" dirty="0"/>
              <a:t>-factorization).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1086" y="2420888"/>
            <a:ext cx="4923828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Added tasks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marL="457200" lvl="0" indent="-457200" rtl="0">
              <a:buFont typeface="+mj-lt"/>
              <a:buAutoNum type="arabicPeriod"/>
            </a:pPr>
            <a:r>
              <a:rPr lang="en" dirty="0"/>
              <a:t>Implement a parallel ILU(p) algorithm version and analyze its scalability.</a:t>
            </a:r>
          </a:p>
          <a:p>
            <a:pPr marL="457200" lvl="0" indent="-457200" rtl="0">
              <a:buFont typeface="+mj-lt"/>
              <a:buAutoNum type="arabicPeriod"/>
            </a:pPr>
            <a:r>
              <a:rPr lang="en" dirty="0"/>
              <a:t>Implement the ILU – ILUT modification.</a:t>
            </a:r>
          </a:p>
          <a:p>
            <a:pPr marL="457200" indent="-457200" rtl="0">
              <a:buFont typeface="+mj-lt"/>
              <a:buAutoNum type="arabicPeriod"/>
            </a:pPr>
            <a:r>
              <a:rPr lang="en" dirty="0"/>
              <a:t>Implement a block modification of the ILU(p) algorithm to increase the algorithm </a:t>
            </a:r>
            <a:r>
              <a:rPr lang="en" dirty="0" smtClean="0"/>
              <a:t>efficiency for </a:t>
            </a:r>
            <a:r>
              <a:rPr lang="en" dirty="0"/>
              <a:t>large matrices.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References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marL="457200" lvl="0" indent="-457200" rtl="0">
              <a:buFont typeface="+mj-lt"/>
              <a:buAutoNum type="arabicPeriod"/>
            </a:pPr>
            <a:r>
              <a:rPr lang="en" dirty="0"/>
              <a:t>Saad Y. Iterative methods for sparse linear systems. – SIAM, 2003.</a:t>
            </a:r>
            <a:endParaRPr lang="ru-RU" dirty="0" smtClean="0"/>
          </a:p>
          <a:p>
            <a:pPr marL="457200" lvl="0" indent="-457200" rtl="0">
              <a:buFont typeface="+mj-lt"/>
              <a:buAutoNum type="arabicPeriod"/>
            </a:pPr>
            <a:r>
              <a:rPr lang="en" smtClean="0"/>
              <a:t>Hysom </a:t>
            </a:r>
            <a:r>
              <a:rPr lang="en" dirty="0"/>
              <a:t>D., Pothen A. Level-based Incomplete LU Factorization: Graph Model and Algorithms  // SIAM Journal On Matrix Analysis and Applications, nov. 2002.</a:t>
            </a:r>
            <a:endParaRPr lang="ru-RU" dirty="0" smtClean="0"/>
          </a:p>
          <a:p>
            <a:pPr marL="457200" indent="-457200" rtl="0">
              <a:buFont typeface="+mj-lt"/>
              <a:buAutoNum type="arabicPeriod"/>
            </a:pPr>
            <a:r>
              <a:rPr lang="en" dirty="0"/>
              <a:t>Laboratory Work on Multiplication of Matrices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Questions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/>
              <a:t>???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-US" dirty="0" err="1" smtClean="0"/>
              <a:t>Preconditioner</a:t>
            </a:r>
            <a:r>
              <a:rPr lang="en-US" dirty="0" smtClean="0"/>
              <a:t> Construction by Incomplete LU-factorization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0957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NN_ppt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UNN_ppt</Template>
  <TotalTime>476</TotalTime>
  <Words>7233</Words>
  <Application>Microsoft Office PowerPoint</Application>
  <PresentationFormat>Лист A4 (210x297 мм)</PresentationFormat>
  <Paragraphs>1456</Paragraphs>
  <Slides>92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92</vt:i4>
      </vt:variant>
    </vt:vector>
  </HeadingPairs>
  <TitlesOfParts>
    <vt:vector size="93" baseType="lpstr">
      <vt:lpstr>UNN_ppt</vt:lpstr>
      <vt:lpstr>Laboratory Work   Preconditioner Construction by Incomplete LU-factorization </vt:lpstr>
      <vt:lpstr>Contents</vt:lpstr>
      <vt:lpstr>Introduction (1)</vt:lpstr>
      <vt:lpstr>Introduction (2)</vt:lpstr>
      <vt:lpstr>Introduction (3)</vt:lpstr>
      <vt:lpstr>Purposes of work</vt:lpstr>
      <vt:lpstr>Objectives of work</vt:lpstr>
      <vt:lpstr>Test infrastructure</vt:lpstr>
      <vt:lpstr>Incomplete LU-factorization (1)</vt:lpstr>
      <vt:lpstr>Incomplete LU-factorization (2)</vt:lpstr>
      <vt:lpstr>Incomplete LU-factorization (3)</vt:lpstr>
      <vt:lpstr>Incomplete LU-factorization (4)</vt:lpstr>
      <vt:lpstr>Incomplete LU-factorization (5)</vt:lpstr>
      <vt:lpstr>Incomplete LU-factorization (6)</vt:lpstr>
      <vt:lpstr>ILU(0) software implementation</vt:lpstr>
      <vt:lpstr>ILU(0) software implementation</vt:lpstr>
      <vt:lpstr>Software implementation</vt:lpstr>
      <vt:lpstr>Task 1</vt:lpstr>
      <vt:lpstr>Software implementation (1)</vt:lpstr>
      <vt:lpstr>Software implementation (2)</vt:lpstr>
      <vt:lpstr>Software implementation (3)</vt:lpstr>
      <vt:lpstr>Software implementation (4)</vt:lpstr>
      <vt:lpstr>Software implementation (5)</vt:lpstr>
      <vt:lpstr>Software implementation (6)</vt:lpstr>
      <vt:lpstr>Software implementation (7)</vt:lpstr>
      <vt:lpstr>Checking the algorithm for consistency</vt:lpstr>
      <vt:lpstr>Checking the algorithm for consistency</vt:lpstr>
      <vt:lpstr>Checking the algorithm for consistency</vt:lpstr>
      <vt:lpstr>Checking the algorithm for consistency</vt:lpstr>
      <vt:lpstr>Task 2</vt:lpstr>
      <vt:lpstr>Checking the algorithm for consistency (1)</vt:lpstr>
      <vt:lpstr>Checking the algorithm for consistency (2)</vt:lpstr>
      <vt:lpstr>Checking the algorithm for consistency (3)</vt:lpstr>
      <vt:lpstr>Checking the algorithm for consistency (4)</vt:lpstr>
      <vt:lpstr>Checking the algorithm for consistency (5)</vt:lpstr>
      <vt:lpstr>Checking the algorithm for consistency (6)</vt:lpstr>
      <vt:lpstr>Checking the algorithm for consistency (7)</vt:lpstr>
      <vt:lpstr>Checking the algorithm for consistency (8)</vt:lpstr>
      <vt:lpstr>Main function implementation (1)</vt:lpstr>
      <vt:lpstr>Main function implementation (2)</vt:lpstr>
      <vt:lpstr>Main function implementation (3)</vt:lpstr>
      <vt:lpstr>Main function implementation (4)</vt:lpstr>
      <vt:lpstr>Main function implementation (5)</vt:lpstr>
      <vt:lpstr>Main function implementation (6)</vt:lpstr>
      <vt:lpstr>Main function implementation (7)</vt:lpstr>
      <vt:lpstr>Main function implementation (8)</vt:lpstr>
      <vt:lpstr>ILU(0) algorithm implementation run analysis</vt:lpstr>
      <vt:lpstr>Time and consistency of ILU(0) implementation running for symmetric matrix sample</vt:lpstr>
      <vt:lpstr>Time and consistency of ILU(0) implementation running for non-symmetric matrix sample</vt:lpstr>
      <vt:lpstr>ILU(0) algorithm implementation run analysis </vt:lpstr>
      <vt:lpstr>ILU(0) algorithm implementation run analysis </vt:lpstr>
      <vt:lpstr>ILU(0) algorithm implementation run analysis</vt:lpstr>
      <vt:lpstr>ILU(0) algorithm implementation run analysis</vt:lpstr>
      <vt:lpstr>ILU(0) algorithm implementation run analysis</vt:lpstr>
      <vt:lpstr>ILU(0) algorithm implementation run analysis</vt:lpstr>
      <vt:lpstr>ILU(0) algorithm implementation run analysis</vt:lpstr>
      <vt:lpstr>ILU(0) algorithm implementation run analysis</vt:lpstr>
      <vt:lpstr>ILU(0) algorithm implementation run analysis</vt:lpstr>
      <vt:lpstr>ILU(0) algorithm implementation run analysis</vt:lpstr>
      <vt:lpstr>Task 3</vt:lpstr>
      <vt:lpstr>Comparison of condition numbers  for symmetric and non-symmetric matrices</vt:lpstr>
      <vt:lpstr>ILU(p) software implementation</vt:lpstr>
      <vt:lpstr>An approach to ILU(p) matrix pattern search</vt:lpstr>
      <vt:lpstr>An approach to ILU(p) matrix pattern search</vt:lpstr>
      <vt:lpstr>An approach to ILU(p) matrix pattern search</vt:lpstr>
      <vt:lpstr>An approach to ILU(p) matrix pattern search</vt:lpstr>
      <vt:lpstr>An approach to ILU(p) matrix pattern search</vt:lpstr>
      <vt:lpstr>An approach to ILU(p) matrix pattern search</vt:lpstr>
      <vt:lpstr>An approach to ILU(p) matrix pattern search</vt:lpstr>
      <vt:lpstr>Software implementation of the ILU(p) symbolic phase </vt:lpstr>
      <vt:lpstr>Task 4</vt:lpstr>
      <vt:lpstr>Software implementation of the ILU(p) symbolic phase (1)</vt:lpstr>
      <vt:lpstr>Software implementation of the ILU(p) symbolic phase (2)</vt:lpstr>
      <vt:lpstr>Software implementation of the ILU(p) symbolic phase (3)</vt:lpstr>
      <vt:lpstr>Software implementation of the ILU(p) symbolic phase (4)</vt:lpstr>
      <vt:lpstr>Software implementation of the ILU(p) symbolic phase (5)</vt:lpstr>
      <vt:lpstr>Software implementation of the ILU(p) symbolic phase (6)</vt:lpstr>
      <vt:lpstr>Software implementation of the ILU(p) symbolic phase (7)</vt:lpstr>
      <vt:lpstr>Software implementation of the ILU(p) symbolic phase (8)</vt:lpstr>
      <vt:lpstr>Software implementation of the ILU(p) symbolic phase (9)</vt:lpstr>
      <vt:lpstr>Software implementation of the ILU(p) numerical phase</vt:lpstr>
      <vt:lpstr>Task 5</vt:lpstr>
      <vt:lpstr>ILU(p) algorithm implementation run analysis</vt:lpstr>
      <vt:lpstr>Runtime depending on the level for symmetric matrices</vt:lpstr>
      <vt:lpstr>Runtime depending on the level for non-symmetric matrices</vt:lpstr>
      <vt:lpstr>ILU(p) algorithm implementation run analysis</vt:lpstr>
      <vt:lpstr>ILU(p) performance quality for symmetric matrices depending on the level</vt:lpstr>
      <vt:lpstr>ILU(p) performance quality for non-symmetric matrices depending on the level</vt:lpstr>
      <vt:lpstr>ILU(p) algorithm implementation run analysis</vt:lpstr>
      <vt:lpstr>Added tasks</vt:lpstr>
      <vt:lpstr>References</vt:lpstr>
      <vt:lpstr>Questions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evgeniy</dc:creator>
  <cp:lastModifiedBy>bka</cp:lastModifiedBy>
  <cp:revision>174</cp:revision>
  <dcterms:created xsi:type="dcterms:W3CDTF">2013-01-28T17:24:00Z</dcterms:created>
  <dcterms:modified xsi:type="dcterms:W3CDTF">2014-12-07T18:21:04Z</dcterms:modified>
</cp:coreProperties>
</file>