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64"/>
  </p:notesMasterIdLst>
  <p:sldIdLst>
    <p:sldId id="256" r:id="rId2"/>
    <p:sldId id="257" r:id="rId3"/>
    <p:sldId id="258" r:id="rId4"/>
    <p:sldId id="259" r:id="rId5"/>
    <p:sldId id="260" r:id="rId6"/>
    <p:sldId id="273" r:id="rId7"/>
    <p:sldId id="274" r:id="rId8"/>
    <p:sldId id="494" r:id="rId9"/>
    <p:sldId id="363" r:id="rId10"/>
    <p:sldId id="488" r:id="rId11"/>
    <p:sldId id="489" r:id="rId12"/>
    <p:sldId id="490" r:id="rId13"/>
    <p:sldId id="491" r:id="rId14"/>
    <p:sldId id="492" r:id="rId15"/>
    <p:sldId id="493" r:id="rId16"/>
    <p:sldId id="278" r:id="rId17"/>
    <p:sldId id="394" r:id="rId18"/>
    <p:sldId id="395" r:id="rId19"/>
    <p:sldId id="396" r:id="rId20"/>
    <p:sldId id="495" r:id="rId21"/>
    <p:sldId id="496" r:id="rId22"/>
    <p:sldId id="397" r:id="rId23"/>
    <p:sldId id="398" r:id="rId24"/>
    <p:sldId id="448" r:id="rId25"/>
    <p:sldId id="401" r:id="rId26"/>
    <p:sldId id="403" r:id="rId27"/>
    <p:sldId id="404" r:id="rId28"/>
    <p:sldId id="450" r:id="rId29"/>
    <p:sldId id="497" r:id="rId30"/>
    <p:sldId id="498" r:id="rId31"/>
    <p:sldId id="499" r:id="rId32"/>
    <p:sldId id="500" r:id="rId33"/>
    <p:sldId id="501" r:id="rId34"/>
    <p:sldId id="502" r:id="rId35"/>
    <p:sldId id="503" r:id="rId36"/>
    <p:sldId id="504" r:id="rId37"/>
    <p:sldId id="449" r:id="rId38"/>
    <p:sldId id="402" r:id="rId39"/>
    <p:sldId id="505" r:id="rId40"/>
    <p:sldId id="416" r:id="rId41"/>
    <p:sldId id="506" r:id="rId42"/>
    <p:sldId id="417" r:id="rId43"/>
    <p:sldId id="418" r:id="rId44"/>
    <p:sldId id="507" r:id="rId45"/>
    <p:sldId id="508" r:id="rId46"/>
    <p:sldId id="509" r:id="rId47"/>
    <p:sldId id="510" r:id="rId48"/>
    <p:sldId id="511" r:id="rId49"/>
    <p:sldId id="512" r:id="rId50"/>
    <p:sldId id="513" r:id="rId51"/>
    <p:sldId id="419" r:id="rId52"/>
    <p:sldId id="420" r:id="rId53"/>
    <p:sldId id="421" r:id="rId54"/>
    <p:sldId id="514" r:id="rId55"/>
    <p:sldId id="515" r:id="rId56"/>
    <p:sldId id="516" r:id="rId57"/>
    <p:sldId id="517" r:id="rId58"/>
    <p:sldId id="518" r:id="rId59"/>
    <p:sldId id="519" r:id="rId60"/>
    <p:sldId id="361" r:id="rId61"/>
    <p:sldId id="362" r:id="rId62"/>
    <p:sldId id="277" r:id="rId63"/>
  </p:sldIdLst>
  <p:sldSz cx="9906000" cy="6858000" type="A4"/>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lova.anna"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8000"/>
    <a:srgbClr val="0000FF"/>
    <a:srgbClr val="A3151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90" d="100"/>
          <a:sy n="90" d="100"/>
        </p:scale>
        <p:origin x="-948" y="-168"/>
      </p:cViewPr>
      <p:guideLst>
        <p:guide orient="horz" pos="2160"/>
        <p:guide pos="3120"/>
      </p:guideLst>
    </p:cSldViewPr>
  </p:slideViewPr>
  <p:notesTextViewPr>
    <p:cViewPr>
      <p:scale>
        <a:sx n="1" d="1"/>
        <a:sy n="1" d="1"/>
      </p:scale>
      <p:origin x="0" y="0"/>
    </p:cViewPr>
  </p:notesTextViewPr>
  <p:sorterViewPr>
    <p:cViewPr>
      <p:scale>
        <a:sx n="100" d="100"/>
        <a:sy n="100" d="100"/>
      </p:scale>
      <p:origin x="0" y="1673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 Id="rId5" Type="http://schemas.openxmlformats.org/officeDocument/2006/relationships/image" Target="../media/image46.wmf"/><Relationship Id="rId4" Type="http://schemas.openxmlformats.org/officeDocument/2006/relationships/image" Target="../media/image45.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6.wmf"/><Relationship Id="rId2" Type="http://schemas.openxmlformats.org/officeDocument/2006/relationships/image" Target="../media/image21.wmf"/><Relationship Id="rId1" Type="http://schemas.openxmlformats.org/officeDocument/2006/relationships/image" Target="../media/image20.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7" Type="http://schemas.openxmlformats.org/officeDocument/2006/relationships/image" Target="../media/image33.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6.wmf"/><Relationship Id="rId7" Type="http://schemas.openxmlformats.org/officeDocument/2006/relationships/image" Target="../media/image39.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3.wmf"/><Relationship Id="rId5" Type="http://schemas.openxmlformats.org/officeDocument/2006/relationships/image" Target="../media/image38.wmf"/><Relationship Id="rId4" Type="http://schemas.openxmlformats.org/officeDocument/2006/relationships/image" Target="../media/image37.wmf"/><Relationship Id="rId9" Type="http://schemas.openxmlformats.org/officeDocument/2006/relationships/image" Target="../media/image4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l" rtl="0">
              <a:defRPr sz="1200"/>
            </a:lvl1pPr>
          </a:lstStyle>
          <a:p>
            <a:pPr rtl="0"/>
            <a:r>
              <a:rPr lang="ru-RU" smtClean="0"/>
              <a:t>09.08.2014</a:t>
            </a:r>
            <a:endParaRPr lang="ru-RU"/>
          </a:p>
        </p:txBody>
      </p:sp>
      <p:sp>
        <p:nvSpPr>
          <p:cNvPr id="4" name="Образ слайда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rtl="0"/>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0">
              <a:defRPr sz="1200"/>
            </a:lvl1pPr>
          </a:lstStyle>
          <a:p>
            <a:pPr rtl="0"/>
            <a:fld id="{0CFD2142-FC5B-4216-A42A-EC47DC7224A6}" type="slidenum">
              <a:rPr lang="ru-RU" smtClean="0"/>
              <a:pPr rtl="0"/>
              <a:t>‹#›</a:t>
            </a:fld>
            <a:endParaRPr lang="ru-RU"/>
          </a:p>
        </p:txBody>
      </p:sp>
    </p:spTree>
    <p:extLst>
      <p:ext uri="{BB962C8B-B14F-4D97-AF65-F5344CB8AC3E}">
        <p14:creationId xmlns:p14="http://schemas.microsoft.com/office/powerpoint/2010/main" xmlns="" val="3882679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5"/>
            <a:ext cx="8420100" cy="1470025"/>
          </a:xfrm>
        </p:spPr>
        <p:txBody>
          <a:bodyPr rtlCol="0"/>
          <a:lstStyle>
            <a:lvl1pPr algn="l" rtl="0">
              <a:defRPr/>
            </a:lvl1pPr>
          </a:lstStyle>
          <a:p>
            <a:pPr rtl="0"/>
            <a:r>
              <a:rPr lang="en"/>
              <a:t>Образец заголовка</a:t>
            </a:r>
            <a:endParaRPr lang="ru-RU"/>
          </a:p>
        </p:txBody>
      </p:sp>
      <p:sp>
        <p:nvSpPr>
          <p:cNvPr id="12291" name="Rectangle 1027"/>
          <p:cNvSpPr>
            <a:spLocks noGrp="1" noChangeArrowheads="1"/>
          </p:cNvSpPr>
          <p:nvPr>
            <p:ph type="subTitle" idx="1"/>
          </p:nvPr>
        </p:nvSpPr>
        <p:spPr>
          <a:xfrm>
            <a:off x="1485900" y="3886200"/>
            <a:ext cx="6934200" cy="1752600"/>
          </a:xfrm>
        </p:spPr>
        <p:txBody>
          <a:bodyPr rtlCol="0"/>
          <a:lstStyle>
            <a:lvl1pPr marL="0" indent="0" algn="ctr" rtl="0">
              <a:buFont typeface="Wingdings" pitchFamily="2" charset="2"/>
              <a:buNone/>
              <a:defRPr/>
            </a:lvl1pPr>
          </a:lstStyle>
          <a:p>
            <a:pPr rtl="0"/>
            <a:r>
              <a:rPr lang="en"/>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28588" y="103191"/>
            <a:ext cx="1093788" cy="1093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1033"/>
          <p:cNvSpPr txBox="1">
            <a:spLocks noChangeArrowheads="1"/>
          </p:cNvSpPr>
          <p:nvPr userDrawn="1"/>
        </p:nvSpPr>
        <p:spPr bwMode="auto">
          <a:xfrm>
            <a:off x="0" y="115888"/>
            <a:ext cx="9945688" cy="97872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algn="r"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r"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r"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r" eaLnBrk="0" fontAlgn="base" hangingPunct="0">
              <a:spcBef>
                <a:spcPct val="0"/>
              </a:spcBef>
              <a:spcAft>
                <a:spcPct val="0"/>
              </a:spcAft>
              <a:defRPr>
                <a:solidFill>
                  <a:schemeClr val="tx1"/>
                </a:solidFill>
                <a:latin typeface="Bernard MT Condensed" pitchFamily="18" charset="0"/>
                <a:cs typeface="Arial" charset="0"/>
              </a:defRPr>
            </a:lvl9pPr>
          </a:lstStyle>
          <a:p>
            <a:pPr algn="ctr" rtl="0" eaLnBrk="1" fontAlgn="base" hangingPunct="1">
              <a:lnSpc>
                <a:spcPct val="120000"/>
              </a:lnSpc>
              <a:spcBef>
                <a:spcPct val="0"/>
              </a:spcBef>
              <a:spcAft>
                <a:spcPct val="20000"/>
              </a:spcAft>
              <a:defRPr/>
            </a:pPr>
            <a:r>
              <a:rPr lang="en-US" sz="2400" b="1" kern="1200" dirty="0" err="1" smtClean="0">
                <a:solidFill>
                  <a:srgbClr val="000000"/>
                </a:solidFill>
                <a:latin typeface="Arial" charset="0"/>
                <a:ea typeface="+mn-ea"/>
              </a:rPr>
              <a:t>Lobachevsky</a:t>
            </a:r>
            <a:r>
              <a:rPr lang="en-US" sz="2400" b="1" kern="1200" dirty="0" smtClean="0">
                <a:solidFill>
                  <a:srgbClr val="000000"/>
                </a:solidFill>
                <a:latin typeface="Arial" charset="0"/>
                <a:ea typeface="+mn-ea"/>
              </a:rPr>
              <a:t> State University of </a:t>
            </a:r>
            <a:r>
              <a:rPr lang="en-US" sz="2400" b="1" kern="1200" dirty="0" err="1" smtClean="0">
                <a:solidFill>
                  <a:srgbClr val="000000"/>
                </a:solidFill>
                <a:latin typeface="Arial" charset="0"/>
                <a:ea typeface="+mn-ea"/>
              </a:rPr>
              <a:t>Nizhni</a:t>
            </a:r>
            <a:r>
              <a:rPr lang="en-US" sz="2400" b="1" kern="1200" dirty="0" smtClean="0">
                <a:solidFill>
                  <a:srgbClr val="000000"/>
                </a:solidFill>
                <a:latin typeface="Arial" charset="0"/>
                <a:ea typeface="+mn-ea"/>
              </a:rPr>
              <a:t> Novgorod</a:t>
            </a:r>
            <a:endParaRPr lang="ru-RU" sz="2400" b="1" kern="1200" dirty="0" smtClean="0">
              <a:solidFill>
                <a:srgbClr val="000000"/>
              </a:solidFill>
              <a:latin typeface="Arial" charset="0"/>
              <a:ea typeface="+mn-ea"/>
            </a:endParaRPr>
          </a:p>
          <a:p>
            <a:pPr algn="ctr" rtl="0" eaLnBrk="1" fontAlgn="base" hangingPunct="1">
              <a:lnSpc>
                <a:spcPct val="120000"/>
              </a:lnSpc>
              <a:spcBef>
                <a:spcPct val="0"/>
              </a:spcBef>
              <a:spcAft>
                <a:spcPct val="20000"/>
              </a:spcAft>
              <a:defRPr/>
            </a:pPr>
            <a:r>
              <a:rPr lang="en-US" sz="2000" b="1" i="1" kern="1200" dirty="0" smtClean="0">
                <a:solidFill>
                  <a:srgbClr val="000000"/>
                </a:solidFill>
                <a:latin typeface="Arial" charset="0"/>
                <a:ea typeface="+mn-ea"/>
              </a:rPr>
              <a:t>Faculty</a:t>
            </a:r>
            <a:r>
              <a:rPr lang="en-US" sz="2000" b="1" i="1" kern="1200" baseline="0" dirty="0" smtClean="0">
                <a:solidFill>
                  <a:srgbClr val="000000"/>
                </a:solidFill>
                <a:latin typeface="Arial" charset="0"/>
                <a:ea typeface="+mn-ea"/>
              </a:rPr>
              <a:t> of Computational mathematics and cybernetics</a:t>
            </a:r>
            <a:endParaRPr lang="en-US" sz="2000" b="1" i="1" dirty="0" smtClean="0">
              <a:latin typeface="Arial" charset="0"/>
            </a:endParaRPr>
          </a:p>
        </p:txBody>
      </p:sp>
    </p:spTree>
    <p:extLst>
      <p:ext uri="{BB962C8B-B14F-4D97-AF65-F5344CB8AC3E}">
        <p14:creationId xmlns:p14="http://schemas.microsoft.com/office/powerpoint/2010/main" xmlns="" val="19010818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8" name="Text Box 1033"/>
          <p:cNvSpPr txBox="1">
            <a:spLocks noChangeArrowheads="1"/>
          </p:cNvSpPr>
          <p:nvPr/>
        </p:nvSpPr>
        <p:spPr bwMode="auto">
          <a:xfrm>
            <a:off x="9285160" y="6454775"/>
            <a:ext cx="500459" cy="285750"/>
          </a:xfrm>
          <a:prstGeom prst="rect">
            <a:avLst/>
          </a:prstGeom>
          <a:noFill/>
          <a:ln w="9525">
            <a:noFill/>
            <a:miter lim="800000"/>
            <a:headEnd/>
            <a:tailEnd/>
          </a:ln>
          <a:effectLst/>
        </p:spPr>
        <p:txBody>
          <a:bodyPr rtlCol="0">
            <a:spAutoFit/>
          </a:bodyPr>
          <a:lstStyle/>
          <a:p>
            <a:pPr algn="r" rtl="0" fontAlgn="auto">
              <a:spcBef>
                <a:spcPts val="0"/>
              </a:spcBef>
              <a:spcAft>
                <a:spcPts val="0"/>
              </a:spcAft>
              <a:defRPr/>
            </a:pPr>
            <a:fld id="{EA80D848-2B1E-47B9-981C-1D0CF759AAAF}" type="slidenum">
              <a:rPr lang="ru-RU" sz="1200">
                <a:latin typeface="+mn-lt"/>
                <a:cs typeface="Arial" pitchFamily="34" charset="0"/>
              </a:rPr>
              <a:pPr algn="r" rtl="0" fontAlgn="auto">
                <a:spcBef>
                  <a:spcPts val="0"/>
                </a:spcBef>
                <a:spcAft>
                  <a:spcPts val="0"/>
                </a:spcAft>
                <a:defRPr/>
              </a:pPr>
              <a:t>‹#›</a:t>
            </a:fld>
            <a:endParaRPr lang="ru-RU" sz="1200" dirty="0">
              <a:latin typeface="+mn-lt"/>
              <a:cs typeface="Arial" pitchFamily="34" charset="0"/>
            </a:endParaRPr>
          </a:p>
        </p:txBody>
      </p:sp>
      <p:sp>
        <p:nvSpPr>
          <p:cNvPr id="2" name="Заголовок 1"/>
          <p:cNvSpPr>
            <a:spLocks noGrp="1"/>
          </p:cNvSpPr>
          <p:nvPr>
            <p:ph type="title"/>
          </p:nvPr>
        </p:nvSpPr>
        <p:spPr/>
        <p:txBody>
          <a:bodyPr rtlCol="0"/>
          <a:lstStyle/>
          <a:p>
            <a:pPr rtl="0"/>
            <a:r>
              <a:rPr lang="en"/>
              <a:t>Образец заголовка</a:t>
            </a:r>
            <a:endParaRPr lang="ru-RU" dirty="0"/>
          </a:p>
        </p:txBody>
      </p:sp>
      <p:sp>
        <p:nvSpPr>
          <p:cNvPr id="3" name="Содержимое 2"/>
          <p:cNvSpPr>
            <a:spLocks noGrp="1"/>
          </p:cNvSpPr>
          <p:nvPr>
            <p:ph idx="1"/>
          </p:nvPr>
        </p:nvSpPr>
        <p:spPr/>
        <p:txBody>
          <a:bodyPr rtlCol="0"/>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Решение симметричных разреженных СЛАУ методом верхней релаксации с чебышевским ускорением</a:t>
            </a:r>
            <a:endParaRPr lang="ru-RU" dirty="0"/>
          </a:p>
        </p:txBody>
      </p:sp>
    </p:spTree>
    <p:extLst>
      <p:ext uri="{BB962C8B-B14F-4D97-AF65-F5344CB8AC3E}">
        <p14:creationId xmlns:p14="http://schemas.microsoft.com/office/powerpoint/2010/main" xmlns="" val="16961754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rtlCol="0" anchor="t"/>
          <a:lstStyle>
            <a:lvl1pPr algn="l" rtl="0">
              <a:defRPr sz="4000" b="1" cap="all"/>
            </a:lvl1pPr>
          </a:lstStyle>
          <a:p>
            <a:pPr rtl="0"/>
            <a:r>
              <a:rPr lang="en"/>
              <a:t>Образец заголовка</a:t>
            </a:r>
            <a:endParaRPr lang="ru-RU"/>
          </a:p>
        </p:txBody>
      </p:sp>
      <p:sp>
        <p:nvSpPr>
          <p:cNvPr id="3" name="Текст 2"/>
          <p:cNvSpPr>
            <a:spLocks noGrp="1"/>
          </p:cNvSpPr>
          <p:nvPr>
            <p:ph type="body" idx="1"/>
          </p:nvPr>
        </p:nvSpPr>
        <p:spPr>
          <a:xfrm>
            <a:off x="782638" y="2906713"/>
            <a:ext cx="8420100" cy="1500187"/>
          </a:xfrm>
        </p:spPr>
        <p:txBody>
          <a:bodyPr rtlCol="0" anchor="b"/>
          <a:lstStyle>
            <a:lvl1pPr marL="0" indent="0" algn="l" rtl="0">
              <a:buNone/>
              <a:defRPr sz="2000"/>
            </a:lvl1pPr>
            <a:lvl2pPr marL="457200" indent="0" algn="l" rtl="0">
              <a:buNone/>
              <a:defRPr sz="1800"/>
            </a:lvl2pPr>
            <a:lvl3pPr marL="914400" indent="0" algn="l" rtl="0">
              <a:buNone/>
              <a:defRPr sz="1600"/>
            </a:lvl3pPr>
            <a:lvl4pPr marL="1371600" indent="0" algn="l" rtl="0">
              <a:buNone/>
              <a:defRPr sz="1400"/>
            </a:lvl4pPr>
            <a:lvl5pPr marL="1828800" indent="0" algn="l" rtl="0">
              <a:buNone/>
              <a:defRPr sz="1400"/>
            </a:lvl5pPr>
            <a:lvl6pPr marL="2286000" indent="0" algn="l" rtl="0">
              <a:buNone/>
              <a:defRPr sz="1400"/>
            </a:lvl6pPr>
            <a:lvl7pPr marL="2743200" indent="0" algn="l" rtl="0">
              <a:buNone/>
              <a:defRPr sz="1400"/>
            </a:lvl7pPr>
            <a:lvl8pPr marL="3200400" indent="0" algn="l" rtl="0">
              <a:buNone/>
              <a:defRPr sz="1400"/>
            </a:lvl8pPr>
            <a:lvl9pPr marL="3657600" indent="0" algn="l" rtl="0">
              <a:buNone/>
              <a:defRPr sz="1400"/>
            </a:lvl9pPr>
          </a:lstStyle>
          <a:p>
            <a:pPr lvl="0" rtl="0"/>
            <a:r>
              <a:rPr lang="en"/>
              <a:t>Образец текста</a:t>
            </a:r>
          </a:p>
        </p:txBody>
      </p:sp>
      <p:sp>
        <p:nvSpPr>
          <p:cNvPr id="10" name="Номер слайда 5"/>
          <p:cNvSpPr>
            <a:spLocks noGrp="1"/>
          </p:cNvSpPr>
          <p:nvPr>
            <p:ph type="sldNum" sz="quarter" idx="12"/>
          </p:nvPr>
        </p:nvSpPr>
        <p:spPr/>
        <p:txBody>
          <a:bodyPr rtlCol="0"/>
          <a:lstStyle>
            <a:lvl1pPr algn="l" rtl="0">
              <a:defRPr/>
            </a:lvl1pPr>
          </a:lstStyle>
          <a:p>
            <a:pPr rtl="0">
              <a:defRPr/>
            </a:pPr>
            <a:fld id="{A184A67C-33BD-4A59-9EAE-678C8C03CEA8}" type="slidenum">
              <a:rPr lang="ru-RU"/>
              <a:pPr rtl="0">
                <a:defRPr/>
              </a:pPr>
              <a:t>‹#›</a:t>
            </a:fld>
            <a:endParaRPr lang="ru-RU"/>
          </a:p>
        </p:txBody>
      </p:sp>
      <p:pic>
        <p:nvPicPr>
          <p:cNvPr id="11" name="Picture 13" descr="NNGU_Logo_PNG"/>
          <p:cNvPicPr>
            <a:picLocks noChangeAspect="1" noChangeArrowheads="1"/>
          </p:cNvPicPr>
          <p:nvPr userDrawn="1"/>
        </p:nvPicPr>
        <p:blipFill>
          <a:blip r:embed="rId2" cstate="print"/>
          <a:srcRect/>
          <a:stretch>
            <a:fillRect/>
          </a:stretch>
        </p:blipFill>
        <p:spPr bwMode="auto">
          <a:xfrm>
            <a:off x="107950" y="6094413"/>
            <a:ext cx="647700" cy="647700"/>
          </a:xfrm>
          <a:prstGeom prst="rect">
            <a:avLst/>
          </a:prstGeom>
          <a:noFill/>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Решение симметричных разреженных СЛАУ методом верхней релаксации с чебышевским ускорением</a:t>
            </a:r>
            <a:endParaRPr lang="ru-RU" dirty="0"/>
          </a:p>
        </p:txBody>
      </p:sp>
    </p:spTree>
    <p:extLst>
      <p:ext uri="{BB962C8B-B14F-4D97-AF65-F5344CB8AC3E}">
        <p14:creationId xmlns:p14="http://schemas.microsoft.com/office/powerpoint/2010/main" xmlns="" val="5506682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50" y="207963"/>
            <a:ext cx="9083940" cy="5619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bodyPr>
          <a:lstStyle/>
          <a:p>
            <a:pPr lvl="0" rtl="0"/>
            <a:r>
              <a:rPr lang="en"/>
              <a:t>Введение</a:t>
            </a:r>
          </a:p>
        </p:txBody>
      </p:sp>
      <p:sp>
        <p:nvSpPr>
          <p:cNvPr id="1029" name="Rectangle 3"/>
          <p:cNvSpPr>
            <a:spLocks noGrp="1" noChangeArrowheads="1"/>
          </p:cNvSpPr>
          <p:nvPr>
            <p:ph type="body" idx="1"/>
          </p:nvPr>
        </p:nvSpPr>
        <p:spPr bwMode="auto">
          <a:xfrm>
            <a:off x="495300" y="1196976"/>
            <a:ext cx="8915400" cy="49688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p>
        </p:txBody>
      </p:sp>
      <p:sp>
        <p:nvSpPr>
          <p:cNvPr id="2" name="Rectangle 4"/>
          <p:cNvSpPr>
            <a:spLocks noGrp="1" noChangeArrowheads="1"/>
          </p:cNvSpPr>
          <p:nvPr>
            <p:ph type="dt" sz="half" idx="2"/>
          </p:nvPr>
        </p:nvSpPr>
        <p:spPr bwMode="auto">
          <a:xfrm>
            <a:off x="882256"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2014</a:t>
            </a:r>
            <a:endParaRPr lang="ru-RU" dirty="0"/>
          </a:p>
        </p:txBody>
      </p:sp>
      <p:sp>
        <p:nvSpPr>
          <p:cNvPr id="3" name="Rectangle 5"/>
          <p:cNvSpPr>
            <a:spLocks noGrp="1" noChangeArrowheads="1"/>
          </p:cNvSpPr>
          <p:nvPr>
            <p:ph type="ftr" sz="quarter" idx="3"/>
          </p:nvPr>
        </p:nvSpPr>
        <p:spPr bwMode="auto">
          <a:xfrm>
            <a:off x="3007919"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Решение симметричных разреженных СЛАУ методом верхней релаксации с чебышевским ускорением</a:t>
            </a:r>
            <a:endParaRPr lang="ru-RU" dirty="0"/>
          </a:p>
        </p:txBody>
      </p:sp>
      <p:sp>
        <p:nvSpPr>
          <p:cNvPr id="1030"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lnSpc>
                <a:spcPct val="150000"/>
              </a:lnSpc>
              <a:spcBef>
                <a:spcPts val="0"/>
              </a:spcBef>
              <a:spcAft>
                <a:spcPts val="0"/>
              </a:spcAft>
              <a:defRPr sz="1200">
                <a:latin typeface="+mn-lt"/>
                <a:cs typeface="Arial" pitchFamily="34" charset="0"/>
              </a:defRPr>
            </a:lvl1pPr>
          </a:lstStyle>
          <a:p>
            <a:pPr rtl="0">
              <a:defRPr/>
            </a:pPr>
            <a:fld id="{4F2367BF-7A57-4F5A-B357-719264272D2E}" type="slidenum">
              <a:rPr lang="ru-RU"/>
              <a:pPr rtl="0">
                <a:defRPr/>
              </a:pPr>
              <a:t>‹#›</a:t>
            </a:fld>
            <a:endParaRPr lang="ru-RU"/>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25401" y="6161090"/>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114884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sldNum="0"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oleObject" Target="../embeddings/oleObject18.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 Id="rId9" Type="http://schemas.openxmlformats.org/officeDocument/2006/relationships/oleObject" Target="../embeddings/oleObject24.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oleObject" Target="../embeddings/oleObject25.bin"/><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 Id="rId9" Type="http://schemas.openxmlformats.org/officeDocument/2006/relationships/oleObject" Target="../embeddings/oleObject3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oleObject" Target="../embeddings/oleObject32.bin"/><Relationship Id="rId7"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35.bin"/><Relationship Id="rId11" Type="http://schemas.openxmlformats.org/officeDocument/2006/relationships/oleObject" Target="../embeddings/oleObject40.bin"/><Relationship Id="rId5" Type="http://schemas.openxmlformats.org/officeDocument/2006/relationships/oleObject" Target="../embeddings/oleObject34.bin"/><Relationship Id="rId10" Type="http://schemas.openxmlformats.org/officeDocument/2006/relationships/oleObject" Target="../embeddings/oleObject39.bin"/><Relationship Id="rId4" Type="http://schemas.openxmlformats.org/officeDocument/2006/relationships/oleObject" Target="../embeddings/oleObject33.bin"/><Relationship Id="rId9" Type="http://schemas.openxmlformats.org/officeDocument/2006/relationships/oleObject" Target="../embeddings/oleObject38.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www.cise.ufl.edu/research/sparse/matrices/"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42.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44.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46.bin"/></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47.bin"/><Relationship Id="rId7"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50.bin"/><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5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6321425" y="4967288"/>
            <a:ext cx="357663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nchor="ctr">
            <a:spAutoFit/>
          </a:bodyPr>
          <a:lstStyle/>
          <a:p>
            <a:pPr algn="l" rtl="0"/>
            <a:r>
              <a:rPr lang="en" i="1">
                <a:solidFill>
                  <a:srgbClr val="000000"/>
                </a:solidFill>
                <a:latin typeface="Arial" charset="0"/>
              </a:rPr>
              <a:t>Supported by Intel</a:t>
            </a:r>
            <a:endParaRPr lang="ru-RU" dirty="0">
              <a:solidFill>
                <a:srgbClr val="000000"/>
              </a:solidFill>
              <a:latin typeface="Arial" charset="0"/>
            </a:endParaRPr>
          </a:p>
        </p:txBody>
      </p:sp>
      <p:sp>
        <p:nvSpPr>
          <p:cNvPr id="7" name="Rectangle 4"/>
          <p:cNvSpPr>
            <a:spLocks noChangeArrowheads="1"/>
          </p:cNvSpPr>
          <p:nvPr/>
        </p:nvSpPr>
        <p:spPr bwMode="auto">
          <a:xfrm>
            <a:off x="4255889" y="5643632"/>
            <a:ext cx="5593655"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rtl="0"/>
            <a:r>
              <a:rPr lang="en" sz="2000" smtClean="0">
                <a:latin typeface="Arial" pitchFamily="34" charset="0"/>
              </a:rPr>
              <a:t>K</a:t>
            </a:r>
            <a:r>
              <a:rPr lang="en" sz="2000" dirty="0">
                <a:latin typeface="Arial" pitchFamily="34" charset="0"/>
              </a:rPr>
              <a:t>. A. Barkalov</a:t>
            </a:r>
          </a:p>
          <a:p>
            <a:pPr rtl="0"/>
            <a:r>
              <a:rPr lang="en" sz="2000" dirty="0">
                <a:latin typeface="Arial" pitchFamily="34" charset="0"/>
              </a:rPr>
              <a:t>Software Department</a:t>
            </a:r>
            <a:endParaRPr lang="ru-RU" sz="2000" i="1" dirty="0">
              <a:latin typeface="Arial" charset="0"/>
            </a:endParaRPr>
          </a:p>
        </p:txBody>
      </p:sp>
      <p:sp>
        <p:nvSpPr>
          <p:cNvPr id="8" name="Rectangle 3"/>
          <p:cNvSpPr>
            <a:spLocks noGrp="1" noChangeArrowheads="1"/>
          </p:cNvSpPr>
          <p:nvPr>
            <p:ph type="subTitle" idx="1"/>
          </p:nvPr>
        </p:nvSpPr>
        <p:spPr>
          <a:xfrm>
            <a:off x="428625" y="2205038"/>
            <a:ext cx="9047163" cy="461962"/>
          </a:xfrm>
        </p:spPr>
        <p:txBody>
          <a:bodyPr rtlCol="0">
            <a:spAutoFit/>
          </a:bodyPr>
          <a:lstStyle/>
          <a:p>
            <a:pPr rtl="0" eaLnBrk="1" hangingPunct="1">
              <a:defRPr/>
            </a:pPr>
            <a:r>
              <a:rPr lang="en" b="1" i="1" dirty="0">
                <a:effectLst>
                  <a:outerShdw blurRad="38100" dist="38100" dir="2700000" algn="tl">
                    <a:srgbClr val="C0C0C0"/>
                  </a:outerShdw>
                </a:effectLst>
              </a:rPr>
              <a:t>Iterative </a:t>
            </a:r>
            <a:r>
              <a:rPr lang="en" b="1" i="1">
                <a:effectLst>
                  <a:outerShdw blurRad="38100" dist="38100" dir="2700000" algn="tl">
                    <a:srgbClr val="C0C0C0"/>
                  </a:outerShdw>
                </a:effectLst>
              </a:rPr>
              <a:t>Methods </a:t>
            </a:r>
            <a:r>
              <a:rPr lang="en" b="1" i="1" smtClean="0">
                <a:effectLst>
                  <a:outerShdw blurRad="38100" dist="38100" dir="2700000" algn="tl">
                    <a:srgbClr val="C0C0C0"/>
                  </a:outerShdw>
                </a:effectLst>
              </a:rPr>
              <a:t>for </a:t>
            </a:r>
            <a:r>
              <a:rPr lang="en" b="1" i="1" dirty="0">
                <a:effectLst>
                  <a:outerShdw blurRad="38100" dist="38100" dir="2700000" algn="tl">
                    <a:srgbClr val="C0C0C0"/>
                  </a:outerShdw>
                </a:effectLst>
              </a:rPr>
              <a:t>Solving Linear Systems</a:t>
            </a:r>
          </a:p>
        </p:txBody>
      </p:sp>
      <p:sp>
        <p:nvSpPr>
          <p:cNvPr id="9" name="Rectangle 2"/>
          <p:cNvSpPr>
            <a:spLocks noGrp="1" noChangeArrowheads="1"/>
          </p:cNvSpPr>
          <p:nvPr>
            <p:ph type="ctrTitle"/>
          </p:nvPr>
        </p:nvSpPr>
        <p:spPr>
          <a:xfrm>
            <a:off x="776288" y="3071810"/>
            <a:ext cx="8420100" cy="1200329"/>
          </a:xfrm>
        </p:spPr>
        <p:txBody>
          <a:bodyPr rtlCol="0">
            <a:spAutoFit/>
          </a:bodyPr>
          <a:lstStyle/>
          <a:p>
            <a:pPr algn="ctr" rtl="0"/>
            <a:r>
              <a:rPr lang="en" sz="2400"/>
              <a:t>Laboratory Work </a:t>
            </a:r>
            <a:r>
              <a:rPr lang="ru-RU" altLang="ru-RU" sz="2400" dirty="0" smtClean="0"/>
              <a:t/>
            </a:r>
            <a:br>
              <a:rPr lang="ru-RU" altLang="ru-RU" sz="2400" dirty="0" smtClean="0"/>
            </a:br>
            <a:r>
              <a:rPr lang="en" sz="2400"/>
              <a:t>Solving Symmetric Sparse Linear Systems Using SOR Method with Chebyshev’s Acceleration </a:t>
            </a:r>
            <a:endParaRPr lang="ru-RU" altLang="ru-RU" sz="2400" dirty="0" smtClean="0"/>
          </a:p>
        </p:txBody>
      </p:sp>
    </p:spTree>
    <p:extLst>
      <p:ext uri="{BB962C8B-B14F-4D97-AF65-F5344CB8AC3E}">
        <p14:creationId xmlns:p14="http://schemas.microsoft.com/office/powerpoint/2010/main" xmlns="" val="3901814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Заголовок 1"/>
          <p:cNvSpPr>
            <a:spLocks noGrp="1"/>
          </p:cNvSpPr>
          <p:nvPr>
            <p:ph type="title" idx="4294967295"/>
          </p:nvPr>
        </p:nvSpPr>
        <p:spPr/>
        <p:txBody>
          <a:bodyPr rtlCol="0"/>
          <a:lstStyle/>
          <a:p>
            <a:pPr rtl="0"/>
            <a:r>
              <a:rPr lang="en" sz="2800"/>
              <a:t>Successive Over Relaxation (SOR) method</a:t>
            </a:r>
          </a:p>
        </p:txBody>
      </p:sp>
      <p:sp>
        <p:nvSpPr>
          <p:cNvPr id="6150" name="Содержимое 2"/>
          <p:cNvSpPr>
            <a:spLocks noGrp="1"/>
          </p:cNvSpPr>
          <p:nvPr>
            <p:ph idx="4294967295"/>
          </p:nvPr>
        </p:nvSpPr>
        <p:spPr>
          <a:xfrm>
            <a:off x="495300" y="1196975"/>
            <a:ext cx="9137650" cy="4968875"/>
          </a:xfrm>
        </p:spPr>
        <p:txBody>
          <a:bodyPr rtlCol="0"/>
          <a:lstStyle/>
          <a:p>
            <a:pPr rtl="0"/>
            <a:r>
              <a:rPr lang="en">
                <a:latin typeface="Times New Roman" pitchFamily="18" charset="0"/>
                <a:cs typeface="Times New Roman" pitchFamily="18" charset="0"/>
              </a:rPr>
              <a:t>Successive over relaxation method (SOR) is written as</a:t>
            </a:r>
          </a:p>
          <a:p>
            <a:pPr rtl="0"/>
            <a:endParaRPr lang="ru-RU" sz="1600" dirty="0" smtClean="0">
              <a:latin typeface="Times New Roman" pitchFamily="18" charset="0"/>
              <a:cs typeface="Times New Roman" pitchFamily="18" charset="0"/>
            </a:endParaRPr>
          </a:p>
          <a:p>
            <a:pPr rtl="0"/>
            <a:endParaRPr lang="ru-RU" dirty="0" smtClean="0">
              <a:latin typeface="Times New Roman" pitchFamily="18" charset="0"/>
              <a:cs typeface="Times New Roman" pitchFamily="18" charset="0"/>
            </a:endParaRPr>
          </a:p>
          <a:p>
            <a:pPr rtl="0">
              <a:buFont typeface="Wingdings" pitchFamily="2" charset="2"/>
              <a:buNone/>
            </a:pPr>
            <a:r>
              <a:rPr lang="en">
                <a:latin typeface="Times New Roman" pitchFamily="18" charset="0"/>
                <a:cs typeface="Times New Roman" pitchFamily="18" charset="0"/>
              </a:rPr>
              <a:t>	where </a:t>
            </a:r>
            <a:r>
              <a:rPr lang="en" i="1">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rPr>
              <a:t> </a:t>
            </a:r>
            <a:r>
              <a:rPr lang="en">
                <a:latin typeface="Times New Roman" pitchFamily="18" charset="0"/>
                <a:cs typeface="Times New Roman" pitchFamily="18" charset="0"/>
                <a:sym typeface="Symbol" pitchFamily="18" charset="2"/>
              </a:rPr>
              <a:t>is</a:t>
            </a:r>
            <a:r>
              <a:rPr lang="en">
                <a:latin typeface="Times New Roman" pitchFamily="18" charset="0"/>
                <a:cs typeface="Times New Roman" pitchFamily="18" charset="0"/>
              </a:rPr>
              <a:t> the method parameter.</a:t>
            </a:r>
            <a:endParaRPr lang="en-US" dirty="0" smtClean="0">
              <a:latin typeface="Times New Roman" pitchFamily="18" charset="0"/>
              <a:cs typeface="Times New Roman" pitchFamily="18" charset="0"/>
            </a:endParaRPr>
          </a:p>
          <a:p>
            <a:pPr rtl="0"/>
            <a:r>
              <a:rPr lang="en">
                <a:latin typeface="Times New Roman" pitchFamily="18" charset="0"/>
                <a:cs typeface="Times New Roman" pitchFamily="18" charset="0"/>
              </a:rPr>
              <a:t>Convergence: ω</a:t>
            </a:r>
            <a:r>
              <a:rPr lang="en">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rPr>
              <a:t>(0,2) (required), if </a:t>
            </a:r>
            <a:r>
              <a:rPr lang="en" i="1">
                <a:latin typeface="Times New Roman" pitchFamily="18" charset="0"/>
                <a:cs typeface="Times New Roman" pitchFamily="18" charset="0"/>
                <a:sym typeface="Symbol" pitchFamily="18" charset="2"/>
              </a:rPr>
              <a:t>А</a:t>
            </a:r>
            <a:r>
              <a:rPr lang="en">
                <a:latin typeface="Times New Roman" pitchFamily="18" charset="0"/>
                <a:cs typeface="Times New Roman" pitchFamily="18" charset="0"/>
              </a:rPr>
              <a:t>, then it is sufficient</a:t>
            </a:r>
          </a:p>
          <a:p>
            <a:pPr rtl="0"/>
            <a:r>
              <a:rPr lang="en">
                <a:latin typeface="Times New Roman" pitchFamily="18" charset="0"/>
                <a:cs typeface="Times New Roman" pitchFamily="18" charset="0"/>
              </a:rPr>
              <a:t>For numerical solution of mathematical physics problems</a:t>
            </a:r>
          </a:p>
          <a:p>
            <a:pPr rtl="0"/>
            <a:endParaRPr lang="ru-RU" dirty="0" smtClean="0">
              <a:latin typeface="Times New Roman" pitchFamily="18" charset="0"/>
              <a:cs typeface="Times New Roman" pitchFamily="18" charset="0"/>
            </a:endParaRPr>
          </a:p>
          <a:p>
            <a:pPr rtl="0"/>
            <a:r>
              <a:rPr lang="en">
                <a:latin typeface="Times New Roman" pitchFamily="18" charset="0"/>
                <a:cs typeface="Times New Roman" pitchFamily="18" charset="0"/>
              </a:rPr>
              <a:t>Required number of iterations when </a:t>
            </a:r>
            <a:r>
              <a:rPr lang="en" i="1">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sym typeface="Symbol" pitchFamily="18" charset="2"/>
              </a:rPr>
              <a:t></a:t>
            </a:r>
            <a:r>
              <a:rPr lang="en" i="1">
                <a:latin typeface="Times New Roman" pitchFamily="18" charset="0"/>
                <a:cs typeface="Times New Roman" pitchFamily="18" charset="0"/>
                <a:sym typeface="Symbol" pitchFamily="18" charset="2"/>
              </a:rPr>
              <a:t></a:t>
            </a:r>
            <a:r>
              <a:rPr lang="en" i="1" baseline="-25000">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rPr>
              <a:t> :</a:t>
            </a:r>
            <a:r>
              <a:rPr lang="en">
                <a:latin typeface="Times New Roman" pitchFamily="18" charset="0"/>
                <a:cs typeface="Times New Roman" pitchFamily="18" charset="0"/>
                <a:sym typeface="Symbol" pitchFamily="18" charset="2"/>
              </a:rPr>
              <a:t></a:t>
            </a:r>
            <a:r>
              <a:rPr lang="en" i="1">
                <a:latin typeface="Times New Roman" pitchFamily="18" charset="0"/>
                <a:cs typeface="Times New Roman" pitchFamily="18" charset="0"/>
              </a:rPr>
              <a:t>O</a:t>
            </a:r>
            <a:r>
              <a:rPr lang="en">
                <a:latin typeface="Times New Roman" pitchFamily="18" charset="0"/>
                <a:cs typeface="Times New Roman" pitchFamily="18" charset="0"/>
              </a:rPr>
              <a:t>(</a:t>
            </a:r>
            <a:r>
              <a:rPr lang="en" i="1">
                <a:latin typeface="Times New Roman" pitchFamily="18" charset="0"/>
                <a:cs typeface="Times New Roman" pitchFamily="18" charset="0"/>
              </a:rPr>
              <a:t>h</a:t>
            </a:r>
            <a:r>
              <a:rPr lang="en" baseline="30000">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rPr>
              <a:t>)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en">
                <a:latin typeface="Times New Roman" pitchFamily="18" charset="0"/>
                <a:cs typeface="Times New Roman" pitchFamily="18" charset="0"/>
              </a:rPr>
              <a:t>if </a:t>
            </a:r>
            <a:r>
              <a:rPr lang="en" i="1">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rPr>
              <a:t> (for SOR it is the same as for the Seidel method):</a:t>
            </a:r>
            <a:r>
              <a:rPr lang="en">
                <a:latin typeface="Times New Roman" pitchFamily="18" charset="0"/>
                <a:cs typeface="Times New Roman" pitchFamily="18" charset="0"/>
                <a:sym typeface="Symbol" pitchFamily="18" charset="2"/>
              </a:rPr>
              <a:t></a:t>
            </a:r>
            <a:r>
              <a:rPr lang="en" i="1">
                <a:latin typeface="Times New Roman" pitchFamily="18" charset="0"/>
                <a:cs typeface="Times New Roman" pitchFamily="18" charset="0"/>
              </a:rPr>
              <a:t>O</a:t>
            </a:r>
            <a:r>
              <a:rPr lang="en">
                <a:latin typeface="Times New Roman" pitchFamily="18" charset="0"/>
                <a:cs typeface="Times New Roman" pitchFamily="18" charset="0"/>
              </a:rPr>
              <a:t>(</a:t>
            </a:r>
            <a:r>
              <a:rPr lang="en" i="1">
                <a:latin typeface="Times New Roman" pitchFamily="18" charset="0"/>
                <a:cs typeface="Times New Roman" pitchFamily="18" charset="0"/>
              </a:rPr>
              <a:t>h</a:t>
            </a:r>
            <a:r>
              <a:rPr lang="en" baseline="30000">
                <a:latin typeface="Times New Roman" pitchFamily="18" charset="0"/>
                <a:cs typeface="Times New Roman" pitchFamily="18" charset="0"/>
                <a:sym typeface="Symbol" pitchFamily="18" charset="2"/>
              </a:rPr>
              <a:t></a:t>
            </a:r>
            <a:r>
              <a:rPr lang="en">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rtl="0"/>
            <a:r>
              <a:rPr lang="en">
                <a:latin typeface="Times New Roman" pitchFamily="18" charset="0"/>
                <a:cs typeface="Times New Roman" pitchFamily="18" charset="0"/>
              </a:rPr>
              <a:t>More accurate estimation  </a:t>
            </a:r>
          </a:p>
          <a:p>
            <a:pPr rtl="0"/>
            <a:endParaRPr lang="en-US" dirty="0" smtClean="0">
              <a:latin typeface="Times New Roman" pitchFamily="18" charset="0"/>
              <a:cs typeface="Times New Roman" pitchFamily="18" charset="0"/>
            </a:endParaRPr>
          </a:p>
        </p:txBody>
      </p:sp>
      <p:sp>
        <p:nvSpPr>
          <p:cNvPr id="6151" name="Rectangle 4"/>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sp>
        <p:nvSpPr>
          <p:cNvPr id="6152" name="Rectangle 5"/>
          <p:cNvSpPr>
            <a:spLocks noChangeArrowheads="1"/>
          </p:cNvSpPr>
          <p:nvPr/>
        </p:nvSpPr>
        <p:spPr bwMode="auto">
          <a:xfrm>
            <a:off x="0" y="428625"/>
            <a:ext cx="9906000" cy="0"/>
          </a:xfrm>
          <a:prstGeom prst="rect">
            <a:avLst/>
          </a:prstGeom>
          <a:noFill/>
          <a:ln w="9525">
            <a:noFill/>
            <a:miter lim="800000"/>
            <a:headEnd/>
            <a:tailEnd/>
          </a:ln>
        </p:spPr>
        <p:txBody>
          <a:bodyPr wrap="none" rtlCol="0" anchor="ctr">
            <a:spAutoFit/>
          </a:bodyPr>
          <a:lstStyle/>
          <a:p>
            <a:pPr rtl="0"/>
            <a:endParaRPr lang="ru-RU"/>
          </a:p>
        </p:txBody>
      </p:sp>
      <p:sp>
        <p:nvSpPr>
          <p:cNvPr id="6153" name="Rectangle 6"/>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sp>
        <p:nvSpPr>
          <p:cNvPr id="6154" name="Rectangle 7"/>
          <p:cNvSpPr>
            <a:spLocks noChangeArrowheads="1"/>
          </p:cNvSpPr>
          <p:nvPr/>
        </p:nvSpPr>
        <p:spPr bwMode="auto">
          <a:xfrm>
            <a:off x="0" y="428625"/>
            <a:ext cx="9906000" cy="0"/>
          </a:xfrm>
          <a:prstGeom prst="rect">
            <a:avLst/>
          </a:prstGeom>
          <a:noFill/>
          <a:ln w="9525">
            <a:noFill/>
            <a:miter lim="800000"/>
            <a:headEnd/>
            <a:tailEnd/>
          </a:ln>
        </p:spPr>
        <p:txBody>
          <a:bodyPr wrap="none" rtlCol="0" anchor="ctr">
            <a:spAutoFit/>
          </a:bodyPr>
          <a:lstStyle/>
          <a:p>
            <a:pPr rtl="0"/>
            <a:endParaRPr lang="ru-RU"/>
          </a:p>
        </p:txBody>
      </p:sp>
      <p:sp>
        <p:nvSpPr>
          <p:cNvPr id="6155" name="Rectangle 8"/>
          <p:cNvSpPr>
            <a:spLocks noChangeArrowheads="1"/>
          </p:cNvSpPr>
          <p:nvPr/>
        </p:nvSpPr>
        <p:spPr bwMode="auto">
          <a:xfrm>
            <a:off x="0" y="2957513"/>
            <a:ext cx="9906000" cy="0"/>
          </a:xfrm>
          <a:prstGeom prst="rect">
            <a:avLst/>
          </a:prstGeom>
          <a:noFill/>
          <a:ln w="9525">
            <a:noFill/>
            <a:miter lim="800000"/>
            <a:headEnd/>
            <a:tailEnd/>
          </a:ln>
        </p:spPr>
        <p:txBody>
          <a:bodyPr wrap="none" rtlCol="0" anchor="ctr">
            <a:spAutoFit/>
          </a:bodyPr>
          <a:lstStyle/>
          <a:p>
            <a:pPr rtl="0"/>
            <a:endParaRPr lang="ru-RU"/>
          </a:p>
        </p:txBody>
      </p:sp>
      <p:sp>
        <p:nvSpPr>
          <p:cNvPr id="6156" name="Rectangle 11"/>
          <p:cNvSpPr>
            <a:spLocks noChangeArrowheads="1"/>
          </p:cNvSpPr>
          <p:nvPr/>
        </p:nvSpPr>
        <p:spPr bwMode="auto">
          <a:xfrm>
            <a:off x="0" y="3314700"/>
            <a:ext cx="9906000" cy="0"/>
          </a:xfrm>
          <a:prstGeom prst="rect">
            <a:avLst/>
          </a:prstGeom>
          <a:noFill/>
          <a:ln w="9525">
            <a:noFill/>
            <a:miter lim="800000"/>
            <a:headEnd/>
            <a:tailEnd/>
          </a:ln>
        </p:spPr>
        <p:txBody>
          <a:bodyPr wrap="none" rtlCol="0" anchor="ctr">
            <a:spAutoFit/>
          </a:bodyPr>
          <a:lstStyle/>
          <a:p>
            <a:pPr rtl="0"/>
            <a:endParaRPr lang="ru-RU"/>
          </a:p>
        </p:txBody>
      </p:sp>
      <p:sp>
        <p:nvSpPr>
          <p:cNvPr id="6157" name="Rectangle 13"/>
          <p:cNvSpPr>
            <a:spLocks noChangeArrowheads="1"/>
          </p:cNvSpPr>
          <p:nvPr/>
        </p:nvSpPr>
        <p:spPr bwMode="auto">
          <a:xfrm>
            <a:off x="0" y="3186113"/>
            <a:ext cx="9906000" cy="0"/>
          </a:xfrm>
          <a:prstGeom prst="rect">
            <a:avLst/>
          </a:prstGeom>
          <a:noFill/>
          <a:ln w="9525">
            <a:noFill/>
            <a:miter lim="800000"/>
            <a:headEnd/>
            <a:tailEnd/>
          </a:ln>
        </p:spPr>
        <p:txBody>
          <a:bodyPr wrap="none" rtlCol="0" anchor="ctr">
            <a:spAutoFit/>
          </a:bodyPr>
          <a:lstStyle/>
          <a:p>
            <a:pPr rtl="0"/>
            <a:endParaRPr lang="ru-RU"/>
          </a:p>
        </p:txBody>
      </p:sp>
      <p:sp>
        <p:nvSpPr>
          <p:cNvPr id="6158" name="Rectangle 15"/>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graphicFrame>
        <p:nvGraphicFramePr>
          <p:cNvPr id="6146" name="Object 14"/>
          <p:cNvGraphicFramePr>
            <a:graphicFrameLocks noChangeAspect="1"/>
          </p:cNvGraphicFramePr>
          <p:nvPr/>
        </p:nvGraphicFramePr>
        <p:xfrm>
          <a:off x="2576736" y="1628800"/>
          <a:ext cx="4116388" cy="838200"/>
        </p:xfrm>
        <a:graphic>
          <a:graphicData uri="http://schemas.openxmlformats.org/presentationml/2006/ole">
            <p:oleObj spid="_x0000_s119828" name="Формула" r:id="rId3" imgW="2044700" imgH="419100" progId="Equation.3">
              <p:embed/>
            </p:oleObj>
          </a:graphicData>
        </a:graphic>
      </p:graphicFrame>
      <p:sp>
        <p:nvSpPr>
          <p:cNvPr id="6159" name="Rectangle 16"/>
          <p:cNvSpPr>
            <a:spLocks noChangeArrowheads="1"/>
          </p:cNvSpPr>
          <p:nvPr/>
        </p:nvSpPr>
        <p:spPr bwMode="auto">
          <a:xfrm>
            <a:off x="0" y="419100"/>
            <a:ext cx="9906000" cy="0"/>
          </a:xfrm>
          <a:prstGeom prst="rect">
            <a:avLst/>
          </a:prstGeom>
          <a:noFill/>
          <a:ln w="9525">
            <a:noFill/>
            <a:miter lim="800000"/>
            <a:headEnd/>
            <a:tailEnd/>
          </a:ln>
        </p:spPr>
        <p:txBody>
          <a:bodyPr wrap="none" rtlCol="0" anchor="ctr">
            <a:spAutoFit/>
          </a:bodyPr>
          <a:lstStyle/>
          <a:p>
            <a:pPr rtl="0"/>
            <a:endParaRPr lang="ru-RU"/>
          </a:p>
        </p:txBody>
      </p:sp>
      <p:graphicFrame>
        <p:nvGraphicFramePr>
          <p:cNvPr id="2" name="Object 1"/>
          <p:cNvGraphicFramePr>
            <a:graphicFrameLocks noChangeAspect="1"/>
          </p:cNvGraphicFramePr>
          <p:nvPr/>
        </p:nvGraphicFramePr>
        <p:xfrm>
          <a:off x="3584848" y="3738488"/>
          <a:ext cx="1928813" cy="482600"/>
        </p:xfrm>
        <a:graphic>
          <a:graphicData uri="http://schemas.openxmlformats.org/presentationml/2006/ole">
            <p:oleObj spid="_x0000_s119829" name="Формула" r:id="rId4" imgW="952087" imgH="241195" progId="Equation.3">
              <p:embed/>
            </p:oleObj>
          </a:graphicData>
        </a:graphic>
      </p:graphicFrame>
      <p:graphicFrame>
        <p:nvGraphicFramePr>
          <p:cNvPr id="3" name="Object 3"/>
          <p:cNvGraphicFramePr>
            <a:graphicFrameLocks noChangeAspect="1"/>
          </p:cNvGraphicFramePr>
          <p:nvPr/>
        </p:nvGraphicFramePr>
        <p:xfrm>
          <a:off x="3152775" y="5319166"/>
          <a:ext cx="3448050" cy="846138"/>
        </p:xfrm>
        <a:graphic>
          <a:graphicData uri="http://schemas.openxmlformats.org/presentationml/2006/ole">
            <p:oleObj spid="_x0000_s119830" name="Формула" r:id="rId5" imgW="1905000" imgH="469900" progId="Equation.3">
              <p:embed/>
            </p:oleObj>
          </a:graphicData>
        </a:graphic>
      </p:graphicFrame>
      <p:sp>
        <p:nvSpPr>
          <p:cNvPr id="16" name="Дата 3"/>
          <p:cNvSpPr>
            <a:spLocks noGrp="1"/>
          </p:cNvSpPr>
          <p:nvPr>
            <p:ph type="dt" sz="half" idx="2"/>
          </p:nvPr>
        </p:nvSpPr>
        <p:spPr>
          <a:xfrm>
            <a:off x="882257" y="6408738"/>
            <a:ext cx="2051711" cy="449262"/>
          </a:xfrm>
        </p:spPr>
        <p:txBody>
          <a:bodyPr rtlCol="0"/>
          <a:lstStyle/>
          <a:p>
            <a:pPr rtl="0">
              <a:defRPr/>
            </a:pPr>
            <a:r>
              <a:rPr lang="en"/>
              <a:t>Nizhny Novgorod, 2014</a:t>
            </a:r>
            <a:endParaRPr lang="ru-RU" dirty="0"/>
          </a:p>
        </p:txBody>
      </p:sp>
      <p:sp>
        <p:nvSpPr>
          <p:cNvPr id="17" name="Нижний колонтитул 4"/>
          <p:cNvSpPr>
            <a:spLocks noGrp="1"/>
          </p:cNvSpPr>
          <p:nvPr>
            <p:ph type="ftr" sz="quarter" idx="3"/>
          </p:nvPr>
        </p:nvSpPr>
        <p:spPr>
          <a:xfrm>
            <a:off x="3007920" y="6408738"/>
            <a:ext cx="5761302" cy="449262"/>
          </a:xfrm>
        </p:spPr>
        <p:txBody>
          <a:bodyPr rtlCol="0"/>
          <a:lstStyle/>
          <a:p>
            <a:pPr rtl="0">
              <a:defRPr/>
            </a:pPr>
            <a:r>
              <a:rPr lang="en"/>
              <a:t>Solving Symmetric Sparse Linear Systems Using SOR Method with Chebyshev’s Acceleration</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Заголовок 1"/>
          <p:cNvSpPr>
            <a:spLocks noGrp="1"/>
          </p:cNvSpPr>
          <p:nvPr>
            <p:ph type="title"/>
          </p:nvPr>
        </p:nvSpPr>
        <p:spPr/>
        <p:txBody>
          <a:bodyPr rtlCol="0"/>
          <a:lstStyle/>
          <a:p>
            <a:pPr rtl="0"/>
            <a:r>
              <a:rPr lang="en" sz="2800"/>
              <a:t>SOR </a:t>
            </a:r>
            <a:r>
              <a:rPr lang="en" sz="2800">
                <a:sym typeface="Symbol" pitchFamily="18" charset="2"/>
              </a:rPr>
              <a:t></a:t>
            </a:r>
            <a:r>
              <a:rPr lang="en" sz="2800"/>
              <a:t>algorithm</a:t>
            </a:r>
          </a:p>
        </p:txBody>
      </p:sp>
      <p:sp>
        <p:nvSpPr>
          <p:cNvPr id="8198" name="Содержимое 2"/>
          <p:cNvSpPr>
            <a:spLocks noGrp="1"/>
          </p:cNvSpPr>
          <p:nvPr>
            <p:ph idx="1"/>
          </p:nvPr>
        </p:nvSpPr>
        <p:spPr/>
        <p:txBody>
          <a:bodyPr rtlCol="0"/>
          <a:lstStyle/>
          <a:p>
            <a:pPr rtl="0"/>
            <a:r>
              <a:rPr lang="en" dirty="0">
                <a:latin typeface="Times New Roman" pitchFamily="18" charset="0"/>
                <a:cs typeface="Times New Roman" pitchFamily="18" charset="0"/>
              </a:rPr>
              <a:t>With regard to</a:t>
            </a:r>
            <a:r>
              <a:rPr lang="en" i="1" dirty="0">
                <a:latin typeface="Times New Roman" pitchFamily="18" charset="0"/>
                <a:cs typeface="Times New Roman" pitchFamily="18" charset="0"/>
              </a:rPr>
              <a:t> A</a:t>
            </a:r>
            <a:r>
              <a:rPr lang="en" dirty="0">
                <a:latin typeface="Times New Roman" pitchFamily="18" charset="0"/>
                <a:cs typeface="Times New Roman" pitchFamily="18" charset="0"/>
                <a:sym typeface="Symbol" pitchFamily="18" charset="2"/>
              </a:rPr>
              <a:t></a:t>
            </a:r>
            <a:r>
              <a:rPr lang="en" i="1" dirty="0">
                <a:latin typeface="Times New Roman" pitchFamily="18" charset="0"/>
                <a:cs typeface="Times New Roman" pitchFamily="18" charset="0"/>
              </a:rPr>
              <a:t>L</a:t>
            </a:r>
            <a:r>
              <a:rPr lang="en" dirty="0">
                <a:latin typeface="Times New Roman" pitchFamily="18" charset="0"/>
                <a:cs typeface="Times New Roman" pitchFamily="18" charset="0"/>
                <a:sym typeface="Symbol" pitchFamily="18" charset="2"/>
              </a:rPr>
              <a:t></a:t>
            </a:r>
            <a:r>
              <a:rPr lang="en" i="1" dirty="0">
                <a:latin typeface="Times New Roman" pitchFamily="18" charset="0"/>
                <a:cs typeface="Times New Roman" pitchFamily="18" charset="0"/>
              </a:rPr>
              <a:t>R</a:t>
            </a:r>
            <a:r>
              <a:rPr lang="en" dirty="0">
                <a:latin typeface="Times New Roman" pitchFamily="18" charset="0"/>
                <a:cs typeface="Times New Roman" pitchFamily="18" charset="0"/>
              </a:rPr>
              <a:t>+</a:t>
            </a:r>
            <a:r>
              <a:rPr lang="en" i="1" dirty="0">
                <a:latin typeface="Times New Roman" pitchFamily="18" charset="0"/>
                <a:cs typeface="Times New Roman" pitchFamily="18" charset="0"/>
              </a:rPr>
              <a:t>D, </a:t>
            </a:r>
            <a:r>
              <a:rPr lang="en" dirty="0">
                <a:latin typeface="Times New Roman" pitchFamily="18" charset="0"/>
                <a:cs typeface="Times New Roman" pitchFamily="18" charset="0"/>
              </a:rPr>
              <a:t>let us put in a more convenient form</a:t>
            </a:r>
          </a:p>
          <a:p>
            <a:pPr rtl="0"/>
            <a:endParaRPr lang="ru-RU" dirty="0" smtClean="0">
              <a:latin typeface="Times New Roman" pitchFamily="18" charset="0"/>
              <a:cs typeface="Times New Roman" pitchFamily="18" charset="0"/>
            </a:endParaRPr>
          </a:p>
          <a:p>
            <a:pPr rtl="0"/>
            <a:r>
              <a:rPr lang="en" dirty="0">
                <a:latin typeface="Times New Roman" pitchFamily="18" charset="0"/>
                <a:cs typeface="Times New Roman" pitchFamily="18" charset="0"/>
              </a:rPr>
              <a:t>New approximation components are computed as</a:t>
            </a:r>
          </a:p>
          <a:p>
            <a:pPr rtl="0"/>
            <a:endParaRPr lang="ru-RU" dirty="0" smtClean="0">
              <a:latin typeface="Times New Roman" pitchFamily="18" charset="0"/>
              <a:cs typeface="Times New Roman" pitchFamily="18" charset="0"/>
            </a:endParaRPr>
          </a:p>
          <a:p>
            <a:pPr rtl="0"/>
            <a:endParaRPr lang="ru-RU" dirty="0" smtClean="0">
              <a:latin typeface="Times New Roman" pitchFamily="18" charset="0"/>
              <a:cs typeface="Times New Roman" pitchFamily="18" charset="0"/>
            </a:endParaRPr>
          </a:p>
          <a:p>
            <a:pPr rtl="0"/>
            <a:r>
              <a:rPr lang="en" dirty="0">
                <a:latin typeface="Times New Roman" pitchFamily="18" charset="0"/>
                <a:cs typeface="Times New Roman" pitchFamily="18" charset="0"/>
              </a:rPr>
              <a:t>Iteration matrix</a:t>
            </a:r>
            <a:endParaRPr lang="en-US" dirty="0" smtClean="0">
              <a:latin typeface="Times New Roman" pitchFamily="18" charset="0"/>
              <a:cs typeface="Times New Roman" pitchFamily="18" charset="0"/>
            </a:endParaRPr>
          </a:p>
          <a:p>
            <a:pPr lvl="1" rtl="0"/>
            <a:r>
              <a:rPr lang="en" dirty="0">
                <a:latin typeface="Times New Roman" pitchFamily="18" charset="0"/>
                <a:cs typeface="Times New Roman" pitchFamily="18" charset="0"/>
              </a:rPr>
              <a:t>non-symmetric!</a:t>
            </a:r>
          </a:p>
          <a:p>
            <a:pPr rtl="0"/>
            <a:r>
              <a:rPr lang="en" dirty="0">
                <a:latin typeface="Times New Roman" pitchFamily="18" charset="0"/>
                <a:cs typeface="Times New Roman" pitchFamily="18" charset="0"/>
              </a:rPr>
              <a:t>Total complexity of a single iteration  </a:t>
            </a:r>
          </a:p>
          <a:p>
            <a:pPr rtl="0">
              <a:buFont typeface="Wingdings" pitchFamily="2" charset="2"/>
              <a:buNone/>
            </a:pPr>
            <a:r>
              <a:rPr lang="en" i="1" dirty="0">
                <a:latin typeface="Times New Roman" pitchFamily="18" charset="0"/>
                <a:cs typeface="Times New Roman" pitchFamily="18" charset="0"/>
              </a:rPr>
              <a:t>				t</a:t>
            </a:r>
            <a:r>
              <a:rPr lang="en" baseline="-25000" dirty="0">
                <a:latin typeface="Times New Roman" pitchFamily="18" charset="0"/>
                <a:cs typeface="Times New Roman" pitchFamily="18" charset="0"/>
              </a:rPr>
              <a:t>1</a:t>
            </a:r>
            <a:r>
              <a:rPr lang="en" dirty="0">
                <a:latin typeface="Times New Roman" pitchFamily="18" charset="0"/>
                <a:cs typeface="Times New Roman" pitchFamily="18" charset="0"/>
              </a:rPr>
              <a:t>=2</a:t>
            </a:r>
            <a:r>
              <a:rPr lang="en" i="1" dirty="0">
                <a:latin typeface="Times New Roman" pitchFamily="18" charset="0"/>
                <a:cs typeface="Times New Roman" pitchFamily="18" charset="0"/>
              </a:rPr>
              <a:t>n</a:t>
            </a:r>
            <a:r>
              <a:rPr lang="en" baseline="30000" dirty="0">
                <a:latin typeface="Times New Roman" pitchFamily="18" charset="0"/>
                <a:cs typeface="Times New Roman" pitchFamily="18" charset="0"/>
              </a:rPr>
              <a:t>2</a:t>
            </a:r>
            <a:r>
              <a:rPr lang="en" i="1" dirty="0">
                <a:latin typeface="Times New Roman" pitchFamily="18" charset="0"/>
                <a:cs typeface="Times New Roman" pitchFamily="18" charset="0"/>
              </a:rPr>
              <a:t>+n</a:t>
            </a:r>
            <a:endParaRPr lang="ru-RU" i="1" dirty="0" smtClean="0">
              <a:latin typeface="Times New Roman" pitchFamily="18" charset="0"/>
              <a:cs typeface="Times New Roman" pitchFamily="18" charset="0"/>
            </a:endParaRPr>
          </a:p>
          <a:p>
            <a:pPr rtl="0"/>
            <a:r>
              <a:rPr lang="en" dirty="0">
                <a:latin typeface="Times New Roman" pitchFamily="18" charset="0"/>
                <a:cs typeface="Times New Roman" pitchFamily="18" charset="0"/>
              </a:rPr>
              <a:t>Performance of </a:t>
            </a:r>
            <a:r>
              <a:rPr lang="en" i="1" dirty="0">
                <a:latin typeface="Times New Roman" pitchFamily="18" charset="0"/>
                <a:cs typeface="Times New Roman" pitchFamily="18" charset="0"/>
              </a:rPr>
              <a:t>L</a:t>
            </a:r>
            <a:r>
              <a:rPr lang="en" dirty="0">
                <a:latin typeface="Times New Roman" pitchFamily="18" charset="0"/>
                <a:cs typeface="Times New Roman" pitchFamily="18" charset="0"/>
              </a:rPr>
              <a:t> iterations</a:t>
            </a:r>
            <a:r>
              <a:rPr lang="en" i="1" dirty="0">
                <a:latin typeface="Times New Roman" pitchFamily="18" charset="0"/>
                <a:cs typeface="Times New Roman" pitchFamily="18" charset="0"/>
              </a:rPr>
              <a:t> </a:t>
            </a:r>
          </a:p>
          <a:p>
            <a:pPr rtl="0">
              <a:buFont typeface="Wingdings" pitchFamily="2" charset="2"/>
              <a:buNone/>
            </a:pPr>
            <a:r>
              <a:rPr lang="en" i="1" dirty="0">
                <a:latin typeface="Times New Roman" pitchFamily="18" charset="0"/>
                <a:cs typeface="Times New Roman" pitchFamily="18" charset="0"/>
              </a:rPr>
              <a:t>				T</a:t>
            </a:r>
            <a:r>
              <a:rPr lang="en" baseline="-25000" dirty="0">
                <a:latin typeface="Times New Roman" pitchFamily="18" charset="0"/>
                <a:cs typeface="Times New Roman" pitchFamily="18" charset="0"/>
              </a:rPr>
              <a:t>1</a:t>
            </a:r>
            <a:r>
              <a:rPr lang="en" dirty="0">
                <a:latin typeface="Times New Roman" pitchFamily="18" charset="0"/>
                <a:cs typeface="Times New Roman" pitchFamily="18" charset="0"/>
              </a:rPr>
              <a:t>=</a:t>
            </a:r>
            <a:r>
              <a:rPr lang="en" i="1" dirty="0">
                <a:latin typeface="Times New Roman" pitchFamily="18" charset="0"/>
                <a:cs typeface="Times New Roman" pitchFamily="18" charset="0"/>
              </a:rPr>
              <a:t>L</a:t>
            </a:r>
            <a:r>
              <a:rPr lang="en" dirty="0">
                <a:latin typeface="Times New Roman" pitchFamily="18" charset="0"/>
                <a:cs typeface="Times New Roman" pitchFamily="18" charset="0"/>
              </a:rPr>
              <a:t>(2</a:t>
            </a:r>
            <a:r>
              <a:rPr lang="en" i="1" dirty="0">
                <a:latin typeface="Times New Roman" pitchFamily="18" charset="0"/>
                <a:cs typeface="Times New Roman" pitchFamily="18" charset="0"/>
              </a:rPr>
              <a:t>n</a:t>
            </a:r>
            <a:r>
              <a:rPr lang="en" baseline="30000" dirty="0">
                <a:latin typeface="Times New Roman" pitchFamily="18" charset="0"/>
                <a:cs typeface="Times New Roman" pitchFamily="18" charset="0"/>
              </a:rPr>
              <a:t>2</a:t>
            </a:r>
            <a:r>
              <a:rPr lang="en" i="1" dirty="0">
                <a:latin typeface="Times New Roman" pitchFamily="18" charset="0"/>
                <a:cs typeface="Times New Roman" pitchFamily="18" charset="0"/>
              </a:rPr>
              <a:t>+n</a:t>
            </a:r>
            <a:r>
              <a:rPr lang="en" dirty="0">
                <a:latin typeface="Times New Roman" pitchFamily="18" charset="0"/>
                <a:cs typeface="Times New Roman" pitchFamily="18" charset="0"/>
              </a:rPr>
              <a:t>)</a:t>
            </a:r>
            <a:r>
              <a:rPr lang="en" i="1" dirty="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rtl="0"/>
            <a:endParaRPr lang="ru-RU" dirty="0" smtClean="0">
              <a:latin typeface="Times New Roman" pitchFamily="18" charset="0"/>
              <a:cs typeface="Times New Roman" pitchFamily="18" charset="0"/>
            </a:endParaRPr>
          </a:p>
        </p:txBody>
      </p:sp>
      <p:sp>
        <p:nvSpPr>
          <p:cNvPr id="8201" name="Rectangle 2"/>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graphicFrame>
        <p:nvGraphicFramePr>
          <p:cNvPr id="8194" name="Object 1"/>
          <p:cNvGraphicFramePr>
            <a:graphicFrameLocks noChangeAspect="1"/>
          </p:cNvGraphicFramePr>
          <p:nvPr/>
        </p:nvGraphicFramePr>
        <p:xfrm>
          <a:off x="1712640" y="1700808"/>
          <a:ext cx="5561013" cy="457200"/>
        </p:xfrm>
        <a:graphic>
          <a:graphicData uri="http://schemas.openxmlformats.org/presentationml/2006/ole">
            <p:oleObj spid="_x0000_s120852" name="Формула" r:id="rId3" imgW="2857500" imgH="228600" progId="Equation.3">
              <p:embed/>
            </p:oleObj>
          </a:graphicData>
        </a:graphic>
      </p:graphicFrame>
      <p:sp>
        <p:nvSpPr>
          <p:cNvPr id="8202" name="Rectangle 4"/>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graphicFrame>
        <p:nvGraphicFramePr>
          <p:cNvPr id="8195" name="Object 3"/>
          <p:cNvGraphicFramePr>
            <a:graphicFrameLocks noChangeAspect="1"/>
          </p:cNvGraphicFramePr>
          <p:nvPr/>
        </p:nvGraphicFramePr>
        <p:xfrm>
          <a:off x="1136576" y="2392809"/>
          <a:ext cx="7061200" cy="892175"/>
        </p:xfrm>
        <a:graphic>
          <a:graphicData uri="http://schemas.openxmlformats.org/presentationml/2006/ole">
            <p:oleObj spid="_x0000_s120853" name="Формула" r:id="rId4" imgW="3454400" imgH="444500" progId="Equation.3">
              <p:embed/>
            </p:oleObj>
          </a:graphicData>
        </a:graphic>
      </p:graphicFrame>
      <p:sp>
        <p:nvSpPr>
          <p:cNvPr id="8203" name="Rectangle 5"/>
          <p:cNvSpPr>
            <a:spLocks noChangeArrowheads="1"/>
          </p:cNvSpPr>
          <p:nvPr/>
        </p:nvSpPr>
        <p:spPr bwMode="auto">
          <a:xfrm>
            <a:off x="0" y="419100"/>
            <a:ext cx="9906000" cy="0"/>
          </a:xfrm>
          <a:prstGeom prst="rect">
            <a:avLst/>
          </a:prstGeom>
          <a:noFill/>
          <a:ln w="9525">
            <a:noFill/>
            <a:miter lim="800000"/>
            <a:headEnd/>
            <a:tailEnd/>
          </a:ln>
        </p:spPr>
        <p:txBody>
          <a:bodyPr wrap="none" rtlCol="0" anchor="ctr">
            <a:spAutoFit/>
          </a:bodyPr>
          <a:lstStyle/>
          <a:p>
            <a:pPr rtl="0"/>
            <a:endParaRPr lang="ru-RU"/>
          </a:p>
        </p:txBody>
      </p:sp>
      <p:graphicFrame>
        <p:nvGraphicFramePr>
          <p:cNvPr id="2" name="Object 5"/>
          <p:cNvGraphicFramePr>
            <a:graphicFrameLocks noChangeAspect="1"/>
          </p:cNvGraphicFramePr>
          <p:nvPr/>
        </p:nvGraphicFramePr>
        <p:xfrm>
          <a:off x="3575050" y="3377540"/>
          <a:ext cx="3675063" cy="457200"/>
        </p:xfrm>
        <a:graphic>
          <a:graphicData uri="http://schemas.openxmlformats.org/presentationml/2006/ole">
            <p:oleObj spid="_x0000_s120854" name="Формула" r:id="rId5" imgW="1968500" imgH="228600" progId="Equation.3">
              <p:embed/>
            </p:oleObj>
          </a:graphicData>
        </a:graphic>
      </p:graphicFrame>
      <p:sp>
        <p:nvSpPr>
          <p:cNvPr id="10" name="Дата 3"/>
          <p:cNvSpPr>
            <a:spLocks noGrp="1"/>
          </p:cNvSpPr>
          <p:nvPr>
            <p:ph type="dt" sz="half" idx="2"/>
          </p:nvPr>
        </p:nvSpPr>
        <p:spPr>
          <a:xfrm>
            <a:off x="882257" y="6408738"/>
            <a:ext cx="2051711" cy="449262"/>
          </a:xfrm>
        </p:spPr>
        <p:txBody>
          <a:bodyPr rtlCol="0"/>
          <a:lstStyle/>
          <a:p>
            <a:pPr rtl="0">
              <a:defRPr/>
            </a:pPr>
            <a:r>
              <a:rPr lang="en"/>
              <a:t>Nizhny Novgorod, 2014</a:t>
            </a:r>
            <a:endParaRPr lang="ru-RU" dirty="0"/>
          </a:p>
        </p:txBody>
      </p:sp>
      <p:sp>
        <p:nvSpPr>
          <p:cNvPr id="11" name="Нижний колонтитул 4"/>
          <p:cNvSpPr>
            <a:spLocks noGrp="1"/>
          </p:cNvSpPr>
          <p:nvPr>
            <p:ph type="ftr" sz="quarter" idx="3"/>
          </p:nvPr>
        </p:nvSpPr>
        <p:spPr>
          <a:xfrm>
            <a:off x="3007920" y="6408738"/>
            <a:ext cx="5761302" cy="449262"/>
          </a:xfrm>
        </p:spPr>
        <p:txBody>
          <a:bodyPr rtlCol="0"/>
          <a:lstStyle/>
          <a:p>
            <a:pPr rtl="0">
              <a:defRPr/>
            </a:pPr>
            <a:r>
              <a:rPr lang="en"/>
              <a:t>Solving Symmetric Sparse Linear Systems Using SOR Method with Chebyshev’s Acceleration</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Заголовок 1"/>
          <p:cNvSpPr>
            <a:spLocks noGrp="1"/>
          </p:cNvSpPr>
          <p:nvPr>
            <p:ph type="title"/>
          </p:nvPr>
        </p:nvSpPr>
        <p:spPr/>
        <p:txBody>
          <a:bodyPr rtlCol="0"/>
          <a:lstStyle/>
          <a:p>
            <a:pPr rtl="0"/>
            <a:r>
              <a:rPr lang="en" sz="2800"/>
              <a:t>SSOR </a:t>
            </a:r>
            <a:r>
              <a:rPr lang="en" sz="2800">
                <a:sym typeface="Symbol" pitchFamily="18" charset="2"/>
              </a:rPr>
              <a:t>symmetricmethod</a:t>
            </a:r>
            <a:endParaRPr lang="ru-RU" sz="2800" dirty="0" smtClean="0"/>
          </a:p>
        </p:txBody>
      </p:sp>
      <p:sp>
        <p:nvSpPr>
          <p:cNvPr id="9221" name="Содержимое 2"/>
          <p:cNvSpPr>
            <a:spLocks noGrp="1"/>
          </p:cNvSpPr>
          <p:nvPr>
            <p:ph idx="1"/>
          </p:nvPr>
        </p:nvSpPr>
        <p:spPr>
          <a:xfrm>
            <a:off x="495300" y="908397"/>
            <a:ext cx="8915400" cy="4968875"/>
          </a:xfrm>
        </p:spPr>
        <p:txBody>
          <a:bodyPr rtlCol="0"/>
          <a:lstStyle/>
          <a:p>
            <a:pPr marL="685800" indent="-457200" algn="just" rtl="0">
              <a:spcAft>
                <a:spcPts val="600"/>
              </a:spcAft>
              <a:tabLst>
                <a:tab pos="450215" algn="l"/>
              </a:tabLst>
            </a:pPr>
            <a:r>
              <a:rPr lang="en" dirty="0">
                <a:latin typeface="Times New Roman"/>
                <a:ea typeface="Times New Roman"/>
              </a:rPr>
              <a:t>A SSOR step consists of</a:t>
            </a:r>
            <a:endParaRPr lang="ru-RU" dirty="0" smtClean="0">
              <a:latin typeface="Times New Roman"/>
              <a:ea typeface="Times New Roman"/>
            </a:endParaRPr>
          </a:p>
          <a:p>
            <a:pPr marL="685800" indent="-457200" algn="just" rtl="0">
              <a:spcAft>
                <a:spcPts val="600"/>
              </a:spcAft>
              <a:buFont typeface="+mj-lt"/>
              <a:buAutoNum type="arabicPeriod"/>
              <a:tabLst>
                <a:tab pos="450215" algn="l"/>
              </a:tabLst>
            </a:pPr>
            <a:r>
              <a:rPr lang="en" sz="2200" dirty="0">
                <a:latin typeface="Times New Roman"/>
                <a:ea typeface="Times New Roman"/>
              </a:rPr>
              <a:t>A SOR step that involves computation of </a:t>
            </a:r>
            <a:r>
              <a:rPr lang="en" sz="2200" i="1" dirty="0">
                <a:latin typeface="Times New Roman"/>
                <a:ea typeface="Times New Roman"/>
              </a:rPr>
              <a:t>x</a:t>
            </a:r>
            <a:r>
              <a:rPr lang="en" sz="2200" i="1" baseline="30000" dirty="0">
                <a:latin typeface="Times New Roman"/>
                <a:ea typeface="Times New Roman"/>
              </a:rPr>
              <a:t>(s+1/2)</a:t>
            </a:r>
            <a:r>
              <a:rPr lang="en" sz="2200" dirty="0">
                <a:latin typeface="Times New Roman"/>
                <a:ea typeface="Times New Roman"/>
              </a:rPr>
              <a:t> </a:t>
            </a:r>
            <a:r>
              <a:rPr lang="en" sz="2200" dirty="0" smtClean="0">
                <a:latin typeface="Times New Roman"/>
                <a:ea typeface="Times New Roman"/>
              </a:rPr>
              <a:t>components in </a:t>
            </a:r>
            <a:r>
              <a:rPr lang="en" sz="2200" dirty="0">
                <a:latin typeface="Times New Roman"/>
                <a:ea typeface="Times New Roman"/>
              </a:rPr>
              <a:t>the normal order</a:t>
            </a:r>
          </a:p>
          <a:p>
            <a:pPr marL="685800" indent="-457200" algn="just">
              <a:spcAft>
                <a:spcPts val="600"/>
              </a:spcAft>
              <a:buFont typeface="+mj-lt"/>
              <a:buAutoNum type="arabicPeriod"/>
              <a:tabLst>
                <a:tab pos="450215" algn="l"/>
              </a:tabLst>
            </a:pPr>
            <a:r>
              <a:rPr lang="en" sz="2200" dirty="0">
                <a:latin typeface="Times New Roman"/>
                <a:ea typeface="Times New Roman"/>
              </a:rPr>
              <a:t>A SOR step that involves computation of </a:t>
            </a:r>
            <a:r>
              <a:rPr lang="en" sz="2200" i="1" dirty="0">
                <a:latin typeface="Times New Roman"/>
                <a:ea typeface="Times New Roman"/>
              </a:rPr>
              <a:t>x</a:t>
            </a:r>
            <a:r>
              <a:rPr lang="en" sz="2200" i="1" baseline="30000" dirty="0">
                <a:latin typeface="Times New Roman"/>
                <a:ea typeface="Times New Roman"/>
              </a:rPr>
              <a:t>(s+1)</a:t>
            </a:r>
            <a:r>
              <a:rPr lang="en" sz="2200" dirty="0">
                <a:latin typeface="Times New Roman"/>
                <a:ea typeface="Times New Roman"/>
              </a:rPr>
              <a:t> components in the reverse order</a:t>
            </a:r>
          </a:p>
          <a:p>
            <a:pPr marL="685800" indent="-457200" algn="just" rtl="0">
              <a:spcAft>
                <a:spcPts val="600"/>
              </a:spcAft>
              <a:tabLst>
                <a:tab pos="450215" algn="l"/>
              </a:tabLst>
            </a:pPr>
            <a:r>
              <a:rPr lang="en" dirty="0">
                <a:latin typeface="Times New Roman"/>
                <a:ea typeface="Times New Roman"/>
              </a:rPr>
              <a:t>SSOR step in a matrix form</a:t>
            </a:r>
          </a:p>
          <a:p>
            <a:pPr marL="1085850" lvl="1" indent="-457200" algn="just" rtl="0">
              <a:spcAft>
                <a:spcPts val="600"/>
              </a:spcAft>
              <a:buFont typeface="+mj-lt"/>
              <a:buAutoNum type="arabicPeriod"/>
              <a:tabLst>
                <a:tab pos="450215" algn="l"/>
              </a:tabLst>
            </a:pPr>
            <a:r>
              <a:rPr lang="en" dirty="0">
                <a:latin typeface="Times New Roman"/>
                <a:ea typeface="Times New Roman"/>
              </a:rPr>
              <a:t> </a:t>
            </a:r>
          </a:p>
          <a:p>
            <a:pPr marL="1085850" lvl="1" indent="-457200" algn="just" rtl="0">
              <a:spcAft>
                <a:spcPts val="600"/>
              </a:spcAft>
              <a:buFont typeface="+mj-lt"/>
              <a:buAutoNum type="arabicPeriod"/>
              <a:tabLst>
                <a:tab pos="450215" algn="l"/>
              </a:tabLst>
            </a:pPr>
            <a:r>
              <a:rPr lang="en" dirty="0">
                <a:latin typeface="Times New Roman"/>
                <a:ea typeface="Times New Roman"/>
              </a:rPr>
              <a:t> </a:t>
            </a:r>
          </a:p>
          <a:p>
            <a:pPr rtl="0"/>
            <a:r>
              <a:rPr lang="en" dirty="0">
                <a:latin typeface="Times New Roman"/>
                <a:ea typeface="Times New Roman"/>
              </a:rPr>
              <a:t>Iteration matrix</a:t>
            </a:r>
          </a:p>
          <a:p>
            <a:pPr rtl="0"/>
            <a:endParaRPr lang="ru-RU" dirty="0" smtClean="0">
              <a:latin typeface="Times New Roman"/>
              <a:ea typeface="Times New Roman"/>
            </a:endParaRPr>
          </a:p>
          <a:p>
            <a:pPr lvl="1" rtl="0"/>
            <a:r>
              <a:rPr lang="en" dirty="0">
                <a:latin typeface="Times New Roman"/>
                <a:ea typeface="Times New Roman"/>
              </a:rPr>
              <a:t> usually more iterations than for SOR with </a:t>
            </a:r>
            <a:r>
              <a:rPr lang="en" sz="2200" dirty="0">
                <a:latin typeface="Times New Roman"/>
                <a:ea typeface="Times New Roman"/>
                <a:sym typeface="Symbol"/>
              </a:rPr>
              <a:t></a:t>
            </a:r>
            <a:r>
              <a:rPr lang="en" sz="2200" baseline="-25000" dirty="0">
                <a:latin typeface="Times New Roman"/>
                <a:ea typeface="Times New Roman"/>
                <a:sym typeface="Symbol"/>
              </a:rPr>
              <a:t>opt</a:t>
            </a:r>
          </a:p>
          <a:p>
            <a:pPr lvl="1" rtl="0"/>
            <a:r>
              <a:rPr lang="en" sz="2200" i="1" dirty="0">
                <a:latin typeface="Times New Roman"/>
                <a:ea typeface="Times New Roman"/>
                <a:sym typeface="Symbol"/>
              </a:rPr>
              <a:t>G</a:t>
            </a:r>
            <a:r>
              <a:rPr lang="ru" sz="2200" i="1" baseline="-25000" dirty="0">
                <a:latin typeface="Times New Roman"/>
                <a:ea typeface="Times New Roman"/>
                <a:sym typeface="Symbol"/>
              </a:rPr>
              <a:t>SSOR</a:t>
            </a:r>
            <a:r>
              <a:rPr lang="ru" sz="2200" baseline="-25000" dirty="0">
                <a:latin typeface="Times New Roman"/>
                <a:ea typeface="Times New Roman"/>
                <a:sym typeface="Symbol"/>
              </a:rPr>
              <a:t></a:t>
            </a:r>
            <a:r>
              <a:rPr lang="en" sz="2200" dirty="0">
                <a:latin typeface="Times New Roman"/>
                <a:ea typeface="Times New Roman"/>
                <a:sym typeface="Symbol"/>
              </a:rPr>
              <a:t>isasymmetriconeusedforChebyshev’sacceleration</a:t>
            </a:r>
            <a:endParaRPr lang="ru-RU" sz="2200" dirty="0" smtClean="0">
              <a:latin typeface="Times New Roman"/>
              <a:ea typeface="Times New Roman"/>
            </a:endParaRPr>
          </a:p>
        </p:txBody>
      </p:sp>
      <p:sp>
        <p:nvSpPr>
          <p:cNvPr id="2" name="Rectangle 5"/>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3" name="Object 4"/>
          <p:cNvGraphicFramePr>
            <a:graphicFrameLocks noChangeAspect="1"/>
          </p:cNvGraphicFramePr>
          <p:nvPr>
            <p:extLst>
              <p:ext uri="{D42A27DB-BD31-4B8C-83A1-F6EECF244321}">
                <p14:modId xmlns:p14="http://schemas.microsoft.com/office/powerpoint/2010/main" xmlns="" val="1638632507"/>
              </p:ext>
            </p:extLst>
          </p:nvPr>
        </p:nvGraphicFramePr>
        <p:xfrm>
          <a:off x="1497013" y="3501008"/>
          <a:ext cx="4451350" cy="414337"/>
        </p:xfrm>
        <a:graphic>
          <a:graphicData uri="http://schemas.openxmlformats.org/presentationml/2006/ole">
            <p:oleObj spid="_x0000_s121876" name="Формула" r:id="rId3" imgW="2628900" imgH="228600" progId="Equation.3">
              <p:embed/>
            </p:oleObj>
          </a:graphicData>
        </a:graphic>
      </p:graphicFrame>
      <p:sp>
        <p:nvSpPr>
          <p:cNvPr id="4" name="Rectangle 7"/>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 name="Object 6"/>
          <p:cNvGraphicFramePr>
            <a:graphicFrameLocks noChangeAspect="1"/>
          </p:cNvGraphicFramePr>
          <p:nvPr>
            <p:extLst>
              <p:ext uri="{D42A27DB-BD31-4B8C-83A1-F6EECF244321}">
                <p14:modId xmlns:p14="http://schemas.microsoft.com/office/powerpoint/2010/main" xmlns="" val="1153613429"/>
              </p:ext>
            </p:extLst>
          </p:nvPr>
        </p:nvGraphicFramePr>
        <p:xfrm>
          <a:off x="1486739" y="4077072"/>
          <a:ext cx="4948237" cy="414338"/>
        </p:xfrm>
        <a:graphic>
          <a:graphicData uri="http://schemas.openxmlformats.org/presentationml/2006/ole">
            <p:oleObj spid="_x0000_s121877" name="Формула" r:id="rId4" imgW="2895600" imgH="228600" progId="Equation.3">
              <p:embed/>
            </p:oleObj>
          </a:graphicData>
        </a:graphic>
      </p:graphicFrame>
      <p:sp>
        <p:nvSpPr>
          <p:cNvPr id="9225" name="Rectangle 9"/>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6" name="Object 8"/>
          <p:cNvGraphicFramePr>
            <a:graphicFrameLocks noChangeAspect="1"/>
          </p:cNvGraphicFramePr>
          <p:nvPr>
            <p:extLst>
              <p:ext uri="{D42A27DB-BD31-4B8C-83A1-F6EECF244321}">
                <p14:modId xmlns:p14="http://schemas.microsoft.com/office/powerpoint/2010/main" xmlns="" val="183170895"/>
              </p:ext>
            </p:extLst>
          </p:nvPr>
        </p:nvGraphicFramePr>
        <p:xfrm>
          <a:off x="1589088" y="5030886"/>
          <a:ext cx="6018212" cy="414338"/>
        </p:xfrm>
        <a:graphic>
          <a:graphicData uri="http://schemas.openxmlformats.org/presentationml/2006/ole">
            <p:oleObj spid="_x0000_s121878" name="Формула" r:id="rId5" imgW="3556000" imgH="228600" progId="Equation.3">
              <p:embed/>
            </p:oleObj>
          </a:graphicData>
        </a:graphic>
      </p:graphicFrame>
      <p:sp>
        <p:nvSpPr>
          <p:cNvPr id="10" name="Дата 3"/>
          <p:cNvSpPr>
            <a:spLocks noGrp="1"/>
          </p:cNvSpPr>
          <p:nvPr>
            <p:ph type="dt" sz="half" idx="2"/>
          </p:nvPr>
        </p:nvSpPr>
        <p:spPr>
          <a:xfrm>
            <a:off x="882257" y="6408738"/>
            <a:ext cx="2051711" cy="449262"/>
          </a:xfrm>
        </p:spPr>
        <p:txBody>
          <a:bodyPr rtlCol="0"/>
          <a:lstStyle/>
          <a:p>
            <a:pPr rtl="0">
              <a:defRPr/>
            </a:pPr>
            <a:r>
              <a:rPr lang="en"/>
              <a:t>Nizhny Novgorod, 2014</a:t>
            </a:r>
            <a:endParaRPr lang="ru-RU" dirty="0"/>
          </a:p>
        </p:txBody>
      </p:sp>
      <p:sp>
        <p:nvSpPr>
          <p:cNvPr id="11" name="Нижний колонтитул 4"/>
          <p:cNvSpPr>
            <a:spLocks noGrp="1"/>
          </p:cNvSpPr>
          <p:nvPr>
            <p:ph type="ftr" sz="quarter" idx="3"/>
          </p:nvPr>
        </p:nvSpPr>
        <p:spPr>
          <a:xfrm>
            <a:off x="3007920" y="6408738"/>
            <a:ext cx="5761302" cy="449262"/>
          </a:xfrm>
        </p:spPr>
        <p:txBody>
          <a:bodyPr rtlCol="0"/>
          <a:lstStyle/>
          <a:p>
            <a:pPr rtl="0">
              <a:defRPr/>
            </a:pPr>
            <a:r>
              <a:rPr lang="en"/>
              <a:t>Solving Symmetric Sparse Linear Systems Using SOR Method with Chebyshev’s Acceleration</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Заголовок 1"/>
          <p:cNvSpPr>
            <a:spLocks noGrp="1"/>
          </p:cNvSpPr>
          <p:nvPr>
            <p:ph type="title"/>
          </p:nvPr>
        </p:nvSpPr>
        <p:spPr/>
        <p:txBody>
          <a:bodyPr rtlCol="0"/>
          <a:lstStyle/>
          <a:p>
            <a:pPr rtl="0"/>
            <a:r>
              <a:rPr lang="en" sz="2800"/>
              <a:t>Chebyshev’s acceleration</a:t>
            </a:r>
          </a:p>
        </p:txBody>
      </p:sp>
      <p:sp>
        <p:nvSpPr>
          <p:cNvPr id="9221" name="Содержимое 2"/>
          <p:cNvSpPr>
            <a:spLocks noGrp="1"/>
          </p:cNvSpPr>
          <p:nvPr>
            <p:ph idx="1"/>
          </p:nvPr>
        </p:nvSpPr>
        <p:spPr/>
        <p:txBody>
          <a:bodyPr rtlCol="0"/>
          <a:lstStyle/>
          <a:p>
            <a:pPr rtl="0"/>
            <a:r>
              <a:rPr lang="en">
                <a:latin typeface="Times New Roman"/>
                <a:ea typeface="Times New Roman"/>
              </a:rPr>
              <a:t>Having found approximations</a:t>
            </a:r>
          </a:p>
          <a:p>
            <a:pPr rtl="0"/>
            <a:endParaRPr lang="ru-RU" sz="1200" dirty="0" smtClean="0">
              <a:latin typeface="Times New Roman"/>
              <a:ea typeface="Times New Roman"/>
            </a:endParaRPr>
          </a:p>
          <a:p>
            <a:pPr rtl="0"/>
            <a:r>
              <a:rPr lang="en">
                <a:latin typeface="Times New Roman"/>
                <a:ea typeface="Times New Roman"/>
              </a:rPr>
              <a:t>Let us find                           , which is better than </a:t>
            </a:r>
            <a:r>
              <a:rPr lang="en" i="1">
                <a:latin typeface="Times New Roman"/>
                <a:ea typeface="Times New Roman"/>
              </a:rPr>
              <a:t>x</a:t>
            </a:r>
            <a:r>
              <a:rPr lang="en" baseline="30000">
                <a:latin typeface="Times New Roman"/>
                <a:ea typeface="Times New Roman"/>
              </a:rPr>
              <a:t>(</a:t>
            </a:r>
            <a:r>
              <a:rPr lang="en" i="1" baseline="30000">
                <a:latin typeface="Times New Roman"/>
                <a:ea typeface="Times New Roman"/>
              </a:rPr>
              <a:t>m</a:t>
            </a:r>
            <a:r>
              <a:rPr lang="en" baseline="30000">
                <a:latin typeface="Times New Roman"/>
                <a:ea typeface="Times New Roman"/>
              </a:rPr>
              <a:t>)</a:t>
            </a:r>
            <a:endParaRPr lang="en-US" dirty="0" smtClean="0">
              <a:latin typeface="Times New Roman"/>
              <a:ea typeface="Times New Roman"/>
            </a:endParaRPr>
          </a:p>
          <a:p>
            <a:pPr rtl="0"/>
            <a:endParaRPr lang="en-US" sz="1200" dirty="0" smtClean="0">
              <a:latin typeface="Times New Roman"/>
              <a:ea typeface="Times New Roman"/>
            </a:endParaRPr>
          </a:p>
          <a:p>
            <a:pPr rtl="0"/>
            <a:r>
              <a:rPr lang="en">
                <a:latin typeface="Times New Roman"/>
                <a:ea typeface="Times New Roman"/>
              </a:rPr>
              <a:t>Let us write the error</a:t>
            </a:r>
            <a:r>
              <a:rPr lang="en" i="1">
                <a:latin typeface="Times New Roman"/>
                <a:ea typeface="Times New Roman"/>
              </a:rPr>
              <a:t> y</a:t>
            </a:r>
            <a:r>
              <a:rPr lang="en" baseline="30000">
                <a:latin typeface="Times New Roman"/>
                <a:ea typeface="Times New Roman"/>
              </a:rPr>
              <a:t>(</a:t>
            </a:r>
            <a:r>
              <a:rPr lang="en" i="1" baseline="30000">
                <a:latin typeface="Times New Roman"/>
                <a:ea typeface="Times New Roman"/>
              </a:rPr>
              <a:t>m</a:t>
            </a:r>
            <a:r>
              <a:rPr lang="en" baseline="30000">
                <a:latin typeface="Times New Roman"/>
                <a:ea typeface="Times New Roman"/>
              </a:rPr>
              <a:t>)</a:t>
            </a:r>
            <a:endParaRPr lang="ru-RU" dirty="0" smtClean="0">
              <a:latin typeface="Times New Roman"/>
              <a:ea typeface="Times New Roman"/>
            </a:endParaRPr>
          </a:p>
          <a:p>
            <a:pPr rtl="0"/>
            <a:endParaRPr lang="ru-RU" dirty="0" smtClean="0">
              <a:latin typeface="Times New Roman"/>
              <a:ea typeface="Times New Roman"/>
            </a:endParaRPr>
          </a:p>
          <a:p>
            <a:pPr rtl="0"/>
            <a:endParaRPr lang="ru-RU" dirty="0" smtClean="0">
              <a:latin typeface="Times New Roman"/>
              <a:ea typeface="Times New Roman"/>
            </a:endParaRPr>
          </a:p>
          <a:p>
            <a:pPr rtl="0">
              <a:buNone/>
            </a:pPr>
            <a:r>
              <a:rPr lang="en">
                <a:latin typeface="Times New Roman"/>
                <a:ea typeface="Times New Roman"/>
              </a:rPr>
              <a:t>Here,			</a:t>
            </a:r>
            <a:r>
              <a:rPr lang="en">
                <a:latin typeface="Times New Roman"/>
                <a:ea typeface="Times New Roman"/>
                <a:sym typeface="Symbol"/>
              </a:rPr>
              <a:t>is</a:t>
            </a:r>
            <a:r>
              <a:rPr lang="en">
                <a:latin typeface="Times New Roman"/>
                <a:ea typeface="Times New Roman"/>
              </a:rPr>
              <a:t> a polynomial in the matrix </a:t>
            </a:r>
            <a:r>
              <a:rPr lang="en" i="1">
                <a:latin typeface="Times New Roman"/>
                <a:ea typeface="Times New Roman"/>
              </a:rPr>
              <a:t>G</a:t>
            </a:r>
            <a:r>
              <a:rPr lang="en">
                <a:latin typeface="Times New Roman"/>
                <a:ea typeface="Times New Roman"/>
              </a:rPr>
              <a:t>, </a:t>
            </a:r>
          </a:p>
          <a:p>
            <a:pPr rtl="0">
              <a:buNone/>
            </a:pPr>
            <a:endParaRPr lang="ru-RU" sz="1200" dirty="0" smtClean="0">
              <a:latin typeface="Times New Roman"/>
              <a:ea typeface="Times New Roman"/>
            </a:endParaRPr>
          </a:p>
          <a:p>
            <a:pPr rtl="0"/>
            <a:r>
              <a:rPr lang="en">
                <a:latin typeface="Times New Roman"/>
                <a:ea typeface="Times New Roman"/>
              </a:rPr>
              <a:t>                            </a:t>
            </a:r>
            <a:r>
              <a:rPr lang="en">
                <a:latin typeface="Times New Roman"/>
                <a:ea typeface="Times New Roman"/>
                <a:sym typeface="Symbol"/>
              </a:rPr>
              <a:t></a:t>
            </a:r>
            <a:r>
              <a:rPr lang="en">
                <a:latin typeface="Times New Roman"/>
                <a:ea typeface="Times New Roman"/>
              </a:rPr>
              <a:t> the spectral radius is minimized.</a:t>
            </a:r>
          </a:p>
          <a:p>
            <a:pPr rtl="0"/>
            <a:endParaRPr lang="ru-RU" sz="1200" dirty="0" smtClean="0">
              <a:latin typeface="Times New Roman"/>
              <a:ea typeface="Times New Roman"/>
            </a:endParaRPr>
          </a:p>
          <a:p>
            <a:pPr rtl="0"/>
            <a:r>
              <a:rPr lang="en">
                <a:latin typeface="Times New Roman"/>
                <a:ea typeface="Times New Roman"/>
              </a:rPr>
              <a:t>          </a:t>
            </a:r>
            <a:r>
              <a:rPr lang="en">
                <a:latin typeface="Times New Roman"/>
                <a:ea typeface="Times New Roman"/>
                <a:sym typeface="Symbol"/>
              </a:rPr>
              <a:t>canbeobtainedusingChebyshev’spolynomials</a:t>
            </a:r>
            <a:r>
              <a:rPr lang="en" i="1">
                <a:latin typeface="Times New Roman"/>
                <a:ea typeface="Times New Roman"/>
                <a:sym typeface="Symbol"/>
              </a:rPr>
              <a:t>T</a:t>
            </a:r>
            <a:r>
              <a:rPr lang="en" i="1" baseline="-25000">
                <a:latin typeface="Times New Roman"/>
                <a:ea typeface="Times New Roman"/>
                <a:sym typeface="Symbol"/>
              </a:rPr>
              <a:t>m</a:t>
            </a:r>
            <a:r>
              <a:rPr lang="en" i="1">
                <a:latin typeface="Times New Roman"/>
                <a:ea typeface="Times New Roman"/>
                <a:sym typeface="Symbol"/>
              </a:rPr>
              <a:t>x</a:t>
            </a:r>
            <a:endParaRPr lang="ru-RU" dirty="0" smtClean="0">
              <a:latin typeface="Times New Roman"/>
              <a:ea typeface="Times New Roman"/>
            </a:endParaRPr>
          </a:p>
          <a:p>
            <a:pPr rtl="0"/>
            <a:endParaRPr lang="ru-RU" dirty="0" smtClean="0">
              <a:latin typeface="Times New Roman"/>
              <a:ea typeface="Times New Roman"/>
            </a:endParaRPr>
          </a:p>
        </p:txBody>
      </p:sp>
      <p:sp>
        <p:nvSpPr>
          <p:cNvPr id="2" name="Rectangle 5"/>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4" name="Rectangle 7"/>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9225" name="Rectangle 9"/>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0181" name="Object 5"/>
          <p:cNvGraphicFramePr>
            <a:graphicFrameLocks noChangeAspect="1"/>
          </p:cNvGraphicFramePr>
          <p:nvPr>
            <p:extLst>
              <p:ext uri="{D42A27DB-BD31-4B8C-83A1-F6EECF244321}">
                <p14:modId xmlns:p14="http://schemas.microsoft.com/office/powerpoint/2010/main" xmlns="" val="3293810042"/>
              </p:ext>
            </p:extLst>
          </p:nvPr>
        </p:nvGraphicFramePr>
        <p:xfrm>
          <a:off x="4664968" y="1206500"/>
          <a:ext cx="1854200" cy="457200"/>
        </p:xfrm>
        <a:graphic>
          <a:graphicData uri="http://schemas.openxmlformats.org/presentationml/2006/ole">
            <p:oleObj spid="_x0000_s122924" name="Формула" r:id="rId3" imgW="952200" imgH="228600" progId="Equation.3">
              <p:embed/>
            </p:oleObj>
          </a:graphicData>
        </a:graphic>
      </p:graphicFrame>
      <p:sp>
        <p:nvSpPr>
          <p:cNvPr id="5018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0183" name="Object 7"/>
          <p:cNvGraphicFramePr>
            <a:graphicFrameLocks noChangeAspect="1"/>
          </p:cNvGraphicFramePr>
          <p:nvPr>
            <p:extLst>
              <p:ext uri="{D42A27DB-BD31-4B8C-83A1-F6EECF244321}">
                <p14:modId xmlns:p14="http://schemas.microsoft.com/office/powerpoint/2010/main" xmlns="" val="2847858092"/>
              </p:ext>
            </p:extLst>
          </p:nvPr>
        </p:nvGraphicFramePr>
        <p:xfrm>
          <a:off x="2562424" y="1700808"/>
          <a:ext cx="1814512" cy="860425"/>
        </p:xfrm>
        <a:graphic>
          <a:graphicData uri="http://schemas.openxmlformats.org/presentationml/2006/ole">
            <p:oleObj spid="_x0000_s122925" name="Формула" r:id="rId4" imgW="952087" imgH="431613" progId="Equation.3">
              <p:embed/>
            </p:oleObj>
          </a:graphicData>
        </a:graphic>
      </p:graphicFrame>
      <p:sp>
        <p:nvSpPr>
          <p:cNvPr id="5018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0185" name="Object 9"/>
          <p:cNvGraphicFramePr>
            <a:graphicFrameLocks noChangeAspect="1"/>
          </p:cNvGraphicFramePr>
          <p:nvPr/>
        </p:nvGraphicFramePr>
        <p:xfrm>
          <a:off x="776536" y="2939157"/>
          <a:ext cx="8089900" cy="777875"/>
        </p:xfrm>
        <a:graphic>
          <a:graphicData uri="http://schemas.openxmlformats.org/presentationml/2006/ole">
            <p:oleObj spid="_x0000_s122926" name="Формула" r:id="rId5" imgW="4673600" imgH="431800" progId="Equation.3">
              <p:embed/>
            </p:oleObj>
          </a:graphicData>
        </a:graphic>
      </p:graphicFrame>
      <p:sp>
        <p:nvSpPr>
          <p:cNvPr id="5018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0187" name="Object 11"/>
          <p:cNvGraphicFramePr>
            <a:graphicFrameLocks noChangeAspect="1"/>
          </p:cNvGraphicFramePr>
          <p:nvPr/>
        </p:nvGraphicFramePr>
        <p:xfrm>
          <a:off x="1423988" y="3684547"/>
          <a:ext cx="1849437" cy="773113"/>
        </p:xfrm>
        <a:graphic>
          <a:graphicData uri="http://schemas.openxmlformats.org/presentationml/2006/ole">
            <p:oleObj spid="_x0000_s122927" name="Формула" r:id="rId6" imgW="1066800" imgH="431800" progId="Equation.3">
              <p:embed/>
            </p:oleObj>
          </a:graphicData>
        </a:graphic>
      </p:graphicFrame>
      <p:sp>
        <p:nvSpPr>
          <p:cNvPr id="5019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0189" name="Object 13"/>
          <p:cNvGraphicFramePr>
            <a:graphicFrameLocks noChangeAspect="1"/>
          </p:cNvGraphicFramePr>
          <p:nvPr>
            <p:extLst>
              <p:ext uri="{D42A27DB-BD31-4B8C-83A1-F6EECF244321}">
                <p14:modId xmlns:p14="http://schemas.microsoft.com/office/powerpoint/2010/main" xmlns="" val="1040698002"/>
              </p:ext>
            </p:extLst>
          </p:nvPr>
        </p:nvGraphicFramePr>
        <p:xfrm>
          <a:off x="7280027" y="3665572"/>
          <a:ext cx="1849437" cy="773113"/>
        </p:xfrm>
        <a:graphic>
          <a:graphicData uri="http://schemas.openxmlformats.org/presentationml/2006/ole">
            <p:oleObj spid="_x0000_s122928" name="Формула" r:id="rId7" imgW="1066800" imgH="431800" progId="Equation.3">
              <p:embed/>
            </p:oleObj>
          </a:graphicData>
        </a:graphic>
      </p:graphicFrame>
      <p:sp>
        <p:nvSpPr>
          <p:cNvPr id="5019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0191" name="Object 15"/>
          <p:cNvGraphicFramePr>
            <a:graphicFrameLocks noChangeAspect="1"/>
          </p:cNvGraphicFramePr>
          <p:nvPr/>
        </p:nvGraphicFramePr>
        <p:xfrm>
          <a:off x="910368" y="4534768"/>
          <a:ext cx="1973263" cy="406400"/>
        </p:xfrm>
        <a:graphic>
          <a:graphicData uri="http://schemas.openxmlformats.org/presentationml/2006/ole">
            <p:oleObj spid="_x0000_s122929" name="Формула" r:id="rId8" imgW="1028254" imgH="203112" progId="Equation.3">
              <p:embed/>
            </p:oleObj>
          </a:graphicData>
        </a:graphic>
      </p:graphicFrame>
      <p:graphicFrame>
        <p:nvGraphicFramePr>
          <p:cNvPr id="50194" name="Object 18"/>
          <p:cNvGraphicFramePr>
            <a:graphicFrameLocks noChangeAspect="1"/>
          </p:cNvGraphicFramePr>
          <p:nvPr/>
        </p:nvGraphicFramePr>
        <p:xfrm>
          <a:off x="848544" y="5188014"/>
          <a:ext cx="812800" cy="406400"/>
        </p:xfrm>
        <a:graphic>
          <a:graphicData uri="http://schemas.openxmlformats.org/presentationml/2006/ole">
            <p:oleObj spid="_x0000_s122930" name="Формула" r:id="rId9" imgW="418918" imgH="203112" progId="Equation.3">
              <p:embed/>
            </p:oleObj>
          </a:graphicData>
        </a:graphic>
      </p:graphicFrame>
      <p:sp>
        <p:nvSpPr>
          <p:cNvPr id="20" name="Дата 3"/>
          <p:cNvSpPr>
            <a:spLocks noGrp="1"/>
          </p:cNvSpPr>
          <p:nvPr>
            <p:ph type="dt" sz="half" idx="2"/>
          </p:nvPr>
        </p:nvSpPr>
        <p:spPr>
          <a:xfrm>
            <a:off x="882257" y="6408738"/>
            <a:ext cx="2051711" cy="449262"/>
          </a:xfrm>
        </p:spPr>
        <p:txBody>
          <a:bodyPr rtlCol="0"/>
          <a:lstStyle/>
          <a:p>
            <a:pPr rtl="0">
              <a:defRPr/>
            </a:pPr>
            <a:r>
              <a:rPr lang="en"/>
              <a:t>Nizhny Novgorod, 2014</a:t>
            </a:r>
            <a:endParaRPr lang="ru-RU" dirty="0"/>
          </a:p>
        </p:txBody>
      </p:sp>
      <p:sp>
        <p:nvSpPr>
          <p:cNvPr id="21" name="Нижний колонтитул 4"/>
          <p:cNvSpPr>
            <a:spLocks noGrp="1"/>
          </p:cNvSpPr>
          <p:nvPr>
            <p:ph type="ftr" sz="quarter" idx="3"/>
          </p:nvPr>
        </p:nvSpPr>
        <p:spPr>
          <a:xfrm>
            <a:off x="3007920" y="6408738"/>
            <a:ext cx="5761302" cy="449262"/>
          </a:xfrm>
        </p:spPr>
        <p:txBody>
          <a:bodyPr rtlCol="0"/>
          <a:lstStyle/>
          <a:p>
            <a:pPr rtl="0">
              <a:defRPr/>
            </a:pPr>
            <a:r>
              <a:rPr lang="en"/>
              <a:t>Solving Symmetric Sparse Linear Systems Using SOR Method with Chebyshev’s Acceleration</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Заголовок 1"/>
          <p:cNvSpPr>
            <a:spLocks noGrp="1"/>
          </p:cNvSpPr>
          <p:nvPr>
            <p:ph type="title"/>
          </p:nvPr>
        </p:nvSpPr>
        <p:spPr/>
        <p:txBody>
          <a:bodyPr rtlCol="0"/>
          <a:lstStyle/>
          <a:p>
            <a:pPr rtl="0"/>
            <a:r>
              <a:rPr lang="en" sz="2800"/>
              <a:t>Chebyshev’s acceleration (2)</a:t>
            </a:r>
          </a:p>
        </p:txBody>
      </p:sp>
      <p:sp>
        <p:nvSpPr>
          <p:cNvPr id="9221" name="Содержимое 2"/>
          <p:cNvSpPr>
            <a:spLocks noGrp="1"/>
          </p:cNvSpPr>
          <p:nvPr>
            <p:ph idx="1"/>
          </p:nvPr>
        </p:nvSpPr>
        <p:spPr>
          <a:xfrm>
            <a:off x="279276" y="1196429"/>
            <a:ext cx="9570268" cy="4968875"/>
          </a:xfrm>
        </p:spPr>
        <p:txBody>
          <a:bodyPr rtlCol="0"/>
          <a:lstStyle/>
          <a:p>
            <a:pPr rtl="0"/>
            <a:r>
              <a:rPr lang="en" dirty="0">
                <a:latin typeface="Times New Roman"/>
                <a:ea typeface="Times New Roman"/>
              </a:rPr>
              <a:t>                              , where                        , </a:t>
            </a:r>
            <a:r>
              <a:rPr lang="en" i="1" dirty="0">
                <a:latin typeface="Times New Roman"/>
                <a:ea typeface="Times New Roman"/>
                <a:sym typeface="Symbol"/>
              </a:rPr>
              <a:t>T</a:t>
            </a:r>
            <a:r>
              <a:rPr lang="en" i="1" baseline="-25000" dirty="0">
                <a:latin typeface="Times New Roman"/>
                <a:ea typeface="Times New Roman"/>
                <a:sym typeface="Symbol"/>
              </a:rPr>
              <a:t>m</a:t>
            </a:r>
            <a:r>
              <a:rPr lang="en" i="1" dirty="0">
                <a:latin typeface="Times New Roman"/>
                <a:ea typeface="Times New Roman"/>
                <a:sym typeface="Symbol"/>
              </a:rPr>
              <a:t>x</a:t>
            </a:r>
            <a:r>
              <a:rPr lang="en" dirty="0">
                <a:latin typeface="Times New Roman"/>
                <a:ea typeface="Times New Roman"/>
                <a:sym typeface="Symbol"/>
              </a:rPr>
              <a:t>isaChebyshev’spolynomial</a:t>
            </a:r>
            <a:r>
              <a:rPr lang="en" i="1" dirty="0">
                <a:latin typeface="Times New Roman"/>
                <a:ea typeface="Times New Roman"/>
                <a:sym typeface="Symbol"/>
              </a:rPr>
              <a:t></a:t>
            </a:r>
            <a:r>
              <a:rPr lang="en" dirty="0">
                <a:latin typeface="Times New Roman"/>
                <a:ea typeface="Times New Roman"/>
                <a:sym typeface="Symbol"/>
              </a:rPr>
              <a:t>isthespectralradiusofthematrix</a:t>
            </a:r>
            <a:r>
              <a:rPr lang="en" i="1" dirty="0">
                <a:latin typeface="Times New Roman"/>
                <a:ea typeface="Times New Roman"/>
                <a:sym typeface="Symbol"/>
              </a:rPr>
              <a:t>G</a:t>
            </a:r>
            <a:r>
              <a:rPr lang="en" dirty="0">
                <a:latin typeface="Times New Roman"/>
                <a:ea typeface="Times New Roman"/>
                <a:sym typeface="Symbol"/>
              </a:rPr>
              <a:t></a:t>
            </a:r>
            <a:endParaRPr lang="ru-RU" dirty="0" smtClean="0">
              <a:latin typeface="Times New Roman"/>
              <a:ea typeface="Times New Roman"/>
              <a:sym typeface="Symbol"/>
            </a:endParaRPr>
          </a:p>
          <a:p>
            <a:pPr rtl="0"/>
            <a:r>
              <a:rPr lang="en" dirty="0">
                <a:latin typeface="Times New Roman"/>
                <a:ea typeface="Times New Roman"/>
              </a:rPr>
              <a:t>Chebyshev’s polynomials</a:t>
            </a:r>
          </a:p>
          <a:p>
            <a:pPr rtl="0"/>
            <a:endParaRPr lang="ru-RU" dirty="0" smtClean="0">
              <a:latin typeface="Times New Roman"/>
              <a:ea typeface="Times New Roman"/>
            </a:endParaRPr>
          </a:p>
          <a:p>
            <a:pPr rtl="0"/>
            <a:r>
              <a:rPr lang="en" dirty="0">
                <a:latin typeface="Times New Roman"/>
                <a:ea typeface="Times New Roman"/>
              </a:rPr>
              <a:t>Three-term relation enables only three vectors </a:t>
            </a:r>
            <a:r>
              <a:rPr lang="en" i="1" dirty="0">
                <a:latin typeface="Times New Roman"/>
                <a:ea typeface="Times New Roman"/>
              </a:rPr>
              <a:t>y</a:t>
            </a:r>
            <a:r>
              <a:rPr lang="en" baseline="30000" dirty="0">
                <a:latin typeface="Times New Roman"/>
                <a:ea typeface="Times New Roman"/>
              </a:rPr>
              <a:t>(</a:t>
            </a:r>
            <a:r>
              <a:rPr lang="en" i="1" baseline="30000" dirty="0">
                <a:latin typeface="Times New Roman"/>
                <a:ea typeface="Times New Roman"/>
              </a:rPr>
              <a:t>m</a:t>
            </a:r>
            <a:r>
              <a:rPr lang="en" baseline="30000" dirty="0">
                <a:latin typeface="Times New Roman"/>
                <a:ea typeface="Times New Roman"/>
              </a:rPr>
              <a:t>)</a:t>
            </a:r>
            <a:r>
              <a:rPr lang="en" dirty="0">
                <a:latin typeface="Times New Roman"/>
                <a:ea typeface="Times New Roman"/>
              </a:rPr>
              <a:t>, </a:t>
            </a:r>
            <a:r>
              <a:rPr lang="en" i="1" dirty="0">
                <a:latin typeface="Times New Roman"/>
                <a:ea typeface="Times New Roman"/>
              </a:rPr>
              <a:t>y</a:t>
            </a:r>
            <a:r>
              <a:rPr lang="en" baseline="30000" dirty="0">
                <a:latin typeface="Times New Roman"/>
                <a:ea typeface="Times New Roman"/>
              </a:rPr>
              <a:t>(</a:t>
            </a:r>
            <a:r>
              <a:rPr lang="en" i="1" baseline="30000" dirty="0">
                <a:latin typeface="Times New Roman"/>
                <a:ea typeface="Times New Roman"/>
              </a:rPr>
              <a:t>m</a:t>
            </a:r>
            <a:r>
              <a:rPr lang="en" baseline="30000" dirty="0">
                <a:latin typeface="Times New Roman"/>
                <a:ea typeface="Times New Roman"/>
                <a:cs typeface="Times New Roman"/>
                <a:sym typeface="Symbol"/>
              </a:rPr>
              <a:t></a:t>
            </a:r>
            <a:r>
              <a:rPr lang="en" baseline="30000" dirty="0">
                <a:latin typeface="Times New Roman"/>
                <a:ea typeface="Times New Roman"/>
              </a:rPr>
              <a:t>1)</a:t>
            </a:r>
            <a:r>
              <a:rPr lang="en" dirty="0">
                <a:latin typeface="Times New Roman"/>
                <a:ea typeface="Times New Roman"/>
              </a:rPr>
              <a:t>, </a:t>
            </a:r>
            <a:r>
              <a:rPr lang="en" i="1" dirty="0">
                <a:latin typeface="Times New Roman"/>
                <a:ea typeface="Times New Roman"/>
              </a:rPr>
              <a:t>y</a:t>
            </a:r>
            <a:r>
              <a:rPr lang="en" baseline="30000" dirty="0">
                <a:latin typeface="Times New Roman"/>
                <a:ea typeface="Times New Roman"/>
              </a:rPr>
              <a:t>(</a:t>
            </a:r>
            <a:r>
              <a:rPr lang="en" i="1" baseline="30000" dirty="0">
                <a:latin typeface="Times New Roman"/>
                <a:ea typeface="Times New Roman"/>
              </a:rPr>
              <a:t>m</a:t>
            </a:r>
            <a:r>
              <a:rPr lang="en" baseline="30000" dirty="0">
                <a:latin typeface="Times New Roman"/>
                <a:ea typeface="Times New Roman"/>
                <a:cs typeface="Times New Roman"/>
                <a:sym typeface="Symbol"/>
              </a:rPr>
              <a:t></a:t>
            </a:r>
            <a:r>
              <a:rPr lang="en" baseline="30000" dirty="0">
                <a:latin typeface="Times New Roman"/>
                <a:ea typeface="Times New Roman"/>
              </a:rPr>
              <a:t>2)</a:t>
            </a:r>
            <a:r>
              <a:rPr lang="en" dirty="0">
                <a:latin typeface="Times New Roman"/>
                <a:ea typeface="Times New Roman"/>
              </a:rPr>
              <a:t>to be used, but not all vectors </a:t>
            </a:r>
            <a:r>
              <a:rPr lang="en" i="1" dirty="0">
                <a:latin typeface="Times New Roman"/>
                <a:ea typeface="Times New Roman"/>
              </a:rPr>
              <a:t>x</a:t>
            </a:r>
            <a:r>
              <a:rPr lang="en" baseline="30000" dirty="0">
                <a:latin typeface="Times New Roman"/>
                <a:ea typeface="Times New Roman"/>
              </a:rPr>
              <a:t>(</a:t>
            </a:r>
            <a:r>
              <a:rPr lang="en" i="1" baseline="30000" dirty="0">
                <a:latin typeface="Times New Roman"/>
                <a:ea typeface="Times New Roman"/>
              </a:rPr>
              <a:t>m</a:t>
            </a:r>
            <a:r>
              <a:rPr lang="en" baseline="30000" dirty="0">
                <a:latin typeface="Times New Roman"/>
                <a:ea typeface="Times New Roman"/>
              </a:rPr>
              <a:t>)</a:t>
            </a:r>
            <a:r>
              <a:rPr lang="en" dirty="0">
                <a:latin typeface="Times New Roman"/>
                <a:ea typeface="Times New Roman"/>
              </a:rPr>
              <a:t>, 0</a:t>
            </a:r>
            <a:r>
              <a:rPr lang="en" dirty="0">
                <a:latin typeface="Times New Roman"/>
                <a:ea typeface="Times New Roman"/>
                <a:cs typeface="Times New Roman"/>
                <a:sym typeface="Symbol"/>
              </a:rPr>
              <a:t></a:t>
            </a:r>
            <a:r>
              <a:rPr lang="en" i="1" dirty="0">
                <a:latin typeface="Times New Roman"/>
                <a:ea typeface="Times New Roman"/>
              </a:rPr>
              <a:t>i</a:t>
            </a:r>
            <a:r>
              <a:rPr lang="en" dirty="0">
                <a:latin typeface="Times New Roman"/>
                <a:ea typeface="Times New Roman"/>
                <a:cs typeface="Times New Roman"/>
                <a:sym typeface="Symbol"/>
              </a:rPr>
              <a:t></a:t>
            </a:r>
            <a:r>
              <a:rPr lang="en" i="1" dirty="0">
                <a:latin typeface="Times New Roman"/>
                <a:ea typeface="Times New Roman"/>
              </a:rPr>
              <a:t>m.</a:t>
            </a:r>
          </a:p>
          <a:p>
            <a:pPr rtl="0"/>
            <a:r>
              <a:rPr lang="en" dirty="0">
                <a:latin typeface="Times New Roman"/>
                <a:ea typeface="Times New Roman"/>
              </a:rPr>
              <a:t>The following relations may be derived</a:t>
            </a:r>
          </a:p>
          <a:p>
            <a:pPr rtl="0"/>
            <a:endParaRPr lang="ru-RU" dirty="0" smtClean="0">
              <a:latin typeface="Times New Roman"/>
              <a:ea typeface="Times New Roman"/>
            </a:endParaRPr>
          </a:p>
          <a:p>
            <a:pPr rtl="0"/>
            <a:endParaRPr lang="ru-RU" dirty="0" smtClean="0">
              <a:latin typeface="Times New Roman"/>
              <a:ea typeface="Times New Roman"/>
            </a:endParaRPr>
          </a:p>
          <a:p>
            <a:pPr rtl="0"/>
            <a:r>
              <a:rPr lang="en" dirty="0">
                <a:latin typeface="Times New Roman"/>
                <a:ea typeface="Times New Roman"/>
              </a:rPr>
              <a:t>Requirements to </a:t>
            </a:r>
            <a:r>
              <a:rPr lang="en" i="1" dirty="0">
                <a:latin typeface="Times New Roman"/>
                <a:ea typeface="Times New Roman"/>
              </a:rPr>
              <a:t>G</a:t>
            </a:r>
            <a:r>
              <a:rPr lang="en" dirty="0">
                <a:latin typeface="Times New Roman"/>
                <a:ea typeface="Times New Roman"/>
              </a:rPr>
              <a:t>: </a:t>
            </a:r>
            <a:r>
              <a:rPr lang="en" i="1" dirty="0">
                <a:latin typeface="Times New Roman"/>
                <a:ea typeface="Times New Roman"/>
                <a:sym typeface="Symbol"/>
              </a:rPr>
              <a:t></a:t>
            </a:r>
            <a:r>
              <a:rPr lang="en" i="1" baseline="-25000" dirty="0">
                <a:latin typeface="Times New Roman"/>
                <a:ea typeface="Times New Roman"/>
                <a:sym typeface="Symbol"/>
              </a:rPr>
              <a:t></a:t>
            </a:r>
            <a:r>
              <a:rPr lang="en" dirty="0">
                <a:latin typeface="Times New Roman"/>
                <a:ea typeface="Times New Roman"/>
                <a:sym typeface="Symbol"/>
              </a:rPr>
              <a:t></a:t>
            </a:r>
            <a:r>
              <a:rPr lang="en" i="1" dirty="0">
                <a:latin typeface="Times New Roman"/>
                <a:ea typeface="Times New Roman"/>
                <a:sym typeface="Symbol"/>
              </a:rPr>
              <a:t></a:t>
            </a:r>
            <a:r>
              <a:rPr lang="en" dirty="0">
                <a:latin typeface="Times New Roman"/>
                <a:ea typeface="Times New Roman"/>
                <a:sym typeface="Symbol"/>
              </a:rPr>
              <a:t></a:t>
            </a:r>
            <a:r>
              <a:rPr lang="en" i="1" dirty="0">
                <a:latin typeface="Times New Roman"/>
                <a:ea typeface="Times New Roman"/>
                <a:sym typeface="Symbol"/>
              </a:rPr>
              <a:t></a:t>
            </a:r>
            <a:r>
              <a:rPr lang="en" dirty="0">
                <a:latin typeface="Times New Roman"/>
                <a:ea typeface="Times New Roman"/>
                <a:sym typeface="Symbol"/>
              </a:rPr>
              <a:t></a:t>
            </a:r>
          </a:p>
          <a:p>
            <a:pPr lvl="1" rtl="0"/>
            <a:r>
              <a:rPr lang="en" dirty="0">
                <a:latin typeface="Times New Roman"/>
                <a:ea typeface="Times New Roman"/>
                <a:sym typeface="Symbol"/>
              </a:rPr>
              <a:t>SORisnotapplicablebutSSORmaybeused</a:t>
            </a:r>
            <a:endParaRPr lang="ru-RU" dirty="0" smtClean="0">
              <a:latin typeface="Times New Roman"/>
              <a:ea typeface="Times New Roman"/>
            </a:endParaRPr>
          </a:p>
        </p:txBody>
      </p:sp>
      <p:sp>
        <p:nvSpPr>
          <p:cNvPr id="2" name="Rectangle 5"/>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4" name="Rectangle 7"/>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9225" name="Rectangle 9"/>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9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9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10"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09" name="Object 9"/>
          <p:cNvGraphicFramePr>
            <a:graphicFrameLocks noChangeAspect="1"/>
          </p:cNvGraphicFramePr>
          <p:nvPr>
            <p:extLst>
              <p:ext uri="{D42A27DB-BD31-4B8C-83A1-F6EECF244321}">
                <p14:modId xmlns:p14="http://schemas.microsoft.com/office/powerpoint/2010/main" xmlns="" val="74329598"/>
              </p:ext>
            </p:extLst>
          </p:nvPr>
        </p:nvGraphicFramePr>
        <p:xfrm>
          <a:off x="704528" y="1237848"/>
          <a:ext cx="2363788" cy="406400"/>
        </p:xfrm>
        <a:graphic>
          <a:graphicData uri="http://schemas.openxmlformats.org/presentationml/2006/ole">
            <p:oleObj spid="_x0000_s123948" name="Формула" r:id="rId3" imgW="1218671" imgH="203112" progId="Equation.3">
              <p:embed/>
            </p:oleObj>
          </a:graphicData>
        </a:graphic>
      </p:graphicFrame>
      <p:sp>
        <p:nvSpPr>
          <p:cNvPr id="51212"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11" name="Object 11"/>
          <p:cNvGraphicFramePr>
            <a:graphicFrameLocks noChangeAspect="1"/>
          </p:cNvGraphicFramePr>
          <p:nvPr>
            <p:extLst>
              <p:ext uri="{D42A27DB-BD31-4B8C-83A1-F6EECF244321}">
                <p14:modId xmlns:p14="http://schemas.microsoft.com/office/powerpoint/2010/main" xmlns="" val="2085877942"/>
              </p:ext>
            </p:extLst>
          </p:nvPr>
        </p:nvGraphicFramePr>
        <p:xfrm>
          <a:off x="3993059" y="1248212"/>
          <a:ext cx="1824037" cy="403225"/>
        </p:xfrm>
        <a:graphic>
          <a:graphicData uri="http://schemas.openxmlformats.org/presentationml/2006/ole">
            <p:oleObj spid="_x0000_s123949" name="Формула" r:id="rId4" imgW="901309" imgH="203112" progId="Equation.3">
              <p:embed/>
            </p:oleObj>
          </a:graphicData>
        </a:graphic>
      </p:graphicFrame>
      <p:sp>
        <p:nvSpPr>
          <p:cNvPr id="51214"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13" name="Object 13"/>
          <p:cNvGraphicFramePr>
            <a:graphicFrameLocks noChangeAspect="1"/>
          </p:cNvGraphicFramePr>
          <p:nvPr>
            <p:extLst>
              <p:ext uri="{D42A27DB-BD31-4B8C-83A1-F6EECF244321}">
                <p14:modId xmlns:p14="http://schemas.microsoft.com/office/powerpoint/2010/main" xmlns="" val="1020318940"/>
              </p:ext>
            </p:extLst>
          </p:nvPr>
        </p:nvGraphicFramePr>
        <p:xfrm>
          <a:off x="992560" y="2755776"/>
          <a:ext cx="1079500" cy="457200"/>
        </p:xfrm>
        <a:graphic>
          <a:graphicData uri="http://schemas.openxmlformats.org/presentationml/2006/ole">
            <p:oleObj spid="_x0000_s123950" name="Формула" r:id="rId5" imgW="571252" imgH="228501" progId="Equation.3">
              <p:embed/>
            </p:oleObj>
          </a:graphicData>
        </a:graphic>
      </p:graphicFrame>
      <p:sp>
        <p:nvSpPr>
          <p:cNvPr id="51216"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15" name="Object 15"/>
          <p:cNvGraphicFramePr>
            <a:graphicFrameLocks noChangeAspect="1"/>
          </p:cNvGraphicFramePr>
          <p:nvPr>
            <p:extLst>
              <p:ext uri="{D42A27DB-BD31-4B8C-83A1-F6EECF244321}">
                <p14:modId xmlns:p14="http://schemas.microsoft.com/office/powerpoint/2010/main" xmlns="" val="1690367753"/>
              </p:ext>
            </p:extLst>
          </p:nvPr>
        </p:nvGraphicFramePr>
        <p:xfrm>
          <a:off x="2216150" y="2760786"/>
          <a:ext cx="1096963" cy="427038"/>
        </p:xfrm>
        <a:graphic>
          <a:graphicData uri="http://schemas.openxmlformats.org/presentationml/2006/ole">
            <p:oleObj spid="_x0000_s123951" name="Формула" r:id="rId6" imgW="583693" imgH="215713" progId="Equation.3">
              <p:embed/>
            </p:oleObj>
          </a:graphicData>
        </a:graphic>
      </p:graphicFrame>
      <p:sp>
        <p:nvSpPr>
          <p:cNvPr id="51218"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17" name="Object 17"/>
          <p:cNvGraphicFramePr>
            <a:graphicFrameLocks noChangeAspect="1"/>
          </p:cNvGraphicFramePr>
          <p:nvPr>
            <p:extLst>
              <p:ext uri="{D42A27DB-BD31-4B8C-83A1-F6EECF244321}">
                <p14:modId xmlns:p14="http://schemas.microsoft.com/office/powerpoint/2010/main" xmlns="" val="2177067411"/>
              </p:ext>
            </p:extLst>
          </p:nvPr>
        </p:nvGraphicFramePr>
        <p:xfrm>
          <a:off x="3512840" y="2755776"/>
          <a:ext cx="3163887" cy="457200"/>
        </p:xfrm>
        <a:graphic>
          <a:graphicData uri="http://schemas.openxmlformats.org/presentationml/2006/ole">
            <p:oleObj spid="_x0000_s123952" name="Формула" r:id="rId7" imgW="1689100" imgH="228600" progId="Equation.3">
              <p:embed/>
            </p:oleObj>
          </a:graphicData>
        </a:graphic>
      </p:graphicFrame>
      <p:sp>
        <p:nvSpPr>
          <p:cNvPr id="51220"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19" name="Object 19"/>
          <p:cNvGraphicFramePr>
            <a:graphicFrameLocks noChangeAspect="1"/>
          </p:cNvGraphicFramePr>
          <p:nvPr>
            <p:extLst>
              <p:ext uri="{D42A27DB-BD31-4B8C-83A1-F6EECF244321}">
                <p14:modId xmlns:p14="http://schemas.microsoft.com/office/powerpoint/2010/main" xmlns="" val="3409595869"/>
              </p:ext>
            </p:extLst>
          </p:nvPr>
        </p:nvGraphicFramePr>
        <p:xfrm>
          <a:off x="920552" y="4581128"/>
          <a:ext cx="4430713" cy="774700"/>
        </p:xfrm>
        <a:graphic>
          <a:graphicData uri="http://schemas.openxmlformats.org/presentationml/2006/ole">
            <p:oleObj spid="_x0000_s123953" name="Формула" r:id="rId8" imgW="2616200" imgH="431800" progId="Equation.3">
              <p:embed/>
            </p:oleObj>
          </a:graphicData>
        </a:graphic>
      </p:graphicFrame>
      <p:sp>
        <p:nvSpPr>
          <p:cNvPr id="51222" name="Rectangle 2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1221" name="Object 21"/>
          <p:cNvGraphicFramePr>
            <a:graphicFrameLocks noChangeAspect="1"/>
          </p:cNvGraphicFramePr>
          <p:nvPr>
            <p:extLst>
              <p:ext uri="{D42A27DB-BD31-4B8C-83A1-F6EECF244321}">
                <p14:modId xmlns:p14="http://schemas.microsoft.com/office/powerpoint/2010/main" xmlns="" val="2404207640"/>
              </p:ext>
            </p:extLst>
          </p:nvPr>
        </p:nvGraphicFramePr>
        <p:xfrm>
          <a:off x="6033120" y="4455641"/>
          <a:ext cx="2511425" cy="917575"/>
        </p:xfrm>
        <a:graphic>
          <a:graphicData uri="http://schemas.openxmlformats.org/presentationml/2006/ole">
            <p:oleObj spid="_x0000_s123954" name="Формула" r:id="rId9" imgW="1422400" imgH="508000" progId="Equation.3">
              <p:embed/>
            </p:oleObj>
          </a:graphicData>
        </a:graphic>
      </p:graphicFrame>
      <p:sp>
        <p:nvSpPr>
          <p:cNvPr id="27" name="Дата 3"/>
          <p:cNvSpPr>
            <a:spLocks noGrp="1"/>
          </p:cNvSpPr>
          <p:nvPr>
            <p:ph type="dt" sz="half" idx="2"/>
          </p:nvPr>
        </p:nvSpPr>
        <p:spPr>
          <a:xfrm>
            <a:off x="882257" y="6408738"/>
            <a:ext cx="2051711" cy="449262"/>
          </a:xfrm>
        </p:spPr>
        <p:txBody>
          <a:bodyPr rtlCol="0"/>
          <a:lstStyle/>
          <a:p>
            <a:pPr rtl="0">
              <a:defRPr/>
            </a:pPr>
            <a:r>
              <a:rPr lang="en"/>
              <a:t>Nizhny Novgorod, 2014</a:t>
            </a:r>
            <a:endParaRPr lang="ru-RU" dirty="0"/>
          </a:p>
        </p:txBody>
      </p:sp>
      <p:sp>
        <p:nvSpPr>
          <p:cNvPr id="28" name="Нижний колонтитул 4"/>
          <p:cNvSpPr>
            <a:spLocks noGrp="1"/>
          </p:cNvSpPr>
          <p:nvPr>
            <p:ph type="ftr" sz="quarter" idx="3"/>
          </p:nvPr>
        </p:nvSpPr>
        <p:spPr>
          <a:xfrm>
            <a:off x="3007920" y="6408738"/>
            <a:ext cx="5761302" cy="449262"/>
          </a:xfrm>
        </p:spPr>
        <p:txBody>
          <a:bodyPr rtlCol="0"/>
          <a:lstStyle/>
          <a:p>
            <a:pPr rtl="0">
              <a:defRPr/>
            </a:pPr>
            <a:r>
              <a:rPr lang="en"/>
              <a:t>Solving Symmetric Sparse Linear Systems Using SOR Method with Chebyshev’s Acceleration</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Заголовок 1"/>
          <p:cNvSpPr>
            <a:spLocks noGrp="1"/>
          </p:cNvSpPr>
          <p:nvPr>
            <p:ph type="title"/>
          </p:nvPr>
        </p:nvSpPr>
        <p:spPr/>
        <p:txBody>
          <a:bodyPr rtlCol="0"/>
          <a:lstStyle/>
          <a:p>
            <a:pPr rtl="0"/>
            <a:r>
              <a:rPr lang="en" sz="2800"/>
              <a:t>Chebyshev’s acceleration (3)</a:t>
            </a:r>
          </a:p>
        </p:txBody>
      </p:sp>
      <p:sp>
        <p:nvSpPr>
          <p:cNvPr id="9221" name="Содержимое 2"/>
          <p:cNvSpPr>
            <a:spLocks noGrp="1"/>
          </p:cNvSpPr>
          <p:nvPr>
            <p:ph idx="1"/>
          </p:nvPr>
        </p:nvSpPr>
        <p:spPr/>
        <p:txBody>
          <a:bodyPr rtlCol="0"/>
          <a:lstStyle/>
          <a:p>
            <a:pPr rtl="0"/>
            <a:r>
              <a:rPr lang="en" dirty="0">
                <a:latin typeface="Times New Roman"/>
                <a:ea typeface="Times New Roman"/>
              </a:rPr>
              <a:t>Thus, Chebyshev’s method acceleration</a:t>
            </a:r>
            <a:r>
              <a:rPr lang="ru-RU" dirty="0" smtClean="0">
                <a:latin typeface="Times New Roman"/>
                <a:ea typeface="Times New Roman"/>
              </a:rPr>
              <a:t/>
            </a:r>
            <a:br>
              <a:rPr lang="ru-RU" dirty="0" smtClean="0">
                <a:latin typeface="Times New Roman"/>
                <a:ea typeface="Times New Roman"/>
              </a:rPr>
            </a:br>
            <a:r>
              <a:rPr lang="en" dirty="0">
                <a:latin typeface="Times New Roman"/>
                <a:ea typeface="Times New Roman"/>
              </a:rPr>
              <a:t>consists in:</a:t>
            </a:r>
          </a:p>
          <a:p>
            <a:pPr lvl="1" rtl="0"/>
            <a:r>
              <a:rPr lang="en" dirty="0">
                <a:latin typeface="Times New Roman"/>
                <a:ea typeface="Times New Roman"/>
              </a:rPr>
              <a:t>Set           ,           ,                ,                       .</a:t>
            </a:r>
          </a:p>
          <a:p>
            <a:pPr lvl="1" rtl="0"/>
            <a:r>
              <a:rPr lang="en" dirty="0">
                <a:latin typeface="Times New Roman"/>
                <a:ea typeface="Times New Roman"/>
              </a:rPr>
              <a:t>Compute the following for </a:t>
            </a:r>
            <a:r>
              <a:rPr lang="en" i="1" dirty="0">
                <a:latin typeface="Times New Roman"/>
                <a:ea typeface="Times New Roman"/>
              </a:rPr>
              <a:t>m</a:t>
            </a:r>
            <a:r>
              <a:rPr lang="en" dirty="0">
                <a:latin typeface="Times New Roman"/>
                <a:ea typeface="Times New Roman"/>
                <a:cs typeface="Times New Roman"/>
                <a:sym typeface="Symbol"/>
              </a:rPr>
              <a:t></a:t>
            </a:r>
            <a:r>
              <a:rPr lang="en" dirty="0">
                <a:latin typeface="Times New Roman"/>
                <a:ea typeface="Times New Roman"/>
              </a:rPr>
              <a:t>2, 3, …</a:t>
            </a:r>
            <a:endParaRPr lang="en-US" dirty="0" smtClean="0">
              <a:latin typeface="Times New Roman"/>
              <a:ea typeface="Times New Roman"/>
            </a:endParaRPr>
          </a:p>
          <a:p>
            <a:pPr lvl="1" rtl="0"/>
            <a:endParaRPr lang="en-US" dirty="0" smtClean="0">
              <a:latin typeface="Times New Roman"/>
              <a:ea typeface="Times New Roman"/>
            </a:endParaRPr>
          </a:p>
          <a:p>
            <a:pPr lvl="1" rtl="0"/>
            <a:endParaRPr lang="en-US" dirty="0" smtClean="0">
              <a:latin typeface="Times New Roman"/>
              <a:ea typeface="Times New Roman"/>
            </a:endParaRPr>
          </a:p>
          <a:p>
            <a:pPr lvl="1" rtl="0"/>
            <a:endParaRPr lang="en-US" dirty="0" smtClean="0">
              <a:latin typeface="Times New Roman"/>
              <a:ea typeface="Times New Roman"/>
            </a:endParaRPr>
          </a:p>
          <a:p>
            <a:pPr rtl="0"/>
            <a:r>
              <a:rPr lang="en" dirty="0">
                <a:latin typeface="Times New Roman"/>
                <a:ea typeface="Times New Roman"/>
              </a:rPr>
              <a:t> There is no need to explicitly compute </a:t>
            </a:r>
            <a:r>
              <a:rPr lang="en" i="1" dirty="0">
                <a:latin typeface="Times New Roman"/>
                <a:ea typeface="Times New Roman"/>
              </a:rPr>
              <a:t>G</a:t>
            </a:r>
            <a:r>
              <a:rPr lang="en" dirty="0">
                <a:latin typeface="Times New Roman"/>
                <a:ea typeface="Times New Roman"/>
              </a:rPr>
              <a:t> and </a:t>
            </a:r>
            <a:r>
              <a:rPr lang="en" i="1" dirty="0">
                <a:latin typeface="Times New Roman"/>
                <a:ea typeface="Times New Roman"/>
              </a:rPr>
              <a:t>c</a:t>
            </a:r>
            <a:r>
              <a:rPr lang="en" dirty="0">
                <a:latin typeface="Times New Roman"/>
                <a:ea typeface="Times New Roman"/>
              </a:rPr>
              <a:t>; iteration will have two stages</a:t>
            </a:r>
            <a:endParaRPr lang="ru-RU" dirty="0" smtClean="0">
              <a:latin typeface="Times New Roman"/>
              <a:ea typeface="Times New Roman"/>
            </a:endParaRPr>
          </a:p>
          <a:p>
            <a:pPr lvl="1" rtl="0">
              <a:buNone/>
            </a:pPr>
            <a:r>
              <a:rPr lang="en" dirty="0">
                <a:latin typeface="Times New Roman"/>
                <a:ea typeface="Times New Roman"/>
              </a:rPr>
              <a:t>1)                              2)</a:t>
            </a:r>
          </a:p>
          <a:p>
            <a:pPr rtl="0"/>
            <a:endParaRPr lang="ru-RU" dirty="0" smtClean="0">
              <a:latin typeface="Times New Roman"/>
              <a:ea typeface="Times New Roman"/>
            </a:endParaRPr>
          </a:p>
        </p:txBody>
      </p:sp>
      <p:sp>
        <p:nvSpPr>
          <p:cNvPr id="2" name="Rectangle 5"/>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4" name="Rectangle 7"/>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9225" name="Rectangle 9"/>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8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9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019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10"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12"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14"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16"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18"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20"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1222" name="Rectangle 2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52234"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33" name="Object 9"/>
          <p:cNvGraphicFramePr>
            <a:graphicFrameLocks noChangeAspect="1"/>
          </p:cNvGraphicFramePr>
          <p:nvPr/>
        </p:nvGraphicFramePr>
        <p:xfrm>
          <a:off x="6105128" y="1207026"/>
          <a:ext cx="2033587" cy="406400"/>
        </p:xfrm>
        <a:graphic>
          <a:graphicData uri="http://schemas.openxmlformats.org/presentationml/2006/ole">
            <p:oleObj spid="_x0000_s124984" name="Формула" r:id="rId3" imgW="1016000" imgH="203200" progId="Equation.3">
              <p:embed/>
            </p:oleObj>
          </a:graphicData>
        </a:graphic>
      </p:graphicFrame>
      <p:sp>
        <p:nvSpPr>
          <p:cNvPr id="52236"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35" name="Object 11"/>
          <p:cNvGraphicFramePr>
            <a:graphicFrameLocks noChangeAspect="1"/>
          </p:cNvGraphicFramePr>
          <p:nvPr>
            <p:extLst>
              <p:ext uri="{D42A27DB-BD31-4B8C-83A1-F6EECF244321}">
                <p14:modId xmlns:p14="http://schemas.microsoft.com/office/powerpoint/2010/main" xmlns="" val="1918803356"/>
              </p:ext>
            </p:extLst>
          </p:nvPr>
        </p:nvGraphicFramePr>
        <p:xfrm>
          <a:off x="1712640" y="2035696"/>
          <a:ext cx="812800" cy="457200"/>
        </p:xfrm>
        <a:graphic>
          <a:graphicData uri="http://schemas.openxmlformats.org/presentationml/2006/ole">
            <p:oleObj spid="_x0000_s124985" name="Формула" r:id="rId4" imgW="406224" imgH="228501" progId="Equation.3">
              <p:embed/>
            </p:oleObj>
          </a:graphicData>
        </a:graphic>
      </p:graphicFrame>
      <p:sp>
        <p:nvSpPr>
          <p:cNvPr id="52238"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37" name="Object 13"/>
          <p:cNvGraphicFramePr>
            <a:graphicFrameLocks noChangeAspect="1"/>
          </p:cNvGraphicFramePr>
          <p:nvPr>
            <p:extLst>
              <p:ext uri="{D42A27DB-BD31-4B8C-83A1-F6EECF244321}">
                <p14:modId xmlns:p14="http://schemas.microsoft.com/office/powerpoint/2010/main" xmlns="" val="1052476205"/>
              </p:ext>
            </p:extLst>
          </p:nvPr>
        </p:nvGraphicFramePr>
        <p:xfrm>
          <a:off x="2598440" y="2030274"/>
          <a:ext cx="914400" cy="431800"/>
        </p:xfrm>
        <a:graphic>
          <a:graphicData uri="http://schemas.openxmlformats.org/presentationml/2006/ole">
            <p:oleObj spid="_x0000_s124986" name="Формула" r:id="rId5" imgW="457002" imgH="215806" progId="Equation.3">
              <p:embed/>
            </p:oleObj>
          </a:graphicData>
        </a:graphic>
      </p:graphicFrame>
      <p:sp>
        <p:nvSpPr>
          <p:cNvPr id="52240"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39" name="Object 15"/>
          <p:cNvGraphicFramePr>
            <a:graphicFrameLocks noChangeAspect="1"/>
          </p:cNvGraphicFramePr>
          <p:nvPr>
            <p:extLst>
              <p:ext uri="{D42A27DB-BD31-4B8C-83A1-F6EECF244321}">
                <p14:modId xmlns:p14="http://schemas.microsoft.com/office/powerpoint/2010/main" xmlns="" val="2816751504"/>
              </p:ext>
            </p:extLst>
          </p:nvPr>
        </p:nvGraphicFramePr>
        <p:xfrm>
          <a:off x="3460902" y="2009478"/>
          <a:ext cx="1268413" cy="457200"/>
        </p:xfrm>
        <a:graphic>
          <a:graphicData uri="http://schemas.openxmlformats.org/presentationml/2006/ole">
            <p:oleObj spid="_x0000_s124987" name="Формула" r:id="rId6" imgW="634725" imgH="228501" progId="Equation.3">
              <p:embed/>
            </p:oleObj>
          </a:graphicData>
        </a:graphic>
      </p:graphicFrame>
      <p:sp>
        <p:nvSpPr>
          <p:cNvPr id="52242"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41" name="Object 17"/>
          <p:cNvGraphicFramePr>
            <a:graphicFrameLocks noChangeAspect="1"/>
          </p:cNvGraphicFramePr>
          <p:nvPr>
            <p:extLst>
              <p:ext uri="{D42A27DB-BD31-4B8C-83A1-F6EECF244321}">
                <p14:modId xmlns:p14="http://schemas.microsoft.com/office/powerpoint/2010/main" xmlns="" val="2264763014"/>
              </p:ext>
            </p:extLst>
          </p:nvPr>
        </p:nvGraphicFramePr>
        <p:xfrm>
          <a:off x="4715060" y="1999204"/>
          <a:ext cx="1854200" cy="457200"/>
        </p:xfrm>
        <a:graphic>
          <a:graphicData uri="http://schemas.openxmlformats.org/presentationml/2006/ole">
            <p:oleObj spid="_x0000_s124988" name="Формула" r:id="rId7" imgW="927100" imgH="228600" progId="Equation.3">
              <p:embed/>
            </p:oleObj>
          </a:graphicData>
        </a:graphic>
      </p:graphicFrame>
      <p:sp>
        <p:nvSpPr>
          <p:cNvPr id="52244"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43" name="Object 19"/>
          <p:cNvGraphicFramePr>
            <a:graphicFrameLocks noChangeAspect="1"/>
          </p:cNvGraphicFramePr>
          <p:nvPr/>
        </p:nvGraphicFramePr>
        <p:xfrm>
          <a:off x="1496616" y="2852936"/>
          <a:ext cx="2786063" cy="1019175"/>
        </p:xfrm>
        <a:graphic>
          <a:graphicData uri="http://schemas.openxmlformats.org/presentationml/2006/ole">
            <p:oleObj spid="_x0000_s124989" name="Формула" r:id="rId8" imgW="1422400" imgH="508000" progId="Equation.3">
              <p:embed/>
            </p:oleObj>
          </a:graphicData>
        </a:graphic>
      </p:graphicFrame>
      <p:sp>
        <p:nvSpPr>
          <p:cNvPr id="52246" name="Rectangle 2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45" name="Object 21"/>
          <p:cNvGraphicFramePr>
            <a:graphicFrameLocks noChangeAspect="1"/>
          </p:cNvGraphicFramePr>
          <p:nvPr/>
        </p:nvGraphicFramePr>
        <p:xfrm>
          <a:off x="4737100" y="2986678"/>
          <a:ext cx="4371975" cy="860425"/>
        </p:xfrm>
        <a:graphic>
          <a:graphicData uri="http://schemas.openxmlformats.org/presentationml/2006/ole">
            <p:oleObj spid="_x0000_s124990" name="Формула" r:id="rId9" imgW="2324100" imgH="431800" progId="Equation.3">
              <p:embed/>
            </p:oleObj>
          </a:graphicData>
        </a:graphic>
      </p:graphicFrame>
      <p:sp>
        <p:nvSpPr>
          <p:cNvPr id="52248" name="Rectangle 2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47" name="Object 23"/>
          <p:cNvGraphicFramePr>
            <a:graphicFrameLocks noChangeAspect="1"/>
          </p:cNvGraphicFramePr>
          <p:nvPr/>
        </p:nvGraphicFramePr>
        <p:xfrm>
          <a:off x="1496616" y="5013176"/>
          <a:ext cx="1738312" cy="457200"/>
        </p:xfrm>
        <a:graphic>
          <a:graphicData uri="http://schemas.openxmlformats.org/presentationml/2006/ole">
            <p:oleObj spid="_x0000_s124991" name="Формула" r:id="rId10" imgW="914400" imgH="228600" progId="Equation.3">
              <p:embed/>
            </p:oleObj>
          </a:graphicData>
        </a:graphic>
      </p:graphicFrame>
      <p:sp>
        <p:nvSpPr>
          <p:cNvPr id="52250" name="Rectangle 2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52249" name="Object 25"/>
          <p:cNvGraphicFramePr>
            <a:graphicFrameLocks noChangeAspect="1"/>
          </p:cNvGraphicFramePr>
          <p:nvPr/>
        </p:nvGraphicFramePr>
        <p:xfrm>
          <a:off x="3872880" y="4862557"/>
          <a:ext cx="3167063" cy="860425"/>
        </p:xfrm>
        <a:graphic>
          <a:graphicData uri="http://schemas.openxmlformats.org/presentationml/2006/ole">
            <p:oleObj spid="_x0000_s124992" name="Формула" r:id="rId11" imgW="1714500" imgH="431800" progId="Equation.3">
              <p:embed/>
            </p:oleObj>
          </a:graphicData>
        </a:graphic>
      </p:graphicFrame>
      <p:sp>
        <p:nvSpPr>
          <p:cNvPr id="38" name="Дата 3"/>
          <p:cNvSpPr>
            <a:spLocks noGrp="1"/>
          </p:cNvSpPr>
          <p:nvPr>
            <p:ph type="dt" sz="half" idx="2"/>
          </p:nvPr>
        </p:nvSpPr>
        <p:spPr>
          <a:xfrm>
            <a:off x="882257" y="6408738"/>
            <a:ext cx="2051711" cy="449262"/>
          </a:xfrm>
        </p:spPr>
        <p:txBody>
          <a:bodyPr rtlCol="0"/>
          <a:lstStyle/>
          <a:p>
            <a:pPr rtl="0">
              <a:defRPr/>
            </a:pPr>
            <a:r>
              <a:rPr lang="en"/>
              <a:t>Nizhny Novgorod, 2014</a:t>
            </a:r>
            <a:endParaRPr lang="ru-RU" dirty="0"/>
          </a:p>
        </p:txBody>
      </p:sp>
      <p:sp>
        <p:nvSpPr>
          <p:cNvPr id="39" name="Нижний колонтитул 4"/>
          <p:cNvSpPr>
            <a:spLocks noGrp="1"/>
          </p:cNvSpPr>
          <p:nvPr>
            <p:ph type="ftr" sz="quarter" idx="3"/>
          </p:nvPr>
        </p:nvSpPr>
        <p:spPr>
          <a:xfrm>
            <a:off x="3007920" y="6408738"/>
            <a:ext cx="5761302" cy="449262"/>
          </a:xfrm>
        </p:spPr>
        <p:txBody>
          <a:bodyPr rtlCol="0"/>
          <a:lstStyle/>
          <a:p>
            <a:pPr rtl="0">
              <a:defRPr/>
            </a:pPr>
            <a:r>
              <a:rPr lang="en"/>
              <a:t>Solving Symmetric Sparse Linear Systems Using SOR Method with Chebyshev’s Acceleration</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32520" y="1916832"/>
            <a:ext cx="8420100" cy="1362075"/>
          </a:xfrm>
        </p:spPr>
        <p:txBody>
          <a:bodyPr rtlCol="0"/>
          <a:lstStyle/>
          <a:p>
            <a:pPr rtl="0"/>
            <a:r>
              <a:rPr lang="en"/>
              <a:t>SOFTWARE implementation</a:t>
            </a:r>
            <a:r>
              <a:rPr lang="ru-RU" dirty="0" smtClean="0"/>
              <a:t/>
            </a:r>
            <a:br>
              <a:rPr lang="ru-RU" dirty="0" smtClean="0"/>
            </a:br>
            <a:r>
              <a:rPr lang="en" sz="2800" cap="none">
                <a:solidFill>
                  <a:schemeClr val="tx1"/>
                </a:solidFill>
              </a:rPr>
              <a:t>Sequential version</a:t>
            </a:r>
            <a:r>
              <a:rPr lang="ru-RU" dirty="0"/>
              <a:t/>
            </a:r>
            <a:br>
              <a:rPr lang="ru-RU" dirty="0"/>
            </a:br>
            <a:endParaRPr lang="ru-RU" cap="none"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2682115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(1)</a:t>
            </a:r>
            <a:endParaRPr lang="ru-RU" dirty="0"/>
          </a:p>
        </p:txBody>
      </p:sp>
      <p:sp>
        <p:nvSpPr>
          <p:cNvPr id="3" name="Содержимое 2"/>
          <p:cNvSpPr>
            <a:spLocks noGrp="1"/>
          </p:cNvSpPr>
          <p:nvPr>
            <p:ph idx="1"/>
          </p:nvPr>
        </p:nvSpPr>
        <p:spPr/>
        <p:txBody>
          <a:bodyPr rtlCol="0"/>
          <a:lstStyle/>
          <a:p>
            <a:pPr rtl="0"/>
            <a:r>
              <a:rPr lang="en"/>
              <a:t>Run </a:t>
            </a:r>
            <a:r>
              <a:rPr lang="en" b="1"/>
              <a:t>Microsoft Visual Studio 2008</a:t>
            </a:r>
          </a:p>
          <a:p>
            <a:pPr rtl="0"/>
            <a:r>
              <a:rPr lang="en"/>
              <a:t>From the </a:t>
            </a:r>
            <a:r>
              <a:rPr lang="en" b="1"/>
              <a:t>File</a:t>
            </a:r>
            <a:r>
              <a:rPr lang="en"/>
              <a:t> menu, select </a:t>
            </a:r>
            <a:r>
              <a:rPr lang="en" b="1"/>
              <a:t>New→Project….</a:t>
            </a:r>
          </a:p>
          <a:p>
            <a:pPr rtl="0"/>
            <a:r>
              <a:rPr lang="en"/>
              <a:t>From the </a:t>
            </a:r>
            <a:r>
              <a:rPr lang="en" b="1"/>
              <a:t>New Project</a:t>
            </a:r>
            <a:r>
              <a:rPr lang="en"/>
              <a:t>, select </a:t>
            </a:r>
            <a:r>
              <a:rPr lang="en" b="1"/>
              <a:t>Win32</a:t>
            </a:r>
            <a:r>
              <a:rPr lang="en"/>
              <a:t> from the Project types pane and </a:t>
            </a:r>
            <a:r>
              <a:rPr lang="en" b="1"/>
              <a:t>Win32 Console Application</a:t>
            </a:r>
            <a:r>
              <a:rPr lang="en"/>
              <a:t> from the Templates pane; enter </a:t>
            </a:r>
            <a:r>
              <a:rPr lang="en" b="1"/>
              <a:t>ВandOverRelaxation</a:t>
            </a:r>
            <a:r>
              <a:rPr lang="en"/>
              <a:t> in the </a:t>
            </a:r>
            <a:r>
              <a:rPr lang="en" b="1"/>
              <a:t>Solution</a:t>
            </a:r>
            <a:r>
              <a:rPr lang="en"/>
              <a:t> name field, enter </a:t>
            </a:r>
            <a:r>
              <a:rPr lang="en" b="1"/>
              <a:t>c:\ParallelCalculus\</a:t>
            </a:r>
            <a:r>
              <a:rPr lang="en"/>
              <a:t> (path to the folder with laboratory works). Press </a:t>
            </a:r>
            <a:r>
              <a:rPr lang="en" b="1"/>
              <a:t>OK.</a:t>
            </a:r>
            <a:r>
              <a:rPr lang="en"/>
              <a:t> </a:t>
            </a:r>
          </a:p>
          <a:p>
            <a:pPr rtl="0"/>
            <a:r>
              <a:rPr lang="en"/>
              <a:t>From the </a:t>
            </a:r>
            <a:r>
              <a:rPr lang="en" b="1"/>
              <a:t>Win32 Application Wizard</a:t>
            </a:r>
            <a:r>
              <a:rPr lang="en"/>
              <a:t> dialog, press </a:t>
            </a:r>
            <a:r>
              <a:rPr lang="en" b="1"/>
              <a:t>Next</a:t>
            </a:r>
            <a:r>
              <a:rPr lang="en"/>
              <a:t> and click </a:t>
            </a:r>
            <a:r>
              <a:rPr lang="en" b="1"/>
              <a:t>Empty Project</a:t>
            </a:r>
            <a:r>
              <a:rPr lang="en"/>
              <a:t>. Press </a:t>
            </a:r>
            <a:r>
              <a:rPr lang="en" b="1"/>
              <a:t>Finish.</a:t>
            </a:r>
          </a:p>
          <a:p>
            <a:pPr rtl="0"/>
            <a:endParaRPr lang="ru-RU" dirty="0" smtClean="0"/>
          </a:p>
          <a:p>
            <a:pPr rtl="0"/>
            <a:endParaRPr lang="ru-RU" dirty="0"/>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12869376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(2)</a:t>
            </a:r>
            <a:endParaRPr lang="ru-RU" dirty="0"/>
          </a:p>
        </p:txBody>
      </p:sp>
      <p:sp>
        <p:nvSpPr>
          <p:cNvPr id="3" name="Содержимое 2"/>
          <p:cNvSpPr>
            <a:spLocks noGrp="1"/>
          </p:cNvSpPr>
          <p:nvPr>
            <p:ph idx="1"/>
          </p:nvPr>
        </p:nvSpPr>
        <p:spPr>
          <a:xfrm>
            <a:off x="128464" y="980728"/>
            <a:ext cx="9777536" cy="5617171"/>
          </a:xfrm>
        </p:spPr>
        <p:txBody>
          <a:bodyPr rtlCol="0"/>
          <a:lstStyle/>
          <a:p>
            <a:pPr rtl="0"/>
            <a:r>
              <a:rPr lang="en"/>
              <a:t>From the </a:t>
            </a:r>
            <a:r>
              <a:rPr lang="en" b="1"/>
              <a:t>Win32 Application Wizard</a:t>
            </a:r>
            <a:r>
              <a:rPr lang="en"/>
              <a:t> dialog, press </a:t>
            </a:r>
            <a:r>
              <a:rPr lang="en" b="1"/>
              <a:t>Next</a:t>
            </a:r>
            <a:r>
              <a:rPr lang="en"/>
              <a:t> (or select </a:t>
            </a:r>
            <a:r>
              <a:rPr lang="en" b="1"/>
              <a:t>Application Settings</a:t>
            </a:r>
            <a:r>
              <a:rPr lang="en"/>
              <a:t> in the tree on the left) and click </a:t>
            </a:r>
            <a:r>
              <a:rPr lang="en" b="1"/>
              <a:t>Empty Project</a:t>
            </a:r>
            <a:r>
              <a:rPr lang="en"/>
              <a:t>. Press </a:t>
            </a:r>
            <a:r>
              <a:rPr lang="en" b="1"/>
              <a:t>Finish.</a:t>
            </a:r>
          </a:p>
          <a:p>
            <a:pPr rtl="0"/>
            <a:r>
              <a:rPr lang="en"/>
              <a:t>From the </a:t>
            </a:r>
            <a:r>
              <a:rPr lang="en" b="1"/>
              <a:t>Solution Explorer</a:t>
            </a:r>
            <a:r>
              <a:rPr lang="en"/>
              <a:t>, execute </a:t>
            </a:r>
            <a:r>
              <a:rPr lang="en" b="1"/>
              <a:t>Add→New Item</a:t>
            </a:r>
            <a:r>
              <a:rPr lang="en"/>
              <a:t> in the </a:t>
            </a:r>
            <a:r>
              <a:rPr lang="en" b="1"/>
              <a:t>Source Files</a:t>
            </a:r>
            <a:r>
              <a:rPr lang="en"/>
              <a:t> folder. In the selection tree, select </a:t>
            </a:r>
            <a:r>
              <a:rPr lang="en" b="1"/>
              <a:t>Code</a:t>
            </a:r>
            <a:r>
              <a:rPr lang="en"/>
              <a:t>; select </a:t>
            </a:r>
            <a:r>
              <a:rPr lang="en" b="1"/>
              <a:t>C++ File (.cpp)</a:t>
            </a:r>
            <a:r>
              <a:rPr lang="en"/>
              <a:t> in the templates on the right, enter </a:t>
            </a:r>
            <a:r>
              <a:rPr lang="en" b="1"/>
              <a:t>main</a:t>
            </a:r>
            <a:r>
              <a:rPr lang="en"/>
              <a:t> in the</a:t>
            </a:r>
            <a:r>
              <a:rPr lang="en" b="1"/>
              <a:t> Name</a:t>
            </a:r>
            <a:r>
              <a:rPr lang="en"/>
              <a:t> field. Press</a:t>
            </a:r>
            <a:r>
              <a:rPr lang="en" b="1"/>
              <a:t> Add.</a:t>
            </a:r>
          </a:p>
          <a:p>
            <a:pPr rtl="0"/>
            <a:r>
              <a:rPr lang="en"/>
              <a:t>From the </a:t>
            </a:r>
            <a:r>
              <a:rPr lang="en" b="1"/>
              <a:t>Solution Explorer</a:t>
            </a:r>
            <a:r>
              <a:rPr lang="en"/>
              <a:t>, execute </a:t>
            </a:r>
            <a:r>
              <a:rPr lang="en" b="1"/>
              <a:t>Add→New Item</a:t>
            </a:r>
            <a:r>
              <a:rPr lang="en"/>
              <a:t> in the </a:t>
            </a:r>
            <a:r>
              <a:rPr lang="en" b="1"/>
              <a:t>Header Files</a:t>
            </a:r>
            <a:r>
              <a:rPr lang="en"/>
              <a:t> folder. In the selection tree, select </a:t>
            </a:r>
            <a:r>
              <a:rPr lang="en" b="1"/>
              <a:t>Code</a:t>
            </a:r>
            <a:r>
              <a:rPr lang="en"/>
              <a:t>; select</a:t>
            </a:r>
            <a:r>
              <a:rPr lang="en" b="1"/>
              <a:t> Header File (.h)</a:t>
            </a:r>
            <a:r>
              <a:rPr lang="en"/>
              <a:t> in the templates on the right, enter </a:t>
            </a:r>
            <a:r>
              <a:rPr lang="en" b="1"/>
              <a:t>SOR</a:t>
            </a:r>
            <a:r>
              <a:rPr lang="en"/>
              <a:t> in the</a:t>
            </a:r>
            <a:r>
              <a:rPr lang="en" b="1"/>
              <a:t> Name</a:t>
            </a:r>
            <a:r>
              <a:rPr lang="en"/>
              <a:t> field. Press</a:t>
            </a:r>
            <a:r>
              <a:rPr lang="en" b="1"/>
              <a:t> Add.</a:t>
            </a:r>
            <a:r>
              <a:rPr lang="en"/>
              <a:t> This file will contain prototypes of functions required for implementation of the Successive Over Relaxation method.</a:t>
            </a:r>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22741175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(3)</a:t>
            </a:r>
            <a:endParaRPr lang="ru-RU" dirty="0"/>
          </a:p>
        </p:txBody>
      </p:sp>
      <p:sp>
        <p:nvSpPr>
          <p:cNvPr id="3" name="Содержимое 2"/>
          <p:cNvSpPr>
            <a:spLocks noGrp="1"/>
          </p:cNvSpPr>
          <p:nvPr>
            <p:ph idx="1"/>
          </p:nvPr>
        </p:nvSpPr>
        <p:spPr/>
        <p:txBody>
          <a:bodyPr rtlCol="0"/>
          <a:lstStyle/>
          <a:p>
            <a:pPr rtl="0"/>
            <a:r>
              <a:rPr lang="en"/>
              <a:t>Similarly, add the following files to the project:</a:t>
            </a:r>
          </a:p>
          <a:p>
            <a:pPr rtl="0"/>
            <a:r>
              <a:rPr lang="en" b="1"/>
              <a:t>SOR.c </a:t>
            </a:r>
            <a:r>
              <a:rPr lang="en"/>
              <a:t>that will contain implementation of functions required for the Successive Over Relaxation method.</a:t>
            </a:r>
          </a:p>
          <a:p>
            <a:pPr rtl="0"/>
            <a:r>
              <a:rPr lang="en" b="1"/>
              <a:t>SSOR.h</a:t>
            </a:r>
            <a:r>
              <a:rPr lang="en"/>
              <a:t> that will contain prototypes of functions required for method implementation</a:t>
            </a:r>
          </a:p>
          <a:p>
            <a:pPr rtl="0"/>
            <a:r>
              <a:rPr lang="en"/>
              <a:t>SSOR.c that will contain implementation of functions indicated in the </a:t>
            </a:r>
            <a:r>
              <a:rPr lang="en" b="1"/>
              <a:t>SSOR.h</a:t>
            </a:r>
            <a:r>
              <a:rPr lang="en"/>
              <a:t> header file</a:t>
            </a:r>
            <a:endParaRPr lang="ru-RU" dirty="0" smtClean="0"/>
          </a:p>
          <a:p>
            <a:pPr rtl="0"/>
            <a:r>
              <a:rPr lang="en" b="1"/>
              <a:t>ChebSSOR.h </a:t>
            </a:r>
            <a:r>
              <a:rPr lang="en"/>
              <a:t>to contain prototypes of functions required to implement the Symmetric Successive Over Relaxation method with Chebyshev’s acceleration</a:t>
            </a:r>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3016507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Contents</a:t>
            </a:r>
            <a:endParaRPr lang="ru-RU" dirty="0"/>
          </a:p>
        </p:txBody>
      </p:sp>
      <p:sp>
        <p:nvSpPr>
          <p:cNvPr id="3" name="Объект 2"/>
          <p:cNvSpPr>
            <a:spLocks noGrp="1"/>
          </p:cNvSpPr>
          <p:nvPr>
            <p:ph idx="1"/>
          </p:nvPr>
        </p:nvSpPr>
        <p:spPr/>
        <p:txBody>
          <a:bodyPr rtlCol="0"/>
          <a:lstStyle/>
          <a:p>
            <a:pPr rtl="0"/>
            <a:r>
              <a:rPr lang="en" dirty="0"/>
              <a:t>Purpose and objectives of work</a:t>
            </a:r>
          </a:p>
          <a:p>
            <a:pPr rtl="0"/>
            <a:r>
              <a:rPr lang="en" dirty="0"/>
              <a:t>Poisson equation of second order</a:t>
            </a:r>
          </a:p>
          <a:p>
            <a:pPr rtl="0"/>
            <a:r>
              <a:rPr lang="en" dirty="0"/>
              <a:t>Computation scheme</a:t>
            </a:r>
          </a:p>
          <a:p>
            <a:r>
              <a:rPr lang="en" dirty="0"/>
              <a:t>Successive Over Relaxation method</a:t>
            </a:r>
          </a:p>
          <a:p>
            <a:pPr rtl="0"/>
            <a:r>
              <a:rPr lang="en" dirty="0"/>
              <a:t>Symmetric Successive Over Relaxation method</a:t>
            </a:r>
          </a:p>
          <a:p>
            <a:pPr rtl="0"/>
            <a:r>
              <a:rPr lang="en" dirty="0"/>
              <a:t>Chebyshev’s acceleration of iterative processes</a:t>
            </a:r>
          </a:p>
          <a:p>
            <a:pPr rtl="0"/>
            <a:r>
              <a:rPr lang="en" dirty="0"/>
              <a:t>Successive software implementation</a:t>
            </a:r>
          </a:p>
          <a:p>
            <a:pPr rtl="0"/>
            <a:r>
              <a:rPr lang="en" dirty="0"/>
              <a:t>Method convergence analysis</a:t>
            </a:r>
          </a:p>
          <a:p>
            <a:pPr rtl="0"/>
            <a:endParaRPr lang="ru-RU" dirty="0" smtClean="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366654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(4)</a:t>
            </a:r>
            <a:endParaRPr lang="ru-RU" dirty="0"/>
          </a:p>
        </p:txBody>
      </p:sp>
      <p:sp>
        <p:nvSpPr>
          <p:cNvPr id="3" name="Содержимое 2"/>
          <p:cNvSpPr>
            <a:spLocks noGrp="1"/>
          </p:cNvSpPr>
          <p:nvPr>
            <p:ph idx="1"/>
          </p:nvPr>
        </p:nvSpPr>
        <p:spPr/>
        <p:txBody>
          <a:bodyPr rtlCol="0"/>
          <a:lstStyle/>
          <a:p>
            <a:pPr rtl="0"/>
            <a:r>
              <a:rPr lang="en" b="1"/>
              <a:t>MatrixVectorOperations.h</a:t>
            </a:r>
            <a:r>
              <a:rPr lang="en"/>
              <a:t> that will contain prototypes of auxiliary functions to handle vectors and matrices</a:t>
            </a:r>
          </a:p>
          <a:p>
            <a:pPr rtl="0"/>
            <a:r>
              <a:rPr lang="en" b="1"/>
              <a:t>MatrixVectorOperations.с</a:t>
            </a:r>
            <a:r>
              <a:rPr lang="en"/>
              <a:t> that will contain implementations of auxiliary functions</a:t>
            </a:r>
          </a:p>
          <a:p>
            <a:pPr rtl="0"/>
            <a:r>
              <a:rPr lang="en" b="1"/>
              <a:t>mklMatrixOperations.h </a:t>
            </a:r>
            <a:r>
              <a:rPr lang="en"/>
              <a:t>where some functions from the MLK library will be used to form the matrix for the Poission equation.</a:t>
            </a:r>
          </a:p>
          <a:p>
            <a:pPr rtl="0"/>
            <a:r>
              <a:rPr lang="en" b="1"/>
              <a:t>mklMatrixOperations.с</a:t>
            </a:r>
            <a:r>
              <a:rPr lang="en"/>
              <a:t> that will store implementation of functions indicated in the </a:t>
            </a:r>
            <a:r>
              <a:rPr lang="en" b="1"/>
              <a:t>mklMatrixOperations.h </a:t>
            </a:r>
            <a:r>
              <a:rPr lang="en"/>
              <a:t>header file.</a:t>
            </a:r>
            <a:endParaRPr lang="ru-RU" dirty="0" smtClean="0"/>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30165073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(5)</a:t>
            </a:r>
            <a:endParaRPr lang="ru-RU" dirty="0"/>
          </a:p>
        </p:txBody>
      </p:sp>
      <p:sp>
        <p:nvSpPr>
          <p:cNvPr id="3" name="Содержимое 2"/>
          <p:cNvSpPr>
            <a:spLocks noGrp="1"/>
          </p:cNvSpPr>
          <p:nvPr>
            <p:ph idx="1"/>
          </p:nvPr>
        </p:nvSpPr>
        <p:spPr/>
        <p:txBody>
          <a:bodyPr rtlCol="0"/>
          <a:lstStyle/>
          <a:p>
            <a:pPr rtl="0"/>
            <a:r>
              <a:rPr lang="en" b="1"/>
              <a:t>Norms.h</a:t>
            </a:r>
            <a:r>
              <a:rPr lang="en"/>
              <a:t> that will store prototypes of functions required to find norms of vectors</a:t>
            </a:r>
          </a:p>
          <a:p>
            <a:pPr rtl="0"/>
            <a:r>
              <a:rPr lang="en" b="1"/>
              <a:t>Norms.с</a:t>
            </a:r>
            <a:r>
              <a:rPr lang="en"/>
              <a:t> that will store implementation of functions indicated in the </a:t>
            </a:r>
            <a:r>
              <a:rPr lang="en" b="1"/>
              <a:t>mklMatrixOperations.h </a:t>
            </a:r>
            <a:r>
              <a:rPr lang="en"/>
              <a:t>header file.</a:t>
            </a:r>
            <a:endParaRPr lang="ru-RU" dirty="0" smtClean="0"/>
          </a:p>
          <a:p>
            <a:pPr rtl="0"/>
            <a:r>
              <a:rPr lang="en" b="1"/>
              <a:t>Consts.h</a:t>
            </a:r>
            <a:r>
              <a:rPr lang="en"/>
              <a:t> that will store several invariables such as algorithm accuracy. </a:t>
            </a:r>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30165073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Connection to the Intel® Math Kernel Library (1)</a:t>
            </a:r>
            <a:endParaRPr lang="ru-RU" dirty="0"/>
          </a:p>
        </p:txBody>
      </p:sp>
      <p:sp>
        <p:nvSpPr>
          <p:cNvPr id="3" name="Объект 2"/>
          <p:cNvSpPr>
            <a:spLocks noGrp="1"/>
          </p:cNvSpPr>
          <p:nvPr>
            <p:ph idx="1"/>
          </p:nvPr>
        </p:nvSpPr>
        <p:spPr/>
        <p:txBody>
          <a:bodyPr rtlCol="0"/>
          <a:lstStyle/>
          <a:p>
            <a:pPr rtl="0"/>
            <a:r>
              <a:rPr lang="en"/>
              <a:t>To form the linear system matrix, we shall use some of the MLK library functions.</a:t>
            </a:r>
          </a:p>
          <a:p>
            <a:pPr rtl="0"/>
            <a:r>
              <a:rPr lang="en"/>
              <a:t>Library connection:</a:t>
            </a:r>
          </a:p>
          <a:p>
            <a:pPr lvl="1" rtl="0"/>
            <a:r>
              <a:rPr lang="en"/>
              <a:t>Open </a:t>
            </a:r>
            <a:r>
              <a:rPr lang="en" b="1"/>
              <a:t>Tools → Options</a:t>
            </a:r>
            <a:r>
              <a:rPr lang="en"/>
              <a:t> and select </a:t>
            </a:r>
            <a:r>
              <a:rPr lang="en" b="1"/>
              <a:t>Projects and Solutions→VC++ Directories</a:t>
            </a:r>
            <a:r>
              <a:rPr lang="en"/>
              <a:t>. </a:t>
            </a:r>
            <a:endParaRPr lang="ru-RU" dirty="0" smtClean="0"/>
          </a:p>
          <a:p>
            <a:pPr lvl="1" rtl="0"/>
            <a:r>
              <a:rPr lang="en"/>
              <a:t>In the drop-down menu, first select </a:t>
            </a:r>
            <a:r>
              <a:rPr lang="en" b="1"/>
              <a:t>Include Files</a:t>
            </a:r>
            <a:r>
              <a:rPr lang="en"/>
              <a:t>, add a new entry containing the path to MLK library header files (e. g. C:\Program Files (x86)\Intel\ComposerXE-2011\mkl\include), </a:t>
            </a:r>
            <a:endParaRPr lang="ru-RU" dirty="0" smtClean="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3558324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a:t>Connection to the Intel® Math Kernel Library (2)</a:t>
            </a:r>
            <a:endParaRPr lang="ru-RU" dirty="0"/>
          </a:p>
        </p:txBody>
      </p:sp>
      <p:sp>
        <p:nvSpPr>
          <p:cNvPr id="3" name="Объект 2"/>
          <p:cNvSpPr>
            <a:spLocks noGrp="1"/>
          </p:cNvSpPr>
          <p:nvPr>
            <p:ph idx="1"/>
          </p:nvPr>
        </p:nvSpPr>
        <p:spPr/>
        <p:txBody>
          <a:bodyPr rtlCol="0"/>
          <a:lstStyle/>
          <a:p>
            <a:pPr lvl="1" rtl="0"/>
            <a:r>
              <a:rPr lang="en"/>
              <a:t>Then select </a:t>
            </a:r>
            <a:r>
              <a:rPr lang="en" b="1"/>
              <a:t>Library Files</a:t>
            </a:r>
            <a:r>
              <a:rPr lang="en"/>
              <a:t> and add the path to the library files:</a:t>
            </a:r>
          </a:p>
          <a:p>
            <a:pPr lvl="2" rtl="0"/>
            <a:r>
              <a:rPr lang="en"/>
              <a:t>To assemble a 32-bit application, enter the path to the static library for the ia-32 platform (e. g. </a:t>
            </a:r>
            <a:r>
              <a:rPr lang="en" b="1"/>
              <a:t>C:\Program Files (x86)\Intel\ComposerXE-2011\mkl\lib\ia32</a:t>
            </a:r>
            <a:r>
              <a:rPr lang="en"/>
              <a:t>)</a:t>
            </a:r>
          </a:p>
          <a:p>
            <a:pPr lvl="2" rtl="0"/>
            <a:r>
              <a:rPr lang="en"/>
              <a:t>To assemble a 64-bit application, enter the path to the static library for the 64-bit platform (e. g. </a:t>
            </a:r>
            <a:r>
              <a:rPr lang="en" b="1"/>
              <a:t>C:\Program Files (x86)\Intel\ComposerXE-2011\mkl\lib\intel64</a:t>
            </a:r>
            <a:r>
              <a:rPr lang="en"/>
              <a:t>).</a:t>
            </a: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1096498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a:t>Connection to the Intel® Math Kernel Library (3)</a:t>
            </a:r>
            <a:endParaRPr lang="ru-RU" dirty="0"/>
          </a:p>
        </p:txBody>
      </p:sp>
      <p:sp>
        <p:nvSpPr>
          <p:cNvPr id="3" name="Объект 2"/>
          <p:cNvSpPr>
            <a:spLocks noGrp="1"/>
          </p:cNvSpPr>
          <p:nvPr>
            <p:ph idx="1"/>
          </p:nvPr>
        </p:nvSpPr>
        <p:spPr/>
        <p:txBody>
          <a:bodyPr rtlCol="0"/>
          <a:lstStyle/>
          <a:p>
            <a:pPr lvl="1" rtl="0"/>
            <a:r>
              <a:rPr lang="en"/>
              <a:t>From </a:t>
            </a:r>
            <a:r>
              <a:rPr lang="en" b="1"/>
              <a:t>Configuration Properties</a:t>
            </a:r>
            <a:r>
              <a:rPr lang="en"/>
              <a:t> in the </a:t>
            </a:r>
            <a:r>
              <a:rPr lang="en" b="1"/>
              <a:t>Linker→Input→Additional Dependencies tab</a:t>
            </a:r>
            <a:r>
              <a:rPr lang="en"/>
              <a:t>, enter the following static libraries: </a:t>
            </a:r>
          </a:p>
          <a:p>
            <a:pPr lvl="2" rtl="0"/>
            <a:r>
              <a:rPr lang="en"/>
              <a:t>for a 32-bit application, they are </a:t>
            </a:r>
            <a:r>
              <a:rPr lang="en" b="1"/>
              <a:t>mkl_core.lib, mkl_intel_c.lib, mkl_sequential.lib.</a:t>
            </a:r>
            <a:r>
              <a:rPr lang="en"/>
              <a:t> </a:t>
            </a:r>
          </a:p>
          <a:p>
            <a:pPr lvl="2" rtl="0"/>
            <a:r>
              <a:rPr lang="en"/>
              <a:t>for z 64-bit application, they are </a:t>
            </a:r>
            <a:r>
              <a:rPr lang="en" b="1"/>
              <a:t>mkl_core.lib, mkl_sequential.lib, mkl_intel_lp64.lib, mkl_blas95_lp64.lib.</a:t>
            </a:r>
            <a:r>
              <a:rPr lang="en"/>
              <a:t> </a:t>
            </a:r>
            <a:endParaRPr lang="ru-RU" dirty="0" smtClean="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2148778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(1)</a:t>
            </a:r>
            <a:endParaRPr lang="ru-RU" dirty="0"/>
          </a:p>
        </p:txBody>
      </p:sp>
      <p:sp>
        <p:nvSpPr>
          <p:cNvPr id="3" name="Объект 2"/>
          <p:cNvSpPr>
            <a:spLocks noGrp="1"/>
          </p:cNvSpPr>
          <p:nvPr>
            <p:ph idx="1"/>
          </p:nvPr>
        </p:nvSpPr>
        <p:spPr>
          <a:xfrm>
            <a:off x="416496" y="1052736"/>
            <a:ext cx="8915400" cy="5328592"/>
          </a:xfrm>
          <a:solidFill>
            <a:schemeClr val="accent3">
              <a:lumMod val="85000"/>
            </a:schemeClr>
          </a:solidFill>
        </p:spPr>
        <p:txBody>
          <a:bodyPr rtlCol="0"/>
          <a:lstStyle/>
          <a:p>
            <a:pPr rtl="0">
              <a:buNone/>
            </a:pPr>
            <a:r>
              <a:rPr lang="en" sz="1600">
                <a:latin typeface="Courier New" pitchFamily="49" charset="0"/>
                <a:cs typeface="Courier New" pitchFamily="49" charset="0"/>
              </a:rPr>
              <a:t>void main(int argc, char* argv[])</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r>
              <a:rPr lang="en" sz="1600">
                <a:solidFill>
                  <a:srgbClr val="008000"/>
                </a:solidFill>
                <a:latin typeface="Courier New" pitchFamily="49" charset="0"/>
                <a:cs typeface="Courier New" pitchFamily="49" charset="0"/>
              </a:rPr>
              <a:t>// tested matrix file   .mtx</a:t>
            </a:r>
            <a:endParaRPr lang="ru-RU" sz="1600" dirty="0" smtClean="0">
              <a:solidFill>
                <a:srgbClr val="008000"/>
              </a:solidFill>
              <a:latin typeface="Courier New" pitchFamily="49" charset="0"/>
              <a:cs typeface="Courier New" pitchFamily="49" charset="0"/>
            </a:endParaRPr>
          </a:p>
          <a:p>
            <a:pPr rtl="0">
              <a:buNone/>
            </a:pPr>
            <a:r>
              <a:rPr lang="en" sz="1600">
                <a:latin typeface="Courier New" pitchFamily="49" charset="0"/>
                <a:cs typeface="Courier New" pitchFamily="49" charset="0"/>
              </a:rPr>
              <a:t>    char* fileName;</a:t>
            </a:r>
            <a:endParaRPr lang="ru-RU" sz="1600" dirty="0" smtClean="0">
              <a:latin typeface="Courier New" pitchFamily="49" charset="0"/>
              <a:cs typeface="Courier New" pitchFamily="49" charset="0"/>
            </a:endParaRPr>
          </a:p>
          <a:p>
            <a:pPr rtl="0">
              <a:buNone/>
            </a:pPr>
            <a:r>
              <a:rPr lang="en" sz="1600">
                <a:solidFill>
                  <a:srgbClr val="008000"/>
                </a:solidFill>
                <a:latin typeface="Courier New" pitchFamily="49" charset="0"/>
                <a:cs typeface="Courier New" pitchFamily="49" charset="0"/>
              </a:rPr>
              <a:t>    // </a:t>
            </a:r>
          </a:p>
          <a:p>
            <a:pPr rtl="0">
              <a:buNone/>
            </a:pPr>
            <a:r>
              <a:rPr lang="en" sz="1600">
                <a:solidFill>
                  <a:srgbClr val="008000"/>
                </a:solidFill>
                <a:latin typeface="Courier New" pitchFamily="49" charset="0"/>
                <a:cs typeface="Courier New" pitchFamily="49" charset="0"/>
              </a:rPr>
              <a:t>    // found using one of the tested methods</a:t>
            </a:r>
          </a:p>
          <a:p>
            <a:pPr rtl="0">
              <a:buNone/>
            </a:pPr>
            <a:r>
              <a:rPr lang="en" sz="1600">
                <a:latin typeface="Courier New" pitchFamily="49" charset="0"/>
                <a:cs typeface="Courier New" pitchFamily="49" charset="0"/>
              </a:rPr>
              <a:t>    double excAccuracy;</a:t>
            </a:r>
          </a:p>
          <a:p>
            <a:pPr rtl="0">
              <a:buNone/>
            </a:pPr>
            <a:r>
              <a:rPr lang="en" sz="1600">
                <a:latin typeface="Courier New" pitchFamily="49" charset="0"/>
                <a:cs typeface="Courier New" pitchFamily="49" charset="0"/>
              </a:rPr>
              <a:t>    </a:t>
            </a:r>
            <a:r>
              <a:rPr lang="en" sz="1600">
                <a:solidFill>
                  <a:srgbClr val="008000"/>
                </a:solidFill>
                <a:latin typeface="Courier New" pitchFamily="49" charset="0"/>
                <a:cs typeface="Courier New" pitchFamily="49" charset="0"/>
              </a:rPr>
              <a:t>// computing functions performance time</a:t>
            </a:r>
          </a:p>
          <a:p>
            <a:pPr rtl="0">
              <a:buNone/>
            </a:pPr>
            <a:r>
              <a:rPr lang="en" sz="1600">
                <a:latin typeface="Courier New" pitchFamily="49" charset="0"/>
                <a:cs typeface="Courier New" pitchFamily="49" charset="0"/>
              </a:rPr>
              <a:t>    double time;</a:t>
            </a:r>
          </a:p>
          <a:p>
            <a:pPr rtl="0">
              <a:buNone/>
            </a:pPr>
            <a:r>
              <a:rPr lang="en" sz="1600">
                <a:latin typeface="Courier New" pitchFamily="49" charset="0"/>
                <a:cs typeface="Courier New" pitchFamily="49" charset="0"/>
              </a:rPr>
              <a:t>    </a:t>
            </a:r>
            <a:r>
              <a:rPr lang="en" sz="1600">
                <a:solidFill>
                  <a:srgbClr val="008000"/>
                </a:solidFill>
                <a:latin typeface="Courier New" pitchFamily="49" charset="0"/>
                <a:cs typeface="Courier New" pitchFamily="49" charset="0"/>
              </a:rPr>
              <a:t>// linear system dimension</a:t>
            </a:r>
          </a:p>
          <a:p>
            <a:pPr rtl="0">
              <a:buNone/>
            </a:pPr>
            <a:r>
              <a:rPr lang="en" sz="1600">
                <a:latin typeface="Courier New" pitchFamily="49" charset="0"/>
                <a:cs typeface="Courier New" pitchFamily="49" charset="0"/>
              </a:rPr>
              <a:t>    int size;</a:t>
            </a:r>
          </a:p>
          <a:p>
            <a:pPr rtl="0">
              <a:buNone/>
            </a:pPr>
            <a:r>
              <a:rPr lang="en" sz="1600">
                <a:latin typeface="Courier New" pitchFamily="49" charset="0"/>
                <a:cs typeface="Courier New" pitchFamily="49" charset="0"/>
              </a:rPr>
              <a:t>    </a:t>
            </a:r>
            <a:r>
              <a:rPr lang="en" sz="1600">
                <a:solidFill>
                  <a:srgbClr val="008000"/>
                </a:solidFill>
                <a:latin typeface="Courier New" pitchFamily="49" charset="0"/>
                <a:cs typeface="Courier New" pitchFamily="49" charset="0"/>
              </a:rPr>
              <a:t>// number of computing function iterations</a:t>
            </a:r>
          </a:p>
          <a:p>
            <a:pPr rtl="0">
              <a:buNone/>
            </a:pPr>
            <a:r>
              <a:rPr lang="en" sz="1600">
                <a:latin typeface="Courier New" pitchFamily="49" charset="0"/>
                <a:cs typeface="Courier New" pitchFamily="49" charset="0"/>
              </a:rPr>
              <a:t>    int stepCount;</a:t>
            </a:r>
          </a:p>
          <a:p>
            <a:pPr rtl="0">
              <a:buNone/>
            </a:pPr>
            <a:r>
              <a:rPr lang="en" sz="1600">
                <a:solidFill>
                  <a:srgbClr val="008000"/>
                </a:solidFill>
                <a:latin typeface="Courier New" pitchFamily="49" charset="0"/>
                <a:cs typeface="Courier New" pitchFamily="49" charset="0"/>
              </a:rPr>
              <a:t>    // maximum number of iterations</a:t>
            </a:r>
          </a:p>
          <a:p>
            <a:pPr rtl="0">
              <a:buNone/>
            </a:pPr>
            <a:r>
              <a:rPr lang="en" sz="1600">
                <a:latin typeface="Courier New" pitchFamily="49" charset="0"/>
                <a:cs typeface="Courier New" pitchFamily="49" charset="0"/>
              </a:rPr>
              <a:t>    int stepMax;</a:t>
            </a:r>
          </a:p>
          <a:p>
            <a:pPr rtl="0">
              <a:buNone/>
            </a:pPr>
            <a:r>
              <a:rPr lang="en" sz="1600">
                <a:latin typeface="Courier New" pitchFamily="49" charset="0"/>
                <a:cs typeface="Courier New" pitchFamily="49" charset="0"/>
              </a:rPr>
              <a:t>    </a:t>
            </a:r>
            <a:r>
              <a:rPr lang="en" sz="1600">
                <a:solidFill>
                  <a:srgbClr val="008000"/>
                </a:solidFill>
                <a:latin typeface="Courier New" pitchFamily="49" charset="0"/>
                <a:cs typeface="Courier New" pitchFamily="49" charset="0"/>
              </a:rPr>
              <a:t>// matrix file opening error</a:t>
            </a:r>
          </a:p>
          <a:p>
            <a:pPr rtl="0">
              <a:buNone/>
            </a:pPr>
            <a:r>
              <a:rPr lang="en" sz="1600">
                <a:solidFill>
                  <a:srgbClr val="008000"/>
                </a:solidFill>
                <a:latin typeface="Courier New" pitchFamily="49" charset="0"/>
                <a:cs typeface="Courier New" pitchFamily="49" charset="0"/>
              </a:rPr>
              <a:t>    </a:t>
            </a:r>
            <a:r>
              <a:rPr lang="en" sz="1600">
                <a:latin typeface="Courier New" pitchFamily="49" charset="0"/>
                <a:cs typeface="Courier New" pitchFamily="49" charset="0"/>
              </a:rPr>
              <a:t>int error;    </a:t>
            </a:r>
          </a:p>
          <a:p>
            <a:pPr marL="0" indent="0" rtl="0">
              <a:spcBef>
                <a:spcPts val="0"/>
              </a:spcBef>
              <a:spcAft>
                <a:spcPts val="0"/>
              </a:spcAft>
              <a:buNone/>
            </a:pPr>
            <a:r>
              <a:rPr lang="en" sz="1600" b="1">
                <a:solidFill>
                  <a:srgbClr val="009900"/>
                </a:solidFill>
                <a:latin typeface="Courier New" pitchFamily="49" charset="0"/>
                <a:cs typeface="Courier New" pitchFamily="49" charset="0"/>
              </a:rPr>
              <a:t>  </a:t>
            </a:r>
            <a:r>
              <a:rPr lang="en" sz="1600" b="1">
                <a:solidFill>
                  <a:srgbClr val="008000"/>
                </a:solidFill>
                <a:latin typeface="Courier New"/>
                <a:ea typeface="Calibri"/>
                <a:cs typeface="Times New Roman"/>
              </a:rPr>
              <a:t>// continued in the following slide</a:t>
            </a:r>
          </a:p>
          <a:p>
            <a:pPr marL="0" marR="0" indent="0" rtl="0">
              <a:spcBef>
                <a:spcPts val="0"/>
              </a:spcBef>
              <a:spcAft>
                <a:spcPts val="600"/>
              </a:spcAft>
              <a:buNone/>
            </a:pPr>
            <a:endParaRPr lang="ru-RU" sz="1600" b="1" dirty="0">
              <a:effectLst/>
              <a:latin typeface="Courier New"/>
              <a:ea typeface="Times New Roman"/>
              <a:cs typeface="Times New Roman"/>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1673936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Содержимое 5"/>
          <p:cNvSpPr>
            <a:spLocks noGrp="1"/>
          </p:cNvSpPr>
          <p:nvPr>
            <p:ph idx="1"/>
          </p:nvPr>
        </p:nvSpPr>
        <p:spPr>
          <a:xfrm>
            <a:off x="495300" y="1196976"/>
            <a:ext cx="8915400" cy="5256360"/>
          </a:xfrm>
          <a:solidFill>
            <a:schemeClr val="bg1">
              <a:lumMod val="75000"/>
            </a:schemeClr>
          </a:solidFill>
        </p:spPr>
        <p:txBody>
          <a:bodyPr rtlCol="0"/>
          <a:lstStyle/>
          <a:p>
            <a:pPr rtl="0">
              <a:buNone/>
            </a:pPr>
            <a:r>
              <a:rPr lang="en" sz="1600" b="1">
                <a:solidFill>
                  <a:srgbClr val="008000"/>
                </a:solidFill>
                <a:latin typeface="Courier New" pitchFamily="49" charset="0"/>
                <a:cs typeface="Courier New" pitchFamily="49" charset="0"/>
              </a:rPr>
              <a:t>// matrices in CRS format</a:t>
            </a:r>
          </a:p>
          <a:p>
            <a:pPr rtl="0">
              <a:buNone/>
            </a:pPr>
            <a:r>
              <a:rPr lang="en" sz="1600">
                <a:latin typeface="Courier New" pitchFamily="49" charset="0"/>
                <a:cs typeface="Courier New" pitchFamily="49" charset="0"/>
              </a:rPr>
              <a:t>    crsMatrix crsM, crsMFull;</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right-hand sides vector</a:t>
            </a:r>
          </a:p>
          <a:p>
            <a:pPr rtl="0">
              <a:buNone/>
            </a:pPr>
            <a:r>
              <a:rPr lang="en" sz="1600">
                <a:latin typeface="Courier New" pitchFamily="49" charset="0"/>
                <a:cs typeface="Courier New" pitchFamily="49" charset="0"/>
              </a:rPr>
              <a:t>    double* bVector;</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linear system solution vector</a:t>
            </a:r>
          </a:p>
          <a:p>
            <a:pPr rtl="0">
              <a:buNone/>
            </a:pPr>
            <a:r>
              <a:rPr lang="en" sz="1600">
                <a:latin typeface="Courier New" pitchFamily="49" charset="0"/>
                <a:cs typeface="Courier New" pitchFamily="49" charset="0"/>
              </a:rPr>
              <a:t>    double* xVector;</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omega relaxation parameter</a:t>
            </a:r>
          </a:p>
          <a:p>
            <a:pPr rtl="0">
              <a:buNone/>
            </a:pPr>
            <a:r>
              <a:rPr lang="en" sz="1600">
                <a:latin typeface="Courier New" pitchFamily="49" charset="0"/>
                <a:cs typeface="Courier New" pitchFamily="49" charset="0"/>
              </a:rPr>
              <a:t>    double omega;</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successful algorithm run flag</a:t>
            </a:r>
          </a:p>
          <a:p>
            <a:pPr rtl="0">
              <a:buNone/>
            </a:pPr>
            <a:r>
              <a:rPr lang="en" sz="1600">
                <a:latin typeface="Courier New" pitchFamily="49" charset="0"/>
                <a:cs typeface="Courier New" pitchFamily="49" charset="0"/>
              </a:rPr>
              <a:t>    int flag;</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 single vector</a:t>
            </a:r>
          </a:p>
          <a:p>
            <a:pPr rtl="0">
              <a:buNone/>
            </a:pPr>
            <a:r>
              <a:rPr lang="en" sz="1600">
                <a:latin typeface="Courier New" pitchFamily="49" charset="0"/>
                <a:cs typeface="Courier New" pitchFamily="49" charset="0"/>
              </a:rPr>
              <a:t>    double* unitVector;</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parameter for Chebyshev’s accelerations</a:t>
            </a:r>
          </a:p>
          <a:p>
            <a:pPr rtl="0">
              <a:buNone/>
            </a:pPr>
            <a:r>
              <a:rPr lang="en" sz="1600">
                <a:latin typeface="Courier New" pitchFamily="49" charset="0"/>
                <a:cs typeface="Courier New" pitchFamily="49" charset="0"/>
              </a:rPr>
              <a:t>    double ro;</a:t>
            </a:r>
          </a:p>
          <a:p>
            <a:pPr rtl="0">
              <a:buNone/>
            </a:pPr>
            <a:r>
              <a:rPr lang="en" sz="1600" b="1">
                <a:solidFill>
                  <a:srgbClr val="008000"/>
                </a:solidFill>
                <a:latin typeface="Courier New" pitchFamily="49" charset="0"/>
                <a:cs typeface="Courier New" pitchFamily="49" charset="0"/>
              </a:rPr>
              <a:t>    // grid dimension for digitalization</a:t>
            </a:r>
          </a:p>
          <a:p>
            <a:pPr rtl="0">
              <a:buNone/>
            </a:pPr>
            <a:r>
              <a:rPr lang="en" sz="1600" b="1">
                <a:solidFill>
                  <a:srgbClr val="008000"/>
                </a:solidFill>
                <a:latin typeface="Courier New" pitchFamily="49" charset="0"/>
                <a:cs typeface="Courier New" pitchFamily="49" charset="0"/>
              </a:rPr>
              <a:t>    // Poisson equation</a:t>
            </a:r>
          </a:p>
          <a:p>
            <a:pPr rtl="0">
              <a:buNone/>
            </a:pPr>
            <a:r>
              <a:rPr lang="en" sz="1600">
                <a:latin typeface="Courier New" pitchFamily="49" charset="0"/>
                <a:cs typeface="Courier New" pitchFamily="49" charset="0"/>
              </a:rPr>
              <a:t>    int nMesh;</a:t>
            </a:r>
            <a:endParaRPr lang="en-US" sz="1600" dirty="0" smtClean="0">
              <a:latin typeface="Courier New" pitchFamily="49" charset="0"/>
              <a:cs typeface="Courier New" pitchFamily="49" charset="0"/>
            </a:endParaRPr>
          </a:p>
          <a:p>
            <a:pPr rtl="0">
              <a:buNone/>
            </a:pPr>
            <a:r>
              <a:rPr lang="en" sz="1600" b="1">
                <a:solidFill>
                  <a:srgbClr val="008000"/>
                </a:solidFill>
                <a:latin typeface="Courier New"/>
                <a:ea typeface="Calibri"/>
                <a:cs typeface="Times New Roman"/>
              </a:rPr>
              <a:t>// continued in the following slide</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endParaRPr lang="ru-RU" dirty="0">
              <a:latin typeface="Courier New" pitchFamily="49" charset="0"/>
              <a:cs typeface="Courier New" pitchFamily="49" charset="0"/>
            </a:endParaRPr>
          </a:p>
        </p:txBody>
      </p:sp>
    </p:spTree>
    <p:extLst>
      <p:ext uri="{BB962C8B-B14F-4D97-AF65-F5344CB8AC3E}">
        <p14:creationId xmlns:p14="http://schemas.microsoft.com/office/powerpoint/2010/main" xmlns="" val="11106369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(3)</a:t>
            </a:r>
            <a:endParaRPr lang="ru-RU" dirty="0"/>
          </a:p>
        </p:txBody>
      </p:sp>
      <p:sp>
        <p:nvSpPr>
          <p:cNvPr id="3" name="Объект 2"/>
          <p:cNvSpPr>
            <a:spLocks noGrp="1"/>
          </p:cNvSpPr>
          <p:nvPr>
            <p:ph idx="1"/>
          </p:nvPr>
        </p:nvSpPr>
        <p:spPr>
          <a:xfrm>
            <a:off x="488504" y="980728"/>
            <a:ext cx="8915400" cy="5229200"/>
          </a:xfrm>
          <a:solidFill>
            <a:schemeClr val="accent3">
              <a:lumMod val="85000"/>
            </a:schemeClr>
          </a:solidFill>
        </p:spPr>
        <p:txBody>
          <a:bodyPr rtlCol="0"/>
          <a:lstStyle/>
          <a:p>
            <a:pPr rtl="0">
              <a:buNone/>
            </a:pPr>
            <a:r>
              <a:rPr lang="en" sz="1600" b="1">
                <a:latin typeface="Courier New" pitchFamily="49" charset="0"/>
                <a:ea typeface="Calibri"/>
                <a:cs typeface="Courier New" pitchFamily="49" charset="0"/>
              </a:rPr>
              <a:t> </a:t>
            </a: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Poisson equation solution vector</a:t>
            </a:r>
          </a:p>
          <a:p>
            <a:pPr rtl="0">
              <a:buNone/>
            </a:pPr>
            <a:r>
              <a:rPr lang="en" sz="1600">
                <a:latin typeface="Courier New" pitchFamily="49" charset="0"/>
                <a:cs typeface="Courier New" pitchFamily="49" charset="0"/>
              </a:rPr>
              <a:t>    double* poissonVector;</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stepMax = 100000;</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if ((argc &gt; 2) &amp;&amp; (argc &lt;= 6))</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omega = atof(argv[4]);</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if (atoi(argv[1]) == 1)  </a:t>
            </a:r>
            <a:r>
              <a:rPr lang="en" sz="1600" b="1">
                <a:solidFill>
                  <a:srgbClr val="008000"/>
                </a:solidFill>
                <a:latin typeface="Courier New" pitchFamily="49" charset="0"/>
                <a:cs typeface="Courier New" pitchFamily="49" charset="0"/>
              </a:rPr>
              <a:t>// test matrices from </a:t>
            </a:r>
          </a:p>
          <a:p>
            <a:pPr rtl="0">
              <a:buNone/>
            </a:pPr>
            <a:r>
              <a:rPr lang="en" sz="1600" b="1">
                <a:solidFill>
                  <a:srgbClr val="008000"/>
                </a:solidFill>
                <a:latin typeface="Courier New" pitchFamily="49" charset="0"/>
                <a:cs typeface="Courier New" pitchFamily="49" charset="0"/>
              </a:rPr>
              <a:t>                               // .mtx file</a:t>
            </a:r>
            <a:endParaRPr lang="en-US" sz="1600" b="1" dirty="0" smtClean="0">
              <a:solidFill>
                <a:srgbClr val="008000"/>
              </a:solidFill>
              <a:latin typeface="Courier New" pitchFamily="49" charset="0"/>
              <a:cs typeface="Courier New" pitchFamily="49" charset="0"/>
            </a:endParaRPr>
          </a:p>
          <a:p>
            <a:pPr rtl="0">
              <a:buNone/>
            </a:pPr>
            <a:r>
              <a:rPr lang="en" sz="1600">
                <a:latin typeface="Courier New" pitchFamily="49" charset="0"/>
                <a:cs typeface="Courier New" pitchFamily="49" charset="0"/>
              </a:rPr>
              <a:t>{            fileName = argv[3];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crsM.Col=crsM.RowIndex=NULL;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read the matrix</a:t>
            </a:r>
          </a:p>
          <a:p>
            <a:pPr rtl="0">
              <a:buNone/>
            </a:pPr>
            <a:r>
              <a:rPr lang="en" sz="1600">
                <a:latin typeface="Courier New" pitchFamily="49" charset="0"/>
                <a:cs typeface="Courier New" pitchFamily="49" charset="0"/>
              </a:rPr>
              <a:t>            error = ReadMatrixFromFile(fileName,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&amp;crsM.N,&amp;crsM.Col,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&amp;crsM.RowIndex, &amp;crsM.Value, &amp;crsM.NZ);</a:t>
            </a:r>
            <a:endParaRPr lang="ru-RU" sz="1600" dirty="0" smtClean="0">
              <a:latin typeface="Courier New" pitchFamily="49" charset="0"/>
              <a:cs typeface="Courier New" pitchFamily="49" charset="0"/>
            </a:endParaRPr>
          </a:p>
          <a:p>
            <a:pPr rtl="0">
              <a:buNone/>
            </a:pPr>
            <a:r>
              <a:rPr lang="en" sz="1600">
                <a:solidFill>
                  <a:srgbClr val="008000"/>
                </a:solidFill>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complete the matrix</a:t>
            </a:r>
          </a:p>
          <a:p>
            <a:pPr rtl="0">
              <a:buNone/>
            </a:pPr>
            <a:r>
              <a:rPr lang="en" sz="1600">
                <a:latin typeface="Courier New" pitchFamily="49" charset="0"/>
                <a:cs typeface="Courier New" pitchFamily="49" charset="0"/>
              </a:rPr>
              <a:t>            getFullMatrixFromUpperTriangular(&amp;crsM,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&amp;crsMFull);</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size = crsM.N;</a:t>
            </a:r>
            <a:endParaRPr lang="ru-RU" sz="1600" dirty="0">
              <a:latin typeface="Courier New" pitchFamily="49" charset="0"/>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1144326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(4)</a:t>
            </a:r>
            <a:endParaRPr lang="ru-RU" dirty="0"/>
          </a:p>
        </p:txBody>
      </p:sp>
      <p:sp>
        <p:nvSpPr>
          <p:cNvPr id="3" name="Объект 2"/>
          <p:cNvSpPr>
            <a:spLocks noGrp="1"/>
          </p:cNvSpPr>
          <p:nvPr>
            <p:ph idx="1"/>
          </p:nvPr>
        </p:nvSpPr>
        <p:spPr>
          <a:xfrm>
            <a:off x="488504" y="980728"/>
            <a:ext cx="8915400" cy="5328592"/>
          </a:xfrm>
          <a:solidFill>
            <a:schemeClr val="accent3">
              <a:lumMod val="85000"/>
            </a:schemeClr>
          </a:solidFill>
        </p:spPr>
        <p:txBody>
          <a:bodyPr rtlCol="0"/>
          <a:lstStyle/>
          <a:p>
            <a:pPr rtl="0">
              <a:buNone/>
            </a:pPr>
            <a:r>
              <a:rPr lang="en" sz="1600">
                <a:latin typeface="Courier New" pitchFamily="49" charset="0"/>
                <a:cs typeface="Courier New" pitchFamily="49" charset="0"/>
              </a:rPr>
              <a:t>bVector = (double*)malloc(size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*sizeof(double));</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xVector = (double*)malloc(size *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sizeof(double));</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unitVector = (double*)malloc(size *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sizeof(double));</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form the single vector of exact solution</a:t>
            </a:r>
          </a:p>
          <a:p>
            <a:pPr rtl="0">
              <a:buNone/>
            </a:pPr>
            <a:r>
              <a:rPr lang="en" sz="1600">
                <a:latin typeface="Courier New" pitchFamily="49" charset="0"/>
                <a:cs typeface="Courier New" pitchFamily="49" charset="0"/>
              </a:rPr>
              <a:t>            UnitVector(xVector, size);</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UnitVector(unitVector, size);</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compute the right-side vector of the linear system</a:t>
            </a:r>
          </a:p>
          <a:p>
            <a:pPr rtl="0">
              <a:buNone/>
            </a:pPr>
            <a:r>
              <a:rPr lang="en" sz="1600">
                <a:latin typeface="Courier New" pitchFamily="49" charset="0"/>
                <a:cs typeface="Courier New" pitchFamily="49" charset="0"/>
              </a:rPr>
              <a:t>            MultiplicateMV(&amp;crsMFull, xVector, bVector);</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memset(xVector, 0, size * sizeof(double));</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stepCount = stepMax;</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if (atoi(argv[2]) == 1)</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call the function of solving linear systems by the SOR method</a:t>
            </a:r>
            <a:endParaRPr lang="ru-RU" sz="1600" b="1" dirty="0" smtClean="0">
              <a:solidFill>
                <a:srgbClr val="008000"/>
              </a:solidFill>
              <a:latin typeface="Courier New" pitchFamily="49" charset="0"/>
              <a:cs typeface="Courier New" pitchFamily="49" charset="0"/>
            </a:endParaRPr>
          </a:p>
          <a:p>
            <a:pPr rtl="0">
              <a:buNone/>
            </a:pPr>
            <a:r>
              <a:rPr lang="en" sz="1600">
                <a:latin typeface="Courier New" pitchFamily="49" charset="0"/>
                <a:cs typeface="Courier New" pitchFamily="49" charset="0"/>
              </a:rPr>
              <a:t>		 	time = SORSolve(&amp;crsMFull, bVector,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xVector, stepMax, EPSILON, omega,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unitVector, &amp;flag, &amp;stepCount);</a:t>
            </a:r>
          </a:p>
          <a:p>
            <a:pPr marL="0" indent="0" rtl="0">
              <a:spcBef>
                <a:spcPts val="0"/>
              </a:spcBef>
              <a:spcAft>
                <a:spcPts val="600"/>
              </a:spcAft>
              <a:buNone/>
            </a:pPr>
            <a:endParaRPr lang="ru-RU" sz="1600" b="1" dirty="0">
              <a:effectLst/>
              <a:latin typeface="Courier New" pitchFamily="49" charset="0"/>
              <a:ea typeface="Times New Roman"/>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40763017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(5)</a:t>
            </a:r>
            <a:endParaRPr lang="ru-RU" dirty="0"/>
          </a:p>
        </p:txBody>
      </p:sp>
      <p:sp>
        <p:nvSpPr>
          <p:cNvPr id="3" name="Объект 2"/>
          <p:cNvSpPr>
            <a:spLocks noGrp="1"/>
          </p:cNvSpPr>
          <p:nvPr>
            <p:ph idx="1"/>
          </p:nvPr>
        </p:nvSpPr>
        <p:spPr>
          <a:xfrm>
            <a:off x="488504" y="980728"/>
            <a:ext cx="8915400" cy="5328592"/>
          </a:xfrm>
          <a:solidFill>
            <a:schemeClr val="accent3">
              <a:lumMod val="85000"/>
            </a:schemeClr>
          </a:solidFill>
        </p:spPr>
        <p:txBody>
          <a:bodyPr rtlCol="0"/>
          <a:lstStyle/>
          <a:p>
            <a:pPr rtl="0">
              <a:buNone/>
            </a:pPr>
            <a:r>
              <a:rPr lang="en" sz="1600" b="1">
                <a:solidFill>
                  <a:srgbClr val="008000"/>
                </a:solidFill>
                <a:latin typeface="Courier New" pitchFamily="49" charset="0"/>
                <a:cs typeface="Courier New" pitchFamily="49" charset="0"/>
              </a:rPr>
              <a:t>// compute the difference between the obtained and </a:t>
            </a:r>
          </a:p>
          <a:p>
            <a:pPr rtl="0">
              <a:buNone/>
            </a:pPr>
            <a:r>
              <a:rPr lang="en" sz="1600" b="1">
                <a:solidFill>
                  <a:srgbClr val="008000"/>
                </a:solidFill>
                <a:latin typeface="Courier New" pitchFamily="49" charset="0"/>
                <a:cs typeface="Courier New" pitchFamily="49" charset="0"/>
              </a:rPr>
              <a:t>                // exact solution </a:t>
            </a:r>
            <a:endParaRPr lang="ru-RU" sz="1600" b="1" dirty="0" smtClean="0">
              <a:solidFill>
                <a:srgbClr val="008000"/>
              </a:solidFill>
              <a:latin typeface="Courier New" pitchFamily="49" charset="0"/>
              <a:cs typeface="Courier New" pitchFamily="49" charset="0"/>
            </a:endParaRPr>
          </a:p>
          <a:p>
            <a:pPr rtl="0">
              <a:buNone/>
            </a:pPr>
            <a:r>
              <a:rPr lang="en" sz="1600">
                <a:latin typeface="Courier New" pitchFamily="49" charset="0"/>
                <a:cs typeface="Courier New" pitchFamily="49" charset="0"/>
              </a:rPr>
              <a:t>    		    excAccuracy = NormInfinityToUnit(xVector,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size);</a:t>
            </a:r>
          </a:p>
          <a:p>
            <a:pPr rtl="0">
              <a:buNone/>
            </a:pPr>
            <a:r>
              <a:rPr lang="en" sz="1600" b="1">
                <a:solidFill>
                  <a:srgbClr val="008000"/>
                </a:solidFill>
                <a:latin typeface="Courier New" pitchFamily="49" charset="0"/>
                <a:cs typeface="Courier New" pitchFamily="49" charset="0"/>
              </a:rPr>
              <a:t>                // print computation results</a:t>
            </a:r>
          </a:p>
          <a:p>
            <a:pPr rtl="0">
              <a:buNone/>
            </a:pPr>
            <a:r>
              <a:rPr lang="en" sz="1600">
                <a:latin typeface="Courier New" pitchFamily="49" charset="0"/>
                <a:cs typeface="Courier New" pitchFamily="49" charset="0"/>
              </a:rPr>
              <a:t>                printf("%s; %s; %d; %d; %e; %e; %.4f; </a:t>
            </a:r>
          </a:p>
          <a:p>
            <a:pPr rtl="0">
              <a:buNone/>
            </a:pPr>
            <a:r>
              <a:rPr lang="en" sz="1600">
                <a:latin typeface="Courier New" pitchFamily="49" charset="0"/>
                <a:cs typeface="Courier New" pitchFamily="49" charset="0"/>
              </a:rPr>
              <a:t>                     %d\n", fileName, 	" ", size,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stepCount, time, excAccuracy, omega,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flag);</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else if (atoi(argv[2]) == 2)</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call the function of solving linear systems by </a:t>
            </a:r>
          </a:p>
          <a:p>
            <a:pPr rtl="0">
              <a:buNone/>
            </a:pPr>
            <a:r>
              <a:rPr lang="en" sz="1600" b="1">
                <a:solidFill>
                  <a:srgbClr val="008000"/>
                </a:solidFill>
                <a:latin typeface="Courier New" pitchFamily="49" charset="0"/>
                <a:cs typeface="Courier New" pitchFamily="49" charset="0"/>
              </a:rPr>
              <a:t>		    // Symmetric Successive Over Relaxation</a:t>
            </a:r>
          </a:p>
          <a:p>
            <a:pPr rtl="0">
              <a:buNone/>
            </a:pPr>
            <a:r>
              <a:rPr lang="en" sz="1600">
                <a:latin typeface="Courier New" pitchFamily="49" charset="0"/>
                <a:cs typeface="Courier New" pitchFamily="49" charset="0"/>
              </a:rPr>
              <a:t>                time = SymmetricSorSolve(&amp;crsMFull,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bVector, xVector, stepMax, EPSILON,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omega, unitVector, &amp;flag, </a:t>
            </a:r>
          </a:p>
          <a:p>
            <a:pPr rtl="0">
              <a:buNone/>
            </a:pPr>
            <a:r>
              <a:rPr lang="en" sz="1600">
                <a:latin typeface="Courier New" pitchFamily="49" charset="0"/>
                <a:cs typeface="Courier New" pitchFamily="49" charset="0"/>
              </a:rPr>
              <a:t>                       &amp;stepCount);</a:t>
            </a:r>
            <a:endParaRPr lang="ru-RU" sz="1600" b="1" dirty="0">
              <a:effectLst/>
              <a:latin typeface="Courier New" pitchFamily="49" charset="0"/>
              <a:ea typeface="Times New Roman"/>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4076301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Purposes of work</a:t>
            </a:r>
            <a:endParaRPr lang="ru-RU" dirty="0"/>
          </a:p>
        </p:txBody>
      </p:sp>
      <p:sp>
        <p:nvSpPr>
          <p:cNvPr id="3" name="Объект 2"/>
          <p:cNvSpPr>
            <a:spLocks noGrp="1"/>
          </p:cNvSpPr>
          <p:nvPr>
            <p:ph idx="1"/>
          </p:nvPr>
        </p:nvSpPr>
        <p:spPr/>
        <p:txBody>
          <a:bodyPr rtlCol="0"/>
          <a:lstStyle/>
          <a:p>
            <a:pPr rtl="0"/>
            <a:r>
              <a:rPr lang="en" b="1" i="1"/>
              <a:t>The purpose of this work</a:t>
            </a:r>
            <a:r>
              <a:rPr lang="en"/>
              <a:t> is to demonstrate acceleration of iterative methods by the example of the Symmetric Successive Over Relaxation method with Chebyshev’s acceleration.</a:t>
            </a: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35087616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(6)</a:t>
            </a:r>
            <a:endParaRPr lang="ru-RU" dirty="0"/>
          </a:p>
        </p:txBody>
      </p:sp>
      <p:sp>
        <p:nvSpPr>
          <p:cNvPr id="3" name="Объект 2"/>
          <p:cNvSpPr>
            <a:spLocks noGrp="1"/>
          </p:cNvSpPr>
          <p:nvPr>
            <p:ph idx="1"/>
          </p:nvPr>
        </p:nvSpPr>
        <p:spPr>
          <a:xfrm>
            <a:off x="488504" y="980728"/>
            <a:ext cx="8915400" cy="5328592"/>
          </a:xfrm>
          <a:solidFill>
            <a:schemeClr val="accent3">
              <a:lumMod val="85000"/>
            </a:schemeClr>
          </a:solidFill>
        </p:spPr>
        <p:txBody>
          <a:bodyPr rtlCol="0"/>
          <a:lstStyle/>
          <a:p>
            <a:pPr rtl="0">
              <a:buNone/>
            </a:pPr>
            <a:r>
              <a:rPr lang="en" sz="1600" b="1">
                <a:solidFill>
                  <a:srgbClr val="008000"/>
                </a:solidFill>
                <a:latin typeface="Courier New" pitchFamily="49" charset="0"/>
                <a:cs typeface="Courier New" pitchFamily="49" charset="0"/>
              </a:rPr>
              <a:t>// compute the difference between the obtained and exact solution </a:t>
            </a:r>
            <a:endParaRPr lang="ru-RU" sz="1600" b="1" dirty="0" smtClean="0">
              <a:solidFill>
                <a:srgbClr val="008000"/>
              </a:solidFill>
              <a:latin typeface="Courier New" pitchFamily="49" charset="0"/>
              <a:cs typeface="Courier New" pitchFamily="49" charset="0"/>
            </a:endParaRPr>
          </a:p>
          <a:p>
            <a:pPr rtl="0">
              <a:buNone/>
            </a:pPr>
            <a:r>
              <a:rPr lang="en" sz="1600">
                <a:latin typeface="Courier New" pitchFamily="49" charset="0"/>
                <a:cs typeface="Courier New" pitchFamily="49" charset="0"/>
              </a:rPr>
              <a:t>    		    excAccuracy = NormInfinityToUnit(xVector, size);</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print computation results</a:t>
            </a:r>
          </a:p>
          <a:p>
            <a:pPr rtl="0">
              <a:buNone/>
            </a:pPr>
            <a:r>
              <a:rPr lang="en" sz="1600">
                <a:latin typeface="Courier New" pitchFamily="49" charset="0"/>
                <a:cs typeface="Courier New" pitchFamily="49" charset="0"/>
              </a:rPr>
              <a:t>                printf("%s; %s; %d; %d; %e; %e; %.4f; </a:t>
            </a:r>
          </a:p>
          <a:p>
            <a:pPr rtl="0">
              <a:buNone/>
            </a:pPr>
            <a:r>
              <a:rPr lang="en" sz="1600">
                <a:latin typeface="Courier New" pitchFamily="49" charset="0"/>
                <a:cs typeface="Courier New" pitchFamily="49" charset="0"/>
              </a:rPr>
              <a:t>                      %d\n", fileName, " ", size,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stepCount, time, excAccuracy, omega,</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flag);</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else if (atoi(argv[2]) == 3)</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a:t>
            </a:r>
          </a:p>
          <a:p>
            <a:pPr rtl="0">
              <a:buNone/>
            </a:pPr>
            <a:r>
              <a:rPr lang="en" sz="1600">
                <a:latin typeface="Courier New" pitchFamily="49" charset="0"/>
                <a:cs typeface="Courier New" pitchFamily="49" charset="0"/>
              </a:rPr>
              <a:t>		</a:t>
            </a:r>
            <a:r>
              <a:rPr lang="en" sz="1600" b="1">
                <a:solidFill>
                  <a:srgbClr val="008000"/>
                </a:solidFill>
                <a:latin typeface="Courier New" pitchFamily="49" charset="0"/>
                <a:cs typeface="Courier New" pitchFamily="49" charset="0"/>
              </a:rPr>
              <a:t>    // ro parameters for Chebyshev’s accelerations</a:t>
            </a:r>
          </a:p>
          <a:p>
            <a:pPr rtl="0">
              <a:buNone/>
            </a:pPr>
            <a:r>
              <a:rPr lang="en" sz="1600">
                <a:latin typeface="Courier New" pitchFamily="49" charset="0"/>
                <a:cs typeface="Courier New" pitchFamily="49" charset="0"/>
              </a:rPr>
              <a:t>                ro = atof(argv[5]);</a:t>
            </a:r>
          </a:p>
          <a:p>
            <a:pPr rtl="0">
              <a:buNone/>
            </a:pPr>
            <a:r>
              <a:rPr lang="en" sz="1600" b="1">
                <a:solidFill>
                  <a:srgbClr val="008000"/>
                </a:solidFill>
                <a:latin typeface="Courier New" pitchFamily="49" charset="0"/>
                <a:cs typeface="Courier New" pitchFamily="49" charset="0"/>
              </a:rPr>
              <a:t>                // call the function of solving linear systems by </a:t>
            </a:r>
          </a:p>
          <a:p>
            <a:pPr rtl="0">
              <a:buNone/>
            </a:pPr>
            <a:r>
              <a:rPr lang="en" sz="1600" b="1">
                <a:solidFill>
                  <a:srgbClr val="008000"/>
                </a:solidFill>
                <a:latin typeface="Courier New" pitchFamily="49" charset="0"/>
                <a:cs typeface="Courier New" pitchFamily="49" charset="0"/>
              </a:rPr>
              <a:t>		    // Symmetric Successive Over Relaxation</a:t>
            </a:r>
          </a:p>
          <a:p>
            <a:pPr rtl="0">
              <a:buNone/>
            </a:pPr>
            <a:r>
              <a:rPr lang="en" sz="1600" b="1">
                <a:solidFill>
                  <a:srgbClr val="008000"/>
                </a:solidFill>
                <a:latin typeface="Courier New" pitchFamily="49" charset="0"/>
                <a:cs typeface="Courier New" pitchFamily="49" charset="0"/>
              </a:rPr>
              <a:t>                // with Chebyshev’s acceleration </a:t>
            </a:r>
          </a:p>
          <a:p>
            <a:pPr rtl="0">
              <a:buNone/>
            </a:pPr>
            <a:r>
              <a:rPr lang="en" sz="1600">
                <a:latin typeface="Courier New" pitchFamily="49" charset="0"/>
                <a:cs typeface="Courier New" pitchFamily="49" charset="0"/>
              </a:rPr>
              <a:t>                time = ChebSSOR(&amp;crsMFull, bVector,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xVector, ro,stepMax, EPSILON, omega, </a:t>
            </a:r>
            <a:endParaRPr lang="ru-RU" sz="1600" dirty="0" smtClean="0">
              <a:latin typeface="Courier New" pitchFamily="49" charset="0"/>
              <a:cs typeface="Courier New" pitchFamily="49" charset="0"/>
            </a:endParaRPr>
          </a:p>
          <a:p>
            <a:pPr rtl="0">
              <a:buNone/>
            </a:pPr>
            <a:r>
              <a:rPr lang="en" sz="1600">
                <a:latin typeface="Courier New" pitchFamily="49" charset="0"/>
                <a:cs typeface="Courier New" pitchFamily="49" charset="0"/>
              </a:rPr>
              <a:t>                       unitVector, &amp;flag, &amp;stepCount);</a:t>
            </a:r>
          </a:p>
          <a:p>
            <a:pPr rtl="0">
              <a:buNone/>
            </a:pPr>
            <a:endParaRPr lang="ru-RU" sz="1600" b="1" dirty="0">
              <a:effectLst/>
              <a:latin typeface="Courier New" pitchFamily="49" charset="0"/>
              <a:ea typeface="Times New Roman"/>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40763017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(7)</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7" name="TextBox 6"/>
          <p:cNvSpPr txBox="1"/>
          <p:nvPr/>
        </p:nvSpPr>
        <p:spPr>
          <a:xfrm>
            <a:off x="200472" y="1124744"/>
            <a:ext cx="9705528" cy="369332"/>
          </a:xfrm>
          <a:prstGeom prst="rect">
            <a:avLst/>
          </a:prstGeom>
          <a:noFill/>
        </p:spPr>
        <p:txBody>
          <a:bodyPr wrap="square" rtlCol="0">
            <a:spAutoFit/>
          </a:bodyPr>
          <a:lstStyle/>
          <a:p>
            <a:pPr rtl="0"/>
            <a:endParaRPr lang="ru-RU" dirty="0"/>
          </a:p>
        </p:txBody>
      </p:sp>
      <p:sp>
        <p:nvSpPr>
          <p:cNvPr id="129026" name="Rectangle 2"/>
          <p:cNvSpPr>
            <a:spLocks noChangeArrowheads="1"/>
          </p:cNvSpPr>
          <p:nvPr/>
        </p:nvSpPr>
        <p:spPr bwMode="auto">
          <a:xfrm>
            <a:off x="416496" y="1340768"/>
            <a:ext cx="9273480" cy="4524315"/>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time = ChebSSOR(&amp;crsMFull, bVector,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ro,stepMax, EPSILON, omega,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unitVector, &amp;flag, &amp;stepCount);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compute the difference between the obtained and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exact solution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excAccuracy = NormInfinityToUnit(xVector,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crsMFull.N);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print computation results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printf(</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"%s; %s; %d; %d; %e; %e; %.4f; %d;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%f\n"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fileName,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size,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stepCount, time, excAccuracy, omega,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flag, ro);</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FreeMatrix(&amp;crsM);</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FreeMatrix(&amp;crsMFull);</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free(bVector);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free(xVector);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763017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(8)</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28002" name="Rectangle 2"/>
          <p:cNvSpPr>
            <a:spLocks noChangeArrowheads="1"/>
          </p:cNvSpPr>
          <p:nvPr/>
        </p:nvSpPr>
        <p:spPr bwMode="auto">
          <a:xfrm>
            <a:off x="200472" y="1196752"/>
            <a:ext cx="9505056" cy="4770537"/>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solve the Poisson equation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obtain the partition number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nMesh = atoi(argv[3]);</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compute the problem dimension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size = nMesh * nMesh;</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form the upper triangle of the linear system matrix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PoissonMatrix(&amp;crsM, nMesh);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restore the complete linear system matrix by its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by its upper triangle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getFullMatrixFromUpperTriangular(&amp;crsM,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&amp;crsMFull);</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bVector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poissonVector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763017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(9)</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26977" name="Rectangle 1"/>
          <p:cNvSpPr>
            <a:spLocks noChangeArrowheads="1"/>
          </p:cNvSpPr>
          <p:nvPr/>
        </p:nvSpPr>
        <p:spPr bwMode="auto">
          <a:xfrm>
            <a:off x="344488" y="1914216"/>
            <a:ext cx="8928992" cy="3785652"/>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poissonVector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compute the exact problem solution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VectorV(nMesh, poissonVector);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based on the exact problem solution find the vector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of the right-hand sides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MultiplicateMV(&amp;crsMFull, poissonVector,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bVector);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memset(xVector, 0, size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if the omega relaxation parameter is equal to zero</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compute the best omega value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(omega ==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omega = PoissonOmega(nMesh);</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76301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(10)</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68961" name="Rectangle 1"/>
          <p:cNvSpPr>
            <a:spLocks noChangeArrowheads="1"/>
          </p:cNvSpPr>
          <p:nvPr/>
        </p:nvSpPr>
        <p:spPr bwMode="auto">
          <a:xfrm>
            <a:off x="344488" y="1839305"/>
            <a:ext cx="9145016" cy="3539430"/>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(atoi(argv[2]) == 1)</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call the function of solving linear systems by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SOR method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time = SORSolve(&amp;crsMFull, bVector,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stepMax, EPSILON,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omega, poissonVector, &amp;flag,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&amp;stepCount);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excAccuracy = NormInfinity(poissonVector,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size);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printf(</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"%s; %s; %d; %d; %e; %e; %.4f;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%d\n"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,size, stepCount,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time, excAccuracy, omega, flag);</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763017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(11)</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69985" name="Rectangle 1"/>
          <p:cNvSpPr>
            <a:spLocks noChangeArrowheads="1"/>
          </p:cNvSpPr>
          <p:nvPr/>
        </p:nvSpPr>
        <p:spPr bwMode="auto">
          <a:xfrm>
            <a:off x="272480" y="1803301"/>
            <a:ext cx="9289032" cy="3539430"/>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(atoi(argv[2]) == 2)</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call the function of solving linear systems by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Symmetric Successive Over Relaxation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time = SymmetricSorSolve(&amp;crsMFull,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bVector, xVector, stepMax, EPSILON,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omega, poissonVector,&amp;flag,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&amp;stepCount);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excAccuracy = NormInfinity(poissonVector,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size);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printf(</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"%s; %s; %d; %d; %e; %e; %.4f;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%d\n"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size, stepCount, time,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excAccuracy, omega, flag);</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763017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(12)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71009" name="Rectangle 1"/>
          <p:cNvSpPr>
            <a:spLocks noChangeArrowheads="1"/>
          </p:cNvSpPr>
          <p:nvPr/>
        </p:nvSpPr>
        <p:spPr bwMode="auto">
          <a:xfrm>
            <a:off x="488504" y="1052736"/>
            <a:ext cx="8928992" cy="5262979"/>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         else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ro = atof(argv[5]);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/call the function of solving linear systems by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Symmetric Successive Over Relaxation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 with Chebyshev’s acceleration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time = ChebSSOR(&amp;crsMFull, bVector,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ro, stepMax, EPSILON,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omega, poissonVector, 	&amp;flag,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&amp;stepCount);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excAccuracy = NormInfinity(poissonVector,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xVector, size);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printf(</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"%s; %s; %d; %d; %e; %e; %.4f; %d;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%f\n"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A31515"/>
                </a:solidFill>
                <a:effectLst/>
                <a:latin typeface="Courier New" pitchFamily="49" charset="0"/>
                <a:ea typeface="Calibri" pitchFamily="34" charset="0"/>
                <a:cs typeface="Courier New" pitchFamily="49" charset="0"/>
              </a:rPr>
              <a:t>" "</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size, stepCount,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time, excAccuracy, omega, flag, ro);</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	</a:t>
            </a: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free the memory</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FreeMatrix(&amp;crsM); FreeMatrix(&amp;crsMFull);</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free(bVector); free(xVector);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return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40763017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a:t>
            </a:r>
            <a:endParaRPr lang="ru-RU" dirty="0"/>
          </a:p>
        </p:txBody>
      </p:sp>
      <p:sp>
        <p:nvSpPr>
          <p:cNvPr id="3" name="Объект 2"/>
          <p:cNvSpPr>
            <a:spLocks noGrp="1"/>
          </p:cNvSpPr>
          <p:nvPr>
            <p:ph idx="1"/>
          </p:nvPr>
        </p:nvSpPr>
        <p:spPr/>
        <p:txBody>
          <a:bodyPr rtlCol="0"/>
          <a:lstStyle/>
          <a:p>
            <a:pPr rtl="0"/>
            <a:r>
              <a:rPr lang="en" b="1"/>
              <a:t>Poisson.h</a:t>
            </a:r>
            <a:r>
              <a:rPr lang="en"/>
              <a:t> will store prototypes and </a:t>
            </a:r>
            <a:r>
              <a:rPr lang="en" b="1"/>
              <a:t>Poisson.c</a:t>
            </a:r>
            <a:r>
              <a:rPr lang="en"/>
              <a:t> will store implementation of functions defining the right part of the differential equation and forming the linear system matrix:</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03425" name="Rectangle 1"/>
          <p:cNvSpPr>
            <a:spLocks noChangeArrowheads="1"/>
          </p:cNvSpPr>
          <p:nvPr/>
        </p:nvSpPr>
        <p:spPr bwMode="auto">
          <a:xfrm>
            <a:off x="344488" y="2981317"/>
            <a:ext cx="9073008" cy="1815882"/>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compute the function u value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u(x,y) = sin(PI * x) * sin(PI * y)</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in the determination region point (х, у)</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Function1(</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y)</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return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sin(PI * x) * sin(PI * y);</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0456688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algn="just" rtl="0"/>
            <a:r>
              <a:rPr lang="en"/>
              <a:t>Auxiliary functions. Exact vector for the Poisson equation linear system (1)</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02401" name="Rectangle 1"/>
          <p:cNvSpPr>
            <a:spLocks noChangeArrowheads="1"/>
          </p:cNvSpPr>
          <p:nvPr/>
        </p:nvSpPr>
        <p:spPr bwMode="auto">
          <a:xfrm>
            <a:off x="416496" y="1124744"/>
            <a:ext cx="9201472" cy="5262979"/>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the function computes the exact solution, the vector v for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digitized linear system for the Poisson equation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the vector v can be calculated exactly as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we know the required function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memory is considered to be allocated for the vector v</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8000"/>
                </a:solidFill>
                <a:effectLst/>
                <a:latin typeface="Courier New" pitchFamily="49" charset="0"/>
                <a:ea typeface="Calibri" pitchFamily="34" charset="0"/>
                <a:cs typeface="Courier New" pitchFamily="49" charset="0"/>
              </a:rPr>
              <a:t>// this vector V is computed for a [0,1];[0,1] square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VectorV(</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N,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*v)</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h;</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 y;</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k;</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 j;</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h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)1.0/(N + 1));</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 =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y =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k =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(i = 1; i &lt; N + 1; i++)</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 = i * h;</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 % 2) == 1) y =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y = (N + 1) * h;</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6739369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algn="just" rtl="0"/>
            <a:r>
              <a:rPr lang="en"/>
              <a:t>Auxiliary functions. Exact vector for the Poisson equation linear system (2)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72033" name="Rectangle 1"/>
          <p:cNvSpPr>
            <a:spLocks noChangeArrowheads="1"/>
          </p:cNvSpPr>
          <p:nvPr/>
        </p:nvSpPr>
        <p:spPr bwMode="auto">
          <a:xfrm>
            <a:off x="272480" y="1556792"/>
            <a:ext cx="9433048" cy="4031873"/>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(j = 1; j &lt; N + 1; j++)</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 % 2) == 1)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y = y + h;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y = y - h;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v[k] = Function1(x, y);</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k++;</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return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673936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Objectives of work</a:t>
            </a:r>
            <a:endParaRPr lang="ru-RU" dirty="0"/>
          </a:p>
        </p:txBody>
      </p:sp>
      <p:sp>
        <p:nvSpPr>
          <p:cNvPr id="3" name="Объект 2"/>
          <p:cNvSpPr>
            <a:spLocks noGrp="1"/>
          </p:cNvSpPr>
          <p:nvPr>
            <p:ph idx="1"/>
          </p:nvPr>
        </p:nvSpPr>
        <p:spPr>
          <a:xfrm>
            <a:off x="488504" y="908720"/>
            <a:ext cx="8915400" cy="4968875"/>
          </a:xfrm>
        </p:spPr>
        <p:txBody>
          <a:bodyPr rtlCol="0"/>
          <a:lstStyle/>
          <a:p>
            <a:pPr lvl="0" rtl="0"/>
            <a:r>
              <a:rPr lang="en" dirty="0"/>
              <a:t>Studying the Successive Over Relaxation method to solve linear systems with general matrices.</a:t>
            </a:r>
          </a:p>
          <a:p>
            <a:pPr lvl="0" rtl="0"/>
            <a:r>
              <a:rPr lang="en" dirty="0"/>
              <a:t>Development of the Successive Over Relaxation and Symmetric Successive Over Relaxation methods to solve linear systems with sparse matrices </a:t>
            </a:r>
          </a:p>
          <a:p>
            <a:pPr lvl="0" rtl="0"/>
            <a:r>
              <a:rPr lang="en" dirty="0"/>
              <a:t>Development of the Symmetric Successive Over Relaxation method with Chebyshev’s acceleration</a:t>
            </a:r>
          </a:p>
          <a:p>
            <a:pPr lvl="0" rtl="0"/>
            <a:r>
              <a:rPr lang="en" dirty="0"/>
              <a:t>Development of infrastructure for mass </a:t>
            </a:r>
            <a:r>
              <a:rPr lang="en" dirty="0" smtClean="0"/>
              <a:t>experiments</a:t>
            </a:r>
            <a:endParaRPr lang="en" dirty="0"/>
          </a:p>
          <a:p>
            <a:pPr lvl="0" rtl="0"/>
            <a:r>
              <a:rPr lang="en" dirty="0"/>
              <a:t>Development of successive implementation of the Symmetric Over Relaxation method </a:t>
            </a:r>
            <a:r>
              <a:rPr lang="en" dirty="0" smtClean="0"/>
              <a:t>with </a:t>
            </a:r>
            <a:r>
              <a:rPr lang="en" dirty="0"/>
              <a:t>Chebyshev’s acceleration to solve linear systems with sparse matrices.</a:t>
            </a:r>
          </a:p>
          <a:p>
            <a:pPr lvl="0" rtl="0"/>
            <a:r>
              <a:rPr lang="en" dirty="0"/>
              <a:t>Developed method convergence analysis</a:t>
            </a:r>
            <a:endParaRPr lang="ru-RU" dirty="0"/>
          </a:p>
          <a:p>
            <a:pPr marL="0" lvl="0" indent="0" rtl="0">
              <a:buNone/>
            </a:pP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2891248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Successive Over Relaxation method (1)</a:t>
            </a:r>
            <a:endParaRPr lang="ru-RU" dirty="0"/>
          </a:p>
        </p:txBody>
      </p:sp>
      <p:sp>
        <p:nvSpPr>
          <p:cNvPr id="6" name="Объект 5"/>
          <p:cNvSpPr>
            <a:spLocks noGrp="1"/>
          </p:cNvSpPr>
          <p:nvPr>
            <p:ph idx="1"/>
          </p:nvPr>
        </p:nvSpPr>
        <p:spPr>
          <a:xfrm>
            <a:off x="416496" y="836712"/>
            <a:ext cx="8915400" cy="4968875"/>
          </a:xfrm>
        </p:spPr>
        <p:txBody>
          <a:bodyPr rtlCol="0"/>
          <a:lstStyle/>
          <a:p>
            <a:pPr rtl="0"/>
            <a:r>
              <a:rPr lang="en"/>
              <a:t>Finally, to solve linear systems using the SOR method and perform mass experiments, implement the </a:t>
            </a:r>
            <a:r>
              <a:rPr lang="en" b="1"/>
              <a:t>SORSolve() </a:t>
            </a:r>
            <a:r>
              <a:rPr lang="en"/>
              <a:t>function in </a:t>
            </a:r>
            <a:r>
              <a:rPr lang="en" b="1"/>
              <a:t>SSOR.c.</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90113" name="Rectangle 1"/>
          <p:cNvSpPr>
            <a:spLocks noChangeArrowheads="1"/>
          </p:cNvSpPr>
          <p:nvPr/>
        </p:nvSpPr>
        <p:spPr bwMode="auto">
          <a:xfrm>
            <a:off x="416496" y="1005205"/>
            <a:ext cx="9073008" cy="5016758"/>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SORSolve(crsMatrix* M,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b,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iteration,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accuracy,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w,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                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y,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flag,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*iter)</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size;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prevX;</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Q;</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diagElem;</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clock_t start, finish;</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 m, l;</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size = M-&gt;N;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*flag = 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*iter = iteration;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prevX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memset(x, 0, size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memset(prevX, 0, size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6374131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Successive Over Relaxation method (2)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173057" name="Rectangle 1"/>
          <p:cNvSpPr>
            <a:spLocks noChangeArrowheads="1"/>
          </p:cNvSpPr>
          <p:nvPr/>
        </p:nvSpPr>
        <p:spPr bwMode="auto">
          <a:xfrm>
            <a:off x="416496" y="1196752"/>
            <a:ext cx="9145016" cy="5047536"/>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start = clock();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(m = 0; m &lt; iteration; m++)</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(i = 0; i &lt; size; i++)</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Q = 0;</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(l = M-&gt;RowIndex[i]; l &lt; M-&gt;RowIndex[i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+ 1]; 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(M-&gt;Col[l] &lt; i)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Q += M-&gt;Value[l] * x[M-</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&gt;Col[l]];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(M-&gt;Col[l] &gt; i)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Q += M-&gt;Value[l] * prevX[M-&gt;Col[l]];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else</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diagElem = M-&gt;Value[l];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6374131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Successive Over Relaxation method (3)</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89089" name="Rectangle 1"/>
          <p:cNvSpPr>
            <a:spLocks noChangeArrowheads="1"/>
          </p:cNvSpPr>
          <p:nvPr/>
        </p:nvSpPr>
        <p:spPr bwMode="auto">
          <a:xfrm>
            <a:off x="488504" y="1425640"/>
            <a:ext cx="9145015" cy="4031873"/>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Q = (b[i] - Q) / diagElem;</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x[i] = prevX[i] + w * (Q - prevX[i]);</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memcpy(prevX, x, size *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(NormInfinity(y, x, size) &lt;= accuracy)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*flag = 1;</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*iter = m;</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break</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free(prevX);</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finish = clock();</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return</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6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)((finish - start) / CLOCKS_PER_SEC);</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6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5995322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Symmetric Successive Over Relaxation method (1)</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7" name="Прямоугольник 6"/>
          <p:cNvSpPr/>
          <p:nvPr/>
        </p:nvSpPr>
        <p:spPr>
          <a:xfrm>
            <a:off x="344488" y="908720"/>
            <a:ext cx="9361040" cy="646331"/>
          </a:xfrm>
          <a:prstGeom prst="rect">
            <a:avLst/>
          </a:prstGeom>
        </p:spPr>
        <p:txBody>
          <a:bodyPr wrap="square" rtlCol="0">
            <a:spAutoFit/>
          </a:bodyPr>
          <a:lstStyle/>
          <a:p>
            <a:pPr rtl="0"/>
            <a:r>
              <a:rPr lang="en-US" dirty="0" smtClean="0"/>
              <a:t>To </a:t>
            </a:r>
            <a:r>
              <a:rPr lang="en" dirty="0" smtClean="0"/>
              <a:t>solve </a:t>
            </a:r>
            <a:r>
              <a:rPr lang="en" dirty="0"/>
              <a:t>linear systems using the SSOR method and perform mass experiments, implement the </a:t>
            </a:r>
            <a:r>
              <a:rPr lang="en" b="1" dirty="0"/>
              <a:t>SymmetricSORSolve()</a:t>
            </a:r>
            <a:r>
              <a:rPr lang="en" dirty="0"/>
              <a:t> funсtion in </a:t>
            </a:r>
            <a:r>
              <a:rPr lang="en" b="1" dirty="0"/>
              <a:t>SSOR.c.</a:t>
            </a:r>
            <a:endParaRPr lang="ru-RU" dirty="0"/>
          </a:p>
        </p:txBody>
      </p:sp>
      <p:sp>
        <p:nvSpPr>
          <p:cNvPr id="160769" name="Rectangle 1"/>
          <p:cNvSpPr>
            <a:spLocks noChangeArrowheads="1"/>
          </p:cNvSpPr>
          <p:nvPr/>
        </p:nvSpPr>
        <p:spPr bwMode="auto">
          <a:xfrm>
            <a:off x="488504" y="1772816"/>
            <a:ext cx="8928992" cy="4524315"/>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SymmetricSorSolve(crsMatrix* M,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b,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x,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iteration,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accuracy,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                       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w,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flag,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iter)</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size = M-&gt;N;</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prevX;</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semiX;</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diagElem;</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 m, 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clock_t start, finish;</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prevX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semiX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memset(semiX, 0, 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memset(prevX, 0, 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start = clock();</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*flag = 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*iter = iteration;</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 = 0; m &lt; iteration; m++)</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3746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Symmetric Successive Over Relaxation method (2)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7" name="Прямоугольник 6"/>
          <p:cNvSpPr/>
          <p:nvPr/>
        </p:nvSpPr>
        <p:spPr>
          <a:xfrm>
            <a:off x="344488" y="908720"/>
            <a:ext cx="9361040" cy="923330"/>
          </a:xfrm>
          <a:prstGeom prst="rect">
            <a:avLst/>
          </a:prstGeom>
        </p:spPr>
        <p:txBody>
          <a:bodyPr wrap="square" rtlCol="0">
            <a:spAutoFit/>
          </a:bodyPr>
          <a:lstStyle/>
          <a:p>
            <a:pPr rtl="0"/>
            <a:r>
              <a:rPr lang="en"/>
              <a:t>First, the intermediate approximation is calculated based on the previous one and using the computation scheme of the SOR method. This part of the program can be called the first half iteration.</a:t>
            </a:r>
            <a:endParaRPr lang="ru-RU" dirty="0"/>
          </a:p>
        </p:txBody>
      </p:sp>
      <p:sp>
        <p:nvSpPr>
          <p:cNvPr id="224257" name="Rectangle 1"/>
          <p:cNvSpPr>
            <a:spLocks noChangeArrowheads="1"/>
          </p:cNvSpPr>
          <p:nvPr/>
        </p:nvSpPr>
        <p:spPr bwMode="auto">
          <a:xfrm>
            <a:off x="488504" y="1988840"/>
            <a:ext cx="8712968" cy="3970318"/>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sz="1400" b="0" i="0" u="none" strike="noStrike" cap="none" normalizeH="0">
                <a:ln>
                  <a:noFill/>
                </a:ln>
                <a:solidFill>
                  <a:srgbClr val="008000"/>
                </a:solidFill>
                <a:effectLst/>
                <a:latin typeface="Courier New" pitchFamily="49" charset="0"/>
                <a:ea typeface="Calibri" pitchFamily="34" charset="0"/>
                <a:cs typeface="Courier New" pitchFamily="49" charset="0"/>
              </a:rPr>
              <a:t>// First half iteration</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(i = 0; i &lt; size; i++)</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Q = 0;</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(l = M-&gt;RowIndex[i]; l &lt; M-&gt;RowIndex[i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+ 1]; 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(M-&gt;Col[l] &lt; i)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Q += M-&gt;Value[l] * semiX[M-</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&gt;Col[l]];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(M-&gt;Col[l] &gt; i)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Q += M-&gt;Value[l] * prevX[M-&gt;Col[l]];</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else</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37469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Symmetric Successive Over Relaxation method (3)</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7" name="Прямоугольник 6"/>
          <p:cNvSpPr/>
          <p:nvPr/>
        </p:nvSpPr>
        <p:spPr>
          <a:xfrm>
            <a:off x="344488" y="908720"/>
            <a:ext cx="9361040" cy="923330"/>
          </a:xfrm>
          <a:prstGeom prst="rect">
            <a:avLst/>
          </a:prstGeom>
        </p:spPr>
        <p:txBody>
          <a:bodyPr wrap="square" rtlCol="0">
            <a:spAutoFit/>
          </a:bodyPr>
          <a:lstStyle/>
          <a:p>
            <a:pPr rtl="0"/>
            <a:r>
              <a:rPr lang="en"/>
              <a:t>First, the intermediate approximation is calculated based on the previous one and using the computation scheme of the SOR method. This part of the program can be called the first half iteration.</a:t>
            </a:r>
            <a:endParaRPr lang="ru-RU" dirty="0"/>
          </a:p>
        </p:txBody>
      </p:sp>
      <p:sp>
        <p:nvSpPr>
          <p:cNvPr id="224257" name="Rectangle 1"/>
          <p:cNvSpPr>
            <a:spLocks noChangeArrowheads="1"/>
          </p:cNvSpPr>
          <p:nvPr/>
        </p:nvSpPr>
        <p:spPr bwMode="auto">
          <a:xfrm>
            <a:off x="488504" y="1772816"/>
            <a:ext cx="8712968" cy="3231654"/>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sz="1200" b="0" i="0" u="none" strike="noStrike" cap="none" normalizeH="0">
                <a:ln>
                  <a:noFill/>
                </a:ln>
                <a:solidFill>
                  <a:srgbClr val="008000"/>
                </a:solidFill>
                <a:effectLst/>
                <a:latin typeface="Courier New" pitchFamily="49" charset="0"/>
                <a:ea typeface="Calibri" pitchFamily="34" charset="0"/>
                <a:cs typeface="Courier New" pitchFamily="49" charset="0"/>
              </a:rPr>
              <a:t>// First half iteration</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(i = 0; i &lt; size; i++)</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(l = M-&gt;RowIndex[i]; l &lt; M-&gt;RowIndex[i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+ 1]; 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(M-&gt;Col[l] &lt; i)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M-&gt;Value[l] * semiX[M-</a:t>
            </a:r>
            <a:r>
              <a:rPr lang="en" sz="1200">
                <a:latin typeface="Courier New" pitchFamily="49" charset="0"/>
                <a:ea typeface="Calibri" pitchFamily="34" charset="0"/>
                <a:cs typeface="Courier New" pitchFamily="49" charset="0"/>
              </a:rPr>
              <a:t>&gt;Col[l]];</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(M-&gt;Col[l] &gt; i)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M-&gt;Value[l] * prevX[M-&gt;Col[l]];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else</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281" name="Rectangle 1"/>
          <p:cNvSpPr>
            <a:spLocks noChangeArrowheads="1"/>
          </p:cNvSpPr>
          <p:nvPr/>
        </p:nvSpPr>
        <p:spPr bwMode="auto">
          <a:xfrm>
            <a:off x="488504" y="4977172"/>
            <a:ext cx="8712968" cy="1200329"/>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diagElem = M-&gt;Value[l];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(b[i] - Q) / diagElem;</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semiX[i] = prevX[i] + w * (Q - x[i]);</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37469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Symmetric Successive Over Relaxation method (4)</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7" name="Прямоугольник 6"/>
          <p:cNvSpPr/>
          <p:nvPr/>
        </p:nvSpPr>
        <p:spPr>
          <a:xfrm>
            <a:off x="200472" y="980728"/>
            <a:ext cx="9705528" cy="738664"/>
          </a:xfrm>
          <a:prstGeom prst="rect">
            <a:avLst/>
          </a:prstGeom>
        </p:spPr>
        <p:txBody>
          <a:bodyPr wrap="square" rtlCol="0">
            <a:spAutoFit/>
          </a:bodyPr>
          <a:lstStyle/>
          <a:p>
            <a:pPr algn="just" rtl="0"/>
            <a:r>
              <a:rPr lang="en" sz="1400"/>
              <a:t>Then, after the first half iteration, the next approximation is computed on the basis of the intermediate approximation. To compute the next approximation, use the computation scheme with a reverse order of approximation vector components.</a:t>
            </a:r>
            <a:endParaRPr lang="ru-RU" sz="1400" dirty="0"/>
          </a:p>
        </p:txBody>
      </p:sp>
      <p:sp>
        <p:nvSpPr>
          <p:cNvPr id="226305" name="Rectangle 1"/>
          <p:cNvSpPr>
            <a:spLocks noChangeArrowheads="1"/>
          </p:cNvSpPr>
          <p:nvPr/>
        </p:nvSpPr>
        <p:spPr bwMode="auto">
          <a:xfrm>
            <a:off x="200472" y="1702695"/>
            <a:ext cx="9433048" cy="4708981"/>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sz="1200" b="0" i="0" u="none" strike="noStrike" cap="none" normalizeH="0">
                <a:ln>
                  <a:noFill/>
                </a:ln>
                <a:solidFill>
                  <a:srgbClr val="008000"/>
                </a:solidFill>
                <a:effectLst/>
                <a:latin typeface="Courier New" pitchFamily="49" charset="0"/>
                <a:ea typeface="Calibri" pitchFamily="34" charset="0"/>
                <a:cs typeface="Courier New" pitchFamily="49" charset="0"/>
              </a:rPr>
              <a:t>		// Second half iteration</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(i = size - 1; i &gt;= 0; i--)</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(l = M-&gt;RowIndex[i]; l &lt; M-&gt;RowIndex[i+1]; 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(M-&gt;Col[l] &lt; i)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M-&gt;Value[l] * semiX[M-</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&gt;Col[l]];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else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(M-&gt;Col[l] &gt; i)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M-&gt;Value[l] * x[M-&gt;Col[l]];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else</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diagElem = M-&gt;Value[l];</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Q = (b[i] - Q) / diagElem;</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x[i] = semiX[i] + w * (Q - semiX[i]);</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(NormInfinity(y, x, size) &lt;= accuracy)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3746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Symmetric Successive Over Relaxation method (5)</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227329" name="Rectangle 1"/>
          <p:cNvSpPr>
            <a:spLocks noChangeArrowheads="1"/>
          </p:cNvSpPr>
          <p:nvPr/>
        </p:nvSpPr>
        <p:spPr bwMode="auto">
          <a:xfrm>
            <a:off x="272480" y="1232756"/>
            <a:ext cx="9217024" cy="2677656"/>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(NormInfinity(y, x, size) &lt;= accuracy)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*iter = m;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*flag = 1;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break</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memcpy(prevX, x, size *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free(prevX);</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free(semiX);</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finish = clock();</a:t>
            </a:r>
            <a:endParaRPr kumimoji="0" lang="en-US" sz="1400" b="0" i="0" u="none" strike="noStrike" cap="none" normalizeH="0" baseline="0" dirty="0" smtClean="0">
              <a:ln>
                <a:noFill/>
              </a:ln>
              <a:solidFill>
                <a:srgbClr val="0000FF"/>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rgbClr val="0000FF"/>
                </a:solidFill>
                <a:effectLst/>
                <a:latin typeface="Times New Roman" pitchFamily="18" charset="0"/>
                <a:ea typeface="Calibri" pitchFamily="34" charset="0"/>
                <a:cs typeface="Times New Roman" pitchFamily="18" charset="0"/>
              </a:rPr>
              <a:t>return</a:t>
            </a:r>
            <a:r>
              <a:rPr lang="en" sz="1400" b="0" i="0" u="none" strike="noStrike" cap="none" normalizeH="0">
                <a:ln>
                  <a:noFill/>
                </a:ln>
                <a:solidFill>
                  <a:schemeClr val="tx1"/>
                </a:solidFill>
                <a:effectLst/>
                <a:latin typeface="Times New Roman" pitchFamily="18" charset="0"/>
                <a:ea typeface="Calibri" pitchFamily="34" charset="0"/>
                <a:cs typeface="Times New Roman" pitchFamily="18" charset="0"/>
              </a:rPr>
              <a:t> (</a:t>
            </a:r>
            <a:r>
              <a:rPr lang="en" sz="1400" b="0" i="0" u="none" strike="noStrike" cap="none" normalizeH="0">
                <a:ln>
                  <a:noFill/>
                </a:ln>
                <a:solidFill>
                  <a:srgbClr val="0000FF"/>
                </a:solidFill>
                <a:effectLst/>
                <a:latin typeface="Times New Roman" pitchFamily="18" charset="0"/>
                <a:ea typeface="Calibri" pitchFamily="34" charset="0"/>
                <a:cs typeface="Times New Roman" pitchFamily="18" charset="0"/>
              </a:rPr>
              <a:t>double</a:t>
            </a:r>
            <a:r>
              <a:rPr lang="en" sz="1400" b="0" i="0" u="none" strike="noStrike" cap="none" normalizeH="0">
                <a:ln>
                  <a:noFill/>
                </a:ln>
                <a:solidFill>
                  <a:schemeClr val="tx1"/>
                </a:solidFill>
                <a:effectLst/>
                <a:latin typeface="Times New Roman" pitchFamily="18" charset="0"/>
                <a:ea typeface="Calibri" pitchFamily="34" charset="0"/>
                <a:cs typeface="Times New Roman" pitchFamily="18" charset="0"/>
              </a:rPr>
              <a:t>)((finish - start)/ CLOCKS_PER_SEC);</a:t>
            </a:r>
            <a:r>
              <a:rPr lang="en" sz="1400" b="0" i="0" u="none" strike="noStrike" cap="none" normalizeH="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xmlns="" val="17937469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792118" cy="561975"/>
          </a:xfrm>
        </p:spPr>
        <p:txBody>
          <a:bodyPr rtlCol="0"/>
          <a:lstStyle/>
          <a:p>
            <a:pPr rtl="0"/>
            <a:r>
              <a:rPr lang="en" sz="2800" dirty="0"/>
              <a:t>Software implementation of the Symmetric Successive Over Relaxation method with Chebyshev’s acceleration</a:t>
            </a:r>
            <a:endParaRPr lang="ru-RU" sz="2800"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Прямоугольник 5"/>
          <p:cNvSpPr/>
          <p:nvPr/>
        </p:nvSpPr>
        <p:spPr>
          <a:xfrm>
            <a:off x="0" y="980728"/>
            <a:ext cx="9433048" cy="830997"/>
          </a:xfrm>
          <a:prstGeom prst="rect">
            <a:avLst/>
          </a:prstGeom>
        </p:spPr>
        <p:txBody>
          <a:bodyPr wrap="square" rtlCol="0">
            <a:spAutoFit/>
          </a:bodyPr>
          <a:lstStyle/>
          <a:p>
            <a:pPr rtl="0"/>
            <a:r>
              <a:rPr lang="en" sz="1600"/>
              <a:t>Place prototypes of the respective functions in </a:t>
            </a:r>
            <a:r>
              <a:rPr lang="en" sz="1600" b="1"/>
              <a:t>ChebSSOR.h</a:t>
            </a:r>
            <a:r>
              <a:rPr lang="en" sz="1600"/>
              <a:t> and their implementation - in </a:t>
            </a:r>
            <a:r>
              <a:rPr lang="en" sz="1600" b="1"/>
              <a:t>ChebSSOR.c.</a:t>
            </a:r>
            <a:r>
              <a:rPr lang="en" sz="1600"/>
              <a:t> To solve linear systems using the SOR method and perform mass experiments, implement the ChebSSOR</a:t>
            </a:r>
            <a:r>
              <a:rPr lang="en" sz="1600" b="1"/>
              <a:t> ()</a:t>
            </a:r>
            <a:r>
              <a:rPr lang="en" sz="1600"/>
              <a:t> funсtion in </a:t>
            </a:r>
            <a:r>
              <a:rPr lang="en" sz="1600" b="1"/>
              <a:t>ChebSSOR.c.</a:t>
            </a:r>
            <a:endParaRPr lang="ru-RU" sz="1600" dirty="0"/>
          </a:p>
        </p:txBody>
      </p:sp>
      <p:sp>
        <p:nvSpPr>
          <p:cNvPr id="228353" name="Rectangle 1"/>
          <p:cNvSpPr>
            <a:spLocks noChangeArrowheads="1"/>
          </p:cNvSpPr>
          <p:nvPr/>
        </p:nvSpPr>
        <p:spPr bwMode="auto">
          <a:xfrm>
            <a:off x="272480" y="1844824"/>
            <a:ext cx="9145016" cy="4524315"/>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ChebSSOR(crsMatrix* M,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b,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x,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ro,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iteration,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accuracy,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w,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flag,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iter)</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long</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mu0, mu1, mu2;</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k1, k2, k3;</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size = M-&gt;N;</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y0, * y1, * y12, * y2, * tmp;</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int</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 j;</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clock_t start, finish;</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time;</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mu0 = 1;</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mu1 = ro;</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y0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y1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y12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y2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tmp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*)malloc(size *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Times New Roman" pitchFamily="18" charset="0"/>
                <a:ea typeface="Calibri" pitchFamily="34" charset="0"/>
                <a:cs typeface="Times New Roman" pitchFamily="18" charset="0"/>
              </a:rPr>
              <a:t>      memset(y0, 0, size * </a:t>
            </a:r>
            <a:r>
              <a:rPr lang="en" sz="1200" b="0" i="0" u="none" strike="noStrike" cap="none" normalizeH="0">
                <a:ln>
                  <a:noFill/>
                </a:ln>
                <a:solidFill>
                  <a:srgbClr val="0000FF"/>
                </a:solidFill>
                <a:effectLst/>
                <a:latin typeface="Times New Roman" pitchFamily="18" charset="0"/>
                <a:ea typeface="Calibri" pitchFamily="34" charset="0"/>
                <a:cs typeface="Times New Roman" pitchFamily="18" charset="0"/>
              </a:rPr>
              <a:t>sizeof</a:t>
            </a:r>
            <a:r>
              <a:rPr lang="en" sz="1200" b="0" i="0" u="none" strike="noStrike" cap="none" normalizeH="0">
                <a:ln>
                  <a:noFill/>
                </a:ln>
                <a:solidFill>
                  <a:schemeClr val="tx1"/>
                </a:solidFill>
                <a:effectLst/>
                <a:latin typeface="Times New Roman" pitchFamily="18" charset="0"/>
                <a:ea typeface="Calibri" pitchFamily="34" charset="0"/>
                <a:cs typeface="Times New Roman" pitchFamily="18" charset="0"/>
              </a:rPr>
              <a:t>(</a:t>
            </a:r>
            <a:r>
              <a:rPr lang="en" sz="1200" b="0" i="0" u="none" strike="noStrike" cap="none" normalizeH="0">
                <a:ln>
                  <a:noFill/>
                </a:ln>
                <a:solidFill>
                  <a:srgbClr val="0000FF"/>
                </a:solidFill>
                <a:effectLst/>
                <a:latin typeface="Times New Roman" pitchFamily="18" charset="0"/>
                <a:ea typeface="Calibri" pitchFamily="34" charset="0"/>
                <a:cs typeface="Times New Roman" pitchFamily="18" charset="0"/>
              </a:rPr>
              <a:t>double</a:t>
            </a:r>
            <a:r>
              <a:rPr lang="en" sz="1200" b="0" i="0" u="none" strike="noStrike" cap="none" normalizeH="0">
                <a:ln>
                  <a:noFill/>
                </a:ln>
                <a:solidFill>
                  <a:schemeClr val="tx1"/>
                </a:solidFill>
                <a:effectLst/>
                <a:latin typeface="Times New Roman" pitchFamily="18" charset="0"/>
                <a:ea typeface="Calibri" pitchFamily="34" charset="0"/>
                <a:cs typeface="Times New Roman" pitchFamily="18" charset="0"/>
              </a:rPr>
              <a:t>));	</a:t>
            </a:r>
            <a:r>
              <a:rPr lang="en" sz="1200" b="0" i="0" u="none" strike="noStrike" cap="none" normalizeH="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xmlns="" val="17937469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456" y="207963"/>
            <a:ext cx="10224166" cy="561975"/>
          </a:xfrm>
        </p:spPr>
        <p:txBody>
          <a:bodyPr rtlCol="0"/>
          <a:lstStyle/>
          <a:p>
            <a:pPr rtl="0"/>
            <a:r>
              <a:rPr lang="en" sz="2800" dirty="0"/>
              <a:t>Software implementation of the Symmetric Successive Over Relaxation method with Chebyshev’s </a:t>
            </a:r>
            <a:r>
              <a:rPr lang="en" sz="2800" dirty="0" smtClean="0"/>
              <a:t>acceleration(2</a:t>
            </a:r>
            <a:r>
              <a:rPr lang="en" sz="2800" dirty="0"/>
              <a:t>)</a:t>
            </a:r>
            <a:endParaRPr lang="ru-RU" sz="2800"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229377" name="Rectangle 1"/>
          <p:cNvSpPr>
            <a:spLocks noChangeArrowheads="1"/>
          </p:cNvSpPr>
          <p:nvPr/>
        </p:nvSpPr>
        <p:spPr bwMode="auto">
          <a:xfrm>
            <a:off x="416496" y="1124744"/>
            <a:ext cx="8856984" cy="5078313"/>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SymmetricSorIterate(M, b, y0, y1, w);</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*flag = 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start = clock();</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(i = 1; i &lt; iteration; i++)</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	</a:t>
            </a:r>
            <a:r>
              <a:rPr lang="en" sz="1200" b="0" i="0" u="none" strike="noStrike" cap="none" normalizeH="0">
                <a:ln>
                  <a:noFill/>
                </a:ln>
                <a:solidFill>
                  <a:srgbClr val="008000"/>
                </a:solidFill>
                <a:effectLst/>
                <a:latin typeface="Courier New" pitchFamily="49" charset="0"/>
                <a:ea typeface="Calibri" pitchFamily="34" charset="0"/>
                <a:cs typeface="Courier New" pitchFamily="49" charset="0"/>
              </a:rPr>
              <a:t>// Three-term recurrence for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rgbClr val="008000"/>
                </a:solidFill>
                <a:effectLst/>
                <a:latin typeface="Courier New" pitchFamily="49" charset="0"/>
                <a:ea typeface="Calibri" pitchFamily="34" charset="0"/>
                <a:cs typeface="Courier New" pitchFamily="49" charset="0"/>
              </a:rPr>
              <a:t>      	// mu0, mu1, mu2</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mu2 = 1.0 / (2.0/(ro * mu1) - 1.0/mu0);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k1 = 2 *  mu2 / (ro * mu1);</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k2 = mu2 / mu0;</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mu0 = mu1;</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mu1 = mu2;</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8000"/>
                </a:solidFill>
                <a:effectLst/>
                <a:latin typeface="Courier New" pitchFamily="49" charset="0"/>
                <a:ea typeface="Calibri" pitchFamily="34" charset="0"/>
                <a:cs typeface="Courier New" pitchFamily="49" charset="0"/>
              </a:rPr>
              <a:t>// Three-term recurrence for y0,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rgbClr val="008000"/>
                </a:solidFill>
                <a:effectLst/>
                <a:latin typeface="Courier New" pitchFamily="49" charset="0"/>
                <a:ea typeface="Calibri" pitchFamily="34" charset="0"/>
                <a:cs typeface="Courier New" pitchFamily="49" charset="0"/>
              </a:rPr>
              <a:t>		//y1, y2</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SymmetricSorIterate(M, b, y1, y12, w);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for</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(j = 0; j &lt; size; j++)</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y2[j] = k1 * y12[j] - k2 * y0[j];</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if</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(NormInfinity(y, y2, size) &lt;= accuracy)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*iter = i;</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*flag = 1;</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200" b="0" i="0" u="none" strike="noStrike" cap="none" normalizeH="0">
                <a:ln>
                  <a:noFill/>
                </a:ln>
                <a:solidFill>
                  <a:srgbClr val="0000FF"/>
                </a:solidFill>
                <a:effectLst/>
                <a:latin typeface="Courier New" pitchFamily="49" charset="0"/>
                <a:ea typeface="Calibri" pitchFamily="34" charset="0"/>
                <a:cs typeface="Courier New" pitchFamily="49" charset="0"/>
              </a:rPr>
              <a:t>break</a:t>
            </a: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tmp = y1;</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y0 = y1;</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y1 = y2;</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y2 = tmp;</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lang="en" sz="1200" b="0" i="0" u="none" strike="noStrike" cap="none" normalizeH="0">
                <a:ln>
                  <a:noFill/>
                </a:ln>
                <a:solidFill>
                  <a:schemeClr val="tx1"/>
                </a:solidFill>
                <a:effectLst/>
                <a:latin typeface="Courier New" pitchFamily="49" charset="0"/>
                <a:ea typeface="Calibri" pitchFamily="34" charset="0"/>
                <a:cs typeface="Courier New" pitchFamily="49" charset="0"/>
              </a:rPr>
              <a:t>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3746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Test infrastructure</a:t>
            </a:r>
            <a:endParaRPr lang="ru-RU" dirty="0"/>
          </a:p>
        </p:txBody>
      </p:sp>
      <p:graphicFrame>
        <p:nvGraphicFramePr>
          <p:cNvPr id="5" name="Таблица 4"/>
          <p:cNvGraphicFramePr>
            <a:graphicFrameLocks noGrp="1"/>
          </p:cNvGraphicFramePr>
          <p:nvPr/>
        </p:nvGraphicFramePr>
        <p:xfrm>
          <a:off x="452406" y="1428735"/>
          <a:ext cx="9001188" cy="4357718"/>
        </p:xfrm>
        <a:graphic>
          <a:graphicData uri="http://schemas.openxmlformats.org/drawingml/2006/table">
            <a:tbl>
              <a:tblPr/>
              <a:tblGrid>
                <a:gridCol w="3697687"/>
                <a:gridCol w="5303501"/>
              </a:tblGrid>
              <a:tr h="622531">
                <a:tc>
                  <a:txBody>
                    <a:bodyPr/>
                    <a:lstStyle/>
                    <a:p>
                      <a:pPr algn="just" rtl="0">
                        <a:lnSpc>
                          <a:spcPct val="115000"/>
                        </a:lnSpc>
                        <a:spcBef>
                          <a:spcPts val="300"/>
                        </a:spcBef>
                        <a:spcAft>
                          <a:spcPts val="300"/>
                        </a:spcAft>
                      </a:pPr>
                      <a:r>
                        <a:rPr lang="en" sz="2000" dirty="0">
                          <a:latin typeface="+mn-lt"/>
                          <a:ea typeface="Times New Roman"/>
                          <a:cs typeface="Times New Roman"/>
                        </a:rPr>
                        <a:t>CPU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dirty="0" smtClean="0">
                          <a:latin typeface="+mn-lt"/>
                          <a:ea typeface="Times New Roman"/>
                          <a:cs typeface="Times New Roman"/>
                        </a:rPr>
                        <a:t>No. 2 Intel </a:t>
                      </a:r>
                      <a:r>
                        <a:rPr lang="en" sz="2000" dirty="0">
                          <a:latin typeface="+mn-lt"/>
                          <a:ea typeface="Times New Roman"/>
                          <a:cs typeface="Times New Roman"/>
                        </a:rPr>
                        <a:t>Xeon E5520 (2.27 GHz)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RAM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16 Gb</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Microsoft Windows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Framework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Microsoft Visual Studio 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Compiler, profiler, debugger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Intel Parallel Studio XE 2011</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5063">
                <a:tc>
                  <a:txBody>
                    <a:bodyPr/>
                    <a:lstStyle/>
                    <a:p>
                      <a:pPr algn="just" rtl="0">
                        <a:lnSpc>
                          <a:spcPct val="115000"/>
                        </a:lnSpc>
                        <a:spcBef>
                          <a:spcPts val="300"/>
                        </a:spcBef>
                        <a:spcAft>
                          <a:spcPts val="300"/>
                        </a:spcAft>
                      </a:pPr>
                      <a:r>
                        <a:rPr lang="en" sz="2000">
                          <a:latin typeface="+mn-lt"/>
                          <a:ea typeface="Times New Roman"/>
                          <a:cs typeface="Times New Roman"/>
                        </a:rPr>
                        <a:t>Libraries</a:t>
                      </a:r>
                      <a:endParaRPr lang="ru-RU" sz="20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dirty="0">
                          <a:latin typeface="+mn-lt"/>
                          <a:ea typeface="Times New Roman"/>
                          <a:cs typeface="Times New Roman"/>
                        </a:rPr>
                        <a:t>Intel® Threading Building Blocks 3.0 for Windows, Update 3 (part of Intel® Parallel Studio XE 2011)</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Нижний колонтитул 2"/>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Tree>
    <p:extLst>
      <p:ext uri="{BB962C8B-B14F-4D97-AF65-F5344CB8AC3E}">
        <p14:creationId xmlns:p14="http://schemas.microsoft.com/office/powerpoint/2010/main" xmlns="" val="24597673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456" y="207963"/>
            <a:ext cx="10440190" cy="561975"/>
          </a:xfrm>
        </p:spPr>
        <p:txBody>
          <a:bodyPr rtlCol="0"/>
          <a:lstStyle/>
          <a:p>
            <a:pPr rtl="0"/>
            <a:r>
              <a:rPr lang="en" sz="2800" dirty="0"/>
              <a:t>Software implementation of the Symmetric Successive </a:t>
            </a:r>
            <a:r>
              <a:rPr lang="en" sz="2800" dirty="0" smtClean="0"/>
              <a:t/>
            </a:r>
            <a:br>
              <a:rPr lang="en" sz="2800" dirty="0" smtClean="0"/>
            </a:br>
            <a:r>
              <a:rPr lang="en" sz="2800" dirty="0" smtClean="0"/>
              <a:t>Over </a:t>
            </a:r>
            <a:r>
              <a:rPr lang="en" sz="2800" dirty="0"/>
              <a:t>Relaxation method with Chebyshev’s </a:t>
            </a:r>
            <a:r>
              <a:rPr lang="en" sz="2800" dirty="0" smtClean="0"/>
              <a:t>acceleration(3</a:t>
            </a:r>
            <a:r>
              <a:rPr lang="en" sz="2800" dirty="0"/>
              <a:t>)</a:t>
            </a:r>
            <a:endParaRPr lang="ru-RU" sz="2800"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230401" name="Rectangle 1"/>
          <p:cNvSpPr>
            <a:spLocks noChangeArrowheads="1"/>
          </p:cNvSpPr>
          <p:nvPr/>
        </p:nvSpPr>
        <p:spPr bwMode="auto">
          <a:xfrm>
            <a:off x="272480" y="1340768"/>
            <a:ext cx="9217024" cy="2246769"/>
          </a:xfrm>
          <a:prstGeom prst="rect">
            <a:avLst/>
          </a:prstGeom>
          <a:solidFill>
            <a:srgbClr val="CCCCCC"/>
          </a:solid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finish = clock();</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time =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)((finish - start) / CLOCKS_PER_SEC);</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memcpy(x, y2, size *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sizeof</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double</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free(y0);</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free(y1);</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free(y12);</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free(y2);</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free(tmp);</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a:t>
            </a:r>
            <a:r>
              <a:rPr lang="en" sz="1400" b="0" i="0" u="none" strike="noStrike" cap="none" normalizeH="0">
                <a:ln>
                  <a:noFill/>
                </a:ln>
                <a:solidFill>
                  <a:srgbClr val="0000FF"/>
                </a:solidFill>
                <a:effectLst/>
                <a:latin typeface="Courier New" pitchFamily="49" charset="0"/>
                <a:ea typeface="Calibri" pitchFamily="34" charset="0"/>
                <a:cs typeface="Courier New" pitchFamily="49" charset="0"/>
              </a:rPr>
              <a:t>return</a:t>
            </a: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 time;</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 sz="1400" b="0" i="0" u="none" strike="noStrike" cap="none" normalizeH="0">
                <a:ln>
                  <a:noFill/>
                </a:ln>
                <a:solidFill>
                  <a:schemeClr val="tx1"/>
                </a:solidFill>
                <a:effectLst/>
                <a:latin typeface="Courier New" pitchFamily="49" charset="0"/>
                <a:ea typeface="Calibri" pitchFamily="34" charset="0"/>
                <a:cs typeface="Courier New" pitchFamily="49" charset="0"/>
              </a:rPr>
              <a:t>}</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37469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compilation and application run</a:t>
            </a:r>
            <a:endParaRPr lang="ru-RU" dirty="0"/>
          </a:p>
        </p:txBody>
      </p:sp>
      <p:sp>
        <p:nvSpPr>
          <p:cNvPr id="3" name="Содержимое 2"/>
          <p:cNvSpPr>
            <a:spLocks noGrp="1"/>
          </p:cNvSpPr>
          <p:nvPr>
            <p:ph idx="1"/>
          </p:nvPr>
        </p:nvSpPr>
        <p:spPr/>
        <p:txBody>
          <a:bodyPr rtlCol="0"/>
          <a:lstStyle/>
          <a:p>
            <a:pPr rtl="0"/>
            <a:r>
              <a:rPr lang="en"/>
              <a:t>Add missing functions to the software implementation; include necessary header files.</a:t>
            </a:r>
          </a:p>
          <a:p>
            <a:pPr rtl="0"/>
            <a:r>
              <a:rPr lang="en"/>
              <a:t>Having developed the software implementation, build the project by executing </a:t>
            </a:r>
            <a:r>
              <a:rPr lang="en" b="1"/>
              <a:t>Build→Rebuild SOR</a:t>
            </a:r>
            <a:r>
              <a:rPr lang="en"/>
              <a:t> and check the application for consistent running.</a:t>
            </a:r>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Tree>
    <p:extLst>
      <p:ext uri="{BB962C8B-B14F-4D97-AF65-F5344CB8AC3E}">
        <p14:creationId xmlns:p14="http://schemas.microsoft.com/office/powerpoint/2010/main" xmlns="" val="30820716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(1)</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Содержимое 5"/>
          <p:cNvSpPr>
            <a:spLocks noGrp="1"/>
          </p:cNvSpPr>
          <p:nvPr>
            <p:ph idx="1"/>
          </p:nvPr>
        </p:nvSpPr>
        <p:spPr/>
        <p:txBody>
          <a:bodyPr rtlCol="0"/>
          <a:lstStyle/>
          <a:p>
            <a:pPr rtl="0"/>
            <a:r>
              <a:rPr lang="en" dirty="0"/>
              <a:t>To analyze method convergence, first use matrices from The University of Florida Sparse Matrix Collection:</a:t>
            </a:r>
          </a:p>
          <a:p>
            <a:pPr algn="ctr" rtl="0">
              <a:buNone/>
            </a:pPr>
            <a:r>
              <a:rPr lang="en" dirty="0">
                <a:latin typeface="Times New Roman" pitchFamily="18" charset="0"/>
                <a:cs typeface="Times New Roman" pitchFamily="18" charset="0"/>
                <a:sym typeface="Symbol"/>
                <a:hlinkClick r:id="rId2"/>
              </a:rPr>
              <a:t>httpwwwciseufleduresearchsparsematrices</a:t>
            </a:r>
            <a:endParaRPr lang="ru-RU" dirty="0" smtClean="0">
              <a:latin typeface="Times New Roman" pitchFamily="18" charset="0"/>
              <a:cs typeface="Times New Roman" pitchFamily="18" charset="0"/>
              <a:sym typeface="Symbol"/>
            </a:endParaRPr>
          </a:p>
          <a:p>
            <a:pPr rtl="0"/>
            <a:r>
              <a:rPr lang="en" dirty="0">
                <a:latin typeface="Times New Roman" pitchFamily="18" charset="0"/>
                <a:ea typeface="Times New Roman"/>
                <a:cs typeface="Times New Roman" pitchFamily="18" charset="0"/>
                <a:sym typeface="Symbol"/>
              </a:rPr>
              <a:t>Allmatricesaresymmetricpositivedefinite</a:t>
            </a:r>
            <a:r>
              <a:rPr lang="en" dirty="0">
                <a:latin typeface="Times New Roman"/>
                <a:ea typeface="Times New Roman"/>
              </a:rPr>
              <a:t> </a:t>
            </a:r>
          </a:p>
          <a:p>
            <a:pPr marL="457200" indent="-457200" rtl="0">
              <a:defRPr/>
            </a:pPr>
            <a:r>
              <a:rPr lang="en" dirty="0">
                <a:latin typeface="Times New Roman"/>
                <a:ea typeface="Times New Roman"/>
                <a:cs typeface="Times New Roman"/>
                <a:sym typeface="Symbol"/>
              </a:rPr>
              <a:t>Thebest</a:t>
            </a:r>
            <a:r>
              <a:rPr lang="en" i="1" dirty="0">
                <a:latin typeface="Times New Roman"/>
                <a:ea typeface="Times New Roman"/>
                <a:cs typeface="Times New Roman"/>
                <a:sym typeface="Symbol"/>
              </a:rPr>
              <a:t></a:t>
            </a:r>
            <a:r>
              <a:rPr lang="en" i="1" dirty="0">
                <a:latin typeface="Times New Roman"/>
                <a:ea typeface="Times New Roman"/>
              </a:rPr>
              <a:t> </a:t>
            </a:r>
            <a:r>
              <a:rPr lang="en" dirty="0" smtClean="0">
                <a:latin typeface="Times New Roman"/>
                <a:ea typeface="Times New Roman"/>
              </a:rPr>
              <a:t>and </a:t>
            </a:r>
            <a:r>
              <a:rPr lang="en" i="1" dirty="0" smtClean="0">
                <a:latin typeface="Times New Roman"/>
                <a:ea typeface="Times New Roman"/>
                <a:cs typeface="Times New Roman"/>
                <a:sym typeface="Symbol"/>
              </a:rPr>
              <a:t></a:t>
            </a:r>
            <a:r>
              <a:rPr lang="en" dirty="0" smtClean="0">
                <a:latin typeface="Times New Roman"/>
                <a:ea typeface="Times New Roman"/>
                <a:cs typeface="Times New Roman"/>
                <a:sym typeface="Symbol"/>
              </a:rPr>
              <a:t> values are difficult to compute analitically </a:t>
            </a:r>
            <a:r>
              <a:rPr lang="en" dirty="0">
                <a:latin typeface="Times New Roman"/>
                <a:ea typeface="Times New Roman"/>
                <a:cs typeface="Times New Roman"/>
                <a:sym typeface="Symbol"/>
              </a:rPr>
              <a:t>forageneralmatrixsotheyweredeterminedbyexpertiment</a:t>
            </a:r>
          </a:p>
          <a:p>
            <a:pPr marL="457200" indent="-457200" rtl="0">
              <a:defRPr/>
            </a:pPr>
            <a:r>
              <a:rPr lang="en" dirty="0">
                <a:latin typeface="Times New Roman"/>
                <a:ea typeface="Times New Roman"/>
                <a:cs typeface="Times New Roman"/>
                <a:sym typeface="Symbol"/>
              </a:rPr>
              <a:t>Method</a:t>
            </a:r>
            <a:r>
              <a:rPr lang="en" dirty="0" smtClean="0">
                <a:latin typeface="Times New Roman"/>
                <a:ea typeface="Times New Roman"/>
                <a:cs typeface="Times New Roman"/>
                <a:sym typeface="Symbol"/>
              </a:rPr>
              <a:t>accuracy</a:t>
            </a:r>
            <a:r>
              <a:rPr lang="ru" i="1" dirty="0">
                <a:latin typeface="Times New Roman"/>
                <a:ea typeface="Times New Roman"/>
                <a:cs typeface="Times New Roman"/>
                <a:sym typeface="Symbol"/>
              </a:rPr>
              <a:t></a:t>
            </a:r>
            <a:r>
              <a:rPr lang="ru" dirty="0">
                <a:latin typeface="Times New Roman"/>
                <a:ea typeface="Times New Roman"/>
                <a:cs typeface="Times New Roman"/>
                <a:sym typeface="Symbol"/>
              </a:rPr>
              <a:t></a:t>
            </a:r>
            <a:r>
              <a:rPr lang="en" baseline="30000" dirty="0">
                <a:latin typeface="Times New Roman"/>
                <a:ea typeface="Times New Roman"/>
                <a:cs typeface="Times New Roman"/>
                <a:sym typeface="Symbol"/>
              </a:rPr>
              <a:t>–</a:t>
            </a:r>
          </a:p>
          <a:p>
            <a:pPr rtl="0"/>
            <a:r>
              <a:rPr lang="en" dirty="0">
                <a:latin typeface="Times New Roman" pitchFamily="18" charset="0"/>
                <a:cs typeface="Times New Roman" pitchFamily="18" charset="0"/>
                <a:sym typeface="Symbol"/>
              </a:rPr>
              <a:t>Convergence-relatedresultsarelistedinthetablesbelow</a:t>
            </a:r>
          </a:p>
          <a:p>
            <a:pPr algn="ctr" rtl="0">
              <a:buNone/>
            </a:pPr>
            <a:endParaRPr lang="ru-RU" dirty="0"/>
          </a:p>
        </p:txBody>
      </p:sp>
    </p:spTree>
    <p:extLst>
      <p:ext uri="{BB962C8B-B14F-4D97-AF65-F5344CB8AC3E}">
        <p14:creationId xmlns:p14="http://schemas.microsoft.com/office/powerpoint/2010/main" xmlns="" val="1038038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graphicFrame>
        <p:nvGraphicFramePr>
          <p:cNvPr id="7" name="Таблица 6"/>
          <p:cNvGraphicFramePr>
            <a:graphicFrameLocks noGrp="1"/>
          </p:cNvGraphicFramePr>
          <p:nvPr/>
        </p:nvGraphicFramePr>
        <p:xfrm>
          <a:off x="632521" y="1916833"/>
          <a:ext cx="8352926" cy="4200390"/>
        </p:xfrm>
        <a:graphic>
          <a:graphicData uri="http://schemas.openxmlformats.org/drawingml/2006/table">
            <a:tbl>
              <a:tblPr/>
              <a:tblGrid>
                <a:gridCol w="1570349"/>
                <a:gridCol w="920875"/>
                <a:gridCol w="1332745"/>
                <a:gridCol w="963928"/>
                <a:gridCol w="1966279"/>
                <a:gridCol w="1598750"/>
              </a:tblGrid>
              <a:tr h="1068229">
                <a:tc>
                  <a:txBody>
                    <a:bodyPr/>
                    <a:lstStyle/>
                    <a:p>
                      <a:pPr algn="l" rtl="0">
                        <a:lnSpc>
                          <a:spcPct val="115000"/>
                        </a:lnSpc>
                        <a:spcAft>
                          <a:spcPts val="0"/>
                        </a:spcAft>
                      </a:pPr>
                      <a:r>
                        <a:rPr lang="en" sz="1600">
                          <a:solidFill>
                            <a:srgbClr val="000000"/>
                          </a:solidFill>
                          <a:latin typeface="Times New Roman"/>
                          <a:ea typeface="Times New Roman"/>
                        </a:rPr>
                        <a:t>Matrix name</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 sz="1600">
                          <a:solidFill>
                            <a:srgbClr val="000000"/>
                          </a:solidFill>
                          <a:latin typeface="Times New Roman"/>
                          <a:ea typeface="Times New Roman"/>
                        </a:rPr>
                        <a:t>Dimension</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 sz="1600">
                          <a:solidFill>
                            <a:srgbClr val="000000"/>
                          </a:solidFill>
                          <a:latin typeface="Times New Roman"/>
                          <a:ea typeface="Times New Roman"/>
                        </a:rPr>
                        <a:t>Condition number</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Number of algorithm steps</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latin typeface="Times New Roman"/>
                          <a:ea typeface="Times New Roman"/>
                        </a:rPr>
                        <a:t>Allowed difference from the exact solution</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Omega relaxation parameter</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0"/>
                        </a:spcAft>
                      </a:pPr>
                      <a:r>
                        <a:rPr lang="en" sz="1600">
                          <a:solidFill>
                            <a:srgbClr val="000000"/>
                          </a:solidFill>
                          <a:latin typeface="Times New Roman"/>
                          <a:ea typeface="Times New Roman"/>
                        </a:rPr>
                        <a:t>LFAT5.mtx</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1.4e+08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166</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8.021907e-007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0"/>
                        </a:spcAft>
                      </a:pPr>
                      <a:r>
                        <a:rPr lang="en" sz="1600">
                          <a:solidFill>
                            <a:srgbClr val="000000"/>
                          </a:solidFill>
                          <a:latin typeface="Times New Roman"/>
                          <a:ea typeface="Times New Roman"/>
                        </a:rPr>
                        <a:t>mesh1em6.mtx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6.1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146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9.922382e-007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0"/>
                        </a:spcAft>
                      </a:pPr>
                      <a:r>
                        <a:rPr lang="en" sz="1600">
                          <a:solidFill>
                            <a:srgbClr val="000000"/>
                          </a:solidFill>
                          <a:latin typeface="Times New Roman"/>
                          <a:ea typeface="Times New Roman"/>
                        </a:rPr>
                        <a:t>bcsstk04.mtx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132</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5.6e+06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341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9.461812e-007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600"/>
                        </a:spcAft>
                      </a:pPr>
                      <a:r>
                        <a:rPr lang="en" sz="1600">
                          <a:solidFill>
                            <a:srgbClr val="000000"/>
                          </a:solidFill>
                          <a:latin typeface="Times New Roman"/>
                          <a:ea typeface="Times New Roman"/>
                        </a:rPr>
                        <a:t>bcsstk05.mtx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153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3.5e+04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986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9.961649e-007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1.87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600"/>
                        </a:spcAft>
                      </a:pPr>
                      <a:r>
                        <a:rPr lang="en" sz="1600">
                          <a:solidFill>
                            <a:srgbClr val="000000"/>
                          </a:solidFill>
                          <a:latin typeface="Times New Roman"/>
                          <a:ea typeface="Times New Roman"/>
                        </a:rPr>
                        <a:t>bcsstk06.mtx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420</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1.2e+07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3383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9.974012e-007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1.926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600"/>
                        </a:spcAft>
                      </a:pPr>
                      <a:r>
                        <a:rPr lang="en" sz="1600">
                          <a:solidFill>
                            <a:srgbClr val="000000"/>
                          </a:solidFill>
                          <a:latin typeface="Times New Roman"/>
                          <a:ea typeface="Times New Roman"/>
                        </a:rPr>
                        <a:t>bcsstk09.mtx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1083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3.1e+04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885</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9.937784e-007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1.95</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818">
                <a:tc>
                  <a:txBody>
                    <a:bodyPr/>
                    <a:lstStyle/>
                    <a:p>
                      <a:pPr algn="l" rtl="0">
                        <a:lnSpc>
                          <a:spcPct val="115000"/>
                        </a:lnSpc>
                        <a:spcAft>
                          <a:spcPts val="0"/>
                        </a:spcAft>
                      </a:pPr>
                      <a:r>
                        <a:rPr lang="en" sz="1600">
                          <a:solidFill>
                            <a:srgbClr val="000000"/>
                          </a:solidFill>
                          <a:latin typeface="Times New Roman"/>
                          <a:ea typeface="Times New Roman"/>
                        </a:rPr>
                        <a:t>chem97ZtZ.mtx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2541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2.5e+2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144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9.068114e-007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7697" name="Rectangle 1"/>
          <p:cNvSpPr>
            <a:spLocks noChangeArrowheads="1"/>
          </p:cNvSpPr>
          <p:nvPr/>
        </p:nvSpPr>
        <p:spPr bwMode="auto">
          <a:xfrm>
            <a:off x="-9128" y="1096670"/>
            <a:ext cx="9924256" cy="369332"/>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 b="0" i="0" u="none" strike="noStrike" cap="none" normalizeH="0">
                <a:ln>
                  <a:noFill/>
                </a:ln>
                <a:solidFill>
                  <a:schemeClr val="tx1"/>
                </a:solidFill>
                <a:effectLst/>
                <a:latin typeface="Arial" pitchFamily="34" charset="0"/>
                <a:ea typeface="Times New Roman" pitchFamily="18" charset="0"/>
                <a:cs typeface="Arial" pitchFamily="34" charset="0"/>
              </a:rPr>
              <a:t>Convergence of the Successive Over Relaxation method, required accuracy 0,000001</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3784104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(3)</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8" name="Прямоугольник 7"/>
          <p:cNvSpPr/>
          <p:nvPr/>
        </p:nvSpPr>
        <p:spPr>
          <a:xfrm>
            <a:off x="344488" y="980728"/>
            <a:ext cx="9145016" cy="646331"/>
          </a:xfrm>
          <a:prstGeom prst="rect">
            <a:avLst/>
          </a:prstGeom>
        </p:spPr>
        <p:txBody>
          <a:bodyPr wrap="square" rtlCol="0">
            <a:spAutoFit/>
          </a:bodyPr>
          <a:lstStyle/>
          <a:p>
            <a:pPr rtl="0"/>
            <a:r>
              <a:rPr lang="en"/>
              <a:t>Convergence of the Symmetric Successive Over Relaxation method, required accuracy 0,000001</a:t>
            </a:r>
            <a:endParaRPr lang="ru-RU" dirty="0"/>
          </a:p>
        </p:txBody>
      </p:sp>
      <p:graphicFrame>
        <p:nvGraphicFramePr>
          <p:cNvPr id="9" name="Таблица 8"/>
          <p:cNvGraphicFramePr>
            <a:graphicFrameLocks noGrp="1"/>
          </p:cNvGraphicFramePr>
          <p:nvPr/>
        </p:nvGraphicFramePr>
        <p:xfrm>
          <a:off x="344488" y="1844825"/>
          <a:ext cx="9217024" cy="3941877"/>
        </p:xfrm>
        <a:graphic>
          <a:graphicData uri="http://schemas.openxmlformats.org/drawingml/2006/table">
            <a:tbl>
              <a:tblPr/>
              <a:tblGrid>
                <a:gridCol w="1471036"/>
                <a:gridCol w="973318"/>
                <a:gridCol w="1242455"/>
                <a:gridCol w="1677498"/>
                <a:gridCol w="2405644"/>
                <a:gridCol w="1447073"/>
              </a:tblGrid>
              <a:tr h="576063">
                <a:tc>
                  <a:txBody>
                    <a:bodyPr/>
                    <a:lstStyle/>
                    <a:p>
                      <a:pPr algn="l" rtl="0">
                        <a:lnSpc>
                          <a:spcPct val="115000"/>
                        </a:lnSpc>
                        <a:spcAft>
                          <a:spcPts val="0"/>
                        </a:spcAft>
                      </a:pPr>
                      <a:r>
                        <a:rPr lang="en" sz="1600">
                          <a:solidFill>
                            <a:srgbClr val="000000"/>
                          </a:solidFill>
                          <a:latin typeface="Times New Roman"/>
                          <a:ea typeface="Times New Roman"/>
                        </a:rPr>
                        <a:t>Matrix name</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 sz="1600">
                          <a:solidFill>
                            <a:srgbClr val="000000"/>
                          </a:solidFill>
                          <a:latin typeface="Times New Roman"/>
                          <a:ea typeface="Times New Roman"/>
                        </a:rPr>
                        <a:t>Dimension</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 sz="1600">
                          <a:solidFill>
                            <a:srgbClr val="000000"/>
                          </a:solidFill>
                          <a:latin typeface="Times New Roman"/>
                          <a:ea typeface="Times New Roman"/>
                        </a:rPr>
                        <a:t>Condition number</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Number of algorithm steps</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latin typeface="Times New Roman"/>
                          <a:ea typeface="Times New Roman"/>
                        </a:rPr>
                        <a:t>Allowed difference from the exact solution</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Omega relaxation parameter</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0"/>
                        </a:spcAft>
                      </a:pPr>
                      <a:r>
                        <a:rPr lang="en" sz="1600">
                          <a:solidFill>
                            <a:srgbClr val="000000"/>
                          </a:solidFill>
                          <a:latin typeface="Times New Roman"/>
                          <a:ea typeface="Times New Roman"/>
                        </a:rPr>
                        <a:t>LFAT5.mtx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1.4e+08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4263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9.991575e-007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0"/>
                        </a:spcAft>
                      </a:pPr>
                      <a:r>
                        <a:rPr lang="en" sz="1600">
                          <a:solidFill>
                            <a:srgbClr val="000000"/>
                          </a:solidFill>
                          <a:latin typeface="Times New Roman"/>
                          <a:ea typeface="Times New Roman"/>
                        </a:rPr>
                        <a:t>mesh1em6.mtx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6.1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140</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9.936279e-007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0"/>
                        </a:spcAft>
                      </a:pPr>
                      <a:r>
                        <a:rPr lang="en" sz="1600">
                          <a:solidFill>
                            <a:srgbClr val="000000"/>
                          </a:solidFill>
                          <a:latin typeface="Times New Roman"/>
                          <a:ea typeface="Times New Roman"/>
                        </a:rPr>
                        <a:t>bcsstk04.mtx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132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5.6e+06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18211</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9.994442e-007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600"/>
                        </a:spcAft>
                      </a:pPr>
                      <a:r>
                        <a:rPr lang="en" sz="1600">
                          <a:solidFill>
                            <a:srgbClr val="000000"/>
                          </a:solidFill>
                          <a:latin typeface="Times New Roman"/>
                          <a:ea typeface="Times New Roman"/>
                        </a:rPr>
                        <a:t>bcsstk05.mtx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153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3.5e+04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13731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9.992477e-007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600"/>
                        </a:spcAft>
                      </a:pPr>
                      <a:r>
                        <a:rPr lang="en" sz="1600">
                          <a:solidFill>
                            <a:srgbClr val="000000"/>
                          </a:solidFill>
                          <a:latin typeface="Times New Roman"/>
                          <a:ea typeface="Times New Roman"/>
                        </a:rPr>
                        <a:t>bcsstk06.mtx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420</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1.2e+07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43181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9.996227e-007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1.32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600"/>
                        </a:spcAft>
                      </a:pPr>
                      <a:r>
                        <a:rPr lang="en" sz="1600">
                          <a:solidFill>
                            <a:srgbClr val="000000"/>
                          </a:solidFill>
                          <a:latin typeface="Times New Roman"/>
                          <a:ea typeface="Times New Roman"/>
                        </a:rPr>
                        <a:t>bcsstk09.mtx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1083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3.1e+04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30761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9.996047e-007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47">
                <a:tc>
                  <a:txBody>
                    <a:bodyPr/>
                    <a:lstStyle/>
                    <a:p>
                      <a:pPr algn="l" rtl="0">
                        <a:lnSpc>
                          <a:spcPct val="115000"/>
                        </a:lnSpc>
                        <a:spcAft>
                          <a:spcPts val="0"/>
                        </a:spcAft>
                      </a:pPr>
                      <a:r>
                        <a:rPr lang="en" sz="1600">
                          <a:solidFill>
                            <a:srgbClr val="000000"/>
                          </a:solidFill>
                          <a:latin typeface="Times New Roman"/>
                          <a:ea typeface="Times New Roman"/>
                        </a:rPr>
                        <a:t>chem97ZtZ.mtx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2541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2.5e+2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323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9.996019e-007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3784104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(4)</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7" name="Прямоугольник 6"/>
          <p:cNvSpPr/>
          <p:nvPr/>
        </p:nvSpPr>
        <p:spPr>
          <a:xfrm>
            <a:off x="200472" y="980728"/>
            <a:ext cx="9289032" cy="646331"/>
          </a:xfrm>
          <a:prstGeom prst="rect">
            <a:avLst/>
          </a:prstGeom>
        </p:spPr>
        <p:txBody>
          <a:bodyPr wrap="square" rtlCol="0">
            <a:spAutoFit/>
          </a:bodyPr>
          <a:lstStyle/>
          <a:p>
            <a:pPr rtl="0"/>
            <a:r>
              <a:rPr lang="en"/>
              <a:t>Convergence of the Symmetric Successive Over Relaxation method with Chebyshev’s acceleration, required accuracy 0,000001</a:t>
            </a:r>
            <a:endParaRPr lang="ru-RU" dirty="0"/>
          </a:p>
        </p:txBody>
      </p:sp>
      <p:graphicFrame>
        <p:nvGraphicFramePr>
          <p:cNvPr id="10" name="Таблица 9"/>
          <p:cNvGraphicFramePr>
            <a:graphicFrameLocks noGrp="1"/>
          </p:cNvGraphicFramePr>
          <p:nvPr/>
        </p:nvGraphicFramePr>
        <p:xfrm>
          <a:off x="488506" y="1597532"/>
          <a:ext cx="9145015" cy="4508523"/>
        </p:xfrm>
        <a:graphic>
          <a:graphicData uri="http://schemas.openxmlformats.org/drawingml/2006/table">
            <a:tbl>
              <a:tblPr/>
              <a:tblGrid>
                <a:gridCol w="1296142"/>
                <a:gridCol w="864096"/>
                <a:gridCol w="1464845"/>
                <a:gridCol w="949252"/>
                <a:gridCol w="1894848"/>
                <a:gridCol w="1218116"/>
                <a:gridCol w="1457716"/>
              </a:tblGrid>
              <a:tr h="679340">
                <a:tc>
                  <a:txBody>
                    <a:bodyPr/>
                    <a:lstStyle/>
                    <a:p>
                      <a:pPr algn="l" rtl="0">
                        <a:lnSpc>
                          <a:spcPct val="115000"/>
                        </a:lnSpc>
                        <a:spcAft>
                          <a:spcPts val="0"/>
                        </a:spcAft>
                      </a:pPr>
                      <a:r>
                        <a:rPr lang="en" sz="1600">
                          <a:solidFill>
                            <a:srgbClr val="000000"/>
                          </a:solidFill>
                          <a:latin typeface="Times New Roman"/>
                          <a:ea typeface="Times New Roman"/>
                        </a:rPr>
                        <a:t>Matrix name</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0"/>
                        </a:spcAft>
                      </a:pPr>
                      <a:r>
                        <a:rPr lang="en" sz="1600">
                          <a:solidFill>
                            <a:srgbClr val="000000"/>
                          </a:solidFill>
                          <a:latin typeface="Times New Roman"/>
                          <a:ea typeface="Times New Roman"/>
                        </a:rPr>
                        <a:t>Dimension</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 sz="1600">
                          <a:solidFill>
                            <a:srgbClr val="000000"/>
                          </a:solidFill>
                          <a:latin typeface="Times New Roman"/>
                          <a:ea typeface="Times New Roman"/>
                        </a:rPr>
                        <a:t>Condition number</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Number of algorithm steps</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latin typeface="Times New Roman"/>
                          <a:ea typeface="Times New Roman"/>
                        </a:rPr>
                        <a:t>Allowed difference from the exact solution</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Relaxation parameter </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 sz="1600">
                          <a:solidFill>
                            <a:srgbClr val="000000"/>
                          </a:solidFill>
                          <a:latin typeface="Times New Roman"/>
                          <a:ea typeface="Times New Roman"/>
                        </a:rPr>
                        <a:t>Parameter </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243">
                <a:tc>
                  <a:txBody>
                    <a:bodyPr/>
                    <a:lstStyle/>
                    <a:p>
                      <a:pPr algn="l" rtl="0">
                        <a:lnSpc>
                          <a:spcPct val="115000"/>
                        </a:lnSpc>
                        <a:spcAft>
                          <a:spcPts val="0"/>
                        </a:spcAft>
                      </a:pPr>
                      <a:r>
                        <a:rPr lang="en" sz="1600">
                          <a:solidFill>
                            <a:srgbClr val="000000"/>
                          </a:solidFill>
                          <a:latin typeface="Times New Roman"/>
                          <a:ea typeface="Times New Roman"/>
                        </a:rPr>
                        <a:t>LFAT5.mtx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1.4e+08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89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6.112398e-007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1.5</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0.9779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algn="l" rtl="0">
                        <a:lnSpc>
                          <a:spcPct val="115000"/>
                        </a:lnSpc>
                        <a:spcAft>
                          <a:spcPts val="0"/>
                        </a:spcAft>
                      </a:pPr>
                      <a:r>
                        <a:rPr lang="en" sz="1600">
                          <a:solidFill>
                            <a:srgbClr val="000000"/>
                          </a:solidFill>
                          <a:latin typeface="Times New Roman"/>
                          <a:ea typeface="Times New Roman"/>
                        </a:rPr>
                        <a:t>mesh1em6.mtx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6.1</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35</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7.905490e-007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0.9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3238">
                <a:tc>
                  <a:txBody>
                    <a:bodyPr/>
                    <a:lstStyle/>
                    <a:p>
                      <a:pPr algn="l" rtl="0">
                        <a:lnSpc>
                          <a:spcPct val="115000"/>
                        </a:lnSpc>
                        <a:spcAft>
                          <a:spcPts val="0"/>
                        </a:spcAft>
                      </a:pPr>
                      <a:r>
                        <a:rPr lang="en" sz="1600">
                          <a:solidFill>
                            <a:srgbClr val="000000"/>
                          </a:solidFill>
                          <a:latin typeface="Times New Roman"/>
                          <a:ea typeface="Times New Roman"/>
                        </a:rPr>
                        <a:t>bcsstk04.mtx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132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5.6e+06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229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9.546005e-007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1.092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0.996832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3238">
                <a:tc>
                  <a:txBody>
                    <a:bodyPr/>
                    <a:lstStyle/>
                    <a:p>
                      <a:pPr algn="l" rtl="0">
                        <a:lnSpc>
                          <a:spcPct val="115000"/>
                        </a:lnSpc>
                        <a:spcAft>
                          <a:spcPts val="600"/>
                        </a:spcAft>
                      </a:pPr>
                      <a:r>
                        <a:rPr lang="en" sz="1600">
                          <a:solidFill>
                            <a:srgbClr val="000000"/>
                          </a:solidFill>
                          <a:latin typeface="Times New Roman"/>
                          <a:ea typeface="Times New Roman"/>
                        </a:rPr>
                        <a:t>bcsstk05.mtx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153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3.5e+04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251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9.499373e-007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1.11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0.998188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3238">
                <a:tc>
                  <a:txBody>
                    <a:bodyPr/>
                    <a:lstStyle/>
                    <a:p>
                      <a:pPr algn="l" rtl="0">
                        <a:lnSpc>
                          <a:spcPct val="115000"/>
                        </a:lnSpc>
                        <a:spcAft>
                          <a:spcPts val="600"/>
                        </a:spcAft>
                      </a:pPr>
                      <a:r>
                        <a:rPr lang="en" sz="1600">
                          <a:solidFill>
                            <a:srgbClr val="000000"/>
                          </a:solidFill>
                          <a:latin typeface="Times New Roman"/>
                          <a:ea typeface="Times New Roman"/>
                        </a:rPr>
                        <a:t>bcsstk06.mtx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420</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1.2e+07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730</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8.346634e-007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1.11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0.999666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3238">
                <a:tc>
                  <a:txBody>
                    <a:bodyPr/>
                    <a:lstStyle/>
                    <a:p>
                      <a:pPr algn="l" rtl="0">
                        <a:lnSpc>
                          <a:spcPct val="115000"/>
                        </a:lnSpc>
                        <a:spcAft>
                          <a:spcPts val="600"/>
                        </a:spcAft>
                      </a:pPr>
                      <a:r>
                        <a:rPr lang="en" sz="1600">
                          <a:solidFill>
                            <a:srgbClr val="000000"/>
                          </a:solidFill>
                          <a:latin typeface="Times New Roman"/>
                          <a:ea typeface="Times New Roman"/>
                        </a:rPr>
                        <a:t>bcsstk09.mtx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1083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3.1e+04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600"/>
                        </a:spcAft>
                      </a:pPr>
                      <a:r>
                        <a:rPr lang="en" sz="1600">
                          <a:solidFill>
                            <a:srgbClr val="000000"/>
                          </a:solidFill>
                          <a:latin typeface="Times New Roman"/>
                          <a:ea typeface="Times New Roman"/>
                        </a:rPr>
                        <a:t>537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9.961580e-007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1.11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600"/>
                        </a:spcAft>
                      </a:pPr>
                      <a:r>
                        <a:rPr lang="en" sz="1600">
                          <a:solidFill>
                            <a:srgbClr val="000000"/>
                          </a:solidFill>
                          <a:latin typeface="Times New Roman"/>
                          <a:ea typeface="Times New Roman"/>
                        </a:rPr>
                        <a:t>0.999588</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3238">
                <a:tc>
                  <a:txBody>
                    <a:bodyPr/>
                    <a:lstStyle/>
                    <a:p>
                      <a:pPr algn="l" rtl="0">
                        <a:lnSpc>
                          <a:spcPct val="115000"/>
                        </a:lnSpc>
                        <a:spcAft>
                          <a:spcPts val="0"/>
                        </a:spcAft>
                      </a:pPr>
                      <a:r>
                        <a:rPr lang="en" sz="1600">
                          <a:solidFill>
                            <a:srgbClr val="000000"/>
                          </a:solidFill>
                          <a:latin typeface="Times New Roman"/>
                          <a:ea typeface="Times New Roman"/>
                        </a:rPr>
                        <a:t>chem97ZtZ.mtx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2541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2.5e+2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lnSpc>
                          <a:spcPct val="115000"/>
                        </a:lnSpc>
                        <a:spcAft>
                          <a:spcPts val="0"/>
                        </a:spcAft>
                      </a:pPr>
                      <a:r>
                        <a:rPr lang="en" sz="1600">
                          <a:solidFill>
                            <a:srgbClr val="000000"/>
                          </a:solidFill>
                          <a:latin typeface="Times New Roman"/>
                          <a:ea typeface="Times New Roman"/>
                        </a:rPr>
                        <a:t>125</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9.711613e-007</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 sz="1600">
                          <a:solidFill>
                            <a:srgbClr val="000000"/>
                          </a:solidFill>
                          <a:latin typeface="Times New Roman"/>
                          <a:ea typeface="Times New Roman"/>
                        </a:rPr>
                        <a:t> 0.9</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232450" name="Object 2"/>
          <p:cNvGraphicFramePr>
            <a:graphicFrameLocks noChangeAspect="1"/>
          </p:cNvGraphicFramePr>
          <p:nvPr/>
        </p:nvGraphicFramePr>
        <p:xfrm>
          <a:off x="0" y="0"/>
          <a:ext cx="152400" cy="142875"/>
        </p:xfrm>
        <a:graphic>
          <a:graphicData uri="http://schemas.openxmlformats.org/presentationml/2006/ole">
            <p:oleObj spid="_x0000_s232461" name="Equation" r:id="rId3" imgW="152334" imgH="139639" progId="">
              <p:embed/>
            </p:oleObj>
          </a:graphicData>
        </a:graphic>
      </p:graphicFrame>
      <p:graphicFrame>
        <p:nvGraphicFramePr>
          <p:cNvPr id="232449" name="Object 1"/>
          <p:cNvGraphicFramePr>
            <a:graphicFrameLocks noChangeAspect="1"/>
          </p:cNvGraphicFramePr>
          <p:nvPr/>
        </p:nvGraphicFramePr>
        <p:xfrm>
          <a:off x="0" y="0"/>
          <a:ext cx="152400" cy="161925"/>
        </p:xfrm>
        <a:graphic>
          <a:graphicData uri="http://schemas.openxmlformats.org/presentationml/2006/ole">
            <p:oleObj spid="_x0000_s232462" name="Equation" r:id="rId4" imgW="152268" imgH="164957" progId="">
              <p:embed/>
            </p:oleObj>
          </a:graphicData>
        </a:graphic>
      </p:graphicFrame>
    </p:spTree>
    <p:extLst>
      <p:ext uri="{BB962C8B-B14F-4D97-AF65-F5344CB8AC3E}">
        <p14:creationId xmlns:p14="http://schemas.microsoft.com/office/powerpoint/2010/main" xmlns="" val="33784104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(5)</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graphicFrame>
        <p:nvGraphicFramePr>
          <p:cNvPr id="232450" name="Object 2"/>
          <p:cNvGraphicFramePr>
            <a:graphicFrameLocks noChangeAspect="1"/>
          </p:cNvGraphicFramePr>
          <p:nvPr/>
        </p:nvGraphicFramePr>
        <p:xfrm>
          <a:off x="0" y="0"/>
          <a:ext cx="152400" cy="142875"/>
        </p:xfrm>
        <a:graphic>
          <a:graphicData uri="http://schemas.openxmlformats.org/presentationml/2006/ole">
            <p:oleObj spid="_x0000_s233486" name="Equation" r:id="rId3" imgW="152334" imgH="139639" progId="">
              <p:embed/>
            </p:oleObj>
          </a:graphicData>
        </a:graphic>
      </p:graphicFrame>
      <p:graphicFrame>
        <p:nvGraphicFramePr>
          <p:cNvPr id="232449" name="Object 1"/>
          <p:cNvGraphicFramePr>
            <a:graphicFrameLocks noChangeAspect="1"/>
          </p:cNvGraphicFramePr>
          <p:nvPr/>
        </p:nvGraphicFramePr>
        <p:xfrm>
          <a:off x="0" y="0"/>
          <a:ext cx="152400" cy="161925"/>
        </p:xfrm>
        <a:graphic>
          <a:graphicData uri="http://schemas.openxmlformats.org/presentationml/2006/ole">
            <p:oleObj spid="_x0000_s233487" name="Equation" r:id="rId4" imgW="152268" imgH="164957" progId="">
              <p:embed/>
            </p:oleObj>
          </a:graphicData>
        </a:graphic>
      </p:graphicFrame>
      <p:graphicFrame>
        <p:nvGraphicFramePr>
          <p:cNvPr id="9" name="Таблица 8"/>
          <p:cNvGraphicFramePr>
            <a:graphicFrameLocks noGrp="1"/>
          </p:cNvGraphicFramePr>
          <p:nvPr/>
        </p:nvGraphicFramePr>
        <p:xfrm>
          <a:off x="416496" y="2204864"/>
          <a:ext cx="9217021" cy="3304500"/>
        </p:xfrm>
        <a:graphic>
          <a:graphicData uri="http://schemas.openxmlformats.org/drawingml/2006/table">
            <a:tbl>
              <a:tblPr/>
              <a:tblGrid>
                <a:gridCol w="2656575"/>
                <a:gridCol w="1151722"/>
                <a:gridCol w="1151722"/>
                <a:gridCol w="1686278"/>
                <a:gridCol w="1686278"/>
                <a:gridCol w="884446"/>
              </a:tblGrid>
              <a:tr h="162145">
                <a:tc rowSpan="2">
                  <a:txBody>
                    <a:bodyPr/>
                    <a:lstStyle/>
                    <a:p>
                      <a:pPr algn="ctr" rtl="0">
                        <a:spcAft>
                          <a:spcPts val="300"/>
                        </a:spcAft>
                      </a:pPr>
                      <a:r>
                        <a:rPr lang="en" sz="1600">
                          <a:solidFill>
                            <a:srgbClr val="000000"/>
                          </a:solidFill>
                          <a:latin typeface="Times New Roman"/>
                          <a:ea typeface="Times New Roman"/>
                        </a:rPr>
                        <a:t>Matrix name</a:t>
                      </a:r>
                      <a:endParaRPr lang="ru-RU" sz="16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spcAft>
                          <a:spcPts val="600"/>
                        </a:spcAft>
                      </a:pPr>
                      <a:r>
                        <a:rPr lang="en" sz="1100">
                          <a:latin typeface="Times New Roman"/>
                          <a:ea typeface="Times New Roman"/>
                        </a:rPr>
                        <a:t>SOR</a:t>
                      </a: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3">
                  <a:txBody>
                    <a:bodyPr/>
                    <a:lstStyle/>
                    <a:p>
                      <a:pPr algn="ctr" rtl="0">
                        <a:spcAft>
                          <a:spcPts val="600"/>
                        </a:spcAft>
                      </a:pPr>
                      <a:r>
                        <a:rPr lang="en" sz="1100">
                          <a:latin typeface="Times New Roman"/>
                          <a:ea typeface="Times New Roman"/>
                        </a:rPr>
                        <a:t>SOR-Cheb</a:t>
                      </a:r>
                      <a:endParaRPr lang="ru-RU" sz="11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r>
              <a:tr h="477998">
                <a:tc vMerge="1">
                  <a:txBody>
                    <a:bodyPr/>
                    <a:lstStyle/>
                    <a:p>
                      <a:pPr rtl="0"/>
                      <a:endParaRPr lang="ru-RU"/>
                    </a:p>
                  </a:txBody>
                  <a:tcPr/>
                </a:tc>
                <a:tc>
                  <a:txBody>
                    <a:bodyPr/>
                    <a:lstStyle/>
                    <a:p>
                      <a:pPr algn="ctr" rtl="0">
                        <a:spcAft>
                          <a:spcPts val="600"/>
                        </a:spcAft>
                      </a:pPr>
                      <a:r>
                        <a:rPr lang="en" sz="1600" i="1">
                          <a:latin typeface="Times New Roman"/>
                          <a:ea typeface="Times New Roman"/>
                          <a:sym typeface="Symbol"/>
                        </a:rPr>
                        <a:t></a:t>
                      </a:r>
                      <a:endParaRPr lang="ru-RU"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600"/>
                        </a:spcAft>
                      </a:pPr>
                      <a:r>
                        <a:rPr lang="en" sz="1600" i="1">
                          <a:latin typeface="Times New Roman"/>
                          <a:ea typeface="Times New Roman"/>
                        </a:rPr>
                        <a:t>Number of algorithm steps</a:t>
                      </a:r>
                      <a:endParaRPr lang="ru-RU"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600"/>
                        </a:spcAft>
                      </a:pPr>
                      <a:r>
                        <a:rPr lang="en" sz="1600" i="1">
                          <a:latin typeface="Times New Roman"/>
                          <a:ea typeface="Times New Roman"/>
                          <a:sym typeface="Symbol"/>
                        </a:rPr>
                        <a:t></a:t>
                      </a:r>
                      <a:endParaRPr lang="ru-RU"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600"/>
                        </a:spcAft>
                      </a:pPr>
                      <a:r>
                        <a:rPr lang="en" sz="1600" i="1">
                          <a:latin typeface="Times New Roman"/>
                          <a:ea typeface="Times New Roman"/>
                          <a:sym typeface="Symbol"/>
                        </a:rPr>
                        <a:t></a:t>
                      </a:r>
                      <a:endParaRPr lang="ru-RU"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600"/>
                        </a:spcAft>
                      </a:pPr>
                      <a:r>
                        <a:rPr lang="en" sz="1600" i="1">
                          <a:latin typeface="Times New Roman"/>
                          <a:ea typeface="Times New Roman"/>
                        </a:rPr>
                        <a:t>Number of algorithm steps</a:t>
                      </a:r>
                      <a:endParaRPr lang="ru-RU"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145">
                <a:tc>
                  <a:txBody>
                    <a:bodyPr/>
                    <a:lstStyle/>
                    <a:p>
                      <a:pPr algn="l" rtl="0">
                        <a:spcAft>
                          <a:spcPts val="0"/>
                        </a:spcAft>
                      </a:pPr>
                      <a:r>
                        <a:rPr lang="en" sz="1600">
                          <a:solidFill>
                            <a:srgbClr val="000000"/>
                          </a:solidFill>
                          <a:latin typeface="Times New Roman"/>
                          <a:ea typeface="Times New Roman"/>
                        </a:rPr>
                        <a:t>LFAT5.mtx</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166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1.5</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0.9779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89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10">
                <a:tc>
                  <a:txBody>
                    <a:bodyPr/>
                    <a:lstStyle/>
                    <a:p>
                      <a:pPr algn="l" rtl="0">
                        <a:spcAft>
                          <a:spcPts val="0"/>
                        </a:spcAft>
                      </a:pPr>
                      <a:r>
                        <a:rPr lang="en" sz="1600">
                          <a:solidFill>
                            <a:srgbClr val="000000"/>
                          </a:solidFill>
                          <a:latin typeface="Times New Roman"/>
                          <a:ea typeface="Times New Roman"/>
                        </a:rPr>
                        <a:t>mesh1em6.mtx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1.9</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146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1.9</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0.9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35</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10">
                <a:tc>
                  <a:txBody>
                    <a:bodyPr/>
                    <a:lstStyle/>
                    <a:p>
                      <a:pPr algn="l" rtl="0">
                        <a:spcAft>
                          <a:spcPts val="0"/>
                        </a:spcAft>
                      </a:pPr>
                      <a:r>
                        <a:rPr lang="en" sz="1600">
                          <a:solidFill>
                            <a:srgbClr val="000000"/>
                          </a:solidFill>
                          <a:latin typeface="Times New Roman"/>
                          <a:ea typeface="Times New Roman"/>
                        </a:rPr>
                        <a:t>bcsstk04.mtx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1.9</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600"/>
                        </a:spcAft>
                      </a:pPr>
                      <a:r>
                        <a:rPr lang="en" sz="1600">
                          <a:solidFill>
                            <a:srgbClr val="000000"/>
                          </a:solidFill>
                          <a:latin typeface="Times New Roman"/>
                          <a:ea typeface="Times New Roman"/>
                        </a:rPr>
                        <a:t>341</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1.092</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0.996832</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229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10">
                <a:tc>
                  <a:txBody>
                    <a:bodyPr/>
                    <a:lstStyle/>
                    <a:p>
                      <a:pPr algn="l" rtl="0">
                        <a:spcAft>
                          <a:spcPts val="600"/>
                        </a:spcAft>
                      </a:pPr>
                      <a:r>
                        <a:rPr lang="en" sz="1600">
                          <a:solidFill>
                            <a:srgbClr val="000000"/>
                          </a:solidFill>
                          <a:latin typeface="Times New Roman"/>
                          <a:ea typeface="Times New Roman"/>
                        </a:rPr>
                        <a:t>bcsstk05.mtx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1.87</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986</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1.11</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0.998188</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600"/>
                        </a:spcAft>
                      </a:pPr>
                      <a:r>
                        <a:rPr lang="en" sz="1600">
                          <a:solidFill>
                            <a:srgbClr val="000000"/>
                          </a:solidFill>
                          <a:latin typeface="Times New Roman"/>
                          <a:ea typeface="Times New Roman"/>
                        </a:rPr>
                        <a:t>251</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10">
                <a:tc>
                  <a:txBody>
                    <a:bodyPr/>
                    <a:lstStyle/>
                    <a:p>
                      <a:pPr algn="l" rtl="0">
                        <a:spcAft>
                          <a:spcPts val="600"/>
                        </a:spcAft>
                      </a:pPr>
                      <a:r>
                        <a:rPr lang="en" sz="1600">
                          <a:solidFill>
                            <a:srgbClr val="000000"/>
                          </a:solidFill>
                          <a:latin typeface="Times New Roman"/>
                          <a:ea typeface="Times New Roman"/>
                        </a:rPr>
                        <a:t>bcsstk06.mtx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1.926</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3383</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1.11</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0.999666</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600"/>
                        </a:spcAft>
                      </a:pPr>
                      <a:r>
                        <a:rPr lang="en" sz="1600">
                          <a:solidFill>
                            <a:srgbClr val="000000"/>
                          </a:solidFill>
                          <a:latin typeface="Times New Roman"/>
                          <a:ea typeface="Times New Roman"/>
                        </a:rPr>
                        <a:t>730</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10">
                <a:tc>
                  <a:txBody>
                    <a:bodyPr/>
                    <a:lstStyle/>
                    <a:p>
                      <a:pPr algn="l" rtl="0">
                        <a:spcAft>
                          <a:spcPts val="600"/>
                        </a:spcAft>
                      </a:pPr>
                      <a:r>
                        <a:rPr lang="en" sz="1600">
                          <a:solidFill>
                            <a:srgbClr val="000000"/>
                          </a:solidFill>
                          <a:latin typeface="Times New Roman"/>
                          <a:ea typeface="Times New Roman"/>
                        </a:rPr>
                        <a:t>bcsstk09.mtx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1.95</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600"/>
                        </a:spcAft>
                      </a:pPr>
                      <a:r>
                        <a:rPr lang="en" sz="1600">
                          <a:solidFill>
                            <a:srgbClr val="000000"/>
                          </a:solidFill>
                          <a:latin typeface="Times New Roman"/>
                          <a:ea typeface="Times New Roman"/>
                        </a:rPr>
                        <a:t>885</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1.11</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600"/>
                        </a:spcAft>
                      </a:pPr>
                      <a:r>
                        <a:rPr lang="en" sz="1600">
                          <a:solidFill>
                            <a:srgbClr val="000000"/>
                          </a:solidFill>
                          <a:latin typeface="Times New Roman"/>
                          <a:ea typeface="Times New Roman"/>
                        </a:rPr>
                        <a:t>0.999588</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600"/>
                        </a:spcAft>
                      </a:pPr>
                      <a:r>
                        <a:rPr lang="en" sz="1600">
                          <a:solidFill>
                            <a:srgbClr val="000000"/>
                          </a:solidFill>
                          <a:latin typeface="Times New Roman"/>
                          <a:ea typeface="Times New Roman"/>
                        </a:rPr>
                        <a:t>537</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610">
                <a:tc>
                  <a:txBody>
                    <a:bodyPr/>
                    <a:lstStyle/>
                    <a:p>
                      <a:pPr algn="l" rtl="0">
                        <a:spcAft>
                          <a:spcPts val="0"/>
                        </a:spcAft>
                      </a:pPr>
                      <a:r>
                        <a:rPr lang="en" sz="1600">
                          <a:solidFill>
                            <a:srgbClr val="000000"/>
                          </a:solidFill>
                          <a:latin typeface="Times New Roman"/>
                          <a:ea typeface="Times New Roman"/>
                        </a:rPr>
                        <a:t>chem97ZtZ.mtx</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144</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1.9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1600">
                          <a:solidFill>
                            <a:srgbClr val="000000"/>
                          </a:solidFill>
                          <a:latin typeface="Times New Roman"/>
                          <a:ea typeface="Times New Roman"/>
                        </a:rPr>
                        <a:t> 0.9</a:t>
                      </a:r>
                      <a:endParaRPr lang="ru-RU"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1600">
                          <a:solidFill>
                            <a:srgbClr val="000000"/>
                          </a:solidFill>
                          <a:latin typeface="Times New Roman"/>
                          <a:ea typeface="Times New Roman"/>
                        </a:rPr>
                        <a:t>125</a:t>
                      </a:r>
                      <a:endParaRPr lang="ru-RU"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3476" name="Rectangle 4"/>
          <p:cNvSpPr>
            <a:spLocks noChangeArrowheads="1"/>
          </p:cNvSpPr>
          <p:nvPr/>
        </p:nvSpPr>
        <p:spPr bwMode="auto">
          <a:xfrm>
            <a:off x="481895" y="914237"/>
            <a:ext cx="8926483" cy="1200329"/>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 b="0" i="0" u="none" strike="noStrike" cap="none" normalizeH="0" dirty="0">
                <a:ln>
                  <a:noFill/>
                </a:ln>
                <a:solidFill>
                  <a:schemeClr val="tx1"/>
                </a:solidFill>
                <a:effectLst/>
                <a:latin typeface="Arial" pitchFamily="34" charset="0"/>
                <a:ea typeface="Times New Roman"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lang="en" b="0" i="0" u="none" strike="noStrike" cap="none" normalizeH="0" dirty="0">
                <a:ln>
                  <a:noFill/>
                </a:ln>
                <a:solidFill>
                  <a:schemeClr val="tx1"/>
                </a:solidFill>
                <a:effectLst/>
                <a:latin typeface="Arial" pitchFamily="34" charset="0"/>
                <a:ea typeface="Times New Roman" pitchFamily="18" charset="0"/>
                <a:cs typeface="Arial" pitchFamily="34" charset="0"/>
              </a:rPr>
              <a:t>Convergence rate of the Successive Over Relaxation method as compared to </a:t>
            </a:r>
            <a:r>
              <a:rPr lang="en" b="0" i="0" u="none" strike="noStrike" cap="none" normalizeH="0" dirty="0" smtClean="0">
                <a:ln>
                  <a:noFill/>
                </a:ln>
                <a:solidFill>
                  <a:schemeClr val="tx1"/>
                </a:solidFill>
                <a:effectLst/>
                <a:latin typeface="Arial" pitchFamily="34" charset="0"/>
                <a:ea typeface="Times New Roman" pitchFamily="18" charset="0"/>
                <a:cs typeface="Arial" pitchFamily="34" charset="0"/>
              </a:rPr>
              <a:t>that</a:t>
            </a:r>
          </a:p>
          <a:p>
            <a:pPr marL="0" marR="0" lvl="0" indent="0" algn="just" defTabSz="914400" rtl="0" eaLnBrk="1" fontAlgn="base" latinLnBrk="0" hangingPunct="1">
              <a:lnSpc>
                <a:spcPct val="100000"/>
              </a:lnSpc>
              <a:spcBef>
                <a:spcPct val="0"/>
              </a:spcBef>
              <a:spcAft>
                <a:spcPct val="0"/>
              </a:spcAft>
              <a:buClrTx/>
              <a:buSzTx/>
              <a:buFontTx/>
              <a:buNone/>
              <a:tabLst/>
            </a:pPr>
            <a:r>
              <a:rPr lang="en"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lang="en" b="0" i="0" u="none" strike="noStrike" cap="none" normalizeH="0" dirty="0">
                <a:ln>
                  <a:noFill/>
                </a:ln>
                <a:solidFill>
                  <a:schemeClr val="tx1"/>
                </a:solidFill>
                <a:effectLst/>
                <a:latin typeface="Arial" pitchFamily="34" charset="0"/>
                <a:ea typeface="Times New Roman" pitchFamily="18" charset="0"/>
                <a:cs typeface="Arial" pitchFamily="34" charset="0"/>
              </a:rPr>
              <a:t>of the Symmetric Successive Over Relaxation method with Chebyshev’s acceleration</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3784104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(6)</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graphicFrame>
        <p:nvGraphicFramePr>
          <p:cNvPr id="232450" name="Object 2"/>
          <p:cNvGraphicFramePr>
            <a:graphicFrameLocks noChangeAspect="1"/>
          </p:cNvGraphicFramePr>
          <p:nvPr/>
        </p:nvGraphicFramePr>
        <p:xfrm>
          <a:off x="0" y="0"/>
          <a:ext cx="152400" cy="142875"/>
        </p:xfrm>
        <a:graphic>
          <a:graphicData uri="http://schemas.openxmlformats.org/presentationml/2006/ole">
            <p:oleObj spid="_x0000_s234510" name="Equation" r:id="rId3" imgW="152334" imgH="139639" progId="">
              <p:embed/>
            </p:oleObj>
          </a:graphicData>
        </a:graphic>
      </p:graphicFrame>
      <p:graphicFrame>
        <p:nvGraphicFramePr>
          <p:cNvPr id="232449" name="Object 1"/>
          <p:cNvGraphicFramePr>
            <a:graphicFrameLocks noChangeAspect="1"/>
          </p:cNvGraphicFramePr>
          <p:nvPr/>
        </p:nvGraphicFramePr>
        <p:xfrm>
          <a:off x="0" y="0"/>
          <a:ext cx="152400" cy="161925"/>
        </p:xfrm>
        <a:graphic>
          <a:graphicData uri="http://schemas.openxmlformats.org/presentationml/2006/ole">
            <p:oleObj spid="_x0000_s234511" name="Equation" r:id="rId4" imgW="152268" imgH="164957" progId="">
              <p:embed/>
            </p:oleObj>
          </a:graphicData>
        </a:graphic>
      </p:graphicFrame>
      <p:sp>
        <p:nvSpPr>
          <p:cNvPr id="233476" name="Rectangle 4"/>
          <p:cNvSpPr>
            <a:spLocks noChangeArrowheads="1"/>
          </p:cNvSpPr>
          <p:nvPr/>
        </p:nvSpPr>
        <p:spPr bwMode="auto">
          <a:xfrm>
            <a:off x="200472" y="885637"/>
            <a:ext cx="9073008" cy="5447645"/>
          </a:xfrm>
          <a:prstGeom prst="rect">
            <a:avLst/>
          </a:prstGeom>
          <a:no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 sz="2400" b="1" i="0" u="none" strike="noStrike" cap="none" normalizeH="0">
                <a:ln>
                  <a:noFill/>
                </a:ln>
                <a:solidFill>
                  <a:schemeClr val="tx1"/>
                </a:solidFill>
                <a:effectLst/>
                <a:latin typeface="Arial" pitchFamily="34" charset="0"/>
                <a:ea typeface="Times New Roman" pitchFamily="18" charset="0"/>
                <a:cs typeface="Arial" pitchFamily="34" charset="0"/>
              </a:rPr>
              <a:t>Some conclusions:</a:t>
            </a:r>
          </a:p>
          <a:p>
            <a:pPr marL="0" marR="0" lvl="0" indent="0" algn="just" defTabSz="914400" rtl="0" eaLnBrk="1" fontAlgn="base" latinLnBrk="0" hangingPunct="1">
              <a:lnSpc>
                <a:spcPct val="100000"/>
              </a:lnSpc>
              <a:spcBef>
                <a:spcPct val="0"/>
              </a:spcBef>
              <a:spcAft>
                <a:spcPct val="0"/>
              </a:spcAft>
              <a:buClrTx/>
              <a:buSzTx/>
              <a:buFontTx/>
              <a:buNone/>
              <a:tabLst/>
            </a:pPr>
            <a:endParaRPr lang="ru-RU"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en" b="0" i="0" u="none" strike="noStrike" cap="none" normalizeH="0">
                <a:ln>
                  <a:noFill/>
                </a:ln>
                <a:solidFill>
                  <a:schemeClr val="tx1"/>
                </a:solidFill>
                <a:effectLst/>
                <a:latin typeface="Arial" pitchFamily="34" charset="0"/>
                <a:cs typeface="Arial" pitchFamily="34" charset="0"/>
              </a:rPr>
              <a:t>All algorithms are convergent and ensure required accuracy</a:t>
            </a:r>
          </a:p>
          <a:p>
            <a:pPr marL="0" marR="0" lvl="0" indent="0" algn="just" defTabSz="914400" rtl="0" eaLnBrk="1" fontAlgn="base" latinLnBrk="0" hangingPunct="1">
              <a:lnSpc>
                <a:spcPct val="100000"/>
              </a:lnSpc>
              <a:spcBef>
                <a:spcPct val="0"/>
              </a:spcBef>
              <a:spcAft>
                <a:spcPct val="0"/>
              </a:spcAft>
              <a:buClrTx/>
              <a:buSzTx/>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en">
                <a:latin typeface="Arial" pitchFamily="34" charset="0"/>
                <a:cs typeface="Arial" pitchFamily="34" charset="0"/>
              </a:rPr>
              <a:t>The convergence rate will depend on the matrix dimension and condition number.</a:t>
            </a:r>
          </a:p>
          <a:p>
            <a:pPr marL="0" marR="0" lvl="0" indent="0" algn="just" defTabSz="914400" rtl="0" eaLnBrk="1" fontAlgn="base" latinLnBrk="0" hangingPunct="1">
              <a:lnSpc>
                <a:spcPct val="100000"/>
              </a:lnSpc>
              <a:spcBef>
                <a:spcPct val="0"/>
              </a:spcBef>
              <a:spcAft>
                <a:spcPct val="0"/>
              </a:spcAft>
              <a:buClrTx/>
              <a:buSzTx/>
              <a:tabLst/>
            </a:pPr>
            <a:endParaRPr lang="ru-RU"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en">
                <a:latin typeface="Arial" pitchFamily="34" charset="0"/>
                <a:cs typeface="Arial" pitchFamily="34" charset="0"/>
              </a:rPr>
              <a:t>In the general case, one can determine an approximate valued of the best relaxation parameter for a specific matrix by experiment </a:t>
            </a:r>
          </a:p>
          <a:p>
            <a:pPr marL="0" marR="0" lvl="0" indent="0" algn="just" defTabSz="914400" rtl="0" eaLnBrk="1" fontAlgn="base" latinLnBrk="0" hangingPunct="1">
              <a:lnSpc>
                <a:spcPct val="100000"/>
              </a:lnSpc>
              <a:spcBef>
                <a:spcPct val="0"/>
              </a:spcBef>
              <a:spcAft>
                <a:spcPct val="0"/>
              </a:spcAft>
              <a:buClrTx/>
              <a:buSzTx/>
              <a:tabLst/>
            </a:pPr>
            <a:endParaRPr lang="ru-RU" dirty="0" smtClean="0">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en" b="0" i="0" u="none" strike="noStrike" cap="none" normalizeH="0">
                <a:ln>
                  <a:noFill/>
                </a:ln>
                <a:solidFill>
                  <a:schemeClr val="tx1"/>
                </a:solidFill>
                <a:effectLst/>
                <a:latin typeface="Arial" pitchFamily="34" charset="0"/>
                <a:cs typeface="Arial" pitchFamily="34" charset="0"/>
              </a:rPr>
              <a:t>The Symmetric Successive Over Relaxation algorithm demonstrates a lower convergence rate than that of the Successive Over Relaxation algorithm</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lvl="0" algn="just" rtl="0" fontAlgn="base">
              <a:spcBef>
                <a:spcPct val="0"/>
              </a:spcBef>
              <a:spcAft>
                <a:spcPct val="0"/>
              </a:spcAft>
              <a:buFont typeface="Wingdings" pitchFamily="2" charset="2"/>
              <a:buChar char="q"/>
            </a:pPr>
            <a:r>
              <a:rPr lang="en" b="0" i="0" u="none" strike="noStrike" cap="none" normalizeH="0">
                <a:ln>
                  <a:noFill/>
                </a:ln>
                <a:solidFill>
                  <a:schemeClr val="tx1"/>
                </a:solidFill>
                <a:effectLst/>
                <a:latin typeface="Arial" pitchFamily="34" charset="0"/>
                <a:cs typeface="Arial" pitchFamily="34" charset="0"/>
              </a:rPr>
              <a:t> I</a:t>
            </a:r>
            <a:r>
              <a:rPr lang="en"/>
              <a:t>f the procedure of Chebyshev’s accelerations is followed, the required number of iterations is reduced (from 1.5 to 3.5 times)</a:t>
            </a:r>
          </a:p>
          <a:p>
            <a:pPr lvl="0" algn="just" rtl="0" fontAlgn="base">
              <a:spcBef>
                <a:spcPct val="0"/>
              </a:spcBef>
              <a:spcAft>
                <a:spcPct val="0"/>
              </a:spcAft>
              <a:buFont typeface="Wingdings" pitchFamily="2" charset="2"/>
              <a:buChar char="q"/>
            </a:pPr>
            <a:r>
              <a:rPr lang="en"/>
              <a:t>Parameter selection has a considerable effect on the method convergence. Exact estimation of the iteration matrix spectral radius considerably reduces the number of iterations to ensure the required accuracy.</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3784104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(7)</a:t>
            </a:r>
            <a:r>
              <a:rPr lang="ru-RU" sz="3200" dirty="0" smtClean="0"/>
              <a:t/>
            </a:r>
            <a:br>
              <a:rPr lang="ru-RU" sz="3200" dirty="0" smtClean="0"/>
            </a:br>
            <a:r>
              <a:rPr lang="en" sz="3200"/>
              <a:t>Poisson equation</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graphicFrame>
        <p:nvGraphicFramePr>
          <p:cNvPr id="232450" name="Object 2"/>
          <p:cNvGraphicFramePr>
            <a:graphicFrameLocks noChangeAspect="1"/>
          </p:cNvGraphicFramePr>
          <p:nvPr/>
        </p:nvGraphicFramePr>
        <p:xfrm>
          <a:off x="0" y="0"/>
          <a:ext cx="152400" cy="142875"/>
        </p:xfrm>
        <a:graphic>
          <a:graphicData uri="http://schemas.openxmlformats.org/presentationml/2006/ole">
            <p:oleObj spid="_x0000_s235553" name="Equation" r:id="rId3" imgW="152334" imgH="139639" progId="">
              <p:embed/>
            </p:oleObj>
          </a:graphicData>
        </a:graphic>
      </p:graphicFrame>
      <p:graphicFrame>
        <p:nvGraphicFramePr>
          <p:cNvPr id="232449" name="Object 1"/>
          <p:cNvGraphicFramePr>
            <a:graphicFrameLocks noChangeAspect="1"/>
          </p:cNvGraphicFramePr>
          <p:nvPr/>
        </p:nvGraphicFramePr>
        <p:xfrm>
          <a:off x="0" y="0"/>
          <a:ext cx="152400" cy="161925"/>
        </p:xfrm>
        <a:graphic>
          <a:graphicData uri="http://schemas.openxmlformats.org/presentationml/2006/ole">
            <p:oleObj spid="_x0000_s235554" name="Equation" r:id="rId4" imgW="152268" imgH="164957" progId="">
              <p:embed/>
            </p:oleObj>
          </a:graphicData>
        </a:graphic>
      </p:graphicFrame>
      <p:sp>
        <p:nvSpPr>
          <p:cNvPr id="8" name="Содержимое 2"/>
          <p:cNvSpPr>
            <a:spLocks noGrp="1"/>
          </p:cNvSpPr>
          <p:nvPr>
            <p:ph idx="1"/>
          </p:nvPr>
        </p:nvSpPr>
        <p:spPr>
          <a:xfrm>
            <a:off x="495300" y="1196975"/>
            <a:ext cx="9138220" cy="4968875"/>
          </a:xfrm>
        </p:spPr>
        <p:txBody>
          <a:bodyPr rtlCol="0"/>
          <a:lstStyle/>
          <a:p>
            <a:pPr marL="457200" indent="-457200" rtl="0">
              <a:defRPr/>
            </a:pPr>
            <a:r>
              <a:rPr lang="en" dirty="0">
                <a:latin typeface="Times New Roman"/>
                <a:ea typeface="Times New Roman"/>
                <a:cs typeface="Times New Roman"/>
                <a:sym typeface="Symbol"/>
              </a:rPr>
              <a:t>ThelinearsystemresultsfromPDEdiscretization</a:t>
            </a:r>
          </a:p>
          <a:p>
            <a:pPr marL="457200" indent="-457200" rtl="0">
              <a:defRPr/>
            </a:pPr>
            <a:r>
              <a:rPr lang="en" dirty="0">
                <a:latin typeface="Times New Roman"/>
                <a:ea typeface="Times New Roman"/>
                <a:cs typeface="Times New Roman"/>
                <a:sym typeface="Symbol"/>
              </a:rPr>
              <a:t>Thesystemsolutionisafunctionthatisknowninadvance</a:t>
            </a:r>
          </a:p>
          <a:p>
            <a:pPr marL="457200" indent="-457200" rtl="0">
              <a:defRPr/>
            </a:pPr>
            <a:endParaRPr lang="ru-RU" dirty="0" smtClean="0">
              <a:latin typeface="Times New Roman"/>
              <a:ea typeface="Times New Roman"/>
              <a:cs typeface="Times New Roman"/>
              <a:sym typeface="Symbol"/>
            </a:endParaRPr>
          </a:p>
          <a:p>
            <a:pPr marL="457200" indent="-457200" rtl="0">
              <a:defRPr/>
            </a:pPr>
            <a:r>
              <a:rPr lang="en" dirty="0">
                <a:latin typeface="Times New Roman"/>
                <a:ea typeface="Times New Roman"/>
                <a:cs typeface="Times New Roman"/>
                <a:sym typeface="Symbol"/>
              </a:rPr>
              <a:t>Givenafunctionknowninadvancetheexactlinearsystemsolutionvectorisknown</a:t>
            </a:r>
          </a:p>
          <a:p>
            <a:pPr marL="457200" indent="-457200" rtl="0">
              <a:defRPr/>
            </a:pPr>
            <a:r>
              <a:rPr lang="en" dirty="0">
                <a:latin typeface="Times New Roman"/>
                <a:ea typeface="Times New Roman"/>
              </a:rPr>
              <a:t>for this type of problems it is known that </a:t>
            </a:r>
          </a:p>
          <a:p>
            <a:pPr marL="457200" indent="-457200" rtl="0">
              <a:defRPr/>
            </a:pPr>
            <a:endParaRPr lang="ru-RU" dirty="0" smtClean="0">
              <a:latin typeface="Times New Roman"/>
              <a:ea typeface="Times New Roman"/>
            </a:endParaRPr>
          </a:p>
          <a:p>
            <a:pPr marL="457200" indent="-457200" rtl="0">
              <a:defRPr/>
            </a:pPr>
            <a:r>
              <a:rPr lang="en" dirty="0">
                <a:latin typeface="Times New Roman"/>
                <a:ea typeface="Times New Roman"/>
              </a:rPr>
              <a:t>for this type of problems it is known that </a:t>
            </a:r>
          </a:p>
          <a:p>
            <a:pPr marL="457200" indent="-457200" rtl="0">
              <a:defRPr/>
            </a:pPr>
            <a:endParaRPr lang="ru-RU" dirty="0" smtClean="0">
              <a:latin typeface="Times New Roman"/>
              <a:ea typeface="Times New Roman"/>
            </a:endParaRPr>
          </a:p>
          <a:p>
            <a:pPr marL="457200" indent="-457200" rtl="0">
              <a:defRPr/>
            </a:pPr>
            <a:r>
              <a:rPr lang="en" dirty="0">
                <a:latin typeface="Times New Roman"/>
                <a:ea typeface="Times New Roman"/>
              </a:rPr>
              <a:t>the linear system matrix has a five-diagonal pattern </a:t>
            </a:r>
          </a:p>
          <a:p>
            <a:pPr marL="457200" indent="-457200" rtl="0">
              <a:defRPr/>
            </a:pPr>
            <a:endParaRPr lang="ru-RU" dirty="0" smtClean="0">
              <a:latin typeface="Times New Roman"/>
              <a:ea typeface="Times New Roman"/>
            </a:endParaRPr>
          </a:p>
          <a:p>
            <a:pPr marL="457200" indent="-457200" rtl="0">
              <a:defRPr/>
            </a:pPr>
            <a:endParaRPr lang="ru-RU" dirty="0" smtClean="0">
              <a:latin typeface="Times New Roman"/>
              <a:ea typeface="Times New Roman"/>
            </a:endParaRPr>
          </a:p>
        </p:txBody>
      </p:sp>
      <p:graphicFrame>
        <p:nvGraphicFramePr>
          <p:cNvPr id="235524" name="Object 4"/>
          <p:cNvGraphicFramePr>
            <a:graphicFrameLocks noChangeAspect="1"/>
          </p:cNvGraphicFramePr>
          <p:nvPr>
            <p:extLst>
              <p:ext uri="{D42A27DB-BD31-4B8C-83A1-F6EECF244321}">
                <p14:modId xmlns:p14="http://schemas.microsoft.com/office/powerpoint/2010/main" xmlns="" val="463722418"/>
              </p:ext>
            </p:extLst>
          </p:nvPr>
        </p:nvGraphicFramePr>
        <p:xfrm>
          <a:off x="2504728" y="2204864"/>
          <a:ext cx="3154208" cy="391220"/>
        </p:xfrm>
        <a:graphic>
          <a:graphicData uri="http://schemas.openxmlformats.org/presentationml/2006/ole">
            <p:oleObj spid="_x0000_s235555" name="Equation" r:id="rId5" imgW="1637589" imgH="203112" progId="">
              <p:embed/>
            </p:oleObj>
          </a:graphicData>
        </a:graphic>
      </p:graphicFrame>
      <p:graphicFrame>
        <p:nvGraphicFramePr>
          <p:cNvPr id="235526" name="Object 6"/>
          <p:cNvGraphicFramePr>
            <a:graphicFrameLocks noChangeAspect="1"/>
          </p:cNvGraphicFramePr>
          <p:nvPr/>
        </p:nvGraphicFramePr>
        <p:xfrm>
          <a:off x="5601072" y="3501008"/>
          <a:ext cx="2428875" cy="809625"/>
        </p:xfrm>
        <a:graphic>
          <a:graphicData uri="http://schemas.openxmlformats.org/presentationml/2006/ole">
            <p:oleObj spid="_x0000_s235556" name="Формула" r:id="rId6" imgW="1218671" imgH="406224" progId="Equation.3">
              <p:embed/>
            </p:oleObj>
          </a:graphicData>
        </a:graphic>
      </p:graphicFrame>
      <p:graphicFrame>
        <p:nvGraphicFramePr>
          <p:cNvPr id="235527" name="Object 7"/>
          <p:cNvGraphicFramePr>
            <a:graphicFrameLocks noChangeAspect="1"/>
          </p:cNvGraphicFramePr>
          <p:nvPr/>
        </p:nvGraphicFramePr>
        <p:xfrm>
          <a:off x="5673080" y="4437112"/>
          <a:ext cx="1508125" cy="735013"/>
        </p:xfrm>
        <a:graphic>
          <a:graphicData uri="http://schemas.openxmlformats.org/presentationml/2006/ole">
            <p:oleObj spid="_x0000_s235557" name="Формула" r:id="rId7" imgW="761669" imgH="368140" progId="Equation.3">
              <p:embed/>
            </p:oleObj>
          </a:graphicData>
        </a:graphic>
      </p:graphicFrame>
    </p:spTree>
    <p:extLst>
      <p:ext uri="{BB962C8B-B14F-4D97-AF65-F5344CB8AC3E}">
        <p14:creationId xmlns:p14="http://schemas.microsoft.com/office/powerpoint/2010/main" xmlns="" val="33784104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(8)</a:t>
            </a:r>
            <a:r>
              <a:rPr lang="ru-RU" sz="3200" dirty="0" smtClean="0"/>
              <a:t/>
            </a:r>
            <a:br>
              <a:rPr lang="ru-RU" sz="3200" dirty="0" smtClean="0"/>
            </a:br>
            <a:r>
              <a:rPr lang="en" sz="3200"/>
              <a:t>Poisson equation</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graphicFrame>
        <p:nvGraphicFramePr>
          <p:cNvPr id="232450" name="Object 2"/>
          <p:cNvGraphicFramePr>
            <a:graphicFrameLocks noChangeAspect="1"/>
          </p:cNvGraphicFramePr>
          <p:nvPr/>
        </p:nvGraphicFramePr>
        <p:xfrm>
          <a:off x="0" y="0"/>
          <a:ext cx="152400" cy="142875"/>
        </p:xfrm>
        <a:graphic>
          <a:graphicData uri="http://schemas.openxmlformats.org/presentationml/2006/ole">
            <p:oleObj spid="_x0000_s236558" name="Equation" r:id="rId3" imgW="152334" imgH="139639" progId="">
              <p:embed/>
            </p:oleObj>
          </a:graphicData>
        </a:graphic>
      </p:graphicFrame>
      <p:graphicFrame>
        <p:nvGraphicFramePr>
          <p:cNvPr id="232449" name="Object 1"/>
          <p:cNvGraphicFramePr>
            <a:graphicFrameLocks noChangeAspect="1"/>
          </p:cNvGraphicFramePr>
          <p:nvPr/>
        </p:nvGraphicFramePr>
        <p:xfrm>
          <a:off x="0" y="0"/>
          <a:ext cx="152400" cy="161925"/>
        </p:xfrm>
        <a:graphic>
          <a:graphicData uri="http://schemas.openxmlformats.org/presentationml/2006/ole">
            <p:oleObj spid="_x0000_s236559" name="Equation" r:id="rId4" imgW="152268" imgH="164957" progId="">
              <p:embed/>
            </p:oleObj>
          </a:graphicData>
        </a:graphic>
      </p:graphicFrame>
      <p:sp>
        <p:nvSpPr>
          <p:cNvPr id="12" name="Содержимое 2"/>
          <p:cNvSpPr>
            <a:spLocks noGrp="1"/>
          </p:cNvSpPr>
          <p:nvPr>
            <p:ph idx="1"/>
          </p:nvPr>
        </p:nvSpPr>
        <p:spPr>
          <a:xfrm>
            <a:off x="495300" y="1196975"/>
            <a:ext cx="8915400" cy="4968875"/>
          </a:xfrm>
        </p:spPr>
        <p:txBody>
          <a:bodyPr rtlCol="0"/>
          <a:lstStyle/>
          <a:p>
            <a:pPr marL="457200" indent="-457200" rtl="0">
              <a:defRPr/>
            </a:pPr>
            <a:r>
              <a:rPr lang="en">
                <a:latin typeface="Times New Roman"/>
                <a:ea typeface="Times New Roman"/>
              </a:rPr>
              <a:t>Method parameters: </a:t>
            </a:r>
            <a:r>
              <a:rPr lang="en" i="1">
                <a:latin typeface="Times New Roman"/>
                <a:ea typeface="Times New Roman"/>
                <a:cs typeface="Times New Roman"/>
                <a:sym typeface="Symbol"/>
              </a:rPr>
              <a:t></a:t>
            </a:r>
            <a:r>
              <a:rPr lang="en">
                <a:latin typeface="Times New Roman"/>
                <a:ea typeface="Times New Roman"/>
                <a:cs typeface="Times New Roman"/>
                <a:sym typeface="Symbol"/>
              </a:rPr>
              <a:t></a:t>
            </a:r>
            <a:r>
              <a:rPr lang="en">
                <a:solidFill>
                  <a:srgbClr val="000000"/>
                </a:solidFill>
                <a:latin typeface="Times New Roman"/>
                <a:ea typeface="Times New Roman"/>
              </a:rPr>
              <a:t>0.99, </a:t>
            </a:r>
            <a:r>
              <a:rPr lang="en" i="1">
                <a:latin typeface="Times New Roman"/>
                <a:ea typeface="Times New Roman"/>
                <a:cs typeface="Times New Roman"/>
                <a:sym typeface="Symbol"/>
              </a:rPr>
              <a:t></a:t>
            </a:r>
            <a:r>
              <a:rPr lang="en">
                <a:latin typeface="Times New Roman"/>
                <a:ea typeface="Times New Roman"/>
                <a:cs typeface="Times New Roman"/>
                <a:sym typeface="Symbol"/>
              </a:rPr>
              <a:t></a:t>
            </a:r>
            <a:r>
              <a:rPr lang="en">
                <a:latin typeface="Times New Roman"/>
                <a:ea typeface="Times New Roman"/>
              </a:rPr>
              <a:t>10</a:t>
            </a:r>
            <a:r>
              <a:rPr lang="en" baseline="30000">
                <a:latin typeface="Times New Roman"/>
                <a:ea typeface="Times New Roman"/>
              </a:rPr>
              <a:t>–6</a:t>
            </a:r>
            <a:r>
              <a:rPr lang="en">
                <a:solidFill>
                  <a:srgbClr val="000000"/>
                </a:solidFill>
                <a:latin typeface="Times New Roman"/>
                <a:ea typeface="Times New Roman"/>
              </a:rPr>
              <a:t>.</a:t>
            </a:r>
            <a:endParaRPr lang="ru-RU" dirty="0" smtClean="0">
              <a:latin typeface="Times New Roman"/>
              <a:ea typeface="Times New Roman"/>
            </a:endParaRPr>
          </a:p>
        </p:txBody>
      </p:sp>
      <p:graphicFrame>
        <p:nvGraphicFramePr>
          <p:cNvPr id="14" name="Таблица 13"/>
          <p:cNvGraphicFramePr>
            <a:graphicFrameLocks noGrp="1"/>
          </p:cNvGraphicFramePr>
          <p:nvPr/>
        </p:nvGraphicFramePr>
        <p:xfrm>
          <a:off x="595282" y="2116473"/>
          <a:ext cx="8786874" cy="3741419"/>
        </p:xfrm>
        <a:graphic>
          <a:graphicData uri="http://schemas.openxmlformats.org/drawingml/2006/table">
            <a:tbl>
              <a:tblPr/>
              <a:tblGrid>
                <a:gridCol w="1446320"/>
                <a:gridCol w="1499041"/>
                <a:gridCol w="1497283"/>
                <a:gridCol w="1446320"/>
                <a:gridCol w="1326274"/>
                <a:gridCol w="1571636"/>
              </a:tblGrid>
              <a:tr h="298768">
                <a:tc rowSpan="2">
                  <a:txBody>
                    <a:bodyPr/>
                    <a:lstStyle/>
                    <a:p>
                      <a:pPr algn="ctr" rtl="0">
                        <a:spcAft>
                          <a:spcPts val="0"/>
                        </a:spcAft>
                      </a:pPr>
                      <a:r>
                        <a:rPr lang="en" sz="2200" i="1">
                          <a:solidFill>
                            <a:srgbClr val="000000"/>
                          </a:solidFill>
                          <a:latin typeface="Times New Roman"/>
                          <a:ea typeface="Times New Roman"/>
                          <a:cs typeface="Times New Roman"/>
                        </a:rPr>
                        <a:t>n</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a:spcAft>
                          <a:spcPts val="0"/>
                        </a:spcAft>
                      </a:pPr>
                      <a:r>
                        <a:rPr lang="en" sz="2200" i="1">
                          <a:solidFill>
                            <a:srgbClr val="000000"/>
                          </a:solidFill>
                          <a:latin typeface="Times New Roman"/>
                          <a:ea typeface="Times New Roman"/>
                          <a:cs typeface="Times New Roman"/>
                        </a:rPr>
                        <a:t>nz</a:t>
                      </a:r>
                      <a:r>
                        <a:rPr lang="en" sz="2200">
                          <a:solidFill>
                            <a:srgbClr val="000000"/>
                          </a:solidFill>
                          <a:latin typeface="Times New Roman"/>
                          <a:ea typeface="Times New Roman"/>
                          <a:cs typeface="Times New Roman"/>
                        </a:rPr>
                        <a:t>/</a:t>
                      </a:r>
                      <a:r>
                        <a:rPr lang="en" sz="2200" i="1">
                          <a:solidFill>
                            <a:srgbClr val="000000"/>
                          </a:solidFill>
                          <a:latin typeface="Times New Roman"/>
                          <a:ea typeface="Times New Roman"/>
                          <a:cs typeface="Times New Roman"/>
                        </a:rPr>
                        <a:t>n</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0">
                        <a:spcAft>
                          <a:spcPts val="0"/>
                        </a:spcAft>
                      </a:pPr>
                      <a:r>
                        <a:rPr lang="en" sz="2200" i="1">
                          <a:solidFill>
                            <a:srgbClr val="000000"/>
                          </a:solidFill>
                          <a:latin typeface="Times New Roman"/>
                          <a:ea typeface="Times New Roman"/>
                          <a:cs typeface="Times New Roman"/>
                          <a:sym typeface="Symbol"/>
                        </a:rPr>
                        <a:t></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rtl="0">
                        <a:spcAft>
                          <a:spcPts val="0"/>
                        </a:spcAft>
                      </a:pPr>
                      <a:r>
                        <a:rPr lang="en" sz="2200" i="1">
                          <a:solidFill>
                            <a:srgbClr val="000000"/>
                          </a:solidFill>
                          <a:latin typeface="Times New Roman"/>
                          <a:ea typeface="Times New Roman"/>
                          <a:cs typeface="Times New Roman"/>
                        </a:rPr>
                        <a:t>s</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r>
              <a:tr h="388619">
                <a:tc vMerge="1">
                  <a:txBody>
                    <a:bodyPr/>
                    <a:lstStyle/>
                    <a:p>
                      <a:pPr rtl="0"/>
                      <a:endParaRPr lang="ru-RU"/>
                    </a:p>
                  </a:txBody>
                  <a:tcPr/>
                </a:tc>
                <a:tc vMerge="1">
                  <a:txBody>
                    <a:bodyPr/>
                    <a:lstStyle/>
                    <a:p>
                      <a:pPr rtl="0"/>
                      <a:endParaRPr lang="ru-RU"/>
                    </a:p>
                  </a:txBody>
                  <a:tcPr/>
                </a:tc>
                <a:tc vMerge="1">
                  <a:txBody>
                    <a:bodyPr/>
                    <a:lstStyle/>
                    <a:p>
                      <a:pPr rtl="0"/>
                      <a:endParaRPr lang="ru-RU"/>
                    </a:p>
                  </a:txBody>
                  <a:tcPr/>
                </a:tc>
                <a:tc>
                  <a:txBody>
                    <a:bodyPr/>
                    <a:lstStyle/>
                    <a:p>
                      <a:pPr algn="ctr" rtl="0">
                        <a:spcAft>
                          <a:spcPts val="0"/>
                        </a:spcAft>
                      </a:pPr>
                      <a:r>
                        <a:rPr lang="en" sz="2200">
                          <a:solidFill>
                            <a:srgbClr val="000000"/>
                          </a:solidFill>
                          <a:latin typeface="Times New Roman"/>
                          <a:ea typeface="Times New Roman"/>
                          <a:cs typeface="Times New Roman"/>
                        </a:rPr>
                        <a:t>SOR</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SSOR</a:t>
                      </a:r>
                      <a:endParaRPr lang="ru-RU" sz="2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SSOR-Cheb</a:t>
                      </a:r>
                      <a:endParaRPr lang="ru-RU" sz="2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10000</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4,9</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6</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1.9397</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286</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342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53</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22500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9,8</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6</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1.9592</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428</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512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65</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40000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3,1</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7</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1.9692</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569</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682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72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62500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1,2</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7</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1.9753</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711</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852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123</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90000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6,1</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8</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1.9793</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853</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1022</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91</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122500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3,3</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8</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1.9823</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995</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1192</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85</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160000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8</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1.9845</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1137</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1362</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97</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202500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1,2</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8</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1.9862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1278</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1532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143</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768">
                <a:tc>
                  <a:txBody>
                    <a:bodyPr/>
                    <a:lstStyle/>
                    <a:p>
                      <a:pPr algn="ctr" rtl="0">
                        <a:spcAft>
                          <a:spcPts val="0"/>
                        </a:spcAft>
                      </a:pPr>
                      <a:r>
                        <a:rPr lang="en" sz="2200">
                          <a:solidFill>
                            <a:srgbClr val="000000"/>
                          </a:solidFill>
                          <a:latin typeface="Times New Roman"/>
                          <a:ea typeface="Times New Roman"/>
                          <a:cs typeface="Times New Roman"/>
                        </a:rPr>
                        <a:t>250000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7,9</a:t>
                      </a:r>
                      <a:r>
                        <a:rPr lang="en" sz="2200">
                          <a:solidFill>
                            <a:srgbClr val="000000"/>
                          </a:solidFill>
                          <a:latin typeface="Times New Roman"/>
                          <a:ea typeface="Times New Roman"/>
                          <a:cs typeface="Times New Roman"/>
                          <a:sym typeface="Symbol"/>
                        </a:rPr>
                        <a:t></a:t>
                      </a:r>
                      <a:r>
                        <a:rPr lang="en" sz="2200">
                          <a:solidFill>
                            <a:srgbClr val="000000"/>
                          </a:solidFill>
                          <a:latin typeface="Times New Roman"/>
                          <a:ea typeface="Times New Roman"/>
                          <a:cs typeface="Times New Roman"/>
                        </a:rPr>
                        <a:t>10</a:t>
                      </a:r>
                      <a:r>
                        <a:rPr lang="en" sz="2200" baseline="30000">
                          <a:solidFill>
                            <a:srgbClr val="000000"/>
                          </a:solidFill>
                          <a:latin typeface="Times New Roman"/>
                          <a:ea typeface="Times New Roman"/>
                          <a:cs typeface="Times New Roman"/>
                          <a:sym typeface="Symbol"/>
                        </a:rPr>
                        <a:t></a:t>
                      </a:r>
                      <a:r>
                        <a:rPr lang="en" sz="2200" baseline="30000">
                          <a:solidFill>
                            <a:srgbClr val="000000"/>
                          </a:solidFill>
                          <a:latin typeface="Times New Roman"/>
                          <a:ea typeface="Times New Roman"/>
                          <a:cs typeface="Times New Roman"/>
                        </a:rPr>
                        <a:t>9</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1.9875</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1420</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1702</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a:solidFill>
                            <a:srgbClr val="000000"/>
                          </a:solidFill>
                          <a:latin typeface="Times New Roman"/>
                          <a:ea typeface="Times New Roman"/>
                          <a:cs typeface="Times New Roman"/>
                        </a:rPr>
                        <a:t>276</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378410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704528" y="2492896"/>
            <a:ext cx="8420100" cy="2016224"/>
          </a:xfrm>
        </p:spPr>
        <p:txBody>
          <a:bodyPr rtlCol="0"/>
          <a:lstStyle/>
          <a:p>
            <a:pPr rtl="0"/>
            <a:r>
              <a:rPr lang="en"/>
              <a:t>Poisson equation of second order</a:t>
            </a:r>
            <a:r>
              <a:rPr lang="ru-RU" dirty="0"/>
              <a:t/>
            </a:r>
            <a:br>
              <a:rPr lang="ru-RU" dirty="0"/>
            </a:b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13061893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Test questions </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Содержимое 5"/>
          <p:cNvSpPr>
            <a:spLocks noGrp="1"/>
          </p:cNvSpPr>
          <p:nvPr>
            <p:ph idx="1"/>
          </p:nvPr>
        </p:nvSpPr>
        <p:spPr/>
        <p:txBody>
          <a:bodyPr rtlCol="0"/>
          <a:lstStyle/>
          <a:p>
            <a:pPr lvl="0" rtl="0"/>
            <a:r>
              <a:rPr lang="en" dirty="0"/>
              <a:t>Why is it impossible to apply the procedure of Chebyshev’s accelerations directly to the Successive Over Relaxation method?</a:t>
            </a:r>
          </a:p>
          <a:p>
            <a:pPr lvl="0" rtl="0"/>
            <a:r>
              <a:rPr lang="en" dirty="0"/>
              <a:t>Deduce a linear system resulting from grid approximation of the heat transfer equation. What structural peculiarities does this matrix have?</a:t>
            </a:r>
          </a:p>
          <a:p>
            <a:pPr lvl="0" rtl="0"/>
            <a:r>
              <a:rPr lang="en" dirty="0"/>
              <a:t>Give the canonical SOR method form and approximation component computation formula.</a:t>
            </a:r>
          </a:p>
          <a:p>
            <a:pPr lvl="0" rtl="0"/>
            <a:r>
              <a:rPr lang="en" dirty="0"/>
              <a:t>Which sparse matrix storage formats do you know? When </a:t>
            </a:r>
            <a:r>
              <a:rPr lang="en" dirty="0" smtClean="0"/>
              <a:t>is </a:t>
            </a:r>
            <a:r>
              <a:rPr lang="en" dirty="0"/>
              <a:t>each of them used?</a:t>
            </a:r>
          </a:p>
          <a:p>
            <a:pPr rtl="0"/>
            <a:endParaRPr lang="ru-RU" dirty="0"/>
          </a:p>
        </p:txBody>
      </p:sp>
    </p:spTree>
    <p:extLst>
      <p:ext uri="{BB962C8B-B14F-4D97-AF65-F5344CB8AC3E}">
        <p14:creationId xmlns:p14="http://schemas.microsoft.com/office/powerpoint/2010/main" xmlns="" val="9710217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Added tasks </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Содержимое 5"/>
          <p:cNvSpPr>
            <a:spLocks noGrp="1"/>
          </p:cNvSpPr>
          <p:nvPr>
            <p:ph idx="1"/>
          </p:nvPr>
        </p:nvSpPr>
        <p:spPr/>
        <p:txBody>
          <a:bodyPr rtlCol="0"/>
          <a:lstStyle/>
          <a:p>
            <a:pPr lvl="0" rtl="0"/>
            <a:r>
              <a:rPr lang="en" sz="2000"/>
              <a:t>Compute by experiment the best relaxation parameter value for a general matrix. What happens to the convergence rate if the parameter value is close to the best one?</a:t>
            </a:r>
          </a:p>
          <a:p>
            <a:pPr lvl="0" rtl="0"/>
            <a:r>
              <a:rPr lang="en" sz="2000"/>
              <a:t>Compute the exact spectral radius of the iteration matrix for a system of linear equations resulting from the Poisson equation. MatLab. may be used. How does accurate parameter selection influence the method convergence?</a:t>
            </a:r>
          </a:p>
          <a:p>
            <a:pPr lvl="0" rtl="0"/>
            <a:r>
              <a:rPr lang="en" sz="2000"/>
              <a:t>For a test matrix, observe dependence of the iteration matrix spectral radius on the relaxation parameter. Perform a series of experiments, record the results in a table and see what happens to the spectral radius in the course of approximation to the best value.</a:t>
            </a:r>
          </a:p>
          <a:p>
            <a:pPr rtl="0"/>
            <a:endParaRPr lang="ru-RU" sz="2000" dirty="0"/>
          </a:p>
        </p:txBody>
      </p:sp>
    </p:spTree>
    <p:extLst>
      <p:ext uri="{BB962C8B-B14F-4D97-AF65-F5344CB8AC3E}">
        <p14:creationId xmlns:p14="http://schemas.microsoft.com/office/powerpoint/2010/main" xmlns="" val="36273576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Questions</a:t>
            </a:r>
            <a:endParaRPr lang="ru-RU" dirty="0"/>
          </a:p>
        </p:txBody>
      </p:sp>
      <p:sp>
        <p:nvSpPr>
          <p:cNvPr id="3" name="Содержимое 2"/>
          <p:cNvSpPr>
            <a:spLocks noGrp="1"/>
          </p:cNvSpPr>
          <p:nvPr>
            <p:ph idx="1"/>
          </p:nvPr>
        </p:nvSpPr>
        <p:spPr/>
        <p:txBody>
          <a:bodyPr rtlCol="0"/>
          <a:lstStyle/>
          <a:p>
            <a:pPr rtl="0"/>
            <a:r>
              <a:rPr lang="en"/>
              <a:t>???</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5" name="Дата 4"/>
          <p:cNvSpPr>
            <a:spLocks noGrp="1"/>
          </p:cNvSpPr>
          <p:nvPr>
            <p:ph type="dt" sz="half" idx="2"/>
          </p:nvPr>
        </p:nvSpPr>
        <p:spPr/>
        <p:txBody>
          <a:bodyPr rtlCol="0"/>
          <a:lstStyle/>
          <a:p>
            <a:pPr rtl="0">
              <a:defRPr/>
            </a:pPr>
            <a:r>
              <a:rPr lang="en"/>
              <a:t>Nizhny Novgorod, 2014</a:t>
            </a:r>
            <a:endParaRPr lang="ru-RU" dirty="0"/>
          </a:p>
        </p:txBody>
      </p:sp>
    </p:spTree>
    <p:extLst>
      <p:ext uri="{BB962C8B-B14F-4D97-AF65-F5344CB8AC3E}">
        <p14:creationId xmlns:p14="http://schemas.microsoft.com/office/powerpoint/2010/main" xmlns="" val="2759213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Problem Statement (1)</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Содержимое 5"/>
          <p:cNvSpPr>
            <a:spLocks noGrp="1"/>
          </p:cNvSpPr>
          <p:nvPr>
            <p:ph idx="1"/>
          </p:nvPr>
        </p:nvSpPr>
        <p:spPr/>
        <p:txBody>
          <a:bodyPr rtlCol="0"/>
          <a:lstStyle/>
          <a:p>
            <a:pPr rtl="0">
              <a:buNone/>
            </a:pPr>
            <a:r>
              <a:rPr lang="en"/>
              <a:t>Consider a Poisson equation of second order:</a:t>
            </a:r>
          </a:p>
          <a:p>
            <a:pPr rtl="0">
              <a:buNone/>
            </a:pPr>
            <a:endParaRPr lang="ru-RU" dirty="0" smtClean="0"/>
          </a:p>
          <a:p>
            <a:pPr rtl="0">
              <a:buNone/>
            </a:pPr>
            <a:endParaRPr lang="ru-RU" dirty="0" smtClean="0"/>
          </a:p>
          <a:p>
            <a:pPr rtl="0">
              <a:buNone/>
            </a:pPr>
            <a:endParaRPr lang="ru-RU" dirty="0" smtClean="0"/>
          </a:p>
          <a:p>
            <a:pPr rtl="0">
              <a:buNone/>
            </a:pPr>
            <a:r>
              <a:rPr lang="en"/>
              <a:t> - scalar twice differentiable function of two variables, x and y, considered for a square: </a:t>
            </a:r>
          </a:p>
          <a:p>
            <a:pPr rtl="0">
              <a:buNone/>
            </a:pPr>
            <a:endParaRPr lang="ru-RU" dirty="0" smtClean="0"/>
          </a:p>
          <a:p>
            <a:pPr rtl="0">
              <a:buNone/>
            </a:pPr>
            <a:r>
              <a:rPr lang="en"/>
              <a:t>A Dirichlet problem is posed, which means that function values on the boundary of the region under consideration are set:</a:t>
            </a:r>
          </a:p>
          <a:p>
            <a:pPr rtl="0">
              <a:buNone/>
            </a:pPr>
            <a:endParaRPr lang="ru-RU" dirty="0"/>
          </a:p>
        </p:txBody>
      </p:sp>
      <p:graphicFrame>
        <p:nvGraphicFramePr>
          <p:cNvPr id="31745" name="Object 1"/>
          <p:cNvGraphicFramePr>
            <a:graphicFrameLocks noChangeAspect="1"/>
          </p:cNvGraphicFramePr>
          <p:nvPr/>
        </p:nvGraphicFramePr>
        <p:xfrm>
          <a:off x="2360712" y="1700808"/>
          <a:ext cx="3936046" cy="871909"/>
        </p:xfrm>
        <a:graphic>
          <a:graphicData uri="http://schemas.openxmlformats.org/presentationml/2006/ole">
            <p:oleObj spid="_x0000_s31787" name="Equation" r:id="rId3" imgW="2005729" imgH="444307" progId="">
              <p:embed/>
            </p:oleObj>
          </a:graphicData>
        </a:graphic>
      </p:graphicFrame>
      <p:graphicFrame>
        <p:nvGraphicFramePr>
          <p:cNvPr id="31746" name="Object 2"/>
          <p:cNvGraphicFramePr>
            <a:graphicFrameLocks noChangeAspect="1"/>
          </p:cNvGraphicFramePr>
          <p:nvPr/>
        </p:nvGraphicFramePr>
        <p:xfrm>
          <a:off x="344488" y="2996952"/>
          <a:ext cx="360040" cy="396044"/>
        </p:xfrm>
        <a:graphic>
          <a:graphicData uri="http://schemas.openxmlformats.org/presentationml/2006/ole">
            <p:oleObj spid="_x0000_s31788" name="Equation" r:id="rId4" imgW="126835" imgH="139518" progId="">
              <p:embed/>
            </p:oleObj>
          </a:graphicData>
        </a:graphic>
      </p:graphicFrame>
      <p:graphicFrame>
        <p:nvGraphicFramePr>
          <p:cNvPr id="31747" name="Object 3"/>
          <p:cNvGraphicFramePr>
            <a:graphicFrameLocks noChangeAspect="1"/>
          </p:cNvGraphicFramePr>
          <p:nvPr/>
        </p:nvGraphicFramePr>
        <p:xfrm>
          <a:off x="3440832" y="3861048"/>
          <a:ext cx="3024336" cy="504056"/>
        </p:xfrm>
        <a:graphic>
          <a:graphicData uri="http://schemas.openxmlformats.org/presentationml/2006/ole">
            <p:oleObj spid="_x0000_s31789" name="Equation" r:id="rId5" imgW="1218671" imgH="203112" progId="">
              <p:embed/>
            </p:oleObj>
          </a:graphicData>
        </a:graphic>
      </p:graphicFrame>
      <p:graphicFrame>
        <p:nvGraphicFramePr>
          <p:cNvPr id="31748" name="Object 4"/>
          <p:cNvGraphicFramePr>
            <a:graphicFrameLocks noChangeAspect="1"/>
          </p:cNvGraphicFramePr>
          <p:nvPr/>
        </p:nvGraphicFramePr>
        <p:xfrm>
          <a:off x="3008784" y="5085184"/>
          <a:ext cx="2137738" cy="360040"/>
        </p:xfrm>
        <a:graphic>
          <a:graphicData uri="http://schemas.openxmlformats.org/presentationml/2006/ole">
            <p:oleObj spid="_x0000_s31790" name="Equation" r:id="rId6" imgW="1206500" imgH="203200" progId="">
              <p:embed/>
            </p:oleObj>
          </a:graphicData>
        </a:graphic>
      </p:graphicFrame>
      <p:graphicFrame>
        <p:nvGraphicFramePr>
          <p:cNvPr id="31749" name="Object 5"/>
          <p:cNvGraphicFramePr>
            <a:graphicFrameLocks noChangeAspect="1"/>
          </p:cNvGraphicFramePr>
          <p:nvPr/>
        </p:nvGraphicFramePr>
        <p:xfrm>
          <a:off x="5313040" y="5085184"/>
          <a:ext cx="1008112" cy="366587"/>
        </p:xfrm>
        <a:graphic>
          <a:graphicData uri="http://schemas.openxmlformats.org/presentationml/2006/ole">
            <p:oleObj spid="_x0000_s31791" name="Equation" r:id="rId7" imgW="558558" imgH="203112" progId="">
              <p:embed/>
            </p:oleObj>
          </a:graphicData>
        </a:graphic>
      </p:graphicFrame>
      <p:graphicFrame>
        <p:nvGraphicFramePr>
          <p:cNvPr id="31750" name="Object 6"/>
          <p:cNvGraphicFramePr>
            <a:graphicFrameLocks noChangeAspect="1"/>
          </p:cNvGraphicFramePr>
          <p:nvPr/>
        </p:nvGraphicFramePr>
        <p:xfrm>
          <a:off x="3008784" y="5517232"/>
          <a:ext cx="2160240" cy="371654"/>
        </p:xfrm>
        <a:graphic>
          <a:graphicData uri="http://schemas.openxmlformats.org/presentationml/2006/ole">
            <p:oleObj spid="_x0000_s31792" name="Equation" r:id="rId8" imgW="1180588" imgH="203112" progId="">
              <p:embed/>
            </p:oleObj>
          </a:graphicData>
        </a:graphic>
      </p:graphicFrame>
      <p:graphicFrame>
        <p:nvGraphicFramePr>
          <p:cNvPr id="31751" name="Object 7"/>
          <p:cNvGraphicFramePr>
            <a:graphicFrameLocks noChangeAspect="1"/>
          </p:cNvGraphicFramePr>
          <p:nvPr/>
        </p:nvGraphicFramePr>
        <p:xfrm>
          <a:off x="5313040" y="5517232"/>
          <a:ext cx="1008112" cy="328223"/>
        </p:xfrm>
        <a:graphic>
          <a:graphicData uri="http://schemas.openxmlformats.org/presentationml/2006/ole">
            <p:oleObj spid="_x0000_s31793" name="Equation" r:id="rId9" imgW="545626" imgH="177646" progId="">
              <p:embed/>
            </p:oleObj>
          </a:graphicData>
        </a:graphic>
      </p:graphicFrame>
    </p:spTree>
    <p:extLst>
      <p:ext uri="{BB962C8B-B14F-4D97-AF65-F5344CB8AC3E}">
        <p14:creationId xmlns:p14="http://schemas.microsoft.com/office/powerpoint/2010/main" xmlns="" val="504125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Problem Statement (2)</a:t>
            </a:r>
            <a:endParaRPr lang="ru-RU"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
        <p:nvSpPr>
          <p:cNvPr id="6" name="Содержимое 5"/>
          <p:cNvSpPr>
            <a:spLocks noGrp="1"/>
          </p:cNvSpPr>
          <p:nvPr>
            <p:ph idx="1"/>
          </p:nvPr>
        </p:nvSpPr>
        <p:spPr/>
        <p:txBody>
          <a:bodyPr rtlCol="0"/>
          <a:lstStyle/>
          <a:p>
            <a:pPr marL="0" indent="355600" rtl="0">
              <a:buNone/>
            </a:pPr>
            <a:r>
              <a:rPr lang="en"/>
              <a:t>To be definite, set the required function as follows:</a:t>
            </a:r>
          </a:p>
          <a:p>
            <a:pPr rtl="0">
              <a:buNone/>
            </a:pPr>
            <a:endParaRPr lang="ru-RU" dirty="0" smtClean="0"/>
          </a:p>
          <a:p>
            <a:pPr rtl="0">
              <a:buNone/>
            </a:pPr>
            <a:endParaRPr lang="ru-RU" dirty="0" smtClean="0"/>
          </a:p>
          <a:p>
            <a:pPr marL="0" indent="355600" rtl="0">
              <a:buNone/>
            </a:pPr>
            <a:r>
              <a:rPr lang="en"/>
              <a:t> To find numerical solution of a differential problem, a uniform square grid is introduced into the equation definition domain and the square approximation differencing scheme is used. The grid function v(x,y) which is the exact solution of the differencing scheme is treated as an approximate (numerical) solution of the initial problem.</a:t>
            </a:r>
            <a:endParaRPr lang="ru-RU" dirty="0"/>
          </a:p>
        </p:txBody>
      </p:sp>
      <p:graphicFrame>
        <p:nvGraphicFramePr>
          <p:cNvPr id="125961" name="Object 9"/>
          <p:cNvGraphicFramePr>
            <a:graphicFrameLocks noChangeAspect="1"/>
          </p:cNvGraphicFramePr>
          <p:nvPr/>
        </p:nvGraphicFramePr>
        <p:xfrm>
          <a:off x="2792760" y="2060848"/>
          <a:ext cx="4063952" cy="504056"/>
        </p:xfrm>
        <a:graphic>
          <a:graphicData uri="http://schemas.openxmlformats.org/presentationml/2006/ole">
            <p:oleObj spid="_x0000_s125967" name="Equation" r:id="rId3" imgW="1637589" imgH="203112" progId="">
              <p:embed/>
            </p:oleObj>
          </a:graphicData>
        </a:graphic>
      </p:graphicFrame>
    </p:spTree>
    <p:extLst>
      <p:ext uri="{BB962C8B-B14F-4D97-AF65-F5344CB8AC3E}">
        <p14:creationId xmlns:p14="http://schemas.microsoft.com/office/powerpoint/2010/main" xmlns="" val="504125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776536" y="1916832"/>
            <a:ext cx="8420100" cy="1362075"/>
          </a:xfrm>
        </p:spPr>
        <p:txBody>
          <a:bodyPr rtlCol="0"/>
          <a:lstStyle/>
          <a:p>
            <a:pPr lvl="1" rtl="0"/>
            <a:r>
              <a:rPr lang="en" sz="4000"/>
              <a:t>SOR METHOD</a:t>
            </a:r>
            <a:endParaRPr lang="ru-RU" sz="4000" dirty="0"/>
          </a:p>
        </p:txBody>
      </p:sp>
      <p:sp>
        <p:nvSpPr>
          <p:cNvPr id="4" name="Дата 3"/>
          <p:cNvSpPr>
            <a:spLocks noGrp="1"/>
          </p:cNvSpPr>
          <p:nvPr>
            <p:ph type="dt" sz="half" idx="2"/>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Symmetric Sparse Linear Systems Using SOR Method with Chebyshev’s Acceleration</a:t>
            </a:r>
            <a:endParaRPr lang="ru-RU" dirty="0"/>
          </a:p>
        </p:txBody>
      </p:sp>
    </p:spTree>
    <p:extLst>
      <p:ext uri="{BB962C8B-B14F-4D97-AF65-F5344CB8AC3E}">
        <p14:creationId xmlns:p14="http://schemas.microsoft.com/office/powerpoint/2010/main" xmlns="" val="1956449037"/>
      </p:ext>
    </p:extLst>
  </p:cSld>
  <p:clrMapOvr>
    <a:masterClrMapping/>
  </p:clrMapOvr>
</p:sld>
</file>

<file path=ppt/theme/theme1.xml><?xml version="1.0" encoding="utf-8"?>
<a:theme xmlns:a="http://schemas.openxmlformats.org/drawingml/2006/main" name="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5108</TotalTime>
  <Words>4415</Words>
  <Application>Microsoft Office PowerPoint</Application>
  <PresentationFormat>Лист A4 (210x297 мм)</PresentationFormat>
  <Paragraphs>1102</Paragraphs>
  <Slides>62</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62</vt:i4>
      </vt:variant>
    </vt:vector>
  </HeadingPairs>
  <TitlesOfParts>
    <vt:vector size="65" baseType="lpstr">
      <vt:lpstr>itlab</vt:lpstr>
      <vt:lpstr>Equation</vt:lpstr>
      <vt:lpstr>Формула</vt:lpstr>
      <vt:lpstr>Laboratory Work  Solving Symmetric Sparse Linear Systems Using SOR Method with Chebyshev’s Acceleration </vt:lpstr>
      <vt:lpstr>Contents</vt:lpstr>
      <vt:lpstr>Purposes of work</vt:lpstr>
      <vt:lpstr>Objectives of work</vt:lpstr>
      <vt:lpstr>Test infrastructure</vt:lpstr>
      <vt:lpstr>Poisson equation of second order </vt:lpstr>
      <vt:lpstr>Problem Statement (1)</vt:lpstr>
      <vt:lpstr>Problem Statement (2)</vt:lpstr>
      <vt:lpstr>SOR METHOD</vt:lpstr>
      <vt:lpstr>Successive Over Relaxation (SOR) method</vt:lpstr>
      <vt:lpstr>SOR algorithm</vt:lpstr>
      <vt:lpstr>SSOR symmetricmethod</vt:lpstr>
      <vt:lpstr>Chebyshev’s acceleration</vt:lpstr>
      <vt:lpstr>Chebyshev’s acceleration (2)</vt:lpstr>
      <vt:lpstr>Chebyshev’s acceleration (3)</vt:lpstr>
      <vt:lpstr>SOFTWARE implementation Sequential version </vt:lpstr>
      <vt:lpstr>Project creation (1)</vt:lpstr>
      <vt:lpstr>Project creation (2)</vt:lpstr>
      <vt:lpstr>Project creation (3)</vt:lpstr>
      <vt:lpstr>Project creation (4)</vt:lpstr>
      <vt:lpstr>Project creation (5)</vt:lpstr>
      <vt:lpstr>Connection to the Intel® Math Kernel Library (1)</vt:lpstr>
      <vt:lpstr>Connection to the Intel® Math Kernel Library (2)</vt:lpstr>
      <vt:lpstr>Connection to the Intel® Math Kernel Library (3)</vt:lpstr>
      <vt:lpstr>Elementary function (1)</vt:lpstr>
      <vt:lpstr>Elementary function (2)</vt:lpstr>
      <vt:lpstr>Elementary function (3)</vt:lpstr>
      <vt:lpstr>Elementary function (4)</vt:lpstr>
      <vt:lpstr>Elementary function (5)</vt:lpstr>
      <vt:lpstr>Elementary function (6)</vt:lpstr>
      <vt:lpstr>Elementary function (7)</vt:lpstr>
      <vt:lpstr>Elementary function (8)</vt:lpstr>
      <vt:lpstr>Elementary function (9)</vt:lpstr>
      <vt:lpstr>Elementary function (10)</vt:lpstr>
      <vt:lpstr>Elementary function (11)</vt:lpstr>
      <vt:lpstr>Elementary function (12)</vt:lpstr>
      <vt:lpstr>Auxiliary functions</vt:lpstr>
      <vt:lpstr>Auxiliary functions. Exact vector for the Poisson equation linear system (1)</vt:lpstr>
      <vt:lpstr>Auxiliary functions. Exact vector for the Poisson equation linear system (2)</vt:lpstr>
      <vt:lpstr>Implementation of the Successive Over Relaxation method (1)</vt:lpstr>
      <vt:lpstr>Implementation of the Successive Over Relaxation method (2)</vt:lpstr>
      <vt:lpstr>Implementation of the Successive Over Relaxation method (3)</vt:lpstr>
      <vt:lpstr>Implementation of the Symmetric Successive Over Relaxation method (1)</vt:lpstr>
      <vt:lpstr>Implementation of the Symmetric Successive Over Relaxation method (2)</vt:lpstr>
      <vt:lpstr>Implementation of the Symmetric Successive Over Relaxation method (3)</vt:lpstr>
      <vt:lpstr>Implementation of the Symmetric Successive Over Relaxation method (4)</vt:lpstr>
      <vt:lpstr>Implementation of the Symmetric Successive Over Relaxation method (5)</vt:lpstr>
      <vt:lpstr>Software implementation of the Symmetric Successive Over Relaxation method with Chebyshev’s acceleration</vt:lpstr>
      <vt:lpstr>Software implementation of the Symmetric Successive Over Relaxation method with Chebyshev’s acceleration(2)</vt:lpstr>
      <vt:lpstr>Software implementation of the Symmetric Successive  Over Relaxation method with Chebyshev’s acceleration(3)</vt:lpstr>
      <vt:lpstr>Project compilation and application run</vt:lpstr>
      <vt:lpstr>Method convergence analysis (1)</vt:lpstr>
      <vt:lpstr>Method convergence analysis (2)</vt:lpstr>
      <vt:lpstr>Method convergence analysis (3)</vt:lpstr>
      <vt:lpstr>Method convergence analysis (4)</vt:lpstr>
      <vt:lpstr>Method convergence analysis (5)</vt:lpstr>
      <vt:lpstr>Method convergence analysis (6)</vt:lpstr>
      <vt:lpstr>Method convergence analysis (7) Poisson equation</vt:lpstr>
      <vt:lpstr>Method convergence analysis (8) Poisson equation</vt:lpstr>
      <vt:lpstr>Test questions </vt:lpstr>
      <vt:lpstr>Added tasks </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систем линейных алгебраических уравнений с разреженной матрицей итерационными методами</dc:title>
  <dc:creator>Козинов Е.А., Кустикова В.Д., Малова А.Ю.</dc:creator>
  <cp:lastModifiedBy>bka</cp:lastModifiedBy>
  <cp:revision>234</cp:revision>
  <dcterms:created xsi:type="dcterms:W3CDTF">2012-01-11T05:29:50Z</dcterms:created>
  <dcterms:modified xsi:type="dcterms:W3CDTF">2014-12-07T18:20:37Z</dcterms:modified>
</cp:coreProperties>
</file>