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s/slide7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Default Extension="png" ContentType="image/png"/>
  <Override PartName="/ppt/notesSlides/notesSlide1.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Default Extension="vml" ContentType="application/vnd.openxmlformats-officedocument.vmlDrawing"/>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handoutMasters/handoutMaster1.xml" ContentType="application/vnd.openxmlformats-officedocument.presentationml.handoutMaster+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2">
  <p:sldMasterIdLst>
    <p:sldMasterId id="2147483648" r:id="rId1"/>
  </p:sldMasterIdLst>
  <p:notesMasterIdLst>
    <p:notesMasterId r:id="rId82"/>
  </p:notesMasterIdLst>
  <p:handoutMasterIdLst>
    <p:handoutMasterId r:id="rId83"/>
  </p:handoutMasterIdLst>
  <p:sldIdLst>
    <p:sldId id="478" r:id="rId2"/>
    <p:sldId id="710" r:id="rId3"/>
    <p:sldId id="745" r:id="rId4"/>
    <p:sldId id="746" r:id="rId5"/>
    <p:sldId id="799" r:id="rId6"/>
    <p:sldId id="747" r:id="rId7"/>
    <p:sldId id="599" r:id="rId8"/>
    <p:sldId id="668" r:id="rId9"/>
    <p:sldId id="784" r:id="rId10"/>
    <p:sldId id="800" r:id="rId11"/>
    <p:sldId id="801" r:id="rId12"/>
    <p:sldId id="802" r:id="rId13"/>
    <p:sldId id="749" r:id="rId14"/>
    <p:sldId id="748" r:id="rId15"/>
    <p:sldId id="750" r:id="rId16"/>
    <p:sldId id="803" r:id="rId17"/>
    <p:sldId id="751" r:id="rId18"/>
    <p:sldId id="752" r:id="rId19"/>
    <p:sldId id="753" r:id="rId20"/>
    <p:sldId id="754" r:id="rId21"/>
    <p:sldId id="755" r:id="rId22"/>
    <p:sldId id="804" r:id="rId23"/>
    <p:sldId id="805" r:id="rId24"/>
    <p:sldId id="765" r:id="rId25"/>
    <p:sldId id="806" r:id="rId26"/>
    <p:sldId id="808" r:id="rId27"/>
    <p:sldId id="809" r:id="rId28"/>
    <p:sldId id="810" r:id="rId29"/>
    <p:sldId id="811" r:id="rId30"/>
    <p:sldId id="812" r:id="rId31"/>
    <p:sldId id="813" r:id="rId32"/>
    <p:sldId id="814" r:id="rId33"/>
    <p:sldId id="854" r:id="rId34"/>
    <p:sldId id="785" r:id="rId35"/>
    <p:sldId id="789" r:id="rId36"/>
    <p:sldId id="815" r:id="rId37"/>
    <p:sldId id="816" r:id="rId38"/>
    <p:sldId id="781" r:id="rId39"/>
    <p:sldId id="817" r:id="rId40"/>
    <p:sldId id="818" r:id="rId41"/>
    <p:sldId id="791" r:id="rId42"/>
    <p:sldId id="792" r:id="rId43"/>
    <p:sldId id="819" r:id="rId44"/>
    <p:sldId id="793" r:id="rId45"/>
    <p:sldId id="794" r:id="rId46"/>
    <p:sldId id="820" r:id="rId47"/>
    <p:sldId id="821" r:id="rId48"/>
    <p:sldId id="853" r:id="rId49"/>
    <p:sldId id="829" r:id="rId50"/>
    <p:sldId id="831" r:id="rId51"/>
    <p:sldId id="832" r:id="rId52"/>
    <p:sldId id="833" r:id="rId53"/>
    <p:sldId id="834" r:id="rId54"/>
    <p:sldId id="830" r:id="rId55"/>
    <p:sldId id="835" r:id="rId56"/>
    <p:sldId id="836" r:id="rId57"/>
    <p:sldId id="837" r:id="rId58"/>
    <p:sldId id="838" r:id="rId59"/>
    <p:sldId id="839" r:id="rId60"/>
    <p:sldId id="840" r:id="rId61"/>
    <p:sldId id="841" r:id="rId62"/>
    <p:sldId id="842" r:id="rId63"/>
    <p:sldId id="843" r:id="rId64"/>
    <p:sldId id="844" r:id="rId65"/>
    <p:sldId id="845" r:id="rId66"/>
    <p:sldId id="846" r:id="rId67"/>
    <p:sldId id="848" r:id="rId68"/>
    <p:sldId id="849" r:id="rId69"/>
    <p:sldId id="850" r:id="rId70"/>
    <p:sldId id="851" r:id="rId71"/>
    <p:sldId id="852" r:id="rId72"/>
    <p:sldId id="822" r:id="rId73"/>
    <p:sldId id="823" r:id="rId74"/>
    <p:sldId id="824" r:id="rId75"/>
    <p:sldId id="825" r:id="rId76"/>
    <p:sldId id="826" r:id="rId77"/>
    <p:sldId id="827" r:id="rId78"/>
    <p:sldId id="828" r:id="rId79"/>
    <p:sldId id="596" r:id="rId80"/>
    <p:sldId id="598" r:id="rId81"/>
  </p:sldIdLst>
  <p:sldSz cx="9906000" cy="6858000" type="A4"/>
  <p:notesSz cx="6858000" cy="9144000"/>
  <p:defaultTextStyle>
    <a:defPPr rtl="0">
      <a:defRPr lang="en-US"/>
    </a:defPPr>
    <a:lvl1pPr algn="r" rtl="0" fontAlgn="base">
      <a:spcBef>
        <a:spcPct val="0"/>
      </a:spcBef>
      <a:spcAft>
        <a:spcPct val="0"/>
      </a:spcAft>
      <a:defRPr kern="1200">
        <a:solidFill>
          <a:schemeClr val="tx1"/>
        </a:solidFill>
        <a:latin typeface="Bernard MT Condensed" pitchFamily="18" charset="0"/>
        <a:ea typeface="+mn-ea"/>
        <a:cs typeface="Arial" charset="0"/>
      </a:defRPr>
    </a:lvl1pPr>
    <a:lvl2pPr marL="457200" algn="r" rtl="0" fontAlgn="base">
      <a:spcBef>
        <a:spcPct val="0"/>
      </a:spcBef>
      <a:spcAft>
        <a:spcPct val="0"/>
      </a:spcAft>
      <a:defRPr kern="1200">
        <a:solidFill>
          <a:schemeClr val="tx1"/>
        </a:solidFill>
        <a:latin typeface="Bernard MT Condensed" pitchFamily="18" charset="0"/>
        <a:ea typeface="+mn-ea"/>
        <a:cs typeface="Arial" charset="0"/>
      </a:defRPr>
    </a:lvl2pPr>
    <a:lvl3pPr marL="914400" algn="r" rtl="0" fontAlgn="base">
      <a:spcBef>
        <a:spcPct val="0"/>
      </a:spcBef>
      <a:spcAft>
        <a:spcPct val="0"/>
      </a:spcAft>
      <a:defRPr kern="1200">
        <a:solidFill>
          <a:schemeClr val="tx1"/>
        </a:solidFill>
        <a:latin typeface="Bernard MT Condensed" pitchFamily="18" charset="0"/>
        <a:ea typeface="+mn-ea"/>
        <a:cs typeface="Arial" charset="0"/>
      </a:defRPr>
    </a:lvl3pPr>
    <a:lvl4pPr marL="1371600" algn="r" rtl="0" fontAlgn="base">
      <a:spcBef>
        <a:spcPct val="0"/>
      </a:spcBef>
      <a:spcAft>
        <a:spcPct val="0"/>
      </a:spcAft>
      <a:defRPr kern="1200">
        <a:solidFill>
          <a:schemeClr val="tx1"/>
        </a:solidFill>
        <a:latin typeface="Bernard MT Condensed" pitchFamily="18" charset="0"/>
        <a:ea typeface="+mn-ea"/>
        <a:cs typeface="Arial" charset="0"/>
      </a:defRPr>
    </a:lvl4pPr>
    <a:lvl5pPr marL="1828800" algn="r" rtl="0" fontAlgn="base">
      <a:spcBef>
        <a:spcPct val="0"/>
      </a:spcBef>
      <a:spcAft>
        <a:spcPct val="0"/>
      </a:spcAft>
      <a:defRPr kern="1200">
        <a:solidFill>
          <a:schemeClr val="tx1"/>
        </a:solidFill>
        <a:latin typeface="Bernard MT Condensed" pitchFamily="18" charset="0"/>
        <a:ea typeface="+mn-ea"/>
        <a:cs typeface="Arial" charset="0"/>
      </a:defRPr>
    </a:lvl5pPr>
    <a:lvl6pPr marL="2286000" algn="l" defTabSz="914400" rtl="0" eaLnBrk="1" latinLnBrk="0" hangingPunct="1">
      <a:defRPr kern="1200">
        <a:solidFill>
          <a:schemeClr val="tx1"/>
        </a:solidFill>
        <a:latin typeface="Bernard MT Condensed" pitchFamily="18" charset="0"/>
        <a:ea typeface="+mn-ea"/>
        <a:cs typeface="Arial" charset="0"/>
      </a:defRPr>
    </a:lvl6pPr>
    <a:lvl7pPr marL="2743200" algn="l" defTabSz="914400" rtl="0" eaLnBrk="1" latinLnBrk="0" hangingPunct="1">
      <a:defRPr kern="1200">
        <a:solidFill>
          <a:schemeClr val="tx1"/>
        </a:solidFill>
        <a:latin typeface="Bernard MT Condensed" pitchFamily="18" charset="0"/>
        <a:ea typeface="+mn-ea"/>
        <a:cs typeface="Arial" charset="0"/>
      </a:defRPr>
    </a:lvl7pPr>
    <a:lvl8pPr marL="3200400" algn="l" defTabSz="914400" rtl="0" eaLnBrk="1" latinLnBrk="0" hangingPunct="1">
      <a:defRPr kern="1200">
        <a:solidFill>
          <a:schemeClr val="tx1"/>
        </a:solidFill>
        <a:latin typeface="Bernard MT Condensed" pitchFamily="18" charset="0"/>
        <a:ea typeface="+mn-ea"/>
        <a:cs typeface="Arial" charset="0"/>
      </a:defRPr>
    </a:lvl8pPr>
    <a:lvl9pPr marL="3657600" algn="l" defTabSz="914400" rtl="0" eaLnBrk="1" latinLnBrk="0" hangingPunct="1">
      <a:defRPr kern="1200">
        <a:solidFill>
          <a:schemeClr val="tx1"/>
        </a:solidFill>
        <a:latin typeface="Bernard MT Condensed" pitchFamily="18"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00863D"/>
    <a:srgbClr val="0969CD"/>
    <a:srgbClr val="CCCCCC"/>
    <a:srgbClr val="FF0000"/>
    <a:srgbClr val="FFFF00"/>
    <a:srgbClr val="CC0000"/>
    <a:srgbClr val="808080"/>
    <a:srgbClr val="7575D1"/>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Средний стиль 2 - акцент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Средний стиль 2 - акцент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22222" autoAdjust="0"/>
    <p:restoredTop sz="99857" autoAdjust="0"/>
  </p:normalViewPr>
  <p:slideViewPr>
    <p:cSldViewPr>
      <p:cViewPr varScale="1">
        <p:scale>
          <a:sx n="93" d="100"/>
          <a:sy n="93" d="100"/>
        </p:scale>
        <p:origin x="-1572" y="-96"/>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4890"/>
    </p:cViewPr>
  </p:sorterViewPr>
  <p:notesViewPr>
    <p:cSldViewPr>
      <p:cViewPr varScale="1">
        <p:scale>
          <a:sx n="55" d="100"/>
          <a:sy n="55" d="100"/>
        </p:scale>
        <p:origin x="-1794" y="-84"/>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notesMaster" Target="notesMasters/notesMaster1.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image" Target="../media/image4.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7.wmf"/><Relationship Id="rId1" Type="http://schemas.openxmlformats.org/officeDocument/2006/relationships/image" Target="../media/image6.wmf"/><Relationship Id="rId6" Type="http://schemas.openxmlformats.org/officeDocument/2006/relationships/image" Target="../media/image11.wmf"/><Relationship Id="rId5" Type="http://schemas.openxmlformats.org/officeDocument/2006/relationships/image" Target="../media/image10.wmf"/><Relationship Id="rId4" Type="http://schemas.openxmlformats.org/officeDocument/2006/relationships/image" Target="../media/image9.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image" Target="../media/image13.wmf"/><Relationship Id="rId1" Type="http://schemas.openxmlformats.org/officeDocument/2006/relationships/image" Target="../media/image12.wmf"/></Relationships>
</file>

<file path=ppt/drawings/_rels/vmlDrawing5.vml.rels><?xml version="1.0" encoding="UTF-8" standalone="yes"?>
<Relationships xmlns="http://schemas.openxmlformats.org/package/2006/relationships"><Relationship Id="rId8" Type="http://schemas.openxmlformats.org/officeDocument/2006/relationships/image" Target="../media/image17.wmf"/><Relationship Id="rId3" Type="http://schemas.openxmlformats.org/officeDocument/2006/relationships/image" Target="../media/image9.wmf"/><Relationship Id="rId7" Type="http://schemas.openxmlformats.org/officeDocument/2006/relationships/image" Target="../media/image16.wmf"/><Relationship Id="rId2" Type="http://schemas.openxmlformats.org/officeDocument/2006/relationships/image" Target="../media/image8.wmf"/><Relationship Id="rId1" Type="http://schemas.openxmlformats.org/officeDocument/2006/relationships/image" Target="../media/image7.wmf"/><Relationship Id="rId6" Type="http://schemas.openxmlformats.org/officeDocument/2006/relationships/image" Target="../media/image15.wmf"/><Relationship Id="rId5" Type="http://schemas.openxmlformats.org/officeDocument/2006/relationships/image" Target="../media/image11.wmf"/><Relationship Id="rId4" Type="http://schemas.openxmlformats.org/officeDocument/2006/relationships/image" Target="../media/image10.wmf"/><Relationship Id="rId9" Type="http://schemas.openxmlformats.org/officeDocument/2006/relationships/image" Target="../media/image18.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image" Target="../media/image19.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rtlCol="0" anchor="t" anchorCtr="0" compatLnSpc="1">
            <a:prstTxWarp prst="textNoShape">
              <a:avLst/>
            </a:prstTxWarp>
          </a:bodyPr>
          <a:lstStyle>
            <a:lvl1pPr algn="l" rtl="0">
              <a:defRPr sz="1200">
                <a:latin typeface="Arial" charset="0"/>
              </a:defRPr>
            </a:lvl1pPr>
          </a:lstStyle>
          <a:p>
            <a:pPr rtl="0">
              <a:defRPr/>
            </a:pPr>
            <a:endParaRPr lang="ru-RU"/>
          </a:p>
        </p:txBody>
      </p:sp>
      <p:sp>
        <p:nvSpPr>
          <p:cNvPr id="9219"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rtlCol="0" anchor="t" anchorCtr="0" compatLnSpc="1">
            <a:prstTxWarp prst="textNoShape">
              <a:avLst/>
            </a:prstTxWarp>
          </a:bodyPr>
          <a:lstStyle>
            <a:lvl1pPr algn="l" rtl="0">
              <a:defRPr sz="1200">
                <a:latin typeface="Arial" charset="0"/>
              </a:defRPr>
            </a:lvl1pPr>
          </a:lstStyle>
          <a:p>
            <a:pPr rtl="0">
              <a:defRPr/>
            </a:pPr>
            <a:endParaRPr lang="ru-RU"/>
          </a:p>
        </p:txBody>
      </p:sp>
      <p:sp>
        <p:nvSpPr>
          <p:cNvPr id="9220"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rtlCol="0" anchor="b" anchorCtr="0" compatLnSpc="1">
            <a:prstTxWarp prst="textNoShape">
              <a:avLst/>
            </a:prstTxWarp>
          </a:bodyPr>
          <a:lstStyle>
            <a:lvl1pPr algn="l" rtl="0">
              <a:defRPr sz="1200">
                <a:latin typeface="Arial" charset="0"/>
              </a:defRPr>
            </a:lvl1pPr>
          </a:lstStyle>
          <a:p>
            <a:pPr rtl="0">
              <a:defRPr/>
            </a:pPr>
            <a:endParaRPr lang="ru-RU"/>
          </a:p>
        </p:txBody>
      </p:sp>
      <p:sp>
        <p:nvSpPr>
          <p:cNvPr id="9221"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rtlCol="0" anchor="b" anchorCtr="0" compatLnSpc="1">
            <a:prstTxWarp prst="textNoShape">
              <a:avLst/>
            </a:prstTxWarp>
          </a:bodyPr>
          <a:lstStyle>
            <a:lvl1pPr algn="l" rtl="0">
              <a:defRPr sz="1200">
                <a:latin typeface="Arial" charset="0"/>
              </a:defRPr>
            </a:lvl1pPr>
          </a:lstStyle>
          <a:p>
            <a:pPr rtl="0">
              <a:defRPr/>
            </a:pPr>
            <a:fld id="{AE85CF23-FFAA-41EF-8491-3677FDDD8747}" type="slidenum">
              <a:rPr lang="ru-RU"/>
              <a:pPr rtl="0">
                <a:defRPr/>
              </a:pPr>
              <a:t>‹#›</a:t>
            </a:fld>
            <a:endParaRPr lang="ru-RU"/>
          </a:p>
        </p:txBody>
      </p:sp>
    </p:spTree>
    <p:extLst>
      <p:ext uri="{BB962C8B-B14F-4D97-AF65-F5344CB8AC3E}">
        <p14:creationId xmlns="" xmlns:p14="http://schemas.microsoft.com/office/powerpoint/2010/main" val="114168092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rtlCol="0" anchor="t" anchorCtr="0" compatLnSpc="1">
            <a:prstTxWarp prst="textNoShape">
              <a:avLst/>
            </a:prstTxWarp>
          </a:bodyPr>
          <a:lstStyle>
            <a:lvl1pPr algn="l" rtl="0">
              <a:defRPr sz="1200">
                <a:latin typeface="Arial" charset="0"/>
              </a:defRPr>
            </a:lvl1pPr>
          </a:lstStyle>
          <a:p>
            <a:pPr rtl="0">
              <a:defRPr/>
            </a:pPr>
            <a:endParaRPr lang="ru-RU"/>
          </a:p>
        </p:txBody>
      </p:sp>
      <p:sp>
        <p:nvSpPr>
          <p:cNvPr id="819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rtlCol="0" anchor="t" anchorCtr="0" compatLnSpc="1">
            <a:prstTxWarp prst="textNoShape">
              <a:avLst/>
            </a:prstTxWarp>
          </a:bodyPr>
          <a:lstStyle>
            <a:lvl1pPr algn="l" rtl="0">
              <a:defRPr sz="1200">
                <a:latin typeface="Arial" charset="0"/>
              </a:defRPr>
            </a:lvl1pPr>
          </a:lstStyle>
          <a:p>
            <a:pPr rtl="0">
              <a:defRPr/>
            </a:pPr>
            <a:endParaRPr lang="ru-RU"/>
          </a:p>
        </p:txBody>
      </p:sp>
      <p:sp>
        <p:nvSpPr>
          <p:cNvPr id="28676" name="Rectangle 4"/>
          <p:cNvSpPr>
            <a:spLocks noGrp="1" noRot="1" noChangeAspect="1" noChangeArrowheads="1" noTextEdit="1"/>
          </p:cNvSpPr>
          <p:nvPr>
            <p:ph type="sldImg" idx="2"/>
          </p:nvPr>
        </p:nvSpPr>
        <p:spPr bwMode="auto">
          <a:xfrm>
            <a:off x="952500" y="685800"/>
            <a:ext cx="4953000" cy="3429000"/>
          </a:xfrm>
          <a:prstGeom prst="rect">
            <a:avLst/>
          </a:prstGeom>
          <a:noFill/>
          <a:ln w="9525">
            <a:solidFill>
              <a:srgbClr val="000000"/>
            </a:solidFill>
            <a:miter lim="800000"/>
            <a:headEnd/>
            <a:tailEnd/>
          </a:ln>
        </p:spPr>
      </p:sp>
      <p:sp>
        <p:nvSpPr>
          <p:cNvPr id="819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rtlCol="0" anchor="t" anchorCtr="0" compatLnSpc="1">
            <a:prstTxWarp prst="textNoShape">
              <a:avLst/>
            </a:prstTxWarp>
          </a:bodyPr>
          <a:lstStyle/>
          <a:p>
            <a:pPr lvl="0" rtl="0"/>
            <a:r>
              <a:rPr lang="en" noProof="0"/>
              <a:t>Образец текста</a:t>
            </a:r>
          </a:p>
          <a:p>
            <a:pPr lvl="1" rtl="0"/>
            <a:r>
              <a:rPr lang="en" noProof="0"/>
              <a:t>Второй уровень</a:t>
            </a:r>
          </a:p>
          <a:p>
            <a:pPr lvl="2" rtl="0"/>
            <a:r>
              <a:rPr lang="en" noProof="0"/>
              <a:t>Третий уровень</a:t>
            </a:r>
          </a:p>
          <a:p>
            <a:pPr lvl="3" rtl="0"/>
            <a:r>
              <a:rPr lang="en" noProof="0"/>
              <a:t>Четвертый уровень</a:t>
            </a:r>
          </a:p>
          <a:p>
            <a:pPr lvl="4" rtl="0"/>
            <a:r>
              <a:rPr lang="en" noProof="0"/>
              <a:t>Пятый уровень</a:t>
            </a:r>
          </a:p>
        </p:txBody>
      </p:sp>
      <p:sp>
        <p:nvSpPr>
          <p:cNvPr id="819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rtlCol="0" anchor="b" anchorCtr="0" compatLnSpc="1">
            <a:prstTxWarp prst="textNoShape">
              <a:avLst/>
            </a:prstTxWarp>
          </a:bodyPr>
          <a:lstStyle>
            <a:lvl1pPr algn="l" rtl="0">
              <a:defRPr sz="1200">
                <a:latin typeface="Arial" charset="0"/>
              </a:defRPr>
            </a:lvl1pPr>
          </a:lstStyle>
          <a:p>
            <a:pPr rtl="0">
              <a:defRPr/>
            </a:pPr>
            <a:endParaRPr lang="ru-RU"/>
          </a:p>
        </p:txBody>
      </p:sp>
      <p:sp>
        <p:nvSpPr>
          <p:cNvPr id="819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rtlCol="0" anchor="b" anchorCtr="0" compatLnSpc="1">
            <a:prstTxWarp prst="textNoShape">
              <a:avLst/>
            </a:prstTxWarp>
          </a:bodyPr>
          <a:lstStyle>
            <a:lvl1pPr algn="l" rtl="0">
              <a:defRPr sz="1200">
                <a:latin typeface="Arial" charset="0"/>
              </a:defRPr>
            </a:lvl1pPr>
          </a:lstStyle>
          <a:p>
            <a:pPr rtl="0">
              <a:defRPr/>
            </a:pPr>
            <a:fld id="{EAD79C9B-8BD0-4338-9208-9BB6A58C86C7}" type="slidenum">
              <a:rPr lang="ru-RU"/>
              <a:pPr rtl="0">
                <a:defRPr/>
              </a:pPr>
              <a:t>‹#›</a:t>
            </a:fld>
            <a:endParaRPr lang="ru-RU"/>
          </a:p>
        </p:txBody>
      </p:sp>
    </p:spTree>
    <p:extLst>
      <p:ext uri="{BB962C8B-B14F-4D97-AF65-F5344CB8AC3E}">
        <p14:creationId xmlns="" xmlns:p14="http://schemas.microsoft.com/office/powerpoint/2010/main" val="47755123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rtlCol="0"/>
          <a:lstStyle/>
          <a:p>
            <a:pPr rtl="0"/>
            <a:fld id="{81E47E44-864B-4A4A-B425-358C47DA2C99}" type="slidenum">
              <a:rPr lang="ru-RU" smtClean="0"/>
              <a:pPr rtl="0"/>
              <a:t>1</a:t>
            </a:fld>
            <a:endParaRPr lang="ru-RU" smtClean="0"/>
          </a:p>
        </p:txBody>
      </p:sp>
      <p:sp>
        <p:nvSpPr>
          <p:cNvPr id="29699" name="Rectangle 2"/>
          <p:cNvSpPr>
            <a:spLocks noGrp="1" noRot="1" noChangeAspect="1" noChangeArrowheads="1" noTextEdit="1"/>
          </p:cNvSpPr>
          <p:nvPr>
            <p:ph type="sldImg"/>
          </p:nvPr>
        </p:nvSpPr>
        <p:spPr>
          <a:solidFill>
            <a:srgbClr val="FFFFFF"/>
          </a:solidFill>
          <a:ln/>
        </p:spPr>
      </p:sp>
      <p:sp>
        <p:nvSpPr>
          <p:cNvPr id="29700" name="Rectangle 3"/>
          <p:cNvSpPr>
            <a:spLocks noGrp="1" noChangeArrowheads="1"/>
          </p:cNvSpPr>
          <p:nvPr>
            <p:ph type="body" idx="1"/>
          </p:nvPr>
        </p:nvSpPr>
        <p:spPr>
          <a:solidFill>
            <a:srgbClr val="FFFFFF"/>
          </a:solidFill>
          <a:ln>
            <a:solidFill>
              <a:srgbClr val="000000"/>
            </a:solidFill>
          </a:ln>
        </p:spPr>
        <p:txBody>
          <a:bodyPr rtlCol="0"/>
          <a:lstStyle/>
          <a:p>
            <a:pPr rtl="0"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rtlCol="0">
            <a:normAutofit/>
          </a:bodyPr>
          <a:lstStyle/>
          <a:p>
            <a:pPr rtl="0"/>
            <a:endParaRPr lang="ru-RU"/>
          </a:p>
        </p:txBody>
      </p:sp>
      <p:sp>
        <p:nvSpPr>
          <p:cNvPr id="4" name="Номер слайда 3"/>
          <p:cNvSpPr>
            <a:spLocks noGrp="1"/>
          </p:cNvSpPr>
          <p:nvPr>
            <p:ph type="sldNum" sz="quarter" idx="10"/>
          </p:nvPr>
        </p:nvSpPr>
        <p:spPr/>
        <p:txBody>
          <a:bodyPr rtlCol="0"/>
          <a:lstStyle/>
          <a:p>
            <a:pPr rtl="0">
              <a:defRPr/>
            </a:pPr>
            <a:fld id="{EAD79C9B-8BD0-4338-9208-9BB6A58C86C7}" type="slidenum">
              <a:rPr lang="ru-RU" smtClean="0"/>
              <a:pPr rtl="0">
                <a:defRPr/>
              </a:pPr>
              <a:t>2</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pic>
        <p:nvPicPr>
          <p:cNvPr id="5" name="Picture 13" descr="NNGU_Logo_PNG"/>
          <p:cNvPicPr>
            <a:picLocks noChangeAspect="1" noChangeArrowheads="1"/>
          </p:cNvPicPr>
          <p:nvPr userDrawn="1"/>
        </p:nvPicPr>
        <p:blipFill>
          <a:blip r:embed="rId2" cstate="print"/>
          <a:srcRect/>
          <a:stretch>
            <a:fillRect/>
          </a:stretch>
        </p:blipFill>
        <p:spPr bwMode="auto">
          <a:xfrm>
            <a:off x="128588" y="260350"/>
            <a:ext cx="1008062" cy="1008063"/>
          </a:xfrm>
          <a:prstGeom prst="rect">
            <a:avLst/>
          </a:prstGeom>
          <a:noFill/>
          <a:ln w="9525">
            <a:noFill/>
            <a:miter lim="800000"/>
            <a:headEnd/>
            <a:tailEnd/>
          </a:ln>
        </p:spPr>
      </p:pic>
      <p:sp>
        <p:nvSpPr>
          <p:cNvPr id="12290" name="Rectangle 1026"/>
          <p:cNvSpPr>
            <a:spLocks noGrp="1" noChangeArrowheads="1"/>
          </p:cNvSpPr>
          <p:nvPr>
            <p:ph type="ctrTitle"/>
          </p:nvPr>
        </p:nvSpPr>
        <p:spPr>
          <a:xfrm>
            <a:off x="742950" y="2130425"/>
            <a:ext cx="8420100" cy="1470025"/>
          </a:xfrm>
        </p:spPr>
        <p:txBody>
          <a:bodyPr rtlCol="0"/>
          <a:lstStyle>
            <a:lvl1pPr algn="l" rtl="0">
              <a:defRPr/>
            </a:lvl1pPr>
          </a:lstStyle>
          <a:p>
            <a:pPr rtl="0"/>
            <a:r>
              <a:rPr lang="en"/>
              <a:t>Образец заголовка</a:t>
            </a:r>
          </a:p>
        </p:txBody>
      </p:sp>
      <p:sp>
        <p:nvSpPr>
          <p:cNvPr id="12291" name="Rectangle 1027"/>
          <p:cNvSpPr>
            <a:spLocks noGrp="1" noChangeArrowheads="1"/>
          </p:cNvSpPr>
          <p:nvPr>
            <p:ph type="subTitle" idx="1"/>
          </p:nvPr>
        </p:nvSpPr>
        <p:spPr>
          <a:xfrm>
            <a:off x="1485900" y="3886200"/>
            <a:ext cx="6934200" cy="1752600"/>
          </a:xfrm>
        </p:spPr>
        <p:txBody>
          <a:bodyPr rtlCol="0"/>
          <a:lstStyle>
            <a:lvl1pPr marL="0" indent="0" algn="ctr" rtl="0">
              <a:buFont typeface="Wingdings" pitchFamily="2" charset="2"/>
              <a:buNone/>
              <a:defRPr/>
            </a:lvl1pPr>
          </a:lstStyle>
          <a:p>
            <a:pPr rtl="0"/>
            <a:r>
              <a:rPr lang="en"/>
              <a:t>Образец подзаголовка</a:t>
            </a:r>
          </a:p>
        </p:txBody>
      </p:sp>
      <p:sp>
        <p:nvSpPr>
          <p:cNvPr id="6" name="Rectangle 1028"/>
          <p:cNvSpPr>
            <a:spLocks noGrp="1" noChangeArrowheads="1"/>
          </p:cNvSpPr>
          <p:nvPr>
            <p:ph type="dt" sz="half" idx="10"/>
          </p:nvPr>
        </p:nvSpPr>
        <p:spPr>
          <a:xfrm>
            <a:off x="495300" y="6245225"/>
            <a:ext cx="2311400" cy="476250"/>
          </a:xfrm>
        </p:spPr>
        <p:txBody>
          <a:bodyPr rtlCol="0"/>
          <a:lstStyle>
            <a:lvl1pPr algn="l" rtl="0">
              <a:defRPr smtClean="0"/>
            </a:lvl1pPr>
          </a:lstStyle>
          <a:p>
            <a:pPr rtl="0">
              <a:defRPr/>
            </a:pPr>
            <a:r>
              <a:rPr lang="en"/>
              <a:t>Н.Новгород, 2014 г.</a:t>
            </a:r>
            <a:endParaRPr lang="ru-RU"/>
          </a:p>
        </p:txBody>
      </p:sp>
      <p:sp>
        <p:nvSpPr>
          <p:cNvPr id="7" name="Rectangle 1029"/>
          <p:cNvSpPr>
            <a:spLocks noGrp="1" noChangeArrowheads="1"/>
          </p:cNvSpPr>
          <p:nvPr>
            <p:ph type="ftr" sz="quarter" idx="11"/>
          </p:nvPr>
        </p:nvSpPr>
        <p:spPr>
          <a:xfrm>
            <a:off x="3384550" y="6245225"/>
            <a:ext cx="3136900" cy="476250"/>
          </a:xfrm>
        </p:spPr>
        <p:txBody>
          <a:bodyPr rtlCol="0"/>
          <a:lstStyle>
            <a:lvl1pPr algn="l" rtl="0">
              <a:defRPr/>
            </a:lvl1pPr>
          </a:lstStyle>
          <a:p>
            <a:pPr rtl="0">
              <a:defRPr/>
            </a:pPr>
            <a:r>
              <a:rPr lang="en"/>
              <a:t>Реализация метода сопряженных градиентов с предобуславливанием</a:t>
            </a:r>
            <a:endParaRPr lang="ru-RU"/>
          </a:p>
        </p:txBody>
      </p:sp>
      <p:sp>
        <p:nvSpPr>
          <p:cNvPr id="8" name="Rectangle 1030"/>
          <p:cNvSpPr>
            <a:spLocks noGrp="1" noChangeArrowheads="1"/>
          </p:cNvSpPr>
          <p:nvPr>
            <p:ph type="sldNum" sz="quarter" idx="12"/>
          </p:nvPr>
        </p:nvSpPr>
        <p:spPr>
          <a:xfrm>
            <a:off x="7099300" y="6245225"/>
            <a:ext cx="2311400" cy="476250"/>
          </a:xfrm>
        </p:spPr>
        <p:txBody>
          <a:bodyPr rtlCol="0"/>
          <a:lstStyle>
            <a:lvl1pPr algn="l" rtl="0">
              <a:lnSpc>
                <a:spcPct val="100000"/>
              </a:lnSpc>
              <a:defRPr sz="1200"/>
            </a:lvl1pPr>
          </a:lstStyle>
          <a:p>
            <a:pPr rtl="0">
              <a:defRPr/>
            </a:pPr>
            <a:endParaRPr lang="ru-RU"/>
          </a:p>
        </p:txBody>
      </p:sp>
      <p:sp>
        <p:nvSpPr>
          <p:cNvPr id="9" name="Text Box 1033"/>
          <p:cNvSpPr txBox="1">
            <a:spLocks noChangeArrowheads="1"/>
          </p:cNvSpPr>
          <p:nvPr userDrawn="1"/>
        </p:nvSpPr>
        <p:spPr bwMode="auto">
          <a:xfrm>
            <a:off x="0" y="115888"/>
            <a:ext cx="9945688" cy="978729"/>
          </a:xfrm>
          <a:prstGeom prst="rect">
            <a:avLst/>
          </a:prstGeom>
          <a:noFill/>
          <a:ln>
            <a:noFill/>
          </a:ln>
          <a:extLst/>
        </p:spPr>
        <p:txBody>
          <a:bodyPr>
            <a:spAutoFit/>
          </a:bodyPr>
          <a:lstStyle>
            <a:lvl1pPr eaLnBrk="0" hangingPunct="0">
              <a:defRPr>
                <a:solidFill>
                  <a:schemeClr val="tx1"/>
                </a:solidFill>
                <a:latin typeface="Bernard MT Condensed" pitchFamily="18" charset="0"/>
                <a:cs typeface="Arial" charset="0"/>
              </a:defRPr>
            </a:lvl1pPr>
            <a:lvl2pPr marL="742950" indent="-285750" eaLnBrk="0" hangingPunct="0">
              <a:defRPr>
                <a:solidFill>
                  <a:schemeClr val="tx1"/>
                </a:solidFill>
                <a:latin typeface="Bernard MT Condensed" pitchFamily="18" charset="0"/>
                <a:cs typeface="Arial" charset="0"/>
              </a:defRPr>
            </a:lvl2pPr>
            <a:lvl3pPr marL="1143000" indent="-228600" eaLnBrk="0" hangingPunct="0">
              <a:defRPr>
                <a:solidFill>
                  <a:schemeClr val="tx1"/>
                </a:solidFill>
                <a:latin typeface="Bernard MT Condensed" pitchFamily="18" charset="0"/>
                <a:cs typeface="Arial" charset="0"/>
              </a:defRPr>
            </a:lvl3pPr>
            <a:lvl4pPr marL="1600200" indent="-228600" eaLnBrk="0" hangingPunct="0">
              <a:defRPr>
                <a:solidFill>
                  <a:schemeClr val="tx1"/>
                </a:solidFill>
                <a:latin typeface="Bernard MT Condensed" pitchFamily="18" charset="0"/>
                <a:cs typeface="Arial" charset="0"/>
              </a:defRPr>
            </a:lvl4pPr>
            <a:lvl5pPr marL="2057400" indent="-228600" eaLnBrk="0" hangingPunct="0">
              <a:defRPr>
                <a:solidFill>
                  <a:schemeClr val="tx1"/>
                </a:solidFill>
                <a:latin typeface="Bernard MT Condensed" pitchFamily="18" charset="0"/>
                <a:cs typeface="Arial" charset="0"/>
              </a:defRPr>
            </a:lvl5pPr>
            <a:lvl6pPr marL="2514600" indent="-228600" algn="r" eaLnBrk="0" fontAlgn="base" hangingPunct="0">
              <a:spcBef>
                <a:spcPct val="0"/>
              </a:spcBef>
              <a:spcAft>
                <a:spcPct val="0"/>
              </a:spcAft>
              <a:defRPr>
                <a:solidFill>
                  <a:schemeClr val="tx1"/>
                </a:solidFill>
                <a:latin typeface="Bernard MT Condensed" pitchFamily="18" charset="0"/>
                <a:cs typeface="Arial" charset="0"/>
              </a:defRPr>
            </a:lvl6pPr>
            <a:lvl7pPr marL="2971800" indent="-228600" algn="r" eaLnBrk="0" fontAlgn="base" hangingPunct="0">
              <a:spcBef>
                <a:spcPct val="0"/>
              </a:spcBef>
              <a:spcAft>
                <a:spcPct val="0"/>
              </a:spcAft>
              <a:defRPr>
                <a:solidFill>
                  <a:schemeClr val="tx1"/>
                </a:solidFill>
                <a:latin typeface="Bernard MT Condensed" pitchFamily="18" charset="0"/>
                <a:cs typeface="Arial" charset="0"/>
              </a:defRPr>
            </a:lvl7pPr>
            <a:lvl8pPr marL="3429000" indent="-228600" algn="r" eaLnBrk="0" fontAlgn="base" hangingPunct="0">
              <a:spcBef>
                <a:spcPct val="0"/>
              </a:spcBef>
              <a:spcAft>
                <a:spcPct val="0"/>
              </a:spcAft>
              <a:defRPr>
                <a:solidFill>
                  <a:schemeClr val="tx1"/>
                </a:solidFill>
                <a:latin typeface="Bernard MT Condensed" pitchFamily="18" charset="0"/>
                <a:cs typeface="Arial" charset="0"/>
              </a:defRPr>
            </a:lvl8pPr>
            <a:lvl9pPr marL="3886200" indent="-228600" algn="r" eaLnBrk="0" fontAlgn="base" hangingPunct="0">
              <a:spcBef>
                <a:spcPct val="0"/>
              </a:spcBef>
              <a:spcAft>
                <a:spcPct val="0"/>
              </a:spcAft>
              <a:defRPr>
                <a:solidFill>
                  <a:schemeClr val="tx1"/>
                </a:solidFill>
                <a:latin typeface="Bernard MT Condensed" pitchFamily="18" charset="0"/>
                <a:cs typeface="Arial" charset="0"/>
              </a:defRPr>
            </a:lvl9pPr>
          </a:lstStyle>
          <a:p>
            <a:pPr algn="ctr" rtl="0" eaLnBrk="1" fontAlgn="base" hangingPunct="1">
              <a:lnSpc>
                <a:spcPct val="120000"/>
              </a:lnSpc>
              <a:spcBef>
                <a:spcPct val="0"/>
              </a:spcBef>
              <a:spcAft>
                <a:spcPct val="20000"/>
              </a:spcAft>
              <a:defRPr/>
            </a:pPr>
            <a:r>
              <a:rPr lang="en-US" sz="2400" b="1" kern="1200" dirty="0" err="1" smtClean="0">
                <a:solidFill>
                  <a:srgbClr val="000000"/>
                </a:solidFill>
                <a:latin typeface="Arial" charset="0"/>
                <a:ea typeface="+mn-ea"/>
              </a:rPr>
              <a:t>Lobachevsky</a:t>
            </a:r>
            <a:r>
              <a:rPr lang="en-US" sz="2400" b="1" kern="1200" dirty="0" smtClean="0">
                <a:solidFill>
                  <a:srgbClr val="000000"/>
                </a:solidFill>
                <a:latin typeface="Arial" charset="0"/>
                <a:ea typeface="+mn-ea"/>
              </a:rPr>
              <a:t> State University of </a:t>
            </a:r>
            <a:r>
              <a:rPr lang="en-US" sz="2400" b="1" kern="1200" dirty="0" err="1" smtClean="0">
                <a:solidFill>
                  <a:srgbClr val="000000"/>
                </a:solidFill>
                <a:latin typeface="Arial" charset="0"/>
                <a:ea typeface="+mn-ea"/>
              </a:rPr>
              <a:t>Nizhni</a:t>
            </a:r>
            <a:r>
              <a:rPr lang="en-US" sz="2400" b="1" kern="1200" dirty="0" smtClean="0">
                <a:solidFill>
                  <a:srgbClr val="000000"/>
                </a:solidFill>
                <a:latin typeface="Arial" charset="0"/>
                <a:ea typeface="+mn-ea"/>
              </a:rPr>
              <a:t> Novgorod</a:t>
            </a:r>
            <a:endParaRPr lang="ru-RU" sz="2400" b="1" kern="1200" dirty="0" smtClean="0">
              <a:solidFill>
                <a:srgbClr val="000000"/>
              </a:solidFill>
              <a:latin typeface="Arial" charset="0"/>
              <a:ea typeface="+mn-ea"/>
            </a:endParaRPr>
          </a:p>
          <a:p>
            <a:pPr algn="ctr" rtl="0" eaLnBrk="1" fontAlgn="base" hangingPunct="1">
              <a:lnSpc>
                <a:spcPct val="120000"/>
              </a:lnSpc>
              <a:spcBef>
                <a:spcPct val="0"/>
              </a:spcBef>
              <a:spcAft>
                <a:spcPct val="20000"/>
              </a:spcAft>
              <a:defRPr/>
            </a:pPr>
            <a:r>
              <a:rPr lang="en-US" sz="2000" b="1" i="1" kern="1200" dirty="0" smtClean="0">
                <a:solidFill>
                  <a:srgbClr val="000000"/>
                </a:solidFill>
                <a:latin typeface="Arial" charset="0"/>
                <a:ea typeface="+mn-ea"/>
              </a:rPr>
              <a:t>Faculty</a:t>
            </a:r>
            <a:r>
              <a:rPr lang="en-US" sz="2000" b="1" i="1" kern="1200" baseline="0" dirty="0" smtClean="0">
                <a:solidFill>
                  <a:srgbClr val="000000"/>
                </a:solidFill>
                <a:latin typeface="Arial" charset="0"/>
                <a:ea typeface="+mn-ea"/>
              </a:rPr>
              <a:t> of Computational mathematics and cybernetics</a:t>
            </a:r>
            <a:endParaRPr lang="en-US" sz="2000" b="1" i="1" dirty="0" smtClean="0">
              <a:latin typeface="Arial"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Заголовок и объект">
    <p:spTree>
      <p:nvGrpSpPr>
        <p:cNvPr id="1" name=""/>
        <p:cNvGrpSpPr/>
        <p:nvPr/>
      </p:nvGrpSpPr>
      <p:grpSpPr>
        <a:xfrm>
          <a:off x="0" y="0"/>
          <a:ext cx="0" cy="0"/>
          <a:chOff x="0" y="0"/>
          <a:chExt cx="0" cy="0"/>
        </a:xfrm>
      </p:grpSpPr>
      <p:sp>
        <p:nvSpPr>
          <p:cNvPr id="4" name="Line 9"/>
          <p:cNvSpPr>
            <a:spLocks noChangeShapeType="1"/>
          </p:cNvSpPr>
          <p:nvPr/>
        </p:nvSpPr>
        <p:spPr bwMode="auto">
          <a:xfrm>
            <a:off x="973138" y="6381750"/>
            <a:ext cx="8737600" cy="0"/>
          </a:xfrm>
          <a:prstGeom prst="line">
            <a:avLst/>
          </a:prstGeom>
          <a:noFill/>
          <a:ln w="38100">
            <a:solidFill>
              <a:srgbClr val="0969CD"/>
            </a:solidFill>
            <a:round/>
            <a:headEnd/>
            <a:tailEnd/>
          </a:ln>
        </p:spPr>
        <p:txBody>
          <a:bodyPr rtlCol="0"/>
          <a:lstStyle/>
          <a:p>
            <a:pPr rtl="0">
              <a:defRPr/>
            </a:pPr>
            <a:endParaRPr lang="ru-RU"/>
          </a:p>
        </p:txBody>
      </p:sp>
      <p:sp>
        <p:nvSpPr>
          <p:cNvPr id="5" name="Line 12"/>
          <p:cNvSpPr>
            <a:spLocks noChangeShapeType="1"/>
          </p:cNvSpPr>
          <p:nvPr/>
        </p:nvSpPr>
        <p:spPr bwMode="auto">
          <a:xfrm>
            <a:off x="131763" y="960438"/>
            <a:ext cx="9440862" cy="0"/>
          </a:xfrm>
          <a:prstGeom prst="line">
            <a:avLst/>
          </a:prstGeom>
          <a:noFill/>
          <a:ln w="38100">
            <a:solidFill>
              <a:srgbClr val="0969CD"/>
            </a:solidFill>
            <a:round/>
            <a:headEnd/>
            <a:tailEnd/>
          </a:ln>
        </p:spPr>
        <p:txBody>
          <a:bodyPr rtlCol="0"/>
          <a:lstStyle/>
          <a:p>
            <a:pPr rtl="0">
              <a:defRPr/>
            </a:pPr>
            <a:endParaRPr lang="ru-RU"/>
          </a:p>
        </p:txBody>
      </p:sp>
      <p:sp>
        <p:nvSpPr>
          <p:cNvPr id="6" name="Line 13"/>
          <p:cNvSpPr>
            <a:spLocks noChangeShapeType="1"/>
          </p:cNvSpPr>
          <p:nvPr/>
        </p:nvSpPr>
        <p:spPr bwMode="auto">
          <a:xfrm>
            <a:off x="131763" y="109538"/>
            <a:ext cx="0" cy="863600"/>
          </a:xfrm>
          <a:prstGeom prst="line">
            <a:avLst/>
          </a:prstGeom>
          <a:noFill/>
          <a:ln w="38100">
            <a:solidFill>
              <a:srgbClr val="0969CD"/>
            </a:solidFill>
            <a:round/>
            <a:headEnd/>
            <a:tailEnd/>
          </a:ln>
        </p:spPr>
        <p:txBody>
          <a:bodyPr rtlCol="0"/>
          <a:lstStyle/>
          <a:p>
            <a:pPr rtl="0">
              <a:defRPr/>
            </a:pPr>
            <a:endParaRPr lang="ru-RU"/>
          </a:p>
        </p:txBody>
      </p:sp>
      <p:pic>
        <p:nvPicPr>
          <p:cNvPr id="7" name="Picture 13" descr="NNGU_Logo_PNG"/>
          <p:cNvPicPr>
            <a:picLocks noChangeAspect="1" noChangeArrowheads="1"/>
          </p:cNvPicPr>
          <p:nvPr userDrawn="1"/>
        </p:nvPicPr>
        <p:blipFill>
          <a:blip r:embed="rId2" cstate="print"/>
          <a:srcRect/>
          <a:stretch>
            <a:fillRect/>
          </a:stretch>
        </p:blipFill>
        <p:spPr bwMode="auto">
          <a:xfrm>
            <a:off x="57150" y="6092825"/>
            <a:ext cx="720725" cy="720725"/>
          </a:xfrm>
          <a:prstGeom prst="rect">
            <a:avLst/>
          </a:prstGeom>
          <a:noFill/>
          <a:ln w="9525">
            <a:noFill/>
            <a:miter lim="800000"/>
            <a:headEnd/>
            <a:tailEnd/>
          </a:ln>
        </p:spPr>
      </p:pic>
      <p:sp>
        <p:nvSpPr>
          <p:cNvPr id="2" name="Заголовок 1"/>
          <p:cNvSpPr>
            <a:spLocks noGrp="1"/>
          </p:cNvSpPr>
          <p:nvPr>
            <p:ph type="title"/>
          </p:nvPr>
        </p:nvSpPr>
        <p:spPr/>
        <p:txBody>
          <a:bodyPr rtlCol="0"/>
          <a:lstStyle/>
          <a:p>
            <a:pPr rtl="0"/>
            <a:r>
              <a:rPr lang="en"/>
              <a:t>Образец заголовка</a:t>
            </a:r>
            <a:endParaRPr lang="ru-RU"/>
          </a:p>
        </p:txBody>
      </p:sp>
      <p:sp>
        <p:nvSpPr>
          <p:cNvPr id="3" name="Содержимое 2"/>
          <p:cNvSpPr>
            <a:spLocks noGrp="1"/>
          </p:cNvSpPr>
          <p:nvPr>
            <p:ph idx="1"/>
          </p:nvPr>
        </p:nvSpPr>
        <p:spPr/>
        <p:txBody>
          <a:bodyPr rtlCol="0"/>
          <a:lstStyle/>
          <a:p>
            <a:pPr lvl="0" rtl="0"/>
            <a:r>
              <a:rPr lang="en"/>
              <a:t>Образец текста</a:t>
            </a:r>
          </a:p>
          <a:p>
            <a:pPr lvl="1" rtl="0"/>
            <a:r>
              <a:rPr lang="en"/>
              <a:t>Второй уровень</a:t>
            </a:r>
          </a:p>
          <a:p>
            <a:pPr lvl="2" rtl="0"/>
            <a:r>
              <a:rPr lang="en"/>
              <a:t>Третий уровень</a:t>
            </a:r>
          </a:p>
          <a:p>
            <a:pPr lvl="3" rtl="0"/>
            <a:r>
              <a:rPr lang="en"/>
              <a:t>Четвертый уровень</a:t>
            </a:r>
          </a:p>
          <a:p>
            <a:pPr lvl="4" rtl="0"/>
            <a:r>
              <a:rPr lang="en"/>
              <a:t>Пятый уровень</a:t>
            </a:r>
            <a:endParaRPr lang="ru-RU"/>
          </a:p>
        </p:txBody>
      </p:sp>
      <p:sp>
        <p:nvSpPr>
          <p:cNvPr id="8" name="Дата 3"/>
          <p:cNvSpPr>
            <a:spLocks noGrp="1"/>
          </p:cNvSpPr>
          <p:nvPr>
            <p:ph type="dt" sz="half" idx="10"/>
          </p:nvPr>
        </p:nvSpPr>
        <p:spPr/>
        <p:txBody>
          <a:bodyPr rtlCol="0"/>
          <a:lstStyle>
            <a:lvl1pPr algn="l" rtl="0">
              <a:defRPr smtClean="0"/>
            </a:lvl1pPr>
          </a:lstStyle>
          <a:p>
            <a:pPr rtl="0">
              <a:defRPr/>
            </a:pPr>
            <a:r>
              <a:rPr lang="en"/>
              <a:t>Н.Новгород, 2014 г.</a:t>
            </a:r>
            <a:endParaRPr lang="ru-RU"/>
          </a:p>
        </p:txBody>
      </p:sp>
      <p:sp>
        <p:nvSpPr>
          <p:cNvPr id="9" name="Нижний колонтитул 4"/>
          <p:cNvSpPr>
            <a:spLocks noGrp="1"/>
          </p:cNvSpPr>
          <p:nvPr>
            <p:ph type="ftr" sz="quarter" idx="11"/>
          </p:nvPr>
        </p:nvSpPr>
        <p:spPr>
          <a:xfrm>
            <a:off x="3008313" y="6413500"/>
            <a:ext cx="5761037" cy="482600"/>
          </a:xfrm>
        </p:spPr>
        <p:txBody>
          <a:bodyPr rtlCol="0"/>
          <a:lstStyle>
            <a:lvl1pPr algn="l" rtl="0">
              <a:defRPr/>
            </a:lvl1pPr>
          </a:lstStyle>
          <a:p>
            <a:pPr rtl="0">
              <a:defRPr/>
            </a:pPr>
            <a:r>
              <a:rPr lang="en"/>
              <a:t>Реализация метода сопряженных градиентов с предобуславливанием</a:t>
            </a:r>
            <a:endParaRPr lang="ru-RU"/>
          </a:p>
        </p:txBody>
      </p:sp>
      <p:sp>
        <p:nvSpPr>
          <p:cNvPr id="10" name="Номер слайда 5"/>
          <p:cNvSpPr>
            <a:spLocks noGrp="1"/>
          </p:cNvSpPr>
          <p:nvPr>
            <p:ph type="sldNum" sz="quarter" idx="12"/>
          </p:nvPr>
        </p:nvSpPr>
        <p:spPr/>
        <p:txBody>
          <a:bodyPr rtlCol="0"/>
          <a:lstStyle>
            <a:lvl1pPr algn="l" rtl="0">
              <a:defRPr/>
            </a:lvl1pPr>
          </a:lstStyle>
          <a:p>
            <a:pPr rtl="0">
              <a:defRPr/>
            </a:pPr>
            <a:fld id="{CFF17263-AD44-4172-9351-2AAA83E44B95}" type="slidenum">
              <a:rPr lang="ru-RU" smtClean="0"/>
              <a:pPr rtl="0">
                <a:defRPr/>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Образец заголовка</a:t>
            </a:r>
            <a:endParaRPr lang="ru-RU"/>
          </a:p>
        </p:txBody>
      </p:sp>
      <p:sp>
        <p:nvSpPr>
          <p:cNvPr id="3" name="Содержимое 2"/>
          <p:cNvSpPr>
            <a:spLocks noGrp="1"/>
          </p:cNvSpPr>
          <p:nvPr>
            <p:ph sz="half" idx="1"/>
          </p:nvPr>
        </p:nvSpPr>
        <p:spPr>
          <a:xfrm>
            <a:off x="495300" y="1196975"/>
            <a:ext cx="4381500" cy="4968875"/>
          </a:xfrm>
        </p:spPr>
        <p:txBody>
          <a:bodyPr rtlCol="0"/>
          <a:lstStyle>
            <a:lvl1pPr algn="l" rtl="0">
              <a:defRPr sz="2800"/>
            </a:lvl1pPr>
            <a:lvl2pPr algn="l" rtl="0">
              <a:defRPr sz="2400"/>
            </a:lvl2pPr>
            <a:lvl3pPr algn="l" rtl="0">
              <a:defRPr sz="2000"/>
            </a:lvl3pPr>
            <a:lvl4pPr algn="l" rtl="0">
              <a:defRPr sz="1800"/>
            </a:lvl4pPr>
            <a:lvl5pPr algn="l" rtl="0">
              <a:defRPr sz="1800"/>
            </a:lvl5pPr>
            <a:lvl6pPr algn="l" rtl="0">
              <a:defRPr sz="1800"/>
            </a:lvl6pPr>
            <a:lvl7pPr algn="l" rtl="0">
              <a:defRPr sz="1800"/>
            </a:lvl7pPr>
            <a:lvl8pPr algn="l" rtl="0">
              <a:defRPr sz="1800"/>
            </a:lvl8pPr>
            <a:lvl9pPr algn="l" rtl="0">
              <a:defRPr sz="1800"/>
            </a:lvl9pPr>
          </a:lstStyle>
          <a:p>
            <a:pPr lvl="0" rtl="0"/>
            <a:r>
              <a:rPr lang="en"/>
              <a:t>Образец текста</a:t>
            </a:r>
          </a:p>
          <a:p>
            <a:pPr lvl="1" rtl="0"/>
            <a:r>
              <a:rPr lang="en"/>
              <a:t>Второй уровень</a:t>
            </a:r>
          </a:p>
          <a:p>
            <a:pPr lvl="2" rtl="0"/>
            <a:r>
              <a:rPr lang="en"/>
              <a:t>Третий уровень</a:t>
            </a:r>
          </a:p>
          <a:p>
            <a:pPr lvl="3" rtl="0"/>
            <a:r>
              <a:rPr lang="en"/>
              <a:t>Четвертый уровень</a:t>
            </a:r>
          </a:p>
          <a:p>
            <a:pPr lvl="4" rtl="0"/>
            <a:r>
              <a:rPr lang="en"/>
              <a:t>Пятый уровень</a:t>
            </a:r>
            <a:endParaRPr lang="ru-RU"/>
          </a:p>
        </p:txBody>
      </p:sp>
      <p:sp>
        <p:nvSpPr>
          <p:cNvPr id="4" name="Содержимое 3"/>
          <p:cNvSpPr>
            <a:spLocks noGrp="1"/>
          </p:cNvSpPr>
          <p:nvPr>
            <p:ph sz="half" idx="2"/>
          </p:nvPr>
        </p:nvSpPr>
        <p:spPr>
          <a:xfrm>
            <a:off x="5029200" y="1196975"/>
            <a:ext cx="4381500" cy="4968875"/>
          </a:xfrm>
        </p:spPr>
        <p:txBody>
          <a:bodyPr rtlCol="0"/>
          <a:lstStyle>
            <a:lvl1pPr algn="l" rtl="0">
              <a:defRPr sz="2800"/>
            </a:lvl1pPr>
            <a:lvl2pPr algn="l" rtl="0">
              <a:defRPr sz="2400"/>
            </a:lvl2pPr>
            <a:lvl3pPr algn="l" rtl="0">
              <a:defRPr sz="2000"/>
            </a:lvl3pPr>
            <a:lvl4pPr algn="l" rtl="0">
              <a:defRPr sz="1800"/>
            </a:lvl4pPr>
            <a:lvl5pPr algn="l" rtl="0">
              <a:defRPr sz="1800"/>
            </a:lvl5pPr>
            <a:lvl6pPr algn="l" rtl="0">
              <a:defRPr sz="1800"/>
            </a:lvl6pPr>
            <a:lvl7pPr algn="l" rtl="0">
              <a:defRPr sz="1800"/>
            </a:lvl7pPr>
            <a:lvl8pPr algn="l" rtl="0">
              <a:defRPr sz="1800"/>
            </a:lvl8pPr>
            <a:lvl9pPr algn="l" rtl="0">
              <a:defRPr sz="1800"/>
            </a:lvl9pPr>
          </a:lstStyle>
          <a:p>
            <a:pPr lvl="0" rtl="0"/>
            <a:r>
              <a:rPr lang="en"/>
              <a:t>Образец текста</a:t>
            </a:r>
          </a:p>
          <a:p>
            <a:pPr lvl="1" rtl="0"/>
            <a:r>
              <a:rPr lang="en"/>
              <a:t>Второй уровень</a:t>
            </a:r>
          </a:p>
          <a:p>
            <a:pPr lvl="2" rtl="0"/>
            <a:r>
              <a:rPr lang="en"/>
              <a:t>Третий уровень</a:t>
            </a:r>
          </a:p>
          <a:p>
            <a:pPr lvl="3" rtl="0"/>
            <a:r>
              <a:rPr lang="en"/>
              <a:t>Четвертый уровень</a:t>
            </a:r>
          </a:p>
          <a:p>
            <a:pPr lvl="4" rtl="0"/>
            <a:r>
              <a:rPr lang="en"/>
              <a:t>Пятый уровень</a:t>
            </a:r>
            <a:endParaRPr lang="ru-RU"/>
          </a:p>
        </p:txBody>
      </p:sp>
      <p:sp>
        <p:nvSpPr>
          <p:cNvPr id="5" name="Rectangle 4"/>
          <p:cNvSpPr>
            <a:spLocks noGrp="1" noChangeArrowheads="1"/>
          </p:cNvSpPr>
          <p:nvPr>
            <p:ph type="dt" sz="half" idx="10"/>
          </p:nvPr>
        </p:nvSpPr>
        <p:spPr>
          <a:ln/>
        </p:spPr>
        <p:txBody>
          <a:bodyPr rtlCol="0"/>
          <a:lstStyle>
            <a:lvl1pPr algn="l" rtl="0">
              <a:defRPr/>
            </a:lvl1pPr>
          </a:lstStyle>
          <a:p>
            <a:pPr rtl="0">
              <a:defRPr/>
            </a:pPr>
            <a:r>
              <a:rPr lang="en"/>
              <a:t>Н.Новгород, 2014 г.</a:t>
            </a:r>
            <a:endParaRPr lang="ru-RU"/>
          </a:p>
        </p:txBody>
      </p:sp>
      <p:sp>
        <p:nvSpPr>
          <p:cNvPr id="6" name="Rectangle 5"/>
          <p:cNvSpPr>
            <a:spLocks noGrp="1" noChangeArrowheads="1"/>
          </p:cNvSpPr>
          <p:nvPr>
            <p:ph type="ftr" sz="quarter" idx="11"/>
          </p:nvPr>
        </p:nvSpPr>
        <p:spPr>
          <a:ln/>
        </p:spPr>
        <p:txBody>
          <a:bodyPr rtlCol="0"/>
          <a:lstStyle>
            <a:lvl1pPr algn="l" rtl="0">
              <a:defRPr/>
            </a:lvl1pPr>
          </a:lstStyle>
          <a:p>
            <a:pPr rtl="0">
              <a:defRPr/>
            </a:pPr>
            <a:r>
              <a:rPr lang="en"/>
              <a:t>Реализация метода сопряженных градиентов с предобуславливанием</a:t>
            </a:r>
            <a:endParaRPr lang="ru-RU"/>
          </a:p>
        </p:txBody>
      </p:sp>
      <p:sp>
        <p:nvSpPr>
          <p:cNvPr id="7" name="Rectangle 6"/>
          <p:cNvSpPr>
            <a:spLocks noGrp="1" noChangeArrowheads="1"/>
          </p:cNvSpPr>
          <p:nvPr>
            <p:ph type="sldNum" sz="quarter" idx="12"/>
          </p:nvPr>
        </p:nvSpPr>
        <p:spPr>
          <a:ln/>
        </p:spPr>
        <p:txBody>
          <a:bodyPr rtlCol="0"/>
          <a:lstStyle>
            <a:lvl1pPr algn="l" rtl="0">
              <a:defRPr/>
            </a:lvl1pPr>
          </a:lstStyle>
          <a:p>
            <a:pPr rtl="0">
              <a:defRPr/>
            </a:pPr>
            <a:fld id="{AE803E21-181A-4860-A570-9A4DA710F155}" type="slidenum">
              <a:rPr lang="ru-RU" smtClean="0"/>
              <a:pPr rtl="0">
                <a:defRPr/>
              </a:pPr>
              <a:t>‹#›</a:t>
            </a:fld>
            <a:endParaRPr lang="ru-R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cSld name="Заголовок раздела">
    <p:spTree>
      <p:nvGrpSpPr>
        <p:cNvPr id="1" name=""/>
        <p:cNvGrpSpPr/>
        <p:nvPr/>
      </p:nvGrpSpPr>
      <p:grpSpPr>
        <a:xfrm>
          <a:off x="0" y="0"/>
          <a:ext cx="0" cy="0"/>
          <a:chOff x="0" y="0"/>
          <a:chExt cx="0" cy="0"/>
        </a:xfrm>
      </p:grpSpPr>
      <p:sp>
        <p:nvSpPr>
          <p:cNvPr id="4" name="Line 9"/>
          <p:cNvSpPr>
            <a:spLocks noChangeShapeType="1"/>
          </p:cNvSpPr>
          <p:nvPr/>
        </p:nvSpPr>
        <p:spPr bwMode="auto">
          <a:xfrm>
            <a:off x="973402" y="6381750"/>
            <a:ext cx="8736542" cy="0"/>
          </a:xfrm>
          <a:prstGeom prst="line">
            <a:avLst/>
          </a:prstGeom>
          <a:noFill/>
          <a:ln w="38100">
            <a:solidFill>
              <a:srgbClr val="0969CD"/>
            </a:solidFill>
            <a:round/>
            <a:headEnd/>
            <a:tailEnd/>
          </a:ln>
          <a:effectLst/>
        </p:spPr>
        <p:txBody>
          <a:bodyPr rtlCol="0"/>
          <a:lstStyle/>
          <a:p>
            <a:pPr algn="r" rtl="0" fontAlgn="auto">
              <a:spcBef>
                <a:spcPts val="0"/>
              </a:spcBef>
              <a:spcAft>
                <a:spcPts val="0"/>
              </a:spcAft>
              <a:defRPr/>
            </a:pPr>
            <a:endParaRPr lang="ru-RU">
              <a:latin typeface="+mn-lt"/>
              <a:cs typeface="Arial" pitchFamily="34" charset="0"/>
            </a:endParaRPr>
          </a:p>
        </p:txBody>
      </p:sp>
      <p:sp>
        <p:nvSpPr>
          <p:cNvPr id="5" name="Line 12"/>
          <p:cNvSpPr>
            <a:spLocks noChangeShapeType="1"/>
          </p:cNvSpPr>
          <p:nvPr/>
        </p:nvSpPr>
        <p:spPr bwMode="auto">
          <a:xfrm>
            <a:off x="132426" y="960438"/>
            <a:ext cx="9439936" cy="0"/>
          </a:xfrm>
          <a:prstGeom prst="line">
            <a:avLst/>
          </a:prstGeom>
          <a:noFill/>
          <a:ln w="38100">
            <a:solidFill>
              <a:srgbClr val="0969CD"/>
            </a:solidFill>
            <a:round/>
            <a:headEnd/>
            <a:tailEnd/>
          </a:ln>
          <a:effectLst/>
        </p:spPr>
        <p:txBody>
          <a:bodyPr rtlCol="0"/>
          <a:lstStyle/>
          <a:p>
            <a:pPr algn="r" rtl="0" fontAlgn="auto">
              <a:spcBef>
                <a:spcPts val="0"/>
              </a:spcBef>
              <a:spcAft>
                <a:spcPts val="0"/>
              </a:spcAft>
              <a:defRPr/>
            </a:pPr>
            <a:endParaRPr lang="ru-RU">
              <a:latin typeface="+mn-lt"/>
              <a:cs typeface="Arial" pitchFamily="34" charset="0"/>
            </a:endParaRPr>
          </a:p>
        </p:txBody>
      </p:sp>
      <p:sp>
        <p:nvSpPr>
          <p:cNvPr id="6" name="Line 13"/>
          <p:cNvSpPr>
            <a:spLocks noChangeShapeType="1"/>
          </p:cNvSpPr>
          <p:nvPr/>
        </p:nvSpPr>
        <p:spPr bwMode="auto">
          <a:xfrm>
            <a:off x="132425" y="109538"/>
            <a:ext cx="0" cy="863600"/>
          </a:xfrm>
          <a:prstGeom prst="line">
            <a:avLst/>
          </a:prstGeom>
          <a:noFill/>
          <a:ln w="38100">
            <a:solidFill>
              <a:srgbClr val="0969CD"/>
            </a:solidFill>
            <a:round/>
            <a:headEnd/>
            <a:tailEnd/>
          </a:ln>
          <a:effectLst/>
        </p:spPr>
        <p:txBody>
          <a:bodyPr rtlCol="0"/>
          <a:lstStyle/>
          <a:p>
            <a:pPr algn="r" rtl="0" fontAlgn="auto">
              <a:spcBef>
                <a:spcPts val="0"/>
              </a:spcBef>
              <a:spcAft>
                <a:spcPts val="0"/>
              </a:spcAft>
              <a:defRPr/>
            </a:pPr>
            <a:endParaRPr lang="ru-RU">
              <a:latin typeface="+mn-lt"/>
              <a:cs typeface="Arial" pitchFamily="34" charset="0"/>
            </a:endParaRPr>
          </a:p>
        </p:txBody>
      </p:sp>
      <p:sp>
        <p:nvSpPr>
          <p:cNvPr id="2" name="Заголовок 1"/>
          <p:cNvSpPr>
            <a:spLocks noGrp="1"/>
          </p:cNvSpPr>
          <p:nvPr>
            <p:ph type="title"/>
          </p:nvPr>
        </p:nvSpPr>
        <p:spPr>
          <a:xfrm>
            <a:off x="782638" y="4406910"/>
            <a:ext cx="8420100" cy="1362075"/>
          </a:xfrm>
        </p:spPr>
        <p:txBody>
          <a:bodyPr rtlCol="0" anchor="t"/>
          <a:lstStyle>
            <a:lvl1pPr algn="l" rtl="0">
              <a:defRPr sz="4000" b="1" cap="all"/>
            </a:lvl1pPr>
          </a:lstStyle>
          <a:p>
            <a:pPr rtl="0"/>
            <a:r>
              <a:rPr lang="en"/>
              <a:t>Образец заголовка</a:t>
            </a:r>
            <a:endParaRPr lang="ru-RU"/>
          </a:p>
        </p:txBody>
      </p:sp>
      <p:sp>
        <p:nvSpPr>
          <p:cNvPr id="3" name="Текст 2"/>
          <p:cNvSpPr>
            <a:spLocks noGrp="1"/>
          </p:cNvSpPr>
          <p:nvPr>
            <p:ph type="body" idx="1"/>
          </p:nvPr>
        </p:nvSpPr>
        <p:spPr>
          <a:xfrm>
            <a:off x="782638" y="2906713"/>
            <a:ext cx="8420100" cy="1500187"/>
          </a:xfrm>
        </p:spPr>
        <p:txBody>
          <a:bodyPr rtlCol="0" anchor="b"/>
          <a:lstStyle>
            <a:lvl1pPr marL="0" indent="0" algn="l" rtl="0">
              <a:buNone/>
              <a:defRPr sz="2000"/>
            </a:lvl1pPr>
            <a:lvl2pPr marL="457200" indent="0" algn="l" rtl="0">
              <a:buNone/>
              <a:defRPr sz="1800"/>
            </a:lvl2pPr>
            <a:lvl3pPr marL="914400" indent="0" algn="l" rtl="0">
              <a:buNone/>
              <a:defRPr sz="1600"/>
            </a:lvl3pPr>
            <a:lvl4pPr marL="1371600" indent="0" algn="l" rtl="0">
              <a:buNone/>
              <a:defRPr sz="1400"/>
            </a:lvl4pPr>
            <a:lvl5pPr marL="1828800" indent="0" algn="l" rtl="0">
              <a:buNone/>
              <a:defRPr sz="1400"/>
            </a:lvl5pPr>
            <a:lvl6pPr marL="2286000" indent="0" algn="l" rtl="0">
              <a:buNone/>
              <a:defRPr sz="1400"/>
            </a:lvl6pPr>
            <a:lvl7pPr marL="2743200" indent="0" algn="l" rtl="0">
              <a:buNone/>
              <a:defRPr sz="1400"/>
            </a:lvl7pPr>
            <a:lvl8pPr marL="3200400" indent="0" algn="l" rtl="0">
              <a:buNone/>
              <a:defRPr sz="1400"/>
            </a:lvl8pPr>
            <a:lvl9pPr marL="3657600" indent="0" algn="l" rtl="0">
              <a:buNone/>
              <a:defRPr sz="1400"/>
            </a:lvl9pPr>
          </a:lstStyle>
          <a:p>
            <a:pPr lvl="0" rtl="0"/>
            <a:r>
              <a:rPr lang="en"/>
              <a:t>Образец текста</a:t>
            </a:r>
          </a:p>
        </p:txBody>
      </p:sp>
      <p:sp>
        <p:nvSpPr>
          <p:cNvPr id="10" name="Номер слайда 5"/>
          <p:cNvSpPr>
            <a:spLocks noGrp="1"/>
          </p:cNvSpPr>
          <p:nvPr>
            <p:ph type="sldNum" sz="quarter" idx="12"/>
          </p:nvPr>
        </p:nvSpPr>
        <p:spPr/>
        <p:txBody>
          <a:bodyPr rtlCol="0"/>
          <a:lstStyle>
            <a:lvl1pPr algn="l" rtl="0">
              <a:defRPr/>
            </a:lvl1pPr>
          </a:lstStyle>
          <a:p>
            <a:pPr rtl="0">
              <a:defRPr/>
            </a:pPr>
            <a:fld id="{A184A67C-33BD-4A59-9EAE-678C8C03CEA8}" type="slidenum">
              <a:rPr lang="ru-RU"/>
              <a:pPr rtl="0">
                <a:defRPr/>
              </a:pPr>
              <a:t>‹#›</a:t>
            </a:fld>
            <a:endParaRPr lang="ru-RU"/>
          </a:p>
        </p:txBody>
      </p:sp>
      <p:pic>
        <p:nvPicPr>
          <p:cNvPr id="11" name="Picture 13" descr="NNGU_Logo_PNG"/>
          <p:cNvPicPr>
            <a:picLocks noChangeAspect="1" noChangeArrowheads="1"/>
          </p:cNvPicPr>
          <p:nvPr userDrawn="1"/>
        </p:nvPicPr>
        <p:blipFill>
          <a:blip r:embed="rId2" cstate="print"/>
          <a:srcRect/>
          <a:stretch>
            <a:fillRect/>
          </a:stretch>
        </p:blipFill>
        <p:spPr bwMode="auto">
          <a:xfrm>
            <a:off x="107950" y="6094413"/>
            <a:ext cx="647700" cy="647700"/>
          </a:xfrm>
          <a:prstGeom prst="rect">
            <a:avLst/>
          </a:prstGeom>
          <a:noFill/>
        </p:spPr>
      </p:pic>
      <p:sp>
        <p:nvSpPr>
          <p:cNvPr id="12" name="Rectangle 4"/>
          <p:cNvSpPr>
            <a:spLocks noGrp="1" noChangeArrowheads="1"/>
          </p:cNvSpPr>
          <p:nvPr>
            <p:ph type="dt" sz="half" idx="2"/>
          </p:nvPr>
        </p:nvSpPr>
        <p:spPr bwMode="auto">
          <a:xfrm>
            <a:off x="882257" y="6408738"/>
            <a:ext cx="2051711" cy="449262"/>
          </a:xfrm>
          <a:prstGeom prst="rect">
            <a:avLst/>
          </a:prstGeom>
          <a:noFill/>
          <a:ln w="9525">
            <a:noFill/>
            <a:miter lim="800000"/>
            <a:headEnd/>
            <a:tailEnd/>
          </a:ln>
          <a:effectLst/>
        </p:spPr>
        <p:txBody>
          <a:bodyPr vert="horz" wrap="square" lIns="91440" tIns="45720" rIns="91440" bIns="45720" numCol="1" rtlCol="0" anchor="t" anchorCtr="0" compatLnSpc="1">
            <a:prstTxWarp prst="textNoShape">
              <a:avLst/>
            </a:prstTxWarp>
          </a:bodyPr>
          <a:lstStyle>
            <a:lvl1pPr algn="l" rtl="0" fontAlgn="auto">
              <a:spcBef>
                <a:spcPts val="0"/>
              </a:spcBef>
              <a:spcAft>
                <a:spcPts val="0"/>
              </a:spcAft>
              <a:defRPr sz="1000">
                <a:latin typeface="Arial" charset="0"/>
                <a:cs typeface="Arial" charset="0"/>
              </a:defRPr>
            </a:lvl1pPr>
          </a:lstStyle>
          <a:p>
            <a:pPr rtl="0">
              <a:defRPr/>
            </a:pPr>
            <a:r>
              <a:rPr lang="en"/>
              <a:t>Н.Новгород, 2014 г.</a:t>
            </a:r>
            <a:endParaRPr lang="ru-RU" dirty="0"/>
          </a:p>
        </p:txBody>
      </p:sp>
      <p:sp>
        <p:nvSpPr>
          <p:cNvPr id="13" name="Rectangle 5"/>
          <p:cNvSpPr>
            <a:spLocks noGrp="1" noChangeArrowheads="1"/>
          </p:cNvSpPr>
          <p:nvPr>
            <p:ph type="ftr" sz="quarter" idx="3"/>
          </p:nvPr>
        </p:nvSpPr>
        <p:spPr bwMode="auto">
          <a:xfrm>
            <a:off x="3007920" y="6408738"/>
            <a:ext cx="5761302" cy="449262"/>
          </a:xfrm>
          <a:prstGeom prst="rect">
            <a:avLst/>
          </a:prstGeom>
          <a:noFill/>
          <a:ln w="9525">
            <a:noFill/>
            <a:miter lim="800000"/>
            <a:headEnd/>
            <a:tailEnd/>
          </a:ln>
          <a:effectLst/>
        </p:spPr>
        <p:txBody>
          <a:bodyPr vert="horz" wrap="square" lIns="91440" tIns="45720" rIns="91440" bIns="45720" numCol="1" rtlCol="0" anchor="t" anchorCtr="0" compatLnSpc="1">
            <a:prstTxWarp prst="textNoShape">
              <a:avLst/>
            </a:prstTxWarp>
          </a:bodyPr>
          <a:lstStyle>
            <a:lvl1pPr algn="l" rtl="0" fontAlgn="auto">
              <a:spcBef>
                <a:spcPts val="0"/>
              </a:spcBef>
              <a:spcAft>
                <a:spcPts val="0"/>
              </a:spcAft>
              <a:defRPr sz="1000">
                <a:latin typeface="Arial" charset="0"/>
                <a:cs typeface="Arial" charset="0"/>
              </a:defRPr>
            </a:lvl1pPr>
          </a:lstStyle>
          <a:p>
            <a:pPr rtl="0">
              <a:defRPr/>
            </a:pPr>
            <a:r>
              <a:rPr lang="en"/>
              <a:t>Реализация метода сопряженных градиентов с предобуславливанием</a:t>
            </a:r>
            <a:endParaRPr lang="ru-RU" dirty="0"/>
          </a:p>
        </p:txBody>
      </p:sp>
    </p:spTree>
    <p:extLst>
      <p:ext uri="{BB962C8B-B14F-4D97-AF65-F5344CB8AC3E}">
        <p14:creationId xmlns="" xmlns:p14="http://schemas.microsoft.com/office/powerpoint/2010/main" val="55066823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bwMode="auto">
          <a:xfrm>
            <a:off x="273050" y="207963"/>
            <a:ext cx="9083675" cy="561975"/>
          </a:xfrm>
          <a:prstGeom prst="rect">
            <a:avLst/>
          </a:prstGeom>
          <a:noFill/>
          <a:ln w="9525">
            <a:noFill/>
            <a:miter lim="800000"/>
            <a:headEnd/>
            <a:tailEnd/>
          </a:ln>
        </p:spPr>
        <p:txBody>
          <a:bodyPr vert="horz" wrap="square" lIns="91440" tIns="45720" rIns="91440" bIns="45720" numCol="1" rtlCol="0" anchor="ctr" anchorCtr="0" compatLnSpc="1">
            <a:prstTxWarp prst="textNoShape">
              <a:avLst/>
            </a:prstTxWarp>
          </a:bodyPr>
          <a:lstStyle/>
          <a:p>
            <a:pPr lvl="0" rtl="0"/>
            <a:r>
              <a:rPr lang="en"/>
              <a:t>Введение</a:t>
            </a:r>
          </a:p>
        </p:txBody>
      </p:sp>
      <p:sp>
        <p:nvSpPr>
          <p:cNvPr id="13315" name="Rectangle 3"/>
          <p:cNvSpPr>
            <a:spLocks noGrp="1" noChangeArrowheads="1"/>
          </p:cNvSpPr>
          <p:nvPr>
            <p:ph type="body" idx="1"/>
          </p:nvPr>
        </p:nvSpPr>
        <p:spPr bwMode="auto">
          <a:xfrm>
            <a:off x="495300" y="1196975"/>
            <a:ext cx="8915400" cy="4968875"/>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bodyPr>
          <a:lstStyle/>
          <a:p>
            <a:pPr lvl="0" rtl="0"/>
            <a:r>
              <a:rPr lang="en"/>
              <a:t>Образец текста</a:t>
            </a:r>
          </a:p>
          <a:p>
            <a:pPr lvl="1" rtl="0"/>
            <a:r>
              <a:rPr lang="en"/>
              <a:t>Второй уровень</a:t>
            </a:r>
          </a:p>
          <a:p>
            <a:pPr lvl="2" rtl="0"/>
            <a:r>
              <a:rPr lang="en"/>
              <a:t>Третий уровень</a:t>
            </a:r>
          </a:p>
          <a:p>
            <a:pPr lvl="3" rtl="0"/>
            <a:r>
              <a:rPr lang="en"/>
              <a:t>Четвертый уровень</a:t>
            </a:r>
          </a:p>
          <a:p>
            <a:pPr lvl="4" rtl="0"/>
            <a:r>
              <a:rPr lang="en"/>
              <a:t>Пятый уровень</a:t>
            </a:r>
          </a:p>
        </p:txBody>
      </p:sp>
      <p:sp>
        <p:nvSpPr>
          <p:cNvPr id="2" name="Rectangle 4"/>
          <p:cNvSpPr>
            <a:spLocks noGrp="1" noChangeArrowheads="1"/>
          </p:cNvSpPr>
          <p:nvPr>
            <p:ph type="dt" sz="half" idx="2"/>
          </p:nvPr>
        </p:nvSpPr>
        <p:spPr bwMode="auto">
          <a:xfrm>
            <a:off x="882650" y="6408738"/>
            <a:ext cx="2051050" cy="449262"/>
          </a:xfrm>
          <a:prstGeom prst="rect">
            <a:avLst/>
          </a:prstGeom>
          <a:noFill/>
          <a:ln w="9525">
            <a:noFill/>
            <a:miter lim="800000"/>
            <a:headEnd/>
            <a:tailEnd/>
          </a:ln>
          <a:effectLst/>
        </p:spPr>
        <p:txBody>
          <a:bodyPr vert="horz" wrap="square" lIns="91440" tIns="45720" rIns="91440" bIns="45720" numCol="1" rtlCol="0" anchor="t" anchorCtr="0" compatLnSpc="1">
            <a:prstTxWarp prst="textNoShape">
              <a:avLst/>
            </a:prstTxWarp>
          </a:bodyPr>
          <a:lstStyle>
            <a:lvl1pPr algn="l" rtl="0">
              <a:defRPr sz="1000" smtClean="0">
                <a:latin typeface="Arial" charset="0"/>
              </a:defRPr>
            </a:lvl1pPr>
          </a:lstStyle>
          <a:p>
            <a:pPr rtl="0">
              <a:defRPr/>
            </a:pPr>
            <a:r>
              <a:rPr lang="en"/>
              <a:t>Н.Новгород, 2014 г.</a:t>
            </a:r>
            <a:endParaRPr lang="ru-RU"/>
          </a:p>
        </p:txBody>
      </p:sp>
      <p:sp>
        <p:nvSpPr>
          <p:cNvPr id="3" name="Rectangle 5"/>
          <p:cNvSpPr>
            <a:spLocks noGrp="1" noChangeArrowheads="1"/>
          </p:cNvSpPr>
          <p:nvPr>
            <p:ph type="ftr" sz="quarter" idx="3"/>
          </p:nvPr>
        </p:nvSpPr>
        <p:spPr bwMode="auto">
          <a:xfrm>
            <a:off x="3008313" y="6410325"/>
            <a:ext cx="5761037" cy="482600"/>
          </a:xfrm>
          <a:prstGeom prst="rect">
            <a:avLst/>
          </a:prstGeom>
          <a:noFill/>
          <a:ln w="9525">
            <a:noFill/>
            <a:miter lim="800000"/>
            <a:headEnd/>
            <a:tailEnd/>
          </a:ln>
          <a:effectLst/>
        </p:spPr>
        <p:txBody>
          <a:bodyPr vert="horz" wrap="square" lIns="91440" tIns="45720" rIns="91440" bIns="45720" numCol="1" rtlCol="0" anchor="t" anchorCtr="0" compatLnSpc="1">
            <a:prstTxWarp prst="textNoShape">
              <a:avLst/>
            </a:prstTxWarp>
          </a:bodyPr>
          <a:lstStyle>
            <a:lvl1pPr algn="l" rtl="0">
              <a:defRPr sz="1000">
                <a:latin typeface="Arial" charset="0"/>
              </a:defRPr>
            </a:lvl1pPr>
          </a:lstStyle>
          <a:p>
            <a:pPr rtl="0">
              <a:defRPr/>
            </a:pPr>
            <a:r>
              <a:rPr lang="en"/>
              <a:t>Реализация метода сопряженных градиентов с предобуславливанием</a:t>
            </a:r>
            <a:endParaRPr lang="ru-RU"/>
          </a:p>
        </p:txBody>
      </p:sp>
      <p:sp>
        <p:nvSpPr>
          <p:cNvPr id="1030" name="Rectangle 6"/>
          <p:cNvSpPr>
            <a:spLocks noGrp="1" noChangeArrowheads="1"/>
          </p:cNvSpPr>
          <p:nvPr>
            <p:ph type="sldNum" sz="quarter" idx="4"/>
          </p:nvPr>
        </p:nvSpPr>
        <p:spPr bwMode="auto">
          <a:xfrm>
            <a:off x="8843963" y="6408738"/>
            <a:ext cx="935037" cy="449262"/>
          </a:xfrm>
          <a:prstGeom prst="rect">
            <a:avLst/>
          </a:prstGeom>
          <a:noFill/>
          <a:ln w="9525">
            <a:noFill/>
            <a:miter lim="800000"/>
            <a:headEnd/>
            <a:tailEnd/>
          </a:ln>
          <a:effectLst/>
        </p:spPr>
        <p:txBody>
          <a:bodyPr vert="horz" wrap="square" lIns="91440" tIns="45720" rIns="91440" bIns="45720" numCol="1" rtlCol="0" anchor="t" anchorCtr="0" compatLnSpc="1">
            <a:prstTxWarp prst="textNoShape">
              <a:avLst/>
            </a:prstTxWarp>
          </a:bodyPr>
          <a:lstStyle>
            <a:lvl1pPr algn="l" rtl="0">
              <a:lnSpc>
                <a:spcPct val="150000"/>
              </a:lnSpc>
              <a:defRPr sz="1000">
                <a:latin typeface="Arial" charset="0"/>
              </a:defRPr>
            </a:lvl1pPr>
          </a:lstStyle>
          <a:p>
            <a:pPr rtl="0">
              <a:defRPr/>
            </a:pPr>
            <a:fld id="{17A20309-9DF2-465A-8283-412120E848FB}" type="slidenum">
              <a:rPr lang="ru-RU" smtClean="0"/>
              <a:pPr rtl="0">
                <a:defRPr/>
              </a:pPr>
              <a:t>‹#›</a:t>
            </a:fld>
            <a:endParaRPr lang="ru-RU" dirty="0"/>
          </a:p>
        </p:txBody>
      </p:sp>
      <p:sp>
        <p:nvSpPr>
          <p:cNvPr id="1031" name="Line 9"/>
          <p:cNvSpPr>
            <a:spLocks noChangeShapeType="1"/>
          </p:cNvSpPr>
          <p:nvPr/>
        </p:nvSpPr>
        <p:spPr bwMode="auto">
          <a:xfrm>
            <a:off x="973138" y="6381750"/>
            <a:ext cx="8737600" cy="0"/>
          </a:xfrm>
          <a:prstGeom prst="line">
            <a:avLst/>
          </a:prstGeom>
          <a:noFill/>
          <a:ln w="38100">
            <a:solidFill>
              <a:srgbClr val="0969CD"/>
            </a:solidFill>
            <a:round/>
            <a:headEnd/>
            <a:tailEnd/>
          </a:ln>
        </p:spPr>
        <p:txBody>
          <a:bodyPr rtlCol="0"/>
          <a:lstStyle/>
          <a:p>
            <a:pPr rtl="0">
              <a:defRPr/>
            </a:pPr>
            <a:endParaRPr lang="ru-RU"/>
          </a:p>
        </p:txBody>
      </p:sp>
      <p:sp>
        <p:nvSpPr>
          <p:cNvPr id="1032" name="Line 12"/>
          <p:cNvSpPr>
            <a:spLocks noChangeShapeType="1"/>
          </p:cNvSpPr>
          <p:nvPr/>
        </p:nvSpPr>
        <p:spPr bwMode="auto">
          <a:xfrm>
            <a:off x="131763" y="960438"/>
            <a:ext cx="9440862" cy="0"/>
          </a:xfrm>
          <a:prstGeom prst="line">
            <a:avLst/>
          </a:prstGeom>
          <a:noFill/>
          <a:ln w="38100">
            <a:solidFill>
              <a:srgbClr val="0969CD"/>
            </a:solidFill>
            <a:round/>
            <a:headEnd/>
            <a:tailEnd/>
          </a:ln>
        </p:spPr>
        <p:txBody>
          <a:bodyPr rtlCol="0"/>
          <a:lstStyle/>
          <a:p>
            <a:pPr rtl="0">
              <a:defRPr/>
            </a:pPr>
            <a:endParaRPr lang="ru-RU"/>
          </a:p>
        </p:txBody>
      </p:sp>
      <p:sp>
        <p:nvSpPr>
          <p:cNvPr id="1033" name="Line 13"/>
          <p:cNvSpPr>
            <a:spLocks noChangeShapeType="1"/>
          </p:cNvSpPr>
          <p:nvPr/>
        </p:nvSpPr>
        <p:spPr bwMode="auto">
          <a:xfrm>
            <a:off x="131763" y="109538"/>
            <a:ext cx="0" cy="863600"/>
          </a:xfrm>
          <a:prstGeom prst="line">
            <a:avLst/>
          </a:prstGeom>
          <a:noFill/>
          <a:ln w="38100">
            <a:solidFill>
              <a:srgbClr val="0969CD"/>
            </a:solidFill>
            <a:round/>
            <a:headEnd/>
            <a:tailEnd/>
          </a:ln>
        </p:spPr>
        <p:txBody>
          <a:bodyPr rtlCol="0"/>
          <a:lstStyle/>
          <a:p>
            <a:pPr rtl="0">
              <a:defRPr/>
            </a:pPr>
            <a:endParaRPr lang="ru-RU"/>
          </a:p>
        </p:txBody>
      </p:sp>
      <p:pic>
        <p:nvPicPr>
          <p:cNvPr id="13322" name="Picture 13" descr="NNGU_Logo_PNG"/>
          <p:cNvPicPr>
            <a:picLocks noChangeAspect="1" noChangeArrowheads="1"/>
          </p:cNvPicPr>
          <p:nvPr userDrawn="1"/>
        </p:nvPicPr>
        <p:blipFill>
          <a:blip r:embed="rId6" cstate="print"/>
          <a:srcRect/>
          <a:stretch>
            <a:fillRect/>
          </a:stretch>
        </p:blipFill>
        <p:spPr bwMode="auto">
          <a:xfrm>
            <a:off x="57150" y="6092825"/>
            <a:ext cx="720725" cy="7207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847" r:id="rId1"/>
    <p:sldLayoutId id="2147483848" r:id="rId2"/>
    <p:sldLayoutId id="2147483846" r:id="rId3"/>
    <p:sldLayoutId id="2147483849" r:id="rId4"/>
  </p:sldLayoutIdLst>
  <p:hf hdr="0"/>
  <p:txStyles>
    <p:titleStyle>
      <a:lvl1pPr algn="l" rtl="0" eaLnBrk="0" fontAlgn="base" hangingPunct="0">
        <a:spcBef>
          <a:spcPct val="0"/>
        </a:spcBef>
        <a:spcAft>
          <a:spcPct val="0"/>
        </a:spcAft>
        <a:defRPr sz="3000" b="1">
          <a:solidFill>
            <a:schemeClr val="tx2"/>
          </a:solidFill>
          <a:latin typeface="+mj-lt"/>
          <a:ea typeface="+mj-ea"/>
          <a:cs typeface="+mj-cs"/>
        </a:defRPr>
      </a:lvl1pPr>
      <a:lvl2pPr algn="l" rtl="0" eaLnBrk="0" fontAlgn="base" hangingPunct="0">
        <a:spcBef>
          <a:spcPct val="0"/>
        </a:spcBef>
        <a:spcAft>
          <a:spcPct val="0"/>
        </a:spcAft>
        <a:defRPr sz="3000" b="1">
          <a:solidFill>
            <a:schemeClr val="tx2"/>
          </a:solidFill>
          <a:latin typeface="Arial" charset="0"/>
          <a:cs typeface="Arial" charset="0"/>
        </a:defRPr>
      </a:lvl2pPr>
      <a:lvl3pPr algn="l" rtl="0" eaLnBrk="0" fontAlgn="base" hangingPunct="0">
        <a:spcBef>
          <a:spcPct val="0"/>
        </a:spcBef>
        <a:spcAft>
          <a:spcPct val="0"/>
        </a:spcAft>
        <a:defRPr sz="3000" b="1">
          <a:solidFill>
            <a:schemeClr val="tx2"/>
          </a:solidFill>
          <a:latin typeface="Arial" charset="0"/>
          <a:cs typeface="Arial" charset="0"/>
        </a:defRPr>
      </a:lvl3pPr>
      <a:lvl4pPr algn="l" rtl="0" eaLnBrk="0" fontAlgn="base" hangingPunct="0">
        <a:spcBef>
          <a:spcPct val="0"/>
        </a:spcBef>
        <a:spcAft>
          <a:spcPct val="0"/>
        </a:spcAft>
        <a:defRPr sz="3000" b="1">
          <a:solidFill>
            <a:schemeClr val="tx2"/>
          </a:solidFill>
          <a:latin typeface="Arial" charset="0"/>
          <a:cs typeface="Arial" charset="0"/>
        </a:defRPr>
      </a:lvl4pPr>
      <a:lvl5pPr algn="l" rtl="0" eaLnBrk="0" fontAlgn="base" hangingPunct="0">
        <a:spcBef>
          <a:spcPct val="0"/>
        </a:spcBef>
        <a:spcAft>
          <a:spcPct val="0"/>
        </a:spcAft>
        <a:defRPr sz="3000" b="1">
          <a:solidFill>
            <a:schemeClr val="tx2"/>
          </a:solidFill>
          <a:latin typeface="Arial" charset="0"/>
          <a:cs typeface="Arial" charset="0"/>
        </a:defRPr>
      </a:lvl5pPr>
      <a:lvl6pPr marL="457200" algn="l" rtl="0" fontAlgn="base">
        <a:spcBef>
          <a:spcPct val="0"/>
        </a:spcBef>
        <a:spcAft>
          <a:spcPct val="0"/>
        </a:spcAft>
        <a:defRPr sz="3000" b="1">
          <a:solidFill>
            <a:schemeClr val="tx2"/>
          </a:solidFill>
          <a:latin typeface="Arial" charset="0"/>
          <a:cs typeface="Arial" charset="0"/>
        </a:defRPr>
      </a:lvl6pPr>
      <a:lvl7pPr marL="914400" algn="l" rtl="0" fontAlgn="base">
        <a:spcBef>
          <a:spcPct val="0"/>
        </a:spcBef>
        <a:spcAft>
          <a:spcPct val="0"/>
        </a:spcAft>
        <a:defRPr sz="3000" b="1">
          <a:solidFill>
            <a:schemeClr val="tx2"/>
          </a:solidFill>
          <a:latin typeface="Arial" charset="0"/>
          <a:cs typeface="Arial" charset="0"/>
        </a:defRPr>
      </a:lvl7pPr>
      <a:lvl8pPr marL="1371600" algn="l" rtl="0" fontAlgn="base">
        <a:spcBef>
          <a:spcPct val="0"/>
        </a:spcBef>
        <a:spcAft>
          <a:spcPct val="0"/>
        </a:spcAft>
        <a:defRPr sz="3000" b="1">
          <a:solidFill>
            <a:schemeClr val="tx2"/>
          </a:solidFill>
          <a:latin typeface="Arial" charset="0"/>
          <a:cs typeface="Arial" charset="0"/>
        </a:defRPr>
      </a:lvl8pPr>
      <a:lvl9pPr marL="1828800" algn="l" rtl="0" fontAlgn="base">
        <a:spcBef>
          <a:spcPct val="0"/>
        </a:spcBef>
        <a:spcAft>
          <a:spcPct val="0"/>
        </a:spcAft>
        <a:defRPr sz="3000" b="1">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SzPct val="80000"/>
        <a:buFont typeface="Wingdings" pitchFamily="2" charset="2"/>
        <a:buChar char="q"/>
        <a:defRPr sz="24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cs typeface="+mn-cs"/>
        </a:defRPr>
      </a:lvl2pPr>
      <a:lvl3pPr marL="1143000" indent="-228600" algn="l" rtl="0" eaLnBrk="0" fontAlgn="base" hangingPunct="0">
        <a:spcBef>
          <a:spcPct val="20000"/>
        </a:spcBef>
        <a:spcAft>
          <a:spcPct val="0"/>
        </a:spcAft>
        <a:buChar char="•"/>
        <a:defRPr sz="20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Font typeface="Wingdings" pitchFamily="2" charset="2"/>
        <a:buChar char="Ø"/>
        <a:defRPr sz="1600">
          <a:solidFill>
            <a:schemeClr val="tx1"/>
          </a:solidFill>
          <a:latin typeface="+mn-lt"/>
          <a:cs typeface="+mn-cs"/>
        </a:defRPr>
      </a:lvl5pPr>
      <a:lvl6pPr marL="2514600" indent="-228600" algn="l" rtl="0" fontAlgn="base">
        <a:spcBef>
          <a:spcPct val="20000"/>
        </a:spcBef>
        <a:spcAft>
          <a:spcPct val="0"/>
        </a:spcAft>
        <a:buFont typeface="Wingdings" pitchFamily="2" charset="2"/>
        <a:buChar char="Ø"/>
        <a:defRPr sz="1600">
          <a:solidFill>
            <a:schemeClr val="tx1"/>
          </a:solidFill>
          <a:latin typeface="+mn-lt"/>
          <a:cs typeface="+mn-cs"/>
        </a:defRPr>
      </a:lvl6pPr>
      <a:lvl7pPr marL="2971800" indent="-228600" algn="l" rtl="0" fontAlgn="base">
        <a:spcBef>
          <a:spcPct val="20000"/>
        </a:spcBef>
        <a:spcAft>
          <a:spcPct val="0"/>
        </a:spcAft>
        <a:buFont typeface="Wingdings" pitchFamily="2" charset="2"/>
        <a:buChar char="Ø"/>
        <a:defRPr sz="1600">
          <a:solidFill>
            <a:schemeClr val="tx1"/>
          </a:solidFill>
          <a:latin typeface="+mn-lt"/>
          <a:cs typeface="+mn-cs"/>
        </a:defRPr>
      </a:lvl7pPr>
      <a:lvl8pPr marL="3429000" indent="-228600" algn="l" rtl="0" fontAlgn="base">
        <a:spcBef>
          <a:spcPct val="20000"/>
        </a:spcBef>
        <a:spcAft>
          <a:spcPct val="0"/>
        </a:spcAft>
        <a:buFont typeface="Wingdings" pitchFamily="2" charset="2"/>
        <a:buChar char="Ø"/>
        <a:defRPr sz="1600">
          <a:solidFill>
            <a:schemeClr val="tx1"/>
          </a:solidFill>
          <a:latin typeface="+mn-lt"/>
          <a:cs typeface="+mn-cs"/>
        </a:defRPr>
      </a:lvl8pPr>
      <a:lvl9pPr marL="3886200" indent="-228600" algn="l" rtl="0" fontAlgn="base">
        <a:spcBef>
          <a:spcPct val="20000"/>
        </a:spcBef>
        <a:spcAft>
          <a:spcPct val="0"/>
        </a:spcAft>
        <a:buFont typeface="Wingdings" pitchFamily="2" charset="2"/>
        <a:buChar char="Ø"/>
        <a:defRPr sz="1600">
          <a:solidFill>
            <a:schemeClr val="tx1"/>
          </a:solidFill>
          <a:latin typeface="+mn-lt"/>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oleObject" Target="../embeddings/oleObject3.bin"/></Relationships>
</file>

<file path=ppt/slides/_rels/slide11.xml.rels><?xml version="1.0" encoding="UTF-8" standalone="yes"?>
<Relationships xmlns="http://schemas.openxmlformats.org/package/2006/relationships"><Relationship Id="rId8" Type="http://schemas.openxmlformats.org/officeDocument/2006/relationships/oleObject" Target="../embeddings/oleObject9.bin"/><Relationship Id="rId3" Type="http://schemas.openxmlformats.org/officeDocument/2006/relationships/oleObject" Target="../embeddings/oleObject4.bin"/><Relationship Id="rId7"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oleObject" Target="../embeddings/oleObject7.bin"/><Relationship Id="rId5" Type="http://schemas.openxmlformats.org/officeDocument/2006/relationships/oleObject" Target="../embeddings/oleObject6.bin"/><Relationship Id="rId4" Type="http://schemas.openxmlformats.org/officeDocument/2006/relationships/oleObject" Target="../embeddings/oleObject5.bin"/></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oleObject" Target="../embeddings/oleObject12.bin"/><Relationship Id="rId4" Type="http://schemas.openxmlformats.org/officeDocument/2006/relationships/oleObject" Target="../embeddings/oleObject11.bin"/></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hyperlink" Target="http://www.cise.ufl.edu/research/sparse/matrices/"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8" Type="http://schemas.openxmlformats.org/officeDocument/2006/relationships/oleObject" Target="../embeddings/oleObject18.bin"/><Relationship Id="rId3" Type="http://schemas.openxmlformats.org/officeDocument/2006/relationships/oleObject" Target="../embeddings/oleObject13.bin"/><Relationship Id="rId7" Type="http://schemas.openxmlformats.org/officeDocument/2006/relationships/oleObject" Target="../embeddings/oleObject17.bin"/><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oleObject" Target="../embeddings/oleObject16.bin"/><Relationship Id="rId11" Type="http://schemas.openxmlformats.org/officeDocument/2006/relationships/oleObject" Target="../embeddings/oleObject21.bin"/><Relationship Id="rId5" Type="http://schemas.openxmlformats.org/officeDocument/2006/relationships/oleObject" Target="../embeddings/oleObject15.bin"/><Relationship Id="rId10" Type="http://schemas.openxmlformats.org/officeDocument/2006/relationships/oleObject" Target="../embeddings/oleObject20.bin"/><Relationship Id="rId4" Type="http://schemas.openxmlformats.org/officeDocument/2006/relationships/oleObject" Target="../embeddings/oleObject14.bin"/><Relationship Id="rId9" Type="http://schemas.openxmlformats.org/officeDocument/2006/relationships/oleObject" Target="../embeddings/oleObject19.bin"/></Relationships>
</file>

<file path=ppt/slides/_rels/slide37.xml.rels><?xml version="1.0" encoding="UTF-8" standalone="yes"?>
<Relationships xmlns="http://schemas.openxmlformats.org/package/2006/relationships"><Relationship Id="rId3" Type="http://schemas.openxmlformats.org/officeDocument/2006/relationships/oleObject" Target="../embeddings/oleObject22.bin"/><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oleObject" Target="../embeddings/oleObject23.bin"/></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hyperlink" Target="http://www.mpfr.org/" TargetMode="Externa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hyperlink" Target="http://mpir.org/" TargetMode="External"/><Relationship Id="rId2" Type="http://schemas.openxmlformats.org/officeDocument/2006/relationships/hyperlink" Target="http://www.mpfr.org/mpfr-current/" TargetMode="External"/><Relationship Id="rId1" Type="http://schemas.openxmlformats.org/officeDocument/2006/relationships/slideLayout" Target="../slideLayouts/slideLayout2.xml"/><Relationship Id="rId4" Type="http://schemas.openxmlformats.org/officeDocument/2006/relationships/hyperlink" Target="http://gladman.plushost.co.uk/oldsite/computing/mpfr.svn.build.vc10.zip" TargetMode="Externa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hyperlink" Target="http://permalink.gmane.org/gmane.comp.lib.mpfr.general/819" TargetMode="External"/><Relationship Id="rId2" Type="http://schemas.openxmlformats.org/officeDocument/2006/relationships/hyperlink" Target="http://www.mpfr.org/mpfr-current/mpfr.pdf" TargetMode="External"/><Relationship Id="rId1" Type="http://schemas.openxmlformats.org/officeDocument/2006/relationships/slideLayout" Target="../slideLayouts/slideLayout2.xml"/><Relationship Id="rId5" Type="http://schemas.openxmlformats.org/officeDocument/2006/relationships/hyperlink" Target="http://gladman.plushost.co.uk/oldsite/computing/gmp4win.php" TargetMode="External"/><Relationship Id="rId4" Type="http://schemas.openxmlformats.org/officeDocument/2006/relationships/hyperlink" Target="http://mpir.org/"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ctrTitle"/>
          </p:nvPr>
        </p:nvSpPr>
        <p:spPr>
          <a:xfrm>
            <a:off x="776288" y="2990206"/>
            <a:ext cx="8420100" cy="1477328"/>
          </a:xfrm>
          <a:noFill/>
        </p:spPr>
        <p:txBody>
          <a:bodyPr rtlCol="0">
            <a:spAutoFit/>
          </a:bodyPr>
          <a:lstStyle/>
          <a:p>
            <a:pPr algn="ctr" rtl="0" eaLnBrk="1" hangingPunct="1"/>
            <a:r>
              <a:rPr lang="en" dirty="0"/>
              <a:t>Laboratory Work</a:t>
            </a:r>
            <a:r>
              <a:rPr lang="ru-RU" dirty="0" smtClean="0"/>
              <a:t/>
            </a:r>
            <a:br>
              <a:rPr lang="ru-RU" dirty="0" smtClean="0"/>
            </a:br>
            <a:r>
              <a:rPr lang="en" dirty="0"/>
              <a:t>Preconditioned </a:t>
            </a:r>
            <a:r>
              <a:rPr lang="en-US" dirty="0" smtClean="0"/>
              <a:t>C</a:t>
            </a:r>
            <a:r>
              <a:rPr lang="en" dirty="0" smtClean="0"/>
              <a:t>onjugate </a:t>
            </a:r>
            <a:r>
              <a:rPr lang="en-US" dirty="0" smtClean="0"/>
              <a:t>G</a:t>
            </a:r>
            <a:r>
              <a:rPr lang="en" dirty="0" smtClean="0"/>
              <a:t>radient Method </a:t>
            </a:r>
            <a:r>
              <a:rPr lang="en" dirty="0"/>
              <a:t>implementation</a:t>
            </a:r>
            <a:endParaRPr lang="ru-RU" dirty="0" smtClean="0"/>
          </a:p>
        </p:txBody>
      </p:sp>
      <p:sp>
        <p:nvSpPr>
          <p:cNvPr id="408579" name="Rectangle 3"/>
          <p:cNvSpPr>
            <a:spLocks noGrp="1" noChangeArrowheads="1"/>
          </p:cNvSpPr>
          <p:nvPr>
            <p:ph type="subTitle" idx="1"/>
          </p:nvPr>
        </p:nvSpPr>
        <p:spPr>
          <a:xfrm>
            <a:off x="428625" y="2324096"/>
            <a:ext cx="9047163" cy="461962"/>
          </a:xfrm>
        </p:spPr>
        <p:txBody>
          <a:bodyPr rtlCol="0">
            <a:spAutoFit/>
          </a:bodyPr>
          <a:lstStyle/>
          <a:p>
            <a:pPr rtl="0" eaLnBrk="1" hangingPunct="1">
              <a:defRPr/>
            </a:pPr>
            <a:r>
              <a:rPr lang="en" b="1" i="1" dirty="0">
                <a:effectLst>
                  <a:outerShdw blurRad="38100" dist="38100" dir="2700000" algn="tl">
                    <a:srgbClr val="C0C0C0"/>
                  </a:outerShdw>
                </a:effectLst>
              </a:rPr>
              <a:t>Iterative </a:t>
            </a:r>
            <a:r>
              <a:rPr lang="en" b="1" i="1">
                <a:effectLst>
                  <a:outerShdw blurRad="38100" dist="38100" dir="2700000" algn="tl">
                    <a:srgbClr val="C0C0C0"/>
                  </a:outerShdw>
                </a:effectLst>
              </a:rPr>
              <a:t>Methods </a:t>
            </a:r>
            <a:r>
              <a:rPr lang="en" b="1" i="1" smtClean="0">
                <a:effectLst>
                  <a:outerShdw blurRad="38100" dist="38100" dir="2700000" algn="tl">
                    <a:srgbClr val="C0C0C0"/>
                  </a:outerShdw>
                </a:effectLst>
              </a:rPr>
              <a:t>for Solving </a:t>
            </a:r>
            <a:r>
              <a:rPr lang="en" b="1" i="1" dirty="0">
                <a:effectLst>
                  <a:outerShdw blurRad="38100" dist="38100" dir="2700000" algn="tl">
                    <a:srgbClr val="C0C0C0"/>
                  </a:outerShdw>
                </a:effectLst>
              </a:rPr>
              <a:t>Linear Systems</a:t>
            </a:r>
          </a:p>
        </p:txBody>
      </p:sp>
      <p:sp>
        <p:nvSpPr>
          <p:cNvPr id="16388" name="Rectangle 4"/>
          <p:cNvSpPr>
            <a:spLocks noChangeArrowheads="1"/>
          </p:cNvSpPr>
          <p:nvPr/>
        </p:nvSpPr>
        <p:spPr bwMode="auto">
          <a:xfrm>
            <a:off x="4160838" y="5864247"/>
            <a:ext cx="5737225" cy="708025"/>
          </a:xfrm>
          <a:prstGeom prst="rect">
            <a:avLst/>
          </a:prstGeom>
          <a:noFill/>
          <a:ln w="9525">
            <a:noFill/>
            <a:miter lim="800000"/>
            <a:headEnd/>
            <a:tailEnd/>
          </a:ln>
        </p:spPr>
        <p:txBody>
          <a:bodyPr rtlCol="0" anchor="ctr">
            <a:spAutoFit/>
          </a:bodyPr>
          <a:lstStyle/>
          <a:p>
            <a:pPr algn="l" rtl="0"/>
            <a:r>
              <a:rPr lang="en-US" sz="2000" dirty="0" smtClean="0">
                <a:latin typeface="Arial" charset="0"/>
              </a:rPr>
              <a:t>K.A. Barkalov,</a:t>
            </a:r>
            <a:endParaRPr lang="ru-RU" sz="2000" dirty="0">
              <a:latin typeface="Arial" charset="0"/>
            </a:endParaRPr>
          </a:p>
          <a:p>
            <a:pPr algn="l" rtl="0"/>
            <a:r>
              <a:rPr lang="en" sz="2000" dirty="0">
                <a:latin typeface="Arial" charset="0"/>
              </a:rPr>
              <a:t>Software Department</a:t>
            </a:r>
          </a:p>
        </p:txBody>
      </p:sp>
      <p:sp>
        <p:nvSpPr>
          <p:cNvPr id="16389" name="Rectangle 4"/>
          <p:cNvSpPr>
            <a:spLocks noChangeArrowheads="1"/>
          </p:cNvSpPr>
          <p:nvPr/>
        </p:nvSpPr>
        <p:spPr bwMode="auto">
          <a:xfrm>
            <a:off x="6321425" y="5202252"/>
            <a:ext cx="3576638" cy="369888"/>
          </a:xfrm>
          <a:prstGeom prst="rect">
            <a:avLst/>
          </a:prstGeom>
          <a:noFill/>
          <a:ln w="9525">
            <a:noFill/>
            <a:miter lim="800000"/>
            <a:headEnd/>
            <a:tailEnd/>
          </a:ln>
        </p:spPr>
        <p:txBody>
          <a:bodyPr rtlCol="0" anchor="ctr">
            <a:spAutoFit/>
          </a:bodyPr>
          <a:lstStyle/>
          <a:p>
            <a:pPr algn="l" rtl="0"/>
            <a:r>
              <a:rPr lang="en" i="1">
                <a:solidFill>
                  <a:srgbClr val="000000"/>
                </a:solidFill>
                <a:latin typeface="Arial" charset="0"/>
              </a:rPr>
              <a:t>Supported by Intel</a:t>
            </a:r>
            <a:endParaRPr lang="ru-RU" dirty="0">
              <a:solidFill>
                <a:srgbClr val="000000"/>
              </a:solidFill>
              <a:latin typeface="Arial"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p:txBody>
          <a:bodyPr rtlCol="0"/>
          <a:lstStyle/>
          <a:p>
            <a:pPr rtl="0"/>
            <a:r>
              <a:rPr lang="en"/>
              <a:t>Idea of the method</a:t>
            </a:r>
            <a:endParaRPr lang="ru-RU" dirty="0"/>
          </a:p>
        </p:txBody>
      </p:sp>
      <p:sp>
        <p:nvSpPr>
          <p:cNvPr id="8" name="Содержимое 7"/>
          <p:cNvSpPr>
            <a:spLocks noGrp="1"/>
          </p:cNvSpPr>
          <p:nvPr>
            <p:ph idx="1"/>
          </p:nvPr>
        </p:nvSpPr>
        <p:spPr/>
        <p:txBody>
          <a:bodyPr rtlCol="0"/>
          <a:lstStyle/>
          <a:p>
            <a:pPr rtl="0"/>
            <a:r>
              <a:rPr lang="en" dirty="0"/>
              <a:t>The idea of the conjugate gradients method is that solving the linear system </a:t>
            </a:r>
            <a:r>
              <a:rPr lang="en" i="1" dirty="0">
                <a:latin typeface="Times New Roman" pitchFamily="18" charset="0"/>
                <a:cs typeface="Times New Roman" pitchFamily="18" charset="0"/>
              </a:rPr>
              <a:t>Ax = </a:t>
            </a:r>
            <a:r>
              <a:rPr lang="en" i="1" dirty="0" smtClean="0">
                <a:latin typeface="Times New Roman" pitchFamily="18" charset="0"/>
                <a:cs typeface="Times New Roman" pitchFamily="18" charset="0"/>
              </a:rPr>
              <a:t>b</a:t>
            </a:r>
            <a:r>
              <a:rPr lang="en" i="1" dirty="0" smtClean="0"/>
              <a:t> </a:t>
            </a:r>
            <a:r>
              <a:rPr lang="en" dirty="0"/>
              <a:t>where </a:t>
            </a:r>
            <a:r>
              <a:rPr lang="en" i="1" dirty="0"/>
              <a:t>А</a:t>
            </a:r>
            <a:r>
              <a:rPr lang="en" dirty="0"/>
              <a:t> is a SPD matrix is equivalent to </a:t>
            </a:r>
            <a:r>
              <a:rPr lang="en" dirty="0" smtClean="0"/>
              <a:t>solving </a:t>
            </a:r>
            <a:r>
              <a:rPr lang="en" dirty="0"/>
              <a:t>the function minimization problem</a:t>
            </a:r>
            <a:endParaRPr lang="en-US" dirty="0" smtClean="0"/>
          </a:p>
          <a:p>
            <a:pPr rtl="0"/>
            <a:endParaRPr lang="ru-RU" sz="2800" dirty="0" smtClean="0"/>
          </a:p>
          <a:p>
            <a:pPr rtl="0"/>
            <a:r>
              <a:rPr lang="en" dirty="0"/>
              <a:t>This is true if </a:t>
            </a:r>
          </a:p>
          <a:p>
            <a:pPr rtl="0"/>
            <a:endParaRPr lang="en-US" dirty="0" smtClean="0"/>
          </a:p>
          <a:p>
            <a:pPr rtl="0"/>
            <a:endParaRPr lang="ru-RU" dirty="0" smtClean="0"/>
          </a:p>
          <a:p>
            <a:pPr rtl="0"/>
            <a:endParaRPr lang="ru-RU" dirty="0"/>
          </a:p>
        </p:txBody>
      </p:sp>
      <p:sp>
        <p:nvSpPr>
          <p:cNvPr id="5" name="Дата 4"/>
          <p:cNvSpPr>
            <a:spLocks noGrp="1"/>
          </p:cNvSpPr>
          <p:nvPr>
            <p:ph type="dt" sz="half" idx="10"/>
          </p:nvPr>
        </p:nvSpPr>
        <p:spPr/>
        <p:txBody>
          <a:bodyPr rtlCol="0"/>
          <a:lstStyle/>
          <a:p>
            <a:pPr rtl="0">
              <a:defRPr/>
            </a:pPr>
            <a:r>
              <a:rPr lang="en"/>
              <a:t>Nizhny Novgorod, 2014</a:t>
            </a:r>
            <a:endParaRPr lang="ru-RU" dirty="0"/>
          </a:p>
        </p:txBody>
      </p:sp>
      <p:sp>
        <p:nvSpPr>
          <p:cNvPr id="6" name="Нижний колонтитул 5"/>
          <p:cNvSpPr>
            <a:spLocks noGrp="1"/>
          </p:cNvSpPr>
          <p:nvPr>
            <p:ph type="ftr" sz="quarter" idx="11"/>
          </p:nvPr>
        </p:nvSpPr>
        <p:spPr/>
        <p:txBody>
          <a:bodyPr rtlCol="0"/>
          <a:lstStyle/>
          <a:p>
            <a:pPr rtl="0">
              <a:defRPr/>
            </a:pPr>
            <a:r>
              <a:rPr lang="en"/>
              <a:t>Preconditioned conjugate gradient method implementation</a:t>
            </a:r>
            <a:endParaRPr lang="ru-RU" dirty="0"/>
          </a:p>
        </p:txBody>
      </p:sp>
      <p:sp>
        <p:nvSpPr>
          <p:cNvPr id="4" name="Номер слайда 3"/>
          <p:cNvSpPr>
            <a:spLocks noGrp="1"/>
          </p:cNvSpPr>
          <p:nvPr>
            <p:ph type="sldNum" sz="quarter" idx="12"/>
          </p:nvPr>
        </p:nvSpPr>
        <p:spPr/>
        <p:txBody>
          <a:bodyPr rtlCol="0"/>
          <a:lstStyle/>
          <a:p>
            <a:pPr rtl="0">
              <a:defRPr/>
            </a:pPr>
            <a:fld id="{A184A67C-33BD-4A59-9EAE-678C8C03CEA8}" type="slidenum">
              <a:rPr lang="ru-RU" smtClean="0"/>
              <a:pPr rtl="0">
                <a:defRPr/>
              </a:pPr>
              <a:t>10</a:t>
            </a:fld>
            <a:endParaRPr lang="ru-RU"/>
          </a:p>
        </p:txBody>
      </p:sp>
      <p:sp>
        <p:nvSpPr>
          <p:cNvPr id="112642"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rtl="0"/>
            <a:endParaRPr lang="ru-RU"/>
          </a:p>
        </p:txBody>
      </p:sp>
      <p:graphicFrame>
        <p:nvGraphicFramePr>
          <p:cNvPr id="112641" name="Object 1"/>
          <p:cNvGraphicFramePr>
            <a:graphicFrameLocks noChangeAspect="1"/>
          </p:cNvGraphicFramePr>
          <p:nvPr/>
        </p:nvGraphicFramePr>
        <p:xfrm>
          <a:off x="3024188" y="2286000"/>
          <a:ext cx="2990850" cy="790575"/>
        </p:xfrm>
        <a:graphic>
          <a:graphicData uri="http://schemas.openxmlformats.org/presentationml/2006/ole">
            <p:oleObj spid="_x0000_s112690" name="Equation" r:id="rId3" imgW="1497950" imgH="393529" progId="Equation.3">
              <p:embed/>
            </p:oleObj>
          </a:graphicData>
        </a:graphic>
      </p:graphicFrame>
      <p:sp>
        <p:nvSpPr>
          <p:cNvPr id="112644" name="Rectangle 4"/>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rtl="0"/>
            <a:endParaRPr lang="ru-RU"/>
          </a:p>
        </p:txBody>
      </p:sp>
      <p:graphicFrame>
        <p:nvGraphicFramePr>
          <p:cNvPr id="112643" name="Object 3"/>
          <p:cNvGraphicFramePr>
            <a:graphicFrameLocks noChangeAspect="1"/>
          </p:cNvGraphicFramePr>
          <p:nvPr/>
        </p:nvGraphicFramePr>
        <p:xfrm>
          <a:off x="3238488" y="3286124"/>
          <a:ext cx="2497137" cy="406400"/>
        </p:xfrm>
        <a:graphic>
          <a:graphicData uri="http://schemas.openxmlformats.org/presentationml/2006/ole">
            <p:oleObj spid="_x0000_s112691" name="Equation" r:id="rId4" imgW="1206500" imgH="203200" progId="Equation.3">
              <p:embed/>
            </p:oleObj>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p:txBody>
          <a:bodyPr rtlCol="0"/>
          <a:lstStyle/>
          <a:p>
            <a:pPr rtl="0"/>
            <a:r>
              <a:rPr lang="en"/>
              <a:t>Conjugate gradient method algorithm (1)</a:t>
            </a:r>
            <a:endParaRPr lang="ru-RU" dirty="0"/>
          </a:p>
        </p:txBody>
      </p:sp>
      <p:sp>
        <p:nvSpPr>
          <p:cNvPr id="8" name="Содержимое 7"/>
          <p:cNvSpPr>
            <a:spLocks noGrp="1"/>
          </p:cNvSpPr>
          <p:nvPr>
            <p:ph idx="1"/>
          </p:nvPr>
        </p:nvSpPr>
        <p:spPr/>
        <p:txBody>
          <a:bodyPr rtlCol="0"/>
          <a:lstStyle/>
          <a:p>
            <a:pPr rtl="0"/>
            <a:r>
              <a:rPr lang="en" dirty="0"/>
              <a:t>Preliminary step: computation of the initial residual vector </a:t>
            </a:r>
            <a:r>
              <a:rPr lang="en" i="1" dirty="0">
                <a:latin typeface="Times New Roman" pitchFamily="18" charset="0"/>
                <a:cs typeface="Times New Roman" pitchFamily="18" charset="0"/>
              </a:rPr>
              <a:t>r</a:t>
            </a:r>
            <a:r>
              <a:rPr lang="en" baseline="-25000" dirty="0">
                <a:latin typeface="Times New Roman" pitchFamily="18" charset="0"/>
                <a:cs typeface="Times New Roman" pitchFamily="18" charset="0"/>
              </a:rPr>
              <a:t>0</a:t>
            </a:r>
            <a:r>
              <a:rPr lang="en" dirty="0"/>
              <a:t> and direction vector </a:t>
            </a:r>
            <a:r>
              <a:rPr lang="en" i="1" dirty="0">
                <a:latin typeface="Times New Roman" pitchFamily="18" charset="0"/>
                <a:cs typeface="Times New Roman" pitchFamily="18" charset="0"/>
              </a:rPr>
              <a:t>p</a:t>
            </a:r>
            <a:r>
              <a:rPr lang="en" baseline="-25000" dirty="0">
                <a:latin typeface="Times New Roman" pitchFamily="18" charset="0"/>
                <a:cs typeface="Times New Roman" pitchFamily="18" charset="0"/>
              </a:rPr>
              <a:t>0</a:t>
            </a:r>
            <a:r>
              <a:rPr lang="en" dirty="0"/>
              <a:t>: </a:t>
            </a:r>
          </a:p>
          <a:p>
            <a:pPr rtl="0"/>
            <a:endParaRPr lang="ru-RU" dirty="0" smtClean="0"/>
          </a:p>
          <a:p>
            <a:pPr lvl="0"/>
            <a:r>
              <a:rPr lang="en" dirty="0"/>
              <a:t>Further approximations </a:t>
            </a:r>
            <a:r>
              <a:rPr lang="en" dirty="0" smtClean="0"/>
              <a:t>(</a:t>
            </a:r>
            <a:r>
              <a:rPr lang="en-US" i="1" dirty="0" err="1">
                <a:latin typeface="Times New Roman" pitchFamily="18" charset="0"/>
                <a:cs typeface="Times New Roman" pitchFamily="18" charset="0"/>
              </a:rPr>
              <a:t>i</a:t>
            </a:r>
            <a:r>
              <a:rPr lang="ru-RU" i="1" dirty="0">
                <a:latin typeface="Times New Roman" pitchFamily="18" charset="0"/>
                <a:cs typeface="Times New Roman" pitchFamily="18" charset="0"/>
                <a:sym typeface="Symbol"/>
              </a:rPr>
              <a:t></a:t>
            </a:r>
            <a:r>
              <a:rPr lang="ru-RU" i="1" dirty="0">
                <a:latin typeface="Times New Roman" pitchFamily="18" charset="0"/>
                <a:cs typeface="Times New Roman" pitchFamily="18" charset="0"/>
              </a:rPr>
              <a:t>0, 1, 2,…, n–1</a:t>
            </a:r>
            <a:r>
              <a:rPr lang="en" dirty="0" smtClean="0"/>
              <a:t>) </a:t>
            </a:r>
            <a:r>
              <a:rPr lang="en" dirty="0"/>
              <a:t>are determined using the formulae:</a:t>
            </a:r>
            <a:endParaRPr lang="en-US" dirty="0" smtClean="0"/>
          </a:p>
          <a:p>
            <a:pPr lvl="0" rtl="0"/>
            <a:endParaRPr lang="en-US" dirty="0" smtClean="0"/>
          </a:p>
          <a:p>
            <a:pPr lvl="0" rtl="0"/>
            <a:endParaRPr lang="en-US" dirty="0" smtClean="0"/>
          </a:p>
          <a:p>
            <a:pPr lvl="0" rtl="0"/>
            <a:endParaRPr lang="en-US" dirty="0" smtClean="0"/>
          </a:p>
          <a:p>
            <a:pPr lvl="0" rtl="0"/>
            <a:endParaRPr lang="en-US" dirty="0" smtClean="0"/>
          </a:p>
          <a:p>
            <a:pPr rtl="0"/>
            <a:endParaRPr lang="ru-RU" dirty="0" smtClean="0"/>
          </a:p>
          <a:p>
            <a:pPr rtl="0"/>
            <a:endParaRPr lang="en-US" dirty="0" smtClean="0"/>
          </a:p>
          <a:p>
            <a:pPr rtl="0"/>
            <a:endParaRPr lang="ru-RU" dirty="0" smtClean="0"/>
          </a:p>
          <a:p>
            <a:pPr rtl="0"/>
            <a:endParaRPr lang="ru-RU" dirty="0"/>
          </a:p>
        </p:txBody>
      </p:sp>
      <p:sp>
        <p:nvSpPr>
          <p:cNvPr id="5" name="Дата 4"/>
          <p:cNvSpPr>
            <a:spLocks noGrp="1"/>
          </p:cNvSpPr>
          <p:nvPr>
            <p:ph type="dt" sz="half" idx="10"/>
          </p:nvPr>
        </p:nvSpPr>
        <p:spPr/>
        <p:txBody>
          <a:bodyPr rtlCol="0"/>
          <a:lstStyle/>
          <a:p>
            <a:pPr rtl="0">
              <a:defRPr/>
            </a:pPr>
            <a:r>
              <a:rPr lang="en"/>
              <a:t>Nizhny Novgorod, 2014</a:t>
            </a:r>
            <a:endParaRPr lang="ru-RU" dirty="0"/>
          </a:p>
        </p:txBody>
      </p:sp>
      <p:sp>
        <p:nvSpPr>
          <p:cNvPr id="6" name="Нижний колонтитул 5"/>
          <p:cNvSpPr>
            <a:spLocks noGrp="1"/>
          </p:cNvSpPr>
          <p:nvPr>
            <p:ph type="ftr" sz="quarter" idx="11"/>
          </p:nvPr>
        </p:nvSpPr>
        <p:spPr/>
        <p:txBody>
          <a:bodyPr rtlCol="0"/>
          <a:lstStyle/>
          <a:p>
            <a:pPr rtl="0">
              <a:defRPr/>
            </a:pPr>
            <a:r>
              <a:rPr lang="en"/>
              <a:t>Preconditioned conjugate gradient method implementation</a:t>
            </a:r>
            <a:endParaRPr lang="ru-RU" dirty="0"/>
          </a:p>
        </p:txBody>
      </p:sp>
      <p:sp>
        <p:nvSpPr>
          <p:cNvPr id="4" name="Номер слайда 3"/>
          <p:cNvSpPr>
            <a:spLocks noGrp="1"/>
          </p:cNvSpPr>
          <p:nvPr>
            <p:ph type="sldNum" sz="quarter" idx="12"/>
          </p:nvPr>
        </p:nvSpPr>
        <p:spPr/>
        <p:txBody>
          <a:bodyPr rtlCol="0"/>
          <a:lstStyle/>
          <a:p>
            <a:pPr rtl="0">
              <a:defRPr/>
            </a:pPr>
            <a:fld id="{A184A67C-33BD-4A59-9EAE-678C8C03CEA8}" type="slidenum">
              <a:rPr lang="ru-RU" smtClean="0"/>
              <a:pPr rtl="0">
                <a:defRPr/>
              </a:pPr>
              <a:t>11</a:t>
            </a:fld>
            <a:endParaRPr lang="ru-RU"/>
          </a:p>
        </p:txBody>
      </p:sp>
      <p:sp>
        <p:nvSpPr>
          <p:cNvPr id="112642"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rtl="0"/>
            <a:endParaRPr lang="ru-RU"/>
          </a:p>
        </p:txBody>
      </p:sp>
      <p:sp>
        <p:nvSpPr>
          <p:cNvPr id="132100" name="Rectangle 4"/>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rtl="0"/>
            <a:endParaRPr lang="ru-RU"/>
          </a:p>
        </p:txBody>
      </p:sp>
      <p:graphicFrame>
        <p:nvGraphicFramePr>
          <p:cNvPr id="132099" name="Object 3"/>
          <p:cNvGraphicFramePr>
            <a:graphicFrameLocks noChangeAspect="1"/>
          </p:cNvGraphicFramePr>
          <p:nvPr/>
        </p:nvGraphicFramePr>
        <p:xfrm>
          <a:off x="3309926" y="1928802"/>
          <a:ext cx="2271133" cy="500066"/>
        </p:xfrm>
        <a:graphic>
          <a:graphicData uri="http://schemas.openxmlformats.org/presentationml/2006/ole">
            <p:oleObj spid="_x0000_s132248" name="Equation" r:id="rId3" imgW="1054100" imgH="228600" progId="Equation.3">
              <p:embed/>
            </p:oleObj>
          </a:graphicData>
        </a:graphic>
      </p:graphicFrame>
      <p:sp>
        <p:nvSpPr>
          <p:cNvPr id="132102" name="Rectangle 6"/>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rtl="0"/>
            <a:endParaRPr lang="ru-RU"/>
          </a:p>
        </p:txBody>
      </p:sp>
      <p:graphicFrame>
        <p:nvGraphicFramePr>
          <p:cNvPr id="132101" name="Object 5"/>
          <p:cNvGraphicFramePr>
            <a:graphicFrameLocks noChangeAspect="1"/>
          </p:cNvGraphicFramePr>
          <p:nvPr/>
        </p:nvGraphicFramePr>
        <p:xfrm>
          <a:off x="3569192" y="3000372"/>
          <a:ext cx="1752600" cy="863600"/>
        </p:xfrm>
        <a:graphic>
          <a:graphicData uri="http://schemas.openxmlformats.org/presentationml/2006/ole">
            <p:oleObj spid="_x0000_s132249" name="Equation" r:id="rId4" imgW="876300" imgH="431800" progId="Equation.3">
              <p:embed/>
            </p:oleObj>
          </a:graphicData>
        </a:graphic>
      </p:graphicFrame>
      <p:sp>
        <p:nvSpPr>
          <p:cNvPr id="132104" name="Rectangle 8"/>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rtl="0"/>
            <a:endParaRPr lang="ru-RU"/>
          </a:p>
        </p:txBody>
      </p:sp>
      <p:graphicFrame>
        <p:nvGraphicFramePr>
          <p:cNvPr id="132103" name="Object 7"/>
          <p:cNvGraphicFramePr>
            <a:graphicFrameLocks noChangeAspect="1"/>
          </p:cNvGraphicFramePr>
          <p:nvPr/>
        </p:nvGraphicFramePr>
        <p:xfrm>
          <a:off x="3544586" y="3857628"/>
          <a:ext cx="1801812" cy="457200"/>
        </p:xfrm>
        <a:graphic>
          <a:graphicData uri="http://schemas.openxmlformats.org/presentationml/2006/ole">
            <p:oleObj spid="_x0000_s132250" name="Equation" r:id="rId5" imgW="901309" imgH="228501" progId="Equation.3">
              <p:embed/>
            </p:oleObj>
          </a:graphicData>
        </a:graphic>
      </p:graphicFrame>
      <p:sp>
        <p:nvSpPr>
          <p:cNvPr id="132106" name="Rectangle 10"/>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rtl="0"/>
            <a:endParaRPr lang="ru-RU"/>
          </a:p>
        </p:txBody>
      </p:sp>
      <p:graphicFrame>
        <p:nvGraphicFramePr>
          <p:cNvPr id="132105" name="Object 9"/>
          <p:cNvGraphicFramePr>
            <a:graphicFrameLocks noChangeAspect="1"/>
          </p:cNvGraphicFramePr>
          <p:nvPr/>
        </p:nvGraphicFramePr>
        <p:xfrm>
          <a:off x="3480292" y="4357694"/>
          <a:ext cx="1930400" cy="457200"/>
        </p:xfrm>
        <a:graphic>
          <a:graphicData uri="http://schemas.openxmlformats.org/presentationml/2006/ole">
            <p:oleObj spid="_x0000_s132251" name="Equation" r:id="rId6" imgW="965200" imgH="228600" progId="Equation.3">
              <p:embed/>
            </p:oleObj>
          </a:graphicData>
        </a:graphic>
      </p:graphicFrame>
      <p:sp>
        <p:nvSpPr>
          <p:cNvPr id="132108" name="Rectangle 1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rtl="0"/>
            <a:endParaRPr lang="ru-RU"/>
          </a:p>
        </p:txBody>
      </p:sp>
      <p:graphicFrame>
        <p:nvGraphicFramePr>
          <p:cNvPr id="132107" name="Object 11"/>
          <p:cNvGraphicFramePr>
            <a:graphicFrameLocks noChangeAspect="1"/>
          </p:cNvGraphicFramePr>
          <p:nvPr/>
        </p:nvGraphicFramePr>
        <p:xfrm>
          <a:off x="3569192" y="4857760"/>
          <a:ext cx="1752600" cy="863600"/>
        </p:xfrm>
        <a:graphic>
          <a:graphicData uri="http://schemas.openxmlformats.org/presentationml/2006/ole">
            <p:oleObj spid="_x0000_s132252" name="Equation" r:id="rId7" imgW="876300" imgH="431800" progId="Equation.3">
              <p:embed/>
            </p:oleObj>
          </a:graphicData>
        </a:graphic>
      </p:graphicFrame>
      <p:sp>
        <p:nvSpPr>
          <p:cNvPr id="132110" name="Rectangle 14"/>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rtl="0"/>
            <a:endParaRPr lang="ru-RU"/>
          </a:p>
        </p:txBody>
      </p:sp>
      <p:graphicFrame>
        <p:nvGraphicFramePr>
          <p:cNvPr id="132109" name="Object 13"/>
          <p:cNvGraphicFramePr>
            <a:graphicFrameLocks noChangeAspect="1"/>
          </p:cNvGraphicFramePr>
          <p:nvPr/>
        </p:nvGraphicFramePr>
        <p:xfrm>
          <a:off x="3556492" y="5715016"/>
          <a:ext cx="1778000" cy="457200"/>
        </p:xfrm>
        <a:graphic>
          <a:graphicData uri="http://schemas.openxmlformats.org/presentationml/2006/ole">
            <p:oleObj spid="_x0000_s132253" name="Equation" r:id="rId8" imgW="889000" imgH="228600" progId="Equation.3">
              <p:embed/>
            </p:oleObj>
          </a:graphicData>
        </a:graphic>
      </p:graphicFrame>
      <p:sp>
        <p:nvSpPr>
          <p:cNvPr id="132112" name="Rectangle 16"/>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rtl="0"/>
            <a:endParaRPr lang="ru-RU"/>
          </a:p>
        </p:txBody>
      </p:sp>
      <p:sp>
        <p:nvSpPr>
          <p:cNvPr id="132114" name="Rectangle 18"/>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rtl="0"/>
            <a:endParaRPr lang="ru-RU"/>
          </a:p>
        </p:txBody>
      </p:sp>
      <p:sp>
        <p:nvSpPr>
          <p:cNvPr id="132116" name="Rectangle 20"/>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rtl="0"/>
            <a:endParaRPr lang="ru-RU"/>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p:txBody>
          <a:bodyPr rtlCol="0"/>
          <a:lstStyle/>
          <a:p>
            <a:pPr rtl="0"/>
            <a:r>
              <a:rPr lang="en"/>
              <a:t>Conjugate gradient method algorithm (2)</a:t>
            </a:r>
            <a:endParaRPr lang="ru-RU" dirty="0"/>
          </a:p>
        </p:txBody>
      </p:sp>
      <p:sp>
        <p:nvSpPr>
          <p:cNvPr id="8" name="Содержимое 7"/>
          <p:cNvSpPr>
            <a:spLocks noGrp="1"/>
          </p:cNvSpPr>
          <p:nvPr>
            <p:ph idx="1"/>
          </p:nvPr>
        </p:nvSpPr>
        <p:spPr/>
        <p:txBody>
          <a:bodyPr rtlCol="0"/>
          <a:lstStyle/>
          <a:p>
            <a:pPr lvl="0" rtl="0"/>
            <a:r>
              <a:rPr lang="en"/>
              <a:t>                 is the residual of the </a:t>
            </a:r>
            <a:r>
              <a:rPr lang="en" i="1">
                <a:latin typeface="Times New Roman" pitchFamily="18" charset="0"/>
                <a:cs typeface="Times New Roman" pitchFamily="18" charset="0"/>
              </a:rPr>
              <a:t>i</a:t>
            </a:r>
            <a:r>
              <a:rPr lang="ru" i="1" baseline="30000"/>
              <a:t>th</a:t>
            </a:r>
            <a:r>
              <a:rPr lang="ru"/>
              <a:t> approximation, </a:t>
            </a:r>
          </a:p>
          <a:p>
            <a:pPr lvl="0" rtl="0"/>
            <a:r>
              <a:rPr lang="en" i="1">
                <a:sym typeface="Symbol"/>
              </a:rPr>
              <a:t></a:t>
            </a:r>
            <a:r>
              <a:rPr lang="en" i="1" baseline="-25000"/>
              <a:t>i </a:t>
            </a:r>
            <a:r>
              <a:rPr lang="en"/>
              <a:t> is a coefficient corresponding to fulfillment of direction conjugacy condition </a:t>
            </a:r>
          </a:p>
          <a:p>
            <a:pPr lvl="0" rtl="0"/>
            <a:endParaRPr lang="ru-RU" dirty="0" smtClean="0"/>
          </a:p>
          <a:p>
            <a:pPr lvl="0" rtl="0"/>
            <a:r>
              <a:rPr lang="en">
                <a:latin typeface="Times New Roman"/>
                <a:cs typeface="Times New Roman"/>
              </a:rPr>
              <a:t>α</a:t>
            </a:r>
            <a:r>
              <a:rPr lang="en" i="1" baseline="-25000">
                <a:latin typeface="Times New Roman"/>
                <a:cs typeface="Times New Roman"/>
              </a:rPr>
              <a:t>i</a:t>
            </a:r>
            <a:r>
              <a:rPr lang="en"/>
              <a:t> is the solution of the function </a:t>
            </a:r>
            <a:r>
              <a:rPr lang="en" i="1">
                <a:latin typeface="Times New Roman"/>
                <a:cs typeface="Times New Roman"/>
              </a:rPr>
              <a:t>F</a:t>
            </a:r>
            <a:r>
              <a:rPr lang="en"/>
              <a:t> minimization problem in the direction </a:t>
            </a:r>
            <a:r>
              <a:rPr lang="en" i="1">
                <a:latin typeface="Times New Roman" pitchFamily="18" charset="0"/>
                <a:cs typeface="Times New Roman" pitchFamily="18" charset="0"/>
              </a:rPr>
              <a:t>p</a:t>
            </a:r>
            <a:r>
              <a:rPr lang="en" i="1" baseline="-25000">
                <a:latin typeface="Times New Roman" pitchFamily="18" charset="0"/>
                <a:cs typeface="Times New Roman" pitchFamily="18" charset="0"/>
              </a:rPr>
              <a:t>i</a:t>
            </a:r>
            <a:endParaRPr lang="ru-RU" i="1" dirty="0" smtClean="0"/>
          </a:p>
          <a:p>
            <a:pPr rtl="0"/>
            <a:endParaRPr lang="ru-RU" dirty="0" smtClean="0"/>
          </a:p>
          <a:p>
            <a:pPr rtl="0"/>
            <a:endParaRPr lang="en-US" dirty="0" smtClean="0"/>
          </a:p>
          <a:p>
            <a:pPr rtl="0"/>
            <a:endParaRPr lang="ru-RU" dirty="0" smtClean="0"/>
          </a:p>
          <a:p>
            <a:pPr rtl="0"/>
            <a:endParaRPr lang="ru-RU" dirty="0"/>
          </a:p>
        </p:txBody>
      </p:sp>
      <p:sp>
        <p:nvSpPr>
          <p:cNvPr id="5" name="Дата 4"/>
          <p:cNvSpPr>
            <a:spLocks noGrp="1"/>
          </p:cNvSpPr>
          <p:nvPr>
            <p:ph type="dt" sz="half" idx="10"/>
          </p:nvPr>
        </p:nvSpPr>
        <p:spPr/>
        <p:txBody>
          <a:bodyPr rtlCol="0"/>
          <a:lstStyle/>
          <a:p>
            <a:pPr rtl="0">
              <a:defRPr/>
            </a:pPr>
            <a:r>
              <a:rPr lang="en"/>
              <a:t>Nizhny Novgorod, 2014</a:t>
            </a:r>
            <a:endParaRPr lang="ru-RU" dirty="0"/>
          </a:p>
        </p:txBody>
      </p:sp>
      <p:sp>
        <p:nvSpPr>
          <p:cNvPr id="6" name="Нижний колонтитул 5"/>
          <p:cNvSpPr>
            <a:spLocks noGrp="1"/>
          </p:cNvSpPr>
          <p:nvPr>
            <p:ph type="ftr" sz="quarter" idx="11"/>
          </p:nvPr>
        </p:nvSpPr>
        <p:spPr/>
        <p:txBody>
          <a:bodyPr rtlCol="0"/>
          <a:lstStyle/>
          <a:p>
            <a:pPr rtl="0">
              <a:defRPr/>
            </a:pPr>
            <a:r>
              <a:rPr lang="en"/>
              <a:t>Preconditioned conjugate gradient method implementation</a:t>
            </a:r>
            <a:endParaRPr lang="ru-RU" dirty="0"/>
          </a:p>
        </p:txBody>
      </p:sp>
      <p:sp>
        <p:nvSpPr>
          <p:cNvPr id="4" name="Номер слайда 3"/>
          <p:cNvSpPr>
            <a:spLocks noGrp="1"/>
          </p:cNvSpPr>
          <p:nvPr>
            <p:ph type="sldNum" sz="quarter" idx="12"/>
          </p:nvPr>
        </p:nvSpPr>
        <p:spPr/>
        <p:txBody>
          <a:bodyPr rtlCol="0"/>
          <a:lstStyle/>
          <a:p>
            <a:pPr rtl="0">
              <a:defRPr/>
            </a:pPr>
            <a:fld id="{A184A67C-33BD-4A59-9EAE-678C8C03CEA8}" type="slidenum">
              <a:rPr lang="ru-RU" smtClean="0"/>
              <a:pPr rtl="0">
                <a:defRPr/>
              </a:pPr>
              <a:t>12</a:t>
            </a:fld>
            <a:endParaRPr lang="ru-RU"/>
          </a:p>
        </p:txBody>
      </p:sp>
      <p:sp>
        <p:nvSpPr>
          <p:cNvPr id="112642"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rtl="0"/>
            <a:endParaRPr lang="ru-RU"/>
          </a:p>
        </p:txBody>
      </p:sp>
      <p:sp>
        <p:nvSpPr>
          <p:cNvPr id="132100" name="Rectangle 4"/>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rtl="0"/>
            <a:endParaRPr lang="ru-RU"/>
          </a:p>
        </p:txBody>
      </p:sp>
      <p:sp>
        <p:nvSpPr>
          <p:cNvPr id="132102" name="Rectangle 6"/>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rtl="0"/>
            <a:endParaRPr lang="ru-RU"/>
          </a:p>
        </p:txBody>
      </p:sp>
      <p:sp>
        <p:nvSpPr>
          <p:cNvPr id="132104" name="Rectangle 8"/>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rtl="0"/>
            <a:endParaRPr lang="ru-RU"/>
          </a:p>
        </p:txBody>
      </p:sp>
      <p:sp>
        <p:nvSpPr>
          <p:cNvPr id="132106" name="Rectangle 10"/>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rtl="0"/>
            <a:endParaRPr lang="ru-RU"/>
          </a:p>
        </p:txBody>
      </p:sp>
      <p:sp>
        <p:nvSpPr>
          <p:cNvPr id="132108" name="Rectangle 1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rtl="0"/>
            <a:endParaRPr lang="ru-RU"/>
          </a:p>
        </p:txBody>
      </p:sp>
      <p:sp>
        <p:nvSpPr>
          <p:cNvPr id="132110" name="Rectangle 14"/>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rtl="0"/>
            <a:endParaRPr lang="ru-RU"/>
          </a:p>
        </p:txBody>
      </p:sp>
      <p:sp>
        <p:nvSpPr>
          <p:cNvPr id="132112" name="Rectangle 16"/>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rtl="0"/>
            <a:endParaRPr lang="ru-RU"/>
          </a:p>
        </p:txBody>
      </p:sp>
      <p:graphicFrame>
        <p:nvGraphicFramePr>
          <p:cNvPr id="132111" name="Object 15"/>
          <p:cNvGraphicFramePr>
            <a:graphicFrameLocks noChangeAspect="1"/>
          </p:cNvGraphicFramePr>
          <p:nvPr/>
        </p:nvGraphicFramePr>
        <p:xfrm>
          <a:off x="4076700" y="2471734"/>
          <a:ext cx="1752600" cy="457200"/>
        </p:xfrm>
        <a:graphic>
          <a:graphicData uri="http://schemas.openxmlformats.org/presentationml/2006/ole">
            <p:oleObj spid="_x0000_s133197" name="Equation" r:id="rId3" imgW="876300" imgH="228600" progId="Equation.3">
              <p:embed/>
            </p:oleObj>
          </a:graphicData>
        </a:graphic>
      </p:graphicFrame>
      <p:sp>
        <p:nvSpPr>
          <p:cNvPr id="132114" name="Rectangle 18"/>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rtl="0"/>
            <a:endParaRPr lang="ru-RU"/>
          </a:p>
        </p:txBody>
      </p:sp>
      <p:graphicFrame>
        <p:nvGraphicFramePr>
          <p:cNvPr id="132113" name="Object 17"/>
          <p:cNvGraphicFramePr>
            <a:graphicFrameLocks noChangeAspect="1"/>
          </p:cNvGraphicFramePr>
          <p:nvPr/>
        </p:nvGraphicFramePr>
        <p:xfrm>
          <a:off x="3467894" y="3714752"/>
          <a:ext cx="2970213" cy="558800"/>
        </p:xfrm>
        <a:graphic>
          <a:graphicData uri="http://schemas.openxmlformats.org/presentationml/2006/ole">
            <p:oleObj spid="_x0000_s133198" name="Equation" r:id="rId4" imgW="1485900" imgH="279400" progId="Equation.3">
              <p:embed/>
            </p:oleObj>
          </a:graphicData>
        </a:graphic>
      </p:graphicFrame>
      <p:sp>
        <p:nvSpPr>
          <p:cNvPr id="132116" name="Rectangle 20"/>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rtl="0"/>
            <a:endParaRPr lang="ru-RU"/>
          </a:p>
        </p:txBody>
      </p:sp>
      <p:graphicFrame>
        <p:nvGraphicFramePr>
          <p:cNvPr id="132115" name="Object 19"/>
          <p:cNvGraphicFramePr>
            <a:graphicFrameLocks noChangeAspect="1"/>
          </p:cNvGraphicFramePr>
          <p:nvPr/>
        </p:nvGraphicFramePr>
        <p:xfrm>
          <a:off x="881034" y="1214422"/>
          <a:ext cx="1446213" cy="457200"/>
        </p:xfrm>
        <a:graphic>
          <a:graphicData uri="http://schemas.openxmlformats.org/presentationml/2006/ole">
            <p:oleObj spid="_x0000_s133199" name="Equation" r:id="rId5" imgW="723586" imgH="228501" progId="Equation.3">
              <p:embed/>
            </p:oleObj>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Заголовок 7"/>
          <p:cNvSpPr>
            <a:spLocks noGrp="1"/>
          </p:cNvSpPr>
          <p:nvPr>
            <p:ph type="title"/>
          </p:nvPr>
        </p:nvSpPr>
        <p:spPr/>
        <p:txBody>
          <a:bodyPr rtlCol="0"/>
          <a:lstStyle/>
          <a:p>
            <a:pPr rtl="0"/>
            <a:r>
              <a:rPr lang="en" dirty="0" smtClean="0"/>
              <a:t>Sequential </a:t>
            </a:r>
            <a:r>
              <a:rPr lang="en" dirty="0"/>
              <a:t>software implementation</a:t>
            </a:r>
            <a:endParaRPr lang="ru-RU" dirty="0"/>
          </a:p>
        </p:txBody>
      </p:sp>
      <p:sp>
        <p:nvSpPr>
          <p:cNvPr id="11" name="Текст 10"/>
          <p:cNvSpPr>
            <a:spLocks noGrp="1"/>
          </p:cNvSpPr>
          <p:nvPr>
            <p:ph type="body" idx="1"/>
          </p:nvPr>
        </p:nvSpPr>
        <p:spPr/>
        <p:txBody>
          <a:bodyPr rtlCol="0"/>
          <a:lstStyle/>
          <a:p>
            <a:pPr rtl="0"/>
            <a:endParaRPr lang="ru-RU"/>
          </a:p>
        </p:txBody>
      </p:sp>
      <p:sp>
        <p:nvSpPr>
          <p:cNvPr id="4" name="Дата 3"/>
          <p:cNvSpPr>
            <a:spLocks noGrp="1"/>
          </p:cNvSpPr>
          <p:nvPr>
            <p:ph type="dt" sz="half" idx="2"/>
          </p:nvPr>
        </p:nvSpPr>
        <p:spPr/>
        <p:txBody>
          <a:bodyPr rtlCol="0"/>
          <a:lstStyle/>
          <a:p>
            <a:pPr rtl="0"/>
            <a:r>
              <a:rPr lang="en"/>
              <a:t>Nizhny Novgorod, 2014</a:t>
            </a:r>
            <a:endParaRPr lang="ru-RU" dirty="0"/>
          </a:p>
        </p:txBody>
      </p:sp>
      <p:sp>
        <p:nvSpPr>
          <p:cNvPr id="5" name="Нижний колонтитул 4"/>
          <p:cNvSpPr>
            <a:spLocks noGrp="1"/>
          </p:cNvSpPr>
          <p:nvPr>
            <p:ph type="ftr" sz="quarter" idx="3"/>
          </p:nvPr>
        </p:nvSpPr>
        <p:spPr/>
        <p:txBody>
          <a:bodyPr rtlCol="0"/>
          <a:lstStyle/>
          <a:p>
            <a:pPr rtl="0"/>
            <a:r>
              <a:rPr lang="en"/>
              <a:t>Preconditioned conjugate gradient method implementation</a:t>
            </a:r>
            <a:endParaRPr lang="ru-RU" dirty="0"/>
          </a:p>
        </p:txBody>
      </p:sp>
      <p:sp>
        <p:nvSpPr>
          <p:cNvPr id="12" name="Номер слайда 11"/>
          <p:cNvSpPr>
            <a:spLocks noGrp="1"/>
          </p:cNvSpPr>
          <p:nvPr>
            <p:ph type="sldNum" sz="quarter" idx="12"/>
          </p:nvPr>
        </p:nvSpPr>
        <p:spPr/>
        <p:txBody>
          <a:bodyPr rtlCol="0"/>
          <a:lstStyle/>
          <a:p>
            <a:pPr rtl="0">
              <a:defRPr/>
            </a:pPr>
            <a:fld id="{A184A67C-33BD-4A59-9EAE-678C8C03CEA8}" type="slidenum">
              <a:rPr lang="ru-RU" smtClean="0"/>
              <a:pPr rtl="0">
                <a:defRPr/>
              </a:pPr>
              <a:t>13</a:t>
            </a:fld>
            <a:endParaRPr lang="ru-RU"/>
          </a:p>
        </p:txBody>
      </p:sp>
    </p:spTree>
    <p:extLst>
      <p:ext uri="{BB962C8B-B14F-4D97-AF65-F5344CB8AC3E}">
        <p14:creationId xmlns="" xmlns:p14="http://schemas.microsoft.com/office/powerpoint/2010/main" val="3700021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Project creation (1)</a:t>
            </a:r>
            <a:endParaRPr lang="ru-RU" dirty="0"/>
          </a:p>
        </p:txBody>
      </p:sp>
      <p:sp>
        <p:nvSpPr>
          <p:cNvPr id="3" name="Содержимое 2"/>
          <p:cNvSpPr>
            <a:spLocks noGrp="1"/>
          </p:cNvSpPr>
          <p:nvPr>
            <p:ph idx="1"/>
          </p:nvPr>
        </p:nvSpPr>
        <p:spPr/>
        <p:txBody>
          <a:bodyPr rtlCol="0"/>
          <a:lstStyle/>
          <a:p>
            <a:pPr rtl="0"/>
            <a:r>
              <a:rPr lang="en" dirty="0"/>
              <a:t>Create </a:t>
            </a:r>
            <a:r>
              <a:rPr lang="en" dirty="0" smtClean="0"/>
              <a:t>the </a:t>
            </a:r>
            <a:r>
              <a:rPr lang="en" dirty="0"/>
              <a:t>01_СG </a:t>
            </a:r>
            <a:r>
              <a:rPr lang="en" dirty="0" smtClean="0"/>
              <a:t>project to </a:t>
            </a:r>
            <a:r>
              <a:rPr lang="en" dirty="0"/>
              <a:t>implement the conjugate gradient method for a sparse matrix</a:t>
            </a:r>
          </a:p>
          <a:p>
            <a:pPr rtl="0"/>
            <a:r>
              <a:rPr lang="en" dirty="0"/>
              <a:t>Include the following files in the project:</a:t>
            </a:r>
          </a:p>
          <a:p>
            <a:pPr lvl="1" rtl="0"/>
            <a:r>
              <a:rPr lang="en" b="1" dirty="0"/>
              <a:t>types.h</a:t>
            </a:r>
            <a:r>
              <a:rPr lang="en" dirty="0"/>
              <a:t> – description of the involved data structures and constant values</a:t>
            </a:r>
          </a:p>
          <a:p>
            <a:pPr lvl="1" rtl="0"/>
            <a:r>
              <a:rPr lang="en" b="1" dirty="0"/>
              <a:t>readMatrix.h, readMatrix.c</a:t>
            </a:r>
            <a:r>
              <a:rPr lang="en" dirty="0"/>
              <a:t> – declaration and implementation of </a:t>
            </a:r>
            <a:r>
              <a:rPr lang="en" dirty="0" smtClean="0"/>
              <a:t>matrix </a:t>
            </a:r>
            <a:r>
              <a:rPr lang="en" dirty="0"/>
              <a:t>reading functions from a .</a:t>
            </a:r>
            <a:r>
              <a:rPr lang="en" dirty="0" smtClean="0"/>
              <a:t>mtx </a:t>
            </a:r>
            <a:r>
              <a:rPr lang="en" dirty="0"/>
              <a:t>file</a:t>
            </a:r>
            <a:endParaRPr lang="ru-RU" dirty="0" smtClean="0"/>
          </a:p>
          <a:p>
            <a:pPr lvl="1" rtl="0"/>
            <a:r>
              <a:rPr lang="en" b="1" dirty="0"/>
              <a:t>memoryWork.h, memoryWork.с</a:t>
            </a:r>
            <a:r>
              <a:rPr lang="en" dirty="0"/>
              <a:t> – declaration and implementation of </a:t>
            </a:r>
            <a:r>
              <a:rPr lang="en" dirty="0" smtClean="0"/>
              <a:t>functions </a:t>
            </a:r>
            <a:r>
              <a:rPr lang="en" dirty="0"/>
              <a:t>working with memory</a:t>
            </a:r>
          </a:p>
          <a:p>
            <a:pPr lvl="1" rtl="0"/>
            <a:r>
              <a:rPr lang="en" b="1" dirty="0"/>
              <a:t>matrixOperations.h, matrixOperations.c</a:t>
            </a:r>
            <a:r>
              <a:rPr lang="en" dirty="0"/>
              <a:t> – declaration and implementation of </a:t>
            </a:r>
            <a:r>
              <a:rPr lang="en" dirty="0" smtClean="0"/>
              <a:t>functions </a:t>
            </a:r>
            <a:r>
              <a:rPr lang="en" dirty="0"/>
              <a:t>for matrix-vector operations with sparse matrices</a:t>
            </a:r>
          </a:p>
        </p:txBody>
      </p:sp>
      <p:sp>
        <p:nvSpPr>
          <p:cNvPr id="4" name="Дата 3"/>
          <p:cNvSpPr>
            <a:spLocks noGrp="1"/>
          </p:cNvSpPr>
          <p:nvPr>
            <p:ph type="dt" sz="half" idx="10"/>
          </p:nvPr>
        </p:nvSpPr>
        <p:spPr/>
        <p:txBody>
          <a:bodyPr rtlCol="0"/>
          <a:lstStyle/>
          <a:p>
            <a:pPr rtl="0">
              <a:defRPr/>
            </a:pPr>
            <a:r>
              <a:rPr lang="en"/>
              <a:t>Nizhny Novgorod, 2014</a:t>
            </a:r>
            <a:endParaRPr lang="ru-RU"/>
          </a:p>
        </p:txBody>
      </p:sp>
      <p:sp>
        <p:nvSpPr>
          <p:cNvPr id="5" name="Нижний колонтитул 4"/>
          <p:cNvSpPr>
            <a:spLocks noGrp="1"/>
          </p:cNvSpPr>
          <p:nvPr>
            <p:ph type="ftr" sz="quarter" idx="11"/>
          </p:nvPr>
        </p:nvSpPr>
        <p:spPr/>
        <p:txBody>
          <a:bodyPr rtlCol="0"/>
          <a:lstStyle/>
          <a:p>
            <a:pPr rtl="0">
              <a:defRPr/>
            </a:pPr>
            <a:r>
              <a:rPr lang="en"/>
              <a:t>Preconditioned conjugate gradient method implementation</a:t>
            </a:r>
            <a:endParaRPr lang="ru-RU"/>
          </a:p>
        </p:txBody>
      </p:sp>
      <p:sp>
        <p:nvSpPr>
          <p:cNvPr id="8" name="Номер слайда 7"/>
          <p:cNvSpPr>
            <a:spLocks noGrp="1"/>
          </p:cNvSpPr>
          <p:nvPr>
            <p:ph type="sldNum" sz="quarter" idx="12"/>
          </p:nvPr>
        </p:nvSpPr>
        <p:spPr/>
        <p:txBody>
          <a:bodyPr rtlCol="0"/>
          <a:lstStyle/>
          <a:p>
            <a:pPr rtl="0">
              <a:defRPr/>
            </a:pPr>
            <a:fld id="{CFF17263-AD44-4172-9351-2AAA83E44B95}" type="slidenum">
              <a:rPr lang="ru-RU" smtClean="0"/>
              <a:pPr rtl="0">
                <a:defRPr/>
              </a:pPr>
              <a:t>14</a:t>
            </a:fld>
            <a:endParaRPr lang="ru-RU"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Project creation (2)</a:t>
            </a:r>
            <a:endParaRPr lang="ru-RU" dirty="0"/>
          </a:p>
        </p:txBody>
      </p:sp>
      <p:sp>
        <p:nvSpPr>
          <p:cNvPr id="3" name="Содержимое 2"/>
          <p:cNvSpPr>
            <a:spLocks noGrp="1"/>
          </p:cNvSpPr>
          <p:nvPr>
            <p:ph idx="1"/>
          </p:nvPr>
        </p:nvSpPr>
        <p:spPr/>
        <p:txBody>
          <a:bodyPr rtlCol="0"/>
          <a:lstStyle/>
          <a:p>
            <a:pPr lvl="1" rtl="0"/>
            <a:r>
              <a:rPr lang="en" b="1" dirty="0"/>
              <a:t>CGSolver.h, CGSolver.с</a:t>
            </a:r>
            <a:r>
              <a:rPr lang="en" dirty="0"/>
              <a:t> – declaration of functions that solve linear systems using </a:t>
            </a:r>
            <a:r>
              <a:rPr lang="en" dirty="0" smtClean="0"/>
              <a:t>the  conjugate gradient </a:t>
            </a:r>
            <a:r>
              <a:rPr lang="en" dirty="0"/>
              <a:t>method</a:t>
            </a:r>
          </a:p>
          <a:p>
            <a:pPr lvl="1" rtl="0"/>
            <a:r>
              <a:rPr lang="en" b="1" dirty="0"/>
              <a:t>main.c</a:t>
            </a:r>
            <a:r>
              <a:rPr lang="en" dirty="0"/>
              <a:t> – call of the conjugate </a:t>
            </a:r>
            <a:r>
              <a:rPr lang="en" dirty="0" smtClean="0"/>
              <a:t>gradient </a:t>
            </a:r>
            <a:r>
              <a:rPr lang="en" dirty="0"/>
              <a:t>method and running serial experiments.</a:t>
            </a:r>
            <a:endParaRPr lang="ru-RU" dirty="0"/>
          </a:p>
        </p:txBody>
      </p:sp>
      <p:sp>
        <p:nvSpPr>
          <p:cNvPr id="4" name="Дата 3"/>
          <p:cNvSpPr>
            <a:spLocks noGrp="1"/>
          </p:cNvSpPr>
          <p:nvPr>
            <p:ph type="dt" sz="half" idx="10"/>
          </p:nvPr>
        </p:nvSpPr>
        <p:spPr/>
        <p:txBody>
          <a:bodyPr rtlCol="0"/>
          <a:lstStyle/>
          <a:p>
            <a:pPr rtl="0">
              <a:defRPr/>
            </a:pPr>
            <a:r>
              <a:rPr lang="en"/>
              <a:t>Nizhny Novgorod, 2014</a:t>
            </a:r>
            <a:endParaRPr lang="ru-RU"/>
          </a:p>
        </p:txBody>
      </p:sp>
      <p:sp>
        <p:nvSpPr>
          <p:cNvPr id="5" name="Нижний колонтитул 4"/>
          <p:cNvSpPr>
            <a:spLocks noGrp="1"/>
          </p:cNvSpPr>
          <p:nvPr>
            <p:ph type="ftr" sz="quarter" idx="11"/>
          </p:nvPr>
        </p:nvSpPr>
        <p:spPr/>
        <p:txBody>
          <a:bodyPr rtlCol="0"/>
          <a:lstStyle/>
          <a:p>
            <a:pPr rtl="0">
              <a:defRPr/>
            </a:pPr>
            <a:r>
              <a:rPr lang="en"/>
              <a:t>Preconditioned conjugate gradient method implementation</a:t>
            </a:r>
            <a:endParaRPr lang="ru-RU"/>
          </a:p>
        </p:txBody>
      </p:sp>
      <p:sp>
        <p:nvSpPr>
          <p:cNvPr id="8" name="Номер слайда 7"/>
          <p:cNvSpPr>
            <a:spLocks noGrp="1"/>
          </p:cNvSpPr>
          <p:nvPr>
            <p:ph type="sldNum" sz="quarter" idx="12"/>
          </p:nvPr>
        </p:nvSpPr>
        <p:spPr/>
        <p:txBody>
          <a:bodyPr rtlCol="0"/>
          <a:lstStyle/>
          <a:p>
            <a:pPr rtl="0">
              <a:defRPr/>
            </a:pPr>
            <a:fld id="{CFF17263-AD44-4172-9351-2AAA83E44B95}" type="slidenum">
              <a:rPr lang="ru-RU" smtClean="0"/>
              <a:pPr rtl="0">
                <a:defRPr/>
              </a:pPr>
              <a:t>15</a:t>
            </a:fld>
            <a:endParaRPr lang="ru-RU"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Data types</a:t>
            </a:r>
            <a:endParaRPr lang="ru-RU" dirty="0"/>
          </a:p>
        </p:txBody>
      </p:sp>
      <p:sp>
        <p:nvSpPr>
          <p:cNvPr id="3" name="Содержимое 2"/>
          <p:cNvSpPr>
            <a:spLocks noGrp="1"/>
          </p:cNvSpPr>
          <p:nvPr>
            <p:ph idx="1"/>
          </p:nvPr>
        </p:nvSpPr>
        <p:spPr/>
        <p:txBody>
          <a:bodyPr rtlCol="0"/>
          <a:lstStyle/>
          <a:p>
            <a:pPr rtl="0"/>
            <a:r>
              <a:rPr lang="en"/>
              <a:t>Parametrize the floating point data type (</a:t>
            </a:r>
            <a:r>
              <a:rPr lang="en" b="1"/>
              <a:t>types.h</a:t>
            </a:r>
            <a:r>
              <a:rPr lang="en"/>
              <a:t>)</a:t>
            </a:r>
          </a:p>
          <a:p>
            <a:pPr rtl="0">
              <a:spcBef>
                <a:spcPts val="600"/>
              </a:spcBef>
              <a:spcAft>
                <a:spcPts val="0"/>
              </a:spcAft>
              <a:buNone/>
            </a:pPr>
            <a:r>
              <a:rPr lang="en" sz="1600" b="1">
                <a:solidFill>
                  <a:srgbClr val="0000FF"/>
                </a:solidFill>
                <a:latin typeface="Courier New"/>
                <a:ea typeface="Calibri"/>
              </a:rPr>
              <a:t>#ifdef</a:t>
            </a:r>
            <a:r>
              <a:rPr lang="en" sz="1600" b="1">
                <a:latin typeface="Courier New"/>
                <a:ea typeface="Calibri"/>
              </a:rPr>
              <a:t> F_PRECISION</a:t>
            </a:r>
            <a:endParaRPr lang="ru-RU" sz="1600" b="1" dirty="0" smtClean="0">
              <a:latin typeface="Courier New"/>
              <a:ea typeface="Calibri"/>
            </a:endParaRPr>
          </a:p>
          <a:p>
            <a:pPr rtl="0">
              <a:spcBef>
                <a:spcPts val="0"/>
              </a:spcBef>
              <a:spcAft>
                <a:spcPts val="0"/>
              </a:spcAft>
              <a:buNone/>
            </a:pPr>
            <a:r>
              <a:rPr lang="en" sz="1600" b="1">
                <a:solidFill>
                  <a:srgbClr val="808080"/>
                </a:solidFill>
                <a:latin typeface="Courier New"/>
                <a:ea typeface="Calibri"/>
              </a:rPr>
              <a:t>  #define FLOAT_TYPE float</a:t>
            </a:r>
            <a:endParaRPr lang="ru-RU" sz="1600" b="1" dirty="0" smtClean="0">
              <a:latin typeface="Courier New"/>
              <a:ea typeface="Calibri"/>
            </a:endParaRPr>
          </a:p>
          <a:p>
            <a:pPr rtl="0">
              <a:spcBef>
                <a:spcPts val="0"/>
              </a:spcBef>
              <a:spcAft>
                <a:spcPts val="0"/>
              </a:spcAft>
              <a:buNone/>
            </a:pPr>
            <a:r>
              <a:rPr lang="en" sz="1600" b="1">
                <a:solidFill>
                  <a:srgbClr val="808080"/>
                </a:solidFill>
                <a:latin typeface="Courier New"/>
                <a:ea typeface="Calibri"/>
              </a:rPr>
              <a:t>  #define tsqrt sqrtf</a:t>
            </a:r>
            <a:endParaRPr lang="ru-RU" sz="1600" b="1" dirty="0" smtClean="0">
              <a:latin typeface="Courier New"/>
              <a:ea typeface="Calibri"/>
            </a:endParaRPr>
          </a:p>
          <a:p>
            <a:pPr rtl="0">
              <a:spcBef>
                <a:spcPts val="0"/>
              </a:spcBef>
              <a:spcAft>
                <a:spcPts val="0"/>
              </a:spcAft>
              <a:buNone/>
            </a:pPr>
            <a:r>
              <a:rPr lang="en" sz="1600" b="1">
                <a:solidFill>
                  <a:srgbClr val="808080"/>
                </a:solidFill>
                <a:latin typeface="Courier New"/>
                <a:ea typeface="Calibri"/>
              </a:rPr>
              <a:t>  #define tfabs fabsf</a:t>
            </a:r>
            <a:endParaRPr lang="ru-RU" sz="1600" b="1" dirty="0" smtClean="0">
              <a:latin typeface="Courier New"/>
              <a:ea typeface="Calibri"/>
            </a:endParaRPr>
          </a:p>
          <a:p>
            <a:pPr rtl="0">
              <a:spcBef>
                <a:spcPts val="0"/>
              </a:spcBef>
              <a:spcAft>
                <a:spcPts val="0"/>
              </a:spcAft>
              <a:buNone/>
            </a:pPr>
            <a:r>
              <a:rPr lang="en" sz="1600" b="1">
                <a:solidFill>
                  <a:srgbClr val="0000FF"/>
                </a:solidFill>
                <a:latin typeface="Courier New"/>
                <a:ea typeface="Calibri"/>
              </a:rPr>
              <a:t>#else</a:t>
            </a:r>
            <a:r>
              <a:rPr lang="en" sz="1600" b="1">
                <a:latin typeface="Courier New"/>
                <a:ea typeface="Calibri"/>
              </a:rPr>
              <a:t> </a:t>
            </a:r>
            <a:endParaRPr lang="ru-RU" sz="1600" b="1" dirty="0" smtClean="0">
              <a:latin typeface="Courier New"/>
              <a:ea typeface="Calibri"/>
            </a:endParaRPr>
          </a:p>
          <a:p>
            <a:pPr rtl="0">
              <a:spcBef>
                <a:spcPts val="0"/>
              </a:spcBef>
              <a:spcAft>
                <a:spcPts val="0"/>
              </a:spcAft>
              <a:buNone/>
            </a:pPr>
            <a:r>
              <a:rPr lang="en" sz="1600" b="1">
                <a:latin typeface="Courier New"/>
                <a:ea typeface="Calibri"/>
              </a:rPr>
              <a:t>  </a:t>
            </a:r>
            <a:r>
              <a:rPr lang="en" sz="1600" b="1">
                <a:solidFill>
                  <a:srgbClr val="0000FF"/>
                </a:solidFill>
                <a:latin typeface="Courier New"/>
                <a:ea typeface="Calibri"/>
              </a:rPr>
              <a:t>#ifdef</a:t>
            </a:r>
            <a:r>
              <a:rPr lang="en" sz="1600" b="1">
                <a:latin typeface="Courier New"/>
                <a:ea typeface="Calibri"/>
              </a:rPr>
              <a:t> D_PRECISION</a:t>
            </a:r>
            <a:endParaRPr lang="ru-RU" sz="1600" b="1" dirty="0" smtClean="0">
              <a:latin typeface="Courier New"/>
              <a:ea typeface="Calibri"/>
            </a:endParaRPr>
          </a:p>
          <a:p>
            <a:pPr rtl="0">
              <a:spcBef>
                <a:spcPts val="0"/>
              </a:spcBef>
              <a:spcAft>
                <a:spcPts val="0"/>
              </a:spcAft>
              <a:buNone/>
            </a:pPr>
            <a:r>
              <a:rPr lang="en" sz="1600" b="1">
                <a:latin typeface="Courier New"/>
                <a:ea typeface="Calibri"/>
              </a:rPr>
              <a:t>    </a:t>
            </a:r>
            <a:r>
              <a:rPr lang="en" sz="1600" b="1">
                <a:solidFill>
                  <a:srgbClr val="0000FF"/>
                </a:solidFill>
                <a:latin typeface="Courier New"/>
                <a:ea typeface="Calibri"/>
              </a:rPr>
              <a:t>#define</a:t>
            </a:r>
            <a:r>
              <a:rPr lang="en" sz="1600" b="1">
                <a:latin typeface="Courier New"/>
                <a:ea typeface="Calibri"/>
              </a:rPr>
              <a:t> FLOAT_TYPE </a:t>
            </a:r>
            <a:r>
              <a:rPr lang="en" sz="1600" b="1">
                <a:solidFill>
                  <a:srgbClr val="0000FF"/>
                </a:solidFill>
                <a:latin typeface="Courier New"/>
                <a:ea typeface="Calibri"/>
              </a:rPr>
              <a:t>double</a:t>
            </a:r>
            <a:endParaRPr lang="ru-RU" sz="1600" b="1" dirty="0" smtClean="0">
              <a:latin typeface="Courier New"/>
              <a:ea typeface="Calibri"/>
            </a:endParaRPr>
          </a:p>
          <a:p>
            <a:pPr rtl="0">
              <a:spcBef>
                <a:spcPts val="0"/>
              </a:spcBef>
              <a:spcAft>
                <a:spcPts val="0"/>
              </a:spcAft>
              <a:buNone/>
            </a:pPr>
            <a:r>
              <a:rPr lang="en" sz="1600" b="1">
                <a:latin typeface="Courier New"/>
                <a:ea typeface="Calibri"/>
              </a:rPr>
              <a:t>    </a:t>
            </a:r>
            <a:r>
              <a:rPr lang="en" sz="1600" b="1">
                <a:solidFill>
                  <a:srgbClr val="0000FF"/>
                </a:solidFill>
                <a:latin typeface="Courier New"/>
                <a:ea typeface="Calibri"/>
              </a:rPr>
              <a:t>#define</a:t>
            </a:r>
            <a:r>
              <a:rPr lang="en" sz="1600" b="1">
                <a:latin typeface="Courier New"/>
                <a:ea typeface="Calibri"/>
              </a:rPr>
              <a:t> tsqrt sqrt</a:t>
            </a:r>
            <a:endParaRPr lang="ru-RU" sz="1600" b="1" dirty="0" smtClean="0">
              <a:latin typeface="Courier New"/>
              <a:ea typeface="Calibri"/>
            </a:endParaRPr>
          </a:p>
          <a:p>
            <a:pPr rtl="0">
              <a:spcBef>
                <a:spcPts val="0"/>
              </a:spcBef>
              <a:spcAft>
                <a:spcPts val="0"/>
              </a:spcAft>
              <a:buNone/>
            </a:pPr>
            <a:r>
              <a:rPr lang="en" sz="1600" b="1">
                <a:latin typeface="Courier New"/>
                <a:ea typeface="Calibri"/>
              </a:rPr>
              <a:t>    </a:t>
            </a:r>
            <a:r>
              <a:rPr lang="en" sz="1600" b="1">
                <a:solidFill>
                  <a:srgbClr val="0000FF"/>
                </a:solidFill>
                <a:latin typeface="Courier New"/>
                <a:ea typeface="Calibri"/>
              </a:rPr>
              <a:t>#define</a:t>
            </a:r>
            <a:r>
              <a:rPr lang="en" sz="1600" b="1">
                <a:latin typeface="Courier New"/>
                <a:ea typeface="Calibri"/>
              </a:rPr>
              <a:t> tfabs fabs</a:t>
            </a:r>
            <a:endParaRPr lang="ru-RU" sz="1600" b="1" dirty="0" smtClean="0">
              <a:latin typeface="Courier New"/>
              <a:ea typeface="Calibri"/>
            </a:endParaRPr>
          </a:p>
          <a:p>
            <a:pPr rtl="0">
              <a:spcBef>
                <a:spcPts val="0"/>
              </a:spcBef>
              <a:spcAft>
                <a:spcPts val="0"/>
              </a:spcAft>
              <a:buNone/>
            </a:pPr>
            <a:r>
              <a:rPr lang="en" sz="1600" b="1">
                <a:latin typeface="Courier New"/>
                <a:ea typeface="Calibri"/>
              </a:rPr>
              <a:t>  </a:t>
            </a:r>
            <a:r>
              <a:rPr lang="en" sz="1600" b="1">
                <a:solidFill>
                  <a:srgbClr val="0000FF"/>
                </a:solidFill>
                <a:latin typeface="Courier New"/>
                <a:ea typeface="Calibri"/>
              </a:rPr>
              <a:t>#else</a:t>
            </a:r>
            <a:endParaRPr lang="ru-RU" sz="1600" b="1" dirty="0" smtClean="0">
              <a:latin typeface="Courier New"/>
              <a:ea typeface="Calibri"/>
            </a:endParaRPr>
          </a:p>
          <a:p>
            <a:pPr rtl="0">
              <a:spcBef>
                <a:spcPts val="0"/>
              </a:spcBef>
              <a:spcAft>
                <a:spcPts val="0"/>
              </a:spcAft>
              <a:buNone/>
            </a:pPr>
            <a:r>
              <a:rPr lang="en" sz="1600" b="1">
                <a:solidFill>
                  <a:srgbClr val="808080"/>
                </a:solidFill>
                <a:latin typeface="Courier New"/>
                <a:ea typeface="Calibri"/>
              </a:rPr>
              <a:t>    #ifdef LD_PRECISION</a:t>
            </a:r>
            <a:endParaRPr lang="ru-RU" sz="1600" b="1" dirty="0" smtClean="0">
              <a:latin typeface="Courier New"/>
              <a:ea typeface="Calibri"/>
            </a:endParaRPr>
          </a:p>
          <a:p>
            <a:pPr rtl="0">
              <a:spcBef>
                <a:spcPts val="0"/>
              </a:spcBef>
              <a:spcAft>
                <a:spcPts val="0"/>
              </a:spcAft>
              <a:buNone/>
            </a:pPr>
            <a:r>
              <a:rPr lang="en" sz="1600" b="1">
                <a:solidFill>
                  <a:srgbClr val="808080"/>
                </a:solidFill>
                <a:latin typeface="Courier New"/>
                <a:ea typeface="Calibri"/>
              </a:rPr>
              <a:t>      #define FLOAT_TYPE double</a:t>
            </a:r>
            <a:endParaRPr lang="ru-RU" sz="1600" b="1" dirty="0" smtClean="0">
              <a:latin typeface="Courier New"/>
              <a:ea typeface="Calibri"/>
            </a:endParaRPr>
          </a:p>
          <a:p>
            <a:pPr rtl="0">
              <a:spcBef>
                <a:spcPts val="0"/>
              </a:spcBef>
              <a:spcAft>
                <a:spcPts val="0"/>
              </a:spcAft>
              <a:buNone/>
            </a:pPr>
            <a:r>
              <a:rPr lang="en" sz="1600" b="1">
                <a:solidFill>
                  <a:srgbClr val="808080"/>
                </a:solidFill>
                <a:latin typeface="Courier New"/>
                <a:ea typeface="Calibri"/>
              </a:rPr>
              <a:t>      #define tsqrt sqrtl</a:t>
            </a:r>
            <a:endParaRPr lang="ru-RU" sz="1600" b="1" dirty="0" smtClean="0">
              <a:latin typeface="Courier New"/>
              <a:ea typeface="Calibri"/>
            </a:endParaRPr>
          </a:p>
          <a:p>
            <a:pPr rtl="0">
              <a:spcBef>
                <a:spcPts val="0"/>
              </a:spcBef>
              <a:spcAft>
                <a:spcPts val="0"/>
              </a:spcAft>
              <a:buNone/>
            </a:pPr>
            <a:r>
              <a:rPr lang="en" sz="1600" b="1">
                <a:solidFill>
                  <a:srgbClr val="808080"/>
                </a:solidFill>
                <a:latin typeface="Courier New"/>
                <a:ea typeface="Calibri"/>
              </a:rPr>
              <a:t>      #define tfabs fabsl</a:t>
            </a:r>
            <a:endParaRPr lang="ru-RU" sz="1600" b="1" dirty="0" smtClean="0">
              <a:latin typeface="Courier New"/>
              <a:ea typeface="Calibri"/>
            </a:endParaRPr>
          </a:p>
          <a:p>
            <a:pPr rtl="0">
              <a:spcBef>
                <a:spcPts val="0"/>
              </a:spcBef>
              <a:spcAft>
                <a:spcPts val="0"/>
              </a:spcAft>
              <a:buNone/>
            </a:pPr>
            <a:r>
              <a:rPr lang="en" sz="1600" b="1">
                <a:solidFill>
                  <a:srgbClr val="808080"/>
                </a:solidFill>
                <a:latin typeface="Courier New"/>
                <a:ea typeface="Calibri"/>
              </a:rPr>
              <a:t>    #endif</a:t>
            </a:r>
            <a:endParaRPr lang="ru-RU" sz="1600" b="1" dirty="0" smtClean="0">
              <a:latin typeface="Courier New"/>
              <a:ea typeface="Calibri"/>
            </a:endParaRPr>
          </a:p>
          <a:p>
            <a:pPr rtl="0">
              <a:spcBef>
                <a:spcPts val="0"/>
              </a:spcBef>
              <a:spcAft>
                <a:spcPts val="0"/>
              </a:spcAft>
              <a:buNone/>
            </a:pPr>
            <a:r>
              <a:rPr lang="en" sz="1600" b="1">
                <a:latin typeface="Courier New"/>
                <a:ea typeface="Calibri"/>
              </a:rPr>
              <a:t>  </a:t>
            </a:r>
            <a:r>
              <a:rPr lang="en" sz="1600" b="1">
                <a:solidFill>
                  <a:srgbClr val="0000FF"/>
                </a:solidFill>
                <a:latin typeface="Courier New"/>
                <a:ea typeface="Calibri"/>
              </a:rPr>
              <a:t>#endif</a:t>
            </a:r>
            <a:endParaRPr lang="ru-RU" sz="1600" b="1" dirty="0" smtClean="0">
              <a:latin typeface="Courier New"/>
              <a:ea typeface="Calibri"/>
            </a:endParaRPr>
          </a:p>
          <a:p>
            <a:pPr rtl="0">
              <a:spcBef>
                <a:spcPts val="0"/>
              </a:spcBef>
              <a:spcAft>
                <a:spcPts val="0"/>
              </a:spcAft>
              <a:buNone/>
            </a:pPr>
            <a:r>
              <a:rPr lang="en" sz="1600" b="1">
                <a:solidFill>
                  <a:srgbClr val="0000FF"/>
                </a:solidFill>
                <a:latin typeface="Courier New"/>
                <a:ea typeface="Calibri"/>
              </a:rPr>
              <a:t>#endif</a:t>
            </a:r>
            <a:endParaRPr lang="ru-RU" sz="1600" b="1" dirty="0" smtClean="0">
              <a:latin typeface="Courier New"/>
              <a:ea typeface="Calibri"/>
            </a:endParaRPr>
          </a:p>
          <a:p>
            <a:pPr rtl="0"/>
            <a:endParaRPr lang="ru-RU" dirty="0" smtClean="0"/>
          </a:p>
        </p:txBody>
      </p:sp>
      <p:sp>
        <p:nvSpPr>
          <p:cNvPr id="4" name="Дата 3"/>
          <p:cNvSpPr>
            <a:spLocks noGrp="1"/>
          </p:cNvSpPr>
          <p:nvPr>
            <p:ph type="dt" sz="half" idx="10"/>
          </p:nvPr>
        </p:nvSpPr>
        <p:spPr/>
        <p:txBody>
          <a:bodyPr rtlCol="0"/>
          <a:lstStyle/>
          <a:p>
            <a:pPr rtl="0">
              <a:defRPr/>
            </a:pPr>
            <a:r>
              <a:rPr lang="en"/>
              <a:t>Nizhny Novgorod, 2014</a:t>
            </a:r>
            <a:endParaRPr lang="ru-RU"/>
          </a:p>
        </p:txBody>
      </p:sp>
      <p:sp>
        <p:nvSpPr>
          <p:cNvPr id="5" name="Нижний колонтитул 4"/>
          <p:cNvSpPr>
            <a:spLocks noGrp="1"/>
          </p:cNvSpPr>
          <p:nvPr>
            <p:ph type="ftr" sz="quarter" idx="11"/>
          </p:nvPr>
        </p:nvSpPr>
        <p:spPr/>
        <p:txBody>
          <a:bodyPr rtlCol="0"/>
          <a:lstStyle/>
          <a:p>
            <a:pPr rtl="0">
              <a:defRPr/>
            </a:pPr>
            <a:r>
              <a:rPr lang="en"/>
              <a:t>Preconditioned conjugate gradient method implementation</a:t>
            </a:r>
            <a:endParaRPr lang="ru-RU"/>
          </a:p>
        </p:txBody>
      </p:sp>
      <p:sp>
        <p:nvSpPr>
          <p:cNvPr id="8" name="Номер слайда 7"/>
          <p:cNvSpPr>
            <a:spLocks noGrp="1"/>
          </p:cNvSpPr>
          <p:nvPr>
            <p:ph type="sldNum" sz="quarter" idx="12"/>
          </p:nvPr>
        </p:nvSpPr>
        <p:spPr/>
        <p:txBody>
          <a:bodyPr rtlCol="0"/>
          <a:lstStyle/>
          <a:p>
            <a:pPr rtl="0">
              <a:defRPr/>
            </a:pPr>
            <a:fld id="{CFF17263-AD44-4172-9351-2AAA83E44B95}" type="slidenum">
              <a:rPr lang="ru-RU" smtClean="0"/>
              <a:pPr rtl="0">
                <a:defRPr/>
              </a:pPr>
              <a:t>16</a:t>
            </a:fld>
            <a:endParaRPr lang="ru-RU"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Data structures</a:t>
            </a:r>
            <a:endParaRPr lang="ru-RU" dirty="0"/>
          </a:p>
        </p:txBody>
      </p:sp>
      <p:sp>
        <p:nvSpPr>
          <p:cNvPr id="3" name="Содержимое 2"/>
          <p:cNvSpPr>
            <a:spLocks noGrp="1"/>
          </p:cNvSpPr>
          <p:nvPr>
            <p:ph idx="1"/>
          </p:nvPr>
        </p:nvSpPr>
        <p:spPr/>
        <p:txBody>
          <a:bodyPr rtlCol="0"/>
          <a:lstStyle/>
          <a:p>
            <a:pPr rtl="0"/>
            <a:r>
              <a:rPr lang="en" dirty="0"/>
              <a:t>For sparse matrix representation, use the CRS (Column Row Storage) format. </a:t>
            </a:r>
          </a:p>
          <a:p>
            <a:pPr rtl="0"/>
            <a:r>
              <a:rPr lang="en" dirty="0" smtClean="0"/>
              <a:t>From </a:t>
            </a:r>
            <a:r>
              <a:rPr lang="en" b="1" dirty="0" smtClean="0"/>
              <a:t>types.h</a:t>
            </a:r>
            <a:r>
              <a:rPr lang="en" dirty="0"/>
              <a:t>, declare the structure </a:t>
            </a:r>
            <a:r>
              <a:rPr lang="en" b="1" dirty="0"/>
              <a:t>CrsMatrix:</a:t>
            </a:r>
          </a:p>
        </p:txBody>
      </p:sp>
      <p:sp>
        <p:nvSpPr>
          <p:cNvPr id="4" name="Дата 3"/>
          <p:cNvSpPr>
            <a:spLocks noGrp="1"/>
          </p:cNvSpPr>
          <p:nvPr>
            <p:ph type="dt" sz="half" idx="10"/>
          </p:nvPr>
        </p:nvSpPr>
        <p:spPr/>
        <p:txBody>
          <a:bodyPr rtlCol="0"/>
          <a:lstStyle/>
          <a:p>
            <a:pPr rtl="0">
              <a:defRPr/>
            </a:pPr>
            <a:r>
              <a:rPr lang="en"/>
              <a:t>Nizhny Novgorod, 2014</a:t>
            </a:r>
            <a:endParaRPr lang="ru-RU"/>
          </a:p>
        </p:txBody>
      </p:sp>
      <p:sp>
        <p:nvSpPr>
          <p:cNvPr id="5" name="Нижний колонтитул 4"/>
          <p:cNvSpPr>
            <a:spLocks noGrp="1"/>
          </p:cNvSpPr>
          <p:nvPr>
            <p:ph type="ftr" sz="quarter" idx="11"/>
          </p:nvPr>
        </p:nvSpPr>
        <p:spPr/>
        <p:txBody>
          <a:bodyPr rtlCol="0"/>
          <a:lstStyle/>
          <a:p>
            <a:pPr rtl="0">
              <a:defRPr/>
            </a:pPr>
            <a:r>
              <a:rPr lang="en"/>
              <a:t>Preconditioned conjugate gradient method implementation</a:t>
            </a:r>
            <a:endParaRPr lang="ru-RU"/>
          </a:p>
        </p:txBody>
      </p:sp>
      <p:sp>
        <p:nvSpPr>
          <p:cNvPr id="7" name="Прямоугольник 6"/>
          <p:cNvSpPr/>
          <p:nvPr/>
        </p:nvSpPr>
        <p:spPr>
          <a:xfrm>
            <a:off x="523844" y="2533905"/>
            <a:ext cx="9072626" cy="2585323"/>
          </a:xfrm>
          <a:prstGeom prst="rect">
            <a:avLst/>
          </a:prstGeom>
        </p:spPr>
        <p:txBody>
          <a:bodyPr wrap="square" rtlCol="0">
            <a:spAutoFit/>
          </a:bodyPr>
          <a:lstStyle/>
          <a:p>
            <a:pPr algn="l" rtl="0">
              <a:spcAft>
                <a:spcPts val="0"/>
              </a:spcAft>
            </a:pPr>
            <a:r>
              <a:rPr lang="en" b="1">
                <a:solidFill>
                  <a:srgbClr val="0000FF"/>
                </a:solidFill>
                <a:latin typeface="Courier New"/>
                <a:ea typeface="Calibri"/>
              </a:rPr>
              <a:t>typedef</a:t>
            </a:r>
            <a:r>
              <a:rPr lang="en" b="1">
                <a:latin typeface="Courier New"/>
                <a:ea typeface="Calibri"/>
              </a:rPr>
              <a:t> </a:t>
            </a:r>
            <a:r>
              <a:rPr lang="en" b="1">
                <a:solidFill>
                  <a:srgbClr val="0000FF"/>
                </a:solidFill>
                <a:latin typeface="Courier New"/>
                <a:ea typeface="Calibri"/>
              </a:rPr>
              <a:t>struct</a:t>
            </a:r>
            <a:r>
              <a:rPr lang="en" b="1">
                <a:latin typeface="Courier New"/>
                <a:ea typeface="Calibri"/>
              </a:rPr>
              <a:t> CrsMatrix </a:t>
            </a:r>
            <a:endParaRPr lang="ru-RU" b="1" dirty="0" smtClean="0">
              <a:latin typeface="Times New Roman"/>
              <a:ea typeface="Times New Roman"/>
            </a:endParaRPr>
          </a:p>
          <a:p>
            <a:pPr algn="l" rtl="0">
              <a:spcAft>
                <a:spcPts val="0"/>
              </a:spcAft>
            </a:pPr>
            <a:r>
              <a:rPr lang="en" b="1">
                <a:latin typeface="Courier New"/>
                <a:ea typeface="Calibri"/>
              </a:rPr>
              <a:t>{</a:t>
            </a:r>
            <a:endParaRPr lang="ru-RU" b="1" dirty="0" smtClean="0">
              <a:latin typeface="Times New Roman"/>
              <a:ea typeface="Times New Roman"/>
            </a:endParaRPr>
          </a:p>
          <a:p>
            <a:pPr algn="l" rtl="0">
              <a:spcAft>
                <a:spcPts val="0"/>
              </a:spcAft>
            </a:pPr>
            <a:r>
              <a:rPr lang="en" b="1">
                <a:latin typeface="Courier New"/>
                <a:ea typeface="Calibri"/>
              </a:rPr>
              <a:t>  </a:t>
            </a:r>
            <a:r>
              <a:rPr lang="en" b="1">
                <a:solidFill>
                  <a:srgbClr val="0000FF"/>
                </a:solidFill>
                <a:latin typeface="Courier New"/>
                <a:ea typeface="Calibri"/>
              </a:rPr>
              <a:t>int</a:t>
            </a:r>
            <a:r>
              <a:rPr lang="en" b="1">
                <a:latin typeface="Courier New"/>
                <a:ea typeface="Calibri"/>
              </a:rPr>
              <a:t> N;             </a:t>
            </a:r>
            <a:r>
              <a:rPr lang="en" b="1">
                <a:solidFill>
                  <a:srgbClr val="008000"/>
                </a:solidFill>
                <a:latin typeface="Courier New"/>
                <a:ea typeface="Calibri"/>
              </a:rPr>
              <a:t>// matrix dimension (N x N)</a:t>
            </a:r>
            <a:endParaRPr lang="ru-RU" b="1" dirty="0" smtClean="0">
              <a:latin typeface="Times New Roman"/>
              <a:ea typeface="Times New Roman"/>
            </a:endParaRPr>
          </a:p>
          <a:p>
            <a:pPr algn="l" rtl="0">
              <a:spcAft>
                <a:spcPts val="0"/>
              </a:spcAft>
            </a:pPr>
            <a:r>
              <a:rPr lang="en" b="1">
                <a:latin typeface="Courier New"/>
                <a:ea typeface="Calibri"/>
              </a:rPr>
              <a:t>  </a:t>
            </a:r>
            <a:r>
              <a:rPr lang="en" b="1">
                <a:solidFill>
                  <a:srgbClr val="0000FF"/>
                </a:solidFill>
                <a:latin typeface="Courier New"/>
                <a:ea typeface="Calibri"/>
              </a:rPr>
              <a:t>int </a:t>
            </a:r>
            <a:r>
              <a:rPr lang="en" b="1">
                <a:latin typeface="Courier New"/>
                <a:ea typeface="Calibri"/>
              </a:rPr>
              <a:t>NZ;            </a:t>
            </a:r>
            <a:r>
              <a:rPr lang="en" b="1">
                <a:solidFill>
                  <a:srgbClr val="008000"/>
                </a:solidFill>
                <a:latin typeface="Courier New"/>
                <a:ea typeface="Calibri"/>
              </a:rPr>
              <a:t>// number of nonzeroes</a:t>
            </a:r>
            <a:endParaRPr lang="ru-RU" b="1" dirty="0" smtClean="0">
              <a:latin typeface="Times New Roman"/>
              <a:ea typeface="Times New Roman"/>
            </a:endParaRPr>
          </a:p>
          <a:p>
            <a:pPr algn="l" rtl="0">
              <a:spcAft>
                <a:spcPts val="0"/>
              </a:spcAft>
            </a:pPr>
            <a:r>
              <a:rPr lang="en" b="1">
                <a:latin typeface="Courier New"/>
                <a:ea typeface="Calibri"/>
              </a:rPr>
              <a:t>  FLOAT_TYPE* Value; </a:t>
            </a:r>
            <a:r>
              <a:rPr lang="en" b="1">
                <a:solidFill>
                  <a:srgbClr val="008000"/>
                </a:solidFill>
                <a:latin typeface="Courier New"/>
                <a:ea typeface="Calibri"/>
              </a:rPr>
              <a:t>// values array (dimension NZ)</a:t>
            </a:r>
            <a:endParaRPr lang="ru-RU" b="1" dirty="0" smtClean="0">
              <a:latin typeface="Times New Roman"/>
              <a:ea typeface="Times New Roman"/>
            </a:endParaRPr>
          </a:p>
          <a:p>
            <a:pPr algn="l" rtl="0">
              <a:spcAft>
                <a:spcPts val="0"/>
              </a:spcAft>
            </a:pPr>
            <a:r>
              <a:rPr lang="en" b="1">
                <a:latin typeface="Courier New"/>
                <a:ea typeface="Calibri"/>
              </a:rPr>
              <a:t>  </a:t>
            </a:r>
            <a:r>
              <a:rPr lang="en" b="1">
                <a:solidFill>
                  <a:srgbClr val="0000FF"/>
                </a:solidFill>
                <a:latin typeface="Courier New"/>
                <a:ea typeface="Calibri"/>
              </a:rPr>
              <a:t>int</a:t>
            </a:r>
            <a:r>
              <a:rPr lang="en" b="1">
                <a:latin typeface="Courier New"/>
                <a:ea typeface="Calibri"/>
              </a:rPr>
              <a:t>* Col;          </a:t>
            </a:r>
            <a:r>
              <a:rPr lang="en" b="1">
                <a:solidFill>
                  <a:srgbClr val="008000"/>
                </a:solidFill>
                <a:latin typeface="Courier New"/>
                <a:ea typeface="Calibri"/>
              </a:rPr>
              <a:t>// column numbers array (NZ)</a:t>
            </a:r>
            <a:endParaRPr lang="ru-RU" b="1" dirty="0" smtClean="0">
              <a:latin typeface="Times New Roman"/>
              <a:ea typeface="Times New Roman"/>
            </a:endParaRPr>
          </a:p>
          <a:p>
            <a:pPr algn="l" rtl="0">
              <a:spcAft>
                <a:spcPts val="0"/>
              </a:spcAft>
            </a:pPr>
            <a:r>
              <a:rPr lang="en" b="1">
                <a:latin typeface="Courier New"/>
                <a:ea typeface="Calibri"/>
              </a:rPr>
              <a:t>  </a:t>
            </a:r>
            <a:r>
              <a:rPr lang="en" b="1">
                <a:solidFill>
                  <a:srgbClr val="0000FF"/>
                </a:solidFill>
                <a:latin typeface="Courier New"/>
                <a:ea typeface="Calibri"/>
              </a:rPr>
              <a:t>int</a:t>
            </a:r>
            <a:r>
              <a:rPr lang="en" b="1">
                <a:latin typeface="Courier New"/>
                <a:ea typeface="Calibri"/>
              </a:rPr>
              <a:t>* RowIndex;     </a:t>
            </a:r>
            <a:r>
              <a:rPr lang="en" b="1">
                <a:solidFill>
                  <a:srgbClr val="008000"/>
                </a:solidFill>
                <a:latin typeface="Courier New"/>
                <a:ea typeface="Calibri"/>
              </a:rPr>
              <a:t>// row indices array (dimension N +1)</a:t>
            </a:r>
            <a:endParaRPr lang="ru-RU" b="1" dirty="0" smtClean="0">
              <a:latin typeface="Times New Roman"/>
              <a:ea typeface="Times New Roman"/>
            </a:endParaRPr>
          </a:p>
          <a:p>
            <a:pPr algn="l" rtl="0">
              <a:spcAft>
                <a:spcPts val="0"/>
              </a:spcAft>
            </a:pPr>
            <a:r>
              <a:rPr lang="en" b="1">
                <a:latin typeface="Courier New"/>
                <a:ea typeface="Calibri"/>
              </a:rPr>
              <a:t>}</a:t>
            </a:r>
            <a:endParaRPr lang="ru-RU" b="1" dirty="0" smtClean="0">
              <a:latin typeface="Times New Roman"/>
              <a:ea typeface="Times New Roman"/>
            </a:endParaRPr>
          </a:p>
          <a:p>
            <a:pPr algn="just" rtl="0">
              <a:spcAft>
                <a:spcPts val="0"/>
              </a:spcAft>
            </a:pPr>
            <a:r>
              <a:rPr lang="en" b="1">
                <a:latin typeface="Courier New"/>
                <a:ea typeface="Calibri"/>
              </a:rPr>
              <a:t>crsMatrix;</a:t>
            </a:r>
            <a:endParaRPr lang="ru-RU" b="1" dirty="0" smtClean="0"/>
          </a:p>
        </p:txBody>
      </p:sp>
      <p:sp>
        <p:nvSpPr>
          <p:cNvPr id="8" name="Номер слайда 7"/>
          <p:cNvSpPr>
            <a:spLocks noGrp="1"/>
          </p:cNvSpPr>
          <p:nvPr>
            <p:ph type="sldNum" sz="quarter" idx="12"/>
          </p:nvPr>
        </p:nvSpPr>
        <p:spPr/>
        <p:txBody>
          <a:bodyPr rtlCol="0"/>
          <a:lstStyle/>
          <a:p>
            <a:pPr rtl="0">
              <a:defRPr/>
            </a:pPr>
            <a:fld id="{CFF17263-AD44-4172-9351-2AAA83E44B95}" type="slidenum">
              <a:rPr lang="ru-RU" smtClean="0"/>
              <a:pPr rtl="0">
                <a:defRPr/>
              </a:pPr>
              <a:t>17</a:t>
            </a:fld>
            <a:endParaRPr lang="ru-RU"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Elementary function</a:t>
            </a:r>
            <a:endParaRPr lang="ru-RU" dirty="0"/>
          </a:p>
        </p:txBody>
      </p:sp>
      <p:sp>
        <p:nvSpPr>
          <p:cNvPr id="3" name="Содержимое 2"/>
          <p:cNvSpPr>
            <a:spLocks noGrp="1"/>
          </p:cNvSpPr>
          <p:nvPr>
            <p:ph idx="1"/>
          </p:nvPr>
        </p:nvSpPr>
        <p:spPr/>
        <p:txBody>
          <a:bodyPr rtlCol="0"/>
          <a:lstStyle/>
          <a:p>
            <a:r>
              <a:rPr lang="en" dirty="0"/>
              <a:t>Implement the </a:t>
            </a:r>
            <a:r>
              <a:rPr lang="en" b="1" dirty="0" smtClean="0">
                <a:latin typeface="Courier New" pitchFamily="49" charset="0"/>
                <a:cs typeface="Courier New" pitchFamily="49" charset="0"/>
              </a:rPr>
              <a:t>main</a:t>
            </a:r>
            <a:r>
              <a:rPr lang="en" b="1" dirty="0">
                <a:latin typeface="Courier New" pitchFamily="49" charset="0"/>
                <a:cs typeface="Courier New" pitchFamily="49" charset="0"/>
              </a:rPr>
              <a:t>()</a:t>
            </a:r>
            <a:r>
              <a:rPr lang="en" dirty="0"/>
              <a:t> function as follows:</a:t>
            </a:r>
          </a:p>
          <a:p>
            <a:pPr marL="914400" lvl="1" indent="-457200" rtl="0">
              <a:buFont typeface="+mj-lt"/>
              <a:buAutoNum type="arabicPeriod"/>
            </a:pPr>
            <a:r>
              <a:rPr lang="en" dirty="0"/>
              <a:t>Enter the system parameters (name of the file with the matrix, required accuracy, maximum iterations number, name of the file for result output</a:t>
            </a:r>
            <a:r>
              <a:rPr lang="en" dirty="0" smtClean="0"/>
              <a:t>).</a:t>
            </a:r>
            <a:endParaRPr lang="en" dirty="0"/>
          </a:p>
          <a:p>
            <a:pPr marL="914400" lvl="1" indent="-457200" rtl="0">
              <a:buFont typeface="+mj-lt"/>
              <a:buAutoNum type="arabicPeriod"/>
            </a:pPr>
            <a:r>
              <a:rPr lang="en" dirty="0"/>
              <a:t>Reading the system matrix in the coordinate </a:t>
            </a:r>
            <a:r>
              <a:rPr lang="en" dirty="0" smtClean="0"/>
              <a:t>format.</a:t>
            </a:r>
            <a:endParaRPr lang="en" dirty="0"/>
          </a:p>
          <a:p>
            <a:pPr marL="914400" lvl="1" indent="-457200" rtl="0">
              <a:buFont typeface="+mj-lt"/>
              <a:buAutoNum type="arabicPeriod"/>
            </a:pPr>
            <a:r>
              <a:rPr lang="en" dirty="0"/>
              <a:t>Set the exact value </a:t>
            </a:r>
            <a:r>
              <a:rPr lang="en" i="1" dirty="0">
                <a:latin typeface="Times New Roman" pitchFamily="18" charset="0"/>
                <a:cs typeface="Times New Roman" pitchFamily="18" charset="0"/>
              </a:rPr>
              <a:t>x</a:t>
            </a:r>
            <a:r>
              <a:rPr lang="en" i="1" baseline="-25000" dirty="0">
                <a:latin typeface="Times New Roman" pitchFamily="18" charset="0"/>
                <a:cs typeface="Times New Roman" pitchFamily="18" charset="0"/>
              </a:rPr>
              <a:t>i</a:t>
            </a:r>
            <a:r>
              <a:rPr lang="en" i="1" dirty="0">
                <a:latin typeface="Times New Roman" pitchFamily="18" charset="0"/>
                <a:cs typeface="Times New Roman" pitchFamily="18" charset="0"/>
              </a:rPr>
              <a:t> = 1, i = 1,…, n</a:t>
            </a:r>
            <a:r>
              <a:rPr lang="en" dirty="0"/>
              <a:t>, compute </a:t>
            </a:r>
            <a:r>
              <a:rPr lang="en" i="1" dirty="0" smtClean="0">
                <a:latin typeface="Times New Roman" pitchFamily="18" charset="0"/>
                <a:cs typeface="Times New Roman" pitchFamily="18" charset="0"/>
              </a:rPr>
              <a:t>b.</a:t>
            </a:r>
            <a:endParaRPr lang="ru-RU" i="1" dirty="0" smtClean="0">
              <a:latin typeface="Times New Roman" pitchFamily="18" charset="0"/>
              <a:cs typeface="Times New Roman" pitchFamily="18" charset="0"/>
            </a:endParaRPr>
          </a:p>
          <a:p>
            <a:pPr marL="914400" lvl="1" indent="-457200" rtl="0">
              <a:buFont typeface="+mj-lt"/>
              <a:buAutoNum type="arabicPeriod"/>
            </a:pPr>
            <a:r>
              <a:rPr lang="en" dirty="0">
                <a:cs typeface="Times New Roman" pitchFamily="18" charset="0"/>
              </a:rPr>
              <a:t>Call the function for solving linear systems by the CG method, compute the achieved residual </a:t>
            </a:r>
            <a:r>
              <a:rPr lang="en" i="1" dirty="0">
                <a:latin typeface="Times New Roman" pitchFamily="18" charset="0"/>
                <a:cs typeface="Times New Roman" pitchFamily="18" charset="0"/>
              </a:rPr>
              <a:t>r</a:t>
            </a:r>
            <a:r>
              <a:rPr lang="en" dirty="0">
                <a:cs typeface="Times New Roman" pitchFamily="18" charset="0"/>
              </a:rPr>
              <a:t> </a:t>
            </a:r>
            <a:r>
              <a:rPr lang="en" dirty="0" smtClean="0">
                <a:cs typeface="Times New Roman" pitchFamily="18" charset="0"/>
              </a:rPr>
              <a:t>norm.</a:t>
            </a:r>
            <a:endParaRPr lang="ru-RU" i="1" dirty="0" smtClean="0">
              <a:latin typeface="Times New Roman" pitchFamily="18" charset="0"/>
              <a:cs typeface="Times New Roman" pitchFamily="18" charset="0"/>
            </a:endParaRPr>
          </a:p>
          <a:p>
            <a:pPr marL="914400" lvl="1" indent="-457200" rtl="0">
              <a:buFont typeface="+mj-lt"/>
              <a:buAutoNum type="arabicPeriod"/>
            </a:pPr>
            <a:r>
              <a:rPr lang="en" dirty="0">
                <a:cs typeface="Times New Roman" pitchFamily="18" charset="0"/>
              </a:rPr>
              <a:t>Display the results or save them in a </a:t>
            </a:r>
            <a:r>
              <a:rPr lang="en" dirty="0" smtClean="0">
                <a:cs typeface="Times New Roman" pitchFamily="18" charset="0"/>
              </a:rPr>
              <a:t>file.</a:t>
            </a:r>
            <a:endParaRPr lang="en" dirty="0">
              <a:cs typeface="Times New Roman" pitchFamily="18" charset="0"/>
            </a:endParaRPr>
          </a:p>
          <a:p>
            <a:pPr marL="914400" lvl="1" indent="-457200" rtl="0">
              <a:buFont typeface="+mj-lt"/>
              <a:buAutoNum type="arabicPeriod"/>
            </a:pPr>
            <a:r>
              <a:rPr lang="en" dirty="0">
                <a:cs typeface="Times New Roman" pitchFamily="18" charset="0"/>
              </a:rPr>
              <a:t>Release the allocated dynamic </a:t>
            </a:r>
            <a:r>
              <a:rPr lang="en" dirty="0" smtClean="0">
                <a:cs typeface="Times New Roman" pitchFamily="18" charset="0"/>
              </a:rPr>
              <a:t>memory.</a:t>
            </a:r>
            <a:endParaRPr lang="en-US" dirty="0" smtClean="0">
              <a:cs typeface="Times New Roman" pitchFamily="18" charset="0"/>
            </a:endParaRPr>
          </a:p>
          <a:p>
            <a:pPr lvl="1" rtl="0"/>
            <a:endParaRPr lang="ru-RU" dirty="0" smtClean="0"/>
          </a:p>
          <a:p>
            <a:pPr lvl="1" rtl="0"/>
            <a:endParaRPr lang="ru-RU" dirty="0"/>
          </a:p>
        </p:txBody>
      </p:sp>
      <p:sp>
        <p:nvSpPr>
          <p:cNvPr id="4" name="Дата 3"/>
          <p:cNvSpPr>
            <a:spLocks noGrp="1"/>
          </p:cNvSpPr>
          <p:nvPr>
            <p:ph type="dt" sz="half" idx="10"/>
          </p:nvPr>
        </p:nvSpPr>
        <p:spPr/>
        <p:txBody>
          <a:bodyPr rtlCol="0"/>
          <a:lstStyle/>
          <a:p>
            <a:pPr rtl="0">
              <a:defRPr/>
            </a:pPr>
            <a:r>
              <a:rPr lang="en"/>
              <a:t>Nizhny Novgorod, 2014</a:t>
            </a:r>
            <a:endParaRPr lang="ru-RU"/>
          </a:p>
        </p:txBody>
      </p:sp>
      <p:sp>
        <p:nvSpPr>
          <p:cNvPr id="5" name="Нижний колонтитул 4"/>
          <p:cNvSpPr>
            <a:spLocks noGrp="1"/>
          </p:cNvSpPr>
          <p:nvPr>
            <p:ph type="ftr" sz="quarter" idx="11"/>
          </p:nvPr>
        </p:nvSpPr>
        <p:spPr/>
        <p:txBody>
          <a:bodyPr rtlCol="0"/>
          <a:lstStyle/>
          <a:p>
            <a:pPr rtl="0">
              <a:defRPr/>
            </a:pPr>
            <a:r>
              <a:rPr lang="en"/>
              <a:t>Preconditioned conjugate gradient method implementation</a:t>
            </a:r>
            <a:endParaRPr lang="ru-RU"/>
          </a:p>
        </p:txBody>
      </p:sp>
      <p:sp>
        <p:nvSpPr>
          <p:cNvPr id="7" name="Номер слайда 6"/>
          <p:cNvSpPr>
            <a:spLocks noGrp="1"/>
          </p:cNvSpPr>
          <p:nvPr>
            <p:ph type="sldNum" sz="quarter" idx="12"/>
          </p:nvPr>
        </p:nvSpPr>
        <p:spPr/>
        <p:txBody>
          <a:bodyPr rtlCol="0"/>
          <a:lstStyle/>
          <a:p>
            <a:pPr rtl="0">
              <a:defRPr/>
            </a:pPr>
            <a:fld id="{CFF17263-AD44-4172-9351-2AAA83E44B95}" type="slidenum">
              <a:rPr lang="ru-RU" smtClean="0"/>
              <a:pPr rtl="0">
                <a:defRPr/>
              </a:pPr>
              <a:t>18</a:t>
            </a:fld>
            <a:endParaRPr lang="ru-RU"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Auxiliary functions (1)</a:t>
            </a:r>
            <a:endParaRPr lang="ru-RU" dirty="0"/>
          </a:p>
        </p:txBody>
      </p:sp>
      <p:sp>
        <p:nvSpPr>
          <p:cNvPr id="3" name="Содержимое 2"/>
          <p:cNvSpPr>
            <a:spLocks noGrp="1"/>
          </p:cNvSpPr>
          <p:nvPr>
            <p:ph idx="1"/>
          </p:nvPr>
        </p:nvSpPr>
        <p:spPr>
          <a:xfrm>
            <a:off x="495300" y="1196975"/>
            <a:ext cx="9101170" cy="4968875"/>
          </a:xfrm>
        </p:spPr>
        <p:txBody>
          <a:bodyPr rtlCol="0"/>
          <a:lstStyle/>
          <a:p>
            <a:pPr rtl="0"/>
            <a:r>
              <a:rPr lang="en" dirty="0"/>
              <a:t>Functions working with memory (</a:t>
            </a:r>
            <a:r>
              <a:rPr lang="en" b="1" dirty="0"/>
              <a:t>memoryWork.h, memoryWork.с</a:t>
            </a:r>
            <a:r>
              <a:rPr lang="en" dirty="0"/>
              <a:t>):</a:t>
            </a:r>
          </a:p>
          <a:p>
            <a:pPr lvl="1" rtl="0"/>
            <a:r>
              <a:rPr lang="en" b="1" dirty="0"/>
              <a:t>AllocMatrix()</a:t>
            </a:r>
            <a:r>
              <a:rPr lang="en" dirty="0"/>
              <a:t> – memory allocation to store a matrix in the CRS </a:t>
            </a:r>
            <a:r>
              <a:rPr lang="en" dirty="0" smtClean="0"/>
              <a:t>format. </a:t>
            </a:r>
            <a:r>
              <a:rPr lang="en" dirty="0"/>
              <a:t>Input: dimension of the matrix </a:t>
            </a:r>
            <a:r>
              <a:rPr lang="en" b="1" dirty="0"/>
              <a:t>n</a:t>
            </a:r>
            <a:r>
              <a:rPr lang="en" dirty="0"/>
              <a:t>, number of nonzeroes </a:t>
            </a:r>
            <a:r>
              <a:rPr lang="en" b="1" dirty="0" smtClean="0"/>
              <a:t>nz.</a:t>
            </a:r>
            <a:r>
              <a:rPr lang="en" dirty="0" smtClean="0"/>
              <a:t> </a:t>
            </a:r>
            <a:r>
              <a:rPr lang="en" dirty="0"/>
              <a:t>Output: pointers to the dedicated arrays </a:t>
            </a:r>
            <a:r>
              <a:rPr lang="en" b="1" dirty="0"/>
              <a:t>column, row, val</a:t>
            </a:r>
            <a:r>
              <a:rPr lang="en" dirty="0"/>
              <a:t> to store the matrix. The function returns the error code.</a:t>
            </a:r>
          </a:p>
          <a:p>
            <a:pPr rtl="0">
              <a:spcAft>
                <a:spcPts val="0"/>
              </a:spcAft>
              <a:buNone/>
            </a:pPr>
            <a:r>
              <a:rPr lang="en" sz="2000" b="1" dirty="0">
                <a:solidFill>
                  <a:srgbClr val="0000FF"/>
                </a:solidFill>
                <a:latin typeface="Courier New"/>
                <a:ea typeface="Calibri"/>
              </a:rPr>
              <a:t>	int</a:t>
            </a:r>
            <a:r>
              <a:rPr lang="en" sz="2000" b="1" dirty="0">
                <a:latin typeface="Courier New"/>
                <a:ea typeface="Calibri"/>
              </a:rPr>
              <a:t> AllocMatrix(</a:t>
            </a:r>
            <a:r>
              <a:rPr lang="en" sz="2000" b="1" dirty="0">
                <a:solidFill>
                  <a:srgbClr val="0000FF"/>
                </a:solidFill>
                <a:latin typeface="Courier New"/>
                <a:ea typeface="Calibri"/>
              </a:rPr>
              <a:t>int</a:t>
            </a:r>
            <a:r>
              <a:rPr lang="en" sz="2000" b="1" dirty="0">
                <a:latin typeface="Courier New"/>
                <a:ea typeface="Calibri"/>
              </a:rPr>
              <a:t> n, </a:t>
            </a:r>
            <a:r>
              <a:rPr lang="en" sz="2000" b="1" dirty="0">
                <a:solidFill>
                  <a:srgbClr val="0000FF"/>
                </a:solidFill>
                <a:latin typeface="Courier New"/>
                <a:ea typeface="Calibri"/>
              </a:rPr>
              <a:t>int</a:t>
            </a:r>
            <a:r>
              <a:rPr lang="en" sz="2000" b="1" dirty="0">
                <a:latin typeface="Courier New"/>
                <a:ea typeface="Calibri"/>
              </a:rPr>
              <a:t> nz, </a:t>
            </a:r>
            <a:r>
              <a:rPr lang="en" sz="2000" b="1" dirty="0">
                <a:solidFill>
                  <a:srgbClr val="0000FF"/>
                </a:solidFill>
                <a:latin typeface="Courier New"/>
                <a:ea typeface="Calibri"/>
              </a:rPr>
              <a:t>int</a:t>
            </a:r>
            <a:r>
              <a:rPr lang="en" sz="2000" b="1" dirty="0">
                <a:latin typeface="Courier New"/>
                <a:ea typeface="Calibri"/>
              </a:rPr>
              <a:t>** column, </a:t>
            </a:r>
            <a:r>
              <a:rPr lang="en" sz="2000" b="1" dirty="0">
                <a:solidFill>
                  <a:srgbClr val="0000FF"/>
                </a:solidFill>
                <a:latin typeface="Courier New"/>
                <a:ea typeface="Calibri"/>
              </a:rPr>
              <a:t>int</a:t>
            </a:r>
            <a:r>
              <a:rPr lang="en" sz="2000" b="1" dirty="0">
                <a:latin typeface="Courier New"/>
                <a:ea typeface="Calibri"/>
              </a:rPr>
              <a:t>** row, FLOAT_TYPE** val);</a:t>
            </a:r>
            <a:endParaRPr lang="ru-RU" sz="2000" b="1" dirty="0" smtClean="0">
              <a:latin typeface="Times New Roman"/>
              <a:ea typeface="Times New Roman"/>
            </a:endParaRPr>
          </a:p>
          <a:p>
            <a:pPr lvl="1" rtl="0"/>
            <a:r>
              <a:rPr lang="en" b="1" dirty="0"/>
              <a:t>FreeMatrix()</a:t>
            </a:r>
            <a:r>
              <a:rPr lang="en" dirty="0"/>
              <a:t> – memory release from the matrix in the CRS format stored in the arrays </a:t>
            </a:r>
            <a:r>
              <a:rPr lang="en" b="1" dirty="0"/>
              <a:t>column, row, val.</a:t>
            </a:r>
          </a:p>
          <a:p>
            <a:pPr rtl="0">
              <a:spcAft>
                <a:spcPts val="600"/>
              </a:spcAft>
              <a:buNone/>
            </a:pPr>
            <a:r>
              <a:rPr lang="en" sz="2000" b="1" dirty="0">
                <a:solidFill>
                  <a:srgbClr val="0000FF"/>
                </a:solidFill>
                <a:latin typeface="Courier New"/>
                <a:ea typeface="Calibri"/>
              </a:rPr>
              <a:t>	int</a:t>
            </a:r>
            <a:r>
              <a:rPr lang="en" sz="2000" b="1" dirty="0">
                <a:latin typeface="Courier New"/>
                <a:ea typeface="Calibri"/>
              </a:rPr>
              <a:t> FreeMatrix(</a:t>
            </a:r>
            <a:r>
              <a:rPr lang="en" sz="2000" b="1" dirty="0">
                <a:solidFill>
                  <a:srgbClr val="0000FF"/>
                </a:solidFill>
                <a:latin typeface="Courier New"/>
                <a:ea typeface="Calibri"/>
              </a:rPr>
              <a:t>int</a:t>
            </a:r>
            <a:r>
              <a:rPr lang="en" sz="2000" b="1" dirty="0">
                <a:latin typeface="Courier New"/>
                <a:ea typeface="Calibri"/>
              </a:rPr>
              <a:t>** column, </a:t>
            </a:r>
            <a:r>
              <a:rPr lang="en" sz="2000" b="1" dirty="0">
                <a:solidFill>
                  <a:srgbClr val="0000FF"/>
                </a:solidFill>
                <a:latin typeface="Courier New"/>
                <a:ea typeface="Calibri"/>
              </a:rPr>
              <a:t>int</a:t>
            </a:r>
            <a:r>
              <a:rPr lang="en" sz="2000" b="1" dirty="0">
                <a:latin typeface="Courier New"/>
                <a:ea typeface="Calibri"/>
              </a:rPr>
              <a:t>** row, FLOAT_TYPE** val);</a:t>
            </a:r>
            <a:endParaRPr lang="ru-RU" sz="2000" b="1" dirty="0" smtClean="0">
              <a:latin typeface="Times New Roman"/>
              <a:ea typeface="Times New Roman"/>
            </a:endParaRPr>
          </a:p>
          <a:p>
            <a:pPr marL="342900" lvl="1" indent="-342900" rtl="0">
              <a:spcAft>
                <a:spcPts val="0"/>
              </a:spcAft>
              <a:buSzPct val="80000"/>
              <a:buNone/>
            </a:pPr>
            <a:endParaRPr lang="ru-RU" sz="2000" b="1" dirty="0" smtClean="0">
              <a:latin typeface="Courier New"/>
              <a:ea typeface="Calibri"/>
            </a:endParaRPr>
          </a:p>
          <a:p>
            <a:pPr lvl="1" rtl="0"/>
            <a:endParaRPr lang="ru-RU" dirty="0"/>
          </a:p>
        </p:txBody>
      </p:sp>
      <p:sp>
        <p:nvSpPr>
          <p:cNvPr id="4" name="Дата 3"/>
          <p:cNvSpPr>
            <a:spLocks noGrp="1"/>
          </p:cNvSpPr>
          <p:nvPr>
            <p:ph type="dt" sz="half" idx="10"/>
          </p:nvPr>
        </p:nvSpPr>
        <p:spPr/>
        <p:txBody>
          <a:bodyPr rtlCol="0"/>
          <a:lstStyle/>
          <a:p>
            <a:pPr rtl="0">
              <a:defRPr/>
            </a:pPr>
            <a:r>
              <a:rPr lang="en"/>
              <a:t>Nizhny Novgorod, 2014</a:t>
            </a:r>
            <a:endParaRPr lang="ru-RU"/>
          </a:p>
        </p:txBody>
      </p:sp>
      <p:sp>
        <p:nvSpPr>
          <p:cNvPr id="5" name="Нижний колонтитул 4"/>
          <p:cNvSpPr>
            <a:spLocks noGrp="1"/>
          </p:cNvSpPr>
          <p:nvPr>
            <p:ph type="ftr" sz="quarter" idx="11"/>
          </p:nvPr>
        </p:nvSpPr>
        <p:spPr/>
        <p:txBody>
          <a:bodyPr rtlCol="0"/>
          <a:lstStyle/>
          <a:p>
            <a:pPr rtl="0">
              <a:defRPr/>
            </a:pPr>
            <a:r>
              <a:rPr lang="en"/>
              <a:t>Preconditioned conjugate gradient method implementation</a:t>
            </a:r>
            <a:endParaRPr lang="ru-RU"/>
          </a:p>
        </p:txBody>
      </p:sp>
      <p:sp>
        <p:nvSpPr>
          <p:cNvPr id="7" name="Номер слайда 6"/>
          <p:cNvSpPr>
            <a:spLocks noGrp="1"/>
          </p:cNvSpPr>
          <p:nvPr>
            <p:ph type="sldNum" sz="quarter" idx="12"/>
          </p:nvPr>
        </p:nvSpPr>
        <p:spPr/>
        <p:txBody>
          <a:bodyPr rtlCol="0"/>
          <a:lstStyle/>
          <a:p>
            <a:pPr rtl="0">
              <a:defRPr/>
            </a:pPr>
            <a:fld id="{CFF17263-AD44-4172-9351-2AAA83E44B95}" type="slidenum">
              <a:rPr lang="ru-RU" smtClean="0"/>
              <a:pPr rtl="0">
                <a:defRPr/>
              </a:pPr>
              <a:t>19</a:t>
            </a:fld>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Заголовок 1"/>
          <p:cNvSpPr>
            <a:spLocks noGrp="1"/>
          </p:cNvSpPr>
          <p:nvPr>
            <p:ph type="title"/>
          </p:nvPr>
        </p:nvSpPr>
        <p:spPr/>
        <p:txBody>
          <a:bodyPr rtlCol="0"/>
          <a:lstStyle/>
          <a:p>
            <a:pPr rtl="0"/>
            <a:r>
              <a:rPr lang="en"/>
              <a:t>Contents</a:t>
            </a:r>
          </a:p>
        </p:txBody>
      </p:sp>
      <p:sp>
        <p:nvSpPr>
          <p:cNvPr id="17413" name="Содержимое 2"/>
          <p:cNvSpPr>
            <a:spLocks noGrp="1"/>
          </p:cNvSpPr>
          <p:nvPr>
            <p:ph idx="1"/>
          </p:nvPr>
        </p:nvSpPr>
        <p:spPr/>
        <p:txBody>
          <a:bodyPr rtlCol="0"/>
          <a:lstStyle/>
          <a:p>
            <a:pPr rtl="0"/>
            <a:r>
              <a:rPr lang="en" dirty="0"/>
              <a:t>Problem Statement</a:t>
            </a:r>
          </a:p>
          <a:p>
            <a:pPr rtl="0"/>
            <a:r>
              <a:rPr lang="en" dirty="0"/>
              <a:t>Conjugate Gradient Method</a:t>
            </a:r>
          </a:p>
          <a:p>
            <a:pPr rtl="0"/>
            <a:r>
              <a:rPr lang="en" dirty="0" smtClean="0"/>
              <a:t>Sequential Implementation</a:t>
            </a:r>
            <a:endParaRPr lang="en" dirty="0"/>
          </a:p>
          <a:p>
            <a:pPr rtl="0"/>
            <a:r>
              <a:rPr lang="en" dirty="0"/>
              <a:t>Preconditioned </a:t>
            </a:r>
            <a:r>
              <a:rPr lang="en" dirty="0" smtClean="0"/>
              <a:t>Conjugate Gradient Method</a:t>
            </a:r>
            <a:endParaRPr lang="ru-RU" dirty="0" smtClean="0"/>
          </a:p>
          <a:p>
            <a:pPr rtl="0"/>
            <a:r>
              <a:rPr lang="en" dirty="0"/>
              <a:t>Implementation </a:t>
            </a:r>
            <a:r>
              <a:rPr lang="en" dirty="0" smtClean="0"/>
              <a:t>Based </a:t>
            </a:r>
            <a:r>
              <a:rPr lang="en" dirty="0"/>
              <a:t>on </a:t>
            </a:r>
            <a:r>
              <a:rPr lang="en" dirty="0" smtClean="0"/>
              <a:t>Extended Precision Numbers</a:t>
            </a:r>
            <a:endParaRPr lang="en" dirty="0"/>
          </a:p>
          <a:p>
            <a:pPr rtl="0"/>
            <a:r>
              <a:rPr lang="en" dirty="0"/>
              <a:t>Parallel </a:t>
            </a:r>
            <a:r>
              <a:rPr lang="en" dirty="0" smtClean="0"/>
              <a:t>Implementation</a:t>
            </a:r>
            <a:endParaRPr lang="en" dirty="0"/>
          </a:p>
        </p:txBody>
      </p:sp>
      <p:sp>
        <p:nvSpPr>
          <p:cNvPr id="17410" name="Дата 3"/>
          <p:cNvSpPr>
            <a:spLocks noGrp="1"/>
          </p:cNvSpPr>
          <p:nvPr>
            <p:ph type="dt" sz="half" idx="10"/>
          </p:nvPr>
        </p:nvSpPr>
        <p:spPr>
          <a:noFill/>
        </p:spPr>
        <p:txBody>
          <a:bodyPr rtlCol="0"/>
          <a:lstStyle/>
          <a:p>
            <a:pPr rtl="0"/>
            <a:r>
              <a:rPr lang="en"/>
              <a:t>Nizhny Novgorod, 2014</a:t>
            </a:r>
            <a:endParaRPr lang="ru-RU"/>
          </a:p>
        </p:txBody>
      </p:sp>
      <p:sp>
        <p:nvSpPr>
          <p:cNvPr id="17411" name="Нижний колонтитул 4"/>
          <p:cNvSpPr>
            <a:spLocks noGrp="1"/>
          </p:cNvSpPr>
          <p:nvPr>
            <p:ph type="ftr" sz="quarter" idx="11"/>
          </p:nvPr>
        </p:nvSpPr>
        <p:spPr>
          <a:noFill/>
        </p:spPr>
        <p:txBody>
          <a:bodyPr rtlCol="0"/>
          <a:lstStyle/>
          <a:p>
            <a:pPr rtl="0"/>
            <a:r>
              <a:rPr lang="en"/>
              <a:t>Preconditioned conjugate gradient method implementation</a:t>
            </a:r>
            <a:endParaRPr lang="ru-RU" smtClean="0"/>
          </a:p>
        </p:txBody>
      </p:sp>
      <p:sp>
        <p:nvSpPr>
          <p:cNvPr id="7" name="Номер слайда 6"/>
          <p:cNvSpPr>
            <a:spLocks noGrp="1"/>
          </p:cNvSpPr>
          <p:nvPr>
            <p:ph type="sldNum" sz="quarter" idx="12"/>
          </p:nvPr>
        </p:nvSpPr>
        <p:spPr/>
        <p:txBody>
          <a:bodyPr rtlCol="0"/>
          <a:lstStyle/>
          <a:p>
            <a:pPr rtl="0">
              <a:defRPr/>
            </a:pPr>
            <a:fld id="{CFF17263-AD44-4172-9351-2AAA83E44B95}" type="slidenum">
              <a:rPr lang="ru-RU" smtClean="0"/>
              <a:pPr rtl="0">
                <a:defRPr/>
              </a:pPr>
              <a:t>2</a:t>
            </a:fld>
            <a:endParaRPr lang="ru-R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Auxiliary functions (1)</a:t>
            </a:r>
            <a:endParaRPr lang="ru-RU" dirty="0"/>
          </a:p>
        </p:txBody>
      </p:sp>
      <p:sp>
        <p:nvSpPr>
          <p:cNvPr id="3" name="Содержимое 2"/>
          <p:cNvSpPr>
            <a:spLocks noGrp="1"/>
          </p:cNvSpPr>
          <p:nvPr>
            <p:ph idx="1"/>
          </p:nvPr>
        </p:nvSpPr>
        <p:spPr/>
        <p:txBody>
          <a:bodyPr rtlCol="0"/>
          <a:lstStyle/>
          <a:p>
            <a:pPr rtl="0"/>
            <a:r>
              <a:rPr lang="en" dirty="0"/>
              <a:t>Matrix read function (</a:t>
            </a:r>
            <a:r>
              <a:rPr lang="en" b="1" dirty="0"/>
              <a:t>readMatrix.h, readMatrix.с</a:t>
            </a:r>
            <a:r>
              <a:rPr lang="en" dirty="0"/>
              <a:t> ):</a:t>
            </a:r>
          </a:p>
          <a:p>
            <a:pPr lvl="1" rtl="0"/>
            <a:r>
              <a:rPr lang="en" b="1" dirty="0"/>
              <a:t>ReadMatrixFromFile()</a:t>
            </a:r>
            <a:r>
              <a:rPr lang="en" dirty="0"/>
              <a:t> – reading the matrix from the file in the coordinate format, saving it in the CRS format. Input: name </a:t>
            </a:r>
            <a:r>
              <a:rPr lang="en" b="1" dirty="0"/>
              <a:t>matrixName</a:t>
            </a:r>
            <a:r>
              <a:rPr lang="en" dirty="0"/>
              <a:t> of the file containing a </a:t>
            </a:r>
            <a:r>
              <a:rPr lang="en" dirty="0" smtClean="0"/>
              <a:t>matrix. </a:t>
            </a:r>
            <a:r>
              <a:rPr lang="en" dirty="0"/>
              <a:t>Output: matrix dimension </a:t>
            </a:r>
            <a:r>
              <a:rPr lang="en" b="1" dirty="0"/>
              <a:t>n</a:t>
            </a:r>
            <a:r>
              <a:rPr lang="en" dirty="0"/>
              <a:t>, pointers to initialized arrays </a:t>
            </a:r>
            <a:r>
              <a:rPr lang="en" b="1" dirty="0"/>
              <a:t>column, row, val</a:t>
            </a:r>
            <a:r>
              <a:rPr lang="en" dirty="0"/>
              <a:t>, describing the matrix. The function returns the error code. </a:t>
            </a:r>
          </a:p>
          <a:p>
            <a:pPr rtl="0">
              <a:spcAft>
                <a:spcPts val="0"/>
              </a:spcAft>
              <a:buNone/>
            </a:pPr>
            <a:r>
              <a:rPr lang="en" dirty="0">
                <a:solidFill>
                  <a:srgbClr val="0000FF"/>
                </a:solidFill>
                <a:latin typeface="Courier New"/>
                <a:ea typeface="Calibri"/>
              </a:rPr>
              <a:t>	</a:t>
            </a:r>
            <a:r>
              <a:rPr lang="en" sz="2000" b="1" dirty="0">
                <a:solidFill>
                  <a:srgbClr val="0000FF"/>
                </a:solidFill>
                <a:latin typeface="Courier New"/>
                <a:ea typeface="Calibri"/>
              </a:rPr>
              <a:t>int</a:t>
            </a:r>
            <a:r>
              <a:rPr lang="en" sz="2000" b="1" dirty="0">
                <a:latin typeface="Courier New"/>
                <a:ea typeface="Calibri"/>
              </a:rPr>
              <a:t> ReadMatrixFromFile(</a:t>
            </a:r>
            <a:r>
              <a:rPr lang="en" sz="2000" b="1" dirty="0">
                <a:solidFill>
                  <a:srgbClr val="0000FF"/>
                </a:solidFill>
                <a:latin typeface="Courier New"/>
                <a:ea typeface="Calibri"/>
              </a:rPr>
              <a:t>char</a:t>
            </a:r>
            <a:r>
              <a:rPr lang="en" sz="2000" b="1" dirty="0">
                <a:latin typeface="Courier New"/>
                <a:ea typeface="Calibri"/>
              </a:rPr>
              <a:t>* matrixName, </a:t>
            </a:r>
            <a:r>
              <a:rPr lang="en" sz="2000" b="1" dirty="0">
                <a:solidFill>
                  <a:srgbClr val="0000FF"/>
                </a:solidFill>
                <a:latin typeface="Courier New"/>
                <a:ea typeface="Calibri"/>
              </a:rPr>
              <a:t>int</a:t>
            </a:r>
            <a:r>
              <a:rPr lang="en" sz="2000" b="1" dirty="0">
                <a:latin typeface="Courier New"/>
                <a:ea typeface="Calibri"/>
              </a:rPr>
              <a:t>* n, </a:t>
            </a:r>
            <a:r>
              <a:rPr lang="en" sz="2000" b="1" dirty="0">
                <a:solidFill>
                  <a:srgbClr val="0000FF"/>
                </a:solidFill>
                <a:latin typeface="Courier New"/>
                <a:ea typeface="Calibri"/>
              </a:rPr>
              <a:t>int</a:t>
            </a:r>
            <a:r>
              <a:rPr lang="en" sz="2000" b="1" dirty="0">
                <a:latin typeface="Courier New"/>
                <a:ea typeface="Calibri"/>
              </a:rPr>
              <a:t>** column, </a:t>
            </a:r>
            <a:r>
              <a:rPr lang="en" sz="2000" b="1" dirty="0">
                <a:solidFill>
                  <a:srgbClr val="0000FF"/>
                </a:solidFill>
                <a:latin typeface="Courier New"/>
                <a:ea typeface="Calibri"/>
              </a:rPr>
              <a:t>int</a:t>
            </a:r>
            <a:r>
              <a:rPr lang="en" sz="2000" b="1" dirty="0">
                <a:latin typeface="Courier New"/>
                <a:ea typeface="Calibri"/>
              </a:rPr>
              <a:t>** row, FLOAT_TYPE** val);</a:t>
            </a:r>
            <a:endParaRPr lang="ru-RU" sz="3200" b="1" dirty="0" smtClean="0">
              <a:latin typeface="Times New Roman"/>
              <a:ea typeface="Times New Roman"/>
            </a:endParaRPr>
          </a:p>
          <a:p>
            <a:pPr lvl="1" rtl="0"/>
            <a:endParaRPr lang="ru-RU" dirty="0"/>
          </a:p>
        </p:txBody>
      </p:sp>
      <p:sp>
        <p:nvSpPr>
          <p:cNvPr id="4" name="Дата 3"/>
          <p:cNvSpPr>
            <a:spLocks noGrp="1"/>
          </p:cNvSpPr>
          <p:nvPr>
            <p:ph type="dt" sz="half" idx="10"/>
          </p:nvPr>
        </p:nvSpPr>
        <p:spPr/>
        <p:txBody>
          <a:bodyPr rtlCol="0"/>
          <a:lstStyle/>
          <a:p>
            <a:pPr rtl="0">
              <a:defRPr/>
            </a:pPr>
            <a:r>
              <a:rPr lang="en"/>
              <a:t>Nizhny Novgorod, 2014</a:t>
            </a:r>
            <a:endParaRPr lang="ru-RU"/>
          </a:p>
        </p:txBody>
      </p:sp>
      <p:sp>
        <p:nvSpPr>
          <p:cNvPr id="5" name="Нижний колонтитул 4"/>
          <p:cNvSpPr>
            <a:spLocks noGrp="1"/>
          </p:cNvSpPr>
          <p:nvPr>
            <p:ph type="ftr" sz="quarter" idx="11"/>
          </p:nvPr>
        </p:nvSpPr>
        <p:spPr/>
        <p:txBody>
          <a:bodyPr rtlCol="0"/>
          <a:lstStyle/>
          <a:p>
            <a:pPr rtl="0">
              <a:defRPr/>
            </a:pPr>
            <a:r>
              <a:rPr lang="en"/>
              <a:t>Preconditioned conjugate gradient method implementation</a:t>
            </a:r>
            <a:endParaRPr lang="ru-RU"/>
          </a:p>
        </p:txBody>
      </p:sp>
      <p:sp>
        <p:nvSpPr>
          <p:cNvPr id="6" name="Номер слайда 5"/>
          <p:cNvSpPr>
            <a:spLocks noGrp="1"/>
          </p:cNvSpPr>
          <p:nvPr>
            <p:ph type="sldNum" sz="quarter" idx="12"/>
          </p:nvPr>
        </p:nvSpPr>
        <p:spPr/>
        <p:txBody>
          <a:bodyPr rtlCol="0"/>
          <a:lstStyle/>
          <a:p>
            <a:pPr rtl="0">
              <a:defRPr/>
            </a:pPr>
            <a:fld id="{CFF17263-AD44-4172-9351-2AAA83E44B95}" type="slidenum">
              <a:rPr lang="ru-RU" smtClean="0"/>
              <a:pPr rtl="0">
                <a:defRPr/>
              </a:pPr>
              <a:t>20</a:t>
            </a:fld>
            <a:endParaRPr lang="ru-RU"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Auxiliary functions (2)</a:t>
            </a:r>
            <a:endParaRPr lang="ru-RU" dirty="0"/>
          </a:p>
        </p:txBody>
      </p:sp>
      <p:sp>
        <p:nvSpPr>
          <p:cNvPr id="3" name="Содержимое 2"/>
          <p:cNvSpPr>
            <a:spLocks noGrp="1"/>
          </p:cNvSpPr>
          <p:nvPr>
            <p:ph idx="1"/>
          </p:nvPr>
        </p:nvSpPr>
        <p:spPr/>
        <p:txBody>
          <a:bodyPr rtlCol="0"/>
          <a:lstStyle/>
          <a:p>
            <a:pPr rtl="0"/>
            <a:r>
              <a:rPr lang="en"/>
              <a:t>Matrix-vector operations (</a:t>
            </a:r>
            <a:r>
              <a:rPr lang="en" b="1"/>
              <a:t>matrixOperations.h, matrixOperations.с</a:t>
            </a:r>
            <a:r>
              <a:rPr lang="en"/>
              <a:t>):</a:t>
            </a:r>
          </a:p>
          <a:p>
            <a:pPr lvl="1" algn="just" rtl="0">
              <a:spcAft>
                <a:spcPts val="600"/>
              </a:spcAft>
            </a:pPr>
            <a:r>
              <a:rPr lang="en" b="1"/>
              <a:t>MultiplicateVV() – </a:t>
            </a:r>
            <a:r>
              <a:rPr lang="en"/>
              <a:t>vector scalar product computation Input: pointers to the vectors </a:t>
            </a:r>
            <a:r>
              <a:rPr lang="en" b="1"/>
              <a:t>a, b</a:t>
            </a:r>
            <a:r>
              <a:rPr lang="en"/>
              <a:t>, their </a:t>
            </a:r>
            <a:r>
              <a:rPr lang="en" b="1"/>
              <a:t>size</a:t>
            </a:r>
            <a:r>
              <a:rPr lang="en"/>
              <a:t>. The function returns a scalar product.</a:t>
            </a:r>
            <a:endParaRPr lang="ru-RU" dirty="0" smtClean="0">
              <a:latin typeface="Times New Roman"/>
              <a:ea typeface="Times New Roman"/>
            </a:endParaRPr>
          </a:p>
          <a:p>
            <a:pPr lvl="1" rtl="0">
              <a:spcBef>
                <a:spcPts val="0"/>
              </a:spcBef>
              <a:spcAft>
                <a:spcPts val="0"/>
              </a:spcAft>
              <a:buNone/>
            </a:pPr>
            <a:r>
              <a:rPr lang="en" sz="2000" b="1">
                <a:latin typeface="Courier New"/>
                <a:ea typeface="Calibri"/>
              </a:rPr>
              <a:t>FLOAT_TYPE MultiplicateVV(FLOAT_TYPE* a, </a:t>
            </a:r>
            <a:endParaRPr lang="ru-RU" sz="2000" b="1" dirty="0" smtClean="0">
              <a:latin typeface="Courier New"/>
              <a:ea typeface="Calibri"/>
            </a:endParaRPr>
          </a:p>
          <a:p>
            <a:pPr lvl="1" rtl="0">
              <a:spcBef>
                <a:spcPts val="0"/>
              </a:spcBef>
              <a:spcAft>
                <a:spcPts val="0"/>
              </a:spcAft>
              <a:buNone/>
            </a:pPr>
            <a:r>
              <a:rPr lang="en" sz="2000" b="1">
                <a:latin typeface="Courier New"/>
                <a:ea typeface="Calibri"/>
              </a:rPr>
              <a:t>					     FLOAT_TYPE * b, </a:t>
            </a:r>
            <a:r>
              <a:rPr lang="en" sz="2000" b="1">
                <a:solidFill>
                  <a:srgbClr val="0000FF"/>
                </a:solidFill>
                <a:latin typeface="Courier New"/>
                <a:ea typeface="Calibri"/>
              </a:rPr>
              <a:t>int</a:t>
            </a:r>
            <a:r>
              <a:rPr lang="en" sz="2000" b="1">
                <a:latin typeface="Courier New"/>
                <a:ea typeface="Calibri"/>
              </a:rPr>
              <a:t> size);</a:t>
            </a:r>
            <a:endParaRPr lang="en-US" sz="2000" b="1" dirty="0" smtClean="0">
              <a:latin typeface="Courier New"/>
              <a:ea typeface="Calibri"/>
            </a:endParaRPr>
          </a:p>
          <a:p>
            <a:pPr lvl="1" rtl="0">
              <a:spcBef>
                <a:spcPts val="0"/>
              </a:spcBef>
              <a:spcAft>
                <a:spcPts val="0"/>
              </a:spcAft>
              <a:buNone/>
            </a:pPr>
            <a:endParaRPr lang="en-US" sz="2000" b="1" dirty="0" smtClean="0">
              <a:latin typeface="Courier New"/>
              <a:ea typeface="Calibri"/>
            </a:endParaRPr>
          </a:p>
          <a:p>
            <a:pPr lvl="1" rtl="0">
              <a:spcBef>
                <a:spcPts val="0"/>
              </a:spcBef>
              <a:spcAft>
                <a:spcPts val="0"/>
              </a:spcAft>
              <a:buNone/>
            </a:pPr>
            <a:endParaRPr lang="ru-RU" sz="2000" b="1" dirty="0" smtClean="0">
              <a:latin typeface="Courier New"/>
              <a:ea typeface="Calibri"/>
            </a:endParaRPr>
          </a:p>
          <a:p>
            <a:pPr lvl="1" rtl="0">
              <a:spcAft>
                <a:spcPts val="0"/>
              </a:spcAft>
              <a:buNone/>
            </a:pPr>
            <a:endParaRPr lang="ru-RU" sz="2000" b="1" dirty="0" smtClean="0">
              <a:latin typeface="Courier New"/>
              <a:ea typeface="Calibri"/>
            </a:endParaRPr>
          </a:p>
          <a:p>
            <a:pPr lvl="1" rtl="0"/>
            <a:endParaRPr lang="ru-RU" dirty="0"/>
          </a:p>
        </p:txBody>
      </p:sp>
      <p:sp>
        <p:nvSpPr>
          <p:cNvPr id="4" name="Дата 3"/>
          <p:cNvSpPr>
            <a:spLocks noGrp="1"/>
          </p:cNvSpPr>
          <p:nvPr>
            <p:ph type="dt" sz="half" idx="10"/>
          </p:nvPr>
        </p:nvSpPr>
        <p:spPr/>
        <p:txBody>
          <a:bodyPr rtlCol="0"/>
          <a:lstStyle/>
          <a:p>
            <a:pPr rtl="0">
              <a:defRPr/>
            </a:pPr>
            <a:r>
              <a:rPr lang="en"/>
              <a:t>Nizhny Novgorod, 2014</a:t>
            </a:r>
            <a:endParaRPr lang="ru-RU"/>
          </a:p>
        </p:txBody>
      </p:sp>
      <p:sp>
        <p:nvSpPr>
          <p:cNvPr id="5" name="Нижний колонтитул 4"/>
          <p:cNvSpPr>
            <a:spLocks noGrp="1"/>
          </p:cNvSpPr>
          <p:nvPr>
            <p:ph type="ftr" sz="quarter" idx="11"/>
          </p:nvPr>
        </p:nvSpPr>
        <p:spPr/>
        <p:txBody>
          <a:bodyPr rtlCol="0"/>
          <a:lstStyle/>
          <a:p>
            <a:pPr rtl="0">
              <a:defRPr/>
            </a:pPr>
            <a:r>
              <a:rPr lang="en"/>
              <a:t>Preconditioned conjugate gradient method implementation</a:t>
            </a:r>
            <a:endParaRPr lang="ru-RU"/>
          </a:p>
        </p:txBody>
      </p:sp>
      <p:sp>
        <p:nvSpPr>
          <p:cNvPr id="7" name="Номер слайда 6"/>
          <p:cNvSpPr>
            <a:spLocks noGrp="1"/>
          </p:cNvSpPr>
          <p:nvPr>
            <p:ph type="sldNum" sz="quarter" idx="12"/>
          </p:nvPr>
        </p:nvSpPr>
        <p:spPr/>
        <p:txBody>
          <a:bodyPr rtlCol="0"/>
          <a:lstStyle/>
          <a:p>
            <a:pPr rtl="0">
              <a:defRPr/>
            </a:pPr>
            <a:fld id="{CFF17263-AD44-4172-9351-2AAA83E44B95}" type="slidenum">
              <a:rPr lang="ru-RU" smtClean="0"/>
              <a:pPr rtl="0">
                <a:defRPr/>
              </a:pPr>
              <a:t>21</a:t>
            </a:fld>
            <a:endParaRPr lang="ru-RU"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Auxiliary functions (3)</a:t>
            </a:r>
            <a:endParaRPr lang="ru-RU" dirty="0"/>
          </a:p>
        </p:txBody>
      </p:sp>
      <p:sp>
        <p:nvSpPr>
          <p:cNvPr id="3" name="Содержимое 2"/>
          <p:cNvSpPr>
            <a:spLocks noGrp="1"/>
          </p:cNvSpPr>
          <p:nvPr>
            <p:ph idx="1"/>
          </p:nvPr>
        </p:nvSpPr>
        <p:spPr/>
        <p:txBody>
          <a:bodyPr rtlCol="0"/>
          <a:lstStyle/>
          <a:p>
            <a:pPr lvl="1" rtl="0">
              <a:spcBef>
                <a:spcPts val="0"/>
              </a:spcBef>
              <a:spcAft>
                <a:spcPts val="0"/>
              </a:spcAft>
            </a:pPr>
            <a:r>
              <a:rPr lang="en" b="1" dirty="0"/>
              <a:t>MultiplicateMV() –</a:t>
            </a:r>
            <a:r>
              <a:rPr lang="en" dirty="0"/>
              <a:t> matrix-vector product </a:t>
            </a:r>
            <a:r>
              <a:rPr lang="en" dirty="0" smtClean="0"/>
              <a:t>computation. </a:t>
            </a:r>
            <a:r>
              <a:rPr lang="en" dirty="0"/>
              <a:t>Input: pointers to the matrix </a:t>
            </a:r>
            <a:r>
              <a:rPr lang="en" b="1" dirty="0"/>
              <a:t>М</a:t>
            </a:r>
            <a:r>
              <a:rPr lang="en" dirty="0"/>
              <a:t> in the CRS format, vector </a:t>
            </a:r>
            <a:r>
              <a:rPr lang="en" b="1" dirty="0"/>
              <a:t>v</a:t>
            </a:r>
            <a:r>
              <a:rPr lang="en" dirty="0"/>
              <a:t>. Output: pointer to the product </a:t>
            </a:r>
            <a:r>
              <a:rPr lang="en" b="1" dirty="0"/>
              <a:t>result</a:t>
            </a:r>
          </a:p>
          <a:p>
            <a:pPr rtl="0">
              <a:spcAft>
                <a:spcPts val="0"/>
              </a:spcAft>
              <a:buNone/>
            </a:pPr>
            <a:r>
              <a:rPr lang="en" sz="2000" b="1" dirty="0">
                <a:solidFill>
                  <a:srgbClr val="0000FF"/>
                </a:solidFill>
                <a:latin typeface="Courier New"/>
                <a:ea typeface="Calibri"/>
              </a:rPr>
              <a:t>	void</a:t>
            </a:r>
            <a:r>
              <a:rPr lang="en" sz="2000" b="1" dirty="0">
                <a:latin typeface="Courier New"/>
                <a:ea typeface="Calibri"/>
              </a:rPr>
              <a:t> MultiplicateMV(crsMatrix* M, FLOAT_TYPE* v,</a:t>
            </a:r>
            <a:endParaRPr lang="ru-RU" sz="2000" b="1" dirty="0" smtClean="0">
              <a:latin typeface="Courier New"/>
              <a:ea typeface="Calibri"/>
            </a:endParaRPr>
          </a:p>
          <a:p>
            <a:pPr rtl="0">
              <a:spcAft>
                <a:spcPts val="0"/>
              </a:spcAft>
              <a:buNone/>
            </a:pPr>
            <a:r>
              <a:rPr lang="en" sz="2000" b="1" dirty="0">
                <a:latin typeface="Courier New"/>
                <a:ea typeface="Calibri"/>
              </a:rPr>
              <a:t>                       FLOAT_TYPE* result);</a:t>
            </a:r>
          </a:p>
          <a:p>
            <a:pPr lvl="1" rtl="0">
              <a:spcAft>
                <a:spcPts val="0"/>
              </a:spcAft>
            </a:pPr>
            <a:r>
              <a:rPr lang="en" b="1" dirty="0"/>
              <a:t>InitializeVector()</a:t>
            </a:r>
            <a:r>
              <a:rPr lang="en" dirty="0"/>
              <a:t> – filling the vector with equal </a:t>
            </a:r>
            <a:r>
              <a:rPr lang="en" dirty="0" smtClean="0"/>
              <a:t>values. </a:t>
            </a:r>
            <a:r>
              <a:rPr lang="en" dirty="0"/>
              <a:t>Input: pointers to the </a:t>
            </a:r>
            <a:r>
              <a:rPr lang="en" b="1" dirty="0"/>
              <a:t>vector</a:t>
            </a:r>
            <a:r>
              <a:rPr lang="en" dirty="0"/>
              <a:t>, its </a:t>
            </a:r>
            <a:r>
              <a:rPr lang="en" b="1" dirty="0"/>
              <a:t>size</a:t>
            </a:r>
            <a:r>
              <a:rPr lang="en" dirty="0"/>
              <a:t> and </a:t>
            </a:r>
            <a:r>
              <a:rPr lang="en" b="1" dirty="0"/>
              <a:t>value.</a:t>
            </a:r>
            <a:r>
              <a:rPr lang="en" dirty="0"/>
              <a:t> Output: initialized </a:t>
            </a:r>
            <a:r>
              <a:rPr lang="en" b="1" dirty="0" smtClean="0"/>
              <a:t>vector.</a:t>
            </a:r>
            <a:endParaRPr lang="ru-RU" b="1" dirty="0" smtClean="0"/>
          </a:p>
          <a:p>
            <a:pPr lvl="1" rtl="0">
              <a:spcAft>
                <a:spcPts val="0"/>
              </a:spcAft>
              <a:buNone/>
            </a:pPr>
            <a:r>
              <a:rPr lang="en" sz="2000" b="1" dirty="0">
                <a:solidFill>
                  <a:srgbClr val="0000FF"/>
                </a:solidFill>
                <a:latin typeface="Courier New"/>
                <a:ea typeface="Calibri"/>
              </a:rPr>
              <a:t>void</a:t>
            </a:r>
            <a:r>
              <a:rPr lang="en" sz="2000" b="1" dirty="0">
                <a:latin typeface="Courier New"/>
                <a:ea typeface="Calibri"/>
              </a:rPr>
              <a:t> InitializeVector(FLOAT_TYPE* vector, FLOAT_TYPE value, </a:t>
            </a:r>
            <a:r>
              <a:rPr lang="en" sz="2000" b="1" dirty="0">
                <a:solidFill>
                  <a:srgbClr val="0000FF"/>
                </a:solidFill>
                <a:latin typeface="Courier New"/>
                <a:ea typeface="Calibri"/>
              </a:rPr>
              <a:t>int</a:t>
            </a:r>
            <a:r>
              <a:rPr lang="en" sz="2000" b="1" dirty="0">
                <a:latin typeface="Courier New"/>
                <a:ea typeface="Calibri"/>
              </a:rPr>
              <a:t> size);</a:t>
            </a:r>
            <a:endParaRPr lang="ru-RU" sz="2000" b="1" dirty="0" smtClean="0">
              <a:latin typeface="Courier New"/>
              <a:ea typeface="Calibri"/>
            </a:endParaRPr>
          </a:p>
          <a:p>
            <a:pPr lvl="1" rtl="0">
              <a:spcBef>
                <a:spcPts val="0"/>
              </a:spcBef>
              <a:spcAft>
                <a:spcPts val="0"/>
              </a:spcAft>
            </a:pPr>
            <a:endParaRPr lang="ru-RU" dirty="0" smtClean="0"/>
          </a:p>
          <a:p>
            <a:pPr lvl="1" rtl="0">
              <a:spcBef>
                <a:spcPts val="0"/>
              </a:spcBef>
              <a:spcAft>
                <a:spcPts val="0"/>
              </a:spcAft>
            </a:pPr>
            <a:endParaRPr lang="ru-RU" dirty="0" smtClean="0"/>
          </a:p>
          <a:p>
            <a:pPr lvl="1" rtl="0">
              <a:spcBef>
                <a:spcPts val="0"/>
              </a:spcBef>
              <a:spcAft>
                <a:spcPts val="0"/>
              </a:spcAft>
              <a:buNone/>
            </a:pPr>
            <a:endParaRPr lang="en-US" sz="2000" b="1" dirty="0" smtClean="0">
              <a:latin typeface="Courier New"/>
              <a:ea typeface="Calibri"/>
            </a:endParaRPr>
          </a:p>
          <a:p>
            <a:pPr lvl="1" rtl="0">
              <a:spcBef>
                <a:spcPts val="0"/>
              </a:spcBef>
              <a:spcAft>
                <a:spcPts val="0"/>
              </a:spcAft>
              <a:buNone/>
            </a:pPr>
            <a:endParaRPr lang="ru-RU" sz="2000" b="1" dirty="0" smtClean="0">
              <a:latin typeface="Courier New"/>
              <a:ea typeface="Calibri"/>
            </a:endParaRPr>
          </a:p>
          <a:p>
            <a:pPr lvl="1" rtl="0">
              <a:spcAft>
                <a:spcPts val="0"/>
              </a:spcAft>
              <a:buNone/>
            </a:pPr>
            <a:endParaRPr lang="ru-RU" sz="2000" b="1" dirty="0" smtClean="0">
              <a:latin typeface="Courier New"/>
              <a:ea typeface="Calibri"/>
            </a:endParaRPr>
          </a:p>
          <a:p>
            <a:pPr lvl="1" rtl="0"/>
            <a:endParaRPr lang="ru-RU" dirty="0"/>
          </a:p>
        </p:txBody>
      </p:sp>
      <p:sp>
        <p:nvSpPr>
          <p:cNvPr id="4" name="Дата 3"/>
          <p:cNvSpPr>
            <a:spLocks noGrp="1"/>
          </p:cNvSpPr>
          <p:nvPr>
            <p:ph type="dt" sz="half" idx="10"/>
          </p:nvPr>
        </p:nvSpPr>
        <p:spPr/>
        <p:txBody>
          <a:bodyPr rtlCol="0"/>
          <a:lstStyle/>
          <a:p>
            <a:pPr rtl="0">
              <a:defRPr/>
            </a:pPr>
            <a:r>
              <a:rPr lang="en"/>
              <a:t>Nizhny Novgorod, 2014</a:t>
            </a:r>
            <a:endParaRPr lang="ru-RU"/>
          </a:p>
        </p:txBody>
      </p:sp>
      <p:sp>
        <p:nvSpPr>
          <p:cNvPr id="5" name="Нижний колонтитул 4"/>
          <p:cNvSpPr>
            <a:spLocks noGrp="1"/>
          </p:cNvSpPr>
          <p:nvPr>
            <p:ph type="ftr" sz="quarter" idx="11"/>
          </p:nvPr>
        </p:nvSpPr>
        <p:spPr/>
        <p:txBody>
          <a:bodyPr rtlCol="0"/>
          <a:lstStyle/>
          <a:p>
            <a:pPr rtl="0">
              <a:defRPr/>
            </a:pPr>
            <a:r>
              <a:rPr lang="en"/>
              <a:t>Preconditioned conjugate gradient method implementation</a:t>
            </a:r>
            <a:endParaRPr lang="ru-RU"/>
          </a:p>
        </p:txBody>
      </p:sp>
      <p:sp>
        <p:nvSpPr>
          <p:cNvPr id="7" name="Номер слайда 6"/>
          <p:cNvSpPr>
            <a:spLocks noGrp="1"/>
          </p:cNvSpPr>
          <p:nvPr>
            <p:ph type="sldNum" sz="quarter" idx="12"/>
          </p:nvPr>
        </p:nvSpPr>
        <p:spPr/>
        <p:txBody>
          <a:bodyPr rtlCol="0"/>
          <a:lstStyle/>
          <a:p>
            <a:pPr rtl="0">
              <a:defRPr/>
            </a:pPr>
            <a:fld id="{CFF17263-AD44-4172-9351-2AAA83E44B95}" type="slidenum">
              <a:rPr lang="ru-RU" smtClean="0"/>
              <a:pPr rtl="0">
                <a:defRPr/>
              </a:pPr>
              <a:t>22</a:t>
            </a:fld>
            <a:endParaRPr lang="ru-RU"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Auxiliary functions (4)</a:t>
            </a:r>
            <a:endParaRPr lang="ru-RU" dirty="0"/>
          </a:p>
        </p:txBody>
      </p:sp>
      <p:sp>
        <p:nvSpPr>
          <p:cNvPr id="3" name="Содержимое 2"/>
          <p:cNvSpPr>
            <a:spLocks noGrp="1"/>
          </p:cNvSpPr>
          <p:nvPr>
            <p:ph idx="1"/>
          </p:nvPr>
        </p:nvSpPr>
        <p:spPr/>
        <p:txBody>
          <a:bodyPr rtlCol="0"/>
          <a:lstStyle/>
          <a:p>
            <a:pPr lvl="1" rtl="0"/>
            <a:r>
              <a:rPr lang="en" b="1" dirty="0"/>
              <a:t>ComputeResidualNorm() –</a:t>
            </a:r>
            <a:r>
              <a:rPr lang="en" dirty="0"/>
              <a:t> residual norm computation for the system with obtained </a:t>
            </a:r>
            <a:r>
              <a:rPr lang="en" dirty="0" smtClean="0"/>
              <a:t>solution. </a:t>
            </a:r>
            <a:r>
              <a:rPr lang="en" dirty="0"/>
              <a:t>Input: pointers to the matrix A, right side vector b, solution vector </a:t>
            </a:r>
            <a:r>
              <a:rPr lang="en" dirty="0" smtClean="0"/>
              <a:t>res. </a:t>
            </a:r>
            <a:r>
              <a:rPr lang="en" dirty="0"/>
              <a:t>Output: obtained residual norm </a:t>
            </a:r>
            <a:r>
              <a:rPr lang="en" dirty="0" smtClean="0"/>
              <a:t>value.</a:t>
            </a:r>
            <a:endParaRPr lang="en" dirty="0"/>
          </a:p>
          <a:p>
            <a:pPr lvl="1" rtl="0">
              <a:buNone/>
            </a:pPr>
            <a:r>
              <a:rPr lang="en" sz="2000" b="1" dirty="0">
                <a:latin typeface="Courier New"/>
                <a:ea typeface="Calibri"/>
              </a:rPr>
              <a:t>FLOAT_TYPE ComputeResidualNorm(crsMatrix* A, FLOAT_TYPE* res, FLOAT_TYPE</a:t>
            </a:r>
            <a:r>
              <a:rPr lang="en" sz="2000" b="1" dirty="0">
                <a:solidFill>
                  <a:schemeClr val="accent4"/>
                </a:solidFill>
                <a:latin typeface="Courier New"/>
                <a:ea typeface="Calibri"/>
              </a:rPr>
              <a:t>* b);</a:t>
            </a:r>
            <a:endParaRPr lang="ru-RU" sz="2000" b="1" dirty="0" smtClean="0">
              <a:solidFill>
                <a:schemeClr val="accent4"/>
              </a:solidFill>
              <a:latin typeface="Courier New"/>
              <a:ea typeface="Calibri"/>
            </a:endParaRPr>
          </a:p>
          <a:p>
            <a:pPr lvl="1" rtl="0">
              <a:spcBef>
                <a:spcPts val="0"/>
              </a:spcBef>
              <a:spcAft>
                <a:spcPts val="0"/>
              </a:spcAft>
            </a:pPr>
            <a:endParaRPr lang="ru-RU" dirty="0" smtClean="0"/>
          </a:p>
          <a:p>
            <a:pPr lvl="1" rtl="0">
              <a:spcBef>
                <a:spcPts val="0"/>
              </a:spcBef>
              <a:spcAft>
                <a:spcPts val="0"/>
              </a:spcAft>
            </a:pPr>
            <a:endParaRPr lang="ru-RU" dirty="0" smtClean="0"/>
          </a:p>
          <a:p>
            <a:pPr lvl="1" rtl="0">
              <a:spcBef>
                <a:spcPts val="0"/>
              </a:spcBef>
              <a:spcAft>
                <a:spcPts val="0"/>
              </a:spcAft>
              <a:buNone/>
            </a:pPr>
            <a:endParaRPr lang="en-US" sz="2000" b="1" dirty="0" smtClean="0">
              <a:latin typeface="Courier New"/>
              <a:ea typeface="Calibri"/>
            </a:endParaRPr>
          </a:p>
          <a:p>
            <a:pPr lvl="1" rtl="0">
              <a:spcBef>
                <a:spcPts val="0"/>
              </a:spcBef>
              <a:spcAft>
                <a:spcPts val="0"/>
              </a:spcAft>
              <a:buNone/>
            </a:pPr>
            <a:endParaRPr lang="ru-RU" sz="2000" b="1" dirty="0" smtClean="0">
              <a:latin typeface="Courier New"/>
              <a:ea typeface="Calibri"/>
            </a:endParaRPr>
          </a:p>
          <a:p>
            <a:pPr lvl="1" rtl="0">
              <a:spcAft>
                <a:spcPts val="0"/>
              </a:spcAft>
              <a:buNone/>
            </a:pPr>
            <a:endParaRPr lang="ru-RU" sz="2000" b="1" dirty="0" smtClean="0">
              <a:latin typeface="Courier New"/>
              <a:ea typeface="Calibri"/>
            </a:endParaRPr>
          </a:p>
          <a:p>
            <a:pPr lvl="1" rtl="0"/>
            <a:endParaRPr lang="ru-RU" dirty="0"/>
          </a:p>
        </p:txBody>
      </p:sp>
      <p:sp>
        <p:nvSpPr>
          <p:cNvPr id="4" name="Дата 3"/>
          <p:cNvSpPr>
            <a:spLocks noGrp="1"/>
          </p:cNvSpPr>
          <p:nvPr>
            <p:ph type="dt" sz="half" idx="10"/>
          </p:nvPr>
        </p:nvSpPr>
        <p:spPr/>
        <p:txBody>
          <a:bodyPr rtlCol="0"/>
          <a:lstStyle/>
          <a:p>
            <a:pPr rtl="0">
              <a:defRPr/>
            </a:pPr>
            <a:r>
              <a:rPr lang="en"/>
              <a:t>Nizhny Novgorod, 2014</a:t>
            </a:r>
            <a:endParaRPr lang="ru-RU"/>
          </a:p>
        </p:txBody>
      </p:sp>
      <p:sp>
        <p:nvSpPr>
          <p:cNvPr id="5" name="Нижний колонтитул 4"/>
          <p:cNvSpPr>
            <a:spLocks noGrp="1"/>
          </p:cNvSpPr>
          <p:nvPr>
            <p:ph type="ftr" sz="quarter" idx="11"/>
          </p:nvPr>
        </p:nvSpPr>
        <p:spPr/>
        <p:txBody>
          <a:bodyPr rtlCol="0"/>
          <a:lstStyle/>
          <a:p>
            <a:pPr rtl="0">
              <a:defRPr/>
            </a:pPr>
            <a:r>
              <a:rPr lang="en"/>
              <a:t>Preconditioned conjugate gradient method implementation</a:t>
            </a:r>
            <a:endParaRPr lang="ru-RU"/>
          </a:p>
        </p:txBody>
      </p:sp>
      <p:sp>
        <p:nvSpPr>
          <p:cNvPr id="7" name="Номер слайда 6"/>
          <p:cNvSpPr>
            <a:spLocks noGrp="1"/>
          </p:cNvSpPr>
          <p:nvPr>
            <p:ph type="sldNum" sz="quarter" idx="12"/>
          </p:nvPr>
        </p:nvSpPr>
        <p:spPr/>
        <p:txBody>
          <a:bodyPr rtlCol="0"/>
          <a:lstStyle/>
          <a:p>
            <a:pPr rtl="0">
              <a:defRPr/>
            </a:pPr>
            <a:fld id="{CFF17263-AD44-4172-9351-2AAA83E44B95}" type="slidenum">
              <a:rPr lang="ru-RU" smtClean="0"/>
              <a:pPr rtl="0">
                <a:defRPr/>
              </a:pPr>
              <a:t>23</a:t>
            </a:fld>
            <a:endParaRPr lang="ru-RU"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Сonjugate gradient method implementation (1)</a:t>
            </a:r>
            <a:endParaRPr lang="ru-RU" dirty="0"/>
          </a:p>
        </p:txBody>
      </p:sp>
      <p:sp>
        <p:nvSpPr>
          <p:cNvPr id="3" name="Содержимое 2"/>
          <p:cNvSpPr>
            <a:spLocks noGrp="1"/>
          </p:cNvSpPr>
          <p:nvPr>
            <p:ph idx="1"/>
          </p:nvPr>
        </p:nvSpPr>
        <p:spPr/>
        <p:txBody>
          <a:bodyPr rtlCol="0"/>
          <a:lstStyle/>
          <a:p>
            <a:pPr rtl="0"/>
            <a:r>
              <a:rPr lang="en"/>
              <a:t>Implement the </a:t>
            </a:r>
            <a:r>
              <a:rPr lang="en" b="1"/>
              <a:t>СGMethod()</a:t>
            </a:r>
            <a:r>
              <a:rPr lang="en"/>
              <a:t> function for solving systems using the conjugate gradient method (</a:t>
            </a:r>
            <a:r>
              <a:rPr lang="en" b="1"/>
              <a:t>CGSolver.h, CGSolver.c</a:t>
            </a:r>
            <a:r>
              <a:rPr lang="en"/>
              <a:t>). </a:t>
            </a:r>
            <a:endParaRPr lang="en-US" dirty="0" smtClean="0"/>
          </a:p>
          <a:p>
            <a:pPr lvl="1" indent="-382588" rtl="0">
              <a:spcAft>
                <a:spcPts val="0"/>
              </a:spcAft>
              <a:buNone/>
              <a:tabLst>
                <a:tab pos="631825" algn="l"/>
              </a:tabLst>
            </a:pPr>
            <a:r>
              <a:rPr lang="en" sz="2000" b="1">
                <a:solidFill>
                  <a:srgbClr val="0000FF"/>
                </a:solidFill>
                <a:latin typeface="Courier New" pitchFamily="49" charset="0"/>
                <a:ea typeface="Calibri"/>
                <a:cs typeface="Courier New" pitchFamily="49" charset="0"/>
              </a:rPr>
              <a:t>int</a:t>
            </a:r>
            <a:r>
              <a:rPr lang="en" sz="2000" b="1">
                <a:latin typeface="Courier New" pitchFamily="49" charset="0"/>
                <a:ea typeface="Calibri"/>
                <a:cs typeface="Courier New" pitchFamily="49" charset="0"/>
              </a:rPr>
              <a:t> CGMethod(crsMatrix* A, FLOAT_TYPE* b, FLOAT_TYPE* x0, FLOAT_TYPE eps, FLOAT_TYPE* result, </a:t>
            </a:r>
            <a:r>
              <a:rPr lang="en" sz="2000" b="1">
                <a:solidFill>
                  <a:srgbClr val="0000FF"/>
                </a:solidFill>
                <a:latin typeface="Courier New" pitchFamily="49" charset="0"/>
                <a:ea typeface="Times New Roman"/>
                <a:cs typeface="Courier New" pitchFamily="49" charset="0"/>
              </a:rPr>
              <a:t>int</a:t>
            </a:r>
            <a:r>
              <a:rPr lang="en" sz="2000" b="1">
                <a:latin typeface="Courier New" pitchFamily="49" charset="0"/>
                <a:ea typeface="Times New Roman"/>
                <a:cs typeface="Courier New" pitchFamily="49" charset="0"/>
              </a:rPr>
              <a:t>* count, </a:t>
            </a:r>
            <a:r>
              <a:rPr lang="en" sz="2000" b="1">
                <a:solidFill>
                  <a:srgbClr val="0000FF"/>
                </a:solidFill>
                <a:latin typeface="Courier New" pitchFamily="49" charset="0"/>
                <a:ea typeface="Times New Roman"/>
                <a:cs typeface="Courier New" pitchFamily="49" charset="0"/>
              </a:rPr>
              <a:t>int</a:t>
            </a:r>
            <a:r>
              <a:rPr lang="en" sz="2000" b="1">
                <a:latin typeface="Courier New" pitchFamily="49" charset="0"/>
                <a:ea typeface="Times New Roman"/>
                <a:cs typeface="Courier New" pitchFamily="49" charset="0"/>
              </a:rPr>
              <a:t> maxIter</a:t>
            </a:r>
            <a:r>
              <a:rPr lang="en" sz="2000" b="1">
                <a:latin typeface="Courier New" pitchFamily="49" charset="0"/>
                <a:ea typeface="Calibri"/>
                <a:cs typeface="Courier New" pitchFamily="49" charset="0"/>
              </a:rPr>
              <a:t>);</a:t>
            </a:r>
          </a:p>
          <a:p>
            <a:pPr rtl="0"/>
            <a:r>
              <a:rPr lang="en"/>
              <a:t>Function input: pointers to the system matrix </a:t>
            </a:r>
            <a:r>
              <a:rPr lang="en" b="1"/>
              <a:t>A</a:t>
            </a:r>
            <a:r>
              <a:rPr lang="en"/>
              <a:t> in the CRS format, right side vector </a:t>
            </a:r>
            <a:r>
              <a:rPr lang="en" b="1"/>
              <a:t>b</a:t>
            </a:r>
            <a:r>
              <a:rPr lang="en"/>
              <a:t>, initial approximation </a:t>
            </a:r>
            <a:r>
              <a:rPr lang="en" b="1"/>
              <a:t>x0</a:t>
            </a:r>
            <a:r>
              <a:rPr lang="en"/>
              <a:t>, required method accuracy </a:t>
            </a:r>
            <a:r>
              <a:rPr lang="en" b="1"/>
              <a:t>eps</a:t>
            </a:r>
            <a:r>
              <a:rPr lang="en"/>
              <a:t>, maximum allowed number of iterations </a:t>
            </a:r>
            <a:r>
              <a:rPr lang="en" b="1"/>
              <a:t>maxIter</a:t>
            </a:r>
            <a:r>
              <a:rPr lang="en"/>
              <a:t>. Function output: pointer to the computed approximate solution </a:t>
            </a:r>
            <a:r>
              <a:rPr lang="en" b="1"/>
              <a:t>result</a:t>
            </a:r>
            <a:r>
              <a:rPr lang="en"/>
              <a:t>, number of performed iterations </a:t>
            </a:r>
            <a:r>
              <a:rPr lang="en" b="1"/>
              <a:t>count</a:t>
            </a:r>
            <a:r>
              <a:rPr lang="en"/>
              <a:t>.</a:t>
            </a:r>
          </a:p>
          <a:p>
            <a:pPr rtl="0"/>
            <a:endParaRPr lang="ru-RU" dirty="0"/>
          </a:p>
        </p:txBody>
      </p:sp>
      <p:sp>
        <p:nvSpPr>
          <p:cNvPr id="4" name="Дата 3"/>
          <p:cNvSpPr>
            <a:spLocks noGrp="1"/>
          </p:cNvSpPr>
          <p:nvPr>
            <p:ph type="dt" sz="half" idx="10"/>
          </p:nvPr>
        </p:nvSpPr>
        <p:spPr/>
        <p:txBody>
          <a:bodyPr rtlCol="0"/>
          <a:lstStyle/>
          <a:p>
            <a:pPr rtl="0">
              <a:defRPr/>
            </a:pPr>
            <a:r>
              <a:rPr lang="en"/>
              <a:t>Nizhny Novgorod, 2014</a:t>
            </a:r>
            <a:endParaRPr lang="ru-RU"/>
          </a:p>
        </p:txBody>
      </p:sp>
      <p:sp>
        <p:nvSpPr>
          <p:cNvPr id="5" name="Нижний колонтитул 4"/>
          <p:cNvSpPr>
            <a:spLocks noGrp="1"/>
          </p:cNvSpPr>
          <p:nvPr>
            <p:ph type="ftr" sz="quarter" idx="11"/>
          </p:nvPr>
        </p:nvSpPr>
        <p:spPr/>
        <p:txBody>
          <a:bodyPr rtlCol="0"/>
          <a:lstStyle/>
          <a:p>
            <a:pPr rtl="0">
              <a:defRPr/>
            </a:pPr>
            <a:r>
              <a:rPr lang="en"/>
              <a:t>Preconditioned conjugate gradient method implementation</a:t>
            </a:r>
            <a:endParaRPr lang="ru-RU"/>
          </a:p>
        </p:txBody>
      </p:sp>
      <p:sp>
        <p:nvSpPr>
          <p:cNvPr id="6" name="Номер слайда 5"/>
          <p:cNvSpPr>
            <a:spLocks noGrp="1"/>
          </p:cNvSpPr>
          <p:nvPr>
            <p:ph type="sldNum" sz="quarter" idx="12"/>
          </p:nvPr>
        </p:nvSpPr>
        <p:spPr/>
        <p:txBody>
          <a:bodyPr rtlCol="0"/>
          <a:lstStyle/>
          <a:p>
            <a:pPr rtl="0">
              <a:defRPr/>
            </a:pPr>
            <a:fld id="{CFF17263-AD44-4172-9351-2AAA83E44B95}" type="slidenum">
              <a:rPr lang="ru-RU" smtClean="0"/>
              <a:pPr rtl="0">
                <a:defRPr/>
              </a:pPr>
              <a:t>24</a:t>
            </a:fld>
            <a:endParaRPr lang="ru-RU"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Example for the conjugate gradient method (2)</a:t>
            </a:r>
            <a:endParaRPr lang="ru-RU" dirty="0"/>
          </a:p>
        </p:txBody>
      </p:sp>
      <p:sp>
        <p:nvSpPr>
          <p:cNvPr id="3" name="Содержимое 2"/>
          <p:cNvSpPr>
            <a:spLocks noGrp="1"/>
          </p:cNvSpPr>
          <p:nvPr>
            <p:ph idx="1"/>
          </p:nvPr>
        </p:nvSpPr>
        <p:spPr/>
        <p:txBody>
          <a:bodyPr rtlCol="0"/>
          <a:lstStyle/>
          <a:p>
            <a:r>
              <a:rPr lang="en" dirty="0"/>
              <a:t>Stop criterion: maximum allowed number of iterations </a:t>
            </a:r>
            <a:r>
              <a:rPr lang="en" b="1" dirty="0"/>
              <a:t>maxIter</a:t>
            </a:r>
            <a:r>
              <a:rPr lang="en" dirty="0"/>
              <a:t> or required solution accuracy </a:t>
            </a:r>
            <a:r>
              <a:rPr lang="en-US" kern="800" dirty="0">
                <a:latin typeface="Times New Roman"/>
              </a:rPr>
              <a:t>||</a:t>
            </a:r>
            <a:r>
              <a:rPr lang="en-US" i="1" kern="800" dirty="0">
                <a:latin typeface="Times New Roman"/>
              </a:rPr>
              <a:t>r</a:t>
            </a:r>
            <a:r>
              <a:rPr lang="en-US" kern="800" baseline="30000" dirty="0">
                <a:latin typeface="Times New Roman"/>
              </a:rPr>
              <a:t>(</a:t>
            </a:r>
            <a:r>
              <a:rPr lang="en-US" i="1" kern="800" baseline="30000" dirty="0">
                <a:latin typeface="Times New Roman"/>
              </a:rPr>
              <a:t>s</a:t>
            </a:r>
            <a:r>
              <a:rPr lang="en-US" kern="800" baseline="30000" dirty="0">
                <a:latin typeface="Times New Roman"/>
              </a:rPr>
              <a:t>)</a:t>
            </a:r>
            <a:r>
              <a:rPr lang="en-US" kern="800" dirty="0">
                <a:latin typeface="Times New Roman"/>
                <a:sym typeface="Symbol"/>
              </a:rPr>
              <a:t>||/||</a:t>
            </a:r>
            <a:r>
              <a:rPr lang="en-US" i="1" kern="800" dirty="0">
                <a:latin typeface="Times New Roman"/>
                <a:sym typeface="Symbol"/>
              </a:rPr>
              <a:t>b</a:t>
            </a:r>
            <a:r>
              <a:rPr lang="en-US" kern="800" dirty="0">
                <a:latin typeface="Times New Roman"/>
                <a:sym typeface="Symbol"/>
              </a:rPr>
              <a:t>||</a:t>
            </a:r>
            <a:r>
              <a:rPr lang="ru-RU" kern="800" dirty="0">
                <a:latin typeface="Times New Roman"/>
                <a:sym typeface="Symbol"/>
              </a:rPr>
              <a:t>= </a:t>
            </a:r>
            <a:r>
              <a:rPr lang="en-US" kern="800" dirty="0">
                <a:latin typeface="Times New Roman"/>
                <a:sym typeface="Symbol"/>
              </a:rPr>
              <a:t>||</a:t>
            </a:r>
            <a:r>
              <a:rPr lang="en-US" i="1" kern="800" dirty="0">
                <a:latin typeface="Times New Roman"/>
                <a:sym typeface="Symbol"/>
              </a:rPr>
              <a:t>A</a:t>
            </a:r>
            <a:r>
              <a:rPr lang="en-US" i="1" kern="800" dirty="0">
                <a:latin typeface="Times New Roman"/>
              </a:rPr>
              <a:t>x</a:t>
            </a:r>
            <a:r>
              <a:rPr lang="en-US" kern="800" baseline="30000" dirty="0">
                <a:latin typeface="Times New Roman"/>
              </a:rPr>
              <a:t>(</a:t>
            </a:r>
            <a:r>
              <a:rPr lang="en-US" i="1" kern="800" baseline="30000" dirty="0">
                <a:latin typeface="Times New Roman"/>
              </a:rPr>
              <a:t>s</a:t>
            </a:r>
            <a:r>
              <a:rPr lang="en-US" kern="800" baseline="30000" dirty="0">
                <a:latin typeface="Times New Roman"/>
              </a:rPr>
              <a:t>)</a:t>
            </a:r>
            <a:r>
              <a:rPr lang="en-US" i="1" kern="800" dirty="0">
                <a:latin typeface="Times New Roman"/>
                <a:sym typeface="Symbol"/>
              </a:rPr>
              <a:t> – b</a:t>
            </a:r>
            <a:r>
              <a:rPr lang="en-US" kern="800" dirty="0">
                <a:latin typeface="Times New Roman"/>
                <a:sym typeface="Symbol"/>
              </a:rPr>
              <a:t>||/||</a:t>
            </a:r>
            <a:r>
              <a:rPr lang="en-US" i="1" kern="800" dirty="0">
                <a:latin typeface="Times New Roman"/>
                <a:sym typeface="Symbol"/>
              </a:rPr>
              <a:t>b</a:t>
            </a:r>
            <a:r>
              <a:rPr lang="en-US" kern="800" dirty="0">
                <a:latin typeface="Times New Roman"/>
                <a:sym typeface="Symbol"/>
              </a:rPr>
              <a:t>||</a:t>
            </a:r>
            <a:r>
              <a:rPr lang="en-US" i="1" kern="800" dirty="0">
                <a:latin typeface="Times New Roman"/>
                <a:sym typeface="Symbol"/>
              </a:rPr>
              <a:t></a:t>
            </a:r>
            <a:r>
              <a:rPr lang="en" dirty="0" smtClean="0"/>
              <a:t> </a:t>
            </a:r>
            <a:endParaRPr lang="en-US" dirty="0" smtClean="0"/>
          </a:p>
          <a:p>
            <a:pPr lvl="0" rtl="0">
              <a:spcBef>
                <a:spcPts val="0"/>
              </a:spcBef>
              <a:spcAft>
                <a:spcPts val="0"/>
              </a:spcAft>
              <a:buNone/>
            </a:pPr>
            <a:endParaRPr lang="en-US" sz="1600" b="1" dirty="0" smtClean="0">
              <a:solidFill>
                <a:srgbClr val="0000FF"/>
              </a:solidFill>
              <a:latin typeface="Courier New" pitchFamily="49" charset="0"/>
              <a:ea typeface="Calibri"/>
              <a:cs typeface="Courier New" pitchFamily="49" charset="0"/>
            </a:endParaRPr>
          </a:p>
          <a:p>
            <a:pPr lvl="0" rtl="0">
              <a:spcBef>
                <a:spcPts val="0"/>
              </a:spcBef>
              <a:spcAft>
                <a:spcPts val="0"/>
              </a:spcAft>
              <a:buNone/>
            </a:pPr>
            <a:r>
              <a:rPr lang="en" sz="1600" b="1" dirty="0">
                <a:solidFill>
                  <a:srgbClr val="0000FF"/>
                </a:solidFill>
                <a:latin typeface="Courier New" pitchFamily="49" charset="0"/>
                <a:ea typeface="Calibri"/>
                <a:cs typeface="Courier New" pitchFamily="49" charset="0"/>
              </a:rPr>
              <a:t>void</a:t>
            </a:r>
            <a:r>
              <a:rPr lang="en" sz="1600" b="1" dirty="0">
                <a:solidFill>
                  <a:srgbClr val="000000"/>
                </a:solidFill>
                <a:latin typeface="Courier New" pitchFamily="49" charset="0"/>
                <a:ea typeface="Calibri"/>
                <a:cs typeface="Courier New" pitchFamily="49" charset="0"/>
              </a:rPr>
              <a:t> CGMethod(crsMatrix* A, FLOAT_TYPE* b, FLOAT_TYPE* x0,</a:t>
            </a:r>
            <a:endParaRPr lang="ru-RU" sz="1600" b="1" dirty="0" smtClean="0">
              <a:solidFill>
                <a:srgbClr val="000000"/>
              </a:solidFill>
              <a:latin typeface="Courier New" pitchFamily="49" charset="0"/>
              <a:ea typeface="Calibri"/>
              <a:cs typeface="Courier New" pitchFamily="49" charset="0"/>
            </a:endParaRPr>
          </a:p>
          <a:p>
            <a:pPr lvl="0" rtl="0">
              <a:spcBef>
                <a:spcPts val="0"/>
              </a:spcBef>
              <a:spcAft>
                <a:spcPts val="0"/>
              </a:spcAft>
              <a:buNone/>
            </a:pPr>
            <a:r>
              <a:rPr lang="en" sz="1600" b="1" dirty="0">
                <a:solidFill>
                  <a:srgbClr val="000000"/>
                </a:solidFill>
                <a:latin typeface="Courier New" pitchFamily="49" charset="0"/>
                <a:ea typeface="Calibri"/>
                <a:cs typeface="Courier New" pitchFamily="49" charset="0"/>
              </a:rPr>
              <a:t>	FLOAT_TYPE eps, FLOAT_TYPE* result, </a:t>
            </a:r>
            <a:r>
              <a:rPr lang="en" sz="1600" b="1" dirty="0">
                <a:solidFill>
                  <a:srgbClr val="0000FF"/>
                </a:solidFill>
                <a:latin typeface="Courier New" pitchFamily="49" charset="0"/>
                <a:ea typeface="Calibri"/>
                <a:cs typeface="Courier New" pitchFamily="49" charset="0"/>
              </a:rPr>
              <a:t>int</a:t>
            </a:r>
            <a:r>
              <a:rPr lang="en" sz="1600" b="1" dirty="0">
                <a:solidFill>
                  <a:srgbClr val="000000"/>
                </a:solidFill>
                <a:latin typeface="Courier New" pitchFamily="49" charset="0"/>
                <a:ea typeface="Calibri"/>
                <a:cs typeface="Courier New" pitchFamily="49" charset="0"/>
              </a:rPr>
              <a:t>* count, </a:t>
            </a:r>
            <a:r>
              <a:rPr lang="en" sz="1600" b="1" dirty="0">
                <a:solidFill>
                  <a:srgbClr val="0000FF"/>
                </a:solidFill>
                <a:latin typeface="Courier New" pitchFamily="49" charset="0"/>
                <a:ea typeface="Calibri"/>
                <a:cs typeface="Courier New" pitchFamily="49" charset="0"/>
              </a:rPr>
              <a:t>int</a:t>
            </a:r>
            <a:r>
              <a:rPr lang="en" sz="1600" b="1" dirty="0">
                <a:solidFill>
                  <a:srgbClr val="000000"/>
                </a:solidFill>
                <a:latin typeface="Courier New" pitchFamily="49" charset="0"/>
                <a:ea typeface="Calibri"/>
                <a:cs typeface="Courier New" pitchFamily="49" charset="0"/>
              </a:rPr>
              <a:t> maxIter)</a:t>
            </a:r>
            <a:endParaRPr lang="ru-RU" sz="1600" b="1" dirty="0" smtClean="0">
              <a:solidFill>
                <a:srgbClr val="000000"/>
              </a:solidFill>
              <a:latin typeface="Courier New" pitchFamily="49" charset="0"/>
              <a:ea typeface="Calibri"/>
              <a:cs typeface="Courier New" pitchFamily="49" charset="0"/>
            </a:endParaRPr>
          </a:p>
          <a:p>
            <a:pPr lvl="0" rtl="0">
              <a:spcBef>
                <a:spcPts val="0"/>
              </a:spcBef>
              <a:spcAft>
                <a:spcPts val="0"/>
              </a:spcAft>
              <a:buNone/>
            </a:pPr>
            <a:r>
              <a:rPr lang="en" sz="1600" b="1" dirty="0">
                <a:solidFill>
                  <a:srgbClr val="000000"/>
                </a:solidFill>
                <a:latin typeface="Courier New" pitchFamily="49" charset="0"/>
                <a:ea typeface="Calibri"/>
                <a:cs typeface="Courier New" pitchFamily="49" charset="0"/>
              </a:rPr>
              <a:t>{</a:t>
            </a:r>
            <a:endParaRPr lang="ru-RU" sz="1600" b="1" dirty="0" smtClean="0">
              <a:solidFill>
                <a:srgbClr val="000000"/>
              </a:solidFill>
              <a:latin typeface="Courier New" pitchFamily="49" charset="0"/>
              <a:ea typeface="Calibri"/>
              <a:cs typeface="Courier New" pitchFamily="49" charset="0"/>
            </a:endParaRPr>
          </a:p>
          <a:p>
            <a:pPr lvl="0" rtl="0">
              <a:spcBef>
                <a:spcPts val="0"/>
              </a:spcBef>
              <a:spcAft>
                <a:spcPts val="0"/>
              </a:spcAft>
              <a:buNone/>
            </a:pPr>
            <a:r>
              <a:rPr lang="en" sz="1600" b="1" dirty="0">
                <a:solidFill>
                  <a:srgbClr val="000000"/>
                </a:solidFill>
                <a:latin typeface="Courier New" pitchFamily="49" charset="0"/>
                <a:ea typeface="Calibri"/>
                <a:cs typeface="Courier New" pitchFamily="49" charset="0"/>
              </a:rPr>
              <a:t>  </a:t>
            </a:r>
            <a:r>
              <a:rPr lang="en" sz="1600" b="1" dirty="0">
                <a:solidFill>
                  <a:srgbClr val="0000FF"/>
                </a:solidFill>
                <a:latin typeface="Courier New" pitchFamily="49" charset="0"/>
                <a:ea typeface="Calibri"/>
                <a:cs typeface="Courier New" pitchFamily="49" charset="0"/>
              </a:rPr>
              <a:t>int</a:t>
            </a:r>
            <a:r>
              <a:rPr lang="en" sz="1600" b="1" dirty="0">
                <a:solidFill>
                  <a:srgbClr val="000000"/>
                </a:solidFill>
                <a:latin typeface="Courier New" pitchFamily="49" charset="0"/>
                <a:ea typeface="Calibri"/>
                <a:cs typeface="Courier New" pitchFamily="49" charset="0"/>
              </a:rPr>
              <a:t> size = A-&gt;N;</a:t>
            </a:r>
            <a:endParaRPr lang="ru-RU" sz="1600" b="1" dirty="0" smtClean="0">
              <a:solidFill>
                <a:srgbClr val="000000"/>
              </a:solidFill>
              <a:latin typeface="Courier New" pitchFamily="49" charset="0"/>
              <a:ea typeface="Calibri"/>
              <a:cs typeface="Courier New" pitchFamily="49" charset="0"/>
            </a:endParaRPr>
          </a:p>
          <a:p>
            <a:pPr lvl="0" rtl="0">
              <a:spcBef>
                <a:spcPts val="0"/>
              </a:spcBef>
              <a:spcAft>
                <a:spcPts val="0"/>
              </a:spcAft>
              <a:buNone/>
            </a:pPr>
            <a:r>
              <a:rPr lang="en" sz="1600" b="1" dirty="0">
                <a:solidFill>
                  <a:srgbClr val="000000"/>
                </a:solidFill>
                <a:latin typeface="Courier New" pitchFamily="49" charset="0"/>
                <a:ea typeface="Calibri"/>
                <a:cs typeface="Courier New" pitchFamily="49" charset="0"/>
              </a:rPr>
              <a:t>  FLOAT_TYPE* rPrev </a:t>
            </a:r>
            <a:r>
              <a:rPr lang="en" sz="1600" b="1" dirty="0">
                <a:solidFill>
                  <a:srgbClr val="008000"/>
                </a:solidFill>
                <a:latin typeface="Courier New" pitchFamily="49" charset="0"/>
                <a:ea typeface="Calibri"/>
                <a:cs typeface="Courier New" pitchFamily="49" charset="0"/>
              </a:rPr>
              <a:t>// rPrev - current approximation residual</a:t>
            </a:r>
            <a:endParaRPr lang="ru-RU" sz="1600" b="1" dirty="0" smtClean="0">
              <a:solidFill>
                <a:srgbClr val="000000"/>
              </a:solidFill>
              <a:latin typeface="Courier New" pitchFamily="49" charset="0"/>
              <a:ea typeface="Calibri"/>
              <a:cs typeface="Courier New" pitchFamily="49" charset="0"/>
            </a:endParaRPr>
          </a:p>
          <a:p>
            <a:pPr lvl="0" rtl="0">
              <a:spcBef>
                <a:spcPts val="0"/>
              </a:spcBef>
              <a:spcAft>
                <a:spcPts val="0"/>
              </a:spcAft>
              <a:buNone/>
            </a:pPr>
            <a:r>
              <a:rPr lang="en" sz="1600" b="1" dirty="0">
                <a:solidFill>
                  <a:srgbClr val="000000"/>
                </a:solidFill>
                <a:latin typeface="Courier New" pitchFamily="49" charset="0"/>
                <a:ea typeface="Calibri"/>
                <a:cs typeface="Courier New" pitchFamily="49" charset="0"/>
              </a:rPr>
              <a:t>  FLOAT_TYPE* rNext </a:t>
            </a:r>
            <a:r>
              <a:rPr lang="en" sz="1600" b="1" dirty="0">
                <a:solidFill>
                  <a:srgbClr val="008000"/>
                </a:solidFill>
                <a:latin typeface="Courier New" pitchFamily="49" charset="0"/>
                <a:ea typeface="Calibri"/>
                <a:cs typeface="Courier New" pitchFamily="49" charset="0"/>
              </a:rPr>
              <a:t>// rNext - next approximation residual</a:t>
            </a:r>
            <a:r>
              <a:rPr lang="en" sz="1600" b="1" dirty="0">
                <a:solidFill>
                  <a:srgbClr val="000000"/>
                </a:solidFill>
                <a:latin typeface="Courier New" pitchFamily="49" charset="0"/>
                <a:ea typeface="Calibri"/>
                <a:cs typeface="Courier New" pitchFamily="49" charset="0"/>
              </a:rPr>
              <a:t> </a:t>
            </a:r>
          </a:p>
          <a:p>
            <a:pPr lvl="0" rtl="0">
              <a:spcBef>
                <a:spcPts val="0"/>
              </a:spcBef>
              <a:spcAft>
                <a:spcPts val="0"/>
              </a:spcAft>
              <a:buNone/>
            </a:pPr>
            <a:r>
              <a:rPr lang="en" sz="1600" b="1" dirty="0">
                <a:solidFill>
                  <a:srgbClr val="000000"/>
                </a:solidFill>
                <a:latin typeface="Courier New" pitchFamily="49" charset="0"/>
                <a:ea typeface="Calibri"/>
                <a:cs typeface="Courier New" pitchFamily="49" charset="0"/>
              </a:rPr>
              <a:t>  FLOAT_TYPE* p     </a:t>
            </a:r>
            <a:r>
              <a:rPr lang="en" sz="1600" b="1" dirty="0">
                <a:solidFill>
                  <a:srgbClr val="008000"/>
                </a:solidFill>
                <a:latin typeface="Courier New" pitchFamily="49" charset="0"/>
                <a:ea typeface="Calibri"/>
                <a:cs typeface="Courier New" pitchFamily="49" charset="0"/>
              </a:rPr>
              <a:t>// р - direction vector</a:t>
            </a:r>
            <a:r>
              <a:rPr lang="en" sz="1600" b="1" dirty="0">
                <a:solidFill>
                  <a:srgbClr val="000000"/>
                </a:solidFill>
                <a:latin typeface="Courier New" pitchFamily="49" charset="0"/>
                <a:ea typeface="Calibri"/>
                <a:cs typeface="Courier New" pitchFamily="49" charset="0"/>
              </a:rPr>
              <a:t> </a:t>
            </a:r>
          </a:p>
          <a:p>
            <a:pPr lvl="0" rtl="0">
              <a:spcBef>
                <a:spcPts val="0"/>
              </a:spcBef>
              <a:spcAft>
                <a:spcPts val="0"/>
              </a:spcAft>
              <a:buNone/>
            </a:pPr>
            <a:r>
              <a:rPr lang="en" sz="1600" b="1" dirty="0">
                <a:solidFill>
                  <a:srgbClr val="008000"/>
                </a:solidFill>
                <a:latin typeface="Courier New" pitchFamily="49" charset="0"/>
                <a:ea typeface="Calibri"/>
                <a:cs typeface="Courier New" pitchFamily="49" charset="0"/>
              </a:rPr>
              <a:t>  // Auxiliary variables:</a:t>
            </a:r>
            <a:endParaRPr lang="ru-RU" sz="1600" b="1" dirty="0" smtClean="0">
              <a:solidFill>
                <a:srgbClr val="000000"/>
              </a:solidFill>
              <a:latin typeface="Courier New" pitchFamily="49" charset="0"/>
              <a:ea typeface="Times New Roman"/>
              <a:cs typeface="Courier New" pitchFamily="49" charset="0"/>
            </a:endParaRPr>
          </a:p>
          <a:p>
            <a:pPr lvl="0" rtl="0">
              <a:spcBef>
                <a:spcPts val="0"/>
              </a:spcBef>
              <a:spcAft>
                <a:spcPts val="0"/>
              </a:spcAft>
              <a:buNone/>
            </a:pPr>
            <a:r>
              <a:rPr lang="en" sz="1600" b="1" dirty="0">
                <a:solidFill>
                  <a:srgbClr val="000000"/>
                </a:solidFill>
                <a:latin typeface="Courier New" pitchFamily="49" charset="0"/>
                <a:ea typeface="Calibri"/>
                <a:cs typeface="Courier New" pitchFamily="49" charset="0"/>
              </a:rPr>
              <a:t>  FLOAT_TYPE* y     </a:t>
            </a:r>
            <a:r>
              <a:rPr lang="en" sz="1600" b="1" dirty="0">
                <a:solidFill>
                  <a:srgbClr val="008000"/>
                </a:solidFill>
                <a:latin typeface="Courier New" pitchFamily="49" charset="0"/>
                <a:ea typeface="Calibri"/>
                <a:cs typeface="Courier New" pitchFamily="49" charset="0"/>
              </a:rPr>
              <a:t>// y - vector product А*х0</a:t>
            </a:r>
            <a:r>
              <a:rPr lang="en" sz="1600" b="1" dirty="0">
                <a:solidFill>
                  <a:srgbClr val="000000"/>
                </a:solidFill>
                <a:latin typeface="Courier New" pitchFamily="49" charset="0"/>
                <a:ea typeface="Calibri"/>
                <a:cs typeface="Courier New" pitchFamily="49" charset="0"/>
              </a:rPr>
              <a:t> </a:t>
            </a:r>
            <a:endParaRPr lang="ru-RU" sz="1600" b="1" dirty="0" smtClean="0">
              <a:solidFill>
                <a:srgbClr val="000000"/>
              </a:solidFill>
              <a:latin typeface="Courier New" pitchFamily="49" charset="0"/>
              <a:ea typeface="Times New Roman"/>
              <a:cs typeface="Courier New" pitchFamily="49" charset="0"/>
            </a:endParaRPr>
          </a:p>
          <a:p>
            <a:pPr lvl="0" rtl="0">
              <a:spcBef>
                <a:spcPts val="0"/>
              </a:spcBef>
              <a:spcAft>
                <a:spcPts val="0"/>
              </a:spcAft>
              <a:buNone/>
            </a:pPr>
            <a:r>
              <a:rPr lang="en" sz="1600" b="1" dirty="0">
                <a:solidFill>
                  <a:srgbClr val="000000"/>
                </a:solidFill>
                <a:latin typeface="Courier New" pitchFamily="49" charset="0"/>
                <a:ea typeface="Calibri"/>
                <a:cs typeface="Courier New" pitchFamily="49" charset="0"/>
              </a:rPr>
              <a:t>  FLOAT_TYPE* Ap    </a:t>
            </a:r>
            <a:r>
              <a:rPr lang="en" sz="1600" b="1" dirty="0">
                <a:solidFill>
                  <a:srgbClr val="008000"/>
                </a:solidFill>
                <a:latin typeface="Courier New" pitchFamily="49" charset="0"/>
                <a:ea typeface="Calibri"/>
                <a:cs typeface="Courier New" pitchFamily="49" charset="0"/>
              </a:rPr>
              <a:t>// Ар - vector product А*р</a:t>
            </a:r>
            <a:r>
              <a:rPr lang="en" sz="1600" b="1" dirty="0">
                <a:solidFill>
                  <a:srgbClr val="000000"/>
                </a:solidFill>
                <a:latin typeface="Courier New" pitchFamily="49" charset="0"/>
                <a:ea typeface="Calibri"/>
                <a:cs typeface="Courier New" pitchFamily="49" charset="0"/>
              </a:rPr>
              <a:t> </a:t>
            </a:r>
            <a:endParaRPr lang="ru-RU" sz="1600" b="1" dirty="0" smtClean="0">
              <a:solidFill>
                <a:srgbClr val="000000"/>
              </a:solidFill>
              <a:latin typeface="Courier New" pitchFamily="49" charset="0"/>
              <a:ea typeface="Times New Roman"/>
              <a:cs typeface="Courier New" pitchFamily="49" charset="0"/>
            </a:endParaRPr>
          </a:p>
          <a:p>
            <a:pPr lvl="0" rtl="0">
              <a:spcBef>
                <a:spcPts val="0"/>
              </a:spcBef>
              <a:spcAft>
                <a:spcPts val="0"/>
              </a:spcAft>
              <a:buNone/>
            </a:pPr>
            <a:r>
              <a:rPr lang="en" sz="1600" b="1" dirty="0">
                <a:solidFill>
                  <a:srgbClr val="008000"/>
                </a:solidFill>
                <a:latin typeface="Courier New" pitchFamily="49" charset="0"/>
                <a:ea typeface="Calibri"/>
                <a:cs typeface="Courier New" pitchFamily="49" charset="0"/>
              </a:rPr>
              <a:t>  // check - current method accuracy, norm - vector b norm, </a:t>
            </a:r>
            <a:endParaRPr lang="ru-RU" sz="1600" b="1" dirty="0" smtClean="0">
              <a:solidFill>
                <a:srgbClr val="000000"/>
              </a:solidFill>
              <a:latin typeface="Courier New" pitchFamily="49" charset="0"/>
              <a:ea typeface="Times New Roman"/>
              <a:cs typeface="Courier New" pitchFamily="49" charset="0"/>
            </a:endParaRPr>
          </a:p>
          <a:p>
            <a:pPr lvl="0" rtl="0">
              <a:spcBef>
                <a:spcPts val="0"/>
              </a:spcBef>
              <a:spcAft>
                <a:spcPts val="0"/>
              </a:spcAft>
              <a:buNone/>
            </a:pPr>
            <a:r>
              <a:rPr lang="en" sz="1600" b="1" dirty="0">
                <a:solidFill>
                  <a:srgbClr val="000000"/>
                </a:solidFill>
                <a:latin typeface="Courier New" pitchFamily="49" charset="0"/>
                <a:ea typeface="Calibri"/>
                <a:cs typeface="Courier New" pitchFamily="49" charset="0"/>
              </a:rPr>
              <a:t>  </a:t>
            </a:r>
            <a:r>
              <a:rPr lang="en" sz="1600" b="1" dirty="0">
                <a:solidFill>
                  <a:srgbClr val="008000"/>
                </a:solidFill>
                <a:latin typeface="Courier New" pitchFamily="49" charset="0"/>
                <a:ea typeface="Calibri"/>
                <a:cs typeface="Courier New" pitchFamily="49" charset="0"/>
              </a:rPr>
              <a:t>// beta, alpha - computing formula coefficients</a:t>
            </a:r>
            <a:endParaRPr lang="ru-RU" sz="1600" b="1" dirty="0" smtClean="0">
              <a:solidFill>
                <a:srgbClr val="000000"/>
              </a:solidFill>
              <a:latin typeface="Courier New" pitchFamily="49" charset="0"/>
              <a:ea typeface="Times New Roman"/>
              <a:cs typeface="Courier New" pitchFamily="49" charset="0"/>
            </a:endParaRPr>
          </a:p>
          <a:p>
            <a:pPr lvl="0" rtl="0">
              <a:spcBef>
                <a:spcPts val="0"/>
              </a:spcBef>
              <a:spcAft>
                <a:spcPts val="0"/>
              </a:spcAft>
              <a:buNone/>
            </a:pPr>
            <a:r>
              <a:rPr lang="en" sz="1600" b="1" dirty="0">
                <a:solidFill>
                  <a:srgbClr val="000000"/>
                </a:solidFill>
                <a:latin typeface="Courier New" pitchFamily="49" charset="0"/>
                <a:ea typeface="Calibri"/>
                <a:cs typeface="Courier New" pitchFamily="49" charset="0"/>
              </a:rPr>
              <a:t>  FLOAT_TYPE beta, alpha, check, norm;</a:t>
            </a:r>
            <a:endParaRPr lang="ru-RU" sz="1600" b="1" dirty="0" smtClean="0">
              <a:solidFill>
                <a:srgbClr val="000000"/>
              </a:solidFill>
              <a:latin typeface="Courier New" pitchFamily="49" charset="0"/>
              <a:ea typeface="Times New Roman"/>
              <a:cs typeface="Courier New" pitchFamily="49" charset="0"/>
            </a:endParaRPr>
          </a:p>
          <a:p>
            <a:pPr lvl="0" rtl="0">
              <a:spcBef>
                <a:spcPts val="0"/>
              </a:spcBef>
              <a:spcAft>
                <a:spcPts val="0"/>
              </a:spcAft>
              <a:buNone/>
            </a:pPr>
            <a:r>
              <a:rPr lang="en" sz="1600" b="1" dirty="0">
                <a:solidFill>
                  <a:srgbClr val="000000"/>
                </a:solidFill>
                <a:latin typeface="Courier New" pitchFamily="49" charset="0"/>
                <a:ea typeface="Calibri"/>
                <a:cs typeface="Courier New" pitchFamily="49" charset="0"/>
              </a:rPr>
              <a:t>  ...</a:t>
            </a:r>
            <a:endParaRPr lang="ru-RU" sz="1600" b="1" dirty="0" smtClean="0">
              <a:solidFill>
                <a:srgbClr val="000000"/>
              </a:solidFill>
              <a:latin typeface="Courier New" pitchFamily="49" charset="0"/>
              <a:ea typeface="Calibri"/>
              <a:cs typeface="Courier New" pitchFamily="49" charset="0"/>
            </a:endParaRPr>
          </a:p>
          <a:p>
            <a:pPr rtl="0"/>
            <a:endParaRPr lang="ru-RU" dirty="0"/>
          </a:p>
        </p:txBody>
      </p:sp>
      <p:sp>
        <p:nvSpPr>
          <p:cNvPr id="4" name="Дата 3"/>
          <p:cNvSpPr>
            <a:spLocks noGrp="1"/>
          </p:cNvSpPr>
          <p:nvPr>
            <p:ph type="dt" sz="half" idx="10"/>
          </p:nvPr>
        </p:nvSpPr>
        <p:spPr/>
        <p:txBody>
          <a:bodyPr rtlCol="0"/>
          <a:lstStyle/>
          <a:p>
            <a:pPr rtl="0">
              <a:defRPr/>
            </a:pPr>
            <a:r>
              <a:rPr lang="en"/>
              <a:t>Nizhny Novgorod, 2014</a:t>
            </a:r>
            <a:endParaRPr lang="ru-RU"/>
          </a:p>
        </p:txBody>
      </p:sp>
      <p:sp>
        <p:nvSpPr>
          <p:cNvPr id="5" name="Нижний колонтитул 4"/>
          <p:cNvSpPr>
            <a:spLocks noGrp="1"/>
          </p:cNvSpPr>
          <p:nvPr>
            <p:ph type="ftr" sz="quarter" idx="11"/>
          </p:nvPr>
        </p:nvSpPr>
        <p:spPr/>
        <p:txBody>
          <a:bodyPr rtlCol="0"/>
          <a:lstStyle/>
          <a:p>
            <a:pPr rtl="0">
              <a:defRPr/>
            </a:pPr>
            <a:r>
              <a:rPr lang="en"/>
              <a:t>Preconditioned conjugate gradient method implementation</a:t>
            </a:r>
            <a:endParaRPr lang="ru-RU"/>
          </a:p>
        </p:txBody>
      </p:sp>
      <p:sp>
        <p:nvSpPr>
          <p:cNvPr id="6" name="Номер слайда 5"/>
          <p:cNvSpPr>
            <a:spLocks noGrp="1"/>
          </p:cNvSpPr>
          <p:nvPr>
            <p:ph type="sldNum" sz="quarter" idx="12"/>
          </p:nvPr>
        </p:nvSpPr>
        <p:spPr/>
        <p:txBody>
          <a:bodyPr rtlCol="0"/>
          <a:lstStyle/>
          <a:p>
            <a:pPr rtl="0">
              <a:defRPr/>
            </a:pPr>
            <a:fld id="{CFF17263-AD44-4172-9351-2AAA83E44B95}" type="slidenum">
              <a:rPr lang="ru-RU" smtClean="0"/>
              <a:pPr rtl="0">
                <a:defRPr/>
              </a:pPr>
              <a:t>25</a:t>
            </a:fld>
            <a:endParaRPr lang="ru-RU"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Example for the conjugate gradient method (3)</a:t>
            </a:r>
            <a:endParaRPr lang="ru-RU" dirty="0"/>
          </a:p>
        </p:txBody>
      </p:sp>
      <p:sp>
        <p:nvSpPr>
          <p:cNvPr id="3" name="Содержимое 2"/>
          <p:cNvSpPr>
            <a:spLocks noGrp="1"/>
          </p:cNvSpPr>
          <p:nvPr>
            <p:ph idx="1"/>
          </p:nvPr>
        </p:nvSpPr>
        <p:spPr/>
        <p:txBody>
          <a:bodyPr rtlCol="0"/>
          <a:lstStyle/>
          <a:p>
            <a:pPr rtl="0">
              <a:spcBef>
                <a:spcPts val="0"/>
              </a:spcBef>
              <a:spcAft>
                <a:spcPts val="0"/>
              </a:spcAft>
              <a:buNone/>
            </a:pPr>
            <a:r>
              <a:rPr lang="en" sz="1600" b="1">
                <a:latin typeface="Courier New" pitchFamily="49" charset="0"/>
                <a:ea typeface="Calibri"/>
                <a:cs typeface="Courier New" pitchFamily="49" charset="0"/>
              </a:rPr>
              <a:t>  ...</a:t>
            </a:r>
            <a:endParaRPr lang="ru-RU" sz="1600" b="1" dirty="0" smtClean="0">
              <a:latin typeface="Courier New" pitchFamily="49" charset="0"/>
              <a:ea typeface="Calibri"/>
              <a:cs typeface="Courier New" pitchFamily="49" charset="0"/>
            </a:endParaRPr>
          </a:p>
          <a:p>
            <a:pPr rtl="0">
              <a:spcBef>
                <a:spcPts val="0"/>
              </a:spcBef>
              <a:spcAft>
                <a:spcPts val="0"/>
              </a:spcAft>
              <a:buNone/>
            </a:pPr>
            <a:r>
              <a:rPr lang="en" sz="1600" b="1">
                <a:latin typeface="Courier New" pitchFamily="49" charset="0"/>
                <a:ea typeface="Calibri"/>
                <a:cs typeface="Courier New" pitchFamily="49" charset="0"/>
              </a:rPr>
              <a:t>  </a:t>
            </a:r>
            <a:r>
              <a:rPr lang="en" sz="1600" b="1">
                <a:solidFill>
                  <a:srgbClr val="008000"/>
                </a:solidFill>
                <a:latin typeface="Courier New" pitchFamily="49" charset="0"/>
                <a:ea typeface="Calibri"/>
                <a:cs typeface="Courier New" pitchFamily="49" charset="0"/>
              </a:rPr>
              <a:t>// Method initialization</a:t>
            </a:r>
            <a:endParaRPr lang="ru-RU" sz="1600" b="1" dirty="0" smtClean="0">
              <a:latin typeface="Courier New" pitchFamily="49" charset="0"/>
              <a:ea typeface="Calibri"/>
              <a:cs typeface="Courier New" pitchFamily="49" charset="0"/>
            </a:endParaRPr>
          </a:p>
          <a:p>
            <a:pPr rtl="0">
              <a:spcBef>
                <a:spcPts val="0"/>
              </a:spcBef>
              <a:spcAft>
                <a:spcPts val="0"/>
              </a:spcAft>
              <a:buNone/>
            </a:pPr>
            <a:r>
              <a:rPr lang="en" sz="1600" b="1">
                <a:latin typeface="Courier New" pitchFamily="49" charset="0"/>
                <a:ea typeface="Calibri"/>
                <a:cs typeface="Courier New" pitchFamily="49" charset="0"/>
              </a:rPr>
              <a:t>  *count = 0;</a:t>
            </a:r>
            <a:endParaRPr lang="ru-RU" sz="1600" b="1" dirty="0" smtClean="0">
              <a:latin typeface="Courier New" pitchFamily="49" charset="0"/>
              <a:ea typeface="Calibri"/>
              <a:cs typeface="Courier New" pitchFamily="49" charset="0"/>
            </a:endParaRPr>
          </a:p>
          <a:p>
            <a:pPr rtl="0">
              <a:spcBef>
                <a:spcPts val="0"/>
              </a:spcBef>
              <a:spcAft>
                <a:spcPts val="0"/>
              </a:spcAft>
              <a:buNone/>
            </a:pPr>
            <a:r>
              <a:rPr lang="en" sz="1600" b="1">
                <a:latin typeface="Courier New" pitchFamily="49" charset="0"/>
                <a:ea typeface="Calibri"/>
                <a:cs typeface="Courier New" pitchFamily="49" charset="0"/>
              </a:rPr>
              <a:t>  norm = tsqrt(MultiplicateVV(b, b, size));</a:t>
            </a:r>
            <a:endParaRPr lang="ru-RU" sz="1600" b="1" dirty="0" smtClean="0">
              <a:latin typeface="Courier New" pitchFamily="49" charset="0"/>
              <a:ea typeface="Calibri"/>
              <a:cs typeface="Courier New" pitchFamily="49" charset="0"/>
            </a:endParaRPr>
          </a:p>
          <a:p>
            <a:pPr rtl="0">
              <a:spcBef>
                <a:spcPts val="0"/>
              </a:spcBef>
              <a:spcAft>
                <a:spcPts val="0"/>
              </a:spcAft>
              <a:buNone/>
            </a:pPr>
            <a:r>
              <a:rPr lang="en" sz="1600" b="1">
                <a:latin typeface="Courier New" pitchFamily="49" charset="0"/>
                <a:ea typeface="Calibri"/>
                <a:cs typeface="Courier New" pitchFamily="49" charset="0"/>
              </a:rPr>
              <a:t>  </a:t>
            </a:r>
            <a:r>
              <a:rPr lang="en" sz="1600" b="1">
                <a:solidFill>
                  <a:srgbClr val="008000"/>
                </a:solidFill>
                <a:latin typeface="Courier New" pitchFamily="49" charset="0"/>
                <a:ea typeface="Calibri"/>
                <a:cs typeface="Courier New" pitchFamily="49" charset="0"/>
              </a:rPr>
              <a:t>// residual calculation with the first approximation</a:t>
            </a:r>
            <a:endParaRPr lang="ru-RU" sz="1600" b="1" dirty="0" smtClean="0">
              <a:latin typeface="Courier New" pitchFamily="49" charset="0"/>
              <a:ea typeface="Calibri"/>
              <a:cs typeface="Courier New" pitchFamily="49" charset="0"/>
            </a:endParaRPr>
          </a:p>
          <a:p>
            <a:pPr rtl="0">
              <a:spcBef>
                <a:spcPts val="0"/>
              </a:spcBef>
              <a:spcAft>
                <a:spcPts val="0"/>
              </a:spcAft>
              <a:buNone/>
            </a:pPr>
            <a:r>
              <a:rPr lang="en" sz="1600" b="1">
                <a:latin typeface="Courier New" pitchFamily="49" charset="0"/>
                <a:ea typeface="Calibri"/>
                <a:cs typeface="Courier New" pitchFamily="49" charset="0"/>
              </a:rPr>
              <a:t>  MultiplicateMV(A, x0, y);</a:t>
            </a:r>
          </a:p>
          <a:p>
            <a:pPr rtl="0">
              <a:spcBef>
                <a:spcPts val="0"/>
              </a:spcBef>
              <a:spcAft>
                <a:spcPts val="0"/>
              </a:spcAft>
              <a:buNone/>
            </a:pPr>
            <a:r>
              <a:rPr lang="en" sz="1600" b="1">
                <a:latin typeface="Courier New" pitchFamily="49" charset="0"/>
                <a:ea typeface="Calibri"/>
                <a:cs typeface="Courier New" pitchFamily="49" charset="0"/>
              </a:rPr>
              <a:t>  </a:t>
            </a:r>
            <a:r>
              <a:rPr lang="en" sz="1600" b="1">
                <a:solidFill>
                  <a:srgbClr val="0000FF"/>
                </a:solidFill>
                <a:latin typeface="Courier New" pitchFamily="49" charset="0"/>
                <a:ea typeface="Calibri"/>
                <a:cs typeface="Courier New" pitchFamily="49" charset="0"/>
              </a:rPr>
              <a:t>for</a:t>
            </a:r>
            <a:r>
              <a:rPr lang="en" sz="1600" b="1">
                <a:latin typeface="Courier New" pitchFamily="49" charset="0"/>
                <a:ea typeface="Calibri"/>
                <a:cs typeface="Courier New" pitchFamily="49" charset="0"/>
              </a:rPr>
              <a:t>(j = 0; j &lt; size; j++)</a:t>
            </a:r>
            <a:endParaRPr lang="ru-RU" sz="1600" b="1" dirty="0" smtClean="0">
              <a:latin typeface="Courier New" pitchFamily="49" charset="0"/>
              <a:ea typeface="Calibri"/>
              <a:cs typeface="Courier New" pitchFamily="49" charset="0"/>
            </a:endParaRPr>
          </a:p>
          <a:p>
            <a:pPr rtl="0">
              <a:spcBef>
                <a:spcPts val="0"/>
              </a:spcBef>
              <a:spcAft>
                <a:spcPts val="0"/>
              </a:spcAft>
              <a:buNone/>
            </a:pPr>
            <a:r>
              <a:rPr lang="en" sz="1600" b="1">
                <a:latin typeface="Courier New" pitchFamily="49" charset="0"/>
                <a:ea typeface="Calibri"/>
                <a:cs typeface="Courier New" pitchFamily="49" charset="0"/>
              </a:rPr>
              <a:t>    rPrev[j] = b[j] - y[j];</a:t>
            </a:r>
            <a:endParaRPr lang="ru-RU" sz="1600" b="1" dirty="0" smtClean="0">
              <a:latin typeface="Courier New" pitchFamily="49" charset="0"/>
              <a:ea typeface="Calibri"/>
              <a:cs typeface="Courier New" pitchFamily="49" charset="0"/>
            </a:endParaRPr>
          </a:p>
          <a:p>
            <a:pPr rtl="0">
              <a:spcBef>
                <a:spcPts val="0"/>
              </a:spcBef>
              <a:spcAft>
                <a:spcPts val="0"/>
              </a:spcAft>
              <a:buNone/>
            </a:pPr>
            <a:r>
              <a:rPr lang="en" sz="1600" b="1">
                <a:latin typeface="Courier New" pitchFamily="49" charset="0"/>
                <a:ea typeface="Calibri"/>
                <a:cs typeface="Courier New" pitchFamily="49" charset="0"/>
              </a:rPr>
              <a:t>  </a:t>
            </a:r>
            <a:r>
              <a:rPr lang="en" sz="1600" b="1">
                <a:solidFill>
                  <a:srgbClr val="008000"/>
                </a:solidFill>
                <a:latin typeface="Courier New" pitchFamily="49" charset="0"/>
                <a:ea typeface="Calibri"/>
                <a:cs typeface="Courier New" pitchFamily="49" charset="0"/>
              </a:rPr>
              <a:t>// p initialization, result</a:t>
            </a:r>
            <a:endParaRPr lang="ru-RU" sz="1600" b="1" dirty="0" smtClean="0">
              <a:latin typeface="Courier New" pitchFamily="49" charset="0"/>
              <a:ea typeface="Calibri"/>
              <a:cs typeface="Courier New" pitchFamily="49" charset="0"/>
            </a:endParaRPr>
          </a:p>
          <a:p>
            <a:pPr rtl="0">
              <a:spcBef>
                <a:spcPts val="0"/>
              </a:spcBef>
              <a:spcAft>
                <a:spcPts val="0"/>
              </a:spcAft>
              <a:buNone/>
            </a:pPr>
            <a:r>
              <a:rPr lang="en" sz="1600" b="1">
                <a:latin typeface="Courier New" pitchFamily="49" charset="0"/>
                <a:ea typeface="Calibri"/>
                <a:cs typeface="Courier New" pitchFamily="49" charset="0"/>
              </a:rPr>
              <a:t>  memcpy(p, rPrev, size * </a:t>
            </a:r>
            <a:r>
              <a:rPr lang="en" sz="1600" b="1">
                <a:solidFill>
                  <a:srgbClr val="0000FF"/>
                </a:solidFill>
                <a:latin typeface="Courier New" pitchFamily="49" charset="0"/>
                <a:ea typeface="Calibri"/>
                <a:cs typeface="Courier New" pitchFamily="49" charset="0"/>
              </a:rPr>
              <a:t>sizeof</a:t>
            </a:r>
            <a:r>
              <a:rPr lang="en" sz="1600" b="1">
                <a:latin typeface="Courier New" pitchFamily="49" charset="0"/>
                <a:ea typeface="Calibri"/>
                <a:cs typeface="Courier New" pitchFamily="49" charset="0"/>
              </a:rPr>
              <a:t>(FLOAT_TYPE));</a:t>
            </a:r>
            <a:endParaRPr lang="ru-RU" sz="1600" b="1" dirty="0" smtClean="0">
              <a:latin typeface="Courier New" pitchFamily="49" charset="0"/>
              <a:ea typeface="Calibri"/>
              <a:cs typeface="Courier New" pitchFamily="49" charset="0"/>
            </a:endParaRPr>
          </a:p>
          <a:p>
            <a:pPr rtl="0">
              <a:spcBef>
                <a:spcPts val="0"/>
              </a:spcBef>
              <a:spcAft>
                <a:spcPts val="0"/>
              </a:spcAft>
              <a:buNone/>
            </a:pPr>
            <a:r>
              <a:rPr lang="en" sz="1600" b="1">
                <a:latin typeface="Courier New" pitchFamily="49" charset="0"/>
                <a:ea typeface="Calibri"/>
                <a:cs typeface="Courier New" pitchFamily="49" charset="0"/>
              </a:rPr>
              <a:t>  memcpy(result, x0, size * </a:t>
            </a:r>
            <a:r>
              <a:rPr lang="en" sz="1600" b="1">
                <a:solidFill>
                  <a:srgbClr val="0000FF"/>
                </a:solidFill>
                <a:latin typeface="Courier New" pitchFamily="49" charset="0"/>
                <a:ea typeface="Calibri"/>
                <a:cs typeface="Courier New" pitchFamily="49" charset="0"/>
              </a:rPr>
              <a:t>sizeof</a:t>
            </a:r>
            <a:r>
              <a:rPr lang="en" sz="1600" b="1">
                <a:latin typeface="Courier New" pitchFamily="49" charset="0"/>
                <a:ea typeface="Calibri"/>
                <a:cs typeface="Courier New" pitchFamily="49" charset="0"/>
              </a:rPr>
              <a:t>(FLOAT_TYPE));</a:t>
            </a:r>
            <a:endParaRPr lang="ru-RU" sz="1600" b="1" dirty="0" smtClean="0">
              <a:latin typeface="Courier New" pitchFamily="49" charset="0"/>
              <a:ea typeface="Calibri"/>
              <a:cs typeface="Courier New" pitchFamily="49" charset="0"/>
            </a:endParaRPr>
          </a:p>
          <a:p>
            <a:pPr rtl="0">
              <a:spcBef>
                <a:spcPts val="0"/>
              </a:spcBef>
              <a:spcAft>
                <a:spcPts val="0"/>
              </a:spcAft>
              <a:buNone/>
            </a:pPr>
            <a:r>
              <a:rPr lang="en" sz="1600" b="1">
                <a:latin typeface="Courier New" pitchFamily="49" charset="0"/>
                <a:ea typeface="Calibri"/>
                <a:cs typeface="Courier New" pitchFamily="49" charset="0"/>
              </a:rPr>
              <a:t>  ...</a:t>
            </a:r>
          </a:p>
        </p:txBody>
      </p:sp>
      <p:sp>
        <p:nvSpPr>
          <p:cNvPr id="4" name="Дата 3"/>
          <p:cNvSpPr>
            <a:spLocks noGrp="1"/>
          </p:cNvSpPr>
          <p:nvPr>
            <p:ph type="dt" sz="half" idx="10"/>
          </p:nvPr>
        </p:nvSpPr>
        <p:spPr/>
        <p:txBody>
          <a:bodyPr rtlCol="0"/>
          <a:lstStyle/>
          <a:p>
            <a:pPr rtl="0">
              <a:defRPr/>
            </a:pPr>
            <a:r>
              <a:rPr lang="en"/>
              <a:t>Nizhny Novgorod, 2014</a:t>
            </a:r>
            <a:endParaRPr lang="ru-RU"/>
          </a:p>
        </p:txBody>
      </p:sp>
      <p:sp>
        <p:nvSpPr>
          <p:cNvPr id="5" name="Нижний колонтитул 4"/>
          <p:cNvSpPr>
            <a:spLocks noGrp="1"/>
          </p:cNvSpPr>
          <p:nvPr>
            <p:ph type="ftr" sz="quarter" idx="11"/>
          </p:nvPr>
        </p:nvSpPr>
        <p:spPr/>
        <p:txBody>
          <a:bodyPr rtlCol="0"/>
          <a:lstStyle/>
          <a:p>
            <a:pPr rtl="0">
              <a:defRPr/>
            </a:pPr>
            <a:r>
              <a:rPr lang="en"/>
              <a:t>Preconditioned conjugate gradient method implementation</a:t>
            </a:r>
            <a:endParaRPr lang="ru-RU"/>
          </a:p>
        </p:txBody>
      </p:sp>
      <p:sp>
        <p:nvSpPr>
          <p:cNvPr id="6" name="Номер слайда 5"/>
          <p:cNvSpPr>
            <a:spLocks noGrp="1"/>
          </p:cNvSpPr>
          <p:nvPr>
            <p:ph type="sldNum" sz="quarter" idx="12"/>
          </p:nvPr>
        </p:nvSpPr>
        <p:spPr/>
        <p:txBody>
          <a:bodyPr rtlCol="0"/>
          <a:lstStyle/>
          <a:p>
            <a:pPr rtl="0">
              <a:defRPr/>
            </a:pPr>
            <a:fld id="{CFF17263-AD44-4172-9351-2AAA83E44B95}" type="slidenum">
              <a:rPr lang="ru-RU" smtClean="0"/>
              <a:pPr rtl="0">
                <a:defRPr/>
              </a:pPr>
              <a:t>26</a:t>
            </a:fld>
            <a:endParaRPr lang="ru-RU"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Example for the conjugate gradient method (4)</a:t>
            </a:r>
            <a:endParaRPr lang="ru-RU" dirty="0"/>
          </a:p>
        </p:txBody>
      </p:sp>
      <p:sp>
        <p:nvSpPr>
          <p:cNvPr id="3" name="Содержимое 2"/>
          <p:cNvSpPr>
            <a:spLocks noGrp="1"/>
          </p:cNvSpPr>
          <p:nvPr>
            <p:ph idx="1"/>
          </p:nvPr>
        </p:nvSpPr>
        <p:spPr/>
        <p:txBody>
          <a:bodyPr rtlCol="0"/>
          <a:lstStyle/>
          <a:p>
            <a:pPr rtl="0">
              <a:spcBef>
                <a:spcPts val="0"/>
              </a:spcBef>
              <a:spcAft>
                <a:spcPts val="0"/>
              </a:spcAft>
              <a:buNone/>
            </a:pPr>
            <a:r>
              <a:rPr lang="en" sz="1600" b="1">
                <a:solidFill>
                  <a:srgbClr val="008000"/>
                </a:solidFill>
                <a:latin typeface="Courier New" pitchFamily="49" charset="0"/>
                <a:ea typeface="Calibri"/>
                <a:cs typeface="Courier New" pitchFamily="49" charset="0"/>
              </a:rPr>
              <a:t>  // performance of method iterations</a:t>
            </a:r>
            <a:endParaRPr lang="ru-RU" sz="1600" b="1" dirty="0" smtClean="0">
              <a:latin typeface="Courier New" pitchFamily="49" charset="0"/>
              <a:ea typeface="Calibri"/>
              <a:cs typeface="Courier New" pitchFamily="49" charset="0"/>
            </a:endParaRPr>
          </a:p>
          <a:p>
            <a:pPr rtl="0">
              <a:spcBef>
                <a:spcPts val="0"/>
              </a:spcBef>
              <a:spcAft>
                <a:spcPts val="0"/>
              </a:spcAft>
              <a:buNone/>
            </a:pPr>
            <a:r>
              <a:rPr lang="en" sz="1600" b="1">
                <a:latin typeface="Courier New" pitchFamily="49" charset="0"/>
                <a:ea typeface="Calibri"/>
                <a:cs typeface="Courier New" pitchFamily="49" charset="0"/>
              </a:rPr>
              <a:t>  </a:t>
            </a:r>
            <a:r>
              <a:rPr lang="en" sz="1600" b="1">
                <a:solidFill>
                  <a:srgbClr val="0000FF"/>
                </a:solidFill>
                <a:latin typeface="Courier New" pitchFamily="49" charset="0"/>
                <a:ea typeface="Calibri"/>
                <a:cs typeface="Courier New" pitchFamily="49" charset="0"/>
              </a:rPr>
              <a:t>do</a:t>
            </a:r>
            <a:endParaRPr lang="ru-RU" sz="1600" b="1" dirty="0" smtClean="0">
              <a:latin typeface="Courier New" pitchFamily="49" charset="0"/>
              <a:ea typeface="Calibri"/>
              <a:cs typeface="Courier New" pitchFamily="49" charset="0"/>
            </a:endParaRPr>
          </a:p>
          <a:p>
            <a:pPr rtl="0">
              <a:spcBef>
                <a:spcPts val="0"/>
              </a:spcBef>
              <a:spcAft>
                <a:spcPts val="0"/>
              </a:spcAft>
              <a:buNone/>
            </a:pPr>
            <a:r>
              <a:rPr lang="en" sz="1600" b="1">
                <a:latin typeface="Courier New" pitchFamily="49" charset="0"/>
                <a:ea typeface="Calibri"/>
                <a:cs typeface="Courier New" pitchFamily="49" charset="0"/>
              </a:rPr>
              <a:t>  {</a:t>
            </a:r>
          </a:p>
          <a:p>
            <a:pPr rtl="0">
              <a:spcBef>
                <a:spcPts val="0"/>
              </a:spcBef>
              <a:spcAft>
                <a:spcPts val="0"/>
              </a:spcAft>
              <a:buNone/>
            </a:pPr>
            <a:r>
              <a:rPr lang="en" sz="1600" b="1">
                <a:latin typeface="Courier New" pitchFamily="49" charset="0"/>
                <a:ea typeface="Calibri"/>
                <a:cs typeface="Courier New" pitchFamily="49" charset="0"/>
              </a:rPr>
              <a:t>    (*count)++;</a:t>
            </a:r>
          </a:p>
          <a:p>
            <a:pPr rtl="0">
              <a:spcBef>
                <a:spcPts val="0"/>
              </a:spcBef>
              <a:spcAft>
                <a:spcPts val="0"/>
              </a:spcAft>
              <a:buNone/>
            </a:pPr>
            <a:r>
              <a:rPr lang="en" sz="1600" b="1">
                <a:latin typeface="Courier New" pitchFamily="49" charset="0"/>
                <a:ea typeface="Calibri"/>
                <a:cs typeface="Courier New" pitchFamily="49" charset="0"/>
              </a:rPr>
              <a:t>    MultiplicateMV(A, p, Ap);</a:t>
            </a:r>
            <a:endParaRPr lang="ru-RU" sz="1600" b="1" dirty="0" smtClean="0">
              <a:latin typeface="Courier New" pitchFamily="49" charset="0"/>
              <a:ea typeface="Calibri"/>
              <a:cs typeface="Courier New" pitchFamily="49" charset="0"/>
            </a:endParaRPr>
          </a:p>
          <a:p>
            <a:pPr rtl="0">
              <a:spcBef>
                <a:spcPts val="0"/>
              </a:spcBef>
              <a:spcAft>
                <a:spcPts val="0"/>
              </a:spcAft>
              <a:buNone/>
            </a:pPr>
            <a:r>
              <a:rPr lang="en" sz="1600" b="1">
                <a:latin typeface="Courier New" pitchFamily="49" charset="0"/>
                <a:ea typeface="Calibri"/>
                <a:cs typeface="Courier New" pitchFamily="49" charset="0"/>
              </a:rPr>
              <a:t>    alpha = MultiplicateVV(rPrev, rPrev, size) / </a:t>
            </a:r>
            <a:endParaRPr lang="ru-RU" sz="1600" b="1" dirty="0" smtClean="0">
              <a:latin typeface="Courier New" pitchFamily="49" charset="0"/>
              <a:ea typeface="Calibri"/>
              <a:cs typeface="Courier New" pitchFamily="49" charset="0"/>
            </a:endParaRPr>
          </a:p>
          <a:p>
            <a:pPr rtl="0">
              <a:spcBef>
                <a:spcPts val="0"/>
              </a:spcBef>
              <a:spcAft>
                <a:spcPts val="0"/>
              </a:spcAft>
              <a:buNone/>
            </a:pPr>
            <a:r>
              <a:rPr lang="en" sz="1600" b="1">
                <a:latin typeface="Courier New" pitchFamily="49" charset="0"/>
                <a:ea typeface="Calibri"/>
                <a:cs typeface="Courier New" pitchFamily="49" charset="0"/>
              </a:rPr>
              <a:t>		    MultiplicateVV(p, Ap, size); </a:t>
            </a:r>
            <a:endParaRPr lang="ru-RU" sz="1600" b="1" dirty="0" smtClean="0">
              <a:latin typeface="Courier New" pitchFamily="49" charset="0"/>
              <a:ea typeface="Calibri"/>
              <a:cs typeface="Courier New" pitchFamily="49" charset="0"/>
            </a:endParaRPr>
          </a:p>
          <a:p>
            <a:pPr rtl="0">
              <a:spcBef>
                <a:spcPts val="0"/>
              </a:spcBef>
              <a:spcAft>
                <a:spcPts val="0"/>
              </a:spcAft>
              <a:buNone/>
            </a:pPr>
            <a:r>
              <a:rPr lang="en" sz="1600" b="1">
                <a:latin typeface="Courier New" pitchFamily="49" charset="0"/>
                <a:ea typeface="Calibri"/>
                <a:cs typeface="Courier New" pitchFamily="49" charset="0"/>
              </a:rPr>
              <a:t>    </a:t>
            </a:r>
            <a:r>
              <a:rPr lang="en" sz="1600" b="1">
                <a:solidFill>
                  <a:srgbClr val="0000FF"/>
                </a:solidFill>
                <a:latin typeface="Courier New" pitchFamily="49" charset="0"/>
                <a:ea typeface="Calibri"/>
                <a:cs typeface="Courier New" pitchFamily="49" charset="0"/>
              </a:rPr>
              <a:t>for</a:t>
            </a:r>
            <a:r>
              <a:rPr lang="en" sz="1600" b="1">
                <a:latin typeface="Courier New" pitchFamily="49" charset="0"/>
                <a:ea typeface="Calibri"/>
                <a:cs typeface="Courier New" pitchFamily="49" charset="0"/>
              </a:rPr>
              <a:t> (j = 0; j &lt; size; j++)</a:t>
            </a:r>
            <a:endParaRPr lang="ru-RU" sz="1600" b="1" dirty="0" smtClean="0">
              <a:latin typeface="Courier New" pitchFamily="49" charset="0"/>
              <a:ea typeface="Calibri"/>
              <a:cs typeface="Courier New" pitchFamily="49" charset="0"/>
            </a:endParaRPr>
          </a:p>
          <a:p>
            <a:pPr rtl="0">
              <a:spcBef>
                <a:spcPts val="0"/>
              </a:spcBef>
              <a:spcAft>
                <a:spcPts val="0"/>
              </a:spcAft>
              <a:buNone/>
            </a:pPr>
            <a:r>
              <a:rPr lang="en" sz="1600" b="1">
                <a:latin typeface="Courier New" pitchFamily="49" charset="0"/>
                <a:ea typeface="Calibri"/>
                <a:cs typeface="Courier New" pitchFamily="49" charset="0"/>
              </a:rPr>
              <a:t>    {</a:t>
            </a:r>
            <a:endParaRPr lang="ru-RU" sz="1600" b="1" dirty="0" smtClean="0">
              <a:latin typeface="Courier New" pitchFamily="49" charset="0"/>
              <a:ea typeface="Calibri"/>
              <a:cs typeface="Courier New" pitchFamily="49" charset="0"/>
            </a:endParaRPr>
          </a:p>
          <a:p>
            <a:pPr rtl="0">
              <a:spcBef>
                <a:spcPts val="0"/>
              </a:spcBef>
              <a:spcAft>
                <a:spcPts val="0"/>
              </a:spcAft>
              <a:buNone/>
            </a:pPr>
            <a:r>
              <a:rPr lang="en" sz="1600" b="1">
                <a:latin typeface="Courier New" pitchFamily="49" charset="0"/>
                <a:ea typeface="Calibri"/>
                <a:cs typeface="Courier New" pitchFamily="49" charset="0"/>
              </a:rPr>
              <a:t>      result[j] += alpha * p[j];</a:t>
            </a:r>
            <a:endParaRPr lang="ru-RU" sz="1600" b="1" dirty="0" smtClean="0">
              <a:latin typeface="Courier New" pitchFamily="49" charset="0"/>
              <a:ea typeface="Calibri"/>
              <a:cs typeface="Courier New" pitchFamily="49" charset="0"/>
            </a:endParaRPr>
          </a:p>
          <a:p>
            <a:pPr rtl="0">
              <a:spcBef>
                <a:spcPts val="0"/>
              </a:spcBef>
              <a:spcAft>
                <a:spcPts val="0"/>
              </a:spcAft>
              <a:buNone/>
            </a:pPr>
            <a:r>
              <a:rPr lang="en" sz="1600" b="1">
                <a:latin typeface="Courier New" pitchFamily="49" charset="0"/>
                <a:ea typeface="Calibri"/>
                <a:cs typeface="Courier New" pitchFamily="49" charset="0"/>
              </a:rPr>
              <a:t>      rNext[j] = rPrev[j] - alpha * Ap[j];</a:t>
            </a:r>
            <a:endParaRPr lang="ru-RU" sz="1600" b="1" dirty="0" smtClean="0">
              <a:latin typeface="Courier New" pitchFamily="49" charset="0"/>
              <a:ea typeface="Calibri"/>
              <a:cs typeface="Courier New" pitchFamily="49" charset="0"/>
            </a:endParaRPr>
          </a:p>
          <a:p>
            <a:pPr rtl="0">
              <a:spcBef>
                <a:spcPts val="0"/>
              </a:spcBef>
              <a:spcAft>
                <a:spcPts val="0"/>
              </a:spcAft>
              <a:buNone/>
            </a:pPr>
            <a:r>
              <a:rPr lang="en" sz="1600" b="1">
                <a:latin typeface="Courier New" pitchFamily="49" charset="0"/>
                <a:ea typeface="Calibri"/>
                <a:cs typeface="Courier New" pitchFamily="49" charset="0"/>
              </a:rPr>
              <a:t>    }</a:t>
            </a:r>
            <a:endParaRPr lang="ru-RU" sz="1600" b="1" dirty="0" smtClean="0">
              <a:latin typeface="Courier New" pitchFamily="49" charset="0"/>
              <a:ea typeface="Calibri"/>
              <a:cs typeface="Courier New" pitchFamily="49" charset="0"/>
            </a:endParaRPr>
          </a:p>
          <a:p>
            <a:pPr rtl="0">
              <a:spcBef>
                <a:spcPts val="0"/>
              </a:spcBef>
              <a:spcAft>
                <a:spcPts val="0"/>
              </a:spcAft>
              <a:buNone/>
            </a:pPr>
            <a:r>
              <a:rPr lang="en" sz="1600" b="1">
                <a:latin typeface="Courier New" pitchFamily="49" charset="0"/>
                <a:ea typeface="Calibri"/>
                <a:cs typeface="Courier New" pitchFamily="49" charset="0"/>
              </a:rPr>
              <a:t>    beta = MultiplicateVV(rNext, rNext, size) /</a:t>
            </a:r>
            <a:endParaRPr lang="ru-RU" sz="1600" b="1" dirty="0" smtClean="0">
              <a:latin typeface="Courier New" pitchFamily="49" charset="0"/>
              <a:ea typeface="Calibri"/>
              <a:cs typeface="Courier New" pitchFamily="49" charset="0"/>
            </a:endParaRPr>
          </a:p>
          <a:p>
            <a:pPr rtl="0">
              <a:spcBef>
                <a:spcPts val="0"/>
              </a:spcBef>
              <a:spcAft>
                <a:spcPts val="0"/>
              </a:spcAft>
              <a:buNone/>
            </a:pPr>
            <a:r>
              <a:rPr lang="en" sz="1600" b="1">
                <a:latin typeface="Courier New" pitchFamily="49" charset="0"/>
                <a:ea typeface="Calibri"/>
                <a:cs typeface="Courier New" pitchFamily="49" charset="0"/>
              </a:rPr>
              <a:t>           MultiplicateVV(rPrev, rPrev, size);</a:t>
            </a:r>
            <a:endParaRPr lang="ru-RU" sz="1600" b="1" dirty="0" smtClean="0">
              <a:latin typeface="Courier New" pitchFamily="49" charset="0"/>
              <a:ea typeface="Calibri"/>
              <a:cs typeface="Courier New" pitchFamily="49" charset="0"/>
            </a:endParaRPr>
          </a:p>
          <a:p>
            <a:pPr rtl="0">
              <a:spcBef>
                <a:spcPts val="0"/>
              </a:spcBef>
              <a:spcAft>
                <a:spcPts val="0"/>
              </a:spcAft>
              <a:buNone/>
            </a:pPr>
            <a:r>
              <a:rPr lang="en" sz="1600" b="1">
                <a:latin typeface="Courier New" pitchFamily="49" charset="0"/>
                <a:ea typeface="Calibri"/>
                <a:cs typeface="Courier New" pitchFamily="49" charset="0"/>
              </a:rPr>
              <a:t>    check = tsqrt(MultiplicateVV(rNext, rNext, size)) / norm;</a:t>
            </a:r>
            <a:endParaRPr lang="ru-RU" sz="1600" b="1" dirty="0" smtClean="0">
              <a:latin typeface="Courier New" pitchFamily="49" charset="0"/>
              <a:ea typeface="Calibri"/>
              <a:cs typeface="Courier New" pitchFamily="49" charset="0"/>
            </a:endParaRPr>
          </a:p>
          <a:p>
            <a:pPr rtl="0">
              <a:spcBef>
                <a:spcPts val="0"/>
              </a:spcBef>
              <a:spcAft>
                <a:spcPts val="0"/>
              </a:spcAft>
              <a:buNone/>
            </a:pPr>
            <a:r>
              <a:rPr lang="en" sz="1600" b="1">
                <a:latin typeface="Courier New" pitchFamily="49" charset="0"/>
                <a:ea typeface="Calibri"/>
                <a:cs typeface="Courier New" pitchFamily="49" charset="0"/>
              </a:rPr>
              <a:t> </a:t>
            </a:r>
            <a:endParaRPr lang="ru-RU" sz="1600" b="1" dirty="0" smtClean="0">
              <a:latin typeface="Courier New" pitchFamily="49" charset="0"/>
              <a:ea typeface="Calibri"/>
              <a:cs typeface="Courier New" pitchFamily="49" charset="0"/>
            </a:endParaRPr>
          </a:p>
          <a:p>
            <a:pPr rtl="0">
              <a:spcBef>
                <a:spcPts val="0"/>
              </a:spcBef>
              <a:spcAft>
                <a:spcPts val="0"/>
              </a:spcAft>
              <a:buNone/>
            </a:pPr>
            <a:r>
              <a:rPr lang="en" sz="1600" b="1">
                <a:latin typeface="Courier New" pitchFamily="49" charset="0"/>
                <a:ea typeface="Calibri"/>
                <a:cs typeface="Courier New" pitchFamily="49" charset="0"/>
              </a:rPr>
              <a:t>    </a:t>
            </a:r>
            <a:r>
              <a:rPr lang="en" sz="1600" b="1">
                <a:solidFill>
                  <a:srgbClr val="0000FF"/>
                </a:solidFill>
                <a:latin typeface="Courier New" pitchFamily="49" charset="0"/>
                <a:ea typeface="Calibri"/>
                <a:cs typeface="Courier New" pitchFamily="49" charset="0"/>
              </a:rPr>
              <a:t>for</a:t>
            </a:r>
            <a:r>
              <a:rPr lang="en" sz="1600" b="1">
                <a:latin typeface="Courier New" pitchFamily="49" charset="0"/>
                <a:ea typeface="Calibri"/>
                <a:cs typeface="Courier New" pitchFamily="49" charset="0"/>
              </a:rPr>
              <a:t> (j = 0; j &lt; size; j++)</a:t>
            </a:r>
            <a:endParaRPr lang="ru-RU" sz="1600" b="1" dirty="0" smtClean="0">
              <a:latin typeface="Courier New" pitchFamily="49" charset="0"/>
              <a:ea typeface="Calibri"/>
              <a:cs typeface="Courier New" pitchFamily="49" charset="0"/>
            </a:endParaRPr>
          </a:p>
          <a:p>
            <a:pPr rtl="0">
              <a:spcBef>
                <a:spcPts val="0"/>
              </a:spcBef>
              <a:spcAft>
                <a:spcPts val="0"/>
              </a:spcAft>
              <a:buNone/>
            </a:pPr>
            <a:r>
              <a:rPr lang="en" sz="1600" b="1">
                <a:latin typeface="Courier New" pitchFamily="49" charset="0"/>
                <a:ea typeface="Calibri"/>
                <a:cs typeface="Courier New" pitchFamily="49" charset="0"/>
              </a:rPr>
              <a:t>      p[j] = beta * p[j] + rNext[j];</a:t>
            </a:r>
            <a:endParaRPr lang="ru-RU" sz="1600" b="1" dirty="0" smtClean="0">
              <a:latin typeface="Courier New" pitchFamily="49" charset="0"/>
              <a:ea typeface="Calibri"/>
              <a:cs typeface="Courier New" pitchFamily="49" charset="0"/>
            </a:endParaRPr>
          </a:p>
          <a:p>
            <a:pPr rtl="0">
              <a:spcBef>
                <a:spcPts val="0"/>
              </a:spcBef>
              <a:spcAft>
                <a:spcPts val="0"/>
              </a:spcAft>
              <a:buNone/>
            </a:pPr>
            <a:r>
              <a:rPr lang="en" sz="1600" b="1">
                <a:latin typeface="Courier New" pitchFamily="49" charset="0"/>
                <a:ea typeface="Calibri"/>
                <a:cs typeface="Courier New" pitchFamily="49" charset="0"/>
              </a:rPr>
              <a:t>    ...</a:t>
            </a:r>
          </a:p>
        </p:txBody>
      </p:sp>
      <p:sp>
        <p:nvSpPr>
          <p:cNvPr id="4" name="Дата 3"/>
          <p:cNvSpPr>
            <a:spLocks noGrp="1"/>
          </p:cNvSpPr>
          <p:nvPr>
            <p:ph type="dt" sz="half" idx="10"/>
          </p:nvPr>
        </p:nvSpPr>
        <p:spPr/>
        <p:txBody>
          <a:bodyPr rtlCol="0"/>
          <a:lstStyle/>
          <a:p>
            <a:pPr rtl="0">
              <a:defRPr/>
            </a:pPr>
            <a:r>
              <a:rPr lang="en"/>
              <a:t>Nizhny Novgorod, 2014</a:t>
            </a:r>
            <a:endParaRPr lang="ru-RU"/>
          </a:p>
        </p:txBody>
      </p:sp>
      <p:sp>
        <p:nvSpPr>
          <p:cNvPr id="5" name="Нижний колонтитул 4"/>
          <p:cNvSpPr>
            <a:spLocks noGrp="1"/>
          </p:cNvSpPr>
          <p:nvPr>
            <p:ph type="ftr" sz="quarter" idx="11"/>
          </p:nvPr>
        </p:nvSpPr>
        <p:spPr/>
        <p:txBody>
          <a:bodyPr rtlCol="0"/>
          <a:lstStyle/>
          <a:p>
            <a:pPr rtl="0">
              <a:defRPr/>
            </a:pPr>
            <a:r>
              <a:rPr lang="en"/>
              <a:t>Preconditioned conjugate gradient method implementation</a:t>
            </a:r>
            <a:endParaRPr lang="ru-RU"/>
          </a:p>
        </p:txBody>
      </p:sp>
      <p:sp>
        <p:nvSpPr>
          <p:cNvPr id="6" name="Номер слайда 5"/>
          <p:cNvSpPr>
            <a:spLocks noGrp="1"/>
          </p:cNvSpPr>
          <p:nvPr>
            <p:ph type="sldNum" sz="quarter" idx="12"/>
          </p:nvPr>
        </p:nvSpPr>
        <p:spPr/>
        <p:txBody>
          <a:bodyPr rtlCol="0"/>
          <a:lstStyle/>
          <a:p>
            <a:pPr rtl="0">
              <a:defRPr/>
            </a:pPr>
            <a:fld id="{CFF17263-AD44-4172-9351-2AAA83E44B95}" type="slidenum">
              <a:rPr lang="ru-RU" smtClean="0"/>
              <a:pPr rtl="0">
                <a:defRPr/>
              </a:pPr>
              <a:t>27</a:t>
            </a:fld>
            <a:endParaRPr lang="ru-RU"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Example for the conjugate gradient method (5)</a:t>
            </a:r>
            <a:endParaRPr lang="ru-RU" dirty="0"/>
          </a:p>
        </p:txBody>
      </p:sp>
      <p:sp>
        <p:nvSpPr>
          <p:cNvPr id="3" name="Содержимое 2"/>
          <p:cNvSpPr>
            <a:spLocks noGrp="1"/>
          </p:cNvSpPr>
          <p:nvPr>
            <p:ph idx="1"/>
          </p:nvPr>
        </p:nvSpPr>
        <p:spPr/>
        <p:txBody>
          <a:bodyPr rtlCol="0"/>
          <a:lstStyle/>
          <a:p>
            <a:pPr rtl="0">
              <a:spcBef>
                <a:spcPts val="0"/>
              </a:spcBef>
              <a:spcAft>
                <a:spcPts val="0"/>
              </a:spcAft>
              <a:buNone/>
            </a:pPr>
            <a:r>
              <a:rPr lang="en" sz="1600" b="1">
                <a:latin typeface="Courier New" pitchFamily="49" charset="0"/>
                <a:ea typeface="Calibri"/>
                <a:cs typeface="Courier New" pitchFamily="49" charset="0"/>
              </a:rPr>
              <a:t>  ... </a:t>
            </a:r>
            <a:endParaRPr lang="ru-RU" sz="1600" b="1" dirty="0" smtClean="0">
              <a:latin typeface="Courier New" pitchFamily="49" charset="0"/>
              <a:ea typeface="Calibri"/>
              <a:cs typeface="Courier New" pitchFamily="49" charset="0"/>
            </a:endParaRPr>
          </a:p>
          <a:p>
            <a:pPr rtl="0">
              <a:spcBef>
                <a:spcPts val="0"/>
              </a:spcBef>
              <a:spcAft>
                <a:spcPts val="0"/>
              </a:spcAft>
              <a:buNone/>
            </a:pPr>
            <a:r>
              <a:rPr lang="en" sz="1600" b="1">
                <a:latin typeface="Courier New" pitchFamily="49" charset="0"/>
                <a:ea typeface="Calibri"/>
                <a:cs typeface="Courier New" pitchFamily="49" charset="0"/>
              </a:rPr>
              <a:t>    swap = rNext;</a:t>
            </a:r>
            <a:endParaRPr lang="ru-RU" sz="1600" b="1" dirty="0" smtClean="0">
              <a:latin typeface="Courier New" pitchFamily="49" charset="0"/>
              <a:ea typeface="Calibri"/>
              <a:cs typeface="Courier New" pitchFamily="49" charset="0"/>
            </a:endParaRPr>
          </a:p>
          <a:p>
            <a:pPr rtl="0">
              <a:spcBef>
                <a:spcPts val="0"/>
              </a:spcBef>
              <a:spcAft>
                <a:spcPts val="0"/>
              </a:spcAft>
              <a:buNone/>
            </a:pPr>
            <a:r>
              <a:rPr lang="en" sz="1600" b="1">
                <a:latin typeface="Courier New" pitchFamily="49" charset="0"/>
                <a:ea typeface="Calibri"/>
                <a:cs typeface="Courier New" pitchFamily="49" charset="0"/>
              </a:rPr>
              <a:t>    rNext = rPrev;</a:t>
            </a:r>
            <a:endParaRPr lang="ru-RU" sz="1600" b="1" dirty="0" smtClean="0">
              <a:latin typeface="Courier New" pitchFamily="49" charset="0"/>
              <a:ea typeface="Calibri"/>
              <a:cs typeface="Courier New" pitchFamily="49" charset="0"/>
            </a:endParaRPr>
          </a:p>
          <a:p>
            <a:pPr rtl="0">
              <a:spcBef>
                <a:spcPts val="0"/>
              </a:spcBef>
              <a:spcAft>
                <a:spcPts val="0"/>
              </a:spcAft>
              <a:buNone/>
            </a:pPr>
            <a:r>
              <a:rPr lang="en" sz="1600" b="1">
                <a:latin typeface="Courier New" pitchFamily="49" charset="0"/>
                <a:ea typeface="Calibri"/>
                <a:cs typeface="Courier New" pitchFamily="49" charset="0"/>
              </a:rPr>
              <a:t>    rPrev = swap;</a:t>
            </a:r>
            <a:endParaRPr lang="ru-RU" sz="1600" b="1" dirty="0" smtClean="0">
              <a:latin typeface="Courier New" pitchFamily="49" charset="0"/>
              <a:ea typeface="Calibri"/>
              <a:cs typeface="Courier New" pitchFamily="49" charset="0"/>
            </a:endParaRPr>
          </a:p>
          <a:p>
            <a:pPr rtl="0">
              <a:spcBef>
                <a:spcPts val="0"/>
              </a:spcBef>
              <a:spcAft>
                <a:spcPts val="0"/>
              </a:spcAft>
              <a:buNone/>
            </a:pPr>
            <a:r>
              <a:rPr lang="en" sz="1600" b="1">
                <a:latin typeface="Courier New" pitchFamily="49" charset="0"/>
                <a:ea typeface="Calibri"/>
                <a:cs typeface="Courier New" pitchFamily="49" charset="0"/>
              </a:rPr>
              <a:t>  }</a:t>
            </a:r>
            <a:endParaRPr lang="ru-RU" sz="1600" b="1" dirty="0" smtClean="0">
              <a:latin typeface="Courier New" pitchFamily="49" charset="0"/>
              <a:ea typeface="Calibri"/>
              <a:cs typeface="Courier New" pitchFamily="49" charset="0"/>
            </a:endParaRPr>
          </a:p>
          <a:p>
            <a:pPr rtl="0">
              <a:spcBef>
                <a:spcPts val="0"/>
              </a:spcBef>
              <a:spcAft>
                <a:spcPts val="0"/>
              </a:spcAft>
              <a:buNone/>
            </a:pPr>
            <a:r>
              <a:rPr lang="en" sz="1600" b="1">
                <a:latin typeface="Courier New" pitchFamily="49" charset="0"/>
                <a:ea typeface="Calibri"/>
                <a:cs typeface="Courier New" pitchFamily="49" charset="0"/>
              </a:rPr>
              <a:t>  </a:t>
            </a:r>
            <a:r>
              <a:rPr lang="en" sz="1600" b="1">
                <a:solidFill>
                  <a:srgbClr val="0000FF"/>
                </a:solidFill>
                <a:latin typeface="Courier New" pitchFamily="49" charset="0"/>
                <a:ea typeface="Calibri"/>
                <a:cs typeface="Courier New" pitchFamily="49" charset="0"/>
              </a:rPr>
              <a:t>while</a:t>
            </a:r>
            <a:r>
              <a:rPr lang="en" sz="1600" b="1">
                <a:latin typeface="Courier New" pitchFamily="49" charset="0"/>
                <a:ea typeface="Calibri"/>
                <a:cs typeface="Courier New" pitchFamily="49" charset="0"/>
              </a:rPr>
              <a:t> ((check &gt; eps) &amp;&amp; (*(count) &lt;= maxIter));</a:t>
            </a:r>
            <a:endParaRPr lang="ru-RU" sz="1600" b="1" dirty="0" smtClean="0">
              <a:latin typeface="Courier New" pitchFamily="49" charset="0"/>
              <a:ea typeface="Calibri"/>
              <a:cs typeface="Courier New" pitchFamily="49" charset="0"/>
            </a:endParaRPr>
          </a:p>
          <a:p>
            <a:pPr rtl="0">
              <a:spcBef>
                <a:spcPts val="0"/>
              </a:spcBef>
              <a:spcAft>
                <a:spcPts val="0"/>
              </a:spcAft>
              <a:buNone/>
            </a:pPr>
            <a:r>
              <a:rPr lang="en" sz="1600" b="1">
                <a:latin typeface="Courier New" pitchFamily="49" charset="0"/>
                <a:ea typeface="Calibri"/>
                <a:cs typeface="Courier New" pitchFamily="49" charset="0"/>
              </a:rPr>
              <a:t>  ... </a:t>
            </a:r>
            <a:endParaRPr lang="ru-RU" sz="1600" b="1" dirty="0" smtClean="0">
              <a:latin typeface="Courier New" pitchFamily="49" charset="0"/>
              <a:ea typeface="Calibri"/>
              <a:cs typeface="Courier New" pitchFamily="49" charset="0"/>
            </a:endParaRPr>
          </a:p>
          <a:p>
            <a:pPr rtl="0">
              <a:spcBef>
                <a:spcPts val="0"/>
              </a:spcBef>
              <a:spcAft>
                <a:spcPts val="0"/>
              </a:spcAft>
              <a:buNone/>
            </a:pPr>
            <a:r>
              <a:rPr lang="en" sz="1600" b="1">
                <a:latin typeface="Courier New" pitchFamily="49" charset="0"/>
                <a:ea typeface="Calibri"/>
                <a:cs typeface="Courier New" pitchFamily="49" charset="0"/>
              </a:rPr>
              <a:t>}</a:t>
            </a:r>
          </a:p>
        </p:txBody>
      </p:sp>
      <p:sp>
        <p:nvSpPr>
          <p:cNvPr id="4" name="Дата 3"/>
          <p:cNvSpPr>
            <a:spLocks noGrp="1"/>
          </p:cNvSpPr>
          <p:nvPr>
            <p:ph type="dt" sz="half" idx="10"/>
          </p:nvPr>
        </p:nvSpPr>
        <p:spPr/>
        <p:txBody>
          <a:bodyPr rtlCol="0"/>
          <a:lstStyle/>
          <a:p>
            <a:pPr rtl="0">
              <a:defRPr/>
            </a:pPr>
            <a:r>
              <a:rPr lang="en"/>
              <a:t>Nizhny Novgorod, 2014</a:t>
            </a:r>
            <a:endParaRPr lang="ru-RU"/>
          </a:p>
        </p:txBody>
      </p:sp>
      <p:sp>
        <p:nvSpPr>
          <p:cNvPr id="5" name="Нижний колонтитул 4"/>
          <p:cNvSpPr>
            <a:spLocks noGrp="1"/>
          </p:cNvSpPr>
          <p:nvPr>
            <p:ph type="ftr" sz="quarter" idx="11"/>
          </p:nvPr>
        </p:nvSpPr>
        <p:spPr/>
        <p:txBody>
          <a:bodyPr rtlCol="0"/>
          <a:lstStyle/>
          <a:p>
            <a:pPr rtl="0">
              <a:defRPr/>
            </a:pPr>
            <a:r>
              <a:rPr lang="en"/>
              <a:t>Preconditioned conjugate gradient method implementation</a:t>
            </a:r>
            <a:endParaRPr lang="ru-RU"/>
          </a:p>
        </p:txBody>
      </p:sp>
      <p:sp>
        <p:nvSpPr>
          <p:cNvPr id="6" name="Номер слайда 5"/>
          <p:cNvSpPr>
            <a:spLocks noGrp="1"/>
          </p:cNvSpPr>
          <p:nvPr>
            <p:ph type="sldNum" sz="quarter" idx="12"/>
          </p:nvPr>
        </p:nvSpPr>
        <p:spPr/>
        <p:txBody>
          <a:bodyPr rtlCol="0"/>
          <a:lstStyle/>
          <a:p>
            <a:pPr rtl="0">
              <a:defRPr/>
            </a:pPr>
            <a:fld id="{CFF17263-AD44-4172-9351-2AAA83E44B95}" type="slidenum">
              <a:rPr lang="ru-RU" smtClean="0"/>
              <a:pPr rtl="0">
                <a:defRPr/>
              </a:pPr>
              <a:t>28</a:t>
            </a:fld>
            <a:endParaRPr lang="ru-RU"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Experiments. Test matrices</a:t>
            </a:r>
            <a:endParaRPr lang="ru-RU" dirty="0"/>
          </a:p>
        </p:txBody>
      </p:sp>
      <p:sp>
        <p:nvSpPr>
          <p:cNvPr id="3" name="Содержимое 2"/>
          <p:cNvSpPr>
            <a:spLocks noGrp="1"/>
          </p:cNvSpPr>
          <p:nvPr>
            <p:ph idx="1"/>
          </p:nvPr>
        </p:nvSpPr>
        <p:spPr/>
        <p:txBody>
          <a:bodyPr rtlCol="0"/>
          <a:lstStyle/>
          <a:p>
            <a:pPr marL="457200" indent="-457200" rtl="0">
              <a:defRPr/>
            </a:pPr>
            <a:r>
              <a:rPr lang="en">
                <a:cs typeface="Times New Roman" pitchFamily="18" charset="0"/>
                <a:sym typeface="Symbol"/>
              </a:rPr>
              <a:t>TheUniversityofFloridaSparseMatrixCollection</a:t>
            </a:r>
            <a:r>
              <a:rPr lang="ru-RU" dirty="0" smtClean="0">
                <a:cs typeface="Times New Roman" pitchFamily="18" charset="0"/>
                <a:sym typeface="Symbol"/>
              </a:rPr>
              <a:t/>
            </a:r>
            <a:br>
              <a:rPr lang="ru-RU" dirty="0" smtClean="0">
                <a:cs typeface="Times New Roman" pitchFamily="18" charset="0"/>
                <a:sym typeface="Symbol"/>
              </a:rPr>
            </a:br>
            <a:r>
              <a:rPr lang="en">
                <a:cs typeface="Times New Roman" pitchFamily="18" charset="0"/>
                <a:sym typeface="Symbol"/>
                <a:hlinkClick r:id="rId2"/>
              </a:rPr>
              <a:t>httpwwwciseufleduresearchsparsematrices</a:t>
            </a:r>
            <a:r>
              <a:rPr lang="en">
                <a:cs typeface="Times New Roman" pitchFamily="18" charset="0"/>
                <a:sym typeface="Symbol"/>
              </a:rPr>
              <a:t></a:t>
            </a:r>
          </a:p>
          <a:p>
            <a:pPr marL="457200" indent="-457200" rtl="0">
              <a:defRPr/>
            </a:pPr>
            <a:r>
              <a:rPr lang="en">
                <a:cs typeface="Times New Roman" pitchFamily="18" charset="0"/>
                <a:sym typeface="Symbol"/>
              </a:rPr>
              <a:t>Parametersofthematricesinvolved</a:t>
            </a:r>
            <a:r>
              <a:rPr lang="ru-RU" dirty="0" smtClean="0">
                <a:latin typeface="Times New Roman" pitchFamily="18" charset="0"/>
                <a:cs typeface="Times New Roman" pitchFamily="18" charset="0"/>
                <a:sym typeface="Symbol"/>
              </a:rPr>
              <a:t/>
            </a:r>
            <a:br>
              <a:rPr lang="ru-RU" dirty="0" smtClean="0">
                <a:latin typeface="Times New Roman" pitchFamily="18" charset="0"/>
                <a:cs typeface="Times New Roman" pitchFamily="18" charset="0"/>
                <a:sym typeface="Symbol"/>
              </a:rPr>
            </a:br>
            <a:endParaRPr lang="ru-RU" dirty="0"/>
          </a:p>
        </p:txBody>
      </p:sp>
      <p:sp>
        <p:nvSpPr>
          <p:cNvPr id="4" name="Дата 3"/>
          <p:cNvSpPr>
            <a:spLocks noGrp="1"/>
          </p:cNvSpPr>
          <p:nvPr>
            <p:ph type="dt" sz="half" idx="10"/>
          </p:nvPr>
        </p:nvSpPr>
        <p:spPr/>
        <p:txBody>
          <a:bodyPr rtlCol="0"/>
          <a:lstStyle/>
          <a:p>
            <a:pPr rtl="0">
              <a:defRPr/>
            </a:pPr>
            <a:r>
              <a:rPr lang="en"/>
              <a:t>Nizhny Novgorod, 2014</a:t>
            </a:r>
            <a:endParaRPr lang="ru-RU"/>
          </a:p>
        </p:txBody>
      </p:sp>
      <p:sp>
        <p:nvSpPr>
          <p:cNvPr id="5" name="Нижний колонтитул 4"/>
          <p:cNvSpPr>
            <a:spLocks noGrp="1"/>
          </p:cNvSpPr>
          <p:nvPr>
            <p:ph type="ftr" sz="quarter" idx="11"/>
          </p:nvPr>
        </p:nvSpPr>
        <p:spPr/>
        <p:txBody>
          <a:bodyPr rtlCol="0"/>
          <a:lstStyle/>
          <a:p>
            <a:pPr rtl="0">
              <a:defRPr/>
            </a:pPr>
            <a:r>
              <a:rPr lang="en"/>
              <a:t>Preconditioned conjugate gradient method implementation</a:t>
            </a:r>
            <a:endParaRPr lang="ru-RU"/>
          </a:p>
        </p:txBody>
      </p:sp>
      <p:sp>
        <p:nvSpPr>
          <p:cNvPr id="6" name="Номер слайда 5"/>
          <p:cNvSpPr>
            <a:spLocks noGrp="1"/>
          </p:cNvSpPr>
          <p:nvPr>
            <p:ph type="sldNum" sz="quarter" idx="12"/>
          </p:nvPr>
        </p:nvSpPr>
        <p:spPr/>
        <p:txBody>
          <a:bodyPr rtlCol="0"/>
          <a:lstStyle/>
          <a:p>
            <a:pPr rtl="0">
              <a:defRPr/>
            </a:pPr>
            <a:fld id="{CFF17263-AD44-4172-9351-2AAA83E44B95}" type="slidenum">
              <a:rPr lang="ru-RU" smtClean="0"/>
              <a:pPr rtl="0">
                <a:defRPr/>
              </a:pPr>
              <a:t>29</a:t>
            </a:fld>
            <a:endParaRPr lang="ru-RU" dirty="0"/>
          </a:p>
        </p:txBody>
      </p:sp>
      <p:graphicFrame>
        <p:nvGraphicFramePr>
          <p:cNvPr id="7" name="Таблица 6"/>
          <p:cNvGraphicFramePr>
            <a:graphicFrameLocks noGrp="1"/>
          </p:cNvGraphicFramePr>
          <p:nvPr/>
        </p:nvGraphicFramePr>
        <p:xfrm>
          <a:off x="1352600" y="2564904"/>
          <a:ext cx="7100862" cy="2346960"/>
        </p:xfrm>
        <a:graphic>
          <a:graphicData uri="http://schemas.openxmlformats.org/drawingml/2006/table">
            <a:tbl>
              <a:tblPr/>
              <a:tblGrid>
                <a:gridCol w="1983389"/>
                <a:gridCol w="1382669"/>
                <a:gridCol w="1485323"/>
                <a:gridCol w="2249481"/>
              </a:tblGrid>
              <a:tr h="238125">
                <a:tc>
                  <a:txBody>
                    <a:bodyPr/>
                    <a:lstStyle/>
                    <a:p>
                      <a:pPr algn="ctr" rtl="0">
                        <a:spcAft>
                          <a:spcPts val="0"/>
                        </a:spcAft>
                      </a:pPr>
                      <a:r>
                        <a:rPr lang="en" sz="2200">
                          <a:solidFill>
                            <a:srgbClr val="000000"/>
                          </a:solidFill>
                          <a:latin typeface="Times New Roman"/>
                          <a:ea typeface="Times New Roman"/>
                          <a:cs typeface="Times New Roman"/>
                        </a:rPr>
                        <a:t>Name</a:t>
                      </a:r>
                      <a:endParaRPr lang="ru-RU" sz="2200" dirty="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 sz="2200" i="1">
                          <a:solidFill>
                            <a:srgbClr val="000000"/>
                          </a:solidFill>
                          <a:latin typeface="Times New Roman"/>
                          <a:ea typeface="Times New Roman"/>
                          <a:cs typeface="Times New Roman"/>
                        </a:rPr>
                        <a:t>n</a:t>
                      </a:r>
                      <a:endParaRPr lang="ru-RU" sz="2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 sz="2200" i="1">
                          <a:solidFill>
                            <a:srgbClr val="000000"/>
                          </a:solidFill>
                          <a:latin typeface="Times New Roman"/>
                          <a:ea typeface="Times New Roman"/>
                          <a:cs typeface="Times New Roman"/>
                        </a:rPr>
                        <a:t>nz</a:t>
                      </a:r>
                      <a:endParaRPr lang="ru-RU" sz="2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 sz="2200" i="1">
                          <a:latin typeface="Times New Roman"/>
                          <a:ea typeface="Times New Roman"/>
                          <a:cs typeface="Times New Roman"/>
                          <a:sym typeface="Symbol"/>
                        </a:rPr>
                        <a:t>Conditionnumber</a:t>
                      </a:r>
                      <a:endParaRPr lang="ru-RU" sz="2200" dirty="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8125">
                <a:tc>
                  <a:txBody>
                    <a:bodyPr/>
                    <a:lstStyle/>
                    <a:p>
                      <a:pPr algn="ctr" rtl="0">
                        <a:spcAft>
                          <a:spcPts val="0"/>
                        </a:spcAft>
                      </a:pPr>
                      <a:r>
                        <a:rPr lang="en" sz="2200" i="0">
                          <a:latin typeface="Times New Roman"/>
                          <a:ea typeface="Times New Roman"/>
                          <a:cs typeface="Times New Roman"/>
                        </a:rPr>
                        <a:t>bcsstk01</a:t>
                      </a:r>
                      <a:endParaRPr lang="ru-RU" sz="2200" i="1" dirty="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 sz="2200" i="0">
                          <a:latin typeface="Times New Roman"/>
                          <a:ea typeface="Times New Roman"/>
                          <a:cs typeface="Times New Roman"/>
                        </a:rPr>
                        <a:t>48</a:t>
                      </a:r>
                      <a:endParaRPr lang="ru-RU" sz="2200" i="1" dirty="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 sz="2200" i="0">
                          <a:latin typeface="Times New Roman"/>
                          <a:ea typeface="Times New Roman"/>
                          <a:cs typeface="Times New Roman"/>
                        </a:rPr>
                        <a:t>400</a:t>
                      </a:r>
                      <a:endParaRPr lang="ru-RU" sz="2200" i="1">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 sz="2200" i="0">
                          <a:latin typeface="Times New Roman"/>
                          <a:ea typeface="Times New Roman"/>
                          <a:cs typeface="Times New Roman"/>
                        </a:rPr>
                        <a:t>882 336</a:t>
                      </a:r>
                      <a:endParaRPr lang="ru-RU" sz="2200" i="1" dirty="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8125">
                <a:tc>
                  <a:txBody>
                    <a:bodyPr/>
                    <a:lstStyle/>
                    <a:p>
                      <a:pPr algn="ctr" rtl="0">
                        <a:spcAft>
                          <a:spcPts val="0"/>
                        </a:spcAft>
                      </a:pPr>
                      <a:r>
                        <a:rPr lang="en" sz="2200" i="0">
                          <a:latin typeface="Times New Roman"/>
                          <a:ea typeface="Times New Roman"/>
                          <a:cs typeface="Times New Roman"/>
                        </a:rPr>
                        <a:t>bcsstk05</a:t>
                      </a:r>
                      <a:endParaRPr lang="ru-RU" sz="2200" i="1" dirty="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 sz="2200" i="0">
                          <a:latin typeface="Times New Roman"/>
                          <a:ea typeface="Times New Roman"/>
                          <a:cs typeface="Times New Roman"/>
                        </a:rPr>
                        <a:t>153</a:t>
                      </a:r>
                      <a:endParaRPr lang="ru-RU" sz="2200" i="1" dirty="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 sz="2200" i="0">
                          <a:latin typeface="Times New Roman"/>
                          <a:ea typeface="Times New Roman"/>
                          <a:cs typeface="Times New Roman"/>
                        </a:rPr>
                        <a:t>2 423</a:t>
                      </a:r>
                      <a:endParaRPr lang="ru-RU" sz="2200" i="1" dirty="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 sz="2200" i="0">
                          <a:latin typeface="Times New Roman"/>
                          <a:ea typeface="Times New Roman"/>
                          <a:cs typeface="Times New Roman"/>
                        </a:rPr>
                        <a:t>14 281.1</a:t>
                      </a:r>
                      <a:endParaRPr lang="ru-RU" sz="2200" i="1">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8125">
                <a:tc>
                  <a:txBody>
                    <a:bodyPr/>
                    <a:lstStyle/>
                    <a:p>
                      <a:pPr algn="ctr" rtl="0">
                        <a:spcAft>
                          <a:spcPts val="0"/>
                        </a:spcAft>
                      </a:pPr>
                      <a:r>
                        <a:rPr lang="en" sz="2200" i="0">
                          <a:latin typeface="Times New Roman"/>
                          <a:ea typeface="Times New Roman"/>
                          <a:cs typeface="Times New Roman"/>
                        </a:rPr>
                        <a:t>bcsstk10</a:t>
                      </a:r>
                      <a:endParaRPr lang="ru-RU" sz="2200" i="1">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 sz="2200" i="0">
                          <a:latin typeface="Times New Roman"/>
                          <a:ea typeface="Times New Roman"/>
                          <a:cs typeface="Times New Roman"/>
                        </a:rPr>
                        <a:t>1086</a:t>
                      </a:r>
                      <a:endParaRPr lang="ru-RU" sz="2200" i="1" dirty="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 sz="2200" i="0">
                          <a:latin typeface="Times New Roman"/>
                          <a:ea typeface="Times New Roman"/>
                          <a:cs typeface="Times New Roman"/>
                        </a:rPr>
                        <a:t>22 070</a:t>
                      </a:r>
                      <a:endParaRPr lang="ru-RU" sz="2200" i="1" dirty="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 sz="2200" i="0">
                          <a:latin typeface="Times New Roman"/>
                          <a:ea typeface="Times New Roman"/>
                          <a:cs typeface="Times New Roman"/>
                        </a:rPr>
                        <a:t>524 225</a:t>
                      </a:r>
                      <a:endParaRPr lang="ru-RU" sz="2200" i="1">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8125">
                <a:tc>
                  <a:txBody>
                    <a:bodyPr/>
                    <a:lstStyle/>
                    <a:p>
                      <a:pPr algn="ctr" rtl="0">
                        <a:spcAft>
                          <a:spcPts val="0"/>
                        </a:spcAft>
                      </a:pPr>
                      <a:r>
                        <a:rPr lang="en" sz="2200" i="0">
                          <a:latin typeface="Times New Roman"/>
                          <a:ea typeface="Times New Roman"/>
                          <a:cs typeface="Times New Roman"/>
                        </a:rPr>
                        <a:t>bcsstk13</a:t>
                      </a:r>
                      <a:endParaRPr lang="ru-RU" sz="2200" i="1" dirty="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 sz="2200" i="0">
                          <a:latin typeface="Times New Roman"/>
                          <a:ea typeface="Times New Roman"/>
                          <a:cs typeface="Times New Roman"/>
                        </a:rPr>
                        <a:t>2003</a:t>
                      </a:r>
                      <a:endParaRPr lang="ru-RU" sz="2200" i="1" dirty="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 sz="2200" i="0">
                          <a:latin typeface="Times New Roman"/>
                          <a:ea typeface="Times New Roman"/>
                          <a:cs typeface="Times New Roman"/>
                        </a:rPr>
                        <a:t>83 883</a:t>
                      </a:r>
                      <a:endParaRPr lang="ru-RU" sz="2200" i="1" dirty="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 sz="2200" i="0">
                          <a:latin typeface="Times New Roman"/>
                          <a:ea typeface="Times New Roman"/>
                          <a:cs typeface="Times New Roman"/>
                        </a:rPr>
                        <a:t>1.06е+10</a:t>
                      </a:r>
                      <a:endParaRPr lang="ru-RU" sz="2200" i="1" dirty="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8125">
                <a:tc>
                  <a:txBody>
                    <a:bodyPr/>
                    <a:lstStyle/>
                    <a:p>
                      <a:pPr algn="ctr" rtl="0">
                        <a:spcAft>
                          <a:spcPts val="0"/>
                        </a:spcAft>
                      </a:pPr>
                      <a:r>
                        <a:rPr lang="en" sz="2200" i="0">
                          <a:latin typeface="Times New Roman"/>
                          <a:ea typeface="Times New Roman"/>
                          <a:cs typeface="Times New Roman"/>
                        </a:rPr>
                        <a:t>parabolic_fem</a:t>
                      </a:r>
                      <a:endParaRPr lang="ru-RU" sz="2200" i="1">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 sz="2200" i="0">
                          <a:latin typeface="Times New Roman"/>
                          <a:ea typeface="Times New Roman"/>
                          <a:cs typeface="Times New Roman"/>
                        </a:rPr>
                        <a:t>525 825</a:t>
                      </a:r>
                      <a:endParaRPr lang="ru-RU" sz="2200" i="1">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 sz="2200" i="0">
                          <a:latin typeface="Times New Roman"/>
                          <a:ea typeface="Times New Roman"/>
                          <a:cs typeface="Times New Roman"/>
                        </a:rPr>
                        <a:t>3 674 625</a:t>
                      </a:r>
                      <a:endParaRPr lang="ru-RU" sz="2200" i="1" dirty="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 sz="2200" i="0">
                          <a:latin typeface="Times New Roman"/>
                          <a:ea typeface="Times New Roman"/>
                          <a:cs typeface="Times New Roman"/>
                        </a:rPr>
                        <a:t>2.11е+10</a:t>
                      </a:r>
                      <a:endParaRPr lang="ru-RU" sz="2200" i="1" dirty="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8125">
                <a:tc>
                  <a:txBody>
                    <a:bodyPr/>
                    <a:lstStyle/>
                    <a:p>
                      <a:pPr algn="ctr" rtl="0">
                        <a:spcAft>
                          <a:spcPts val="0"/>
                        </a:spcAft>
                      </a:pPr>
                      <a:r>
                        <a:rPr lang="en" sz="2200" i="0">
                          <a:latin typeface="Times New Roman"/>
                          <a:ea typeface="Times New Roman"/>
                          <a:cs typeface="Times New Roman"/>
                        </a:rPr>
                        <a:t>tmt_sym</a:t>
                      </a:r>
                      <a:endParaRPr lang="ru-RU" sz="2200" i="1">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 sz="2200" i="0">
                          <a:latin typeface="Times New Roman"/>
                          <a:ea typeface="Times New Roman"/>
                          <a:cs typeface="Times New Roman"/>
                        </a:rPr>
                        <a:t>726 713</a:t>
                      </a:r>
                      <a:endParaRPr lang="ru-RU" sz="2200" i="1">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 sz="2200" i="0">
                          <a:latin typeface="Times New Roman"/>
                          <a:ea typeface="Times New Roman"/>
                          <a:cs typeface="Times New Roman"/>
                        </a:rPr>
                        <a:t>5 080 961</a:t>
                      </a:r>
                      <a:endParaRPr lang="ru-RU" sz="2200" i="1" dirty="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 sz="2200" i="0">
                          <a:latin typeface="Times New Roman"/>
                          <a:ea typeface="Times New Roman"/>
                          <a:cs typeface="Times New Roman"/>
                        </a:rPr>
                        <a:t>---</a:t>
                      </a:r>
                      <a:endParaRPr lang="ru-RU" sz="2200" i="1" dirty="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Purposes of work</a:t>
            </a:r>
            <a:endParaRPr lang="ru-RU" dirty="0"/>
          </a:p>
        </p:txBody>
      </p:sp>
      <p:sp>
        <p:nvSpPr>
          <p:cNvPr id="3" name="Содержимое 2"/>
          <p:cNvSpPr>
            <a:spLocks noGrp="1"/>
          </p:cNvSpPr>
          <p:nvPr>
            <p:ph idx="1"/>
          </p:nvPr>
        </p:nvSpPr>
        <p:spPr/>
        <p:txBody>
          <a:bodyPr rtlCol="0"/>
          <a:lstStyle/>
          <a:p>
            <a:pPr rtl="0"/>
            <a:r>
              <a:rPr lang="en"/>
              <a:t>Demonstrate practical implementation of the conjugate gradient method for symmetric sparse matrices using methods of computational error reduction</a:t>
            </a:r>
          </a:p>
        </p:txBody>
      </p:sp>
      <p:sp>
        <p:nvSpPr>
          <p:cNvPr id="4" name="Дата 3"/>
          <p:cNvSpPr>
            <a:spLocks noGrp="1"/>
          </p:cNvSpPr>
          <p:nvPr>
            <p:ph type="dt" sz="half" idx="10"/>
          </p:nvPr>
        </p:nvSpPr>
        <p:spPr/>
        <p:txBody>
          <a:bodyPr rtlCol="0"/>
          <a:lstStyle/>
          <a:p>
            <a:pPr rtl="0">
              <a:defRPr/>
            </a:pPr>
            <a:r>
              <a:rPr lang="en"/>
              <a:t>Nizhny Novgorod, 2014</a:t>
            </a:r>
            <a:endParaRPr lang="ru-RU"/>
          </a:p>
        </p:txBody>
      </p:sp>
      <p:sp>
        <p:nvSpPr>
          <p:cNvPr id="5" name="Нижний колонтитул 4"/>
          <p:cNvSpPr>
            <a:spLocks noGrp="1"/>
          </p:cNvSpPr>
          <p:nvPr>
            <p:ph type="ftr" sz="quarter" idx="11"/>
          </p:nvPr>
        </p:nvSpPr>
        <p:spPr/>
        <p:txBody>
          <a:bodyPr rtlCol="0"/>
          <a:lstStyle/>
          <a:p>
            <a:pPr rtl="0">
              <a:defRPr/>
            </a:pPr>
            <a:r>
              <a:rPr lang="en"/>
              <a:t>Preconditioned conjugate gradient method implementation</a:t>
            </a:r>
            <a:endParaRPr lang="ru-RU"/>
          </a:p>
        </p:txBody>
      </p:sp>
      <p:sp>
        <p:nvSpPr>
          <p:cNvPr id="7" name="Номер слайда 6"/>
          <p:cNvSpPr>
            <a:spLocks noGrp="1"/>
          </p:cNvSpPr>
          <p:nvPr>
            <p:ph type="sldNum" sz="quarter" idx="12"/>
          </p:nvPr>
        </p:nvSpPr>
        <p:spPr/>
        <p:txBody>
          <a:bodyPr rtlCol="0"/>
          <a:lstStyle/>
          <a:p>
            <a:pPr rtl="0">
              <a:defRPr/>
            </a:pPr>
            <a:fld id="{CFF17263-AD44-4172-9351-2AAA83E44B95}" type="slidenum">
              <a:rPr lang="ru-RU" smtClean="0"/>
              <a:pPr rtl="0">
                <a:defRPr/>
              </a:pPr>
              <a:t>3</a:t>
            </a:fld>
            <a:endParaRPr lang="ru-RU"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Experimental results (1)</a:t>
            </a:r>
            <a:endParaRPr lang="ru-RU" dirty="0"/>
          </a:p>
        </p:txBody>
      </p:sp>
      <p:sp>
        <p:nvSpPr>
          <p:cNvPr id="3" name="Содержимое 2"/>
          <p:cNvSpPr>
            <a:spLocks noGrp="1"/>
          </p:cNvSpPr>
          <p:nvPr>
            <p:ph idx="1"/>
          </p:nvPr>
        </p:nvSpPr>
        <p:spPr/>
        <p:txBody>
          <a:bodyPr rtlCol="0"/>
          <a:lstStyle/>
          <a:p>
            <a:pPr rtl="0"/>
            <a:r>
              <a:rPr lang="en" dirty="0"/>
              <a:t>Number of method iterations depending on the required </a:t>
            </a:r>
            <a:r>
              <a:rPr lang="en" dirty="0" smtClean="0"/>
              <a:t>accuracy. </a:t>
            </a:r>
            <a:r>
              <a:rPr lang="en" dirty="0"/>
              <a:t>Single-precision </a:t>
            </a:r>
            <a:r>
              <a:rPr lang="en" dirty="0" smtClean="0"/>
              <a:t>numbers.</a:t>
            </a:r>
            <a:endParaRPr lang="ru-RU" dirty="0"/>
          </a:p>
        </p:txBody>
      </p:sp>
      <p:sp>
        <p:nvSpPr>
          <p:cNvPr id="4" name="Дата 3"/>
          <p:cNvSpPr>
            <a:spLocks noGrp="1"/>
          </p:cNvSpPr>
          <p:nvPr>
            <p:ph type="dt" sz="half" idx="10"/>
          </p:nvPr>
        </p:nvSpPr>
        <p:spPr/>
        <p:txBody>
          <a:bodyPr rtlCol="0"/>
          <a:lstStyle/>
          <a:p>
            <a:pPr rtl="0">
              <a:defRPr/>
            </a:pPr>
            <a:r>
              <a:rPr lang="en"/>
              <a:t>Nizhny Novgorod, 2014</a:t>
            </a:r>
            <a:endParaRPr lang="ru-RU"/>
          </a:p>
        </p:txBody>
      </p:sp>
      <p:sp>
        <p:nvSpPr>
          <p:cNvPr id="5" name="Нижний колонтитул 4"/>
          <p:cNvSpPr>
            <a:spLocks noGrp="1"/>
          </p:cNvSpPr>
          <p:nvPr>
            <p:ph type="ftr" sz="quarter" idx="11"/>
          </p:nvPr>
        </p:nvSpPr>
        <p:spPr/>
        <p:txBody>
          <a:bodyPr rtlCol="0"/>
          <a:lstStyle/>
          <a:p>
            <a:pPr rtl="0">
              <a:defRPr/>
            </a:pPr>
            <a:r>
              <a:rPr lang="en"/>
              <a:t>Preconditioned conjugate gradient method implementation</a:t>
            </a:r>
            <a:endParaRPr lang="ru-RU"/>
          </a:p>
        </p:txBody>
      </p:sp>
      <p:sp>
        <p:nvSpPr>
          <p:cNvPr id="6" name="Номер слайда 5"/>
          <p:cNvSpPr>
            <a:spLocks noGrp="1"/>
          </p:cNvSpPr>
          <p:nvPr>
            <p:ph type="sldNum" sz="quarter" idx="12"/>
          </p:nvPr>
        </p:nvSpPr>
        <p:spPr/>
        <p:txBody>
          <a:bodyPr rtlCol="0"/>
          <a:lstStyle/>
          <a:p>
            <a:pPr rtl="0">
              <a:defRPr/>
            </a:pPr>
            <a:fld id="{CFF17263-AD44-4172-9351-2AAA83E44B95}" type="slidenum">
              <a:rPr lang="ru-RU" smtClean="0"/>
              <a:pPr rtl="0">
                <a:defRPr/>
              </a:pPr>
              <a:t>30</a:t>
            </a:fld>
            <a:endParaRPr lang="ru-RU" dirty="0"/>
          </a:p>
        </p:txBody>
      </p:sp>
      <p:graphicFrame>
        <p:nvGraphicFramePr>
          <p:cNvPr id="13" name="Таблица 12"/>
          <p:cNvGraphicFramePr>
            <a:graphicFrameLocks noGrp="1"/>
          </p:cNvGraphicFramePr>
          <p:nvPr/>
        </p:nvGraphicFramePr>
        <p:xfrm>
          <a:off x="2166918" y="2285992"/>
          <a:ext cx="5588127" cy="2682240"/>
        </p:xfrm>
        <a:graphic>
          <a:graphicData uri="http://schemas.openxmlformats.org/drawingml/2006/table">
            <a:tbl>
              <a:tblPr/>
              <a:tblGrid>
                <a:gridCol w="2328037"/>
                <a:gridCol w="1134110"/>
                <a:gridCol w="1062990"/>
                <a:gridCol w="1062990"/>
              </a:tblGrid>
              <a:tr h="200025">
                <a:tc rowSpan="2">
                  <a:txBody>
                    <a:bodyPr/>
                    <a:lstStyle/>
                    <a:p>
                      <a:pPr marL="0" indent="0" algn="ctr" defTabSz="914400" rtl="0" eaLnBrk="1" latinLnBrk="0" hangingPunct="1">
                        <a:spcAft>
                          <a:spcPts val="0"/>
                        </a:spcAft>
                      </a:pPr>
                      <a:r>
                        <a:rPr lang="en" sz="2200" i="0" kern="1200">
                          <a:solidFill>
                            <a:schemeClr val="tx1"/>
                          </a:solidFill>
                          <a:latin typeface="Times New Roman"/>
                          <a:ea typeface="Times New Roman"/>
                          <a:cs typeface="Times New Roman"/>
                        </a:rPr>
                        <a:t>Matrix name</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indent="0" algn="ctr" defTabSz="914400" rtl="0" eaLnBrk="1" latinLnBrk="0" hangingPunct="1">
                        <a:spcAft>
                          <a:spcPts val="0"/>
                        </a:spcAft>
                      </a:pPr>
                      <a:r>
                        <a:rPr lang="en" sz="2200" i="0" kern="1200">
                          <a:solidFill>
                            <a:schemeClr val="tx1"/>
                          </a:solidFill>
                          <a:latin typeface="Times New Roman"/>
                          <a:ea typeface="Times New Roman"/>
                          <a:cs typeface="Times New Roman"/>
                        </a:rPr>
                        <a:t>Order</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indent="0" algn="ctr" defTabSz="914400" rtl="0" eaLnBrk="1" latinLnBrk="0" hangingPunct="1">
                        <a:spcAft>
                          <a:spcPts val="0"/>
                        </a:spcAft>
                      </a:pPr>
                      <a:r>
                        <a:rPr lang="en" sz="2200" i="0" kern="1200">
                          <a:solidFill>
                            <a:schemeClr val="tx1"/>
                          </a:solidFill>
                          <a:latin typeface="Times New Roman"/>
                          <a:ea typeface="Times New Roman"/>
                          <a:cs typeface="Times New Roman"/>
                        </a:rPr>
                        <a:t>Required accuracy</a:t>
                      </a:r>
                    </a:p>
                  </a:txBody>
                  <a:tcPr marL="17780" marR="177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0"/>
                      <a:endParaRPr lang="ru-RU"/>
                    </a:p>
                  </a:txBody>
                  <a:tcPr/>
                </a:tc>
              </a:tr>
              <a:tr h="111760">
                <a:tc vMerge="1">
                  <a:txBody>
                    <a:bodyPr/>
                    <a:lstStyle/>
                    <a:p>
                      <a:pPr rtl="0"/>
                      <a:endParaRPr lang="ru-RU"/>
                    </a:p>
                  </a:txBody>
                  <a:tcPr/>
                </a:tc>
                <a:tc vMerge="1">
                  <a:txBody>
                    <a:bodyPr/>
                    <a:lstStyle/>
                    <a:p>
                      <a:pPr rtl="0"/>
                      <a:endParaRPr lang="ru-RU"/>
                    </a:p>
                  </a:txBody>
                  <a:tcPr/>
                </a:tc>
                <a:tc>
                  <a:txBody>
                    <a:bodyPr/>
                    <a:lstStyle/>
                    <a:p>
                      <a:pPr marL="0" indent="0" algn="ctr" defTabSz="914400" rtl="0" eaLnBrk="1" latinLnBrk="0" hangingPunct="1">
                        <a:spcAft>
                          <a:spcPts val="0"/>
                        </a:spcAft>
                      </a:pPr>
                      <a:r>
                        <a:rPr lang="en" sz="2200" i="0" kern="1200">
                          <a:solidFill>
                            <a:schemeClr val="tx1"/>
                          </a:solidFill>
                          <a:latin typeface="Times New Roman"/>
                          <a:ea typeface="Times New Roman"/>
                          <a:cs typeface="Times New Roman"/>
                        </a:rPr>
                        <a:t>10</a:t>
                      </a:r>
                      <a:r>
                        <a:rPr lang="en" sz="2200" i="0" kern="1200" baseline="30000">
                          <a:solidFill>
                            <a:schemeClr val="tx1"/>
                          </a:solidFill>
                          <a:latin typeface="Times New Roman"/>
                          <a:ea typeface="Times New Roman"/>
                          <a:cs typeface="Times New Roman"/>
                        </a:rPr>
                        <a:t>-4</a:t>
                      </a:r>
                      <a:endParaRPr lang="ru-RU" sz="2200" i="0" kern="1200" baseline="30000" dirty="0">
                        <a:solidFill>
                          <a:schemeClr val="tx1"/>
                        </a:solidFill>
                        <a:latin typeface="Times New Roman"/>
                        <a:ea typeface="Times New Roman"/>
                        <a:cs typeface="Times New Roman"/>
                      </a:endParaRPr>
                    </a:p>
                  </a:txBody>
                  <a:tcPr marL="17780" marR="177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defTabSz="914400" rtl="0" eaLnBrk="1" latinLnBrk="0" hangingPunct="1">
                        <a:spcAft>
                          <a:spcPts val="0"/>
                        </a:spcAft>
                      </a:pPr>
                      <a:r>
                        <a:rPr lang="en" sz="2200" i="0" kern="1200">
                          <a:solidFill>
                            <a:schemeClr val="tx1"/>
                          </a:solidFill>
                          <a:latin typeface="Times New Roman"/>
                          <a:ea typeface="Times New Roman"/>
                          <a:cs typeface="Times New Roman"/>
                        </a:rPr>
                        <a:t>10</a:t>
                      </a:r>
                      <a:r>
                        <a:rPr lang="en" sz="2200" i="0" kern="1200" baseline="30000">
                          <a:solidFill>
                            <a:schemeClr val="tx1"/>
                          </a:solidFill>
                          <a:latin typeface="Times New Roman"/>
                          <a:ea typeface="Times New Roman"/>
                          <a:cs typeface="Times New Roman"/>
                        </a:rPr>
                        <a:t>-7</a:t>
                      </a:r>
                      <a:endParaRPr lang="ru-RU" sz="2200" i="0" kern="1200" baseline="30000" dirty="0">
                        <a:solidFill>
                          <a:schemeClr val="tx1"/>
                        </a:solidFill>
                        <a:latin typeface="Times New Roman"/>
                        <a:ea typeface="Times New Roman"/>
                        <a:cs typeface="Times New Roman"/>
                      </a:endParaRPr>
                    </a:p>
                  </a:txBody>
                  <a:tcPr marL="17780" marR="177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9705">
                <a:tc>
                  <a:txBody>
                    <a:bodyPr/>
                    <a:lstStyle/>
                    <a:p>
                      <a:pPr marL="0" indent="0" algn="l" defTabSz="914400" rtl="0" eaLnBrk="1" latinLnBrk="0" hangingPunct="1">
                        <a:spcAft>
                          <a:spcPts val="0"/>
                        </a:spcAft>
                      </a:pPr>
                      <a:r>
                        <a:rPr lang="en" sz="2200" i="0" kern="1200">
                          <a:solidFill>
                            <a:schemeClr val="tx1"/>
                          </a:solidFill>
                          <a:latin typeface="Times New Roman"/>
                          <a:ea typeface="Times New Roman"/>
                          <a:cs typeface="Times New Roman"/>
                        </a:rPr>
                        <a:t>bcsstk01</a:t>
                      </a: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r" defTabSz="914400" rtl="0" eaLnBrk="1" latinLnBrk="0" hangingPunct="1">
                        <a:spcAft>
                          <a:spcPts val="0"/>
                        </a:spcAft>
                      </a:pPr>
                      <a:r>
                        <a:rPr lang="en" sz="2200" i="0" kern="1200">
                          <a:solidFill>
                            <a:schemeClr val="tx1"/>
                          </a:solidFill>
                          <a:latin typeface="Times New Roman"/>
                          <a:ea typeface="Times New Roman"/>
                          <a:cs typeface="Times New Roman"/>
                        </a:rPr>
                        <a:t>48</a:t>
                      </a: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r" defTabSz="914400" rtl="0" eaLnBrk="1" latinLnBrk="0" hangingPunct="1">
                        <a:spcAft>
                          <a:spcPts val="0"/>
                        </a:spcAft>
                      </a:pPr>
                      <a:r>
                        <a:rPr lang="en" sz="2200" i="0" kern="1200">
                          <a:solidFill>
                            <a:schemeClr val="tx1"/>
                          </a:solidFill>
                          <a:latin typeface="Times New Roman"/>
                          <a:ea typeface="Times New Roman"/>
                          <a:cs typeface="Times New Roman"/>
                        </a:rPr>
                        <a:t>26</a:t>
                      </a: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r" defTabSz="914400" rtl="0" eaLnBrk="1" latinLnBrk="0" hangingPunct="1">
                        <a:spcAft>
                          <a:spcPts val="0"/>
                        </a:spcAft>
                      </a:pPr>
                      <a:r>
                        <a:rPr lang="en" sz="2200" i="0" kern="1200">
                          <a:solidFill>
                            <a:schemeClr val="tx1"/>
                          </a:solidFill>
                          <a:latin typeface="Times New Roman"/>
                          <a:ea typeface="Times New Roman"/>
                          <a:cs typeface="Times New Roman"/>
                        </a:rPr>
                        <a:t>239</a:t>
                      </a: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9705">
                <a:tc>
                  <a:txBody>
                    <a:bodyPr/>
                    <a:lstStyle/>
                    <a:p>
                      <a:pPr marL="0" indent="0" algn="l" defTabSz="914400" rtl="0" eaLnBrk="1" latinLnBrk="0" hangingPunct="1">
                        <a:spcAft>
                          <a:spcPts val="0"/>
                        </a:spcAft>
                      </a:pPr>
                      <a:r>
                        <a:rPr lang="en" sz="2200" i="0" kern="1200">
                          <a:solidFill>
                            <a:schemeClr val="tx1"/>
                          </a:solidFill>
                          <a:latin typeface="Times New Roman"/>
                          <a:ea typeface="Times New Roman"/>
                          <a:cs typeface="Times New Roman"/>
                        </a:rPr>
                        <a:t>bcsstk05</a:t>
                      </a: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r" defTabSz="914400" rtl="0" eaLnBrk="1" latinLnBrk="0" hangingPunct="1">
                        <a:spcAft>
                          <a:spcPts val="0"/>
                        </a:spcAft>
                      </a:pPr>
                      <a:r>
                        <a:rPr lang="en" sz="2200" i="0" kern="1200">
                          <a:solidFill>
                            <a:schemeClr val="tx1"/>
                          </a:solidFill>
                          <a:latin typeface="Times New Roman"/>
                          <a:ea typeface="Times New Roman"/>
                          <a:cs typeface="Times New Roman"/>
                        </a:rPr>
                        <a:t>153</a:t>
                      </a: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r" defTabSz="914400" rtl="0" eaLnBrk="1" latinLnBrk="0" hangingPunct="1">
                        <a:spcAft>
                          <a:spcPts val="0"/>
                        </a:spcAft>
                      </a:pPr>
                      <a:r>
                        <a:rPr lang="en" sz="2200" i="0" kern="1200">
                          <a:solidFill>
                            <a:schemeClr val="tx1"/>
                          </a:solidFill>
                          <a:latin typeface="Times New Roman"/>
                          <a:ea typeface="Times New Roman"/>
                          <a:cs typeface="Times New Roman"/>
                        </a:rPr>
                        <a:t>185</a:t>
                      </a: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r" defTabSz="914400" rtl="0" eaLnBrk="1" latinLnBrk="0" hangingPunct="1">
                        <a:spcAft>
                          <a:spcPts val="0"/>
                        </a:spcAft>
                      </a:pPr>
                      <a:r>
                        <a:rPr lang="en" sz="2200" i="0" kern="1200">
                          <a:solidFill>
                            <a:schemeClr val="tx1"/>
                          </a:solidFill>
                          <a:latin typeface="Times New Roman"/>
                          <a:ea typeface="Times New Roman"/>
                          <a:cs typeface="Times New Roman"/>
                        </a:rPr>
                        <a:t>317</a:t>
                      </a: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9705">
                <a:tc>
                  <a:txBody>
                    <a:bodyPr/>
                    <a:lstStyle/>
                    <a:p>
                      <a:pPr marL="0" indent="0" algn="l" defTabSz="914400" rtl="0" eaLnBrk="1" latinLnBrk="0" hangingPunct="1">
                        <a:spcAft>
                          <a:spcPts val="0"/>
                        </a:spcAft>
                      </a:pPr>
                      <a:r>
                        <a:rPr lang="en" sz="2200" i="0" kern="1200">
                          <a:solidFill>
                            <a:schemeClr val="tx1"/>
                          </a:solidFill>
                          <a:latin typeface="Times New Roman"/>
                          <a:ea typeface="Times New Roman"/>
                          <a:cs typeface="Times New Roman"/>
                        </a:rPr>
                        <a:t>bcsstk10</a:t>
                      </a: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r" defTabSz="914400" rtl="0" eaLnBrk="1" latinLnBrk="0" hangingPunct="1">
                        <a:spcAft>
                          <a:spcPts val="0"/>
                        </a:spcAft>
                      </a:pPr>
                      <a:r>
                        <a:rPr lang="en" sz="2200" i="0" kern="1200">
                          <a:solidFill>
                            <a:schemeClr val="tx1"/>
                          </a:solidFill>
                          <a:latin typeface="Times New Roman"/>
                          <a:ea typeface="Times New Roman"/>
                          <a:cs typeface="Times New Roman"/>
                        </a:rPr>
                        <a:t>1086</a:t>
                      </a: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r" defTabSz="914400" rtl="0" eaLnBrk="1" latinLnBrk="0" hangingPunct="1">
                        <a:spcAft>
                          <a:spcPts val="0"/>
                        </a:spcAft>
                      </a:pPr>
                      <a:r>
                        <a:rPr lang="en" sz="2200" i="0" kern="1200">
                          <a:solidFill>
                            <a:schemeClr val="tx1"/>
                          </a:solidFill>
                          <a:latin typeface="Times New Roman"/>
                          <a:ea typeface="Times New Roman"/>
                          <a:cs typeface="Times New Roman"/>
                        </a:rPr>
                        <a:t>565</a:t>
                      </a: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r" defTabSz="914400" rtl="0" eaLnBrk="1" latinLnBrk="0" hangingPunct="1">
                        <a:spcAft>
                          <a:spcPts val="0"/>
                        </a:spcAft>
                      </a:pPr>
                      <a:r>
                        <a:rPr lang="en" sz="2200" i="0" kern="1200">
                          <a:solidFill>
                            <a:schemeClr val="tx1"/>
                          </a:solidFill>
                          <a:latin typeface="Times New Roman"/>
                          <a:ea typeface="Times New Roman"/>
                          <a:cs typeface="Times New Roman"/>
                        </a:rPr>
                        <a:t>2538</a:t>
                      </a: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9705">
                <a:tc>
                  <a:txBody>
                    <a:bodyPr/>
                    <a:lstStyle/>
                    <a:p>
                      <a:pPr marL="0" indent="0" algn="l" defTabSz="914400" rtl="0" eaLnBrk="1" latinLnBrk="0" hangingPunct="1">
                        <a:spcAft>
                          <a:spcPts val="0"/>
                        </a:spcAft>
                      </a:pPr>
                      <a:r>
                        <a:rPr lang="en" sz="2200" i="0" kern="1200">
                          <a:solidFill>
                            <a:schemeClr val="tx1"/>
                          </a:solidFill>
                          <a:latin typeface="Times New Roman"/>
                          <a:ea typeface="Times New Roman"/>
                          <a:cs typeface="Times New Roman"/>
                        </a:rPr>
                        <a:t>bcsstk13</a:t>
                      </a: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r" defTabSz="914400" rtl="0" eaLnBrk="1" latinLnBrk="0" hangingPunct="1">
                        <a:spcAft>
                          <a:spcPts val="0"/>
                        </a:spcAft>
                      </a:pPr>
                      <a:r>
                        <a:rPr lang="en" sz="2200" i="0" kern="1200">
                          <a:solidFill>
                            <a:schemeClr val="tx1"/>
                          </a:solidFill>
                          <a:latin typeface="Times New Roman"/>
                          <a:ea typeface="Times New Roman"/>
                          <a:cs typeface="Times New Roman"/>
                        </a:rPr>
                        <a:t>2003</a:t>
                      </a: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r" defTabSz="914400" rtl="0" eaLnBrk="1" latinLnBrk="0" hangingPunct="1">
                        <a:spcAft>
                          <a:spcPts val="0"/>
                        </a:spcAft>
                      </a:pPr>
                      <a:r>
                        <a:rPr lang="en" sz="2200" i="0" kern="1200">
                          <a:solidFill>
                            <a:schemeClr val="tx1"/>
                          </a:solidFill>
                          <a:latin typeface="Times New Roman"/>
                          <a:ea typeface="Times New Roman"/>
                          <a:cs typeface="Times New Roman"/>
                        </a:rPr>
                        <a:t>446</a:t>
                      </a: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r" defTabSz="914400" rtl="0" eaLnBrk="1" latinLnBrk="0" hangingPunct="1">
                        <a:spcAft>
                          <a:spcPts val="0"/>
                        </a:spcAft>
                      </a:pPr>
                      <a:r>
                        <a:rPr lang="en" sz="2200" i="0" kern="1200">
                          <a:solidFill>
                            <a:schemeClr val="tx1"/>
                          </a:solidFill>
                          <a:latin typeface="Times New Roman"/>
                          <a:ea typeface="Times New Roman"/>
                          <a:cs typeface="Times New Roman"/>
                        </a:rPr>
                        <a:t>20031</a:t>
                      </a: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9705">
                <a:tc>
                  <a:txBody>
                    <a:bodyPr/>
                    <a:lstStyle/>
                    <a:p>
                      <a:pPr marL="0" indent="0" algn="l" defTabSz="914400" rtl="0" eaLnBrk="1" latinLnBrk="0" hangingPunct="1">
                        <a:spcAft>
                          <a:spcPts val="0"/>
                        </a:spcAft>
                      </a:pPr>
                      <a:r>
                        <a:rPr lang="en" sz="2200" i="0" kern="1200">
                          <a:solidFill>
                            <a:schemeClr val="tx1"/>
                          </a:solidFill>
                          <a:latin typeface="Times New Roman"/>
                          <a:ea typeface="Times New Roman"/>
                          <a:cs typeface="Times New Roman"/>
                        </a:rPr>
                        <a:t>parabolic_fem</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r" defTabSz="914400" rtl="0" eaLnBrk="1" latinLnBrk="0" hangingPunct="1">
                        <a:spcAft>
                          <a:spcPts val="0"/>
                        </a:spcAft>
                      </a:pPr>
                      <a:r>
                        <a:rPr lang="en" sz="2200" i="0" kern="1200">
                          <a:solidFill>
                            <a:schemeClr val="tx1"/>
                          </a:solidFill>
                          <a:latin typeface="Times New Roman"/>
                          <a:ea typeface="Times New Roman"/>
                          <a:cs typeface="Times New Roman"/>
                        </a:rPr>
                        <a:t>525 825</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r" defTabSz="914400" rtl="0" eaLnBrk="1" latinLnBrk="0" hangingPunct="1">
                        <a:spcAft>
                          <a:spcPts val="0"/>
                        </a:spcAft>
                      </a:pPr>
                      <a:r>
                        <a:rPr lang="en" sz="2200" i="0" kern="1200">
                          <a:solidFill>
                            <a:schemeClr val="tx1"/>
                          </a:solidFill>
                          <a:latin typeface="Times New Roman"/>
                          <a:ea typeface="Times New Roman"/>
                          <a:cs typeface="Times New Roman"/>
                        </a:rPr>
                        <a:t>1143</a:t>
                      </a: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r" defTabSz="914400" rtl="0" eaLnBrk="1" latinLnBrk="0" hangingPunct="1">
                        <a:spcAft>
                          <a:spcPts val="0"/>
                        </a:spcAft>
                      </a:pPr>
                      <a:r>
                        <a:rPr lang="en" sz="2200" i="0" kern="1200">
                          <a:solidFill>
                            <a:schemeClr val="tx1"/>
                          </a:solidFill>
                          <a:latin typeface="Times New Roman"/>
                          <a:ea typeface="Times New Roman"/>
                          <a:cs typeface="Times New Roman"/>
                        </a:rPr>
                        <a:t>2473</a:t>
                      </a: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9705">
                <a:tc>
                  <a:txBody>
                    <a:bodyPr/>
                    <a:lstStyle/>
                    <a:p>
                      <a:pPr marL="0" indent="0" algn="l" defTabSz="914400" rtl="0" eaLnBrk="1" latinLnBrk="0" hangingPunct="1">
                        <a:spcAft>
                          <a:spcPts val="0"/>
                        </a:spcAft>
                      </a:pPr>
                      <a:r>
                        <a:rPr lang="en" sz="2200" i="0" kern="1200">
                          <a:solidFill>
                            <a:schemeClr val="tx1"/>
                          </a:solidFill>
                          <a:latin typeface="Times New Roman"/>
                          <a:ea typeface="Times New Roman"/>
                          <a:cs typeface="Times New Roman"/>
                        </a:rPr>
                        <a:t>tmt_sym</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r" defTabSz="914400" rtl="0" eaLnBrk="1" latinLnBrk="0" hangingPunct="1">
                        <a:spcAft>
                          <a:spcPts val="0"/>
                        </a:spcAft>
                      </a:pPr>
                      <a:r>
                        <a:rPr lang="en" sz="2200" i="0" kern="1200">
                          <a:solidFill>
                            <a:schemeClr val="tx1"/>
                          </a:solidFill>
                          <a:latin typeface="Times New Roman"/>
                          <a:ea typeface="Times New Roman"/>
                          <a:cs typeface="Times New Roman"/>
                        </a:rPr>
                        <a:t>726 713</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r" defTabSz="914400" rtl="0" eaLnBrk="1" latinLnBrk="0" hangingPunct="1">
                        <a:spcAft>
                          <a:spcPts val="0"/>
                        </a:spcAft>
                      </a:pPr>
                      <a:r>
                        <a:rPr lang="en" sz="2200" i="0" kern="1200">
                          <a:solidFill>
                            <a:schemeClr val="tx1"/>
                          </a:solidFill>
                          <a:latin typeface="Times New Roman"/>
                          <a:ea typeface="Times New Roman"/>
                          <a:cs typeface="Times New Roman"/>
                        </a:rPr>
                        <a:t>22637</a:t>
                      </a: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r" defTabSz="914400" rtl="0" eaLnBrk="1" latinLnBrk="0" hangingPunct="1">
                        <a:spcAft>
                          <a:spcPts val="0"/>
                        </a:spcAft>
                      </a:pPr>
                      <a:r>
                        <a:rPr lang="en" sz="2200" i="0" kern="1200" dirty="0">
                          <a:solidFill>
                            <a:schemeClr val="tx1"/>
                          </a:solidFill>
                          <a:latin typeface="Times New Roman"/>
                          <a:ea typeface="Times New Roman"/>
                          <a:cs typeface="Times New Roman"/>
                        </a:rPr>
                        <a:t>54352</a:t>
                      </a: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Experimental results (2)</a:t>
            </a:r>
            <a:endParaRPr lang="ru-RU" dirty="0"/>
          </a:p>
        </p:txBody>
      </p:sp>
      <p:sp>
        <p:nvSpPr>
          <p:cNvPr id="3" name="Содержимое 2"/>
          <p:cNvSpPr>
            <a:spLocks noGrp="1"/>
          </p:cNvSpPr>
          <p:nvPr>
            <p:ph idx="1"/>
          </p:nvPr>
        </p:nvSpPr>
        <p:spPr/>
        <p:txBody>
          <a:bodyPr rtlCol="0"/>
          <a:lstStyle/>
          <a:p>
            <a:pPr rtl="0"/>
            <a:r>
              <a:rPr lang="en" dirty="0"/>
              <a:t>Number of method iterations depending on the required </a:t>
            </a:r>
            <a:r>
              <a:rPr lang="en" dirty="0" smtClean="0"/>
              <a:t>accuracy.Double-precision numbers.</a:t>
            </a:r>
            <a:endParaRPr lang="ru-RU" dirty="0"/>
          </a:p>
        </p:txBody>
      </p:sp>
      <p:sp>
        <p:nvSpPr>
          <p:cNvPr id="4" name="Дата 3"/>
          <p:cNvSpPr>
            <a:spLocks noGrp="1"/>
          </p:cNvSpPr>
          <p:nvPr>
            <p:ph type="dt" sz="half" idx="10"/>
          </p:nvPr>
        </p:nvSpPr>
        <p:spPr/>
        <p:txBody>
          <a:bodyPr rtlCol="0"/>
          <a:lstStyle/>
          <a:p>
            <a:pPr rtl="0">
              <a:defRPr/>
            </a:pPr>
            <a:r>
              <a:rPr lang="en"/>
              <a:t>Nizhny Novgorod, 2014</a:t>
            </a:r>
            <a:endParaRPr lang="ru-RU"/>
          </a:p>
        </p:txBody>
      </p:sp>
      <p:sp>
        <p:nvSpPr>
          <p:cNvPr id="5" name="Нижний колонтитул 4"/>
          <p:cNvSpPr>
            <a:spLocks noGrp="1"/>
          </p:cNvSpPr>
          <p:nvPr>
            <p:ph type="ftr" sz="quarter" idx="11"/>
          </p:nvPr>
        </p:nvSpPr>
        <p:spPr/>
        <p:txBody>
          <a:bodyPr rtlCol="0"/>
          <a:lstStyle/>
          <a:p>
            <a:pPr rtl="0">
              <a:defRPr/>
            </a:pPr>
            <a:r>
              <a:rPr lang="en"/>
              <a:t>Preconditioned conjugate gradient method implementation</a:t>
            </a:r>
            <a:endParaRPr lang="ru-RU"/>
          </a:p>
        </p:txBody>
      </p:sp>
      <p:sp>
        <p:nvSpPr>
          <p:cNvPr id="6" name="Номер слайда 5"/>
          <p:cNvSpPr>
            <a:spLocks noGrp="1"/>
          </p:cNvSpPr>
          <p:nvPr>
            <p:ph type="sldNum" sz="quarter" idx="12"/>
          </p:nvPr>
        </p:nvSpPr>
        <p:spPr/>
        <p:txBody>
          <a:bodyPr rtlCol="0"/>
          <a:lstStyle/>
          <a:p>
            <a:pPr rtl="0">
              <a:defRPr/>
            </a:pPr>
            <a:fld id="{CFF17263-AD44-4172-9351-2AAA83E44B95}" type="slidenum">
              <a:rPr lang="ru-RU" smtClean="0"/>
              <a:pPr rtl="0">
                <a:defRPr/>
              </a:pPr>
              <a:t>31</a:t>
            </a:fld>
            <a:endParaRPr lang="ru-RU" dirty="0"/>
          </a:p>
        </p:txBody>
      </p:sp>
      <p:graphicFrame>
        <p:nvGraphicFramePr>
          <p:cNvPr id="10" name="Таблица 9"/>
          <p:cNvGraphicFramePr>
            <a:graphicFrameLocks noGrp="1"/>
          </p:cNvGraphicFramePr>
          <p:nvPr/>
        </p:nvGraphicFramePr>
        <p:xfrm>
          <a:off x="1666852" y="2214554"/>
          <a:ext cx="6651117" cy="2682240"/>
        </p:xfrm>
        <a:graphic>
          <a:graphicData uri="http://schemas.openxmlformats.org/drawingml/2006/table">
            <a:tbl>
              <a:tblPr/>
              <a:tblGrid>
                <a:gridCol w="2328037"/>
                <a:gridCol w="1134110"/>
                <a:gridCol w="1062990"/>
                <a:gridCol w="1062990"/>
                <a:gridCol w="1062990"/>
              </a:tblGrid>
              <a:tr h="190500">
                <a:tc rowSpan="2">
                  <a:txBody>
                    <a:bodyPr/>
                    <a:lstStyle/>
                    <a:p>
                      <a:pPr indent="0" algn="ctr" rtl="0">
                        <a:spcAft>
                          <a:spcPts val="0"/>
                        </a:spcAft>
                      </a:pPr>
                      <a:r>
                        <a:rPr lang="en" sz="2200" i="0">
                          <a:latin typeface="Times New Roman"/>
                          <a:ea typeface="Times New Roman"/>
                          <a:cs typeface="Times New Roman"/>
                        </a:rPr>
                        <a:t>Matrix name</a:t>
                      </a:r>
                      <a:endParaRPr lang="ru-RU" sz="2200" i="1" dirty="0">
                        <a:latin typeface="Times New Roman"/>
                        <a:ea typeface="Times New Roman"/>
                        <a:cs typeface="Times New Roman"/>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indent="0" algn="ctr" rtl="0">
                        <a:spcAft>
                          <a:spcPts val="0"/>
                        </a:spcAft>
                      </a:pPr>
                      <a:r>
                        <a:rPr lang="en" sz="2200" i="0">
                          <a:latin typeface="Times New Roman"/>
                          <a:ea typeface="Times New Roman"/>
                          <a:cs typeface="Times New Roman"/>
                        </a:rPr>
                        <a:t>Order</a:t>
                      </a:r>
                      <a:endParaRPr lang="ru-RU" sz="2200" i="1">
                        <a:latin typeface="Times New Roman"/>
                        <a:ea typeface="Times New Roman"/>
                        <a:cs typeface="Times New Roman"/>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indent="0" algn="ctr" rtl="0">
                        <a:spcAft>
                          <a:spcPts val="0"/>
                        </a:spcAft>
                      </a:pPr>
                      <a:r>
                        <a:rPr lang="en" sz="2200" i="0">
                          <a:latin typeface="Times New Roman"/>
                          <a:ea typeface="Times New Roman"/>
                          <a:cs typeface="Times New Roman"/>
                        </a:rPr>
                        <a:t>Required accuracy</a:t>
                      </a:r>
                      <a:endParaRPr lang="ru-RU" sz="2200" i="1">
                        <a:latin typeface="Times New Roman"/>
                        <a:ea typeface="Times New Roman"/>
                        <a:cs typeface="Times New Roman"/>
                      </a:endParaRPr>
                    </a:p>
                  </a:txBody>
                  <a:tcPr marL="17780" marR="177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0"/>
                      <a:endParaRPr lang="ru-RU"/>
                    </a:p>
                  </a:txBody>
                  <a:tcPr/>
                </a:tc>
                <a:tc hMerge="1">
                  <a:txBody>
                    <a:bodyPr/>
                    <a:lstStyle/>
                    <a:p>
                      <a:pPr rtl="0"/>
                      <a:endParaRPr lang="ru-RU"/>
                    </a:p>
                  </a:txBody>
                  <a:tcPr/>
                </a:tc>
              </a:tr>
              <a:tr h="121285">
                <a:tc vMerge="1">
                  <a:txBody>
                    <a:bodyPr/>
                    <a:lstStyle/>
                    <a:p>
                      <a:pPr rtl="0"/>
                      <a:endParaRPr lang="ru-RU"/>
                    </a:p>
                  </a:txBody>
                  <a:tcPr/>
                </a:tc>
                <a:tc vMerge="1">
                  <a:txBody>
                    <a:bodyPr/>
                    <a:lstStyle/>
                    <a:p>
                      <a:pPr rtl="0"/>
                      <a:endParaRPr lang="ru-RU"/>
                    </a:p>
                  </a:txBody>
                  <a:tcPr/>
                </a:tc>
                <a:tc>
                  <a:txBody>
                    <a:bodyPr/>
                    <a:lstStyle/>
                    <a:p>
                      <a:pPr indent="0" algn="ctr" rtl="0">
                        <a:spcAft>
                          <a:spcPts val="0"/>
                        </a:spcAft>
                      </a:pPr>
                      <a:r>
                        <a:rPr lang="en" sz="2200" i="0">
                          <a:latin typeface="Times New Roman"/>
                          <a:ea typeface="Times New Roman"/>
                          <a:cs typeface="Times New Roman"/>
                        </a:rPr>
                        <a:t>10</a:t>
                      </a:r>
                      <a:r>
                        <a:rPr lang="en" sz="2200" i="0" baseline="30000">
                          <a:latin typeface="Times New Roman"/>
                          <a:ea typeface="Times New Roman"/>
                          <a:cs typeface="Times New Roman"/>
                        </a:rPr>
                        <a:t>-4</a:t>
                      </a:r>
                      <a:endParaRPr lang="ru-RU" sz="2200" i="0" baseline="30000" dirty="0">
                        <a:latin typeface="Times New Roman"/>
                        <a:ea typeface="Times New Roman"/>
                        <a:cs typeface="Times New Roman"/>
                      </a:endParaRPr>
                    </a:p>
                  </a:txBody>
                  <a:tcPr marL="17780" marR="177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rtl="0">
                        <a:spcAft>
                          <a:spcPts val="0"/>
                        </a:spcAft>
                      </a:pPr>
                      <a:r>
                        <a:rPr lang="en" sz="2200" i="0">
                          <a:latin typeface="Times New Roman"/>
                          <a:ea typeface="Times New Roman"/>
                          <a:cs typeface="Times New Roman"/>
                        </a:rPr>
                        <a:t>10</a:t>
                      </a:r>
                      <a:r>
                        <a:rPr lang="en" sz="2200" i="0" baseline="30000">
                          <a:latin typeface="Times New Roman"/>
                          <a:ea typeface="Times New Roman"/>
                          <a:cs typeface="Times New Roman"/>
                        </a:rPr>
                        <a:t>-8</a:t>
                      </a:r>
                      <a:endParaRPr lang="ru-RU" sz="2200" i="0" baseline="30000" dirty="0">
                        <a:latin typeface="Times New Roman"/>
                        <a:ea typeface="Times New Roman"/>
                        <a:cs typeface="Times New Roman"/>
                      </a:endParaRPr>
                    </a:p>
                  </a:txBody>
                  <a:tcPr marL="17780" marR="177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rtl="0">
                        <a:spcAft>
                          <a:spcPts val="0"/>
                        </a:spcAft>
                      </a:pPr>
                      <a:r>
                        <a:rPr lang="en" sz="2200" i="0">
                          <a:latin typeface="Times New Roman"/>
                          <a:ea typeface="Times New Roman"/>
                          <a:cs typeface="Times New Roman"/>
                        </a:rPr>
                        <a:t>10</a:t>
                      </a:r>
                      <a:r>
                        <a:rPr lang="en" sz="2200" i="0" baseline="30000">
                          <a:latin typeface="Times New Roman"/>
                          <a:ea typeface="Times New Roman"/>
                          <a:cs typeface="Times New Roman"/>
                        </a:rPr>
                        <a:t>-15</a:t>
                      </a:r>
                      <a:endParaRPr lang="ru-RU" sz="2200" i="0" baseline="30000" dirty="0">
                        <a:latin typeface="Times New Roman"/>
                        <a:ea typeface="Times New Roman"/>
                        <a:cs typeface="Times New Roman"/>
                      </a:endParaRPr>
                    </a:p>
                  </a:txBody>
                  <a:tcPr marL="17780" marR="177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9705">
                <a:tc>
                  <a:txBody>
                    <a:bodyPr/>
                    <a:lstStyle/>
                    <a:p>
                      <a:pPr indent="0" algn="just" rtl="0">
                        <a:spcAft>
                          <a:spcPts val="0"/>
                        </a:spcAft>
                      </a:pPr>
                      <a:r>
                        <a:rPr lang="en" sz="2200" i="0">
                          <a:latin typeface="Times New Roman"/>
                          <a:ea typeface="Times New Roman"/>
                          <a:cs typeface="Times New Roman"/>
                        </a:rPr>
                        <a:t>bcsstk01</a:t>
                      </a:r>
                      <a:endParaRPr lang="ru-RU" sz="2200" i="1" dirty="0">
                        <a:latin typeface="Times New Roman"/>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r" rtl="0">
                        <a:spcAft>
                          <a:spcPts val="0"/>
                        </a:spcAft>
                      </a:pPr>
                      <a:r>
                        <a:rPr lang="en" sz="2200" i="0">
                          <a:latin typeface="Times New Roman"/>
                          <a:ea typeface="Times New Roman"/>
                          <a:cs typeface="Times New Roman"/>
                        </a:rPr>
                        <a:t>48</a:t>
                      </a:r>
                      <a:endParaRPr lang="ru-RU" sz="2200" i="1" dirty="0">
                        <a:latin typeface="Times New Roman"/>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r" rtl="0">
                        <a:spcAft>
                          <a:spcPts val="0"/>
                        </a:spcAft>
                      </a:pPr>
                      <a:r>
                        <a:rPr lang="en" sz="2200" i="0">
                          <a:latin typeface="Times New Roman"/>
                          <a:ea typeface="Times New Roman"/>
                          <a:cs typeface="Times New Roman"/>
                        </a:rPr>
                        <a:t>24</a:t>
                      </a:r>
                      <a:endParaRPr lang="ru-RU" sz="2200" i="1">
                        <a:latin typeface="Times New Roman"/>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r" rtl="0">
                        <a:spcAft>
                          <a:spcPts val="0"/>
                        </a:spcAft>
                      </a:pPr>
                      <a:r>
                        <a:rPr lang="en" sz="2200" i="0">
                          <a:latin typeface="Times New Roman"/>
                          <a:ea typeface="Times New Roman"/>
                          <a:cs typeface="Times New Roman"/>
                        </a:rPr>
                        <a:t>125</a:t>
                      </a:r>
                      <a:endParaRPr lang="ru-RU" sz="2200" i="1">
                        <a:latin typeface="Times New Roman"/>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r" rtl="0">
                        <a:spcAft>
                          <a:spcPts val="0"/>
                        </a:spcAft>
                      </a:pPr>
                      <a:r>
                        <a:rPr lang="en" sz="2200" i="0">
                          <a:latin typeface="Times New Roman"/>
                          <a:ea typeface="Times New Roman"/>
                          <a:cs typeface="Times New Roman"/>
                        </a:rPr>
                        <a:t>125</a:t>
                      </a:r>
                      <a:endParaRPr lang="ru-RU" sz="2200" i="1">
                        <a:latin typeface="Times New Roman"/>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9705">
                <a:tc>
                  <a:txBody>
                    <a:bodyPr/>
                    <a:lstStyle/>
                    <a:p>
                      <a:pPr indent="0" algn="just" rtl="0">
                        <a:spcAft>
                          <a:spcPts val="0"/>
                        </a:spcAft>
                      </a:pPr>
                      <a:r>
                        <a:rPr lang="en" sz="2200" i="0">
                          <a:latin typeface="Times New Roman"/>
                          <a:ea typeface="Times New Roman"/>
                          <a:cs typeface="Times New Roman"/>
                        </a:rPr>
                        <a:t>bcsstk05</a:t>
                      </a:r>
                      <a:endParaRPr lang="ru-RU" sz="2200" i="1">
                        <a:latin typeface="Times New Roman"/>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r" rtl="0">
                        <a:spcAft>
                          <a:spcPts val="0"/>
                        </a:spcAft>
                      </a:pPr>
                      <a:r>
                        <a:rPr lang="en" sz="2200" i="0">
                          <a:latin typeface="Times New Roman"/>
                          <a:ea typeface="Times New Roman"/>
                          <a:cs typeface="Times New Roman"/>
                        </a:rPr>
                        <a:t>153</a:t>
                      </a:r>
                      <a:endParaRPr lang="ru-RU" sz="2200" i="1" dirty="0">
                        <a:latin typeface="Times New Roman"/>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r" rtl="0">
                        <a:spcAft>
                          <a:spcPts val="0"/>
                        </a:spcAft>
                      </a:pPr>
                      <a:r>
                        <a:rPr lang="en" sz="2200" i="0">
                          <a:latin typeface="Times New Roman"/>
                          <a:ea typeface="Times New Roman"/>
                          <a:cs typeface="Times New Roman"/>
                        </a:rPr>
                        <a:t>153</a:t>
                      </a:r>
                      <a:endParaRPr lang="ru-RU" sz="2200" i="1" dirty="0">
                        <a:latin typeface="Times New Roman"/>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r" rtl="0">
                        <a:spcAft>
                          <a:spcPts val="0"/>
                        </a:spcAft>
                      </a:pPr>
                      <a:r>
                        <a:rPr lang="en" sz="2200" i="0">
                          <a:latin typeface="Times New Roman"/>
                          <a:ea typeface="Times New Roman"/>
                          <a:cs typeface="Times New Roman"/>
                        </a:rPr>
                        <a:t>272</a:t>
                      </a:r>
                      <a:endParaRPr lang="ru-RU" sz="2200" i="1">
                        <a:latin typeface="Times New Roman"/>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r" rtl="0">
                        <a:spcAft>
                          <a:spcPts val="0"/>
                        </a:spcAft>
                      </a:pPr>
                      <a:r>
                        <a:rPr lang="en" sz="2200" i="0">
                          <a:latin typeface="Times New Roman"/>
                          <a:ea typeface="Times New Roman"/>
                          <a:cs typeface="Times New Roman"/>
                        </a:rPr>
                        <a:t>272</a:t>
                      </a:r>
                      <a:endParaRPr lang="ru-RU" sz="2200" i="1">
                        <a:latin typeface="Times New Roman"/>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9705">
                <a:tc>
                  <a:txBody>
                    <a:bodyPr/>
                    <a:lstStyle/>
                    <a:p>
                      <a:pPr indent="0" algn="just" rtl="0">
                        <a:spcAft>
                          <a:spcPts val="0"/>
                        </a:spcAft>
                      </a:pPr>
                      <a:r>
                        <a:rPr lang="en" sz="2200" i="0">
                          <a:latin typeface="Times New Roman"/>
                          <a:ea typeface="Times New Roman"/>
                          <a:cs typeface="Times New Roman"/>
                        </a:rPr>
                        <a:t>bcsstk10</a:t>
                      </a:r>
                      <a:endParaRPr lang="ru-RU" sz="2200" i="1">
                        <a:latin typeface="Times New Roman"/>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r" rtl="0">
                        <a:spcAft>
                          <a:spcPts val="0"/>
                        </a:spcAft>
                      </a:pPr>
                      <a:r>
                        <a:rPr lang="en" sz="2200" i="0">
                          <a:latin typeface="Times New Roman"/>
                          <a:ea typeface="Times New Roman"/>
                          <a:cs typeface="Times New Roman"/>
                        </a:rPr>
                        <a:t>1086</a:t>
                      </a:r>
                      <a:endParaRPr lang="ru-RU" sz="2200" i="1" dirty="0">
                        <a:latin typeface="Times New Roman"/>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r" rtl="0">
                        <a:spcAft>
                          <a:spcPts val="0"/>
                        </a:spcAft>
                      </a:pPr>
                      <a:r>
                        <a:rPr lang="en" sz="2200" i="0">
                          <a:latin typeface="Times New Roman"/>
                          <a:ea typeface="Times New Roman"/>
                          <a:cs typeface="Times New Roman"/>
                        </a:rPr>
                        <a:t>529</a:t>
                      </a:r>
                      <a:endParaRPr lang="ru-RU" sz="2200" i="1" dirty="0">
                        <a:latin typeface="Times New Roman"/>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r" rtl="0">
                        <a:spcAft>
                          <a:spcPts val="0"/>
                        </a:spcAft>
                      </a:pPr>
                      <a:r>
                        <a:rPr lang="en" sz="2200" i="0">
                          <a:latin typeface="Times New Roman"/>
                          <a:ea typeface="Times New Roman"/>
                          <a:cs typeface="Times New Roman"/>
                        </a:rPr>
                        <a:t>2335</a:t>
                      </a:r>
                      <a:endParaRPr lang="ru-RU" sz="2200" i="1" dirty="0">
                        <a:latin typeface="Times New Roman"/>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r" rtl="0">
                        <a:spcAft>
                          <a:spcPts val="0"/>
                        </a:spcAft>
                      </a:pPr>
                      <a:r>
                        <a:rPr lang="en" sz="2200" i="0">
                          <a:latin typeface="Times New Roman"/>
                          <a:ea typeface="Times New Roman"/>
                          <a:cs typeface="Times New Roman"/>
                        </a:rPr>
                        <a:t>2335</a:t>
                      </a:r>
                      <a:endParaRPr lang="ru-RU" sz="2200" i="1">
                        <a:latin typeface="Times New Roman"/>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9705">
                <a:tc>
                  <a:txBody>
                    <a:bodyPr/>
                    <a:lstStyle/>
                    <a:p>
                      <a:pPr indent="0" algn="just" rtl="0">
                        <a:spcAft>
                          <a:spcPts val="0"/>
                        </a:spcAft>
                      </a:pPr>
                      <a:r>
                        <a:rPr lang="en" sz="2200" i="0">
                          <a:latin typeface="Times New Roman"/>
                          <a:ea typeface="Times New Roman"/>
                          <a:cs typeface="Times New Roman"/>
                        </a:rPr>
                        <a:t>bcsstk13</a:t>
                      </a:r>
                      <a:endParaRPr lang="ru-RU" sz="2200" i="1">
                        <a:latin typeface="Times New Roman"/>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r" rtl="0">
                        <a:spcAft>
                          <a:spcPts val="0"/>
                        </a:spcAft>
                      </a:pPr>
                      <a:r>
                        <a:rPr lang="en" sz="2200" i="0">
                          <a:latin typeface="Times New Roman"/>
                          <a:ea typeface="Times New Roman"/>
                          <a:cs typeface="Times New Roman"/>
                        </a:rPr>
                        <a:t>2003</a:t>
                      </a:r>
                      <a:endParaRPr lang="ru-RU" sz="2200" i="1">
                        <a:latin typeface="Times New Roman"/>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r" rtl="0">
                        <a:spcAft>
                          <a:spcPts val="0"/>
                        </a:spcAft>
                      </a:pPr>
                      <a:r>
                        <a:rPr lang="en" sz="2200" i="0">
                          <a:latin typeface="Times New Roman"/>
                          <a:ea typeface="Times New Roman"/>
                          <a:cs typeface="Times New Roman"/>
                        </a:rPr>
                        <a:t>332</a:t>
                      </a:r>
                      <a:endParaRPr lang="ru-RU" sz="2200" i="1" dirty="0">
                        <a:latin typeface="Times New Roman"/>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r" rtl="0">
                        <a:spcAft>
                          <a:spcPts val="0"/>
                        </a:spcAft>
                      </a:pPr>
                      <a:r>
                        <a:rPr lang="en" sz="2200" i="0">
                          <a:latin typeface="Times New Roman"/>
                          <a:ea typeface="Times New Roman"/>
                          <a:cs typeface="Times New Roman"/>
                        </a:rPr>
                        <a:t>20031</a:t>
                      </a:r>
                      <a:endParaRPr lang="ru-RU" sz="2200" i="1" dirty="0">
                        <a:latin typeface="Times New Roman"/>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r" rtl="0">
                        <a:spcAft>
                          <a:spcPts val="0"/>
                        </a:spcAft>
                      </a:pPr>
                      <a:r>
                        <a:rPr lang="en" sz="2200" i="0">
                          <a:latin typeface="Times New Roman"/>
                          <a:ea typeface="Times New Roman"/>
                          <a:cs typeface="Times New Roman"/>
                        </a:rPr>
                        <a:t>20031</a:t>
                      </a:r>
                      <a:endParaRPr lang="ru-RU" sz="2200" i="1">
                        <a:latin typeface="Times New Roman"/>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9705">
                <a:tc>
                  <a:txBody>
                    <a:bodyPr/>
                    <a:lstStyle/>
                    <a:p>
                      <a:pPr indent="0" algn="just" rtl="0">
                        <a:spcAft>
                          <a:spcPts val="0"/>
                        </a:spcAft>
                      </a:pPr>
                      <a:r>
                        <a:rPr lang="en" sz="2200" i="0">
                          <a:latin typeface="Times New Roman"/>
                          <a:ea typeface="Times New Roman"/>
                          <a:cs typeface="Times New Roman"/>
                        </a:rPr>
                        <a:t>parabolic_fem</a:t>
                      </a:r>
                      <a:endParaRPr lang="ru-RU" sz="2200" i="1">
                        <a:latin typeface="Times New Roman"/>
                        <a:ea typeface="Times New Roman"/>
                        <a:cs typeface="Times New Roman"/>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rtl="0">
                        <a:spcAft>
                          <a:spcPts val="0"/>
                        </a:spcAft>
                      </a:pPr>
                      <a:r>
                        <a:rPr lang="en" sz="2200" i="0">
                          <a:latin typeface="Times New Roman"/>
                          <a:ea typeface="Times New Roman"/>
                          <a:cs typeface="Times New Roman"/>
                        </a:rPr>
                        <a:t>525 825</a:t>
                      </a:r>
                      <a:endParaRPr lang="ru-RU" sz="2200" i="1">
                        <a:latin typeface="Times New Roman"/>
                        <a:ea typeface="Times New Roman"/>
                        <a:cs typeface="Times New Roman"/>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r" rtl="0">
                        <a:spcAft>
                          <a:spcPts val="0"/>
                        </a:spcAft>
                      </a:pPr>
                      <a:r>
                        <a:rPr lang="en" sz="2200" i="0">
                          <a:latin typeface="Times New Roman"/>
                          <a:ea typeface="Times New Roman"/>
                          <a:cs typeface="Times New Roman"/>
                        </a:rPr>
                        <a:t>1690</a:t>
                      </a:r>
                      <a:endParaRPr lang="ru-RU" sz="2200" i="1" dirty="0">
                        <a:latin typeface="Times New Roman"/>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r" rtl="0">
                        <a:spcAft>
                          <a:spcPts val="0"/>
                        </a:spcAft>
                      </a:pPr>
                      <a:r>
                        <a:rPr lang="en" sz="2200" i="0">
                          <a:latin typeface="Times New Roman"/>
                          <a:ea typeface="Times New Roman"/>
                          <a:cs typeface="Times New Roman"/>
                        </a:rPr>
                        <a:t>1690</a:t>
                      </a:r>
                      <a:endParaRPr lang="ru-RU" sz="2200" i="1" dirty="0">
                        <a:latin typeface="Times New Roman"/>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r" rtl="0">
                        <a:spcAft>
                          <a:spcPts val="0"/>
                        </a:spcAft>
                      </a:pPr>
                      <a:r>
                        <a:rPr lang="en" sz="2200" i="0">
                          <a:latin typeface="Times New Roman"/>
                          <a:ea typeface="Times New Roman"/>
                          <a:cs typeface="Times New Roman"/>
                        </a:rPr>
                        <a:t>1690</a:t>
                      </a:r>
                      <a:endParaRPr lang="ru-RU" sz="2200" i="1" dirty="0">
                        <a:latin typeface="Times New Roman"/>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9705">
                <a:tc>
                  <a:txBody>
                    <a:bodyPr/>
                    <a:lstStyle/>
                    <a:p>
                      <a:pPr indent="0" algn="just" rtl="0">
                        <a:spcAft>
                          <a:spcPts val="0"/>
                        </a:spcAft>
                      </a:pPr>
                      <a:r>
                        <a:rPr lang="en" sz="2200" i="0">
                          <a:latin typeface="Times New Roman"/>
                          <a:ea typeface="Times New Roman"/>
                          <a:cs typeface="Times New Roman"/>
                        </a:rPr>
                        <a:t>tmt_sym</a:t>
                      </a:r>
                      <a:endParaRPr lang="ru-RU" sz="2200" i="1">
                        <a:latin typeface="Times New Roman"/>
                        <a:ea typeface="Times New Roman"/>
                        <a:cs typeface="Times New Roman"/>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rtl="0">
                        <a:spcAft>
                          <a:spcPts val="0"/>
                        </a:spcAft>
                      </a:pPr>
                      <a:r>
                        <a:rPr lang="en" sz="2200" i="0">
                          <a:latin typeface="Times New Roman"/>
                          <a:ea typeface="Times New Roman"/>
                          <a:cs typeface="Times New Roman"/>
                        </a:rPr>
                        <a:t>726 713</a:t>
                      </a:r>
                      <a:endParaRPr lang="ru-RU" sz="2200" i="1">
                        <a:latin typeface="Times New Roman"/>
                        <a:ea typeface="Times New Roman"/>
                        <a:cs typeface="Times New Roman"/>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r" rtl="0">
                        <a:spcAft>
                          <a:spcPts val="0"/>
                        </a:spcAft>
                      </a:pPr>
                      <a:r>
                        <a:rPr lang="en" sz="2200" i="0">
                          <a:latin typeface="Times New Roman"/>
                          <a:ea typeface="Times New Roman"/>
                          <a:cs typeface="Times New Roman"/>
                        </a:rPr>
                        <a:t>5356</a:t>
                      </a:r>
                      <a:endParaRPr lang="ru-RU" sz="2200" i="1">
                        <a:latin typeface="Times New Roman"/>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r" rtl="0">
                        <a:spcAft>
                          <a:spcPts val="0"/>
                        </a:spcAft>
                      </a:pPr>
                      <a:r>
                        <a:rPr lang="en" sz="2200" i="0">
                          <a:latin typeface="Times New Roman"/>
                          <a:ea typeface="Times New Roman"/>
                          <a:cs typeface="Times New Roman"/>
                        </a:rPr>
                        <a:t>5356</a:t>
                      </a:r>
                      <a:endParaRPr lang="ru-RU" sz="2200" i="1">
                        <a:latin typeface="Times New Roman"/>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r" rtl="0">
                        <a:spcAft>
                          <a:spcPts val="0"/>
                        </a:spcAft>
                      </a:pPr>
                      <a:r>
                        <a:rPr lang="en" sz="2200" i="0">
                          <a:latin typeface="Times New Roman"/>
                          <a:ea typeface="Times New Roman"/>
                          <a:cs typeface="Times New Roman"/>
                        </a:rPr>
                        <a:t>5356</a:t>
                      </a:r>
                      <a:endParaRPr lang="ru-RU" sz="2200" i="1" dirty="0">
                        <a:latin typeface="Times New Roman"/>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Experimental results (3)</a:t>
            </a:r>
            <a:endParaRPr lang="ru-RU" dirty="0"/>
          </a:p>
        </p:txBody>
      </p:sp>
      <p:sp>
        <p:nvSpPr>
          <p:cNvPr id="3" name="Содержимое 2"/>
          <p:cNvSpPr>
            <a:spLocks noGrp="1"/>
          </p:cNvSpPr>
          <p:nvPr>
            <p:ph idx="1"/>
          </p:nvPr>
        </p:nvSpPr>
        <p:spPr/>
        <p:txBody>
          <a:bodyPr rtlCol="0"/>
          <a:lstStyle/>
          <a:p>
            <a:r>
              <a:rPr lang="en" dirty="0"/>
              <a:t>Number of method iterations depending on the floating point number </a:t>
            </a:r>
            <a:r>
              <a:rPr lang="en" dirty="0" smtClean="0"/>
              <a:t>type. </a:t>
            </a:r>
            <a:r>
              <a:rPr lang="en" dirty="0"/>
              <a:t>Required accuracy </a:t>
            </a:r>
            <a:r>
              <a:rPr lang="en" dirty="0" smtClean="0"/>
              <a:t>10</a:t>
            </a:r>
            <a:r>
              <a:rPr lang="en" baseline="30000" dirty="0" smtClean="0"/>
              <a:t>-7</a:t>
            </a:r>
            <a:r>
              <a:rPr lang="en" dirty="0" smtClean="0"/>
              <a:t>.</a:t>
            </a:r>
            <a:endParaRPr lang="ru-RU" baseline="30000" dirty="0"/>
          </a:p>
        </p:txBody>
      </p:sp>
      <p:sp>
        <p:nvSpPr>
          <p:cNvPr id="4" name="Дата 3"/>
          <p:cNvSpPr>
            <a:spLocks noGrp="1"/>
          </p:cNvSpPr>
          <p:nvPr>
            <p:ph type="dt" sz="half" idx="10"/>
          </p:nvPr>
        </p:nvSpPr>
        <p:spPr/>
        <p:txBody>
          <a:bodyPr rtlCol="0"/>
          <a:lstStyle/>
          <a:p>
            <a:pPr rtl="0">
              <a:defRPr/>
            </a:pPr>
            <a:r>
              <a:rPr lang="en"/>
              <a:t>Nizhny Novgorod, 2014</a:t>
            </a:r>
            <a:endParaRPr lang="ru-RU"/>
          </a:p>
        </p:txBody>
      </p:sp>
      <p:sp>
        <p:nvSpPr>
          <p:cNvPr id="5" name="Нижний колонтитул 4"/>
          <p:cNvSpPr>
            <a:spLocks noGrp="1"/>
          </p:cNvSpPr>
          <p:nvPr>
            <p:ph type="ftr" sz="quarter" idx="11"/>
          </p:nvPr>
        </p:nvSpPr>
        <p:spPr/>
        <p:txBody>
          <a:bodyPr rtlCol="0"/>
          <a:lstStyle/>
          <a:p>
            <a:pPr rtl="0">
              <a:defRPr/>
            </a:pPr>
            <a:r>
              <a:rPr lang="en"/>
              <a:t>Preconditioned conjugate gradient method implementation</a:t>
            </a:r>
            <a:endParaRPr lang="ru-RU"/>
          </a:p>
        </p:txBody>
      </p:sp>
      <p:sp>
        <p:nvSpPr>
          <p:cNvPr id="6" name="Номер слайда 5"/>
          <p:cNvSpPr>
            <a:spLocks noGrp="1"/>
          </p:cNvSpPr>
          <p:nvPr>
            <p:ph type="sldNum" sz="quarter" idx="12"/>
          </p:nvPr>
        </p:nvSpPr>
        <p:spPr/>
        <p:txBody>
          <a:bodyPr rtlCol="0"/>
          <a:lstStyle/>
          <a:p>
            <a:pPr rtl="0">
              <a:defRPr/>
            </a:pPr>
            <a:fld id="{CFF17263-AD44-4172-9351-2AAA83E44B95}" type="slidenum">
              <a:rPr lang="ru-RU" smtClean="0"/>
              <a:pPr rtl="0">
                <a:defRPr/>
              </a:pPr>
              <a:t>32</a:t>
            </a:fld>
            <a:endParaRPr lang="ru-RU" dirty="0"/>
          </a:p>
        </p:txBody>
      </p:sp>
      <p:graphicFrame>
        <p:nvGraphicFramePr>
          <p:cNvPr id="8" name="Таблица 7"/>
          <p:cNvGraphicFramePr>
            <a:graphicFrameLocks noGrp="1"/>
          </p:cNvGraphicFramePr>
          <p:nvPr/>
        </p:nvGraphicFramePr>
        <p:xfrm>
          <a:off x="1309662" y="2214554"/>
          <a:ext cx="7415212" cy="2682240"/>
        </p:xfrm>
        <a:graphic>
          <a:graphicData uri="http://schemas.openxmlformats.org/drawingml/2006/table">
            <a:tbl>
              <a:tblPr/>
              <a:tblGrid>
                <a:gridCol w="1719897"/>
                <a:gridCol w="1134110"/>
                <a:gridCol w="1360835"/>
                <a:gridCol w="1357322"/>
                <a:gridCol w="1843048"/>
              </a:tblGrid>
              <a:tr h="190500">
                <a:tc rowSpan="2">
                  <a:txBody>
                    <a:bodyPr/>
                    <a:lstStyle/>
                    <a:p>
                      <a:pPr marL="0" indent="0" algn="ctr" defTabSz="914400" rtl="0" eaLnBrk="1" latinLnBrk="0" hangingPunct="1">
                        <a:spcAft>
                          <a:spcPts val="0"/>
                        </a:spcAft>
                      </a:pPr>
                      <a:r>
                        <a:rPr lang="en" sz="2200" i="0" kern="1200">
                          <a:solidFill>
                            <a:schemeClr val="tx1"/>
                          </a:solidFill>
                          <a:latin typeface="Times New Roman"/>
                          <a:ea typeface="Times New Roman"/>
                          <a:cs typeface="Times New Roman"/>
                        </a:rPr>
                        <a:t>Matrix</a:t>
                      </a:r>
                      <a:endParaRPr lang="ru-RU" sz="2200" i="0" kern="1200" dirty="0">
                        <a:solidFill>
                          <a:schemeClr val="tx1"/>
                        </a:solidFill>
                        <a:latin typeface="Times New Roman"/>
                        <a:ea typeface="Times New Roman"/>
                        <a:cs typeface="Times New Roman"/>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indent="0" algn="ctr" defTabSz="914400" rtl="0" eaLnBrk="1" latinLnBrk="0" hangingPunct="1">
                        <a:spcAft>
                          <a:spcPts val="0"/>
                        </a:spcAft>
                      </a:pPr>
                      <a:r>
                        <a:rPr lang="en" sz="2200" i="0" kern="1200">
                          <a:solidFill>
                            <a:schemeClr val="tx1"/>
                          </a:solidFill>
                          <a:latin typeface="Times New Roman"/>
                          <a:ea typeface="Times New Roman"/>
                          <a:cs typeface="Times New Roman"/>
                        </a:rPr>
                        <a:t>Order</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marL="0" indent="0" algn="ctr" defTabSz="914400" rtl="0" eaLnBrk="1" latinLnBrk="0" hangingPunct="1">
                        <a:spcAft>
                          <a:spcPts val="0"/>
                        </a:spcAft>
                      </a:pPr>
                      <a:r>
                        <a:rPr lang="en" sz="2200" i="0" kern="1200">
                          <a:solidFill>
                            <a:schemeClr val="tx1"/>
                          </a:solidFill>
                          <a:latin typeface="Times New Roman"/>
                          <a:ea typeface="Times New Roman"/>
                          <a:cs typeface="Times New Roman"/>
                        </a:rPr>
                        <a:t>Accuracy of floating point numbers</a:t>
                      </a:r>
                      <a:endParaRPr lang="ru-RU" sz="2200" i="0" kern="1200" dirty="0">
                        <a:solidFill>
                          <a:schemeClr val="tx1"/>
                        </a:solidFill>
                        <a:latin typeface="Times New Roman"/>
                        <a:ea typeface="Times New Roman"/>
                        <a:cs typeface="Times New Roman"/>
                      </a:endParaRPr>
                    </a:p>
                  </a:txBody>
                  <a:tcPr marL="17780" marR="177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0"/>
                      <a:endParaRPr lang="ru-RU"/>
                    </a:p>
                  </a:txBody>
                  <a:tcPr/>
                </a:tc>
                <a:tc hMerge="1">
                  <a:txBody>
                    <a:bodyPr/>
                    <a:lstStyle/>
                    <a:p>
                      <a:pPr rtl="0"/>
                      <a:endParaRPr lang="ru-RU"/>
                    </a:p>
                  </a:txBody>
                  <a:tcPr/>
                </a:tc>
              </a:tr>
              <a:tr h="121285">
                <a:tc vMerge="1">
                  <a:txBody>
                    <a:bodyPr/>
                    <a:lstStyle/>
                    <a:p>
                      <a:pPr rtl="0"/>
                      <a:endParaRPr lang="ru-RU"/>
                    </a:p>
                  </a:txBody>
                  <a:tcPr/>
                </a:tc>
                <a:tc vMerge="1">
                  <a:txBody>
                    <a:bodyPr/>
                    <a:lstStyle/>
                    <a:p>
                      <a:pPr rtl="0"/>
                      <a:endParaRPr lang="ru-RU"/>
                    </a:p>
                  </a:txBody>
                  <a:tcPr/>
                </a:tc>
                <a:tc>
                  <a:txBody>
                    <a:bodyPr/>
                    <a:lstStyle/>
                    <a:p>
                      <a:pPr marL="0" indent="0" algn="ctr" defTabSz="914400" rtl="0" eaLnBrk="1" latinLnBrk="0" hangingPunct="1">
                        <a:spcAft>
                          <a:spcPts val="0"/>
                        </a:spcAft>
                      </a:pPr>
                      <a:r>
                        <a:rPr lang="en" sz="2200" i="0" kern="1200">
                          <a:solidFill>
                            <a:schemeClr val="tx1"/>
                          </a:solidFill>
                          <a:latin typeface="Times New Roman"/>
                          <a:ea typeface="Times New Roman"/>
                          <a:cs typeface="Times New Roman"/>
                        </a:rPr>
                        <a:t>float</a:t>
                      </a:r>
                      <a:endParaRPr lang="ru-RU" sz="2200" i="0" kern="1200" dirty="0">
                        <a:solidFill>
                          <a:schemeClr val="tx1"/>
                        </a:solidFill>
                        <a:latin typeface="Times New Roman"/>
                        <a:ea typeface="Times New Roman"/>
                        <a:cs typeface="Times New Roman"/>
                      </a:endParaRPr>
                    </a:p>
                  </a:txBody>
                  <a:tcPr marL="17780" marR="177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defTabSz="914400" rtl="0" eaLnBrk="1" latinLnBrk="0" hangingPunct="1">
                        <a:spcAft>
                          <a:spcPts val="0"/>
                        </a:spcAft>
                      </a:pPr>
                      <a:r>
                        <a:rPr lang="en" sz="2200" i="0" kern="1200">
                          <a:solidFill>
                            <a:schemeClr val="tx1"/>
                          </a:solidFill>
                          <a:latin typeface="Times New Roman"/>
                          <a:ea typeface="Times New Roman"/>
                          <a:cs typeface="Times New Roman"/>
                        </a:rPr>
                        <a:t>double</a:t>
                      </a:r>
                      <a:endParaRPr lang="ru-RU" sz="2200" i="0" kern="1200" dirty="0">
                        <a:solidFill>
                          <a:schemeClr val="tx1"/>
                        </a:solidFill>
                        <a:latin typeface="Times New Roman"/>
                        <a:ea typeface="Times New Roman"/>
                        <a:cs typeface="Times New Roman"/>
                      </a:endParaRPr>
                    </a:p>
                  </a:txBody>
                  <a:tcPr marL="17780" marR="177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ctr" defTabSz="914400" rtl="0" eaLnBrk="1" latinLnBrk="0" hangingPunct="1">
                        <a:spcAft>
                          <a:spcPts val="0"/>
                        </a:spcAft>
                      </a:pPr>
                      <a:r>
                        <a:rPr lang="en" sz="2200" i="0" kern="1200">
                          <a:solidFill>
                            <a:schemeClr val="tx1"/>
                          </a:solidFill>
                          <a:latin typeface="Times New Roman"/>
                          <a:ea typeface="Times New Roman"/>
                          <a:cs typeface="Times New Roman"/>
                        </a:rPr>
                        <a:t>long double </a:t>
                      </a:r>
                    </a:p>
                  </a:txBody>
                  <a:tcPr marL="17780" marR="177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9705">
                <a:tc>
                  <a:txBody>
                    <a:bodyPr/>
                    <a:lstStyle/>
                    <a:p>
                      <a:pPr marL="0" indent="0" algn="l" defTabSz="914400" rtl="0" eaLnBrk="1" latinLnBrk="0" hangingPunct="1">
                        <a:spcAft>
                          <a:spcPts val="0"/>
                        </a:spcAft>
                      </a:pPr>
                      <a:r>
                        <a:rPr lang="en" sz="2200" i="0" kern="1200">
                          <a:solidFill>
                            <a:schemeClr val="tx1"/>
                          </a:solidFill>
                          <a:latin typeface="Times New Roman"/>
                          <a:ea typeface="Times New Roman"/>
                          <a:cs typeface="Times New Roman"/>
                        </a:rPr>
                        <a:t>bcsstk01</a:t>
                      </a: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r" defTabSz="914400" rtl="0" eaLnBrk="1" latinLnBrk="0" hangingPunct="1">
                        <a:spcAft>
                          <a:spcPts val="0"/>
                        </a:spcAft>
                      </a:pPr>
                      <a:r>
                        <a:rPr lang="en" sz="2200" i="0" kern="1200">
                          <a:solidFill>
                            <a:schemeClr val="tx1"/>
                          </a:solidFill>
                          <a:latin typeface="Times New Roman"/>
                          <a:ea typeface="Times New Roman"/>
                          <a:cs typeface="Times New Roman"/>
                        </a:rPr>
                        <a:t>48</a:t>
                      </a: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r" defTabSz="914400" rtl="0" eaLnBrk="1" latinLnBrk="0" hangingPunct="1">
                        <a:spcAft>
                          <a:spcPts val="0"/>
                        </a:spcAft>
                      </a:pPr>
                      <a:r>
                        <a:rPr lang="en" sz="2200" i="0" kern="1200">
                          <a:solidFill>
                            <a:schemeClr val="tx1"/>
                          </a:solidFill>
                          <a:latin typeface="Times New Roman"/>
                          <a:ea typeface="Times New Roman"/>
                          <a:cs typeface="Times New Roman"/>
                        </a:rPr>
                        <a:t>239</a:t>
                      </a: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r" defTabSz="914400" rtl="0" eaLnBrk="1" latinLnBrk="0" hangingPunct="1">
                        <a:spcAft>
                          <a:spcPts val="0"/>
                        </a:spcAft>
                      </a:pPr>
                      <a:r>
                        <a:rPr lang="en" sz="2200" i="0" kern="1200">
                          <a:solidFill>
                            <a:schemeClr val="tx1"/>
                          </a:solidFill>
                          <a:latin typeface="Times New Roman"/>
                          <a:ea typeface="Times New Roman"/>
                          <a:cs typeface="Times New Roman"/>
                        </a:rPr>
                        <a:t>125</a:t>
                      </a: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r" defTabSz="914400" rtl="0" eaLnBrk="1" latinLnBrk="0" hangingPunct="1">
                        <a:spcAft>
                          <a:spcPts val="0"/>
                        </a:spcAft>
                      </a:pPr>
                      <a:r>
                        <a:rPr lang="en" sz="2200" i="0" kern="1200">
                          <a:solidFill>
                            <a:schemeClr val="tx1"/>
                          </a:solidFill>
                          <a:latin typeface="Times New Roman"/>
                          <a:ea typeface="Times New Roman"/>
                          <a:cs typeface="Times New Roman"/>
                        </a:rPr>
                        <a:t>112</a:t>
                      </a: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9705">
                <a:tc>
                  <a:txBody>
                    <a:bodyPr/>
                    <a:lstStyle/>
                    <a:p>
                      <a:pPr marL="0" indent="0" algn="l" defTabSz="914400" rtl="0" eaLnBrk="1" latinLnBrk="0" hangingPunct="1">
                        <a:spcAft>
                          <a:spcPts val="0"/>
                        </a:spcAft>
                      </a:pPr>
                      <a:r>
                        <a:rPr lang="en" sz="2200" i="0" kern="1200">
                          <a:solidFill>
                            <a:schemeClr val="tx1"/>
                          </a:solidFill>
                          <a:latin typeface="Times New Roman"/>
                          <a:ea typeface="Times New Roman"/>
                          <a:cs typeface="Times New Roman"/>
                        </a:rPr>
                        <a:t>bcsstk05</a:t>
                      </a: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r" defTabSz="914400" rtl="0" eaLnBrk="1" latinLnBrk="0" hangingPunct="1">
                        <a:spcAft>
                          <a:spcPts val="0"/>
                        </a:spcAft>
                      </a:pPr>
                      <a:r>
                        <a:rPr lang="en" sz="2200" i="0" kern="1200">
                          <a:solidFill>
                            <a:schemeClr val="tx1"/>
                          </a:solidFill>
                          <a:latin typeface="Times New Roman"/>
                          <a:ea typeface="Times New Roman"/>
                          <a:cs typeface="Times New Roman"/>
                        </a:rPr>
                        <a:t>153</a:t>
                      </a: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r" defTabSz="914400" rtl="0" eaLnBrk="1" latinLnBrk="0" hangingPunct="1">
                        <a:spcAft>
                          <a:spcPts val="0"/>
                        </a:spcAft>
                      </a:pPr>
                      <a:r>
                        <a:rPr lang="en" sz="2200" i="0" kern="1200">
                          <a:solidFill>
                            <a:schemeClr val="tx1"/>
                          </a:solidFill>
                          <a:latin typeface="Times New Roman"/>
                          <a:ea typeface="Times New Roman"/>
                          <a:cs typeface="Times New Roman"/>
                        </a:rPr>
                        <a:t>317</a:t>
                      </a: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r" defTabSz="914400" rtl="0" eaLnBrk="1" latinLnBrk="0" hangingPunct="1">
                        <a:spcAft>
                          <a:spcPts val="0"/>
                        </a:spcAft>
                      </a:pPr>
                      <a:r>
                        <a:rPr lang="en" sz="2200" i="0" kern="1200">
                          <a:solidFill>
                            <a:schemeClr val="tx1"/>
                          </a:solidFill>
                          <a:latin typeface="Times New Roman"/>
                          <a:ea typeface="Times New Roman"/>
                          <a:cs typeface="Times New Roman"/>
                        </a:rPr>
                        <a:t>272</a:t>
                      </a: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r" defTabSz="914400" rtl="0" eaLnBrk="1" latinLnBrk="0" hangingPunct="1">
                        <a:spcAft>
                          <a:spcPts val="0"/>
                        </a:spcAft>
                      </a:pPr>
                      <a:r>
                        <a:rPr lang="en" sz="2200" i="0" kern="1200">
                          <a:solidFill>
                            <a:schemeClr val="tx1"/>
                          </a:solidFill>
                          <a:latin typeface="Times New Roman"/>
                          <a:ea typeface="Times New Roman"/>
                          <a:cs typeface="Times New Roman"/>
                        </a:rPr>
                        <a:t>258</a:t>
                      </a: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9705">
                <a:tc>
                  <a:txBody>
                    <a:bodyPr/>
                    <a:lstStyle/>
                    <a:p>
                      <a:pPr marL="0" indent="0" algn="l" defTabSz="914400" rtl="0" eaLnBrk="1" latinLnBrk="0" hangingPunct="1">
                        <a:spcAft>
                          <a:spcPts val="0"/>
                        </a:spcAft>
                      </a:pPr>
                      <a:r>
                        <a:rPr lang="en" sz="2200" i="0" kern="1200">
                          <a:solidFill>
                            <a:schemeClr val="tx1"/>
                          </a:solidFill>
                          <a:latin typeface="Times New Roman"/>
                          <a:ea typeface="Times New Roman"/>
                          <a:cs typeface="Times New Roman"/>
                        </a:rPr>
                        <a:t>bcsstk10</a:t>
                      </a: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r" defTabSz="914400" rtl="0" eaLnBrk="1" latinLnBrk="0" hangingPunct="1">
                        <a:spcAft>
                          <a:spcPts val="0"/>
                        </a:spcAft>
                      </a:pPr>
                      <a:r>
                        <a:rPr lang="en" sz="2200" i="0" kern="1200">
                          <a:solidFill>
                            <a:schemeClr val="tx1"/>
                          </a:solidFill>
                          <a:latin typeface="Times New Roman"/>
                          <a:ea typeface="Times New Roman"/>
                          <a:cs typeface="Times New Roman"/>
                        </a:rPr>
                        <a:t>1086</a:t>
                      </a: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r" defTabSz="914400" rtl="0" eaLnBrk="1" latinLnBrk="0" hangingPunct="1">
                        <a:spcAft>
                          <a:spcPts val="0"/>
                        </a:spcAft>
                      </a:pPr>
                      <a:r>
                        <a:rPr lang="en" sz="2200" i="0" kern="1200">
                          <a:solidFill>
                            <a:schemeClr val="tx1"/>
                          </a:solidFill>
                          <a:latin typeface="Times New Roman"/>
                          <a:ea typeface="Times New Roman"/>
                          <a:cs typeface="Times New Roman"/>
                        </a:rPr>
                        <a:t>2538</a:t>
                      </a: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r" defTabSz="914400" rtl="0" eaLnBrk="1" latinLnBrk="0" hangingPunct="1">
                        <a:spcAft>
                          <a:spcPts val="0"/>
                        </a:spcAft>
                      </a:pPr>
                      <a:r>
                        <a:rPr lang="en" sz="2200" i="0" kern="1200">
                          <a:solidFill>
                            <a:schemeClr val="tx1"/>
                          </a:solidFill>
                          <a:latin typeface="Times New Roman"/>
                          <a:ea typeface="Times New Roman"/>
                          <a:cs typeface="Times New Roman"/>
                        </a:rPr>
                        <a:t>2335</a:t>
                      </a: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r" defTabSz="914400" rtl="0" eaLnBrk="1" latinLnBrk="0" hangingPunct="1">
                        <a:spcAft>
                          <a:spcPts val="0"/>
                        </a:spcAft>
                      </a:pPr>
                      <a:r>
                        <a:rPr lang="en" sz="2200" i="0" kern="1200">
                          <a:solidFill>
                            <a:schemeClr val="tx1"/>
                          </a:solidFill>
                          <a:latin typeface="Times New Roman"/>
                          <a:ea typeface="Times New Roman"/>
                          <a:cs typeface="Times New Roman"/>
                        </a:rPr>
                        <a:t>2291</a:t>
                      </a: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9705">
                <a:tc>
                  <a:txBody>
                    <a:bodyPr/>
                    <a:lstStyle/>
                    <a:p>
                      <a:pPr marL="0" indent="0" algn="l" defTabSz="914400" rtl="0" eaLnBrk="1" latinLnBrk="0" hangingPunct="1">
                        <a:spcAft>
                          <a:spcPts val="0"/>
                        </a:spcAft>
                      </a:pPr>
                      <a:r>
                        <a:rPr lang="en" sz="2200" i="0" kern="1200">
                          <a:solidFill>
                            <a:schemeClr val="tx1"/>
                          </a:solidFill>
                          <a:latin typeface="Times New Roman"/>
                          <a:ea typeface="Times New Roman"/>
                          <a:cs typeface="Times New Roman"/>
                        </a:rPr>
                        <a:t>bcsstk13</a:t>
                      </a: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r" defTabSz="914400" rtl="0" eaLnBrk="1" latinLnBrk="0" hangingPunct="1">
                        <a:spcAft>
                          <a:spcPts val="0"/>
                        </a:spcAft>
                      </a:pPr>
                      <a:r>
                        <a:rPr lang="en" sz="2200" i="0" kern="1200">
                          <a:solidFill>
                            <a:schemeClr val="tx1"/>
                          </a:solidFill>
                          <a:latin typeface="Times New Roman"/>
                          <a:ea typeface="Times New Roman"/>
                          <a:cs typeface="Times New Roman"/>
                        </a:rPr>
                        <a:t>2003</a:t>
                      </a: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r" defTabSz="914400" rtl="0" eaLnBrk="1" latinLnBrk="0" hangingPunct="1">
                        <a:spcAft>
                          <a:spcPts val="0"/>
                        </a:spcAft>
                      </a:pPr>
                      <a:r>
                        <a:rPr lang="en" sz="2200" i="0" kern="1200">
                          <a:solidFill>
                            <a:schemeClr val="tx1"/>
                          </a:solidFill>
                          <a:latin typeface="Times New Roman"/>
                          <a:ea typeface="Times New Roman"/>
                          <a:cs typeface="Times New Roman"/>
                        </a:rPr>
                        <a:t>20031</a:t>
                      </a: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r" defTabSz="914400" rtl="0" eaLnBrk="1" latinLnBrk="0" hangingPunct="1">
                        <a:spcAft>
                          <a:spcPts val="0"/>
                        </a:spcAft>
                      </a:pPr>
                      <a:r>
                        <a:rPr lang="en" sz="2200" i="0" kern="1200">
                          <a:solidFill>
                            <a:schemeClr val="tx1"/>
                          </a:solidFill>
                          <a:latin typeface="Times New Roman"/>
                          <a:ea typeface="Times New Roman"/>
                          <a:cs typeface="Times New Roman"/>
                        </a:rPr>
                        <a:t>20031</a:t>
                      </a: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r" defTabSz="914400" rtl="0" eaLnBrk="1" latinLnBrk="0" hangingPunct="1">
                        <a:spcAft>
                          <a:spcPts val="0"/>
                        </a:spcAft>
                      </a:pPr>
                      <a:r>
                        <a:rPr lang="en" sz="2200" i="0" kern="1200">
                          <a:solidFill>
                            <a:schemeClr val="tx1"/>
                          </a:solidFill>
                          <a:latin typeface="Times New Roman"/>
                          <a:ea typeface="Times New Roman"/>
                          <a:cs typeface="Times New Roman"/>
                        </a:rPr>
                        <a:t>20031</a:t>
                      </a: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9705">
                <a:tc>
                  <a:txBody>
                    <a:bodyPr/>
                    <a:lstStyle/>
                    <a:p>
                      <a:pPr marL="0" indent="0" algn="l" defTabSz="914400" rtl="0" eaLnBrk="1" latinLnBrk="0" hangingPunct="1">
                        <a:spcAft>
                          <a:spcPts val="0"/>
                        </a:spcAft>
                      </a:pPr>
                      <a:r>
                        <a:rPr lang="en" sz="2200" i="0" kern="1200">
                          <a:solidFill>
                            <a:schemeClr val="tx1"/>
                          </a:solidFill>
                          <a:latin typeface="Times New Roman"/>
                          <a:ea typeface="Times New Roman"/>
                          <a:cs typeface="Times New Roman"/>
                        </a:rPr>
                        <a:t>parabolic_fem</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r" defTabSz="914400" rtl="0" eaLnBrk="1" latinLnBrk="0" hangingPunct="1">
                        <a:spcAft>
                          <a:spcPts val="0"/>
                        </a:spcAft>
                      </a:pPr>
                      <a:r>
                        <a:rPr lang="en" sz="2200" i="0" kern="1200">
                          <a:solidFill>
                            <a:schemeClr val="tx1"/>
                          </a:solidFill>
                          <a:latin typeface="Times New Roman"/>
                          <a:ea typeface="Times New Roman"/>
                          <a:cs typeface="Times New Roman"/>
                        </a:rPr>
                        <a:t>525 825</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r" defTabSz="914400" rtl="0" eaLnBrk="1" latinLnBrk="0" hangingPunct="1">
                        <a:spcAft>
                          <a:spcPts val="0"/>
                        </a:spcAft>
                      </a:pPr>
                      <a:r>
                        <a:rPr lang="en" sz="2200" i="0" kern="1200">
                          <a:solidFill>
                            <a:schemeClr val="tx1"/>
                          </a:solidFill>
                          <a:latin typeface="Times New Roman"/>
                          <a:ea typeface="Times New Roman"/>
                          <a:cs typeface="Times New Roman"/>
                        </a:rPr>
                        <a:t>2473</a:t>
                      </a: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r" defTabSz="914400" rtl="0" eaLnBrk="1" latinLnBrk="0" hangingPunct="1">
                        <a:spcAft>
                          <a:spcPts val="0"/>
                        </a:spcAft>
                      </a:pPr>
                      <a:r>
                        <a:rPr lang="en" sz="2200" i="0" kern="1200">
                          <a:solidFill>
                            <a:schemeClr val="tx1"/>
                          </a:solidFill>
                          <a:latin typeface="Times New Roman"/>
                          <a:ea typeface="Times New Roman"/>
                          <a:cs typeface="Times New Roman"/>
                        </a:rPr>
                        <a:t>1690</a:t>
                      </a: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r" defTabSz="914400" rtl="0" eaLnBrk="1" latinLnBrk="0" hangingPunct="1">
                        <a:spcAft>
                          <a:spcPts val="0"/>
                        </a:spcAft>
                      </a:pPr>
                      <a:r>
                        <a:rPr lang="en" sz="2200" i="0" kern="1200">
                          <a:solidFill>
                            <a:schemeClr val="tx1"/>
                          </a:solidFill>
                          <a:latin typeface="Times New Roman"/>
                          <a:ea typeface="Times New Roman"/>
                          <a:cs typeface="Times New Roman"/>
                        </a:rPr>
                        <a:t>1690</a:t>
                      </a: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9705">
                <a:tc>
                  <a:txBody>
                    <a:bodyPr/>
                    <a:lstStyle/>
                    <a:p>
                      <a:pPr marL="0" indent="0" algn="l" defTabSz="914400" rtl="0" eaLnBrk="1" latinLnBrk="0" hangingPunct="1">
                        <a:spcAft>
                          <a:spcPts val="0"/>
                        </a:spcAft>
                      </a:pPr>
                      <a:r>
                        <a:rPr lang="en" sz="2200" i="0" kern="1200">
                          <a:solidFill>
                            <a:schemeClr val="tx1"/>
                          </a:solidFill>
                          <a:latin typeface="Times New Roman"/>
                          <a:ea typeface="Times New Roman"/>
                          <a:cs typeface="Times New Roman"/>
                        </a:rPr>
                        <a:t>tmt_sym</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r" defTabSz="914400" rtl="0" eaLnBrk="1" latinLnBrk="0" hangingPunct="1">
                        <a:spcAft>
                          <a:spcPts val="0"/>
                        </a:spcAft>
                      </a:pPr>
                      <a:r>
                        <a:rPr lang="en" sz="2200" i="0" kern="1200">
                          <a:solidFill>
                            <a:schemeClr val="tx1"/>
                          </a:solidFill>
                          <a:latin typeface="Times New Roman"/>
                          <a:ea typeface="Times New Roman"/>
                          <a:cs typeface="Times New Roman"/>
                        </a:rPr>
                        <a:t>726 713</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r" defTabSz="914400" rtl="0" eaLnBrk="1" latinLnBrk="0" hangingPunct="1">
                        <a:spcAft>
                          <a:spcPts val="0"/>
                        </a:spcAft>
                      </a:pPr>
                      <a:r>
                        <a:rPr lang="en" sz="2200" i="0" kern="1200">
                          <a:solidFill>
                            <a:schemeClr val="tx1"/>
                          </a:solidFill>
                          <a:latin typeface="Times New Roman"/>
                          <a:ea typeface="Times New Roman"/>
                          <a:cs typeface="Times New Roman"/>
                        </a:rPr>
                        <a:t>54352</a:t>
                      </a: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r" defTabSz="914400" rtl="0" eaLnBrk="1" latinLnBrk="0" hangingPunct="1">
                        <a:spcAft>
                          <a:spcPts val="0"/>
                        </a:spcAft>
                      </a:pPr>
                      <a:r>
                        <a:rPr lang="en" sz="2200" i="0" kern="1200">
                          <a:solidFill>
                            <a:schemeClr val="tx1"/>
                          </a:solidFill>
                          <a:latin typeface="Times New Roman"/>
                          <a:ea typeface="Times New Roman"/>
                          <a:cs typeface="Times New Roman"/>
                        </a:rPr>
                        <a:t>5356</a:t>
                      </a: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r" defTabSz="914400" rtl="0" eaLnBrk="1" latinLnBrk="0" hangingPunct="1">
                        <a:spcAft>
                          <a:spcPts val="0"/>
                        </a:spcAft>
                      </a:pPr>
                      <a:r>
                        <a:rPr lang="en" sz="2200" i="0" kern="1200">
                          <a:solidFill>
                            <a:schemeClr val="tx1"/>
                          </a:solidFill>
                          <a:latin typeface="Times New Roman"/>
                          <a:ea typeface="Times New Roman"/>
                          <a:cs typeface="Times New Roman"/>
                        </a:rPr>
                        <a:t>5356</a:t>
                      </a: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dirty="0"/>
              <a:t>Experimental </a:t>
            </a:r>
            <a:r>
              <a:rPr lang="en" dirty="0" smtClean="0"/>
              <a:t>results. Conclusions</a:t>
            </a:r>
            <a:endParaRPr lang="ru-RU" dirty="0"/>
          </a:p>
        </p:txBody>
      </p:sp>
      <p:sp>
        <p:nvSpPr>
          <p:cNvPr id="3" name="Содержимое 2"/>
          <p:cNvSpPr>
            <a:spLocks noGrp="1"/>
          </p:cNvSpPr>
          <p:nvPr>
            <p:ph idx="1"/>
          </p:nvPr>
        </p:nvSpPr>
        <p:spPr/>
        <p:txBody>
          <a:bodyPr rtlCol="0"/>
          <a:lstStyle/>
          <a:p>
            <a:pPr rtl="0"/>
            <a:r>
              <a:rPr lang="en"/>
              <a:t>If the required accuracy increases from 10</a:t>
            </a:r>
            <a:r>
              <a:rPr lang="en" baseline="30000"/>
              <a:t>-4</a:t>
            </a:r>
            <a:r>
              <a:rPr lang="en"/>
              <a:t> to 10</a:t>
            </a:r>
            <a:r>
              <a:rPr lang="en" baseline="30000"/>
              <a:t>-7</a:t>
            </a:r>
            <a:r>
              <a:rPr lang="en"/>
              <a:t>, the number of method iterations grows 1.7 to 4.4 times for well-conditioned matrices and up to 10 times for ill-conditioned ones.</a:t>
            </a:r>
          </a:p>
          <a:p>
            <a:pPr rtl="0"/>
            <a:r>
              <a:rPr lang="en"/>
              <a:t>An exception to this rule is the matrix bcsstk13, for which the method is divergent if </a:t>
            </a:r>
            <a:r>
              <a:rPr lang="en">
                <a:latin typeface="Times New Roman"/>
                <a:cs typeface="Times New Roman"/>
              </a:rPr>
              <a:t>ε &gt; 10</a:t>
            </a:r>
            <a:r>
              <a:rPr lang="en" baseline="30000">
                <a:latin typeface="Times New Roman"/>
                <a:cs typeface="Times New Roman"/>
              </a:rPr>
              <a:t>-4</a:t>
            </a:r>
            <a:r>
              <a:rPr lang="en">
                <a:latin typeface="Times New Roman"/>
                <a:cs typeface="Times New Roman"/>
              </a:rPr>
              <a:t> </a:t>
            </a:r>
            <a:r>
              <a:rPr lang="en"/>
              <a:t>, i. e. the maximum number of operations is performed.</a:t>
            </a:r>
            <a:endParaRPr lang="en-US" dirty="0" smtClean="0"/>
          </a:p>
          <a:p>
            <a:pPr marL="342900" lvl="1" indent="-342900" rtl="0">
              <a:buSzPct val="80000"/>
              <a:buFont typeface="Wingdings" pitchFamily="2" charset="2"/>
              <a:buChar char="q"/>
            </a:pPr>
            <a:r>
              <a:rPr lang="en"/>
              <a:t>In theory, the number of method iterations does not exceed the matrix order. In practice, it can exceed the matrix order by several times. Why does this happen?</a:t>
            </a:r>
          </a:p>
          <a:p>
            <a:pPr lvl="1" rtl="0"/>
            <a:r>
              <a:rPr lang="en"/>
              <a:t>This is due to computational error accumulation in the course of arithmetic operation and rounding errors.</a:t>
            </a:r>
          </a:p>
          <a:p>
            <a:pPr rtl="0"/>
            <a:endParaRPr lang="ru-RU" dirty="0"/>
          </a:p>
        </p:txBody>
      </p:sp>
      <p:sp>
        <p:nvSpPr>
          <p:cNvPr id="4" name="Дата 3"/>
          <p:cNvSpPr>
            <a:spLocks noGrp="1"/>
          </p:cNvSpPr>
          <p:nvPr>
            <p:ph type="dt" sz="half" idx="10"/>
          </p:nvPr>
        </p:nvSpPr>
        <p:spPr/>
        <p:txBody>
          <a:bodyPr rtlCol="0"/>
          <a:lstStyle/>
          <a:p>
            <a:pPr rtl="0">
              <a:defRPr/>
            </a:pPr>
            <a:r>
              <a:rPr lang="en"/>
              <a:t>Nizhny Novgorod, 2014</a:t>
            </a:r>
            <a:endParaRPr lang="ru-RU"/>
          </a:p>
        </p:txBody>
      </p:sp>
      <p:sp>
        <p:nvSpPr>
          <p:cNvPr id="5" name="Нижний колонтитул 4"/>
          <p:cNvSpPr>
            <a:spLocks noGrp="1"/>
          </p:cNvSpPr>
          <p:nvPr>
            <p:ph type="ftr" sz="quarter" idx="11"/>
          </p:nvPr>
        </p:nvSpPr>
        <p:spPr/>
        <p:txBody>
          <a:bodyPr rtlCol="0"/>
          <a:lstStyle/>
          <a:p>
            <a:pPr rtl="0">
              <a:defRPr/>
            </a:pPr>
            <a:r>
              <a:rPr lang="en"/>
              <a:t>Preconditioned conjugate gradient method implementation</a:t>
            </a:r>
            <a:endParaRPr lang="ru-RU"/>
          </a:p>
        </p:txBody>
      </p:sp>
      <p:sp>
        <p:nvSpPr>
          <p:cNvPr id="6" name="Номер слайда 5"/>
          <p:cNvSpPr>
            <a:spLocks noGrp="1"/>
          </p:cNvSpPr>
          <p:nvPr>
            <p:ph type="sldNum" sz="quarter" idx="12"/>
          </p:nvPr>
        </p:nvSpPr>
        <p:spPr/>
        <p:txBody>
          <a:bodyPr rtlCol="0"/>
          <a:lstStyle/>
          <a:p>
            <a:pPr rtl="0">
              <a:defRPr/>
            </a:pPr>
            <a:fld id="{CFF17263-AD44-4172-9351-2AAA83E44B95}" type="slidenum">
              <a:rPr lang="ru-RU" smtClean="0"/>
              <a:pPr rtl="0">
                <a:defRPr/>
              </a:pPr>
              <a:t>33</a:t>
            </a:fld>
            <a:endParaRPr lang="ru-RU"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Заголовок 7"/>
          <p:cNvSpPr>
            <a:spLocks noGrp="1"/>
          </p:cNvSpPr>
          <p:nvPr>
            <p:ph type="title"/>
          </p:nvPr>
        </p:nvSpPr>
        <p:spPr/>
        <p:txBody>
          <a:bodyPr rtlCol="0"/>
          <a:lstStyle/>
          <a:p>
            <a:pPr rtl="0"/>
            <a:r>
              <a:rPr lang="en" sz="3600"/>
              <a:t>Preconditioned generalized minimal residual method</a:t>
            </a:r>
            <a:endParaRPr lang="ru-RU" sz="3600" dirty="0"/>
          </a:p>
        </p:txBody>
      </p:sp>
      <p:sp>
        <p:nvSpPr>
          <p:cNvPr id="11" name="Текст 10"/>
          <p:cNvSpPr>
            <a:spLocks noGrp="1"/>
          </p:cNvSpPr>
          <p:nvPr>
            <p:ph type="body" idx="1"/>
          </p:nvPr>
        </p:nvSpPr>
        <p:spPr/>
        <p:txBody>
          <a:bodyPr rtlCol="0"/>
          <a:lstStyle/>
          <a:p>
            <a:pPr rtl="0"/>
            <a:endParaRPr lang="ru-RU" dirty="0"/>
          </a:p>
        </p:txBody>
      </p:sp>
      <p:sp>
        <p:nvSpPr>
          <p:cNvPr id="4" name="Дата 3"/>
          <p:cNvSpPr>
            <a:spLocks noGrp="1"/>
          </p:cNvSpPr>
          <p:nvPr>
            <p:ph type="dt" sz="half" idx="2"/>
          </p:nvPr>
        </p:nvSpPr>
        <p:spPr/>
        <p:txBody>
          <a:bodyPr rtlCol="0"/>
          <a:lstStyle/>
          <a:p>
            <a:pPr rtl="0"/>
            <a:r>
              <a:rPr lang="en"/>
              <a:t>Nizhny Novgorod, 2014</a:t>
            </a:r>
            <a:endParaRPr lang="ru-RU" dirty="0"/>
          </a:p>
        </p:txBody>
      </p:sp>
      <p:sp>
        <p:nvSpPr>
          <p:cNvPr id="5" name="Нижний колонтитул 4"/>
          <p:cNvSpPr>
            <a:spLocks noGrp="1"/>
          </p:cNvSpPr>
          <p:nvPr>
            <p:ph type="ftr" sz="quarter" idx="3"/>
          </p:nvPr>
        </p:nvSpPr>
        <p:spPr/>
        <p:txBody>
          <a:bodyPr rtlCol="0"/>
          <a:lstStyle/>
          <a:p>
            <a:pPr rtl="0"/>
            <a:r>
              <a:rPr lang="en"/>
              <a:t>Preconditioned conjugate gradient method implementation</a:t>
            </a:r>
            <a:endParaRPr lang="ru-RU" dirty="0"/>
          </a:p>
        </p:txBody>
      </p:sp>
      <p:sp>
        <p:nvSpPr>
          <p:cNvPr id="12" name="Номер слайда 11"/>
          <p:cNvSpPr>
            <a:spLocks noGrp="1"/>
          </p:cNvSpPr>
          <p:nvPr>
            <p:ph type="sldNum" sz="quarter" idx="12"/>
          </p:nvPr>
        </p:nvSpPr>
        <p:spPr/>
        <p:txBody>
          <a:bodyPr rtlCol="0"/>
          <a:lstStyle/>
          <a:p>
            <a:pPr rtl="0">
              <a:defRPr/>
            </a:pPr>
            <a:fld id="{A184A67C-33BD-4A59-9EAE-678C8C03CEA8}" type="slidenum">
              <a:rPr lang="ru-RU" smtClean="0"/>
              <a:pPr rtl="0">
                <a:defRPr/>
              </a:pPr>
              <a:t>34</a:t>
            </a:fld>
            <a:endParaRPr lang="ru-RU"/>
          </a:p>
        </p:txBody>
      </p:sp>
    </p:spTree>
    <p:extLst>
      <p:ext uri="{BB962C8B-B14F-4D97-AF65-F5344CB8AC3E}">
        <p14:creationId xmlns="" xmlns:p14="http://schemas.microsoft.com/office/powerpoint/2010/main" val="37000211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p:txBody>
          <a:bodyPr rtlCol="0"/>
          <a:lstStyle/>
          <a:p>
            <a:pPr rtl="0"/>
            <a:r>
              <a:rPr lang="en" dirty="0"/>
              <a:t>Idea of </a:t>
            </a:r>
            <a:r>
              <a:rPr lang="en" dirty="0" smtClean="0"/>
              <a:t>preconditioning</a:t>
            </a:r>
            <a:endParaRPr lang="ru-RU" dirty="0"/>
          </a:p>
        </p:txBody>
      </p:sp>
      <p:sp>
        <p:nvSpPr>
          <p:cNvPr id="8" name="Содержимое 7"/>
          <p:cNvSpPr>
            <a:spLocks noGrp="1"/>
          </p:cNvSpPr>
          <p:nvPr>
            <p:ph idx="1"/>
          </p:nvPr>
        </p:nvSpPr>
        <p:spPr/>
        <p:txBody>
          <a:bodyPr rtlCol="0"/>
          <a:lstStyle/>
          <a:p>
            <a:r>
              <a:rPr lang="en-US" i="1" kern="800" dirty="0">
                <a:latin typeface="Times New Roman"/>
                <a:sym typeface="Symbol"/>
              </a:rPr>
              <a:t></a:t>
            </a:r>
            <a:r>
              <a:rPr lang="en-US" i="1" kern="800" baseline="-25000" dirty="0">
                <a:latin typeface="Times New Roman"/>
                <a:sym typeface="Symbol"/>
              </a:rPr>
              <a:t>A</a:t>
            </a:r>
            <a:r>
              <a:rPr lang="en-US" kern="800" dirty="0">
                <a:latin typeface="Times New Roman"/>
                <a:sym typeface="Symbol"/>
              </a:rPr>
              <a:t></a:t>
            </a:r>
            <a:r>
              <a:rPr lang="en-US" i="1" kern="800" dirty="0">
                <a:latin typeface="Times New Roman"/>
                <a:sym typeface="Symbol"/>
              </a:rPr>
              <a:t></a:t>
            </a:r>
            <a:r>
              <a:rPr lang="en-US" i="1" kern="800" baseline="-25000" dirty="0">
                <a:latin typeface="Times New Roman"/>
                <a:sym typeface="Symbol"/>
              </a:rPr>
              <a:t>max</a:t>
            </a:r>
            <a:r>
              <a:rPr lang="en-US" i="1" kern="800" dirty="0">
                <a:latin typeface="Times New Roman"/>
                <a:sym typeface="Symbol"/>
              </a:rPr>
              <a:t>/</a:t>
            </a:r>
            <a:r>
              <a:rPr lang="en-US" i="1" kern="800" baseline="-25000" dirty="0">
                <a:latin typeface="Times New Roman"/>
                <a:sym typeface="Symbol"/>
              </a:rPr>
              <a:t>min</a:t>
            </a:r>
            <a:r>
              <a:rPr lang="en" dirty="0" smtClean="0"/>
              <a:t> </a:t>
            </a:r>
            <a:r>
              <a:rPr lang="en" kern="800" dirty="0">
                <a:latin typeface="Times New Roman"/>
              </a:rPr>
              <a:t>is</a:t>
            </a:r>
            <a:r>
              <a:rPr lang="en" kern="800" dirty="0">
                <a:latin typeface="Times New Roman"/>
                <a:sym typeface="Symbol"/>
              </a:rPr>
              <a:t>the</a:t>
            </a:r>
            <a:r>
              <a:rPr lang="en" dirty="0">
                <a:sym typeface="Symbol"/>
              </a:rPr>
              <a:t></a:t>
            </a:r>
            <a:r>
              <a:rPr lang="en" dirty="0">
                <a:latin typeface="Times New Roman" pitchFamily="18" charset="0"/>
                <a:cs typeface="Times New Roman" pitchFamily="18" charset="0"/>
                <a:sym typeface="Symbol"/>
              </a:rPr>
              <a:t>spectralnumber</a:t>
            </a:r>
          </a:p>
          <a:p>
            <a:pPr lvl="1" rtl="0">
              <a:defRPr/>
            </a:pPr>
            <a:r>
              <a:rPr lang="en" i="1" kern="800" dirty="0">
                <a:latin typeface="Times New Roman" pitchFamily="18" charset="0"/>
                <a:cs typeface="Times New Roman" pitchFamily="18" charset="0"/>
                <a:sym typeface="Symbol"/>
              </a:rPr>
              <a:t></a:t>
            </a:r>
            <a:r>
              <a:rPr lang="en" i="1" kern="800" baseline="-25000" dirty="0">
                <a:latin typeface="Times New Roman" pitchFamily="18" charset="0"/>
                <a:cs typeface="Times New Roman" pitchFamily="18" charset="0"/>
                <a:sym typeface="Symbol"/>
              </a:rPr>
              <a:t></a:t>
            </a:r>
            <a:r>
              <a:rPr lang="en" dirty="0">
                <a:latin typeface="Times New Roman" pitchFamily="18" charset="0"/>
                <a:cs typeface="Times New Roman" pitchFamily="18" charset="0"/>
              </a:rPr>
              <a:t> </a:t>
            </a:r>
            <a:r>
              <a:rPr lang="en" dirty="0">
                <a:latin typeface="Times New Roman" pitchFamily="18" charset="0"/>
                <a:cs typeface="Times New Roman" pitchFamily="18" charset="0"/>
                <a:sym typeface="Symbol"/>
              </a:rPr>
              <a:t>–</a:t>
            </a:r>
            <a:r>
              <a:rPr lang="en" dirty="0">
                <a:latin typeface="Times New Roman" pitchFamily="18" charset="0"/>
                <a:cs typeface="Times New Roman" pitchFamily="18" charset="0"/>
              </a:rPr>
              <a:t> the method converges quickly (</a:t>
            </a:r>
            <a:r>
              <a:rPr lang="en" i="1" dirty="0">
                <a:latin typeface="Times New Roman" pitchFamily="18" charset="0"/>
                <a:cs typeface="Times New Roman" pitchFamily="18" charset="0"/>
              </a:rPr>
              <a:t>A</a:t>
            </a:r>
            <a:r>
              <a:rPr lang="en" dirty="0">
                <a:latin typeface="Times New Roman" pitchFamily="18" charset="0"/>
                <a:cs typeface="Times New Roman" pitchFamily="18" charset="0"/>
              </a:rPr>
              <a:t> is well-conditioned)</a:t>
            </a:r>
          </a:p>
          <a:p>
            <a:pPr lvl="1" rtl="0">
              <a:defRPr/>
            </a:pPr>
            <a:r>
              <a:rPr lang="en" i="1" kern="800" dirty="0">
                <a:latin typeface="Times New Roman" pitchFamily="18" charset="0"/>
                <a:cs typeface="Times New Roman" pitchFamily="18" charset="0"/>
                <a:sym typeface="Symbol"/>
              </a:rPr>
              <a:t></a:t>
            </a:r>
            <a:r>
              <a:rPr lang="en" i="1" kern="800" baseline="-25000" dirty="0">
                <a:latin typeface="Times New Roman" pitchFamily="18" charset="0"/>
                <a:cs typeface="Times New Roman" pitchFamily="18" charset="0"/>
                <a:sym typeface="Symbol"/>
              </a:rPr>
              <a:t></a:t>
            </a:r>
            <a:r>
              <a:rPr lang="en" dirty="0">
                <a:latin typeface="Times New Roman" pitchFamily="18" charset="0"/>
                <a:cs typeface="Times New Roman" pitchFamily="18" charset="0"/>
              </a:rPr>
              <a:t> </a:t>
            </a:r>
            <a:r>
              <a:rPr lang="en" dirty="0">
                <a:latin typeface="Times New Roman" pitchFamily="18" charset="0"/>
                <a:cs typeface="Times New Roman" pitchFamily="18" charset="0"/>
                <a:sym typeface="Symbol"/>
              </a:rPr>
              <a:t>–</a:t>
            </a:r>
            <a:r>
              <a:rPr lang="en" dirty="0">
                <a:latin typeface="Times New Roman" pitchFamily="18" charset="0"/>
                <a:cs typeface="Times New Roman" pitchFamily="18" charset="0"/>
              </a:rPr>
              <a:t> the method converges slowly (</a:t>
            </a:r>
            <a:r>
              <a:rPr lang="en" i="1" dirty="0">
                <a:latin typeface="Times New Roman" pitchFamily="18" charset="0"/>
                <a:cs typeface="Times New Roman" pitchFamily="18" charset="0"/>
              </a:rPr>
              <a:t>A</a:t>
            </a:r>
            <a:r>
              <a:rPr lang="en" dirty="0">
                <a:latin typeface="Times New Roman" pitchFamily="18" charset="0"/>
                <a:cs typeface="Times New Roman" pitchFamily="18" charset="0"/>
              </a:rPr>
              <a:t> is ill-conditioned)</a:t>
            </a:r>
          </a:p>
          <a:p>
            <a:pPr rtl="0">
              <a:defRPr/>
            </a:pPr>
            <a:r>
              <a:rPr lang="en" dirty="0">
                <a:latin typeface="Times New Roman" pitchFamily="18" charset="0"/>
                <a:cs typeface="Times New Roman" pitchFamily="18" charset="0"/>
              </a:rPr>
              <a:t>The idea of preconditioning lies in converting the ill-conditioned system </a:t>
            </a:r>
            <a:r>
              <a:rPr lang="en" i="1" dirty="0">
                <a:latin typeface="Times New Roman" pitchFamily="18" charset="0"/>
              </a:rPr>
              <a:t>Ax=</a:t>
            </a:r>
            <a:r>
              <a:rPr lang="en" dirty="0">
                <a:latin typeface="Times New Roman" pitchFamily="18" charset="0"/>
                <a:cs typeface="Times New Roman" pitchFamily="18" charset="0"/>
              </a:rPr>
              <a:t>ib </a:t>
            </a: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r>
              <a:rPr lang="en" dirty="0">
                <a:latin typeface="Times New Roman" pitchFamily="18" charset="0"/>
                <a:cs typeface="Times New Roman" pitchFamily="18" charset="0"/>
              </a:rPr>
              <a:t>to a well-conditioned one </a:t>
            </a:r>
          </a:p>
          <a:p>
            <a:pPr algn="ctr" rtl="0">
              <a:buNone/>
              <a:defRPr/>
            </a:pPr>
            <a:r>
              <a:rPr lang="en" i="1" dirty="0">
                <a:latin typeface="Times New Roman" pitchFamily="18" charset="0"/>
              </a:rPr>
              <a:t>M</a:t>
            </a:r>
            <a:r>
              <a:rPr lang="en" i="1" baseline="30000" dirty="0">
                <a:latin typeface="Times New Roman" pitchFamily="18" charset="0"/>
                <a:sym typeface="Symbol"/>
              </a:rPr>
              <a:t></a:t>
            </a:r>
            <a:r>
              <a:rPr lang="en" baseline="30000" dirty="0">
                <a:latin typeface="Times New Roman" pitchFamily="18" charset="0"/>
                <a:sym typeface="Symbol"/>
              </a:rPr>
              <a:t></a:t>
            </a:r>
            <a:r>
              <a:rPr lang="en" i="1" dirty="0">
                <a:latin typeface="Times New Roman" pitchFamily="18" charset="0"/>
              </a:rPr>
              <a:t>Ax</a:t>
            </a:r>
            <a:r>
              <a:rPr lang="en" dirty="0">
                <a:latin typeface="Times New Roman" pitchFamily="18" charset="0"/>
                <a:sym typeface="Symbol" pitchFamily="18" charset="2"/>
              </a:rPr>
              <a:t></a:t>
            </a:r>
            <a:r>
              <a:rPr lang="en" i="1" dirty="0">
                <a:latin typeface="Times New Roman" pitchFamily="18" charset="0"/>
              </a:rPr>
              <a:t>M</a:t>
            </a:r>
            <a:r>
              <a:rPr lang="en" i="1" baseline="30000" dirty="0">
                <a:latin typeface="Times New Roman" pitchFamily="18" charset="0"/>
                <a:sym typeface="Symbol"/>
              </a:rPr>
              <a:t></a:t>
            </a:r>
            <a:r>
              <a:rPr lang="en" baseline="30000" dirty="0">
                <a:latin typeface="Times New Roman" pitchFamily="18" charset="0"/>
                <a:sym typeface="Symbol"/>
              </a:rPr>
              <a:t></a:t>
            </a:r>
            <a:r>
              <a:rPr lang="en" i="1" dirty="0">
                <a:latin typeface="Times New Roman" pitchFamily="18" charset="0"/>
              </a:rPr>
              <a:t>b.</a:t>
            </a:r>
          </a:p>
          <a:p>
            <a:pPr marL="360363" indent="0" rtl="0">
              <a:buNone/>
              <a:defRPr/>
            </a:pPr>
            <a:r>
              <a:rPr lang="en" dirty="0">
                <a:latin typeface="Times New Roman" pitchFamily="18" charset="0"/>
              </a:rPr>
              <a:t>Here,</a:t>
            </a:r>
            <a:r>
              <a:rPr lang="en" i="1" dirty="0">
                <a:latin typeface="Times New Roman" pitchFamily="18" charset="0"/>
              </a:rPr>
              <a:t> M </a:t>
            </a:r>
            <a:r>
              <a:rPr lang="en" dirty="0" smtClean="0">
                <a:latin typeface="Times New Roman" pitchFamily="18" charset="0"/>
              </a:rPr>
              <a:t>is a </a:t>
            </a:r>
            <a:r>
              <a:rPr lang="en" dirty="0">
                <a:latin typeface="Times New Roman" pitchFamily="18" charset="0"/>
              </a:rPr>
              <a:t>preconditioner. </a:t>
            </a:r>
          </a:p>
          <a:p>
            <a:pPr rtl="0">
              <a:defRPr/>
            </a:pPr>
            <a:r>
              <a:rPr lang="en" i="1" dirty="0">
                <a:latin typeface="Times New Roman" pitchFamily="18" charset="0"/>
              </a:rPr>
              <a:t>M</a:t>
            </a:r>
            <a:r>
              <a:rPr lang="en" i="1" baseline="30000" dirty="0">
                <a:latin typeface="Times New Roman" pitchFamily="18" charset="0"/>
                <a:sym typeface="Symbol"/>
              </a:rPr>
              <a:t></a:t>
            </a:r>
            <a:r>
              <a:rPr lang="en" baseline="30000" dirty="0">
                <a:latin typeface="Times New Roman" pitchFamily="18" charset="0"/>
                <a:sym typeface="Symbol"/>
              </a:rPr>
              <a:t></a:t>
            </a:r>
            <a:r>
              <a:rPr lang="en" i="1" dirty="0">
                <a:latin typeface="Times New Roman" pitchFamily="18" charset="0"/>
              </a:rPr>
              <a:t>A</a:t>
            </a:r>
            <a:r>
              <a:rPr lang="en" dirty="0">
                <a:latin typeface="Times New Roman" pitchFamily="18" charset="0"/>
              </a:rPr>
              <a:t> is not computed explicitly</a:t>
            </a:r>
          </a:p>
          <a:p>
            <a:pPr rtl="0">
              <a:defRPr/>
            </a:pPr>
            <a:r>
              <a:rPr lang="en" dirty="0">
                <a:latin typeface="Times New Roman" pitchFamily="18" charset="0"/>
                <a:cs typeface="Times New Roman" pitchFamily="18" charset="0"/>
              </a:rPr>
              <a:t>Corrective steps allowing for preconditioning are added to the iterative method. </a:t>
            </a:r>
          </a:p>
          <a:p>
            <a:pPr rtl="0"/>
            <a:endParaRPr lang="ru-RU" dirty="0" smtClean="0">
              <a:sym typeface="Symbol"/>
            </a:endParaRPr>
          </a:p>
          <a:p>
            <a:pPr rtl="0"/>
            <a:endParaRPr lang="ru-RU" dirty="0"/>
          </a:p>
        </p:txBody>
      </p:sp>
      <p:sp>
        <p:nvSpPr>
          <p:cNvPr id="5" name="Дата 4"/>
          <p:cNvSpPr>
            <a:spLocks noGrp="1"/>
          </p:cNvSpPr>
          <p:nvPr>
            <p:ph type="dt" sz="half" idx="10"/>
          </p:nvPr>
        </p:nvSpPr>
        <p:spPr/>
        <p:txBody>
          <a:bodyPr rtlCol="0"/>
          <a:lstStyle/>
          <a:p>
            <a:pPr rtl="0">
              <a:defRPr/>
            </a:pPr>
            <a:r>
              <a:rPr lang="en"/>
              <a:t>Nizhny Novgorod, 2014</a:t>
            </a:r>
            <a:endParaRPr lang="ru-RU" dirty="0"/>
          </a:p>
        </p:txBody>
      </p:sp>
      <p:sp>
        <p:nvSpPr>
          <p:cNvPr id="6" name="Нижний колонтитул 5"/>
          <p:cNvSpPr>
            <a:spLocks noGrp="1"/>
          </p:cNvSpPr>
          <p:nvPr>
            <p:ph type="ftr" sz="quarter" idx="11"/>
          </p:nvPr>
        </p:nvSpPr>
        <p:spPr/>
        <p:txBody>
          <a:bodyPr rtlCol="0"/>
          <a:lstStyle/>
          <a:p>
            <a:pPr rtl="0">
              <a:defRPr/>
            </a:pPr>
            <a:r>
              <a:rPr lang="en"/>
              <a:t>Preconditioned conjugate gradient method implementation</a:t>
            </a:r>
            <a:endParaRPr lang="ru-RU" dirty="0"/>
          </a:p>
        </p:txBody>
      </p:sp>
      <p:sp>
        <p:nvSpPr>
          <p:cNvPr id="4" name="Номер слайда 3"/>
          <p:cNvSpPr>
            <a:spLocks noGrp="1"/>
          </p:cNvSpPr>
          <p:nvPr>
            <p:ph type="sldNum" sz="quarter" idx="12"/>
          </p:nvPr>
        </p:nvSpPr>
        <p:spPr/>
        <p:txBody>
          <a:bodyPr rtlCol="0"/>
          <a:lstStyle/>
          <a:p>
            <a:pPr rtl="0">
              <a:defRPr/>
            </a:pPr>
            <a:fld id="{A184A67C-33BD-4A59-9EAE-678C8C03CEA8}" type="slidenum">
              <a:rPr lang="ru-RU" smtClean="0"/>
              <a:pPr rtl="0">
                <a:defRPr/>
              </a:pPr>
              <a:t>35</a:t>
            </a:fld>
            <a:endParaRPr lang="ru-RU"/>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p:txBody>
          <a:bodyPr rtlCol="0"/>
          <a:lstStyle/>
          <a:p>
            <a:pPr rtl="0"/>
            <a:r>
              <a:rPr lang="en"/>
              <a:t>Preconditioned conjugate gradient method algorithm (1)</a:t>
            </a:r>
            <a:endParaRPr lang="ru-RU" dirty="0"/>
          </a:p>
        </p:txBody>
      </p:sp>
      <p:sp>
        <p:nvSpPr>
          <p:cNvPr id="8" name="Содержимое 7"/>
          <p:cNvSpPr>
            <a:spLocks noGrp="1"/>
          </p:cNvSpPr>
          <p:nvPr>
            <p:ph idx="1"/>
          </p:nvPr>
        </p:nvSpPr>
        <p:spPr/>
        <p:txBody>
          <a:bodyPr rtlCol="0"/>
          <a:lstStyle/>
          <a:p>
            <a:pPr rtl="0"/>
            <a:r>
              <a:rPr lang="en" dirty="0"/>
              <a:t>Preliminary step: computation of the initial residual vector </a:t>
            </a:r>
            <a:r>
              <a:rPr lang="en" i="1" dirty="0">
                <a:latin typeface="Times New Roman" pitchFamily="18" charset="0"/>
                <a:cs typeface="Times New Roman" pitchFamily="18" charset="0"/>
              </a:rPr>
              <a:t>r</a:t>
            </a:r>
            <a:r>
              <a:rPr lang="en" baseline="-25000" dirty="0">
                <a:latin typeface="Times New Roman" pitchFamily="18" charset="0"/>
                <a:cs typeface="Times New Roman" pitchFamily="18" charset="0"/>
              </a:rPr>
              <a:t>0</a:t>
            </a:r>
            <a:r>
              <a:rPr lang="en" dirty="0"/>
              <a:t> and direction vector </a:t>
            </a:r>
            <a:r>
              <a:rPr lang="en" i="1" dirty="0">
                <a:latin typeface="Times New Roman" pitchFamily="18" charset="0"/>
                <a:cs typeface="Times New Roman" pitchFamily="18" charset="0"/>
              </a:rPr>
              <a:t>p</a:t>
            </a:r>
            <a:r>
              <a:rPr lang="en" baseline="-25000" dirty="0">
                <a:latin typeface="Times New Roman" pitchFamily="18" charset="0"/>
                <a:cs typeface="Times New Roman" pitchFamily="18" charset="0"/>
              </a:rPr>
              <a:t>0</a:t>
            </a:r>
            <a:r>
              <a:rPr lang="en" dirty="0"/>
              <a:t>: </a:t>
            </a:r>
          </a:p>
          <a:p>
            <a:pPr rtl="0"/>
            <a:endParaRPr lang="ru-RU" dirty="0" smtClean="0"/>
          </a:p>
          <a:p>
            <a:pPr lvl="0"/>
            <a:r>
              <a:rPr lang="en" dirty="0"/>
              <a:t>Further approximations (</a:t>
            </a:r>
            <a:r>
              <a:rPr lang="en" i="1" dirty="0" smtClean="0">
                <a:latin typeface="Times New Roman" pitchFamily="18" charset="0"/>
                <a:cs typeface="Times New Roman" pitchFamily="18" charset="0"/>
              </a:rPr>
              <a:t>i</a:t>
            </a:r>
            <a:r>
              <a:rPr lang="ru-RU" i="1" dirty="0">
                <a:latin typeface="Times New Roman" pitchFamily="18" charset="0"/>
                <a:cs typeface="Times New Roman" pitchFamily="18" charset="0"/>
                <a:sym typeface="Symbol"/>
              </a:rPr>
              <a:t> </a:t>
            </a:r>
            <a:r>
              <a:rPr lang="ru-RU" i="1" dirty="0">
                <a:latin typeface="Times New Roman" pitchFamily="18" charset="0"/>
                <a:cs typeface="Times New Roman" pitchFamily="18" charset="0"/>
              </a:rPr>
              <a:t>0, 1, 2,…, n–1</a:t>
            </a:r>
            <a:r>
              <a:rPr lang="en" dirty="0" smtClean="0"/>
              <a:t>) </a:t>
            </a:r>
            <a:r>
              <a:rPr lang="en" dirty="0"/>
              <a:t>are determined using the formulae:</a:t>
            </a:r>
            <a:endParaRPr lang="en-US" dirty="0" smtClean="0"/>
          </a:p>
          <a:p>
            <a:pPr lvl="0" rtl="0"/>
            <a:endParaRPr lang="en-US" dirty="0" smtClean="0"/>
          </a:p>
          <a:p>
            <a:pPr lvl="0" rtl="0"/>
            <a:endParaRPr lang="en-US" dirty="0" smtClean="0"/>
          </a:p>
          <a:p>
            <a:pPr lvl="0" rtl="0"/>
            <a:endParaRPr lang="en-US" dirty="0" smtClean="0"/>
          </a:p>
          <a:p>
            <a:pPr lvl="0" rtl="0"/>
            <a:endParaRPr lang="en-US" dirty="0" smtClean="0"/>
          </a:p>
          <a:p>
            <a:pPr rtl="0"/>
            <a:endParaRPr lang="ru-RU" dirty="0" smtClean="0"/>
          </a:p>
          <a:p>
            <a:pPr rtl="0"/>
            <a:endParaRPr lang="en-US" dirty="0" smtClean="0"/>
          </a:p>
          <a:p>
            <a:pPr rtl="0"/>
            <a:endParaRPr lang="ru-RU" dirty="0" smtClean="0"/>
          </a:p>
          <a:p>
            <a:pPr rtl="0"/>
            <a:endParaRPr lang="ru-RU" dirty="0"/>
          </a:p>
        </p:txBody>
      </p:sp>
      <p:sp>
        <p:nvSpPr>
          <p:cNvPr id="5" name="Дата 4"/>
          <p:cNvSpPr>
            <a:spLocks noGrp="1"/>
          </p:cNvSpPr>
          <p:nvPr>
            <p:ph type="dt" sz="half" idx="10"/>
          </p:nvPr>
        </p:nvSpPr>
        <p:spPr/>
        <p:txBody>
          <a:bodyPr rtlCol="0"/>
          <a:lstStyle/>
          <a:p>
            <a:pPr rtl="0">
              <a:defRPr/>
            </a:pPr>
            <a:r>
              <a:rPr lang="en"/>
              <a:t>Nizhny Novgorod, 2014</a:t>
            </a:r>
            <a:endParaRPr lang="ru-RU" dirty="0"/>
          </a:p>
        </p:txBody>
      </p:sp>
      <p:sp>
        <p:nvSpPr>
          <p:cNvPr id="6" name="Нижний колонтитул 5"/>
          <p:cNvSpPr>
            <a:spLocks noGrp="1"/>
          </p:cNvSpPr>
          <p:nvPr>
            <p:ph type="ftr" sz="quarter" idx="11"/>
          </p:nvPr>
        </p:nvSpPr>
        <p:spPr/>
        <p:txBody>
          <a:bodyPr rtlCol="0"/>
          <a:lstStyle/>
          <a:p>
            <a:pPr rtl="0">
              <a:defRPr/>
            </a:pPr>
            <a:r>
              <a:rPr lang="en"/>
              <a:t>Preconditioned conjugate gradient method implementation</a:t>
            </a:r>
            <a:endParaRPr lang="ru-RU" dirty="0"/>
          </a:p>
        </p:txBody>
      </p:sp>
      <p:sp>
        <p:nvSpPr>
          <p:cNvPr id="4" name="Номер слайда 3"/>
          <p:cNvSpPr>
            <a:spLocks noGrp="1"/>
          </p:cNvSpPr>
          <p:nvPr>
            <p:ph type="sldNum" sz="quarter" idx="12"/>
          </p:nvPr>
        </p:nvSpPr>
        <p:spPr/>
        <p:txBody>
          <a:bodyPr rtlCol="0"/>
          <a:lstStyle/>
          <a:p>
            <a:pPr rtl="0">
              <a:defRPr/>
            </a:pPr>
            <a:fld id="{A184A67C-33BD-4A59-9EAE-678C8C03CEA8}" type="slidenum">
              <a:rPr lang="ru-RU" smtClean="0"/>
              <a:pPr rtl="0">
                <a:defRPr/>
              </a:pPr>
              <a:t>36</a:t>
            </a:fld>
            <a:endParaRPr lang="ru-RU"/>
          </a:p>
        </p:txBody>
      </p:sp>
      <p:sp>
        <p:nvSpPr>
          <p:cNvPr id="112642"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rtl="0"/>
            <a:endParaRPr lang="ru-RU"/>
          </a:p>
        </p:txBody>
      </p:sp>
      <p:sp>
        <p:nvSpPr>
          <p:cNvPr id="132100" name="Rectangle 4"/>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rtl="0"/>
            <a:endParaRPr lang="ru-RU"/>
          </a:p>
        </p:txBody>
      </p:sp>
      <p:sp>
        <p:nvSpPr>
          <p:cNvPr id="132102" name="Rectangle 6"/>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rtl="0"/>
            <a:endParaRPr lang="ru-RU"/>
          </a:p>
        </p:txBody>
      </p:sp>
      <p:graphicFrame>
        <p:nvGraphicFramePr>
          <p:cNvPr id="132101" name="Object 5"/>
          <p:cNvGraphicFramePr>
            <a:graphicFrameLocks noChangeAspect="1"/>
          </p:cNvGraphicFramePr>
          <p:nvPr/>
        </p:nvGraphicFramePr>
        <p:xfrm>
          <a:off x="2738422" y="3279780"/>
          <a:ext cx="1752600" cy="863600"/>
        </p:xfrm>
        <a:graphic>
          <a:graphicData uri="http://schemas.openxmlformats.org/presentationml/2006/ole">
            <p:oleObj spid="_x0000_s194782" name="Equation" r:id="rId3" imgW="876300" imgH="431800" progId="Equation.3">
              <p:embed/>
            </p:oleObj>
          </a:graphicData>
        </a:graphic>
      </p:graphicFrame>
      <p:sp>
        <p:nvSpPr>
          <p:cNvPr id="132104" name="Rectangle 8"/>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rtl="0"/>
            <a:endParaRPr lang="ru-RU"/>
          </a:p>
        </p:txBody>
      </p:sp>
      <p:graphicFrame>
        <p:nvGraphicFramePr>
          <p:cNvPr id="132103" name="Object 7"/>
          <p:cNvGraphicFramePr>
            <a:graphicFrameLocks noChangeAspect="1"/>
          </p:cNvGraphicFramePr>
          <p:nvPr/>
        </p:nvGraphicFramePr>
        <p:xfrm>
          <a:off x="5050924" y="3494094"/>
          <a:ext cx="1801812" cy="457200"/>
        </p:xfrm>
        <a:graphic>
          <a:graphicData uri="http://schemas.openxmlformats.org/presentationml/2006/ole">
            <p:oleObj spid="_x0000_s194783" name="Equation" r:id="rId4" imgW="901309" imgH="228501" progId="Equation.3">
              <p:embed/>
            </p:oleObj>
          </a:graphicData>
        </a:graphic>
      </p:graphicFrame>
      <p:sp>
        <p:nvSpPr>
          <p:cNvPr id="132106" name="Rectangle 10"/>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rtl="0"/>
            <a:endParaRPr lang="ru-RU"/>
          </a:p>
        </p:txBody>
      </p:sp>
      <p:graphicFrame>
        <p:nvGraphicFramePr>
          <p:cNvPr id="132105" name="Object 9"/>
          <p:cNvGraphicFramePr>
            <a:graphicFrameLocks noChangeAspect="1"/>
          </p:cNvGraphicFramePr>
          <p:nvPr/>
        </p:nvGraphicFramePr>
        <p:xfrm>
          <a:off x="2738422" y="4357694"/>
          <a:ext cx="1930400" cy="457200"/>
        </p:xfrm>
        <a:graphic>
          <a:graphicData uri="http://schemas.openxmlformats.org/presentationml/2006/ole">
            <p:oleObj spid="_x0000_s194784" name="Equation" r:id="rId5" imgW="965200" imgH="228600" progId="Equation.3">
              <p:embed/>
            </p:oleObj>
          </a:graphicData>
        </a:graphic>
      </p:graphicFrame>
      <p:sp>
        <p:nvSpPr>
          <p:cNvPr id="132108" name="Rectangle 1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rtl="0"/>
            <a:endParaRPr lang="ru-RU"/>
          </a:p>
        </p:txBody>
      </p:sp>
      <p:graphicFrame>
        <p:nvGraphicFramePr>
          <p:cNvPr id="132107" name="Object 11"/>
          <p:cNvGraphicFramePr>
            <a:graphicFrameLocks noChangeAspect="1"/>
          </p:cNvGraphicFramePr>
          <p:nvPr/>
        </p:nvGraphicFramePr>
        <p:xfrm>
          <a:off x="2914648" y="4929198"/>
          <a:ext cx="1752600" cy="863600"/>
        </p:xfrm>
        <a:graphic>
          <a:graphicData uri="http://schemas.openxmlformats.org/presentationml/2006/ole">
            <p:oleObj spid="_x0000_s194785" name="Equation" r:id="rId6" imgW="876300" imgH="431800" progId="Equation.3">
              <p:embed/>
            </p:oleObj>
          </a:graphicData>
        </a:graphic>
      </p:graphicFrame>
      <p:sp>
        <p:nvSpPr>
          <p:cNvPr id="132110" name="Rectangle 14"/>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rtl="0"/>
            <a:endParaRPr lang="ru-RU"/>
          </a:p>
        </p:txBody>
      </p:sp>
      <p:graphicFrame>
        <p:nvGraphicFramePr>
          <p:cNvPr id="132109" name="Object 13"/>
          <p:cNvGraphicFramePr>
            <a:graphicFrameLocks noChangeAspect="1"/>
          </p:cNvGraphicFramePr>
          <p:nvPr/>
        </p:nvGraphicFramePr>
        <p:xfrm>
          <a:off x="5095876" y="5000636"/>
          <a:ext cx="1778000" cy="457200"/>
        </p:xfrm>
        <a:graphic>
          <a:graphicData uri="http://schemas.openxmlformats.org/presentationml/2006/ole">
            <p:oleObj spid="_x0000_s194786" name="Equation" r:id="rId7" imgW="889000" imgH="228600" progId="Equation.3">
              <p:embed/>
            </p:oleObj>
          </a:graphicData>
        </a:graphic>
      </p:graphicFrame>
      <p:sp>
        <p:nvSpPr>
          <p:cNvPr id="132112" name="Rectangle 16"/>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rtl="0"/>
            <a:endParaRPr lang="ru-RU"/>
          </a:p>
        </p:txBody>
      </p:sp>
      <p:sp>
        <p:nvSpPr>
          <p:cNvPr id="132114" name="Rectangle 18"/>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rtl="0"/>
            <a:endParaRPr lang="ru-RU"/>
          </a:p>
        </p:txBody>
      </p:sp>
      <p:sp>
        <p:nvSpPr>
          <p:cNvPr id="132116" name="Rectangle 20"/>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rtl="0"/>
            <a:endParaRPr lang="ru-RU"/>
          </a:p>
        </p:txBody>
      </p:sp>
      <p:graphicFrame>
        <p:nvGraphicFramePr>
          <p:cNvPr id="194570" name="Object 10"/>
          <p:cNvGraphicFramePr>
            <a:graphicFrameLocks noChangeAspect="1"/>
          </p:cNvGraphicFramePr>
          <p:nvPr/>
        </p:nvGraphicFramePr>
        <p:xfrm>
          <a:off x="1976427" y="1993896"/>
          <a:ext cx="1547813" cy="457200"/>
        </p:xfrm>
        <a:graphic>
          <a:graphicData uri="http://schemas.openxmlformats.org/presentationml/2006/ole">
            <p:oleObj spid="_x0000_s194787" name="Equation" r:id="rId8" imgW="774364" imgH="228501" progId="Equation.3">
              <p:embed/>
            </p:oleObj>
          </a:graphicData>
        </a:graphic>
      </p:graphicFrame>
      <p:graphicFrame>
        <p:nvGraphicFramePr>
          <p:cNvPr id="194569" name="Object 9"/>
          <p:cNvGraphicFramePr>
            <a:graphicFrameLocks noChangeAspect="1"/>
          </p:cNvGraphicFramePr>
          <p:nvPr/>
        </p:nvGraphicFramePr>
        <p:xfrm>
          <a:off x="4167182" y="2000240"/>
          <a:ext cx="1141413" cy="457200"/>
        </p:xfrm>
        <a:graphic>
          <a:graphicData uri="http://schemas.openxmlformats.org/presentationml/2006/ole">
            <p:oleObj spid="_x0000_s194788" name="Equation" r:id="rId9" imgW="571252" imgH="228501" progId="Equation.3">
              <p:embed/>
            </p:oleObj>
          </a:graphicData>
        </a:graphic>
      </p:graphicFrame>
      <p:graphicFrame>
        <p:nvGraphicFramePr>
          <p:cNvPr id="194568" name="Object 8"/>
          <p:cNvGraphicFramePr>
            <a:graphicFrameLocks noChangeAspect="1"/>
          </p:cNvGraphicFramePr>
          <p:nvPr/>
        </p:nvGraphicFramePr>
        <p:xfrm>
          <a:off x="6238884" y="2000240"/>
          <a:ext cx="914400" cy="406400"/>
        </p:xfrm>
        <a:graphic>
          <a:graphicData uri="http://schemas.openxmlformats.org/presentationml/2006/ole">
            <p:oleObj spid="_x0000_s194789" name="Equation" r:id="rId10" imgW="457002" imgH="203112" progId="Equation.3">
              <p:embed/>
            </p:oleObj>
          </a:graphicData>
        </a:graphic>
      </p:graphicFrame>
      <p:sp>
        <p:nvSpPr>
          <p:cNvPr id="194571" name="Rectangle 11"/>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rtl="0"/>
            <a:endParaRPr lang="ru-RU"/>
          </a:p>
        </p:txBody>
      </p:sp>
      <p:sp>
        <p:nvSpPr>
          <p:cNvPr id="194572" name="Rectangle 12"/>
          <p:cNvSpPr>
            <a:spLocks noChangeArrowheads="1"/>
          </p:cNvSpPr>
          <p:nvPr/>
        </p:nvSpPr>
        <p:spPr bwMode="auto">
          <a:xfrm>
            <a:off x="0" y="228600"/>
            <a:ext cx="9906000" cy="0"/>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n" sz="1100" b="0" i="0" u="none" strike="noStrike" cap="none" normalizeH="0">
                <a:ln>
                  <a:noFill/>
                </a:ln>
                <a:solidFill>
                  <a:schemeClr val="tx1"/>
                </a:solidFill>
                <a:effectLst/>
                <a:latin typeface="Arial" pitchFamily="34" charset="0"/>
                <a:ea typeface="Times New Roman" pitchFamily="18" charset="0"/>
                <a:cs typeface="Arial" pitchFamily="34" charset="0"/>
              </a:rPr>
              <a:t>, </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94573" name="Rectangle 13"/>
          <p:cNvSpPr>
            <a:spLocks noChangeArrowheads="1"/>
          </p:cNvSpPr>
          <p:nvPr/>
        </p:nvSpPr>
        <p:spPr bwMode="auto">
          <a:xfrm>
            <a:off x="0" y="457200"/>
            <a:ext cx="9906000" cy="0"/>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n" sz="1100" b="0" i="0" u="none" strike="noStrike" cap="none" normalizeH="0">
                <a:ln>
                  <a:noFill/>
                </a:ln>
                <a:solidFill>
                  <a:schemeClr val="tx1"/>
                </a:solidFill>
                <a:effectLst/>
                <a:latin typeface="Arial" pitchFamily="34" charset="0"/>
                <a:ea typeface="Times New Roman" pitchFamily="18" charset="0"/>
                <a:cs typeface="Arial" pitchFamily="34" charset="0"/>
              </a:rPr>
              <a:t>, </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94575" name="Rectangle 15"/>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rtl="0"/>
            <a:endParaRPr lang="ru-RU"/>
          </a:p>
        </p:txBody>
      </p:sp>
      <p:graphicFrame>
        <p:nvGraphicFramePr>
          <p:cNvPr id="194574" name="Object 14"/>
          <p:cNvGraphicFramePr>
            <a:graphicFrameLocks noChangeAspect="1"/>
          </p:cNvGraphicFramePr>
          <p:nvPr/>
        </p:nvGraphicFramePr>
        <p:xfrm>
          <a:off x="5167314" y="4214818"/>
          <a:ext cx="1612900" cy="482600"/>
        </p:xfrm>
        <a:graphic>
          <a:graphicData uri="http://schemas.openxmlformats.org/presentationml/2006/ole">
            <p:oleObj spid="_x0000_s194790" name="Equation" r:id="rId11" imgW="812447" imgH="241195" progId="Equation.3">
              <p:embed/>
            </p:oleObj>
          </a:graphicData>
        </a:graphic>
      </p:graphicFrame>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p:txBody>
          <a:bodyPr rtlCol="0"/>
          <a:lstStyle/>
          <a:p>
            <a:pPr rtl="0"/>
            <a:r>
              <a:rPr lang="en"/>
              <a:t>Conjugate gradient method algorithm (2)</a:t>
            </a:r>
            <a:endParaRPr lang="ru-RU" dirty="0"/>
          </a:p>
        </p:txBody>
      </p:sp>
      <p:sp>
        <p:nvSpPr>
          <p:cNvPr id="8" name="Содержимое 7"/>
          <p:cNvSpPr>
            <a:spLocks noGrp="1"/>
          </p:cNvSpPr>
          <p:nvPr>
            <p:ph idx="1"/>
          </p:nvPr>
        </p:nvSpPr>
        <p:spPr/>
        <p:txBody>
          <a:bodyPr rtlCol="0"/>
          <a:lstStyle/>
          <a:p>
            <a:pPr rtl="0"/>
            <a:r>
              <a:rPr lang="en" dirty="0"/>
              <a:t>Use the ILU(0) type preconditioner.</a:t>
            </a:r>
            <a:endParaRPr lang="ru-RU" dirty="0" smtClean="0"/>
          </a:p>
          <a:p>
            <a:pPr lvl="0" algn="ctr" rtl="0">
              <a:buNone/>
            </a:pPr>
            <a:r>
              <a:rPr lang="en" i="1" dirty="0">
                <a:latin typeface="Times New Roman" pitchFamily="18" charset="0"/>
                <a:cs typeface="Times New Roman" pitchFamily="18" charset="0"/>
              </a:rPr>
              <a:t>M = LU</a:t>
            </a:r>
          </a:p>
          <a:p>
            <a:pPr rtl="0"/>
            <a:r>
              <a:rPr lang="en" dirty="0"/>
              <a:t>Then, instead of computing the matrix </a:t>
            </a:r>
            <a:r>
              <a:rPr lang="en" i="1" dirty="0">
                <a:latin typeface="Times New Roman" pitchFamily="18" charset="0"/>
                <a:cs typeface="Times New Roman" pitchFamily="18" charset="0"/>
              </a:rPr>
              <a:t>M</a:t>
            </a:r>
            <a:r>
              <a:rPr lang="en" baseline="30000" dirty="0">
                <a:latin typeface="Times New Roman" pitchFamily="18" charset="0"/>
                <a:cs typeface="Times New Roman" pitchFamily="18" charset="0"/>
              </a:rPr>
              <a:t> –1</a:t>
            </a:r>
            <a:r>
              <a:rPr lang="en" dirty="0"/>
              <a:t> solve </a:t>
            </a:r>
            <a:r>
              <a:rPr lang="en" dirty="0" smtClean="0"/>
              <a:t>the system</a:t>
            </a:r>
            <a:endParaRPr lang="en" dirty="0"/>
          </a:p>
          <a:p>
            <a:pPr rtl="0"/>
            <a:endParaRPr lang="ru-RU" dirty="0" smtClean="0"/>
          </a:p>
          <a:p>
            <a:pPr rtl="0"/>
            <a:r>
              <a:rPr lang="en" dirty="0"/>
              <a:t>I. e. move to triangular systems</a:t>
            </a:r>
          </a:p>
          <a:p>
            <a:pPr rtl="0"/>
            <a:endParaRPr lang="en-US" dirty="0" smtClean="0"/>
          </a:p>
          <a:p>
            <a:pPr rtl="0"/>
            <a:endParaRPr lang="ru-RU" dirty="0" smtClean="0"/>
          </a:p>
          <a:p>
            <a:pPr rtl="0"/>
            <a:endParaRPr lang="ru-RU" dirty="0"/>
          </a:p>
        </p:txBody>
      </p:sp>
      <p:sp>
        <p:nvSpPr>
          <p:cNvPr id="5" name="Дата 4"/>
          <p:cNvSpPr>
            <a:spLocks noGrp="1"/>
          </p:cNvSpPr>
          <p:nvPr>
            <p:ph type="dt" sz="half" idx="10"/>
          </p:nvPr>
        </p:nvSpPr>
        <p:spPr/>
        <p:txBody>
          <a:bodyPr rtlCol="0"/>
          <a:lstStyle/>
          <a:p>
            <a:pPr rtl="0">
              <a:defRPr/>
            </a:pPr>
            <a:r>
              <a:rPr lang="en"/>
              <a:t>Nizhny Novgorod, 2014</a:t>
            </a:r>
            <a:endParaRPr lang="ru-RU" dirty="0"/>
          </a:p>
        </p:txBody>
      </p:sp>
      <p:sp>
        <p:nvSpPr>
          <p:cNvPr id="6" name="Нижний колонтитул 5"/>
          <p:cNvSpPr>
            <a:spLocks noGrp="1"/>
          </p:cNvSpPr>
          <p:nvPr>
            <p:ph type="ftr" sz="quarter" idx="11"/>
          </p:nvPr>
        </p:nvSpPr>
        <p:spPr/>
        <p:txBody>
          <a:bodyPr rtlCol="0"/>
          <a:lstStyle/>
          <a:p>
            <a:pPr rtl="0">
              <a:defRPr/>
            </a:pPr>
            <a:r>
              <a:rPr lang="en"/>
              <a:t>Preconditioned conjugate gradient method implementation</a:t>
            </a:r>
            <a:endParaRPr lang="ru-RU" dirty="0"/>
          </a:p>
        </p:txBody>
      </p:sp>
      <p:sp>
        <p:nvSpPr>
          <p:cNvPr id="4" name="Номер слайда 3"/>
          <p:cNvSpPr>
            <a:spLocks noGrp="1"/>
          </p:cNvSpPr>
          <p:nvPr>
            <p:ph type="sldNum" sz="quarter" idx="12"/>
          </p:nvPr>
        </p:nvSpPr>
        <p:spPr/>
        <p:txBody>
          <a:bodyPr rtlCol="0"/>
          <a:lstStyle/>
          <a:p>
            <a:pPr rtl="0">
              <a:defRPr/>
            </a:pPr>
            <a:fld id="{A184A67C-33BD-4A59-9EAE-678C8C03CEA8}" type="slidenum">
              <a:rPr lang="ru-RU" smtClean="0"/>
              <a:pPr rtl="0">
                <a:defRPr/>
              </a:pPr>
              <a:t>37</a:t>
            </a:fld>
            <a:endParaRPr lang="ru-RU"/>
          </a:p>
        </p:txBody>
      </p:sp>
      <p:sp>
        <p:nvSpPr>
          <p:cNvPr id="112642"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rtl="0"/>
            <a:endParaRPr lang="ru-RU"/>
          </a:p>
        </p:txBody>
      </p:sp>
      <p:sp>
        <p:nvSpPr>
          <p:cNvPr id="132100" name="Rectangle 4"/>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rtl="0"/>
            <a:endParaRPr lang="ru-RU"/>
          </a:p>
        </p:txBody>
      </p:sp>
      <p:sp>
        <p:nvSpPr>
          <p:cNvPr id="132102" name="Rectangle 6"/>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rtl="0"/>
            <a:endParaRPr lang="ru-RU"/>
          </a:p>
        </p:txBody>
      </p:sp>
      <p:sp>
        <p:nvSpPr>
          <p:cNvPr id="132104" name="Rectangle 8"/>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rtl="0"/>
            <a:endParaRPr lang="ru-RU"/>
          </a:p>
        </p:txBody>
      </p:sp>
      <p:sp>
        <p:nvSpPr>
          <p:cNvPr id="132106" name="Rectangle 10"/>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rtl="0"/>
            <a:endParaRPr lang="ru-RU"/>
          </a:p>
        </p:txBody>
      </p:sp>
      <p:sp>
        <p:nvSpPr>
          <p:cNvPr id="132108" name="Rectangle 1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rtl="0"/>
            <a:endParaRPr lang="ru-RU"/>
          </a:p>
        </p:txBody>
      </p:sp>
      <p:sp>
        <p:nvSpPr>
          <p:cNvPr id="132110" name="Rectangle 14"/>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rtl="0"/>
            <a:endParaRPr lang="ru-RU"/>
          </a:p>
        </p:txBody>
      </p:sp>
      <p:sp>
        <p:nvSpPr>
          <p:cNvPr id="132112" name="Rectangle 16"/>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rtl="0"/>
            <a:endParaRPr lang="ru-RU"/>
          </a:p>
        </p:txBody>
      </p:sp>
      <p:sp>
        <p:nvSpPr>
          <p:cNvPr id="132114" name="Rectangle 18"/>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rtl="0"/>
            <a:endParaRPr lang="ru-RU"/>
          </a:p>
        </p:txBody>
      </p:sp>
      <p:sp>
        <p:nvSpPr>
          <p:cNvPr id="132116" name="Rectangle 20"/>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rtl="0"/>
            <a:endParaRPr lang="ru-RU"/>
          </a:p>
        </p:txBody>
      </p:sp>
      <p:sp>
        <p:nvSpPr>
          <p:cNvPr id="195590" name="Rectangle 6"/>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rtl="0"/>
            <a:endParaRPr lang="ru-RU"/>
          </a:p>
        </p:txBody>
      </p:sp>
      <p:graphicFrame>
        <p:nvGraphicFramePr>
          <p:cNvPr id="195589" name="Object 5"/>
          <p:cNvGraphicFramePr>
            <a:graphicFrameLocks noChangeAspect="1"/>
          </p:cNvGraphicFramePr>
          <p:nvPr>
            <p:extLst>
              <p:ext uri="{D42A27DB-BD31-4B8C-83A1-F6EECF244321}">
                <p14:modId xmlns="" xmlns:p14="http://schemas.microsoft.com/office/powerpoint/2010/main" val="2220544533"/>
              </p:ext>
            </p:extLst>
          </p:nvPr>
        </p:nvGraphicFramePr>
        <p:xfrm>
          <a:off x="4267200" y="2564904"/>
          <a:ext cx="1371600" cy="457200"/>
        </p:xfrm>
        <a:graphic>
          <a:graphicData uri="http://schemas.openxmlformats.org/presentationml/2006/ole">
            <p:oleObj spid="_x0000_s195638" name="Equation" r:id="rId3" imgW="685800" imgH="228600" progId="Equation.3">
              <p:embed/>
            </p:oleObj>
          </a:graphicData>
        </a:graphic>
      </p:graphicFrame>
      <p:sp>
        <p:nvSpPr>
          <p:cNvPr id="195592" name="Rectangle 8"/>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rtlCol="0" anchor="ctr" anchorCtr="0" compatLnSpc="1">
            <a:prstTxWarp prst="textNoShape">
              <a:avLst/>
            </a:prstTxWarp>
            <a:spAutoFit/>
          </a:bodyPr>
          <a:lstStyle/>
          <a:p>
            <a:pPr rtl="0"/>
            <a:endParaRPr lang="ru-RU"/>
          </a:p>
        </p:txBody>
      </p:sp>
      <p:graphicFrame>
        <p:nvGraphicFramePr>
          <p:cNvPr id="195591" name="Object 7"/>
          <p:cNvGraphicFramePr>
            <a:graphicFrameLocks noChangeAspect="1"/>
          </p:cNvGraphicFramePr>
          <p:nvPr/>
        </p:nvGraphicFramePr>
        <p:xfrm>
          <a:off x="3881430" y="3829056"/>
          <a:ext cx="2362200" cy="457200"/>
        </p:xfrm>
        <a:graphic>
          <a:graphicData uri="http://schemas.openxmlformats.org/presentationml/2006/ole">
            <p:oleObj spid="_x0000_s195639" name="Equation" r:id="rId4" imgW="1181100" imgH="228600" progId="Equation.3">
              <p:embed/>
            </p:oleObj>
          </a:graphicData>
        </a:graphic>
      </p:graphicFrame>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Заголовок 7"/>
          <p:cNvSpPr>
            <a:spLocks noGrp="1"/>
          </p:cNvSpPr>
          <p:nvPr>
            <p:ph type="title"/>
          </p:nvPr>
        </p:nvSpPr>
        <p:spPr/>
        <p:txBody>
          <a:bodyPr rtlCol="0"/>
          <a:lstStyle/>
          <a:p>
            <a:pPr rtl="0"/>
            <a:r>
              <a:rPr lang="en" sz="3600"/>
              <a:t>Preconditioned method software implementation</a:t>
            </a:r>
            <a:endParaRPr lang="ru-RU" sz="3600" dirty="0"/>
          </a:p>
        </p:txBody>
      </p:sp>
      <p:sp>
        <p:nvSpPr>
          <p:cNvPr id="7" name="Текст 6"/>
          <p:cNvSpPr>
            <a:spLocks noGrp="1"/>
          </p:cNvSpPr>
          <p:nvPr>
            <p:ph type="body" idx="1"/>
          </p:nvPr>
        </p:nvSpPr>
        <p:spPr/>
        <p:txBody>
          <a:bodyPr rtlCol="0"/>
          <a:lstStyle/>
          <a:p>
            <a:pPr rtl="0"/>
            <a:endParaRPr lang="ru-RU"/>
          </a:p>
        </p:txBody>
      </p:sp>
      <p:sp>
        <p:nvSpPr>
          <p:cNvPr id="12" name="Номер слайда 11"/>
          <p:cNvSpPr>
            <a:spLocks noGrp="1"/>
          </p:cNvSpPr>
          <p:nvPr>
            <p:ph type="sldNum" sz="quarter" idx="12"/>
          </p:nvPr>
        </p:nvSpPr>
        <p:spPr/>
        <p:txBody>
          <a:bodyPr rtlCol="0"/>
          <a:lstStyle/>
          <a:p>
            <a:pPr rtl="0">
              <a:defRPr/>
            </a:pPr>
            <a:fld id="{A184A67C-33BD-4A59-9EAE-678C8C03CEA8}" type="slidenum">
              <a:rPr lang="ru-RU" smtClean="0"/>
              <a:pPr rtl="0">
                <a:defRPr/>
              </a:pPr>
              <a:t>38</a:t>
            </a:fld>
            <a:endParaRPr lang="ru-RU"/>
          </a:p>
        </p:txBody>
      </p:sp>
      <p:sp>
        <p:nvSpPr>
          <p:cNvPr id="4" name="Дата 3"/>
          <p:cNvSpPr>
            <a:spLocks noGrp="1"/>
          </p:cNvSpPr>
          <p:nvPr>
            <p:ph type="dt" sz="half" idx="2"/>
          </p:nvPr>
        </p:nvSpPr>
        <p:spPr/>
        <p:txBody>
          <a:bodyPr rtlCol="0"/>
          <a:lstStyle/>
          <a:p>
            <a:pPr rtl="0"/>
            <a:r>
              <a:rPr lang="en"/>
              <a:t>Nizhny Novgorod, 2014</a:t>
            </a:r>
            <a:endParaRPr lang="ru-RU" dirty="0"/>
          </a:p>
        </p:txBody>
      </p:sp>
      <p:sp>
        <p:nvSpPr>
          <p:cNvPr id="5" name="Нижний колонтитул 4"/>
          <p:cNvSpPr>
            <a:spLocks noGrp="1"/>
          </p:cNvSpPr>
          <p:nvPr>
            <p:ph type="ftr" sz="quarter" idx="3"/>
          </p:nvPr>
        </p:nvSpPr>
        <p:spPr/>
        <p:txBody>
          <a:bodyPr rtlCol="0"/>
          <a:lstStyle/>
          <a:p>
            <a:pPr rtl="0"/>
            <a:r>
              <a:rPr lang="en"/>
              <a:t>Preconditioned conjugate gradient method implementation</a:t>
            </a:r>
            <a:endParaRPr lang="ru-RU" dirty="0"/>
          </a:p>
        </p:txBody>
      </p:sp>
    </p:spTree>
    <p:extLst>
      <p:ext uri="{BB962C8B-B14F-4D97-AF65-F5344CB8AC3E}">
        <p14:creationId xmlns="" xmlns:p14="http://schemas.microsoft.com/office/powerpoint/2010/main" val="37000211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Project creation (1)</a:t>
            </a:r>
            <a:endParaRPr lang="ru-RU" dirty="0"/>
          </a:p>
        </p:txBody>
      </p:sp>
      <p:sp>
        <p:nvSpPr>
          <p:cNvPr id="3" name="Содержимое 2"/>
          <p:cNvSpPr>
            <a:spLocks noGrp="1"/>
          </p:cNvSpPr>
          <p:nvPr>
            <p:ph idx="1"/>
          </p:nvPr>
        </p:nvSpPr>
        <p:spPr/>
        <p:txBody>
          <a:bodyPr rtlCol="0"/>
          <a:lstStyle/>
          <a:p>
            <a:pPr rtl="0"/>
            <a:r>
              <a:rPr lang="en" dirty="0"/>
              <a:t>Create </a:t>
            </a:r>
            <a:r>
              <a:rPr lang="en" dirty="0" smtClean="0"/>
              <a:t>the </a:t>
            </a:r>
            <a:r>
              <a:rPr lang="en" b="1" dirty="0" smtClean="0"/>
              <a:t>02_PCGMethod</a:t>
            </a:r>
            <a:r>
              <a:rPr lang="en" dirty="0" smtClean="0"/>
              <a:t> project with </a:t>
            </a:r>
            <a:r>
              <a:rPr lang="en" dirty="0"/>
              <a:t>the preconditioned conjugate gradient method implementation</a:t>
            </a:r>
          </a:p>
          <a:p>
            <a:pPr rtl="0"/>
            <a:r>
              <a:rPr lang="en" dirty="0"/>
              <a:t>Copy the files to the project from </a:t>
            </a:r>
            <a:r>
              <a:rPr lang="en" b="1" dirty="0"/>
              <a:t>01_СGMethod</a:t>
            </a:r>
            <a:endParaRPr lang="ru-RU" b="1" dirty="0" smtClean="0"/>
          </a:p>
          <a:p>
            <a:pPr rtl="0"/>
            <a:r>
              <a:rPr lang="en" dirty="0"/>
              <a:t>Add the project with the ILU(0)-preconditioner from the respective laboratory work. </a:t>
            </a:r>
          </a:p>
          <a:p>
            <a:pPr lvl="1" rtl="0"/>
            <a:r>
              <a:rPr lang="en" b="1" dirty="0"/>
              <a:t>ilu0.h, ilu0.c</a:t>
            </a:r>
            <a:r>
              <a:rPr lang="en" dirty="0"/>
              <a:t>  – declaring and implementing functions of the ILU(0)-preconditioner</a:t>
            </a:r>
            <a:endParaRPr lang="ru-RU" dirty="0" smtClean="0"/>
          </a:p>
          <a:p>
            <a:pPr rtl="0"/>
            <a:endParaRPr lang="ru-RU" dirty="0" smtClean="0"/>
          </a:p>
        </p:txBody>
      </p:sp>
      <p:sp>
        <p:nvSpPr>
          <p:cNvPr id="4" name="Дата 3"/>
          <p:cNvSpPr>
            <a:spLocks noGrp="1"/>
          </p:cNvSpPr>
          <p:nvPr>
            <p:ph type="dt" sz="half" idx="10"/>
          </p:nvPr>
        </p:nvSpPr>
        <p:spPr/>
        <p:txBody>
          <a:bodyPr rtlCol="0"/>
          <a:lstStyle/>
          <a:p>
            <a:pPr rtl="0">
              <a:defRPr/>
            </a:pPr>
            <a:r>
              <a:rPr lang="en"/>
              <a:t>Nizhny Novgorod, 2014</a:t>
            </a:r>
            <a:endParaRPr lang="ru-RU"/>
          </a:p>
        </p:txBody>
      </p:sp>
      <p:sp>
        <p:nvSpPr>
          <p:cNvPr id="5" name="Нижний колонтитул 4"/>
          <p:cNvSpPr>
            <a:spLocks noGrp="1"/>
          </p:cNvSpPr>
          <p:nvPr>
            <p:ph type="ftr" sz="quarter" idx="11"/>
          </p:nvPr>
        </p:nvSpPr>
        <p:spPr/>
        <p:txBody>
          <a:bodyPr rtlCol="0"/>
          <a:lstStyle/>
          <a:p>
            <a:pPr rtl="0">
              <a:defRPr/>
            </a:pPr>
            <a:r>
              <a:rPr lang="en"/>
              <a:t>Preconditioned conjugate gradient method implementation</a:t>
            </a:r>
            <a:endParaRPr lang="ru-RU"/>
          </a:p>
        </p:txBody>
      </p:sp>
      <p:sp>
        <p:nvSpPr>
          <p:cNvPr id="7" name="Номер слайда 6"/>
          <p:cNvSpPr>
            <a:spLocks noGrp="1"/>
          </p:cNvSpPr>
          <p:nvPr>
            <p:ph type="sldNum" sz="quarter" idx="12"/>
          </p:nvPr>
        </p:nvSpPr>
        <p:spPr/>
        <p:txBody>
          <a:bodyPr rtlCol="0"/>
          <a:lstStyle/>
          <a:p>
            <a:pPr rtl="0">
              <a:defRPr/>
            </a:pPr>
            <a:fld id="{CFF17263-AD44-4172-9351-2AAA83E44B95}" type="slidenum">
              <a:rPr lang="ru-RU" smtClean="0"/>
              <a:pPr rtl="0">
                <a:defRPr/>
              </a:pPr>
              <a:t>39</a:t>
            </a:fld>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Objectives of work</a:t>
            </a:r>
            <a:endParaRPr lang="ru-RU" dirty="0"/>
          </a:p>
        </p:txBody>
      </p:sp>
      <p:sp>
        <p:nvSpPr>
          <p:cNvPr id="3" name="Содержимое 2"/>
          <p:cNvSpPr>
            <a:spLocks noGrp="1"/>
          </p:cNvSpPr>
          <p:nvPr>
            <p:ph idx="1"/>
          </p:nvPr>
        </p:nvSpPr>
        <p:spPr/>
        <p:txBody>
          <a:bodyPr rtlCol="0"/>
          <a:lstStyle/>
          <a:p>
            <a:pPr rtl="0"/>
            <a:r>
              <a:rPr lang="en"/>
              <a:t>Study of the conjugate gradient method for sparse matrices</a:t>
            </a:r>
          </a:p>
          <a:p>
            <a:pPr rtl="0"/>
            <a:r>
              <a:rPr lang="en"/>
              <a:t>Development of the sequential method implementation. Convergence analysis</a:t>
            </a:r>
          </a:p>
          <a:p>
            <a:pPr rtl="0"/>
            <a:r>
              <a:rPr lang="en"/>
              <a:t>Use of ILU(0)-preconditioner to improve the method convergence. Convergence analysis</a:t>
            </a:r>
          </a:p>
          <a:p>
            <a:pPr rtl="0"/>
            <a:r>
              <a:rPr lang="en"/>
              <a:t>Use of extended precision numbers to reduce the method computational error (by the example of MPFR library).</a:t>
            </a:r>
          </a:p>
          <a:p>
            <a:pPr rtl="0"/>
            <a:r>
              <a:rPr lang="en"/>
              <a:t>Analysis of method convergence using extended precision numbers</a:t>
            </a:r>
          </a:p>
          <a:p>
            <a:pPr rtl="0"/>
            <a:endParaRPr lang="ru-RU" dirty="0"/>
          </a:p>
        </p:txBody>
      </p:sp>
      <p:sp>
        <p:nvSpPr>
          <p:cNvPr id="4" name="Дата 3"/>
          <p:cNvSpPr>
            <a:spLocks noGrp="1"/>
          </p:cNvSpPr>
          <p:nvPr>
            <p:ph type="dt" sz="half" idx="10"/>
          </p:nvPr>
        </p:nvSpPr>
        <p:spPr/>
        <p:txBody>
          <a:bodyPr rtlCol="0"/>
          <a:lstStyle/>
          <a:p>
            <a:pPr rtl="0">
              <a:defRPr/>
            </a:pPr>
            <a:r>
              <a:rPr lang="en"/>
              <a:t>Nizhny Novgorod, 2014</a:t>
            </a:r>
            <a:endParaRPr lang="ru-RU"/>
          </a:p>
        </p:txBody>
      </p:sp>
      <p:sp>
        <p:nvSpPr>
          <p:cNvPr id="5" name="Нижний колонтитул 4"/>
          <p:cNvSpPr>
            <a:spLocks noGrp="1"/>
          </p:cNvSpPr>
          <p:nvPr>
            <p:ph type="ftr" sz="quarter" idx="11"/>
          </p:nvPr>
        </p:nvSpPr>
        <p:spPr/>
        <p:txBody>
          <a:bodyPr rtlCol="0"/>
          <a:lstStyle/>
          <a:p>
            <a:pPr rtl="0">
              <a:defRPr/>
            </a:pPr>
            <a:r>
              <a:rPr lang="en"/>
              <a:t>Preconditioned conjugate gradient method implementation</a:t>
            </a:r>
            <a:endParaRPr lang="ru-RU"/>
          </a:p>
        </p:txBody>
      </p:sp>
      <p:sp>
        <p:nvSpPr>
          <p:cNvPr id="7" name="Номер слайда 6"/>
          <p:cNvSpPr>
            <a:spLocks noGrp="1"/>
          </p:cNvSpPr>
          <p:nvPr>
            <p:ph type="sldNum" sz="quarter" idx="12"/>
          </p:nvPr>
        </p:nvSpPr>
        <p:spPr/>
        <p:txBody>
          <a:bodyPr rtlCol="0"/>
          <a:lstStyle/>
          <a:p>
            <a:pPr rtl="0">
              <a:defRPr/>
            </a:pPr>
            <a:fld id="{CFF17263-AD44-4172-9351-2AAA83E44B95}" type="slidenum">
              <a:rPr lang="ru-RU" smtClean="0"/>
              <a:pPr rtl="0">
                <a:defRPr/>
              </a:pPr>
              <a:t>4</a:t>
            </a:fld>
            <a:endParaRPr lang="ru-RU"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Project creation (2)</a:t>
            </a:r>
            <a:endParaRPr lang="ru-RU" dirty="0"/>
          </a:p>
        </p:txBody>
      </p:sp>
      <p:sp>
        <p:nvSpPr>
          <p:cNvPr id="3" name="Содержимое 2"/>
          <p:cNvSpPr>
            <a:spLocks noGrp="1"/>
          </p:cNvSpPr>
          <p:nvPr>
            <p:ph idx="1"/>
          </p:nvPr>
        </p:nvSpPr>
        <p:spPr/>
        <p:txBody>
          <a:bodyPr rtlCol="0"/>
          <a:lstStyle/>
          <a:p>
            <a:pPr rtl="0"/>
            <a:r>
              <a:rPr lang="en" dirty="0"/>
              <a:t>Set up the project </a:t>
            </a:r>
            <a:r>
              <a:rPr lang="en" b="1" dirty="0"/>
              <a:t>02_PСGMethod</a:t>
            </a:r>
            <a:r>
              <a:rPr lang="en" dirty="0"/>
              <a:t> properties: </a:t>
            </a:r>
            <a:r>
              <a:rPr lang="en" dirty="0" smtClean="0"/>
              <a:t>from </a:t>
            </a:r>
            <a:r>
              <a:rPr lang="en" b="1" dirty="0"/>
              <a:t>ConfigurationProperties</a:t>
            </a:r>
            <a:r>
              <a:rPr lang="en" dirty="0"/>
              <a:t>, </a:t>
            </a:r>
            <a:r>
              <a:rPr lang="en" dirty="0" smtClean="0"/>
              <a:t>select </a:t>
            </a:r>
            <a:r>
              <a:rPr lang="en" b="1" dirty="0" smtClean="0"/>
              <a:t>С\С</a:t>
            </a:r>
            <a:r>
              <a:rPr lang="en" b="1" dirty="0"/>
              <a:t>++ → General →Additional Include Directories</a:t>
            </a:r>
            <a:r>
              <a:rPr lang="en" dirty="0"/>
              <a:t> tab, enter </a:t>
            </a:r>
            <a:r>
              <a:rPr lang="en" b="1" dirty="0"/>
              <a:t>..\ILU</a:t>
            </a:r>
            <a:r>
              <a:rPr lang="en" dirty="0"/>
              <a:t> in the field </a:t>
            </a:r>
            <a:r>
              <a:rPr lang="en" b="1" dirty="0"/>
              <a:t>Additional Input Directories.</a:t>
            </a:r>
            <a:r>
              <a:rPr lang="en" dirty="0"/>
              <a:t> </a:t>
            </a:r>
          </a:p>
          <a:p>
            <a:pPr rtl="0"/>
            <a:r>
              <a:rPr lang="en" dirty="0"/>
              <a:t>For the ILU project, indicate 01_CGMethod in the property field. </a:t>
            </a:r>
            <a:endParaRPr lang="en-US" dirty="0" smtClean="0"/>
          </a:p>
          <a:p>
            <a:pPr rtl="0"/>
            <a:r>
              <a:rPr lang="en" dirty="0"/>
              <a:t>Connect Intel MKL to the project.</a:t>
            </a:r>
          </a:p>
          <a:p>
            <a:pPr rtl="0"/>
            <a:r>
              <a:rPr lang="en" dirty="0"/>
              <a:t>Set up </a:t>
            </a:r>
            <a:r>
              <a:rPr lang="en" b="1" dirty="0"/>
              <a:t>Project Dependencies</a:t>
            </a:r>
            <a:r>
              <a:rPr lang="en" dirty="0"/>
              <a:t>: </a:t>
            </a:r>
            <a:r>
              <a:rPr lang="en" dirty="0" smtClean="0"/>
              <a:t>the </a:t>
            </a:r>
            <a:r>
              <a:rPr lang="en" b="1" dirty="0" smtClean="0"/>
              <a:t>ILU</a:t>
            </a:r>
            <a:r>
              <a:rPr lang="en" dirty="0" smtClean="0"/>
              <a:t> project depends </a:t>
            </a:r>
            <a:r>
              <a:rPr lang="en" dirty="0"/>
              <a:t>on </a:t>
            </a:r>
            <a:r>
              <a:rPr lang="en" b="1" dirty="0"/>
              <a:t>01_CGMethod</a:t>
            </a:r>
            <a:r>
              <a:rPr lang="en" dirty="0"/>
              <a:t> and </a:t>
            </a:r>
            <a:r>
              <a:rPr lang="en" b="1" dirty="0"/>
              <a:t>02_PCGMethod</a:t>
            </a:r>
            <a:r>
              <a:rPr lang="en" dirty="0"/>
              <a:t> depends on </a:t>
            </a:r>
            <a:r>
              <a:rPr lang="en" b="1" dirty="0"/>
              <a:t>ILU</a:t>
            </a:r>
            <a:r>
              <a:rPr lang="en" dirty="0"/>
              <a:t>.</a:t>
            </a:r>
          </a:p>
          <a:p>
            <a:pPr rtl="0"/>
            <a:endParaRPr lang="ru-RU" dirty="0" smtClean="0"/>
          </a:p>
        </p:txBody>
      </p:sp>
      <p:sp>
        <p:nvSpPr>
          <p:cNvPr id="4" name="Дата 3"/>
          <p:cNvSpPr>
            <a:spLocks noGrp="1"/>
          </p:cNvSpPr>
          <p:nvPr>
            <p:ph type="dt" sz="half" idx="10"/>
          </p:nvPr>
        </p:nvSpPr>
        <p:spPr/>
        <p:txBody>
          <a:bodyPr rtlCol="0"/>
          <a:lstStyle/>
          <a:p>
            <a:pPr rtl="0">
              <a:defRPr/>
            </a:pPr>
            <a:r>
              <a:rPr lang="en"/>
              <a:t>Nizhny Novgorod, 2014</a:t>
            </a:r>
            <a:endParaRPr lang="ru-RU"/>
          </a:p>
        </p:txBody>
      </p:sp>
      <p:sp>
        <p:nvSpPr>
          <p:cNvPr id="5" name="Нижний колонтитул 4"/>
          <p:cNvSpPr>
            <a:spLocks noGrp="1"/>
          </p:cNvSpPr>
          <p:nvPr>
            <p:ph type="ftr" sz="quarter" idx="11"/>
          </p:nvPr>
        </p:nvSpPr>
        <p:spPr/>
        <p:txBody>
          <a:bodyPr rtlCol="0"/>
          <a:lstStyle/>
          <a:p>
            <a:pPr rtl="0">
              <a:defRPr/>
            </a:pPr>
            <a:r>
              <a:rPr lang="en"/>
              <a:t>Preconditioned conjugate gradient method implementation</a:t>
            </a:r>
            <a:endParaRPr lang="ru-RU"/>
          </a:p>
        </p:txBody>
      </p:sp>
      <p:sp>
        <p:nvSpPr>
          <p:cNvPr id="7" name="Номер слайда 6"/>
          <p:cNvSpPr>
            <a:spLocks noGrp="1"/>
          </p:cNvSpPr>
          <p:nvPr>
            <p:ph type="sldNum" sz="quarter" idx="12"/>
          </p:nvPr>
        </p:nvSpPr>
        <p:spPr/>
        <p:txBody>
          <a:bodyPr rtlCol="0"/>
          <a:lstStyle/>
          <a:p>
            <a:pPr rtl="0">
              <a:defRPr/>
            </a:pPr>
            <a:fld id="{CFF17263-AD44-4172-9351-2AAA83E44B95}" type="slidenum">
              <a:rPr lang="ru-RU" smtClean="0"/>
              <a:pPr rtl="0">
                <a:defRPr/>
              </a:pPr>
              <a:t>40</a:t>
            </a:fld>
            <a:endParaRPr lang="ru-RU"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Auxiliary functions (1)</a:t>
            </a:r>
            <a:endParaRPr lang="ru-RU" dirty="0"/>
          </a:p>
        </p:txBody>
      </p:sp>
      <p:sp>
        <p:nvSpPr>
          <p:cNvPr id="3" name="Содержимое 2"/>
          <p:cNvSpPr>
            <a:spLocks noGrp="1"/>
          </p:cNvSpPr>
          <p:nvPr>
            <p:ph idx="1"/>
          </p:nvPr>
        </p:nvSpPr>
        <p:spPr/>
        <p:txBody>
          <a:bodyPr rtlCol="0"/>
          <a:lstStyle/>
          <a:p>
            <a:pPr rtl="0"/>
            <a:r>
              <a:rPr lang="en" dirty="0"/>
              <a:t>Matrix-vector operations (</a:t>
            </a:r>
            <a:r>
              <a:rPr lang="en" b="1" dirty="0"/>
              <a:t>matrixOperations.h, matrixOperations.с</a:t>
            </a:r>
            <a:r>
              <a:rPr lang="en" dirty="0"/>
              <a:t>):</a:t>
            </a:r>
          </a:p>
          <a:p>
            <a:pPr lvl="1" algn="just" rtl="0">
              <a:spcAft>
                <a:spcPts val="600"/>
              </a:spcAft>
            </a:pPr>
            <a:r>
              <a:rPr lang="en" b="1" dirty="0"/>
              <a:t>GaussSolve()</a:t>
            </a:r>
            <a:r>
              <a:rPr lang="en" dirty="0"/>
              <a:t> – solution of linear systems with a dense upper of lower matrix. Input: pointers to the matrix </a:t>
            </a:r>
            <a:r>
              <a:rPr lang="en" b="1" dirty="0"/>
              <a:t>A</a:t>
            </a:r>
            <a:r>
              <a:rPr lang="en" dirty="0"/>
              <a:t>, system dimension </a:t>
            </a:r>
            <a:r>
              <a:rPr lang="en" b="1" dirty="0"/>
              <a:t>size</a:t>
            </a:r>
            <a:r>
              <a:rPr lang="en" dirty="0"/>
              <a:t>, right side vector </a:t>
            </a:r>
            <a:r>
              <a:rPr lang="en" b="1" dirty="0"/>
              <a:t>b</a:t>
            </a:r>
            <a:r>
              <a:rPr lang="en" dirty="0"/>
              <a:t>, number </a:t>
            </a:r>
            <a:r>
              <a:rPr lang="en" b="1" dirty="0"/>
              <a:t>isLowTriangle</a:t>
            </a:r>
            <a:r>
              <a:rPr lang="en" dirty="0"/>
              <a:t> denoting matrix type, i.e. upper triangle (0) or lower triangle (1). Output: pointer to the system solution </a:t>
            </a:r>
            <a:r>
              <a:rPr lang="en" b="1" dirty="0" smtClean="0"/>
              <a:t>result.</a:t>
            </a:r>
            <a:endParaRPr lang="en" b="1" dirty="0"/>
          </a:p>
          <a:p>
            <a:pPr lvl="1" rtl="0">
              <a:spcAft>
                <a:spcPts val="0"/>
              </a:spcAft>
              <a:buNone/>
            </a:pPr>
            <a:r>
              <a:rPr lang="en" sz="1800" b="1" dirty="0">
                <a:solidFill>
                  <a:srgbClr val="0000FF"/>
                </a:solidFill>
                <a:latin typeface="Courier New"/>
                <a:ea typeface="Calibri"/>
              </a:rPr>
              <a:t>void</a:t>
            </a:r>
            <a:r>
              <a:rPr lang="en" sz="1800" b="1" dirty="0">
                <a:latin typeface="Courier New"/>
                <a:ea typeface="Calibri"/>
              </a:rPr>
              <a:t> GaussSolve(crsMatrix* A, </a:t>
            </a:r>
            <a:r>
              <a:rPr lang="en" sz="1800" b="1" dirty="0">
                <a:solidFill>
                  <a:srgbClr val="0000FF"/>
                </a:solidFill>
                <a:latin typeface="Courier New"/>
                <a:ea typeface="Calibri"/>
              </a:rPr>
              <a:t>int</a:t>
            </a:r>
            <a:r>
              <a:rPr lang="en" sz="1800" b="1" dirty="0">
                <a:latin typeface="Courier New"/>
                <a:ea typeface="Calibri"/>
              </a:rPr>
              <a:t> size, </a:t>
            </a:r>
            <a:r>
              <a:rPr lang="en" sz="1800" b="1" dirty="0">
                <a:solidFill>
                  <a:srgbClr val="0000FF"/>
                </a:solidFill>
                <a:latin typeface="Courier New"/>
                <a:ea typeface="Calibri"/>
              </a:rPr>
              <a:t>int</a:t>
            </a:r>
            <a:r>
              <a:rPr lang="en" sz="1800" b="1" dirty="0">
                <a:latin typeface="Courier New"/>
                <a:ea typeface="Calibri"/>
              </a:rPr>
              <a:t> isLowTriangle, </a:t>
            </a:r>
          </a:p>
          <a:p>
            <a:pPr lvl="1" rtl="0">
              <a:spcAft>
                <a:spcPts val="0"/>
              </a:spcAft>
              <a:buNone/>
            </a:pPr>
            <a:r>
              <a:rPr lang="en" sz="1800" b="1" dirty="0">
                <a:latin typeface="Courier New"/>
                <a:ea typeface="Calibri"/>
              </a:rPr>
              <a:t>                FLOAT_TYPE* b, FLOAT_TYPE* result); </a:t>
            </a:r>
            <a:endParaRPr lang="ru-RU" sz="1800" b="1" dirty="0" smtClean="0">
              <a:latin typeface="Courier New"/>
              <a:ea typeface="Calibri"/>
            </a:endParaRPr>
          </a:p>
          <a:p>
            <a:pPr lvl="1" rtl="0"/>
            <a:r>
              <a:rPr lang="en" dirty="0"/>
              <a:t>This function is required when the preconditioned matrices L and U are used.</a:t>
            </a:r>
            <a:endParaRPr lang="ru-RU" dirty="0"/>
          </a:p>
        </p:txBody>
      </p:sp>
      <p:sp>
        <p:nvSpPr>
          <p:cNvPr id="4" name="Дата 3"/>
          <p:cNvSpPr>
            <a:spLocks noGrp="1"/>
          </p:cNvSpPr>
          <p:nvPr>
            <p:ph type="dt" sz="half" idx="10"/>
          </p:nvPr>
        </p:nvSpPr>
        <p:spPr/>
        <p:txBody>
          <a:bodyPr rtlCol="0"/>
          <a:lstStyle/>
          <a:p>
            <a:pPr rtl="0">
              <a:defRPr/>
            </a:pPr>
            <a:r>
              <a:rPr lang="en"/>
              <a:t>Nizhny Novgorod, 2014</a:t>
            </a:r>
            <a:endParaRPr lang="ru-RU"/>
          </a:p>
        </p:txBody>
      </p:sp>
      <p:sp>
        <p:nvSpPr>
          <p:cNvPr id="5" name="Нижний колонтитул 4"/>
          <p:cNvSpPr>
            <a:spLocks noGrp="1"/>
          </p:cNvSpPr>
          <p:nvPr>
            <p:ph type="ftr" sz="quarter" idx="11"/>
          </p:nvPr>
        </p:nvSpPr>
        <p:spPr/>
        <p:txBody>
          <a:bodyPr rtlCol="0"/>
          <a:lstStyle/>
          <a:p>
            <a:pPr rtl="0">
              <a:defRPr/>
            </a:pPr>
            <a:r>
              <a:rPr lang="en"/>
              <a:t>Preconditioned conjugate gradient method implementation</a:t>
            </a:r>
            <a:endParaRPr lang="ru-RU"/>
          </a:p>
        </p:txBody>
      </p:sp>
      <p:sp>
        <p:nvSpPr>
          <p:cNvPr id="6" name="Номер слайда 5"/>
          <p:cNvSpPr>
            <a:spLocks noGrp="1"/>
          </p:cNvSpPr>
          <p:nvPr>
            <p:ph type="sldNum" sz="quarter" idx="12"/>
          </p:nvPr>
        </p:nvSpPr>
        <p:spPr/>
        <p:txBody>
          <a:bodyPr rtlCol="0"/>
          <a:lstStyle/>
          <a:p>
            <a:pPr rtl="0">
              <a:defRPr/>
            </a:pPr>
            <a:fld id="{CFF17263-AD44-4172-9351-2AAA83E44B95}" type="slidenum">
              <a:rPr lang="ru-RU" smtClean="0"/>
              <a:pPr rtl="0">
                <a:defRPr/>
              </a:pPr>
              <a:t>41</a:t>
            </a:fld>
            <a:endParaRPr lang="ru-RU"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Auxiliary functions (2)</a:t>
            </a:r>
            <a:endParaRPr lang="ru-RU" dirty="0"/>
          </a:p>
        </p:txBody>
      </p:sp>
      <p:sp>
        <p:nvSpPr>
          <p:cNvPr id="3" name="Содержимое 2"/>
          <p:cNvSpPr>
            <a:spLocks noGrp="1"/>
          </p:cNvSpPr>
          <p:nvPr>
            <p:ph idx="1"/>
          </p:nvPr>
        </p:nvSpPr>
        <p:spPr/>
        <p:txBody>
          <a:bodyPr rtlCol="0"/>
          <a:lstStyle/>
          <a:p>
            <a:pPr lvl="1" rtl="0"/>
            <a:r>
              <a:rPr lang="en" b="1"/>
              <a:t>LUmatrixSeparation()</a:t>
            </a:r>
            <a:r>
              <a:rPr lang="en"/>
              <a:t> – forming the multiplier matrices L and U based on the ILU-preconditioner matrix. As an input, the function receives the </a:t>
            </a:r>
            <a:r>
              <a:rPr lang="en" b="1"/>
              <a:t>ilu</a:t>
            </a:r>
            <a:r>
              <a:rPr lang="en"/>
              <a:t> preconditioner matrix and </a:t>
            </a:r>
            <a:r>
              <a:rPr lang="en" b="1"/>
              <a:t>uptr</a:t>
            </a:r>
            <a:r>
              <a:rPr lang="en"/>
              <a:t> array containing diagonal element indices in the Col array of the </a:t>
            </a:r>
            <a:r>
              <a:rPr lang="en" b="1"/>
              <a:t>ilu</a:t>
            </a:r>
            <a:r>
              <a:rPr lang="en"/>
              <a:t> matrix. The function returns structures of the matrices </a:t>
            </a:r>
            <a:r>
              <a:rPr lang="en" b="1"/>
              <a:t>L</a:t>
            </a:r>
            <a:r>
              <a:rPr lang="en"/>
              <a:t> and </a:t>
            </a:r>
            <a:r>
              <a:rPr lang="en" b="1"/>
              <a:t>U.</a:t>
            </a:r>
          </a:p>
          <a:p>
            <a:pPr marL="3768725" lvl="1" indent="-3317875" rtl="0">
              <a:spcAft>
                <a:spcPts val="0"/>
              </a:spcAft>
              <a:buNone/>
            </a:pPr>
            <a:r>
              <a:rPr lang="en" sz="1800" b="1">
                <a:solidFill>
                  <a:srgbClr val="0000FF"/>
                </a:solidFill>
                <a:latin typeface="Courier New"/>
                <a:ea typeface="Calibri"/>
              </a:rPr>
              <a:t>void </a:t>
            </a:r>
            <a:r>
              <a:rPr lang="en" sz="1800" b="1">
                <a:latin typeface="Courier New"/>
                <a:ea typeface="Calibri"/>
              </a:rPr>
              <a:t>LUmatrixSeparation(crsMatrix ilu,</a:t>
            </a:r>
            <a:r>
              <a:rPr lang="en" sz="1800" b="1">
                <a:solidFill>
                  <a:srgbClr val="0000FF"/>
                </a:solidFill>
                <a:latin typeface="Courier New"/>
                <a:ea typeface="Calibri"/>
              </a:rPr>
              <a:t> int </a:t>
            </a:r>
            <a:r>
              <a:rPr lang="en" sz="1800" b="1">
                <a:latin typeface="Courier New"/>
                <a:ea typeface="Calibri"/>
              </a:rPr>
              <a:t>*uptr, crsMatrix &amp;L, crsMatrix &amp;U);</a:t>
            </a:r>
            <a:endParaRPr lang="en-US" sz="1800" b="1" dirty="0" smtClean="0">
              <a:latin typeface="Courier New"/>
              <a:ea typeface="Calibri"/>
            </a:endParaRPr>
          </a:p>
          <a:p>
            <a:pPr marL="3768725" lvl="1" indent="-3317875" rtl="0">
              <a:spcAft>
                <a:spcPts val="0"/>
              </a:spcAft>
              <a:buNone/>
            </a:pPr>
            <a:endParaRPr lang="ru-RU" sz="1800" b="1" dirty="0">
              <a:latin typeface="Courier New"/>
              <a:ea typeface="Calibri"/>
            </a:endParaRPr>
          </a:p>
        </p:txBody>
      </p:sp>
      <p:sp>
        <p:nvSpPr>
          <p:cNvPr id="4" name="Дата 3"/>
          <p:cNvSpPr>
            <a:spLocks noGrp="1"/>
          </p:cNvSpPr>
          <p:nvPr>
            <p:ph type="dt" sz="half" idx="10"/>
          </p:nvPr>
        </p:nvSpPr>
        <p:spPr/>
        <p:txBody>
          <a:bodyPr rtlCol="0"/>
          <a:lstStyle/>
          <a:p>
            <a:pPr rtl="0">
              <a:defRPr/>
            </a:pPr>
            <a:r>
              <a:rPr lang="en"/>
              <a:t>Nizhny Novgorod, 2014</a:t>
            </a:r>
            <a:endParaRPr lang="ru-RU"/>
          </a:p>
        </p:txBody>
      </p:sp>
      <p:sp>
        <p:nvSpPr>
          <p:cNvPr id="5" name="Нижний колонтитул 4"/>
          <p:cNvSpPr>
            <a:spLocks noGrp="1"/>
          </p:cNvSpPr>
          <p:nvPr>
            <p:ph type="ftr" sz="quarter" idx="11"/>
          </p:nvPr>
        </p:nvSpPr>
        <p:spPr/>
        <p:txBody>
          <a:bodyPr rtlCol="0"/>
          <a:lstStyle/>
          <a:p>
            <a:pPr rtl="0">
              <a:defRPr/>
            </a:pPr>
            <a:r>
              <a:rPr lang="en"/>
              <a:t>Preconditioned conjugate gradient method implementation</a:t>
            </a:r>
            <a:endParaRPr lang="ru-RU"/>
          </a:p>
        </p:txBody>
      </p:sp>
      <p:sp>
        <p:nvSpPr>
          <p:cNvPr id="6" name="Номер слайда 5"/>
          <p:cNvSpPr>
            <a:spLocks noGrp="1"/>
          </p:cNvSpPr>
          <p:nvPr>
            <p:ph type="sldNum" sz="quarter" idx="12"/>
          </p:nvPr>
        </p:nvSpPr>
        <p:spPr/>
        <p:txBody>
          <a:bodyPr rtlCol="0"/>
          <a:lstStyle/>
          <a:p>
            <a:pPr rtl="0">
              <a:defRPr/>
            </a:pPr>
            <a:fld id="{CFF17263-AD44-4172-9351-2AAA83E44B95}" type="slidenum">
              <a:rPr lang="ru-RU" smtClean="0"/>
              <a:pPr rtl="0">
                <a:defRPr/>
              </a:pPr>
              <a:t>42</a:t>
            </a:fld>
            <a:endParaRPr lang="ru-RU"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Auxiliary functions (3)</a:t>
            </a:r>
            <a:endParaRPr lang="ru-RU" dirty="0"/>
          </a:p>
        </p:txBody>
      </p:sp>
      <p:sp>
        <p:nvSpPr>
          <p:cNvPr id="3" name="Содержимое 2"/>
          <p:cNvSpPr>
            <a:spLocks noGrp="1"/>
          </p:cNvSpPr>
          <p:nvPr>
            <p:ph idx="1"/>
          </p:nvPr>
        </p:nvSpPr>
        <p:spPr/>
        <p:txBody>
          <a:bodyPr rtlCol="0"/>
          <a:lstStyle/>
          <a:p>
            <a:pPr lvl="1" rtl="0"/>
            <a:r>
              <a:rPr lang="en" b="1" dirty="0"/>
              <a:t>UpToFull()</a:t>
            </a:r>
            <a:r>
              <a:rPr lang="en" dirty="0"/>
              <a:t> – restoring the lower triangle of the symmetric matrix for which only the upper triangle was stored. Input: </a:t>
            </a:r>
            <a:r>
              <a:rPr lang="en" dirty="0" smtClean="0"/>
              <a:t>pointer </a:t>
            </a:r>
            <a:r>
              <a:rPr lang="en" dirty="0"/>
              <a:t>to the matrix </a:t>
            </a:r>
            <a:r>
              <a:rPr lang="en" b="1" dirty="0"/>
              <a:t>A</a:t>
            </a:r>
            <a:r>
              <a:rPr lang="en" dirty="0"/>
              <a:t> that contains only the upper triangle elements. Output: pointer to the full matrix </a:t>
            </a:r>
            <a:r>
              <a:rPr lang="en" b="1" dirty="0"/>
              <a:t>Full (Full = A + A</a:t>
            </a:r>
            <a:r>
              <a:rPr lang="en" b="1" baseline="30000" dirty="0"/>
              <a:t>T</a:t>
            </a:r>
            <a:r>
              <a:rPr lang="en" b="1" dirty="0"/>
              <a:t>).</a:t>
            </a:r>
          </a:p>
          <a:p>
            <a:pPr lvl="1" rtl="0">
              <a:spcAft>
                <a:spcPts val="0"/>
              </a:spcAft>
              <a:buNone/>
            </a:pPr>
            <a:r>
              <a:rPr lang="en" sz="2000" b="1" dirty="0">
                <a:solidFill>
                  <a:srgbClr val="0000FF"/>
                </a:solidFill>
                <a:latin typeface="Courier New"/>
                <a:ea typeface="Calibri"/>
              </a:rPr>
              <a:t>void</a:t>
            </a:r>
            <a:r>
              <a:rPr lang="en" sz="2000" b="1" dirty="0">
                <a:latin typeface="Courier New"/>
                <a:ea typeface="Calibri"/>
              </a:rPr>
              <a:t> UpToFull(crsMatrix* A, crsMatrix* Full);</a:t>
            </a:r>
          </a:p>
          <a:p>
            <a:pPr lvl="2" rtl="0">
              <a:buNone/>
            </a:pPr>
            <a:endParaRPr lang="ru-RU" sz="1600" b="1" dirty="0" smtClean="0"/>
          </a:p>
          <a:p>
            <a:pPr rtl="0"/>
            <a:endParaRPr lang="ru-RU" dirty="0"/>
          </a:p>
        </p:txBody>
      </p:sp>
      <p:sp>
        <p:nvSpPr>
          <p:cNvPr id="4" name="Дата 3"/>
          <p:cNvSpPr>
            <a:spLocks noGrp="1"/>
          </p:cNvSpPr>
          <p:nvPr>
            <p:ph type="dt" sz="half" idx="10"/>
          </p:nvPr>
        </p:nvSpPr>
        <p:spPr/>
        <p:txBody>
          <a:bodyPr rtlCol="0"/>
          <a:lstStyle/>
          <a:p>
            <a:pPr rtl="0">
              <a:defRPr/>
            </a:pPr>
            <a:r>
              <a:rPr lang="en"/>
              <a:t>Nizhny Novgorod, 2014</a:t>
            </a:r>
            <a:endParaRPr lang="ru-RU"/>
          </a:p>
        </p:txBody>
      </p:sp>
      <p:sp>
        <p:nvSpPr>
          <p:cNvPr id="5" name="Нижний колонтитул 4"/>
          <p:cNvSpPr>
            <a:spLocks noGrp="1"/>
          </p:cNvSpPr>
          <p:nvPr>
            <p:ph type="ftr" sz="quarter" idx="11"/>
          </p:nvPr>
        </p:nvSpPr>
        <p:spPr/>
        <p:txBody>
          <a:bodyPr rtlCol="0"/>
          <a:lstStyle/>
          <a:p>
            <a:pPr rtl="0">
              <a:defRPr/>
            </a:pPr>
            <a:r>
              <a:rPr lang="en"/>
              <a:t>Preconditioned conjugate gradient method implementation</a:t>
            </a:r>
            <a:endParaRPr lang="ru-RU"/>
          </a:p>
        </p:txBody>
      </p:sp>
      <p:sp>
        <p:nvSpPr>
          <p:cNvPr id="6" name="Номер слайда 5"/>
          <p:cNvSpPr>
            <a:spLocks noGrp="1"/>
          </p:cNvSpPr>
          <p:nvPr>
            <p:ph type="sldNum" sz="quarter" idx="12"/>
          </p:nvPr>
        </p:nvSpPr>
        <p:spPr/>
        <p:txBody>
          <a:bodyPr rtlCol="0"/>
          <a:lstStyle/>
          <a:p>
            <a:pPr rtl="0">
              <a:defRPr/>
            </a:pPr>
            <a:fld id="{CFF17263-AD44-4172-9351-2AAA83E44B95}" type="slidenum">
              <a:rPr lang="ru-RU" smtClean="0"/>
              <a:pPr rtl="0">
                <a:defRPr/>
              </a:pPr>
              <a:t>43</a:t>
            </a:fld>
            <a:endParaRPr lang="ru-RU"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Elementary function</a:t>
            </a:r>
            <a:endParaRPr lang="ru-RU" dirty="0"/>
          </a:p>
        </p:txBody>
      </p:sp>
      <p:sp>
        <p:nvSpPr>
          <p:cNvPr id="3" name="Содержимое 2"/>
          <p:cNvSpPr>
            <a:spLocks noGrp="1"/>
          </p:cNvSpPr>
          <p:nvPr>
            <p:ph idx="1"/>
          </p:nvPr>
        </p:nvSpPr>
        <p:spPr/>
        <p:txBody>
          <a:bodyPr rtlCol="0"/>
          <a:lstStyle/>
          <a:p>
            <a:pPr rtl="0"/>
            <a:r>
              <a:rPr lang="en"/>
              <a:t>Preconditioner call:</a:t>
            </a:r>
          </a:p>
          <a:p>
            <a:pPr rtl="0">
              <a:spcAft>
                <a:spcPts val="0"/>
              </a:spcAft>
              <a:buNone/>
            </a:pPr>
            <a:endParaRPr lang="ru-RU" sz="1600" b="1" dirty="0" smtClean="0">
              <a:solidFill>
                <a:srgbClr val="0000FF"/>
              </a:solidFill>
              <a:latin typeface="Courier New"/>
              <a:ea typeface="Calibri"/>
            </a:endParaRPr>
          </a:p>
          <a:p>
            <a:pPr rtl="0">
              <a:spcBef>
                <a:spcPts val="0"/>
              </a:spcBef>
              <a:spcAft>
                <a:spcPts val="0"/>
              </a:spcAft>
              <a:buNone/>
            </a:pPr>
            <a:r>
              <a:rPr lang="en" sz="1600" b="1">
                <a:solidFill>
                  <a:srgbClr val="0000FF"/>
                </a:solidFill>
                <a:latin typeface="Courier New"/>
                <a:ea typeface="Calibri"/>
              </a:rPr>
              <a:t>#include</a:t>
            </a:r>
            <a:r>
              <a:rPr lang="en" sz="1600" b="1">
                <a:latin typeface="Courier New"/>
                <a:ea typeface="Calibri"/>
              </a:rPr>
              <a:t> </a:t>
            </a:r>
            <a:r>
              <a:rPr lang="en" sz="1600" b="1">
                <a:solidFill>
                  <a:srgbClr val="A31515"/>
                </a:solidFill>
                <a:latin typeface="Courier New"/>
                <a:ea typeface="Calibri"/>
              </a:rPr>
              <a:t>"ilu0.h "</a:t>
            </a:r>
            <a:endParaRPr lang="ru-RU" sz="1600" b="1" dirty="0" smtClean="0">
              <a:latin typeface="Times New Roman"/>
              <a:ea typeface="Times New Roman"/>
            </a:endParaRPr>
          </a:p>
          <a:p>
            <a:pPr rtl="0">
              <a:spcBef>
                <a:spcPts val="0"/>
              </a:spcBef>
              <a:spcAft>
                <a:spcPts val="0"/>
              </a:spcAft>
              <a:buNone/>
            </a:pPr>
            <a:r>
              <a:rPr lang="en" sz="1600" b="1">
                <a:solidFill>
                  <a:srgbClr val="0000FF"/>
                </a:solidFill>
                <a:latin typeface="Courier New"/>
                <a:ea typeface="Calibri"/>
              </a:rPr>
              <a:t>int</a:t>
            </a:r>
            <a:r>
              <a:rPr lang="en" sz="1600" b="1">
                <a:latin typeface="Courier New"/>
                <a:ea typeface="Calibri"/>
              </a:rPr>
              <a:t> main( </a:t>
            </a:r>
            <a:r>
              <a:rPr lang="en" sz="1600" b="1">
                <a:solidFill>
                  <a:srgbClr val="0000FF"/>
                </a:solidFill>
                <a:latin typeface="Courier New"/>
                <a:ea typeface="Calibri"/>
              </a:rPr>
              <a:t>int</a:t>
            </a:r>
            <a:r>
              <a:rPr lang="en" sz="1600" b="1">
                <a:latin typeface="Courier New"/>
                <a:ea typeface="Calibri"/>
              </a:rPr>
              <a:t> argc, </a:t>
            </a:r>
            <a:r>
              <a:rPr lang="en" sz="1600" b="1">
                <a:solidFill>
                  <a:srgbClr val="0000FF"/>
                </a:solidFill>
                <a:latin typeface="Courier New"/>
                <a:ea typeface="Calibri"/>
              </a:rPr>
              <a:t>char</a:t>
            </a:r>
            <a:r>
              <a:rPr lang="en" sz="1600" b="1">
                <a:latin typeface="Courier New"/>
                <a:ea typeface="Calibri"/>
              </a:rPr>
              <a:t>* argv[])</a:t>
            </a:r>
            <a:endParaRPr lang="ru-RU" sz="1600" b="1" dirty="0" smtClean="0">
              <a:latin typeface="Times New Roman"/>
              <a:ea typeface="Times New Roman"/>
            </a:endParaRPr>
          </a:p>
          <a:p>
            <a:pPr rtl="0">
              <a:spcBef>
                <a:spcPts val="0"/>
              </a:spcBef>
              <a:spcAft>
                <a:spcPts val="0"/>
              </a:spcAft>
              <a:buNone/>
            </a:pPr>
            <a:r>
              <a:rPr lang="en" sz="1600" b="1">
                <a:latin typeface="Courier New"/>
                <a:ea typeface="Calibri"/>
              </a:rPr>
              <a:t>{ </a:t>
            </a:r>
            <a:endParaRPr lang="en-US" sz="1600" b="1" dirty="0" smtClean="0">
              <a:latin typeface="Courier New"/>
              <a:ea typeface="Calibri"/>
            </a:endParaRPr>
          </a:p>
          <a:p>
            <a:pPr rtl="0">
              <a:spcBef>
                <a:spcPts val="0"/>
              </a:spcBef>
              <a:spcAft>
                <a:spcPts val="0"/>
              </a:spcAft>
              <a:buNone/>
            </a:pPr>
            <a:r>
              <a:rPr lang="en" sz="1600" b="1">
                <a:latin typeface="Courier New"/>
                <a:ea typeface="Calibri"/>
              </a:rPr>
              <a:t>  ...</a:t>
            </a:r>
          </a:p>
          <a:p>
            <a:pPr rtl="0">
              <a:spcBef>
                <a:spcPts val="0"/>
              </a:spcBef>
              <a:spcAft>
                <a:spcPts val="0"/>
              </a:spcAft>
              <a:buNone/>
            </a:pPr>
            <a:r>
              <a:rPr lang="en" sz="1600" b="1">
                <a:latin typeface="Courier New"/>
                <a:ea typeface="Calibri"/>
              </a:rPr>
              <a:t>  </a:t>
            </a:r>
            <a:r>
              <a:rPr lang="en" sz="1600" b="1">
                <a:solidFill>
                  <a:srgbClr val="008000"/>
                </a:solidFill>
                <a:latin typeface="Courier New" pitchFamily="49" charset="0"/>
                <a:ea typeface="Calibri"/>
                <a:cs typeface="Courier New" pitchFamily="49" charset="0"/>
              </a:rPr>
              <a:t>//4. Computing the matrices L and U</a:t>
            </a:r>
            <a:endParaRPr lang="ru-RU" sz="1600" b="1" dirty="0" smtClean="0">
              <a:latin typeface="Courier New" pitchFamily="49" charset="0"/>
              <a:ea typeface="Times New Roman"/>
              <a:cs typeface="Courier New" pitchFamily="49" charset="0"/>
            </a:endParaRPr>
          </a:p>
          <a:p>
            <a:pPr rtl="0">
              <a:spcBef>
                <a:spcPts val="0"/>
              </a:spcBef>
              <a:spcAft>
                <a:spcPts val="0"/>
              </a:spcAft>
              <a:buNone/>
            </a:pPr>
            <a:r>
              <a:rPr lang="en" sz="1600" b="1">
                <a:latin typeface="Courier New" pitchFamily="49" charset="0"/>
                <a:ea typeface="Calibri"/>
                <a:cs typeface="Courier New" pitchFamily="49" charset="0"/>
              </a:rPr>
              <a:t>  UpToFull(&amp;A, FullA);</a:t>
            </a:r>
          </a:p>
          <a:p>
            <a:pPr rtl="0">
              <a:spcBef>
                <a:spcPts val="0"/>
              </a:spcBef>
              <a:spcAft>
                <a:spcPts val="0"/>
              </a:spcAft>
              <a:buNone/>
            </a:pPr>
            <a:r>
              <a:rPr lang="en" sz="1600" b="1">
                <a:latin typeface="Courier New" pitchFamily="49" charset="0"/>
                <a:ea typeface="Calibri"/>
                <a:cs typeface="Courier New" pitchFamily="49" charset="0"/>
              </a:rPr>
              <a:t>  </a:t>
            </a:r>
            <a:r>
              <a:rPr lang="en" sz="1600" b="1">
                <a:solidFill>
                  <a:srgbClr val="008000"/>
                </a:solidFill>
                <a:latin typeface="Courier New" pitchFamily="49" charset="0"/>
                <a:ea typeface="Calibri"/>
                <a:cs typeface="Courier New" pitchFamily="49" charset="0"/>
              </a:rPr>
              <a:t>// the matrix LU will be obtained within the FullA matrix</a:t>
            </a:r>
            <a:endParaRPr lang="ru-RU" sz="1600" b="1" dirty="0" smtClean="0">
              <a:latin typeface="Courier New" pitchFamily="49" charset="0"/>
              <a:ea typeface="Times New Roman"/>
              <a:cs typeface="Courier New" pitchFamily="49" charset="0"/>
            </a:endParaRPr>
          </a:p>
          <a:p>
            <a:pPr rtl="0">
              <a:spcBef>
                <a:spcPts val="0"/>
              </a:spcBef>
              <a:spcAft>
                <a:spcPts val="0"/>
              </a:spcAft>
              <a:buNone/>
            </a:pPr>
            <a:r>
              <a:rPr lang="en" sz="1600" b="1">
                <a:latin typeface="Courier New" pitchFamily="49" charset="0"/>
                <a:ea typeface="Calibri"/>
                <a:cs typeface="Courier New" pitchFamily="49" charset="0"/>
              </a:rPr>
              <a:t>  ilu0(size, FullA-&gt;Value, FullA-&gt;Col, FullA-&gt;RowIndex, FullA-&gt;Value, uptr);</a:t>
            </a:r>
            <a:endParaRPr lang="ru-RU" sz="1600" b="1" dirty="0" smtClean="0">
              <a:latin typeface="Courier New" pitchFamily="49" charset="0"/>
              <a:ea typeface="Calibri"/>
              <a:cs typeface="Courier New" pitchFamily="49" charset="0"/>
            </a:endParaRPr>
          </a:p>
          <a:p>
            <a:pPr rtl="0">
              <a:spcBef>
                <a:spcPts val="0"/>
              </a:spcBef>
              <a:spcAft>
                <a:spcPts val="0"/>
              </a:spcAft>
              <a:buNone/>
            </a:pPr>
            <a:r>
              <a:rPr lang="en" sz="1600" b="1">
                <a:latin typeface="Courier New" pitchFamily="49" charset="0"/>
                <a:ea typeface="Calibri"/>
                <a:cs typeface="Courier New" pitchFamily="49" charset="0"/>
              </a:rPr>
              <a:t>  LUmatrixSeparation(FullA, uptr, L, U);</a:t>
            </a:r>
            <a:endParaRPr lang="ru-RU" sz="1600" b="1" dirty="0" smtClean="0">
              <a:latin typeface="Courier New" pitchFamily="49" charset="0"/>
              <a:ea typeface="Calibri"/>
              <a:cs typeface="Courier New" pitchFamily="49" charset="0"/>
            </a:endParaRPr>
          </a:p>
          <a:p>
            <a:pPr rtl="0">
              <a:spcBef>
                <a:spcPts val="0"/>
              </a:spcBef>
              <a:spcAft>
                <a:spcPts val="0"/>
              </a:spcAft>
              <a:buNone/>
            </a:pPr>
            <a:r>
              <a:rPr lang="en" sz="1600" b="1">
                <a:latin typeface="Courier New" pitchFamily="49" charset="0"/>
                <a:ea typeface="Calibri"/>
                <a:cs typeface="Courier New" pitchFamily="49" charset="0"/>
              </a:rPr>
              <a:t> </a:t>
            </a:r>
            <a:endParaRPr lang="ru-RU" sz="1600" b="1" dirty="0" smtClean="0">
              <a:latin typeface="Courier New" pitchFamily="49" charset="0"/>
              <a:ea typeface="Times New Roman"/>
              <a:cs typeface="Courier New" pitchFamily="49" charset="0"/>
            </a:endParaRPr>
          </a:p>
          <a:p>
            <a:pPr rtl="0">
              <a:spcBef>
                <a:spcPts val="0"/>
              </a:spcBef>
              <a:spcAft>
                <a:spcPts val="0"/>
              </a:spcAft>
              <a:buNone/>
            </a:pPr>
            <a:r>
              <a:rPr lang="en" sz="1600" b="1">
                <a:latin typeface="Courier New" pitchFamily="49" charset="0"/>
                <a:ea typeface="Calibri"/>
                <a:cs typeface="Courier New" pitchFamily="49" charset="0"/>
              </a:rPr>
              <a:t>  </a:t>
            </a:r>
            <a:r>
              <a:rPr lang="en" sz="1600" b="1">
                <a:solidFill>
                  <a:srgbClr val="008000"/>
                </a:solidFill>
                <a:latin typeface="Courier New" pitchFamily="49" charset="0"/>
                <a:ea typeface="Calibri"/>
                <a:cs typeface="Courier New" pitchFamily="49" charset="0"/>
              </a:rPr>
              <a:t>//5. Solving linear systems using the conjugate gradient method</a:t>
            </a:r>
            <a:endParaRPr lang="ru-RU" sz="1600" b="1" dirty="0" smtClean="0">
              <a:latin typeface="Courier New" pitchFamily="49" charset="0"/>
              <a:ea typeface="Times New Roman"/>
              <a:cs typeface="Courier New" pitchFamily="49" charset="0"/>
            </a:endParaRPr>
          </a:p>
          <a:p>
            <a:pPr rtl="0">
              <a:spcBef>
                <a:spcPts val="0"/>
              </a:spcBef>
              <a:spcAft>
                <a:spcPts val="0"/>
              </a:spcAft>
              <a:buNone/>
            </a:pPr>
            <a:r>
              <a:rPr lang="en" sz="1600" b="1">
                <a:latin typeface="Courier New" pitchFamily="49" charset="0"/>
                <a:ea typeface="Calibri"/>
                <a:cs typeface="Courier New" pitchFamily="49" charset="0"/>
              </a:rPr>
              <a:t>  CGMethod(&amp;A, &amp;L, &amp;U, b, x0, accuracy, res, &amp;iterCount, maxIterNum);</a:t>
            </a:r>
            <a:endParaRPr lang="ru-RU" sz="1600" b="1" dirty="0" smtClean="0">
              <a:latin typeface="Courier New" pitchFamily="49" charset="0"/>
              <a:ea typeface="Times New Roman"/>
              <a:cs typeface="Courier New" pitchFamily="49" charset="0"/>
            </a:endParaRPr>
          </a:p>
          <a:p>
            <a:pPr rtl="0">
              <a:spcBef>
                <a:spcPts val="0"/>
              </a:spcBef>
              <a:spcAft>
                <a:spcPts val="0"/>
              </a:spcAft>
              <a:buNone/>
            </a:pPr>
            <a:r>
              <a:rPr lang="en" sz="1600" b="1">
                <a:latin typeface="Courier New" pitchFamily="49" charset="0"/>
                <a:ea typeface="Calibri"/>
                <a:cs typeface="Courier New" pitchFamily="49" charset="0"/>
              </a:rPr>
              <a:t>  ...</a:t>
            </a:r>
          </a:p>
          <a:p>
            <a:pPr rtl="0">
              <a:spcBef>
                <a:spcPts val="0"/>
              </a:spcBef>
              <a:spcAft>
                <a:spcPts val="0"/>
              </a:spcAft>
              <a:buNone/>
            </a:pPr>
            <a:r>
              <a:rPr lang="en" sz="1600" b="1">
                <a:latin typeface="Courier New" pitchFamily="49" charset="0"/>
                <a:ea typeface="Times New Roman"/>
                <a:cs typeface="Courier New" pitchFamily="49" charset="0"/>
              </a:rPr>
              <a:t>}</a:t>
            </a:r>
            <a:endParaRPr lang="ru-RU" sz="1600" b="1" dirty="0" smtClean="0">
              <a:latin typeface="Courier New" pitchFamily="49" charset="0"/>
              <a:ea typeface="Times New Roman"/>
              <a:cs typeface="Courier New" pitchFamily="49" charset="0"/>
            </a:endParaRPr>
          </a:p>
          <a:p>
            <a:pPr rtl="0">
              <a:buNone/>
            </a:pPr>
            <a:endParaRPr lang="ru-RU" dirty="0"/>
          </a:p>
        </p:txBody>
      </p:sp>
      <p:sp>
        <p:nvSpPr>
          <p:cNvPr id="4" name="Дата 3"/>
          <p:cNvSpPr>
            <a:spLocks noGrp="1"/>
          </p:cNvSpPr>
          <p:nvPr>
            <p:ph type="dt" sz="half" idx="10"/>
          </p:nvPr>
        </p:nvSpPr>
        <p:spPr/>
        <p:txBody>
          <a:bodyPr rtlCol="0"/>
          <a:lstStyle/>
          <a:p>
            <a:pPr rtl="0">
              <a:defRPr/>
            </a:pPr>
            <a:r>
              <a:rPr lang="en"/>
              <a:t>Nizhny Novgorod, 2014</a:t>
            </a:r>
            <a:endParaRPr lang="ru-RU"/>
          </a:p>
        </p:txBody>
      </p:sp>
      <p:sp>
        <p:nvSpPr>
          <p:cNvPr id="5" name="Нижний колонтитул 4"/>
          <p:cNvSpPr>
            <a:spLocks noGrp="1"/>
          </p:cNvSpPr>
          <p:nvPr>
            <p:ph type="ftr" sz="quarter" idx="11"/>
          </p:nvPr>
        </p:nvSpPr>
        <p:spPr/>
        <p:txBody>
          <a:bodyPr rtlCol="0"/>
          <a:lstStyle/>
          <a:p>
            <a:pPr rtl="0">
              <a:defRPr/>
            </a:pPr>
            <a:r>
              <a:rPr lang="en"/>
              <a:t>Preconditioned conjugate gradient method implementation</a:t>
            </a:r>
            <a:endParaRPr lang="ru-RU"/>
          </a:p>
        </p:txBody>
      </p:sp>
      <p:sp>
        <p:nvSpPr>
          <p:cNvPr id="6" name="Номер слайда 5"/>
          <p:cNvSpPr>
            <a:spLocks noGrp="1"/>
          </p:cNvSpPr>
          <p:nvPr>
            <p:ph type="sldNum" sz="quarter" idx="12"/>
          </p:nvPr>
        </p:nvSpPr>
        <p:spPr/>
        <p:txBody>
          <a:bodyPr rtlCol="0"/>
          <a:lstStyle/>
          <a:p>
            <a:pPr rtl="0">
              <a:defRPr/>
            </a:pPr>
            <a:fld id="{CFF17263-AD44-4172-9351-2AAA83E44B95}" type="slidenum">
              <a:rPr lang="ru-RU" smtClean="0"/>
              <a:pPr rtl="0">
                <a:defRPr/>
              </a:pPr>
              <a:t>44</a:t>
            </a:fld>
            <a:endParaRPr lang="ru-RU"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Preconditioned method implementation (1)</a:t>
            </a:r>
            <a:endParaRPr lang="ru-RU" dirty="0"/>
          </a:p>
        </p:txBody>
      </p:sp>
      <p:sp>
        <p:nvSpPr>
          <p:cNvPr id="3" name="Содержимое 2"/>
          <p:cNvSpPr>
            <a:spLocks noGrp="1"/>
          </p:cNvSpPr>
          <p:nvPr>
            <p:ph idx="1"/>
          </p:nvPr>
        </p:nvSpPr>
        <p:spPr/>
        <p:txBody>
          <a:bodyPr rtlCol="0"/>
          <a:lstStyle/>
          <a:p>
            <a:pPr rtl="0">
              <a:spcBef>
                <a:spcPts val="0"/>
              </a:spcBef>
              <a:spcAft>
                <a:spcPts val="0"/>
              </a:spcAft>
              <a:buNone/>
            </a:pPr>
            <a:r>
              <a:rPr lang="en" sz="1600" b="1">
                <a:solidFill>
                  <a:srgbClr val="0000FF"/>
                </a:solidFill>
                <a:latin typeface="Courier New"/>
                <a:ea typeface="Calibri"/>
              </a:rPr>
              <a:t>void</a:t>
            </a:r>
            <a:r>
              <a:rPr lang="en" sz="1600" b="1">
                <a:latin typeface="Courier New"/>
                <a:ea typeface="Calibri"/>
              </a:rPr>
              <a:t> CGMethod(crsMatrix* A, crsMatrix* L, crsMatrix* U, FLOAT_TYPE* b, FLOAT_TYPE* x0, FLOAT_TYPE eps, FLOAT_TYPE* result, </a:t>
            </a:r>
            <a:r>
              <a:rPr lang="en" sz="1600" b="1">
                <a:solidFill>
                  <a:srgbClr val="0000FF"/>
                </a:solidFill>
                <a:latin typeface="Courier New"/>
                <a:ea typeface="Calibri"/>
              </a:rPr>
              <a:t>int</a:t>
            </a:r>
            <a:r>
              <a:rPr lang="en" sz="1600" b="1">
                <a:latin typeface="Courier New"/>
                <a:ea typeface="Calibri"/>
              </a:rPr>
              <a:t>* count, </a:t>
            </a:r>
            <a:r>
              <a:rPr lang="en" sz="1600" b="1">
                <a:solidFill>
                  <a:srgbClr val="0000FF"/>
                </a:solidFill>
                <a:latin typeface="Courier New"/>
                <a:ea typeface="Calibri"/>
              </a:rPr>
              <a:t>int</a:t>
            </a:r>
            <a:r>
              <a:rPr lang="en" sz="1600" b="1">
                <a:latin typeface="Courier New"/>
                <a:ea typeface="Calibri"/>
              </a:rPr>
              <a:t> maxIter)</a:t>
            </a:r>
            <a:endParaRPr lang="ru-RU" sz="1600" b="1" dirty="0" smtClean="0">
              <a:latin typeface="Courier New"/>
              <a:ea typeface="Calibri"/>
            </a:endParaRPr>
          </a:p>
          <a:p>
            <a:pPr rtl="0">
              <a:spcBef>
                <a:spcPts val="0"/>
              </a:spcBef>
              <a:spcAft>
                <a:spcPts val="0"/>
              </a:spcAft>
              <a:buNone/>
            </a:pPr>
            <a:r>
              <a:rPr lang="en" sz="1600" b="1">
                <a:latin typeface="Courier New"/>
                <a:ea typeface="Calibri"/>
              </a:rPr>
              <a:t>{ ...</a:t>
            </a:r>
          </a:p>
          <a:p>
            <a:pPr rtl="0">
              <a:spcBef>
                <a:spcPts val="0"/>
              </a:spcBef>
              <a:spcAft>
                <a:spcPts val="0"/>
              </a:spcAft>
              <a:buNone/>
            </a:pPr>
            <a:r>
              <a:rPr lang="en" sz="1600" b="1">
                <a:latin typeface="Courier New"/>
                <a:ea typeface="Calibri"/>
              </a:rPr>
              <a:t>  FLOAT_TYPE* zPrev; </a:t>
            </a:r>
            <a:r>
              <a:rPr lang="en" sz="1600" b="1">
                <a:solidFill>
                  <a:srgbClr val="008000"/>
                </a:solidFill>
                <a:latin typeface="Courier New"/>
                <a:ea typeface="Calibri"/>
              </a:rPr>
              <a:t>// zPrev - vector z for the current approximation</a:t>
            </a:r>
            <a:endParaRPr lang="ru-RU" sz="1600" b="1" dirty="0" smtClean="0">
              <a:latin typeface="Courier New"/>
              <a:ea typeface="Calibri"/>
            </a:endParaRPr>
          </a:p>
          <a:p>
            <a:pPr rtl="0">
              <a:spcBef>
                <a:spcPts val="0"/>
              </a:spcBef>
              <a:spcAft>
                <a:spcPts val="0"/>
              </a:spcAft>
              <a:buNone/>
            </a:pPr>
            <a:r>
              <a:rPr lang="en" sz="1600" b="1">
                <a:latin typeface="Courier New"/>
                <a:ea typeface="Calibri"/>
              </a:rPr>
              <a:t>  FLOAT_TYPE* zNext; </a:t>
            </a:r>
            <a:r>
              <a:rPr lang="en" sz="1600" b="1">
                <a:solidFill>
                  <a:srgbClr val="008000"/>
                </a:solidFill>
                <a:latin typeface="Courier New"/>
                <a:ea typeface="Calibri"/>
              </a:rPr>
              <a:t>// zNext -vector z for the next approximation</a:t>
            </a:r>
            <a:endParaRPr lang="ru-RU" sz="1600" b="1" dirty="0" smtClean="0">
              <a:latin typeface="Courier New"/>
              <a:ea typeface="Calibri"/>
            </a:endParaRPr>
          </a:p>
          <a:p>
            <a:pPr rtl="0">
              <a:spcBef>
                <a:spcPts val="0"/>
              </a:spcBef>
              <a:spcAft>
                <a:spcPts val="0"/>
              </a:spcAft>
              <a:buNone/>
            </a:pPr>
            <a:r>
              <a:rPr lang="en" sz="1600" b="1">
                <a:solidFill>
                  <a:srgbClr val="008000"/>
                </a:solidFill>
                <a:latin typeface="Courier New"/>
                <a:ea typeface="Calibri"/>
              </a:rPr>
              <a:t>  </a:t>
            </a:r>
            <a:r>
              <a:rPr lang="en" sz="1600" b="1">
                <a:latin typeface="Courier New"/>
                <a:ea typeface="Calibri"/>
              </a:rPr>
              <a:t>FLOAT_TYPE* y;</a:t>
            </a:r>
            <a:r>
              <a:rPr lang="en" sz="1600" b="1">
                <a:solidFill>
                  <a:srgbClr val="008000"/>
                </a:solidFill>
                <a:latin typeface="Courier New"/>
                <a:ea typeface="Calibri"/>
              </a:rPr>
              <a:t>     // y - intermediate vector</a:t>
            </a:r>
            <a:endParaRPr lang="ru-RU" sz="1600" b="1" dirty="0" smtClean="0">
              <a:latin typeface="Courier New"/>
              <a:ea typeface="Calibri"/>
            </a:endParaRPr>
          </a:p>
          <a:p>
            <a:pPr rtl="0">
              <a:spcBef>
                <a:spcPts val="0"/>
              </a:spcBef>
              <a:spcAft>
                <a:spcPts val="0"/>
              </a:spcAft>
              <a:buNone/>
            </a:pPr>
            <a:r>
              <a:rPr lang="en" sz="1600" b="1">
                <a:latin typeface="Courier New"/>
                <a:ea typeface="Calibri"/>
              </a:rPr>
              <a:t>  </a:t>
            </a:r>
            <a:endParaRPr lang="ru-RU" sz="1600" b="1" dirty="0" smtClean="0">
              <a:latin typeface="Courier New"/>
              <a:ea typeface="Calibri"/>
            </a:endParaRPr>
          </a:p>
          <a:p>
            <a:pPr rtl="0">
              <a:spcBef>
                <a:spcPts val="0"/>
              </a:spcBef>
              <a:spcAft>
                <a:spcPts val="0"/>
              </a:spcAft>
              <a:buNone/>
            </a:pPr>
            <a:r>
              <a:rPr lang="en" sz="1600" b="1">
                <a:latin typeface="Courier New"/>
                <a:ea typeface="Calibri"/>
              </a:rPr>
              <a:t>  </a:t>
            </a:r>
            <a:r>
              <a:rPr lang="en" sz="1600" b="1">
                <a:solidFill>
                  <a:srgbClr val="008000"/>
                </a:solidFill>
                <a:latin typeface="Courier New"/>
                <a:ea typeface="Calibri"/>
              </a:rPr>
              <a:t>// Method initialization</a:t>
            </a:r>
            <a:endParaRPr lang="en-US" sz="1600" b="1" dirty="0" smtClean="0">
              <a:solidFill>
                <a:srgbClr val="008000"/>
              </a:solidFill>
              <a:latin typeface="Courier New"/>
              <a:ea typeface="Calibri"/>
            </a:endParaRPr>
          </a:p>
          <a:p>
            <a:pPr rtl="0">
              <a:spcBef>
                <a:spcPts val="0"/>
              </a:spcBef>
              <a:spcAft>
                <a:spcPts val="0"/>
              </a:spcAft>
              <a:buNone/>
            </a:pPr>
            <a:r>
              <a:rPr lang="en" sz="1600" b="1">
                <a:latin typeface="Courier New"/>
                <a:ea typeface="Calibri"/>
              </a:rPr>
              <a:t>  ...</a:t>
            </a:r>
          </a:p>
          <a:p>
            <a:pPr rtl="0">
              <a:spcBef>
                <a:spcPts val="0"/>
              </a:spcBef>
              <a:spcAft>
                <a:spcPts val="0"/>
              </a:spcAft>
              <a:buNone/>
            </a:pPr>
            <a:r>
              <a:rPr lang="en" sz="1600" b="1">
                <a:solidFill>
                  <a:srgbClr val="0000FF"/>
                </a:solidFill>
                <a:latin typeface="Courier New"/>
                <a:ea typeface="Calibri"/>
              </a:rPr>
              <a:t>  for</a:t>
            </a:r>
            <a:r>
              <a:rPr lang="en" sz="1600" b="1">
                <a:latin typeface="Courier New"/>
                <a:ea typeface="Calibri"/>
              </a:rPr>
              <a:t>(j = 0; j &lt; size; j++)</a:t>
            </a:r>
          </a:p>
          <a:p>
            <a:pPr rtl="0">
              <a:spcBef>
                <a:spcPts val="0"/>
              </a:spcBef>
              <a:spcAft>
                <a:spcPts val="0"/>
              </a:spcAft>
              <a:buNone/>
            </a:pPr>
            <a:r>
              <a:rPr lang="en" sz="1600" b="1">
                <a:latin typeface="Courier New"/>
                <a:ea typeface="Calibri"/>
              </a:rPr>
              <a:t>    rPrev[j] = b[j] - y[j];</a:t>
            </a:r>
            <a:endParaRPr lang="ru-RU" sz="1600" b="1" dirty="0" smtClean="0">
              <a:latin typeface="Courier New"/>
              <a:ea typeface="Calibri"/>
            </a:endParaRPr>
          </a:p>
          <a:p>
            <a:pPr rtl="0">
              <a:spcBef>
                <a:spcPts val="0"/>
              </a:spcBef>
              <a:spcAft>
                <a:spcPts val="0"/>
              </a:spcAft>
              <a:buNone/>
            </a:pPr>
            <a:r>
              <a:rPr lang="en" sz="1600" b="1">
                <a:latin typeface="Courier New"/>
                <a:ea typeface="Calibri"/>
              </a:rPr>
              <a:t>  </a:t>
            </a:r>
            <a:r>
              <a:rPr lang="en" sz="1600" b="1">
                <a:solidFill>
                  <a:srgbClr val="008000"/>
                </a:solidFill>
                <a:latin typeface="Courier New"/>
                <a:ea typeface="Calibri"/>
              </a:rPr>
              <a:t>// Computation of the residual vector r </a:t>
            </a:r>
            <a:endParaRPr lang="ru-RU" sz="1600" b="1" dirty="0" smtClean="0">
              <a:latin typeface="Courier New"/>
              <a:ea typeface="Calibri"/>
            </a:endParaRPr>
          </a:p>
          <a:p>
            <a:pPr rtl="0">
              <a:spcBef>
                <a:spcPts val="0"/>
              </a:spcBef>
              <a:spcAft>
                <a:spcPts val="0"/>
              </a:spcAft>
              <a:buNone/>
            </a:pPr>
            <a:r>
              <a:rPr lang="en" sz="1600" b="1">
                <a:solidFill>
                  <a:srgbClr val="008000"/>
                </a:solidFill>
                <a:latin typeface="Courier New"/>
                <a:ea typeface="Calibri"/>
              </a:rPr>
              <a:t>  // and intermediate vector z from the preconditioner LU</a:t>
            </a:r>
            <a:endParaRPr lang="ru-RU" sz="1600" b="1" dirty="0" smtClean="0">
              <a:latin typeface="Courier New"/>
              <a:ea typeface="Calibri"/>
            </a:endParaRPr>
          </a:p>
          <a:p>
            <a:pPr rtl="0">
              <a:spcBef>
                <a:spcPts val="0"/>
              </a:spcBef>
              <a:spcAft>
                <a:spcPts val="0"/>
              </a:spcAft>
              <a:buNone/>
            </a:pPr>
            <a:r>
              <a:rPr lang="en" sz="1600" b="1">
                <a:latin typeface="Courier New"/>
                <a:ea typeface="Calibri"/>
              </a:rPr>
              <a:t>  GaussSolve(L, size, 1, rPrev, y);</a:t>
            </a:r>
            <a:endParaRPr lang="ru-RU" sz="1600" b="1" dirty="0" smtClean="0">
              <a:latin typeface="Courier New"/>
              <a:ea typeface="Calibri"/>
            </a:endParaRPr>
          </a:p>
          <a:p>
            <a:pPr rtl="0">
              <a:spcBef>
                <a:spcPts val="0"/>
              </a:spcBef>
              <a:spcAft>
                <a:spcPts val="0"/>
              </a:spcAft>
              <a:buNone/>
            </a:pPr>
            <a:r>
              <a:rPr lang="en" sz="1600" b="1">
                <a:latin typeface="Courier New"/>
                <a:ea typeface="Calibri"/>
              </a:rPr>
              <a:t>  GaussSolve(U, size, 0, y, zPrev);</a:t>
            </a:r>
            <a:endParaRPr lang="ru-RU" sz="1600" b="1" dirty="0" smtClean="0">
              <a:latin typeface="Courier New"/>
              <a:ea typeface="Calibri"/>
            </a:endParaRPr>
          </a:p>
          <a:p>
            <a:pPr rtl="0">
              <a:spcBef>
                <a:spcPts val="0"/>
              </a:spcBef>
              <a:spcAft>
                <a:spcPts val="0"/>
              </a:spcAft>
              <a:buNone/>
            </a:pPr>
            <a:r>
              <a:rPr lang="en" sz="1600" b="1">
                <a:latin typeface="Courier New"/>
                <a:ea typeface="Calibri"/>
              </a:rPr>
              <a:t>  ...</a:t>
            </a:r>
          </a:p>
        </p:txBody>
      </p:sp>
      <p:sp>
        <p:nvSpPr>
          <p:cNvPr id="4" name="Дата 3"/>
          <p:cNvSpPr>
            <a:spLocks noGrp="1"/>
          </p:cNvSpPr>
          <p:nvPr>
            <p:ph type="dt" sz="half" idx="10"/>
          </p:nvPr>
        </p:nvSpPr>
        <p:spPr/>
        <p:txBody>
          <a:bodyPr rtlCol="0"/>
          <a:lstStyle/>
          <a:p>
            <a:pPr rtl="0">
              <a:defRPr/>
            </a:pPr>
            <a:r>
              <a:rPr lang="en"/>
              <a:t>Nizhny Novgorod, 2014</a:t>
            </a:r>
            <a:endParaRPr lang="ru-RU"/>
          </a:p>
        </p:txBody>
      </p:sp>
      <p:sp>
        <p:nvSpPr>
          <p:cNvPr id="5" name="Нижний колонтитул 4"/>
          <p:cNvSpPr>
            <a:spLocks noGrp="1"/>
          </p:cNvSpPr>
          <p:nvPr>
            <p:ph type="ftr" sz="quarter" idx="11"/>
          </p:nvPr>
        </p:nvSpPr>
        <p:spPr/>
        <p:txBody>
          <a:bodyPr rtlCol="0"/>
          <a:lstStyle/>
          <a:p>
            <a:pPr rtl="0">
              <a:defRPr/>
            </a:pPr>
            <a:r>
              <a:rPr lang="en"/>
              <a:t>Preconditioned conjugate gradient method implementation</a:t>
            </a:r>
            <a:endParaRPr lang="ru-RU"/>
          </a:p>
        </p:txBody>
      </p:sp>
      <p:sp>
        <p:nvSpPr>
          <p:cNvPr id="6" name="Номер слайда 5"/>
          <p:cNvSpPr>
            <a:spLocks noGrp="1"/>
          </p:cNvSpPr>
          <p:nvPr>
            <p:ph type="sldNum" sz="quarter" idx="12"/>
          </p:nvPr>
        </p:nvSpPr>
        <p:spPr/>
        <p:txBody>
          <a:bodyPr rtlCol="0"/>
          <a:lstStyle/>
          <a:p>
            <a:pPr rtl="0">
              <a:defRPr/>
            </a:pPr>
            <a:fld id="{CFF17263-AD44-4172-9351-2AAA83E44B95}" type="slidenum">
              <a:rPr lang="ru-RU" smtClean="0"/>
              <a:pPr rtl="0">
                <a:defRPr/>
              </a:pPr>
              <a:t>45</a:t>
            </a:fld>
            <a:endParaRPr lang="ru-RU"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Preconditioned method implementation (2)</a:t>
            </a:r>
            <a:endParaRPr lang="ru-RU" dirty="0"/>
          </a:p>
        </p:txBody>
      </p:sp>
      <p:sp>
        <p:nvSpPr>
          <p:cNvPr id="3" name="Содержимое 2"/>
          <p:cNvSpPr>
            <a:spLocks noGrp="1"/>
          </p:cNvSpPr>
          <p:nvPr>
            <p:ph idx="1"/>
          </p:nvPr>
        </p:nvSpPr>
        <p:spPr/>
        <p:txBody>
          <a:bodyPr rtlCol="0"/>
          <a:lstStyle/>
          <a:p>
            <a:pPr rtl="0">
              <a:spcBef>
                <a:spcPts val="0"/>
              </a:spcBef>
              <a:spcAft>
                <a:spcPts val="0"/>
              </a:spcAft>
              <a:buNone/>
            </a:pPr>
            <a:r>
              <a:rPr lang="en" sz="1600" b="1">
                <a:latin typeface="Courier New"/>
                <a:ea typeface="Calibri"/>
              </a:rPr>
              <a:t>  ...</a:t>
            </a:r>
          </a:p>
          <a:p>
            <a:pPr rtl="0">
              <a:spcBef>
                <a:spcPts val="0"/>
              </a:spcBef>
              <a:spcAft>
                <a:spcPts val="0"/>
              </a:spcAft>
              <a:buNone/>
            </a:pPr>
            <a:r>
              <a:rPr lang="en" sz="1600" b="1">
                <a:latin typeface="Courier New"/>
                <a:ea typeface="Calibri"/>
              </a:rPr>
              <a:t>  </a:t>
            </a:r>
            <a:r>
              <a:rPr lang="en" sz="1600" b="1">
                <a:solidFill>
                  <a:srgbClr val="008000"/>
                </a:solidFill>
                <a:latin typeface="Courier New"/>
                <a:ea typeface="Calibri"/>
              </a:rPr>
              <a:t>// performance of method iterations</a:t>
            </a:r>
            <a:endParaRPr lang="ru-RU" sz="1600" b="1" dirty="0" smtClean="0">
              <a:latin typeface="Courier New"/>
              <a:ea typeface="Calibri"/>
            </a:endParaRPr>
          </a:p>
          <a:p>
            <a:pPr rtl="0">
              <a:spcBef>
                <a:spcPts val="0"/>
              </a:spcBef>
              <a:spcAft>
                <a:spcPts val="0"/>
              </a:spcAft>
              <a:buNone/>
            </a:pPr>
            <a:r>
              <a:rPr lang="en" sz="1600" b="1">
                <a:latin typeface="Courier New"/>
                <a:ea typeface="Calibri"/>
              </a:rPr>
              <a:t>  </a:t>
            </a:r>
            <a:r>
              <a:rPr lang="en" sz="1600" b="1">
                <a:solidFill>
                  <a:srgbClr val="0000FF"/>
                </a:solidFill>
                <a:latin typeface="Courier New"/>
                <a:ea typeface="Calibri"/>
              </a:rPr>
              <a:t>do</a:t>
            </a:r>
            <a:endParaRPr lang="ru-RU" sz="1600" b="1" dirty="0" smtClean="0">
              <a:latin typeface="Courier New"/>
              <a:ea typeface="Calibri"/>
            </a:endParaRPr>
          </a:p>
          <a:p>
            <a:pPr rtl="0">
              <a:spcBef>
                <a:spcPts val="0"/>
              </a:spcBef>
              <a:spcAft>
                <a:spcPts val="0"/>
              </a:spcAft>
              <a:buNone/>
            </a:pPr>
            <a:r>
              <a:rPr lang="en" sz="1600" b="1">
                <a:latin typeface="Courier New"/>
                <a:ea typeface="Calibri"/>
              </a:rPr>
              <a:t>  {</a:t>
            </a:r>
          </a:p>
          <a:p>
            <a:pPr rtl="0">
              <a:spcBef>
                <a:spcPts val="0"/>
              </a:spcBef>
              <a:spcAft>
                <a:spcPts val="0"/>
              </a:spcAft>
              <a:buNone/>
            </a:pPr>
            <a:r>
              <a:rPr lang="en" sz="1600" b="1">
                <a:latin typeface="Courier New"/>
                <a:ea typeface="Calibri"/>
              </a:rPr>
              <a:t>    ...</a:t>
            </a:r>
          </a:p>
          <a:p>
            <a:pPr rtl="0">
              <a:spcBef>
                <a:spcPts val="0"/>
              </a:spcBef>
              <a:spcAft>
                <a:spcPts val="0"/>
              </a:spcAft>
              <a:buNone/>
            </a:pPr>
            <a:r>
              <a:rPr lang="en" sz="1600" b="1">
                <a:latin typeface="Courier New"/>
                <a:ea typeface="Calibri"/>
              </a:rPr>
              <a:t>    </a:t>
            </a:r>
            <a:r>
              <a:rPr lang="en" sz="1600" b="1">
                <a:solidFill>
                  <a:srgbClr val="0000FF"/>
                </a:solidFill>
                <a:latin typeface="Courier New"/>
                <a:ea typeface="Calibri"/>
              </a:rPr>
              <a:t>for</a:t>
            </a:r>
            <a:r>
              <a:rPr lang="en" sz="1600" b="1">
                <a:latin typeface="Courier New"/>
                <a:ea typeface="Calibri"/>
              </a:rPr>
              <a:t> (j = 0; j &lt; size; j++)</a:t>
            </a:r>
            <a:endParaRPr lang="ru-RU" sz="1600" b="1" dirty="0" smtClean="0">
              <a:latin typeface="Courier New"/>
              <a:ea typeface="Calibri"/>
            </a:endParaRPr>
          </a:p>
          <a:p>
            <a:pPr rtl="0">
              <a:spcBef>
                <a:spcPts val="0"/>
              </a:spcBef>
              <a:spcAft>
                <a:spcPts val="0"/>
              </a:spcAft>
              <a:buNone/>
            </a:pPr>
            <a:r>
              <a:rPr lang="en" sz="1600" b="1">
                <a:latin typeface="Courier New"/>
                <a:ea typeface="Calibri"/>
              </a:rPr>
              <a:t>    {</a:t>
            </a:r>
            <a:endParaRPr lang="ru-RU" sz="1600" b="1" dirty="0" smtClean="0">
              <a:latin typeface="Courier New"/>
              <a:ea typeface="Calibri"/>
            </a:endParaRPr>
          </a:p>
          <a:p>
            <a:pPr rtl="0">
              <a:spcBef>
                <a:spcPts val="0"/>
              </a:spcBef>
              <a:spcAft>
                <a:spcPts val="0"/>
              </a:spcAft>
              <a:buNone/>
            </a:pPr>
            <a:r>
              <a:rPr lang="en" sz="1600" b="1">
                <a:latin typeface="Courier New"/>
                <a:ea typeface="Calibri"/>
              </a:rPr>
              <a:t>      result[j] += alpha * p[j];</a:t>
            </a:r>
            <a:endParaRPr lang="ru-RU" sz="1600" b="1" dirty="0" smtClean="0">
              <a:latin typeface="Courier New"/>
              <a:ea typeface="Calibri"/>
            </a:endParaRPr>
          </a:p>
          <a:p>
            <a:pPr rtl="0">
              <a:spcBef>
                <a:spcPts val="0"/>
              </a:spcBef>
              <a:spcAft>
                <a:spcPts val="0"/>
              </a:spcAft>
              <a:buNone/>
            </a:pPr>
            <a:r>
              <a:rPr lang="en" sz="1600" b="1">
                <a:latin typeface="Courier New"/>
                <a:ea typeface="Calibri"/>
              </a:rPr>
              <a:t>      rNext[j] = rPrev[j] - alpha * Ap[j];</a:t>
            </a:r>
            <a:endParaRPr lang="ru-RU" sz="1600" b="1" dirty="0" smtClean="0">
              <a:latin typeface="Courier New"/>
              <a:ea typeface="Calibri"/>
            </a:endParaRPr>
          </a:p>
          <a:p>
            <a:pPr rtl="0">
              <a:spcBef>
                <a:spcPts val="0"/>
              </a:spcBef>
              <a:spcAft>
                <a:spcPts val="0"/>
              </a:spcAft>
              <a:buNone/>
            </a:pPr>
            <a:r>
              <a:rPr lang="en" sz="1600" b="1">
                <a:latin typeface="Courier New"/>
                <a:ea typeface="Calibri"/>
              </a:rPr>
              <a:t>    }</a:t>
            </a:r>
            <a:endParaRPr lang="ru-RU" sz="1600" b="1" dirty="0" smtClean="0">
              <a:latin typeface="Courier New"/>
              <a:ea typeface="Calibri"/>
            </a:endParaRPr>
          </a:p>
          <a:p>
            <a:pPr rtl="0">
              <a:spcBef>
                <a:spcPts val="0"/>
              </a:spcBef>
              <a:spcAft>
                <a:spcPts val="0"/>
              </a:spcAft>
              <a:buNone/>
            </a:pPr>
            <a:r>
              <a:rPr lang="en" sz="1600" b="1">
                <a:latin typeface="Courier New"/>
                <a:ea typeface="Calibri"/>
              </a:rPr>
              <a:t> </a:t>
            </a:r>
          </a:p>
          <a:p>
            <a:pPr rtl="0">
              <a:spcBef>
                <a:spcPts val="0"/>
              </a:spcBef>
              <a:spcAft>
                <a:spcPts val="0"/>
              </a:spcAft>
              <a:buNone/>
            </a:pPr>
            <a:r>
              <a:rPr lang="en" sz="1600" b="1">
                <a:latin typeface="Courier New"/>
                <a:ea typeface="Calibri"/>
              </a:rPr>
              <a:t>    </a:t>
            </a:r>
            <a:r>
              <a:rPr lang="en" sz="1600" b="1">
                <a:solidFill>
                  <a:srgbClr val="008000"/>
                </a:solidFill>
                <a:latin typeface="Courier New"/>
                <a:ea typeface="Calibri"/>
              </a:rPr>
              <a:t>// Computation of the residual vector r and intermediate vector z </a:t>
            </a:r>
            <a:endParaRPr lang="ru-RU" sz="1600" b="1" dirty="0" smtClean="0">
              <a:latin typeface="Courier New"/>
              <a:ea typeface="Calibri"/>
            </a:endParaRPr>
          </a:p>
          <a:p>
            <a:pPr rtl="0">
              <a:spcBef>
                <a:spcPts val="0"/>
              </a:spcBef>
              <a:spcAft>
                <a:spcPts val="0"/>
              </a:spcAft>
              <a:buNone/>
            </a:pPr>
            <a:r>
              <a:rPr lang="en" sz="1600" b="1">
                <a:solidFill>
                  <a:srgbClr val="008000"/>
                </a:solidFill>
                <a:latin typeface="Courier New"/>
                <a:ea typeface="Calibri"/>
              </a:rPr>
              <a:t>    // from the preconditioner LU</a:t>
            </a:r>
            <a:endParaRPr lang="ru-RU" sz="1600" b="1" dirty="0" smtClean="0">
              <a:latin typeface="Courier New"/>
              <a:ea typeface="Calibri"/>
            </a:endParaRPr>
          </a:p>
          <a:p>
            <a:pPr rtl="0">
              <a:spcBef>
                <a:spcPts val="0"/>
              </a:spcBef>
              <a:spcAft>
                <a:spcPts val="0"/>
              </a:spcAft>
              <a:buNone/>
            </a:pPr>
            <a:r>
              <a:rPr lang="en" sz="1600" b="1">
                <a:latin typeface="Courier New"/>
                <a:ea typeface="Calibri"/>
              </a:rPr>
              <a:t>    GaussSolve(L, size, 1, rNext, y);</a:t>
            </a:r>
          </a:p>
          <a:p>
            <a:pPr rtl="0">
              <a:spcBef>
                <a:spcPts val="0"/>
              </a:spcBef>
              <a:spcAft>
                <a:spcPts val="0"/>
              </a:spcAft>
              <a:buNone/>
            </a:pPr>
            <a:r>
              <a:rPr lang="en" sz="1600" b="1">
                <a:latin typeface="Courier New"/>
                <a:ea typeface="Calibri"/>
              </a:rPr>
              <a:t>    GaussSolve(U, size, 0, y, zNext);</a:t>
            </a:r>
            <a:endParaRPr lang="ru-RU" sz="1600" b="1" dirty="0" smtClean="0">
              <a:latin typeface="Courier New"/>
              <a:ea typeface="Calibri"/>
            </a:endParaRPr>
          </a:p>
          <a:p>
            <a:pPr rtl="0">
              <a:spcBef>
                <a:spcPts val="0"/>
              </a:spcBef>
              <a:spcAft>
                <a:spcPts val="0"/>
              </a:spcAft>
              <a:buNone/>
            </a:pPr>
            <a:r>
              <a:rPr lang="en" sz="1600" b="1">
                <a:latin typeface="Courier New"/>
                <a:ea typeface="Calibri"/>
              </a:rPr>
              <a:t>    ...</a:t>
            </a:r>
          </a:p>
          <a:p>
            <a:pPr rtl="0">
              <a:spcBef>
                <a:spcPts val="0"/>
              </a:spcBef>
              <a:spcAft>
                <a:spcPts val="0"/>
              </a:spcAft>
              <a:buNone/>
            </a:pPr>
            <a:r>
              <a:rPr lang="en" sz="1600" b="1">
                <a:latin typeface="Courier New"/>
                <a:ea typeface="Calibri"/>
              </a:rPr>
              <a:t>    beta = MultiplicateVV(zNext, rNext, size) / </a:t>
            </a:r>
            <a:endParaRPr lang="ru-RU" sz="1600" b="1" dirty="0" smtClean="0">
              <a:latin typeface="Courier New"/>
              <a:ea typeface="Calibri"/>
            </a:endParaRPr>
          </a:p>
          <a:p>
            <a:pPr rtl="0">
              <a:spcBef>
                <a:spcPts val="0"/>
              </a:spcBef>
              <a:spcAft>
                <a:spcPts val="0"/>
              </a:spcAft>
              <a:buNone/>
            </a:pPr>
            <a:r>
              <a:rPr lang="en" sz="1600" b="1">
                <a:latin typeface="Courier New"/>
                <a:ea typeface="Calibri"/>
              </a:rPr>
              <a:t>           MultiplicateVV(zPrev, rPrev, size);</a:t>
            </a:r>
            <a:endParaRPr lang="ru-RU" sz="1600" b="1" dirty="0" smtClean="0">
              <a:latin typeface="Courier New"/>
              <a:ea typeface="Calibri"/>
            </a:endParaRPr>
          </a:p>
          <a:p>
            <a:pPr rtl="0">
              <a:spcBef>
                <a:spcPts val="0"/>
              </a:spcBef>
              <a:spcAft>
                <a:spcPts val="0"/>
              </a:spcAft>
              <a:buNone/>
            </a:pPr>
            <a:r>
              <a:rPr lang="en" sz="1600" b="1">
                <a:latin typeface="Courier New"/>
                <a:ea typeface="Calibri"/>
              </a:rPr>
              <a:t>    ...</a:t>
            </a:r>
            <a:endParaRPr lang="ru-RU" sz="1600" b="1" dirty="0" smtClean="0">
              <a:latin typeface="Courier New"/>
              <a:ea typeface="Calibri"/>
            </a:endParaRPr>
          </a:p>
          <a:p>
            <a:pPr rtl="0">
              <a:spcBef>
                <a:spcPts val="0"/>
              </a:spcBef>
              <a:spcAft>
                <a:spcPts val="0"/>
              </a:spcAft>
              <a:buNone/>
            </a:pPr>
            <a:r>
              <a:rPr lang="en" sz="1600" b="1">
                <a:latin typeface="Courier New"/>
                <a:ea typeface="Calibri"/>
              </a:rPr>
              <a:t>}</a:t>
            </a:r>
            <a:endParaRPr lang="ru-RU" sz="1600" b="1" dirty="0">
              <a:latin typeface="Courier New"/>
              <a:ea typeface="Calibri"/>
            </a:endParaRPr>
          </a:p>
        </p:txBody>
      </p:sp>
      <p:sp>
        <p:nvSpPr>
          <p:cNvPr id="4" name="Дата 3"/>
          <p:cNvSpPr>
            <a:spLocks noGrp="1"/>
          </p:cNvSpPr>
          <p:nvPr>
            <p:ph type="dt" sz="half" idx="10"/>
          </p:nvPr>
        </p:nvSpPr>
        <p:spPr/>
        <p:txBody>
          <a:bodyPr rtlCol="0"/>
          <a:lstStyle/>
          <a:p>
            <a:pPr rtl="0">
              <a:defRPr/>
            </a:pPr>
            <a:r>
              <a:rPr lang="en"/>
              <a:t>Nizhny Novgorod, 2014</a:t>
            </a:r>
            <a:endParaRPr lang="ru-RU"/>
          </a:p>
        </p:txBody>
      </p:sp>
      <p:sp>
        <p:nvSpPr>
          <p:cNvPr id="5" name="Нижний колонтитул 4"/>
          <p:cNvSpPr>
            <a:spLocks noGrp="1"/>
          </p:cNvSpPr>
          <p:nvPr>
            <p:ph type="ftr" sz="quarter" idx="11"/>
          </p:nvPr>
        </p:nvSpPr>
        <p:spPr/>
        <p:txBody>
          <a:bodyPr rtlCol="0"/>
          <a:lstStyle/>
          <a:p>
            <a:pPr rtl="0">
              <a:defRPr/>
            </a:pPr>
            <a:r>
              <a:rPr lang="en"/>
              <a:t>Preconditioned conjugate gradient method implementation</a:t>
            </a:r>
            <a:endParaRPr lang="ru-RU"/>
          </a:p>
        </p:txBody>
      </p:sp>
      <p:sp>
        <p:nvSpPr>
          <p:cNvPr id="6" name="Номер слайда 5"/>
          <p:cNvSpPr>
            <a:spLocks noGrp="1"/>
          </p:cNvSpPr>
          <p:nvPr>
            <p:ph type="sldNum" sz="quarter" idx="12"/>
          </p:nvPr>
        </p:nvSpPr>
        <p:spPr/>
        <p:txBody>
          <a:bodyPr rtlCol="0"/>
          <a:lstStyle/>
          <a:p>
            <a:pPr rtl="0">
              <a:defRPr/>
            </a:pPr>
            <a:fld id="{CFF17263-AD44-4172-9351-2AAA83E44B95}" type="slidenum">
              <a:rPr lang="ru-RU" smtClean="0"/>
              <a:pPr rtl="0">
                <a:defRPr/>
              </a:pPr>
              <a:t>46</a:t>
            </a:fld>
            <a:endParaRPr lang="ru-RU"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Experimental Results</a:t>
            </a:r>
            <a:endParaRPr lang="ru-RU" dirty="0"/>
          </a:p>
        </p:txBody>
      </p:sp>
      <p:sp>
        <p:nvSpPr>
          <p:cNvPr id="3" name="Содержимое 2"/>
          <p:cNvSpPr>
            <a:spLocks noGrp="1"/>
          </p:cNvSpPr>
          <p:nvPr>
            <p:ph idx="1"/>
          </p:nvPr>
        </p:nvSpPr>
        <p:spPr/>
        <p:txBody>
          <a:bodyPr rtlCol="0"/>
          <a:lstStyle/>
          <a:p>
            <a:pPr rtl="0"/>
            <a:r>
              <a:rPr lang="en"/>
              <a:t>Comparison of the number of method iterations with and without preconditioner for double-precision numbers</a:t>
            </a:r>
          </a:p>
          <a:p>
            <a:pPr rtl="0"/>
            <a:endParaRPr lang="ru-RU" dirty="0" smtClean="0"/>
          </a:p>
          <a:p>
            <a:pPr rtl="0"/>
            <a:endParaRPr lang="ru-RU" dirty="0" smtClean="0"/>
          </a:p>
          <a:p>
            <a:pPr rtl="0"/>
            <a:endParaRPr lang="ru-RU" dirty="0" smtClean="0"/>
          </a:p>
          <a:p>
            <a:pPr rtl="0"/>
            <a:endParaRPr lang="ru-RU" dirty="0" smtClean="0"/>
          </a:p>
          <a:p>
            <a:pPr rtl="0"/>
            <a:endParaRPr lang="ru-RU" dirty="0" smtClean="0"/>
          </a:p>
          <a:p>
            <a:pPr rtl="0"/>
            <a:endParaRPr lang="ru-RU" dirty="0" smtClean="0"/>
          </a:p>
          <a:p>
            <a:pPr rtl="0"/>
            <a:endParaRPr lang="ru-RU" dirty="0" smtClean="0"/>
          </a:p>
          <a:p>
            <a:pPr rtl="0"/>
            <a:endParaRPr lang="ru-RU" dirty="0"/>
          </a:p>
        </p:txBody>
      </p:sp>
      <p:sp>
        <p:nvSpPr>
          <p:cNvPr id="4" name="Дата 3"/>
          <p:cNvSpPr>
            <a:spLocks noGrp="1"/>
          </p:cNvSpPr>
          <p:nvPr>
            <p:ph type="dt" sz="half" idx="10"/>
          </p:nvPr>
        </p:nvSpPr>
        <p:spPr/>
        <p:txBody>
          <a:bodyPr rtlCol="0"/>
          <a:lstStyle/>
          <a:p>
            <a:pPr rtl="0">
              <a:defRPr/>
            </a:pPr>
            <a:r>
              <a:rPr lang="en"/>
              <a:t>Nizhny Novgorod, 2014</a:t>
            </a:r>
            <a:endParaRPr lang="ru-RU"/>
          </a:p>
        </p:txBody>
      </p:sp>
      <p:sp>
        <p:nvSpPr>
          <p:cNvPr id="5" name="Нижний колонтитул 4"/>
          <p:cNvSpPr>
            <a:spLocks noGrp="1"/>
          </p:cNvSpPr>
          <p:nvPr>
            <p:ph type="ftr" sz="quarter" idx="11"/>
          </p:nvPr>
        </p:nvSpPr>
        <p:spPr/>
        <p:txBody>
          <a:bodyPr rtlCol="0"/>
          <a:lstStyle/>
          <a:p>
            <a:pPr rtl="0">
              <a:defRPr/>
            </a:pPr>
            <a:r>
              <a:rPr lang="en"/>
              <a:t>Preconditioned conjugate gradient method implementation</a:t>
            </a:r>
            <a:endParaRPr lang="ru-RU"/>
          </a:p>
        </p:txBody>
      </p:sp>
      <p:sp>
        <p:nvSpPr>
          <p:cNvPr id="6" name="Номер слайда 5"/>
          <p:cNvSpPr>
            <a:spLocks noGrp="1"/>
          </p:cNvSpPr>
          <p:nvPr>
            <p:ph type="sldNum" sz="quarter" idx="12"/>
          </p:nvPr>
        </p:nvSpPr>
        <p:spPr/>
        <p:txBody>
          <a:bodyPr rtlCol="0"/>
          <a:lstStyle/>
          <a:p>
            <a:pPr rtl="0">
              <a:defRPr/>
            </a:pPr>
            <a:fld id="{CFF17263-AD44-4172-9351-2AAA83E44B95}" type="slidenum">
              <a:rPr lang="ru-RU" smtClean="0"/>
              <a:pPr rtl="0">
                <a:defRPr/>
              </a:pPr>
              <a:t>47</a:t>
            </a:fld>
            <a:endParaRPr lang="ru-RU" dirty="0"/>
          </a:p>
        </p:txBody>
      </p:sp>
      <p:graphicFrame>
        <p:nvGraphicFramePr>
          <p:cNvPr id="7" name="Таблица 6"/>
          <p:cNvGraphicFramePr>
            <a:graphicFrameLocks noGrp="1"/>
          </p:cNvGraphicFramePr>
          <p:nvPr/>
        </p:nvGraphicFramePr>
        <p:xfrm>
          <a:off x="238092" y="2483182"/>
          <a:ext cx="9429816" cy="3352800"/>
        </p:xfrm>
        <a:graphic>
          <a:graphicData uri="http://schemas.openxmlformats.org/drawingml/2006/table">
            <a:tbl>
              <a:tblPr/>
              <a:tblGrid>
                <a:gridCol w="1719898"/>
                <a:gridCol w="1134110"/>
                <a:gridCol w="1646586"/>
                <a:gridCol w="1500198"/>
                <a:gridCol w="1857388"/>
                <a:gridCol w="1571636"/>
              </a:tblGrid>
              <a:tr h="200025">
                <a:tc rowSpan="2">
                  <a:txBody>
                    <a:bodyPr/>
                    <a:lstStyle/>
                    <a:p>
                      <a:pPr indent="0" algn="ctr" rtl="0">
                        <a:spcAft>
                          <a:spcPts val="0"/>
                        </a:spcAft>
                      </a:pPr>
                      <a:r>
                        <a:rPr lang="en" sz="2200" i="0">
                          <a:latin typeface="Times New Roman"/>
                          <a:ea typeface="Times New Roman"/>
                          <a:cs typeface="Times New Roman"/>
                        </a:rPr>
                        <a:t>Matrix name </a:t>
                      </a:r>
                      <a:endParaRPr lang="ru-RU" sz="2200" i="0" dirty="0" smtClean="0">
                        <a:latin typeface="Times New Roman"/>
                        <a:ea typeface="Times New Roman"/>
                        <a:cs typeface="Times New Roman"/>
                      </a:endParaRPr>
                    </a:p>
                    <a:p>
                      <a:pPr indent="0" algn="ctr" rtl="0">
                        <a:spcAft>
                          <a:spcPts val="0"/>
                        </a:spcAft>
                      </a:pPr>
                      <a:endParaRPr lang="ru-RU" sz="2200" i="1" dirty="0">
                        <a:latin typeface="Times New Roman"/>
                        <a:ea typeface="Times New Roman"/>
                        <a:cs typeface="Times New Roman"/>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indent="0" algn="ctr" rtl="0">
                        <a:spcAft>
                          <a:spcPts val="0"/>
                        </a:spcAft>
                      </a:pPr>
                      <a:r>
                        <a:rPr lang="en" sz="2200" i="0">
                          <a:latin typeface="Times New Roman"/>
                          <a:ea typeface="Times New Roman"/>
                          <a:cs typeface="Times New Roman"/>
                        </a:rPr>
                        <a:t>Order</a:t>
                      </a:r>
                      <a:endParaRPr lang="ru-RU" sz="2200" i="1" dirty="0">
                        <a:latin typeface="Times New Roman"/>
                        <a:ea typeface="Times New Roman"/>
                        <a:cs typeface="Times New Roman"/>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indent="0" algn="ctr" rtl="0">
                        <a:spcAft>
                          <a:spcPts val="0"/>
                        </a:spcAft>
                      </a:pPr>
                      <a:r>
                        <a:rPr lang="en" sz="2200" i="0">
                          <a:latin typeface="Times New Roman"/>
                          <a:ea typeface="Times New Roman"/>
                          <a:cs typeface="Times New Roman"/>
                        </a:rPr>
                        <a:t>Accuracy 10</a:t>
                      </a:r>
                      <a:r>
                        <a:rPr lang="en" sz="2200" i="0" baseline="30000">
                          <a:latin typeface="Times New Roman"/>
                          <a:ea typeface="Times New Roman"/>
                          <a:cs typeface="Times New Roman"/>
                        </a:rPr>
                        <a:t>-7</a:t>
                      </a:r>
                      <a:endParaRPr lang="ru-RU" sz="2200" i="1" baseline="30000" dirty="0">
                        <a:latin typeface="Times New Roman"/>
                        <a:ea typeface="Times New Roman"/>
                        <a:cs typeface="Times New Roman"/>
                      </a:endParaRPr>
                    </a:p>
                  </a:txBody>
                  <a:tcPr marL="17780" marR="177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0"/>
                      <a:endParaRPr lang="ru-RU"/>
                    </a:p>
                  </a:txBody>
                  <a:tcPr/>
                </a:tc>
                <a:tc gridSpan="2">
                  <a:txBody>
                    <a:bodyPr/>
                    <a:lstStyle/>
                    <a:p>
                      <a:pPr indent="0" algn="ctr" rtl="0">
                        <a:spcAft>
                          <a:spcPts val="0"/>
                        </a:spcAft>
                      </a:pPr>
                      <a:r>
                        <a:rPr lang="en" sz="2200" i="0">
                          <a:latin typeface="Times New Roman"/>
                          <a:ea typeface="Times New Roman"/>
                          <a:cs typeface="Times New Roman"/>
                        </a:rPr>
                        <a:t>Accuracy 10</a:t>
                      </a:r>
                      <a:r>
                        <a:rPr lang="en" sz="2200" i="0" baseline="30000">
                          <a:latin typeface="Times New Roman"/>
                          <a:ea typeface="Times New Roman"/>
                          <a:cs typeface="Times New Roman"/>
                        </a:rPr>
                        <a:t>-15</a:t>
                      </a:r>
                      <a:endParaRPr lang="ru-RU" sz="2200" i="1" dirty="0">
                        <a:latin typeface="Times New Roman"/>
                        <a:ea typeface="Times New Roman"/>
                        <a:cs typeface="Times New Roman"/>
                      </a:endParaRPr>
                    </a:p>
                  </a:txBody>
                  <a:tcPr marL="17780" marR="177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0"/>
                      <a:endParaRPr lang="ru-RU"/>
                    </a:p>
                  </a:txBody>
                  <a:tcPr/>
                </a:tc>
              </a:tr>
              <a:tr h="111760">
                <a:tc vMerge="1">
                  <a:txBody>
                    <a:bodyPr/>
                    <a:lstStyle/>
                    <a:p>
                      <a:pPr rtl="0"/>
                      <a:endParaRPr lang="ru-RU"/>
                    </a:p>
                  </a:txBody>
                  <a:tcPr/>
                </a:tc>
                <a:tc vMerge="1">
                  <a:txBody>
                    <a:bodyPr/>
                    <a:lstStyle/>
                    <a:p>
                      <a:pPr rtl="0"/>
                      <a:endParaRPr lang="ru-RU"/>
                    </a:p>
                  </a:txBody>
                  <a:tcPr/>
                </a:tc>
                <a:tc>
                  <a:txBody>
                    <a:bodyPr/>
                    <a:lstStyle/>
                    <a:p>
                      <a:pPr indent="0" algn="ctr" rtl="0">
                        <a:spcAft>
                          <a:spcPts val="0"/>
                        </a:spcAft>
                      </a:pPr>
                      <a:r>
                        <a:rPr lang="en" sz="2200" i="0">
                          <a:latin typeface="Times New Roman"/>
                          <a:ea typeface="Times New Roman"/>
                          <a:cs typeface="Times New Roman"/>
                        </a:rPr>
                        <a:t>Without preconditioner</a:t>
                      </a:r>
                      <a:endParaRPr lang="ru-RU" sz="2200" i="1">
                        <a:latin typeface="Times New Roman"/>
                        <a:ea typeface="Times New Roman"/>
                        <a:cs typeface="Times New Roman"/>
                      </a:endParaRPr>
                    </a:p>
                  </a:txBody>
                  <a:tcPr marL="17780" marR="177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rtl="0">
                        <a:spcAft>
                          <a:spcPts val="0"/>
                        </a:spcAft>
                      </a:pPr>
                      <a:r>
                        <a:rPr lang="en" sz="2200" i="0">
                          <a:latin typeface="Times New Roman"/>
                          <a:ea typeface="Times New Roman"/>
                          <a:cs typeface="Times New Roman"/>
                        </a:rPr>
                        <a:t>With preconditioner</a:t>
                      </a:r>
                      <a:endParaRPr lang="ru-RU" sz="2200" i="1">
                        <a:latin typeface="Times New Roman"/>
                        <a:ea typeface="Times New Roman"/>
                        <a:cs typeface="Times New Roman"/>
                      </a:endParaRPr>
                    </a:p>
                  </a:txBody>
                  <a:tcPr marL="17780" marR="177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rtl="0">
                        <a:spcAft>
                          <a:spcPts val="0"/>
                        </a:spcAft>
                      </a:pPr>
                      <a:r>
                        <a:rPr lang="en" sz="2200" i="0">
                          <a:latin typeface="Times New Roman"/>
                          <a:ea typeface="Times New Roman"/>
                          <a:cs typeface="Times New Roman"/>
                        </a:rPr>
                        <a:t>Without preconditioner</a:t>
                      </a:r>
                      <a:endParaRPr lang="ru-RU" sz="2200" i="1">
                        <a:latin typeface="Times New Roman"/>
                        <a:ea typeface="Times New Roman"/>
                        <a:cs typeface="Times New Roman"/>
                      </a:endParaRPr>
                    </a:p>
                  </a:txBody>
                  <a:tcPr marL="17780" marR="177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rtl="0">
                        <a:spcAft>
                          <a:spcPts val="0"/>
                        </a:spcAft>
                      </a:pPr>
                      <a:r>
                        <a:rPr lang="en" sz="2200" i="0">
                          <a:latin typeface="Times New Roman"/>
                          <a:ea typeface="Times New Roman"/>
                          <a:cs typeface="Times New Roman"/>
                        </a:rPr>
                        <a:t>With preconditioner</a:t>
                      </a:r>
                      <a:endParaRPr lang="ru-RU" sz="2200" i="1">
                        <a:latin typeface="Times New Roman"/>
                        <a:ea typeface="Times New Roman"/>
                        <a:cs typeface="Times New Roman"/>
                      </a:endParaRPr>
                    </a:p>
                  </a:txBody>
                  <a:tcPr marL="17780" marR="177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9705">
                <a:tc>
                  <a:txBody>
                    <a:bodyPr/>
                    <a:lstStyle/>
                    <a:p>
                      <a:pPr indent="0" algn="just" rtl="0">
                        <a:spcAft>
                          <a:spcPts val="0"/>
                        </a:spcAft>
                      </a:pPr>
                      <a:r>
                        <a:rPr lang="en" sz="2200" i="0">
                          <a:latin typeface="Times New Roman"/>
                          <a:ea typeface="Times New Roman"/>
                          <a:cs typeface="Times New Roman"/>
                        </a:rPr>
                        <a:t>bcsstk01</a:t>
                      </a:r>
                      <a:endParaRPr lang="ru-RU" sz="2200" i="1">
                        <a:latin typeface="Times New Roman"/>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r" rtl="0">
                        <a:spcAft>
                          <a:spcPts val="0"/>
                        </a:spcAft>
                      </a:pPr>
                      <a:r>
                        <a:rPr lang="en" sz="2200" i="0">
                          <a:latin typeface="Times New Roman"/>
                          <a:ea typeface="Times New Roman"/>
                          <a:cs typeface="Times New Roman"/>
                        </a:rPr>
                        <a:t>48</a:t>
                      </a:r>
                      <a:endParaRPr lang="ru-RU" sz="2200" i="1" dirty="0">
                        <a:latin typeface="Times New Roman"/>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r" rtl="0">
                        <a:spcAft>
                          <a:spcPts val="0"/>
                        </a:spcAft>
                      </a:pPr>
                      <a:r>
                        <a:rPr lang="en" sz="2200" i="0">
                          <a:latin typeface="Times New Roman"/>
                          <a:ea typeface="Times New Roman"/>
                          <a:cs typeface="Times New Roman"/>
                        </a:rPr>
                        <a:t>125</a:t>
                      </a:r>
                      <a:endParaRPr lang="ru-RU" sz="2200" i="1" dirty="0">
                        <a:latin typeface="Times New Roman"/>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r" rtl="0">
                        <a:spcAft>
                          <a:spcPts val="0"/>
                        </a:spcAft>
                      </a:pPr>
                      <a:r>
                        <a:rPr lang="en" sz="2200" i="0">
                          <a:latin typeface="Times New Roman"/>
                          <a:ea typeface="Times New Roman"/>
                          <a:cs typeface="Times New Roman"/>
                        </a:rPr>
                        <a:t>15</a:t>
                      </a:r>
                      <a:endParaRPr lang="ru-RU" sz="2200" i="1">
                        <a:latin typeface="Times New Roman"/>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r" rtl="0">
                        <a:spcAft>
                          <a:spcPts val="0"/>
                        </a:spcAft>
                      </a:pPr>
                      <a:r>
                        <a:rPr lang="en" sz="2200" i="0">
                          <a:latin typeface="Times New Roman"/>
                          <a:ea typeface="Times New Roman"/>
                          <a:cs typeface="Times New Roman"/>
                        </a:rPr>
                        <a:t>125</a:t>
                      </a:r>
                      <a:endParaRPr lang="ru-RU" sz="2200" i="1">
                        <a:latin typeface="Times New Roman"/>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r" rtl="0">
                        <a:spcAft>
                          <a:spcPts val="0"/>
                        </a:spcAft>
                      </a:pPr>
                      <a:r>
                        <a:rPr lang="en" sz="2200" i="0">
                          <a:latin typeface="Times New Roman"/>
                          <a:ea typeface="Times New Roman"/>
                          <a:cs typeface="Times New Roman"/>
                        </a:rPr>
                        <a:t>23</a:t>
                      </a:r>
                      <a:endParaRPr lang="ru-RU" sz="2200" i="1">
                        <a:latin typeface="Times New Roman"/>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9705">
                <a:tc>
                  <a:txBody>
                    <a:bodyPr/>
                    <a:lstStyle/>
                    <a:p>
                      <a:pPr indent="0" algn="just" rtl="0">
                        <a:spcAft>
                          <a:spcPts val="0"/>
                        </a:spcAft>
                      </a:pPr>
                      <a:r>
                        <a:rPr lang="en" sz="2200" i="0">
                          <a:latin typeface="Times New Roman"/>
                          <a:ea typeface="Times New Roman"/>
                          <a:cs typeface="Times New Roman"/>
                        </a:rPr>
                        <a:t>bcsstk05</a:t>
                      </a:r>
                      <a:endParaRPr lang="ru-RU" sz="2200" i="1">
                        <a:latin typeface="Times New Roman"/>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r" rtl="0">
                        <a:spcAft>
                          <a:spcPts val="0"/>
                        </a:spcAft>
                      </a:pPr>
                      <a:r>
                        <a:rPr lang="en" sz="2200" i="0">
                          <a:latin typeface="Times New Roman"/>
                          <a:ea typeface="Times New Roman"/>
                          <a:cs typeface="Times New Roman"/>
                        </a:rPr>
                        <a:t>153</a:t>
                      </a:r>
                      <a:endParaRPr lang="ru-RU" sz="2200" i="1" dirty="0">
                        <a:latin typeface="Times New Roman"/>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r" rtl="0">
                        <a:spcAft>
                          <a:spcPts val="0"/>
                        </a:spcAft>
                      </a:pPr>
                      <a:r>
                        <a:rPr lang="en" sz="2200" i="0">
                          <a:latin typeface="Times New Roman"/>
                          <a:ea typeface="Times New Roman"/>
                          <a:cs typeface="Times New Roman"/>
                        </a:rPr>
                        <a:t>272</a:t>
                      </a:r>
                      <a:endParaRPr lang="ru-RU" sz="2200" i="1" dirty="0">
                        <a:latin typeface="Times New Roman"/>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r" rtl="0">
                        <a:spcAft>
                          <a:spcPts val="0"/>
                        </a:spcAft>
                      </a:pPr>
                      <a:r>
                        <a:rPr lang="en" sz="2200" i="0">
                          <a:latin typeface="Times New Roman"/>
                          <a:ea typeface="Times New Roman"/>
                          <a:cs typeface="Times New Roman"/>
                        </a:rPr>
                        <a:t>35</a:t>
                      </a:r>
                      <a:endParaRPr lang="ru-RU" sz="2200" i="1" dirty="0">
                        <a:latin typeface="Times New Roman"/>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r" rtl="0">
                        <a:spcAft>
                          <a:spcPts val="0"/>
                        </a:spcAft>
                      </a:pPr>
                      <a:r>
                        <a:rPr lang="en" sz="2200" i="0">
                          <a:latin typeface="Times New Roman"/>
                          <a:ea typeface="Times New Roman"/>
                          <a:cs typeface="Times New Roman"/>
                        </a:rPr>
                        <a:t>272</a:t>
                      </a:r>
                      <a:endParaRPr lang="ru-RU" sz="2200" i="1">
                        <a:latin typeface="Times New Roman"/>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r" rtl="0">
                        <a:spcAft>
                          <a:spcPts val="0"/>
                        </a:spcAft>
                      </a:pPr>
                      <a:r>
                        <a:rPr lang="en" sz="2200" i="0">
                          <a:latin typeface="Times New Roman"/>
                          <a:ea typeface="Times New Roman"/>
                          <a:cs typeface="Times New Roman"/>
                        </a:rPr>
                        <a:t>48</a:t>
                      </a:r>
                      <a:endParaRPr lang="ru-RU" sz="2200" i="1">
                        <a:latin typeface="Times New Roman"/>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9705">
                <a:tc>
                  <a:txBody>
                    <a:bodyPr/>
                    <a:lstStyle/>
                    <a:p>
                      <a:pPr indent="0" algn="just" rtl="0">
                        <a:spcAft>
                          <a:spcPts val="0"/>
                        </a:spcAft>
                      </a:pPr>
                      <a:r>
                        <a:rPr lang="en" sz="2200" i="0">
                          <a:latin typeface="Times New Roman"/>
                          <a:ea typeface="Times New Roman"/>
                          <a:cs typeface="Times New Roman"/>
                        </a:rPr>
                        <a:t>bcsstk10</a:t>
                      </a:r>
                      <a:endParaRPr lang="ru-RU" sz="2200" i="1">
                        <a:latin typeface="Times New Roman"/>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r" rtl="0">
                        <a:spcAft>
                          <a:spcPts val="0"/>
                        </a:spcAft>
                      </a:pPr>
                      <a:r>
                        <a:rPr lang="en" sz="2200" i="0">
                          <a:latin typeface="Times New Roman"/>
                          <a:ea typeface="Times New Roman"/>
                          <a:cs typeface="Times New Roman"/>
                        </a:rPr>
                        <a:t>1086</a:t>
                      </a:r>
                      <a:endParaRPr lang="ru-RU" sz="2200" i="1" dirty="0">
                        <a:latin typeface="Times New Roman"/>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r" rtl="0">
                        <a:spcAft>
                          <a:spcPts val="0"/>
                        </a:spcAft>
                      </a:pPr>
                      <a:r>
                        <a:rPr lang="en" sz="2200" i="0">
                          <a:latin typeface="Times New Roman"/>
                          <a:ea typeface="Times New Roman"/>
                          <a:cs typeface="Times New Roman"/>
                        </a:rPr>
                        <a:t>2335</a:t>
                      </a:r>
                      <a:endParaRPr lang="ru-RU" sz="2200" i="1">
                        <a:latin typeface="Times New Roman"/>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r" rtl="0">
                        <a:spcAft>
                          <a:spcPts val="0"/>
                        </a:spcAft>
                      </a:pPr>
                      <a:r>
                        <a:rPr lang="en" sz="2200" i="0">
                          <a:latin typeface="Times New Roman"/>
                          <a:ea typeface="Times New Roman"/>
                          <a:cs typeface="Times New Roman"/>
                        </a:rPr>
                        <a:t>149</a:t>
                      </a:r>
                      <a:endParaRPr lang="ru-RU" sz="2200" i="1" dirty="0">
                        <a:latin typeface="Times New Roman"/>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r" rtl="0">
                        <a:spcAft>
                          <a:spcPts val="0"/>
                        </a:spcAft>
                      </a:pPr>
                      <a:r>
                        <a:rPr lang="en" sz="2200" i="0">
                          <a:latin typeface="Times New Roman"/>
                          <a:ea typeface="Times New Roman"/>
                          <a:cs typeface="Times New Roman"/>
                        </a:rPr>
                        <a:t>2335</a:t>
                      </a:r>
                      <a:endParaRPr lang="ru-RU" sz="2200" i="1" dirty="0">
                        <a:latin typeface="Times New Roman"/>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r" rtl="0">
                        <a:spcAft>
                          <a:spcPts val="0"/>
                        </a:spcAft>
                      </a:pPr>
                      <a:r>
                        <a:rPr lang="en" sz="2200" i="0">
                          <a:latin typeface="Times New Roman"/>
                          <a:ea typeface="Times New Roman"/>
                          <a:cs typeface="Times New Roman"/>
                        </a:rPr>
                        <a:t>264</a:t>
                      </a:r>
                      <a:endParaRPr lang="ru-RU" sz="2200" i="1">
                        <a:latin typeface="Times New Roman"/>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9705">
                <a:tc>
                  <a:txBody>
                    <a:bodyPr/>
                    <a:lstStyle/>
                    <a:p>
                      <a:pPr indent="0" algn="just" rtl="0">
                        <a:spcAft>
                          <a:spcPts val="0"/>
                        </a:spcAft>
                      </a:pPr>
                      <a:r>
                        <a:rPr lang="en" sz="2200" i="0">
                          <a:latin typeface="Times New Roman"/>
                          <a:ea typeface="Times New Roman"/>
                          <a:cs typeface="Times New Roman"/>
                        </a:rPr>
                        <a:t>bcsstk13</a:t>
                      </a:r>
                      <a:endParaRPr lang="ru-RU" sz="2200" i="1">
                        <a:latin typeface="Times New Roman"/>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r" rtl="0">
                        <a:spcAft>
                          <a:spcPts val="0"/>
                        </a:spcAft>
                      </a:pPr>
                      <a:r>
                        <a:rPr lang="en" sz="2200" i="0">
                          <a:latin typeface="Times New Roman"/>
                          <a:ea typeface="Times New Roman"/>
                          <a:cs typeface="Times New Roman"/>
                        </a:rPr>
                        <a:t>2003</a:t>
                      </a:r>
                      <a:endParaRPr lang="ru-RU" sz="2200" i="1" dirty="0">
                        <a:latin typeface="Times New Roman"/>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r" rtl="0">
                        <a:spcAft>
                          <a:spcPts val="0"/>
                        </a:spcAft>
                      </a:pPr>
                      <a:r>
                        <a:rPr lang="en" sz="2200" i="0">
                          <a:latin typeface="Times New Roman"/>
                          <a:ea typeface="Times New Roman"/>
                          <a:cs typeface="Times New Roman"/>
                        </a:rPr>
                        <a:t>20031</a:t>
                      </a:r>
                      <a:endParaRPr lang="ru-RU" sz="2200" i="1">
                        <a:latin typeface="Times New Roman"/>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r" rtl="0">
                        <a:spcAft>
                          <a:spcPts val="0"/>
                        </a:spcAft>
                      </a:pPr>
                      <a:r>
                        <a:rPr lang="en" sz="2200" i="0">
                          <a:latin typeface="Times New Roman"/>
                          <a:ea typeface="Times New Roman"/>
                          <a:cs typeface="Times New Roman"/>
                        </a:rPr>
                        <a:t>10016</a:t>
                      </a:r>
                      <a:endParaRPr lang="ru-RU" sz="2200" i="1">
                        <a:latin typeface="Times New Roman"/>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r" rtl="0">
                        <a:spcAft>
                          <a:spcPts val="0"/>
                        </a:spcAft>
                      </a:pPr>
                      <a:r>
                        <a:rPr lang="en" sz="2200" i="0">
                          <a:latin typeface="Times New Roman"/>
                          <a:ea typeface="Times New Roman"/>
                          <a:cs typeface="Times New Roman"/>
                        </a:rPr>
                        <a:t>20031</a:t>
                      </a:r>
                      <a:endParaRPr lang="ru-RU" sz="2200" i="1" dirty="0">
                        <a:latin typeface="Times New Roman"/>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r" rtl="0">
                        <a:spcAft>
                          <a:spcPts val="0"/>
                        </a:spcAft>
                      </a:pPr>
                      <a:r>
                        <a:rPr lang="en" sz="2200" i="0">
                          <a:latin typeface="Times New Roman"/>
                          <a:ea typeface="Times New Roman"/>
                          <a:cs typeface="Times New Roman"/>
                        </a:rPr>
                        <a:t>10016</a:t>
                      </a:r>
                      <a:endParaRPr lang="ru-RU" sz="2200" i="1" dirty="0">
                        <a:latin typeface="Times New Roman"/>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9705">
                <a:tc>
                  <a:txBody>
                    <a:bodyPr/>
                    <a:lstStyle/>
                    <a:p>
                      <a:pPr indent="0" algn="just" rtl="0">
                        <a:spcAft>
                          <a:spcPts val="0"/>
                        </a:spcAft>
                      </a:pPr>
                      <a:r>
                        <a:rPr lang="en" sz="2200" i="0">
                          <a:latin typeface="Times New Roman"/>
                          <a:ea typeface="Times New Roman"/>
                          <a:cs typeface="Times New Roman"/>
                        </a:rPr>
                        <a:t>parabolic_fem</a:t>
                      </a:r>
                      <a:endParaRPr lang="ru-RU" sz="2200" i="1">
                        <a:latin typeface="Times New Roman"/>
                        <a:ea typeface="Times New Roman"/>
                        <a:cs typeface="Times New Roman"/>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r" rtl="0">
                        <a:spcAft>
                          <a:spcPts val="0"/>
                        </a:spcAft>
                      </a:pPr>
                      <a:r>
                        <a:rPr lang="en" sz="2200" i="0">
                          <a:latin typeface="Times New Roman"/>
                          <a:ea typeface="Times New Roman"/>
                          <a:cs typeface="Times New Roman"/>
                        </a:rPr>
                        <a:t>525 825</a:t>
                      </a:r>
                      <a:endParaRPr lang="ru-RU" sz="2200" i="1" dirty="0">
                        <a:latin typeface="Times New Roman"/>
                        <a:ea typeface="Times New Roman"/>
                        <a:cs typeface="Times New Roman"/>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r" rtl="0">
                        <a:spcAft>
                          <a:spcPts val="0"/>
                        </a:spcAft>
                      </a:pPr>
                      <a:r>
                        <a:rPr lang="en" sz="2200" i="0">
                          <a:latin typeface="Times New Roman"/>
                          <a:ea typeface="Times New Roman"/>
                          <a:cs typeface="Times New Roman"/>
                        </a:rPr>
                        <a:t>1690</a:t>
                      </a:r>
                      <a:endParaRPr lang="ru-RU" sz="2200" i="1" dirty="0">
                        <a:latin typeface="Times New Roman"/>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r" rtl="0">
                        <a:spcAft>
                          <a:spcPts val="0"/>
                        </a:spcAft>
                      </a:pPr>
                      <a:r>
                        <a:rPr lang="en" sz="2200" i="0">
                          <a:latin typeface="Times New Roman"/>
                          <a:ea typeface="Times New Roman"/>
                          <a:cs typeface="Times New Roman"/>
                        </a:rPr>
                        <a:t>1045</a:t>
                      </a:r>
                      <a:endParaRPr lang="ru-RU" sz="2200" i="1">
                        <a:latin typeface="Times New Roman"/>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r" rtl="0">
                        <a:spcAft>
                          <a:spcPts val="0"/>
                        </a:spcAft>
                      </a:pPr>
                      <a:r>
                        <a:rPr lang="en" sz="2200" i="0">
                          <a:latin typeface="Times New Roman"/>
                          <a:ea typeface="Times New Roman"/>
                          <a:cs typeface="Times New Roman"/>
                        </a:rPr>
                        <a:t>1690</a:t>
                      </a:r>
                      <a:endParaRPr lang="ru-RU" sz="2200" i="1">
                        <a:latin typeface="Times New Roman"/>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r" rtl="0">
                        <a:spcAft>
                          <a:spcPts val="0"/>
                        </a:spcAft>
                      </a:pPr>
                      <a:r>
                        <a:rPr lang="en" sz="2200" i="0">
                          <a:latin typeface="Times New Roman"/>
                          <a:ea typeface="Times New Roman"/>
                          <a:cs typeface="Times New Roman"/>
                        </a:rPr>
                        <a:t>1964</a:t>
                      </a:r>
                      <a:endParaRPr lang="ru-RU" sz="2200" i="1" dirty="0">
                        <a:latin typeface="Times New Roman"/>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9705">
                <a:tc>
                  <a:txBody>
                    <a:bodyPr/>
                    <a:lstStyle/>
                    <a:p>
                      <a:pPr indent="0" algn="just" rtl="0">
                        <a:spcAft>
                          <a:spcPts val="0"/>
                        </a:spcAft>
                      </a:pPr>
                      <a:r>
                        <a:rPr lang="en" sz="2200" i="0">
                          <a:latin typeface="Times New Roman"/>
                          <a:ea typeface="Times New Roman"/>
                          <a:cs typeface="Times New Roman"/>
                        </a:rPr>
                        <a:t>tmt_sym</a:t>
                      </a:r>
                      <a:endParaRPr lang="ru-RU" sz="2200" i="1" dirty="0">
                        <a:latin typeface="Times New Roman"/>
                        <a:ea typeface="Times New Roman"/>
                        <a:cs typeface="Times New Roman"/>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r" rtl="0">
                        <a:spcAft>
                          <a:spcPts val="0"/>
                        </a:spcAft>
                      </a:pPr>
                      <a:r>
                        <a:rPr lang="en" sz="2200" i="0">
                          <a:latin typeface="Times New Roman"/>
                          <a:ea typeface="Times New Roman"/>
                          <a:cs typeface="Times New Roman"/>
                        </a:rPr>
                        <a:t>726 713</a:t>
                      </a:r>
                      <a:endParaRPr lang="ru-RU" sz="2200" i="1">
                        <a:latin typeface="Times New Roman"/>
                        <a:ea typeface="Times New Roman"/>
                        <a:cs typeface="Times New Roman"/>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r" rtl="0">
                        <a:spcAft>
                          <a:spcPts val="0"/>
                        </a:spcAft>
                      </a:pPr>
                      <a:r>
                        <a:rPr lang="en" sz="2200" i="0">
                          <a:latin typeface="Times New Roman"/>
                          <a:ea typeface="Times New Roman"/>
                          <a:cs typeface="Times New Roman"/>
                        </a:rPr>
                        <a:t>5356</a:t>
                      </a:r>
                      <a:endParaRPr lang="ru-RU" sz="2200" i="1" dirty="0">
                        <a:latin typeface="Times New Roman"/>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r" rtl="0">
                        <a:spcAft>
                          <a:spcPts val="0"/>
                        </a:spcAft>
                      </a:pPr>
                      <a:r>
                        <a:rPr lang="en" sz="2200" i="0">
                          <a:latin typeface="Times New Roman"/>
                          <a:ea typeface="Times New Roman"/>
                          <a:cs typeface="Times New Roman"/>
                        </a:rPr>
                        <a:t>1210</a:t>
                      </a:r>
                      <a:endParaRPr lang="ru-RU" sz="2200" i="1">
                        <a:latin typeface="Times New Roman"/>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r" rtl="0">
                        <a:spcAft>
                          <a:spcPts val="0"/>
                        </a:spcAft>
                      </a:pPr>
                      <a:r>
                        <a:rPr lang="en" sz="2200" i="0">
                          <a:latin typeface="Times New Roman"/>
                          <a:ea typeface="Times New Roman"/>
                          <a:cs typeface="Times New Roman"/>
                        </a:rPr>
                        <a:t>5356</a:t>
                      </a:r>
                      <a:endParaRPr lang="ru-RU" sz="2200" i="1">
                        <a:latin typeface="Times New Roman"/>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r" rtl="0">
                        <a:spcAft>
                          <a:spcPts val="0"/>
                        </a:spcAft>
                      </a:pPr>
                      <a:r>
                        <a:rPr lang="en" sz="2200" i="0">
                          <a:latin typeface="Times New Roman"/>
                          <a:ea typeface="Times New Roman"/>
                          <a:cs typeface="Times New Roman"/>
                        </a:rPr>
                        <a:t>2000</a:t>
                      </a:r>
                      <a:endParaRPr lang="ru-RU" sz="2200" i="1" dirty="0">
                        <a:latin typeface="Times New Roman"/>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dirty="0"/>
              <a:t>Experimental </a:t>
            </a:r>
            <a:r>
              <a:rPr lang="en" dirty="0" smtClean="0"/>
              <a:t>results. Conclusions</a:t>
            </a:r>
            <a:endParaRPr lang="ru-RU" dirty="0"/>
          </a:p>
        </p:txBody>
      </p:sp>
      <p:sp>
        <p:nvSpPr>
          <p:cNvPr id="3" name="Содержимое 2"/>
          <p:cNvSpPr>
            <a:spLocks noGrp="1"/>
          </p:cNvSpPr>
          <p:nvPr>
            <p:ph idx="1"/>
          </p:nvPr>
        </p:nvSpPr>
        <p:spPr/>
        <p:txBody>
          <a:bodyPr rtlCol="0"/>
          <a:lstStyle/>
          <a:p>
            <a:pPr rtl="0"/>
            <a:r>
              <a:rPr lang="en" dirty="0"/>
              <a:t>The use of a preconditioner for smaller matrices enabled reduction of the number of iteration by 5 to 9 times when double precision numbers were used or 7 to 15 times in case of single precision numbers. </a:t>
            </a:r>
          </a:p>
          <a:p>
            <a:pPr rtl="0"/>
            <a:r>
              <a:rPr lang="en" dirty="0"/>
              <a:t>For larger matrices, the number of iterations reduced to two times. </a:t>
            </a:r>
          </a:p>
          <a:p>
            <a:pPr rtl="0"/>
            <a:r>
              <a:rPr lang="en" dirty="0"/>
              <a:t>The use of a preconditioner for the matrix bcsstk13 resulted in solving the system.</a:t>
            </a:r>
          </a:p>
          <a:p>
            <a:pPr rtl="0"/>
            <a:endParaRPr lang="ru-RU" dirty="0"/>
          </a:p>
        </p:txBody>
      </p:sp>
      <p:sp>
        <p:nvSpPr>
          <p:cNvPr id="4" name="Дата 3"/>
          <p:cNvSpPr>
            <a:spLocks noGrp="1"/>
          </p:cNvSpPr>
          <p:nvPr>
            <p:ph type="dt" sz="half" idx="10"/>
          </p:nvPr>
        </p:nvSpPr>
        <p:spPr/>
        <p:txBody>
          <a:bodyPr rtlCol="0"/>
          <a:lstStyle/>
          <a:p>
            <a:pPr rtl="0">
              <a:defRPr/>
            </a:pPr>
            <a:r>
              <a:rPr lang="en"/>
              <a:t>Nizhny Novgorod, 2014</a:t>
            </a:r>
            <a:endParaRPr lang="ru-RU"/>
          </a:p>
        </p:txBody>
      </p:sp>
      <p:sp>
        <p:nvSpPr>
          <p:cNvPr id="5" name="Нижний колонтитул 4"/>
          <p:cNvSpPr>
            <a:spLocks noGrp="1"/>
          </p:cNvSpPr>
          <p:nvPr>
            <p:ph type="ftr" sz="quarter" idx="11"/>
          </p:nvPr>
        </p:nvSpPr>
        <p:spPr/>
        <p:txBody>
          <a:bodyPr rtlCol="0"/>
          <a:lstStyle/>
          <a:p>
            <a:pPr rtl="0">
              <a:defRPr/>
            </a:pPr>
            <a:r>
              <a:rPr lang="en"/>
              <a:t>Preconditioned conjugate gradient method implementation</a:t>
            </a:r>
            <a:endParaRPr lang="ru-RU"/>
          </a:p>
        </p:txBody>
      </p:sp>
      <p:sp>
        <p:nvSpPr>
          <p:cNvPr id="6" name="Номер слайда 5"/>
          <p:cNvSpPr>
            <a:spLocks noGrp="1"/>
          </p:cNvSpPr>
          <p:nvPr>
            <p:ph type="sldNum" sz="quarter" idx="12"/>
          </p:nvPr>
        </p:nvSpPr>
        <p:spPr/>
        <p:txBody>
          <a:bodyPr rtlCol="0"/>
          <a:lstStyle/>
          <a:p>
            <a:pPr rtl="0">
              <a:defRPr/>
            </a:pPr>
            <a:fld id="{CFF17263-AD44-4172-9351-2AAA83E44B95}" type="slidenum">
              <a:rPr lang="ru-RU" smtClean="0"/>
              <a:pPr rtl="0">
                <a:defRPr/>
              </a:pPr>
              <a:t>48</a:t>
            </a:fld>
            <a:endParaRPr lang="ru-RU"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Заголовок 7"/>
          <p:cNvSpPr>
            <a:spLocks noGrp="1"/>
          </p:cNvSpPr>
          <p:nvPr>
            <p:ph type="title"/>
          </p:nvPr>
        </p:nvSpPr>
        <p:spPr/>
        <p:txBody>
          <a:bodyPr rtlCol="0"/>
          <a:lstStyle/>
          <a:p>
            <a:pPr rtl="0"/>
            <a:r>
              <a:rPr lang="en" sz="3600"/>
              <a:t>Implementation based on extended precision numbers</a:t>
            </a:r>
            <a:endParaRPr lang="ru-RU" sz="3600" dirty="0"/>
          </a:p>
        </p:txBody>
      </p:sp>
      <p:sp>
        <p:nvSpPr>
          <p:cNvPr id="7" name="Текст 6"/>
          <p:cNvSpPr>
            <a:spLocks noGrp="1"/>
          </p:cNvSpPr>
          <p:nvPr>
            <p:ph type="body" idx="1"/>
          </p:nvPr>
        </p:nvSpPr>
        <p:spPr/>
        <p:txBody>
          <a:bodyPr rtlCol="0"/>
          <a:lstStyle/>
          <a:p>
            <a:pPr rtl="0"/>
            <a:endParaRPr lang="ru-RU"/>
          </a:p>
        </p:txBody>
      </p:sp>
      <p:sp>
        <p:nvSpPr>
          <p:cNvPr id="12" name="Номер слайда 11"/>
          <p:cNvSpPr>
            <a:spLocks noGrp="1"/>
          </p:cNvSpPr>
          <p:nvPr>
            <p:ph type="sldNum" sz="quarter" idx="12"/>
          </p:nvPr>
        </p:nvSpPr>
        <p:spPr/>
        <p:txBody>
          <a:bodyPr rtlCol="0"/>
          <a:lstStyle/>
          <a:p>
            <a:pPr rtl="0">
              <a:defRPr/>
            </a:pPr>
            <a:fld id="{A184A67C-33BD-4A59-9EAE-678C8C03CEA8}" type="slidenum">
              <a:rPr lang="ru-RU" smtClean="0"/>
              <a:pPr rtl="0">
                <a:defRPr/>
              </a:pPr>
              <a:t>49</a:t>
            </a:fld>
            <a:endParaRPr lang="ru-RU"/>
          </a:p>
        </p:txBody>
      </p:sp>
      <p:sp>
        <p:nvSpPr>
          <p:cNvPr id="4" name="Дата 3"/>
          <p:cNvSpPr>
            <a:spLocks noGrp="1"/>
          </p:cNvSpPr>
          <p:nvPr>
            <p:ph type="dt" sz="half" idx="2"/>
          </p:nvPr>
        </p:nvSpPr>
        <p:spPr/>
        <p:txBody>
          <a:bodyPr rtlCol="0"/>
          <a:lstStyle/>
          <a:p>
            <a:pPr rtl="0"/>
            <a:r>
              <a:rPr lang="en"/>
              <a:t>Nizhny Novgorod, 2014</a:t>
            </a:r>
            <a:endParaRPr lang="ru-RU" dirty="0"/>
          </a:p>
        </p:txBody>
      </p:sp>
      <p:sp>
        <p:nvSpPr>
          <p:cNvPr id="5" name="Нижний колонтитул 4"/>
          <p:cNvSpPr>
            <a:spLocks noGrp="1"/>
          </p:cNvSpPr>
          <p:nvPr>
            <p:ph type="ftr" sz="quarter" idx="3"/>
          </p:nvPr>
        </p:nvSpPr>
        <p:spPr/>
        <p:txBody>
          <a:bodyPr rtlCol="0"/>
          <a:lstStyle/>
          <a:p>
            <a:pPr rtl="0"/>
            <a:r>
              <a:rPr lang="en"/>
              <a:t>Preconditioned conjugate gradient method implementation</a:t>
            </a:r>
            <a:endParaRPr lang="ru-RU" dirty="0"/>
          </a:p>
        </p:txBody>
      </p:sp>
    </p:spTree>
    <p:extLst>
      <p:ext uri="{BB962C8B-B14F-4D97-AF65-F5344CB8AC3E}">
        <p14:creationId xmlns="" xmlns:p14="http://schemas.microsoft.com/office/powerpoint/2010/main" val="3700021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Objectives of work</a:t>
            </a:r>
            <a:endParaRPr lang="ru-RU" dirty="0"/>
          </a:p>
        </p:txBody>
      </p:sp>
      <p:sp>
        <p:nvSpPr>
          <p:cNvPr id="3" name="Содержимое 2"/>
          <p:cNvSpPr>
            <a:spLocks noGrp="1"/>
          </p:cNvSpPr>
          <p:nvPr>
            <p:ph idx="1"/>
          </p:nvPr>
        </p:nvSpPr>
        <p:spPr/>
        <p:txBody>
          <a:bodyPr rtlCol="0"/>
          <a:lstStyle/>
          <a:p>
            <a:pPr rtl="0"/>
            <a:r>
              <a:rPr lang="en"/>
              <a:t>Development of the parallel method version based on OpenMP </a:t>
            </a:r>
          </a:p>
          <a:p>
            <a:pPr rtl="0"/>
            <a:r>
              <a:rPr lang="en"/>
              <a:t>Parallel implementation scalability analysis</a:t>
            </a:r>
          </a:p>
          <a:p>
            <a:pPr rtl="0"/>
            <a:endParaRPr lang="ru-RU" dirty="0"/>
          </a:p>
        </p:txBody>
      </p:sp>
      <p:sp>
        <p:nvSpPr>
          <p:cNvPr id="4" name="Дата 3"/>
          <p:cNvSpPr>
            <a:spLocks noGrp="1"/>
          </p:cNvSpPr>
          <p:nvPr>
            <p:ph type="dt" sz="half" idx="10"/>
          </p:nvPr>
        </p:nvSpPr>
        <p:spPr/>
        <p:txBody>
          <a:bodyPr rtlCol="0"/>
          <a:lstStyle/>
          <a:p>
            <a:pPr rtl="0">
              <a:defRPr/>
            </a:pPr>
            <a:r>
              <a:rPr lang="en"/>
              <a:t>Nizhny Novgorod, 2014</a:t>
            </a:r>
            <a:endParaRPr lang="ru-RU"/>
          </a:p>
        </p:txBody>
      </p:sp>
      <p:sp>
        <p:nvSpPr>
          <p:cNvPr id="5" name="Нижний колонтитул 4"/>
          <p:cNvSpPr>
            <a:spLocks noGrp="1"/>
          </p:cNvSpPr>
          <p:nvPr>
            <p:ph type="ftr" sz="quarter" idx="11"/>
          </p:nvPr>
        </p:nvSpPr>
        <p:spPr/>
        <p:txBody>
          <a:bodyPr rtlCol="0"/>
          <a:lstStyle/>
          <a:p>
            <a:pPr rtl="0">
              <a:defRPr/>
            </a:pPr>
            <a:r>
              <a:rPr lang="en"/>
              <a:t>Preconditioned conjugate gradient method implementation</a:t>
            </a:r>
            <a:endParaRPr lang="ru-RU"/>
          </a:p>
        </p:txBody>
      </p:sp>
      <p:sp>
        <p:nvSpPr>
          <p:cNvPr id="7" name="Номер слайда 6"/>
          <p:cNvSpPr>
            <a:spLocks noGrp="1"/>
          </p:cNvSpPr>
          <p:nvPr>
            <p:ph type="sldNum" sz="quarter" idx="12"/>
          </p:nvPr>
        </p:nvSpPr>
        <p:spPr/>
        <p:txBody>
          <a:bodyPr rtlCol="0"/>
          <a:lstStyle/>
          <a:p>
            <a:pPr rtl="0">
              <a:defRPr/>
            </a:pPr>
            <a:fld id="{CFF17263-AD44-4172-9351-2AAA83E44B95}" type="slidenum">
              <a:rPr lang="ru-RU" smtClean="0"/>
              <a:pPr rtl="0">
                <a:defRPr/>
              </a:pPr>
              <a:t>5</a:t>
            </a:fld>
            <a:endParaRPr lang="ru-RU"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p:txBody>
          <a:bodyPr rtlCol="0"/>
          <a:lstStyle/>
          <a:p>
            <a:pPr rtl="0"/>
            <a:r>
              <a:rPr lang="en"/>
              <a:t>MPFR library</a:t>
            </a:r>
            <a:endParaRPr lang="ru-RU" dirty="0"/>
          </a:p>
        </p:txBody>
      </p:sp>
      <p:sp>
        <p:nvSpPr>
          <p:cNvPr id="8" name="Содержимое 7"/>
          <p:cNvSpPr>
            <a:spLocks noGrp="1"/>
          </p:cNvSpPr>
          <p:nvPr>
            <p:ph idx="1"/>
          </p:nvPr>
        </p:nvSpPr>
        <p:spPr/>
        <p:txBody>
          <a:bodyPr rtlCol="0"/>
          <a:lstStyle/>
          <a:p>
            <a:pPr rtl="0"/>
            <a:r>
              <a:rPr lang="en" dirty="0"/>
              <a:t>MPFR (</a:t>
            </a:r>
            <a:r>
              <a:rPr lang="en" u="sng" dirty="0">
                <a:hlinkClick r:id="rId2"/>
              </a:rPr>
              <a:t>http://www.mpfr.org/</a:t>
            </a:r>
            <a:r>
              <a:rPr lang="en" dirty="0"/>
              <a:t>) is a free library for multiple-precision floating-point computations with correct rounding. MPFR is based on the GMP library. </a:t>
            </a:r>
          </a:p>
          <a:p>
            <a:pPr rtl="0"/>
            <a:r>
              <a:rPr lang="en" dirty="0"/>
              <a:t>It has been developed to be used on Linux. There are a number of ways to assemble this library on Windows [6]. </a:t>
            </a:r>
          </a:p>
          <a:p>
            <a:pPr rtl="0"/>
            <a:endParaRPr lang="ru-RU" dirty="0" smtClean="0"/>
          </a:p>
          <a:p>
            <a:pPr rtl="0"/>
            <a:endParaRPr lang="ru-RU" dirty="0"/>
          </a:p>
        </p:txBody>
      </p:sp>
      <p:sp>
        <p:nvSpPr>
          <p:cNvPr id="5" name="Дата 4"/>
          <p:cNvSpPr>
            <a:spLocks noGrp="1"/>
          </p:cNvSpPr>
          <p:nvPr>
            <p:ph type="dt" sz="half" idx="10"/>
          </p:nvPr>
        </p:nvSpPr>
        <p:spPr/>
        <p:txBody>
          <a:bodyPr rtlCol="0"/>
          <a:lstStyle/>
          <a:p>
            <a:pPr rtl="0">
              <a:defRPr/>
            </a:pPr>
            <a:r>
              <a:rPr lang="en"/>
              <a:t>Nizhny Novgorod, 2014</a:t>
            </a:r>
            <a:endParaRPr lang="ru-RU" dirty="0"/>
          </a:p>
        </p:txBody>
      </p:sp>
      <p:sp>
        <p:nvSpPr>
          <p:cNvPr id="6" name="Нижний колонтитул 5"/>
          <p:cNvSpPr>
            <a:spLocks noGrp="1"/>
          </p:cNvSpPr>
          <p:nvPr>
            <p:ph type="ftr" sz="quarter" idx="11"/>
          </p:nvPr>
        </p:nvSpPr>
        <p:spPr/>
        <p:txBody>
          <a:bodyPr rtlCol="0"/>
          <a:lstStyle/>
          <a:p>
            <a:pPr rtl="0">
              <a:defRPr/>
            </a:pPr>
            <a:r>
              <a:rPr lang="en"/>
              <a:t>Preconditioned conjugate gradient method implementation</a:t>
            </a:r>
            <a:endParaRPr lang="ru-RU" dirty="0"/>
          </a:p>
        </p:txBody>
      </p:sp>
      <p:sp>
        <p:nvSpPr>
          <p:cNvPr id="4" name="Номер слайда 3"/>
          <p:cNvSpPr>
            <a:spLocks noGrp="1"/>
          </p:cNvSpPr>
          <p:nvPr>
            <p:ph type="sldNum" sz="quarter" idx="12"/>
          </p:nvPr>
        </p:nvSpPr>
        <p:spPr/>
        <p:txBody>
          <a:bodyPr rtlCol="0"/>
          <a:lstStyle/>
          <a:p>
            <a:pPr rtl="0">
              <a:defRPr/>
            </a:pPr>
            <a:fld id="{A184A67C-33BD-4A59-9EAE-678C8C03CEA8}" type="slidenum">
              <a:rPr lang="ru-RU" smtClean="0"/>
              <a:pPr rtl="0">
                <a:defRPr/>
              </a:pPr>
              <a:t>50</a:t>
            </a:fld>
            <a:endParaRPr lang="ru-RU"/>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MPFR library assembly (1)</a:t>
            </a:r>
            <a:endParaRPr lang="ru-RU" dirty="0"/>
          </a:p>
        </p:txBody>
      </p:sp>
      <p:sp>
        <p:nvSpPr>
          <p:cNvPr id="3" name="Содержимое 2"/>
          <p:cNvSpPr>
            <a:spLocks noGrp="1"/>
          </p:cNvSpPr>
          <p:nvPr>
            <p:ph idx="1"/>
          </p:nvPr>
        </p:nvSpPr>
        <p:spPr/>
        <p:txBody>
          <a:bodyPr rtlCol="0"/>
          <a:lstStyle/>
          <a:p>
            <a:pPr marL="457200" indent="-457200" rtl="0"/>
            <a:r>
              <a:rPr lang="en" dirty="0"/>
              <a:t>Assemble the library based on a Visual Studio 2010 project [8]. For this </a:t>
            </a:r>
            <a:r>
              <a:rPr lang="en" dirty="0" smtClean="0"/>
              <a:t>purpose:</a:t>
            </a:r>
            <a:endParaRPr lang="en" dirty="0"/>
          </a:p>
          <a:p>
            <a:pPr marL="457200" lvl="0" indent="-457200" rtl="0">
              <a:buFont typeface="+mj-lt"/>
              <a:buAutoNum type="arabicPeriod"/>
            </a:pPr>
            <a:r>
              <a:rPr lang="en" dirty="0"/>
              <a:t>Download the latest library version from </a:t>
            </a:r>
            <a:r>
              <a:rPr lang="en" u="sng" dirty="0">
                <a:hlinkClick r:id="rId2"/>
              </a:rPr>
              <a:t>http://www.mpfr.org/mpfr-current/#download.</a:t>
            </a:r>
            <a:r>
              <a:rPr lang="en" dirty="0"/>
              <a:t> </a:t>
            </a:r>
          </a:p>
          <a:p>
            <a:pPr marL="457200" lvl="0" indent="-457200">
              <a:buFont typeface="+mj-lt"/>
              <a:buAutoNum type="arabicPeriod"/>
            </a:pPr>
            <a:r>
              <a:rPr lang="en" dirty="0"/>
              <a:t>Download the MPIR auxiliary library </a:t>
            </a:r>
            <a:r>
              <a:rPr lang="en" dirty="0" smtClean="0"/>
              <a:t>(</a:t>
            </a:r>
            <a:r>
              <a:rPr lang="en" dirty="0"/>
              <a:t>to work with long integer numbers) </a:t>
            </a:r>
            <a:r>
              <a:rPr lang="en" u="sng" dirty="0">
                <a:hlinkClick r:id="rId3"/>
              </a:rPr>
              <a:t>http://mpir.org/#release</a:t>
            </a:r>
            <a:r>
              <a:rPr lang="en" dirty="0"/>
              <a:t> </a:t>
            </a:r>
          </a:p>
          <a:p>
            <a:pPr marL="457200" lvl="0" indent="-457200" rtl="0">
              <a:buFont typeface="+mj-lt"/>
              <a:buAutoNum type="arabicPeriod"/>
            </a:pPr>
            <a:r>
              <a:rPr lang="en" dirty="0"/>
              <a:t>Download the MPFR integration project from MPIR for VS 2010 </a:t>
            </a:r>
            <a:r>
              <a:rPr lang="en" u="sng" dirty="0">
                <a:hlinkClick r:id="rId4"/>
              </a:rPr>
              <a:t>http://gladman.plushost.co.uk/oldsite/computing/mpfr.svn.build.vc10.zip</a:t>
            </a:r>
            <a:endParaRPr lang="ru-RU" dirty="0" smtClean="0"/>
          </a:p>
          <a:p>
            <a:pPr marL="457200" lvl="0" indent="-457200" rtl="0">
              <a:buFont typeface="+mj-lt"/>
              <a:buAutoNum type="arabicPeriod"/>
            </a:pPr>
            <a:r>
              <a:rPr lang="en" dirty="0"/>
              <a:t>Unpack MPFR and MPIR archives </a:t>
            </a:r>
            <a:r>
              <a:rPr lang="en" dirty="0" smtClean="0"/>
              <a:t>and the </a:t>
            </a:r>
            <a:r>
              <a:rPr lang="en" dirty="0"/>
              <a:t>project. </a:t>
            </a:r>
            <a:endParaRPr lang="ru-RU" dirty="0"/>
          </a:p>
        </p:txBody>
      </p:sp>
      <p:sp>
        <p:nvSpPr>
          <p:cNvPr id="4" name="Дата 3"/>
          <p:cNvSpPr>
            <a:spLocks noGrp="1"/>
          </p:cNvSpPr>
          <p:nvPr>
            <p:ph type="dt" sz="half" idx="10"/>
          </p:nvPr>
        </p:nvSpPr>
        <p:spPr/>
        <p:txBody>
          <a:bodyPr rtlCol="0"/>
          <a:lstStyle/>
          <a:p>
            <a:pPr rtl="0">
              <a:defRPr/>
            </a:pPr>
            <a:r>
              <a:rPr lang="en"/>
              <a:t>Nizhny Novgorod, 2014</a:t>
            </a:r>
            <a:endParaRPr lang="ru-RU"/>
          </a:p>
        </p:txBody>
      </p:sp>
      <p:sp>
        <p:nvSpPr>
          <p:cNvPr id="5" name="Нижний колонтитул 4"/>
          <p:cNvSpPr>
            <a:spLocks noGrp="1"/>
          </p:cNvSpPr>
          <p:nvPr>
            <p:ph type="ftr" sz="quarter" idx="11"/>
          </p:nvPr>
        </p:nvSpPr>
        <p:spPr/>
        <p:txBody>
          <a:bodyPr rtlCol="0"/>
          <a:lstStyle/>
          <a:p>
            <a:pPr rtl="0">
              <a:defRPr/>
            </a:pPr>
            <a:r>
              <a:rPr lang="en"/>
              <a:t>Preconditioned conjugate gradient method implementation</a:t>
            </a:r>
            <a:endParaRPr lang="ru-RU"/>
          </a:p>
        </p:txBody>
      </p:sp>
      <p:sp>
        <p:nvSpPr>
          <p:cNvPr id="6" name="Номер слайда 5"/>
          <p:cNvSpPr>
            <a:spLocks noGrp="1"/>
          </p:cNvSpPr>
          <p:nvPr>
            <p:ph type="sldNum" sz="quarter" idx="12"/>
          </p:nvPr>
        </p:nvSpPr>
        <p:spPr/>
        <p:txBody>
          <a:bodyPr rtlCol="0"/>
          <a:lstStyle/>
          <a:p>
            <a:pPr rtl="0">
              <a:defRPr/>
            </a:pPr>
            <a:fld id="{CFF17263-AD44-4172-9351-2AAA83E44B95}" type="slidenum">
              <a:rPr lang="ru-RU" smtClean="0"/>
              <a:pPr rtl="0">
                <a:defRPr/>
              </a:pPr>
              <a:t>51</a:t>
            </a:fld>
            <a:endParaRPr lang="ru-RU"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MPFR library assembly (2)</a:t>
            </a:r>
            <a:endParaRPr lang="ru-RU" dirty="0"/>
          </a:p>
        </p:txBody>
      </p:sp>
      <p:sp>
        <p:nvSpPr>
          <p:cNvPr id="3" name="Содержимое 2"/>
          <p:cNvSpPr>
            <a:spLocks noGrp="1"/>
          </p:cNvSpPr>
          <p:nvPr>
            <p:ph idx="1"/>
          </p:nvPr>
        </p:nvSpPr>
        <p:spPr/>
        <p:txBody>
          <a:bodyPr rtlCol="0"/>
          <a:lstStyle/>
          <a:p>
            <a:pPr marL="457200" lvl="0" indent="-457200">
              <a:buFont typeface="+mj-lt"/>
              <a:buAutoNum type="arabicPeriod" startAt="5"/>
            </a:pPr>
            <a:r>
              <a:rPr lang="en" dirty="0"/>
              <a:t>In the current archive directory, create the mpfr and mpir folders. </a:t>
            </a:r>
            <a:r>
              <a:rPr lang="en" dirty="0" smtClean="0"/>
              <a:t>Create </a:t>
            </a:r>
            <a:r>
              <a:rPr lang="en" dirty="0"/>
              <a:t>the build.vc10 directory </a:t>
            </a:r>
            <a:r>
              <a:rPr lang="en" dirty="0" smtClean="0"/>
              <a:t>in </a:t>
            </a:r>
            <a:r>
              <a:rPr lang="en" dirty="0"/>
              <a:t>the mpir folder, and build.vc10 and src. subdirectories in the mpfr folder. This will result in the following system of directories:</a:t>
            </a:r>
          </a:p>
          <a:p>
            <a:pPr marL="457200" indent="-457200" rtl="0">
              <a:buNone/>
            </a:pPr>
            <a:r>
              <a:rPr lang="en" dirty="0"/>
              <a:t>	…\ mpir \ build.vc10; …\ mpfr \ build.vc10; …\ mpfr \ src</a:t>
            </a:r>
            <a:endParaRPr lang="ru-RU" dirty="0" smtClean="0"/>
          </a:p>
          <a:p>
            <a:pPr marL="457200" lvl="0" indent="-457200" rtl="0">
              <a:buFont typeface="+mj-lt"/>
              <a:buAutoNum type="arabicPeriod" startAt="6"/>
            </a:pPr>
            <a:r>
              <a:rPr lang="en" dirty="0"/>
              <a:t>Assemble the MPIR library: assemble the lib_mpir_gc in the Release configuration in mpir.sln. Upon project assembly, the lib folder will appear in the mpir folder. </a:t>
            </a:r>
          </a:p>
          <a:p>
            <a:pPr marL="0" indent="0" rtl="0">
              <a:buNone/>
            </a:pPr>
            <a:endParaRPr lang="ru-RU" dirty="0"/>
          </a:p>
        </p:txBody>
      </p:sp>
      <p:sp>
        <p:nvSpPr>
          <p:cNvPr id="4" name="Дата 3"/>
          <p:cNvSpPr>
            <a:spLocks noGrp="1"/>
          </p:cNvSpPr>
          <p:nvPr>
            <p:ph type="dt" sz="half" idx="10"/>
          </p:nvPr>
        </p:nvSpPr>
        <p:spPr/>
        <p:txBody>
          <a:bodyPr rtlCol="0"/>
          <a:lstStyle/>
          <a:p>
            <a:pPr rtl="0">
              <a:defRPr/>
            </a:pPr>
            <a:r>
              <a:rPr lang="en"/>
              <a:t>Nizhny Novgorod, 2014</a:t>
            </a:r>
            <a:endParaRPr lang="ru-RU"/>
          </a:p>
        </p:txBody>
      </p:sp>
      <p:sp>
        <p:nvSpPr>
          <p:cNvPr id="5" name="Нижний колонтитул 4"/>
          <p:cNvSpPr>
            <a:spLocks noGrp="1"/>
          </p:cNvSpPr>
          <p:nvPr>
            <p:ph type="ftr" sz="quarter" idx="11"/>
          </p:nvPr>
        </p:nvSpPr>
        <p:spPr/>
        <p:txBody>
          <a:bodyPr rtlCol="0"/>
          <a:lstStyle/>
          <a:p>
            <a:pPr rtl="0">
              <a:defRPr/>
            </a:pPr>
            <a:r>
              <a:rPr lang="en"/>
              <a:t>Preconditioned conjugate gradient method implementation</a:t>
            </a:r>
            <a:endParaRPr lang="ru-RU"/>
          </a:p>
        </p:txBody>
      </p:sp>
      <p:sp>
        <p:nvSpPr>
          <p:cNvPr id="6" name="Номер слайда 5"/>
          <p:cNvSpPr>
            <a:spLocks noGrp="1"/>
          </p:cNvSpPr>
          <p:nvPr>
            <p:ph type="sldNum" sz="quarter" idx="12"/>
          </p:nvPr>
        </p:nvSpPr>
        <p:spPr/>
        <p:txBody>
          <a:bodyPr rtlCol="0"/>
          <a:lstStyle/>
          <a:p>
            <a:pPr rtl="0">
              <a:defRPr/>
            </a:pPr>
            <a:fld id="{CFF17263-AD44-4172-9351-2AAA83E44B95}" type="slidenum">
              <a:rPr lang="ru-RU" smtClean="0"/>
              <a:pPr rtl="0">
                <a:defRPr/>
              </a:pPr>
              <a:t>52</a:t>
            </a:fld>
            <a:endParaRPr lang="ru-RU"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MPFR library assembly (3)</a:t>
            </a:r>
            <a:endParaRPr lang="ru-RU" dirty="0"/>
          </a:p>
        </p:txBody>
      </p:sp>
      <p:sp>
        <p:nvSpPr>
          <p:cNvPr id="3" name="Содержимое 2"/>
          <p:cNvSpPr>
            <a:spLocks noGrp="1"/>
          </p:cNvSpPr>
          <p:nvPr>
            <p:ph idx="1"/>
          </p:nvPr>
        </p:nvSpPr>
        <p:spPr/>
        <p:txBody>
          <a:bodyPr rtlCol="0"/>
          <a:lstStyle/>
          <a:p>
            <a:pPr marL="457200" indent="-457200" rtl="0">
              <a:buFont typeface="+mj-lt"/>
              <a:buAutoNum type="arabicPeriod" startAt="7"/>
            </a:pPr>
            <a:r>
              <a:rPr lang="en" dirty="0"/>
              <a:t>Assemble the MPFR library Correct the lib_mpfr.sln project as required:</a:t>
            </a:r>
          </a:p>
          <a:p>
            <a:pPr marL="857250" lvl="1" indent="-457200" rtl="0"/>
            <a:r>
              <a:rPr lang="en" dirty="0"/>
              <a:t>In </a:t>
            </a:r>
            <a:r>
              <a:rPr lang="en" b="1" dirty="0"/>
              <a:t>C/C++ -&gt; Preprocessor -&gt; Preprocessor Definitions, </a:t>
            </a:r>
            <a:r>
              <a:rPr lang="en" dirty="0"/>
              <a:t>leave one of two macros</a:t>
            </a:r>
            <a:r>
              <a:rPr lang="en" b="1" dirty="0"/>
              <a:t>, </a:t>
            </a:r>
            <a:r>
              <a:rPr lang="en" dirty="0"/>
              <a:t>_</a:t>
            </a:r>
            <a:r>
              <a:rPr lang="en" b="1" dirty="0"/>
              <a:t>WIN32</a:t>
            </a:r>
            <a:r>
              <a:rPr lang="en" dirty="0"/>
              <a:t> or _</a:t>
            </a:r>
            <a:r>
              <a:rPr lang="ru" b="1" dirty="0"/>
              <a:t>WIN64</a:t>
            </a:r>
            <a:r>
              <a:rPr lang="ru" dirty="0"/>
              <a:t>, depending on the future application platform.  </a:t>
            </a:r>
          </a:p>
          <a:p>
            <a:pPr marL="857250" lvl="1" indent="-457200" rtl="0"/>
            <a:r>
              <a:rPr lang="en" dirty="0"/>
              <a:t>Delete </a:t>
            </a:r>
            <a:r>
              <a:rPr lang="en" b="1" dirty="0"/>
              <a:t>fpif.c, get_float128.c, rndna.c </a:t>
            </a:r>
            <a:r>
              <a:rPr lang="en" dirty="0"/>
              <a:t>and</a:t>
            </a:r>
            <a:r>
              <a:rPr lang="en" b="1" dirty="0"/>
              <a:t> set_float128.c</a:t>
            </a:r>
            <a:r>
              <a:rPr lang="en" dirty="0"/>
              <a:t> from the project. </a:t>
            </a:r>
          </a:p>
          <a:p>
            <a:pPr marL="457200" indent="-457200" rtl="0">
              <a:buFont typeface="+mj-lt"/>
              <a:buAutoNum type="arabicPeriod" startAt="6"/>
            </a:pPr>
            <a:endParaRPr lang="ru-RU" dirty="0"/>
          </a:p>
        </p:txBody>
      </p:sp>
      <p:sp>
        <p:nvSpPr>
          <p:cNvPr id="4" name="Дата 3"/>
          <p:cNvSpPr>
            <a:spLocks noGrp="1"/>
          </p:cNvSpPr>
          <p:nvPr>
            <p:ph type="dt" sz="half" idx="10"/>
          </p:nvPr>
        </p:nvSpPr>
        <p:spPr/>
        <p:txBody>
          <a:bodyPr rtlCol="0"/>
          <a:lstStyle/>
          <a:p>
            <a:pPr rtl="0">
              <a:defRPr/>
            </a:pPr>
            <a:r>
              <a:rPr lang="en"/>
              <a:t>Nizhny Novgorod, 2014</a:t>
            </a:r>
            <a:endParaRPr lang="ru-RU"/>
          </a:p>
        </p:txBody>
      </p:sp>
      <p:sp>
        <p:nvSpPr>
          <p:cNvPr id="5" name="Нижний колонтитул 4"/>
          <p:cNvSpPr>
            <a:spLocks noGrp="1"/>
          </p:cNvSpPr>
          <p:nvPr>
            <p:ph type="ftr" sz="quarter" idx="11"/>
          </p:nvPr>
        </p:nvSpPr>
        <p:spPr/>
        <p:txBody>
          <a:bodyPr rtlCol="0"/>
          <a:lstStyle/>
          <a:p>
            <a:pPr rtl="0">
              <a:defRPr/>
            </a:pPr>
            <a:r>
              <a:rPr lang="en"/>
              <a:t>Preconditioned conjugate gradient method implementation</a:t>
            </a:r>
            <a:endParaRPr lang="ru-RU"/>
          </a:p>
        </p:txBody>
      </p:sp>
      <p:sp>
        <p:nvSpPr>
          <p:cNvPr id="6" name="Номер слайда 5"/>
          <p:cNvSpPr>
            <a:spLocks noGrp="1"/>
          </p:cNvSpPr>
          <p:nvPr>
            <p:ph type="sldNum" sz="quarter" idx="12"/>
          </p:nvPr>
        </p:nvSpPr>
        <p:spPr/>
        <p:txBody>
          <a:bodyPr rtlCol="0"/>
          <a:lstStyle/>
          <a:p>
            <a:pPr rtl="0">
              <a:defRPr/>
            </a:pPr>
            <a:fld id="{CFF17263-AD44-4172-9351-2AAA83E44B95}" type="slidenum">
              <a:rPr lang="ru-RU" smtClean="0"/>
              <a:pPr rtl="0">
                <a:defRPr/>
              </a:pPr>
              <a:t>53</a:t>
            </a:fld>
            <a:endParaRPr lang="ru-RU"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Project creation</a:t>
            </a:r>
            <a:endParaRPr lang="ru-RU" dirty="0"/>
          </a:p>
        </p:txBody>
      </p:sp>
      <p:sp>
        <p:nvSpPr>
          <p:cNvPr id="3" name="Содержимое 2"/>
          <p:cNvSpPr>
            <a:spLocks noGrp="1"/>
          </p:cNvSpPr>
          <p:nvPr>
            <p:ph idx="1"/>
          </p:nvPr>
        </p:nvSpPr>
        <p:spPr/>
        <p:txBody>
          <a:bodyPr rtlCol="0"/>
          <a:lstStyle/>
          <a:p>
            <a:pPr rtl="0"/>
            <a:r>
              <a:rPr lang="en"/>
              <a:t>Create the </a:t>
            </a:r>
            <a:r>
              <a:rPr lang="en" b="1"/>
              <a:t>03_GMethod_MPFR</a:t>
            </a:r>
            <a:r>
              <a:rPr lang="en"/>
              <a:t> project to implement the conjugate gradient method based on the extended precision numbers from MPFR.</a:t>
            </a:r>
            <a:endParaRPr lang="ru-RU" dirty="0" smtClean="0"/>
          </a:p>
          <a:p>
            <a:pPr rtl="0"/>
            <a:r>
              <a:rPr lang="en"/>
              <a:t>Copy the filed from </a:t>
            </a:r>
            <a:r>
              <a:rPr lang="en" b="1"/>
              <a:t>01_СGMethod</a:t>
            </a:r>
            <a:r>
              <a:rPr lang="en"/>
              <a:t> to the project.</a:t>
            </a:r>
          </a:p>
          <a:p>
            <a:pPr rtl="0"/>
            <a:r>
              <a:rPr lang="en"/>
              <a:t>Connect the MPRF library to the project. </a:t>
            </a:r>
          </a:p>
          <a:p>
            <a:pPr lvl="1" rtl="0"/>
            <a:r>
              <a:rPr lang="en"/>
              <a:t>From </a:t>
            </a:r>
            <a:r>
              <a:rPr lang="en" b="1"/>
              <a:t>Configuration Properties, </a:t>
            </a:r>
            <a:r>
              <a:rPr lang="en"/>
              <a:t>select </a:t>
            </a:r>
            <a:r>
              <a:rPr lang="en" b="1"/>
              <a:t>Linker→Input</a:t>
            </a:r>
            <a:r>
              <a:rPr lang="en"/>
              <a:t> and enter </a:t>
            </a:r>
            <a:r>
              <a:rPr lang="en" b="1"/>
              <a:t>mpfr.lib, mpir.lib</a:t>
            </a:r>
            <a:r>
              <a:rPr lang="en"/>
              <a:t> as filenames for the assembled libraries; select </a:t>
            </a:r>
            <a:r>
              <a:rPr lang="en" b="1"/>
              <a:t>Linker→General</a:t>
            </a:r>
            <a:r>
              <a:rPr lang="en"/>
              <a:t> and enter in the </a:t>
            </a:r>
            <a:r>
              <a:rPr lang="en" b="1"/>
              <a:t>Additional Library Directories</a:t>
            </a:r>
            <a:r>
              <a:rPr lang="en"/>
              <a:t> the path to the folder that stores </a:t>
            </a:r>
            <a:r>
              <a:rPr lang="en" b="1"/>
              <a:t>mpfr.lib</a:t>
            </a:r>
            <a:r>
              <a:rPr lang="en"/>
              <a:t> and </a:t>
            </a:r>
            <a:r>
              <a:rPr lang="en" b="1"/>
              <a:t>mpir.lib.</a:t>
            </a:r>
          </a:p>
          <a:p>
            <a:pPr rtl="0"/>
            <a:endParaRPr lang="ru-RU" dirty="0" smtClean="0"/>
          </a:p>
        </p:txBody>
      </p:sp>
      <p:sp>
        <p:nvSpPr>
          <p:cNvPr id="4" name="Дата 3"/>
          <p:cNvSpPr>
            <a:spLocks noGrp="1"/>
          </p:cNvSpPr>
          <p:nvPr>
            <p:ph type="dt" sz="half" idx="10"/>
          </p:nvPr>
        </p:nvSpPr>
        <p:spPr/>
        <p:txBody>
          <a:bodyPr rtlCol="0"/>
          <a:lstStyle/>
          <a:p>
            <a:pPr rtl="0">
              <a:defRPr/>
            </a:pPr>
            <a:r>
              <a:rPr lang="en"/>
              <a:t>Nizhny Novgorod, 2014</a:t>
            </a:r>
            <a:endParaRPr lang="ru-RU"/>
          </a:p>
        </p:txBody>
      </p:sp>
      <p:sp>
        <p:nvSpPr>
          <p:cNvPr id="5" name="Нижний колонтитул 4"/>
          <p:cNvSpPr>
            <a:spLocks noGrp="1"/>
          </p:cNvSpPr>
          <p:nvPr>
            <p:ph type="ftr" sz="quarter" idx="11"/>
          </p:nvPr>
        </p:nvSpPr>
        <p:spPr/>
        <p:txBody>
          <a:bodyPr rtlCol="0"/>
          <a:lstStyle/>
          <a:p>
            <a:pPr rtl="0">
              <a:defRPr/>
            </a:pPr>
            <a:r>
              <a:rPr lang="en"/>
              <a:t>Preconditioned conjugate gradient method implementation</a:t>
            </a:r>
            <a:endParaRPr lang="ru-RU"/>
          </a:p>
        </p:txBody>
      </p:sp>
      <p:sp>
        <p:nvSpPr>
          <p:cNvPr id="7" name="Номер слайда 6"/>
          <p:cNvSpPr>
            <a:spLocks noGrp="1"/>
          </p:cNvSpPr>
          <p:nvPr>
            <p:ph type="sldNum" sz="quarter" idx="12"/>
          </p:nvPr>
        </p:nvSpPr>
        <p:spPr/>
        <p:txBody>
          <a:bodyPr rtlCol="0"/>
          <a:lstStyle/>
          <a:p>
            <a:pPr rtl="0">
              <a:defRPr/>
            </a:pPr>
            <a:fld id="{CFF17263-AD44-4172-9351-2AAA83E44B95}" type="slidenum">
              <a:rPr lang="ru-RU" smtClean="0"/>
              <a:pPr rtl="0">
                <a:defRPr/>
              </a:pPr>
              <a:t>54</a:t>
            </a:fld>
            <a:endParaRPr lang="ru-RU"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Data types (1)</a:t>
            </a:r>
            <a:endParaRPr lang="ru-RU" dirty="0"/>
          </a:p>
        </p:txBody>
      </p:sp>
      <p:sp>
        <p:nvSpPr>
          <p:cNvPr id="3" name="Содержимое 2"/>
          <p:cNvSpPr>
            <a:spLocks noGrp="1"/>
          </p:cNvSpPr>
          <p:nvPr>
            <p:ph idx="1"/>
          </p:nvPr>
        </p:nvSpPr>
        <p:spPr/>
        <p:txBody>
          <a:bodyPr rtlCol="0"/>
          <a:lstStyle/>
          <a:p>
            <a:pPr algn="just">
              <a:spcAft>
                <a:spcPts val="600"/>
              </a:spcAft>
            </a:pPr>
            <a:r>
              <a:rPr lang="en" dirty="0">
                <a:ea typeface="Times New Roman"/>
              </a:rPr>
              <a:t>To initialize extended precision numbers, declare from </a:t>
            </a:r>
            <a:r>
              <a:rPr lang="en" b="1" dirty="0">
                <a:ea typeface="Times New Roman"/>
              </a:rPr>
              <a:t>types.h</a:t>
            </a:r>
            <a:r>
              <a:rPr lang="en" dirty="0">
                <a:ea typeface="Times New Roman"/>
              </a:rPr>
              <a:t> the </a:t>
            </a:r>
            <a:r>
              <a:rPr lang="en" b="1" dirty="0" smtClean="0">
                <a:ea typeface="Calibri"/>
                <a:cs typeface="Times New Roman"/>
              </a:rPr>
              <a:t>PRECISION</a:t>
            </a:r>
            <a:r>
              <a:rPr lang="en" dirty="0" smtClean="0">
                <a:ea typeface="Calibri"/>
              </a:rPr>
              <a:t> </a:t>
            </a:r>
            <a:r>
              <a:rPr lang="en" dirty="0">
                <a:ea typeface="Times New Roman"/>
              </a:rPr>
              <a:t>invariable </a:t>
            </a:r>
            <a:r>
              <a:rPr lang="en" dirty="0" smtClean="0">
                <a:ea typeface="Calibri"/>
              </a:rPr>
              <a:t>that </a:t>
            </a:r>
            <a:r>
              <a:rPr lang="en" dirty="0">
                <a:ea typeface="Calibri"/>
              </a:rPr>
              <a:t>stores</a:t>
            </a:r>
            <a:r>
              <a:rPr lang="en" dirty="0">
                <a:ea typeface="Times New Roman"/>
              </a:rPr>
              <a:t> the size of involved numbers in bits. </a:t>
            </a:r>
          </a:p>
          <a:p>
            <a:pPr algn="just" rtl="0">
              <a:spcAft>
                <a:spcPts val="600"/>
              </a:spcAft>
            </a:pPr>
            <a:r>
              <a:rPr lang="en" dirty="0">
                <a:ea typeface="Times New Roman"/>
              </a:rPr>
              <a:t> </a:t>
            </a:r>
            <a:r>
              <a:rPr lang="en" dirty="0" smtClean="0">
                <a:ea typeface="Times New Roman"/>
              </a:rPr>
              <a:t>For the </a:t>
            </a:r>
            <a:r>
              <a:rPr lang="en" dirty="0">
                <a:ea typeface="Times New Roman"/>
              </a:rPr>
              <a:t>floating point number type </a:t>
            </a:r>
            <a:r>
              <a:rPr lang="en" b="1" dirty="0" smtClean="0">
                <a:ea typeface="Calibri"/>
                <a:cs typeface="Times New Roman"/>
              </a:rPr>
              <a:t>FLOAT_TYPE,</a:t>
            </a:r>
            <a:r>
              <a:rPr lang="en" dirty="0" smtClean="0">
                <a:ea typeface="Calibri"/>
              </a:rPr>
              <a:t> </a:t>
            </a:r>
            <a:r>
              <a:rPr lang="en" dirty="0">
                <a:ea typeface="Calibri"/>
              </a:rPr>
              <a:t>indicate the </a:t>
            </a:r>
            <a:r>
              <a:rPr lang="en" b="1" dirty="0">
                <a:ea typeface="Calibri"/>
                <a:cs typeface="Times New Roman"/>
              </a:rPr>
              <a:t>mpfr_t </a:t>
            </a:r>
            <a:r>
              <a:rPr lang="en" dirty="0">
                <a:ea typeface="Calibri"/>
              </a:rPr>
              <a:t>extended precision</a:t>
            </a:r>
            <a:r>
              <a:rPr lang="en" b="1" dirty="0">
                <a:ea typeface="Calibri"/>
              </a:rPr>
              <a:t> </a:t>
            </a:r>
            <a:r>
              <a:rPr lang="en" dirty="0">
                <a:ea typeface="Calibri"/>
              </a:rPr>
              <a:t>number type from the MPFR library. To use the library in the implementation, connect the </a:t>
            </a:r>
            <a:r>
              <a:rPr lang="en" b="1" dirty="0">
                <a:ea typeface="Calibri"/>
              </a:rPr>
              <a:t>gmp.h, mpfr.h</a:t>
            </a:r>
            <a:r>
              <a:rPr lang="en" dirty="0">
                <a:ea typeface="Calibri"/>
              </a:rPr>
              <a:t> header files.</a:t>
            </a:r>
          </a:p>
          <a:p>
            <a:pPr lvl="1" indent="-382588" rtl="0">
              <a:spcBef>
                <a:spcPts val="0"/>
              </a:spcBef>
              <a:spcAft>
                <a:spcPts val="0"/>
              </a:spcAft>
              <a:buNone/>
            </a:pPr>
            <a:r>
              <a:rPr lang="en" sz="1600" b="1" dirty="0">
                <a:solidFill>
                  <a:srgbClr val="0000FF"/>
                </a:solidFill>
                <a:latin typeface="Courier New"/>
                <a:ea typeface="Calibri"/>
              </a:rPr>
              <a:t>#include</a:t>
            </a:r>
            <a:r>
              <a:rPr lang="en" sz="1600" b="1" dirty="0">
                <a:solidFill>
                  <a:srgbClr val="000000"/>
                </a:solidFill>
                <a:latin typeface="Courier New"/>
                <a:ea typeface="Calibri"/>
              </a:rPr>
              <a:t> </a:t>
            </a:r>
            <a:r>
              <a:rPr lang="en" sz="1600" b="1" dirty="0">
                <a:solidFill>
                  <a:srgbClr val="A31515"/>
                </a:solidFill>
                <a:latin typeface="Courier New"/>
                <a:ea typeface="Calibri"/>
              </a:rPr>
              <a:t>"gmp.h"</a:t>
            </a:r>
            <a:endParaRPr lang="ru-RU" sz="1600" b="1" dirty="0" smtClean="0">
              <a:solidFill>
                <a:srgbClr val="000000"/>
              </a:solidFill>
              <a:latin typeface="Times New Roman"/>
              <a:ea typeface="Times New Roman"/>
            </a:endParaRPr>
          </a:p>
          <a:p>
            <a:pPr lvl="1" indent="-382588" rtl="0">
              <a:spcBef>
                <a:spcPts val="0"/>
              </a:spcBef>
              <a:spcAft>
                <a:spcPts val="0"/>
              </a:spcAft>
              <a:buNone/>
            </a:pPr>
            <a:r>
              <a:rPr lang="en" sz="1600" b="1" dirty="0">
                <a:solidFill>
                  <a:srgbClr val="0000FF"/>
                </a:solidFill>
                <a:latin typeface="Courier New"/>
                <a:ea typeface="Calibri"/>
              </a:rPr>
              <a:t>#include</a:t>
            </a:r>
            <a:r>
              <a:rPr lang="en" sz="1600" b="1" dirty="0">
                <a:solidFill>
                  <a:srgbClr val="000000"/>
                </a:solidFill>
                <a:latin typeface="Courier New"/>
                <a:ea typeface="Calibri"/>
              </a:rPr>
              <a:t> </a:t>
            </a:r>
            <a:r>
              <a:rPr lang="en" sz="1600" b="1" dirty="0">
                <a:solidFill>
                  <a:srgbClr val="A31515"/>
                </a:solidFill>
                <a:latin typeface="Courier New"/>
                <a:ea typeface="Calibri"/>
              </a:rPr>
              <a:t>"mpfr.h"</a:t>
            </a:r>
            <a:endParaRPr lang="ru-RU" sz="1600" b="1" dirty="0" smtClean="0">
              <a:solidFill>
                <a:srgbClr val="000000"/>
              </a:solidFill>
              <a:latin typeface="Times New Roman"/>
              <a:ea typeface="Times New Roman"/>
            </a:endParaRPr>
          </a:p>
          <a:p>
            <a:pPr lvl="1" indent="-382588" rtl="0">
              <a:spcBef>
                <a:spcPts val="0"/>
              </a:spcBef>
              <a:spcAft>
                <a:spcPts val="0"/>
              </a:spcAft>
              <a:buNone/>
            </a:pPr>
            <a:r>
              <a:rPr lang="en" sz="1600" b="1" dirty="0">
                <a:solidFill>
                  <a:srgbClr val="008000"/>
                </a:solidFill>
                <a:latin typeface="Courier New"/>
                <a:ea typeface="Calibri"/>
              </a:rPr>
              <a:t> </a:t>
            </a:r>
            <a:endParaRPr lang="ru-RU" sz="1600" b="1" dirty="0" smtClean="0">
              <a:solidFill>
                <a:srgbClr val="000000"/>
              </a:solidFill>
              <a:latin typeface="Times New Roman"/>
              <a:ea typeface="Times New Roman"/>
            </a:endParaRPr>
          </a:p>
          <a:p>
            <a:pPr lvl="1" indent="-382588" rtl="0">
              <a:spcBef>
                <a:spcPts val="0"/>
              </a:spcBef>
              <a:spcAft>
                <a:spcPts val="0"/>
              </a:spcAft>
              <a:buNone/>
            </a:pPr>
            <a:r>
              <a:rPr lang="en" sz="1600" b="1" dirty="0">
                <a:solidFill>
                  <a:srgbClr val="008000"/>
                </a:solidFill>
                <a:latin typeface="Courier New"/>
                <a:ea typeface="Calibri"/>
              </a:rPr>
              <a:t>// bit length of the number</a:t>
            </a:r>
            <a:endParaRPr lang="ru-RU" sz="1600" b="1" dirty="0" smtClean="0">
              <a:solidFill>
                <a:srgbClr val="000000"/>
              </a:solidFill>
              <a:latin typeface="Times New Roman"/>
              <a:ea typeface="Times New Roman"/>
            </a:endParaRPr>
          </a:p>
          <a:p>
            <a:pPr lvl="1" indent="-382588" rtl="0">
              <a:spcBef>
                <a:spcPts val="0"/>
              </a:spcBef>
              <a:spcAft>
                <a:spcPts val="0"/>
              </a:spcAft>
              <a:buNone/>
            </a:pPr>
            <a:r>
              <a:rPr lang="en" sz="1600" b="1" dirty="0">
                <a:solidFill>
                  <a:srgbClr val="0000FF"/>
                </a:solidFill>
                <a:latin typeface="Courier New"/>
                <a:ea typeface="Calibri"/>
              </a:rPr>
              <a:t>#define</a:t>
            </a:r>
            <a:r>
              <a:rPr lang="en" sz="1600" b="1" dirty="0">
                <a:solidFill>
                  <a:srgbClr val="000000"/>
                </a:solidFill>
                <a:latin typeface="Courier New"/>
                <a:ea typeface="Calibri"/>
              </a:rPr>
              <a:t> PRECISION 128</a:t>
            </a:r>
            <a:endParaRPr lang="ru-RU" sz="1600" b="1" dirty="0" smtClean="0">
              <a:solidFill>
                <a:srgbClr val="000000"/>
              </a:solidFill>
              <a:latin typeface="Times New Roman"/>
              <a:ea typeface="Times New Roman"/>
            </a:endParaRPr>
          </a:p>
          <a:p>
            <a:pPr lvl="1" indent="-382588" rtl="0">
              <a:spcBef>
                <a:spcPts val="0"/>
              </a:spcBef>
              <a:spcAft>
                <a:spcPts val="0"/>
              </a:spcAft>
              <a:buNone/>
            </a:pPr>
            <a:r>
              <a:rPr lang="en" sz="1600" b="1" dirty="0">
                <a:solidFill>
                  <a:srgbClr val="008000"/>
                </a:solidFill>
                <a:latin typeface="Courier New"/>
                <a:ea typeface="Calibri"/>
              </a:rPr>
              <a:t>// type of numbers from MPFR</a:t>
            </a:r>
            <a:endParaRPr lang="ru-RU" sz="1600" b="1" dirty="0" smtClean="0">
              <a:solidFill>
                <a:srgbClr val="000000"/>
              </a:solidFill>
              <a:latin typeface="Times New Roman"/>
              <a:ea typeface="Times New Roman"/>
            </a:endParaRPr>
          </a:p>
          <a:p>
            <a:pPr lvl="1" indent="-382588" algn="just" rtl="0">
              <a:spcBef>
                <a:spcPts val="0"/>
              </a:spcBef>
              <a:spcAft>
                <a:spcPts val="600"/>
              </a:spcAft>
              <a:buNone/>
            </a:pPr>
            <a:r>
              <a:rPr lang="en" sz="1600" b="1" dirty="0">
                <a:solidFill>
                  <a:srgbClr val="0000FF"/>
                </a:solidFill>
                <a:latin typeface="Courier New"/>
                <a:ea typeface="Calibri"/>
              </a:rPr>
              <a:t>#define</a:t>
            </a:r>
            <a:r>
              <a:rPr lang="en" sz="1600" b="1" dirty="0">
                <a:solidFill>
                  <a:srgbClr val="000000"/>
                </a:solidFill>
                <a:latin typeface="Courier New"/>
                <a:ea typeface="Calibri"/>
              </a:rPr>
              <a:t> FLOAT_TYPE mpfr_t</a:t>
            </a:r>
            <a:endParaRPr lang="ru-RU" sz="1600" b="1" dirty="0" smtClean="0">
              <a:solidFill>
                <a:srgbClr val="000000"/>
              </a:solidFill>
              <a:latin typeface="Times New Roman"/>
              <a:ea typeface="Times New Roman"/>
            </a:endParaRPr>
          </a:p>
          <a:p>
            <a:pPr algn="just" rtl="0">
              <a:spcAft>
                <a:spcPts val="600"/>
              </a:spcAft>
            </a:pPr>
            <a:endParaRPr lang="ru-RU" dirty="0" smtClean="0">
              <a:ea typeface="Times New Roman"/>
            </a:endParaRPr>
          </a:p>
          <a:p>
            <a:pPr rtl="0"/>
            <a:endParaRPr lang="ru-RU" dirty="0"/>
          </a:p>
        </p:txBody>
      </p:sp>
      <p:sp>
        <p:nvSpPr>
          <p:cNvPr id="4" name="Дата 3"/>
          <p:cNvSpPr>
            <a:spLocks noGrp="1"/>
          </p:cNvSpPr>
          <p:nvPr>
            <p:ph type="dt" sz="half" idx="10"/>
          </p:nvPr>
        </p:nvSpPr>
        <p:spPr/>
        <p:txBody>
          <a:bodyPr rtlCol="0"/>
          <a:lstStyle/>
          <a:p>
            <a:pPr rtl="0">
              <a:defRPr/>
            </a:pPr>
            <a:r>
              <a:rPr lang="en"/>
              <a:t>Nizhny Novgorod, 2014</a:t>
            </a:r>
            <a:endParaRPr lang="ru-RU"/>
          </a:p>
        </p:txBody>
      </p:sp>
      <p:sp>
        <p:nvSpPr>
          <p:cNvPr id="5" name="Нижний колонтитул 4"/>
          <p:cNvSpPr>
            <a:spLocks noGrp="1"/>
          </p:cNvSpPr>
          <p:nvPr>
            <p:ph type="ftr" sz="quarter" idx="11"/>
          </p:nvPr>
        </p:nvSpPr>
        <p:spPr/>
        <p:txBody>
          <a:bodyPr rtlCol="0"/>
          <a:lstStyle/>
          <a:p>
            <a:pPr rtl="0">
              <a:defRPr/>
            </a:pPr>
            <a:r>
              <a:rPr lang="en"/>
              <a:t>Preconditioned conjugate gradient method implementation</a:t>
            </a:r>
            <a:endParaRPr lang="ru-RU"/>
          </a:p>
        </p:txBody>
      </p:sp>
      <p:sp>
        <p:nvSpPr>
          <p:cNvPr id="6" name="Номер слайда 5"/>
          <p:cNvSpPr>
            <a:spLocks noGrp="1"/>
          </p:cNvSpPr>
          <p:nvPr>
            <p:ph type="sldNum" sz="quarter" idx="12"/>
          </p:nvPr>
        </p:nvSpPr>
        <p:spPr/>
        <p:txBody>
          <a:bodyPr rtlCol="0"/>
          <a:lstStyle/>
          <a:p>
            <a:pPr rtl="0">
              <a:defRPr/>
            </a:pPr>
            <a:fld id="{CFF17263-AD44-4172-9351-2AAA83E44B95}" type="slidenum">
              <a:rPr lang="ru-RU" smtClean="0"/>
              <a:pPr rtl="0">
                <a:defRPr/>
              </a:pPr>
              <a:t>55</a:t>
            </a:fld>
            <a:endParaRPr lang="ru-RU"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Basic functions of the MPFR library (1)</a:t>
            </a:r>
            <a:endParaRPr lang="ru-RU" dirty="0"/>
          </a:p>
        </p:txBody>
      </p:sp>
      <p:sp>
        <p:nvSpPr>
          <p:cNvPr id="3" name="Содержимое 2"/>
          <p:cNvSpPr>
            <a:spLocks noGrp="1"/>
          </p:cNvSpPr>
          <p:nvPr>
            <p:ph idx="1"/>
          </p:nvPr>
        </p:nvSpPr>
        <p:spPr/>
        <p:txBody>
          <a:bodyPr rtlCol="0"/>
          <a:lstStyle/>
          <a:p>
            <a:pPr rtl="0"/>
            <a:r>
              <a:rPr lang="en"/>
              <a:t>Working with numbers in MPFR has the following peculiarity: variables of the </a:t>
            </a:r>
            <a:r>
              <a:rPr lang="en" b="1"/>
              <a:t>mpfr_t</a:t>
            </a:r>
            <a:r>
              <a:rPr lang="en"/>
              <a:t> type must be initialized before any value is obtained. </a:t>
            </a:r>
          </a:p>
          <a:p>
            <a:pPr algn="just" rtl="0">
              <a:spcAft>
                <a:spcPts val="600"/>
              </a:spcAft>
            </a:pPr>
            <a:r>
              <a:rPr lang="en" b="1">
                <a:ea typeface="Times New Roman"/>
                <a:cs typeface="Times New Roman"/>
              </a:rPr>
              <a:t>mpfr_init()</a:t>
            </a:r>
            <a:r>
              <a:rPr lang="en">
                <a:ea typeface="Times New Roman"/>
                <a:cs typeface="Times New Roman"/>
              </a:rPr>
              <a:t> – </a:t>
            </a:r>
            <a:r>
              <a:rPr lang="en">
                <a:ea typeface="Times New Roman"/>
              </a:rPr>
              <a:t>numerical variable initialization:</a:t>
            </a:r>
          </a:p>
          <a:p>
            <a:pPr lvl="1" indent="-382588" rtl="0">
              <a:spcAft>
                <a:spcPts val="0"/>
              </a:spcAft>
              <a:buNone/>
            </a:pPr>
            <a:r>
              <a:rPr lang="en" sz="1800" b="1">
                <a:solidFill>
                  <a:srgbClr val="0000FF"/>
                </a:solidFill>
                <a:latin typeface="Courier New"/>
                <a:ea typeface="Calibri"/>
              </a:rPr>
              <a:t>void</a:t>
            </a:r>
            <a:r>
              <a:rPr lang="en" sz="1800" b="1">
                <a:latin typeface="Courier New"/>
                <a:ea typeface="Calibri"/>
              </a:rPr>
              <a:t> mpfr_init(mpfr_t x);</a:t>
            </a:r>
            <a:endParaRPr lang="ru-RU" sz="1800" b="1" dirty="0" smtClean="0">
              <a:latin typeface="Courier New"/>
              <a:ea typeface="Calibri"/>
            </a:endParaRPr>
          </a:p>
          <a:p>
            <a:pPr lvl="1" algn="just" rtl="0">
              <a:spcAft>
                <a:spcPts val="600"/>
              </a:spcAft>
            </a:pPr>
            <a:r>
              <a:rPr lang="en">
                <a:ea typeface="Times New Roman"/>
              </a:rPr>
              <a:t>In this case, the value </a:t>
            </a:r>
            <a:r>
              <a:rPr lang="en" b="1">
                <a:ea typeface="Times New Roman"/>
              </a:rPr>
              <a:t>x</a:t>
            </a:r>
            <a:r>
              <a:rPr lang="en">
                <a:ea typeface="Times New Roman"/>
              </a:rPr>
              <a:t> is equal to </a:t>
            </a:r>
            <a:r>
              <a:rPr lang="en" b="1">
                <a:ea typeface="Times New Roman"/>
              </a:rPr>
              <a:t>NaN</a:t>
            </a:r>
            <a:r>
              <a:rPr lang="en">
                <a:ea typeface="Times New Roman"/>
              </a:rPr>
              <a:t> with a default precision. </a:t>
            </a:r>
          </a:p>
          <a:p>
            <a:pPr algn="just" rtl="0">
              <a:spcAft>
                <a:spcPts val="600"/>
              </a:spcAft>
            </a:pPr>
            <a:r>
              <a:rPr lang="en" b="1">
                <a:ea typeface="Times New Roman"/>
              </a:rPr>
              <a:t>mpfr_set_default_prec()</a:t>
            </a:r>
            <a:r>
              <a:rPr lang="en">
                <a:ea typeface="Times New Roman"/>
              </a:rPr>
              <a:t> – setting the variable precision using any integer value prec from </a:t>
            </a:r>
            <a:r>
              <a:rPr lang="en" b="1">
                <a:ea typeface="Times New Roman"/>
              </a:rPr>
              <a:t>MPFR_PREC_MIN</a:t>
            </a:r>
            <a:r>
              <a:rPr lang="en">
                <a:ea typeface="Times New Roman"/>
              </a:rPr>
              <a:t> through  </a:t>
            </a:r>
            <a:r>
              <a:rPr lang="en" b="1">
                <a:ea typeface="Times New Roman"/>
              </a:rPr>
              <a:t>MPFR_PREC_MAX</a:t>
            </a:r>
            <a:r>
              <a:rPr lang="en">
                <a:ea typeface="Times New Roman"/>
              </a:rPr>
              <a:t> bit.</a:t>
            </a:r>
          </a:p>
          <a:p>
            <a:pPr lvl="1" indent="-382588" rtl="0">
              <a:spcAft>
                <a:spcPts val="0"/>
              </a:spcAft>
              <a:buNone/>
            </a:pPr>
            <a:r>
              <a:rPr lang="en" sz="1800" b="1">
                <a:solidFill>
                  <a:srgbClr val="0000FF"/>
                </a:solidFill>
                <a:latin typeface="Courier New"/>
                <a:ea typeface="Calibri"/>
              </a:rPr>
              <a:t>void </a:t>
            </a:r>
            <a:r>
              <a:rPr lang="en" sz="1800" b="1">
                <a:latin typeface="Courier New"/>
                <a:ea typeface="Calibri"/>
              </a:rPr>
              <a:t>mpfr_set_default_prec(mp_prec_t prec);</a:t>
            </a:r>
            <a:endParaRPr lang="ru-RU" sz="1800" b="1" dirty="0" smtClean="0">
              <a:latin typeface="Courier New"/>
              <a:ea typeface="Calibri"/>
            </a:endParaRPr>
          </a:p>
          <a:p>
            <a:pPr lvl="1" algn="just" rtl="0">
              <a:spcAft>
                <a:spcPts val="600"/>
              </a:spcAft>
            </a:pPr>
            <a:endParaRPr lang="ru-RU" dirty="0" smtClean="0">
              <a:ea typeface="Times New Roman"/>
            </a:endParaRPr>
          </a:p>
        </p:txBody>
      </p:sp>
      <p:sp>
        <p:nvSpPr>
          <p:cNvPr id="4" name="Дата 3"/>
          <p:cNvSpPr>
            <a:spLocks noGrp="1"/>
          </p:cNvSpPr>
          <p:nvPr>
            <p:ph type="dt" sz="half" idx="10"/>
          </p:nvPr>
        </p:nvSpPr>
        <p:spPr/>
        <p:txBody>
          <a:bodyPr rtlCol="0"/>
          <a:lstStyle/>
          <a:p>
            <a:pPr rtl="0">
              <a:defRPr/>
            </a:pPr>
            <a:r>
              <a:rPr lang="en"/>
              <a:t>Nizhny Novgorod, 2014</a:t>
            </a:r>
            <a:endParaRPr lang="ru-RU"/>
          </a:p>
        </p:txBody>
      </p:sp>
      <p:sp>
        <p:nvSpPr>
          <p:cNvPr id="5" name="Нижний колонтитул 4"/>
          <p:cNvSpPr>
            <a:spLocks noGrp="1"/>
          </p:cNvSpPr>
          <p:nvPr>
            <p:ph type="ftr" sz="quarter" idx="11"/>
          </p:nvPr>
        </p:nvSpPr>
        <p:spPr/>
        <p:txBody>
          <a:bodyPr rtlCol="0"/>
          <a:lstStyle/>
          <a:p>
            <a:pPr rtl="0">
              <a:defRPr/>
            </a:pPr>
            <a:r>
              <a:rPr lang="en"/>
              <a:t>Preconditioned conjugate gradient method implementation</a:t>
            </a:r>
            <a:endParaRPr lang="ru-RU"/>
          </a:p>
        </p:txBody>
      </p:sp>
      <p:sp>
        <p:nvSpPr>
          <p:cNvPr id="6" name="Номер слайда 5"/>
          <p:cNvSpPr>
            <a:spLocks noGrp="1"/>
          </p:cNvSpPr>
          <p:nvPr>
            <p:ph type="sldNum" sz="quarter" idx="12"/>
          </p:nvPr>
        </p:nvSpPr>
        <p:spPr/>
        <p:txBody>
          <a:bodyPr rtlCol="0"/>
          <a:lstStyle/>
          <a:p>
            <a:pPr rtl="0">
              <a:defRPr/>
            </a:pPr>
            <a:fld id="{CFF17263-AD44-4172-9351-2AAA83E44B95}" type="slidenum">
              <a:rPr lang="ru-RU" smtClean="0"/>
              <a:pPr rtl="0">
                <a:defRPr/>
              </a:pPr>
              <a:t>56</a:t>
            </a:fld>
            <a:endParaRPr lang="ru-RU"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Basic functions of the MPFR library (2)</a:t>
            </a:r>
            <a:endParaRPr lang="ru-RU" dirty="0"/>
          </a:p>
        </p:txBody>
      </p:sp>
      <p:sp>
        <p:nvSpPr>
          <p:cNvPr id="3" name="Содержимое 2"/>
          <p:cNvSpPr>
            <a:spLocks noGrp="1"/>
          </p:cNvSpPr>
          <p:nvPr>
            <p:ph idx="1"/>
          </p:nvPr>
        </p:nvSpPr>
        <p:spPr/>
        <p:txBody>
          <a:bodyPr rtlCol="0"/>
          <a:lstStyle/>
          <a:p>
            <a:pPr algn="just" rtl="0">
              <a:spcAft>
                <a:spcPts val="600"/>
              </a:spcAft>
            </a:pPr>
            <a:r>
              <a:rPr lang="en" b="1">
                <a:ea typeface="Times New Roman"/>
              </a:rPr>
              <a:t>mpfr_set_d()</a:t>
            </a:r>
            <a:r>
              <a:rPr lang="en">
                <a:ea typeface="Times New Roman"/>
              </a:rPr>
              <a:t> – setting the extended precision variable </a:t>
            </a:r>
            <a:r>
              <a:rPr lang="en" b="1">
                <a:ea typeface="Times New Roman"/>
              </a:rPr>
              <a:t>x</a:t>
            </a:r>
            <a:r>
              <a:rPr lang="en">
                <a:ea typeface="Times New Roman"/>
              </a:rPr>
              <a:t>, equal to the doublr-precision variable </a:t>
            </a:r>
            <a:r>
              <a:rPr lang="en" b="1">
                <a:ea typeface="Times New Roman"/>
              </a:rPr>
              <a:t>val</a:t>
            </a:r>
            <a:r>
              <a:rPr lang="en">
                <a:ea typeface="Times New Roman"/>
              </a:rPr>
              <a:t>:</a:t>
            </a:r>
          </a:p>
          <a:p>
            <a:pPr lvl="1" rtl="0">
              <a:spcAft>
                <a:spcPts val="0"/>
              </a:spcAft>
              <a:buNone/>
            </a:pPr>
            <a:r>
              <a:rPr lang="en" sz="1800" b="1">
                <a:solidFill>
                  <a:srgbClr val="0000FF"/>
                </a:solidFill>
                <a:latin typeface="Courier New"/>
                <a:ea typeface="Calibri"/>
              </a:rPr>
              <a:t>int</a:t>
            </a:r>
            <a:r>
              <a:rPr lang="en" sz="1800" b="1">
                <a:latin typeface="Courier New"/>
                <a:ea typeface="Calibri"/>
              </a:rPr>
              <a:t> mpfr_set_d (mpfr_t x, </a:t>
            </a:r>
            <a:r>
              <a:rPr lang="en" sz="1800" b="1">
                <a:solidFill>
                  <a:srgbClr val="0000FF"/>
                </a:solidFill>
                <a:latin typeface="Courier New"/>
                <a:ea typeface="Calibri"/>
              </a:rPr>
              <a:t>double</a:t>
            </a:r>
            <a:r>
              <a:rPr lang="en" sz="1800" b="1">
                <a:latin typeface="Courier New"/>
                <a:ea typeface="Calibri"/>
              </a:rPr>
              <a:t> val, mp_rnd_t rnd);</a:t>
            </a:r>
            <a:endParaRPr lang="ru-RU" sz="1800" b="1" dirty="0" smtClean="0">
              <a:latin typeface="Courier New"/>
              <a:ea typeface="Calibri"/>
            </a:endParaRPr>
          </a:p>
          <a:p>
            <a:pPr algn="just" rtl="0">
              <a:spcAft>
                <a:spcPts val="600"/>
              </a:spcAft>
            </a:pPr>
            <a:r>
              <a:rPr lang="en" b="1">
                <a:ea typeface="Times New Roman"/>
              </a:rPr>
              <a:t>mpfr_init_set_d()</a:t>
            </a:r>
            <a:r>
              <a:rPr lang="en">
                <a:ea typeface="Times New Roman"/>
              </a:rPr>
              <a:t> – variable initialization and assignment of a double-precision value at the same time:</a:t>
            </a:r>
          </a:p>
          <a:p>
            <a:pPr lvl="1" rtl="0">
              <a:spcAft>
                <a:spcPts val="0"/>
              </a:spcAft>
              <a:buNone/>
            </a:pPr>
            <a:r>
              <a:rPr lang="en" sz="1800" b="1">
                <a:solidFill>
                  <a:srgbClr val="0000FF"/>
                </a:solidFill>
                <a:latin typeface="Courier New"/>
                <a:ea typeface="Calibri"/>
              </a:rPr>
              <a:t>int</a:t>
            </a:r>
            <a:r>
              <a:rPr lang="en" sz="1800" b="1">
                <a:latin typeface="Courier New"/>
                <a:ea typeface="Calibri"/>
              </a:rPr>
              <a:t> mpfr_init_set_d(mpfr_t x, </a:t>
            </a:r>
            <a:r>
              <a:rPr lang="en" sz="1800" b="1">
                <a:solidFill>
                  <a:srgbClr val="0000FF"/>
                </a:solidFill>
                <a:latin typeface="Courier New"/>
                <a:ea typeface="Calibri"/>
              </a:rPr>
              <a:t>double</a:t>
            </a:r>
            <a:r>
              <a:rPr lang="en" sz="1800" b="1">
                <a:latin typeface="Courier New"/>
                <a:ea typeface="Calibri"/>
              </a:rPr>
              <a:t> val, mp_rnd_t rnd);</a:t>
            </a:r>
            <a:endParaRPr lang="ru-RU" sz="1800" b="1" dirty="0" smtClean="0">
              <a:latin typeface="Courier New"/>
              <a:ea typeface="Calibri"/>
            </a:endParaRPr>
          </a:p>
          <a:p>
            <a:pPr algn="just" rtl="0">
              <a:spcAft>
                <a:spcPts val="600"/>
              </a:spcAft>
            </a:pPr>
            <a:r>
              <a:rPr lang="en" b="1">
                <a:ea typeface="Times New Roman"/>
              </a:rPr>
              <a:t>mpfr_set_str()</a:t>
            </a:r>
            <a:r>
              <a:rPr lang="en">
                <a:ea typeface="Times New Roman"/>
              </a:rPr>
              <a:t> – setting the variable </a:t>
            </a:r>
            <a:r>
              <a:rPr lang="en" b="1">
                <a:ea typeface="Times New Roman"/>
              </a:rPr>
              <a:t>x</a:t>
            </a:r>
            <a:r>
              <a:rPr lang="en">
                <a:ea typeface="Times New Roman"/>
              </a:rPr>
              <a:t> from the row </a:t>
            </a:r>
            <a:r>
              <a:rPr lang="en" b="1">
                <a:ea typeface="Times New Roman"/>
              </a:rPr>
              <a:t>s</a:t>
            </a:r>
            <a:r>
              <a:rPr lang="en">
                <a:ea typeface="Times New Roman"/>
              </a:rPr>
              <a:t> containing number with a </a:t>
            </a:r>
            <a:r>
              <a:rPr lang="en" b="1">
                <a:ea typeface="Times New Roman"/>
              </a:rPr>
              <a:t>base:</a:t>
            </a:r>
          </a:p>
          <a:p>
            <a:pPr lvl="1" rtl="0">
              <a:spcAft>
                <a:spcPts val="0"/>
              </a:spcAft>
              <a:buNone/>
            </a:pPr>
            <a:r>
              <a:rPr lang="en" sz="1800" b="1">
                <a:solidFill>
                  <a:srgbClr val="0000FF"/>
                </a:solidFill>
                <a:latin typeface="Courier New"/>
                <a:ea typeface="Calibri"/>
              </a:rPr>
              <a:t>int </a:t>
            </a:r>
            <a:r>
              <a:rPr lang="en" sz="1800" b="1">
                <a:latin typeface="Courier New"/>
                <a:ea typeface="Calibri"/>
              </a:rPr>
              <a:t>mpfr_set_str(mpfr_t х,</a:t>
            </a:r>
            <a:r>
              <a:rPr lang="en" sz="1800" b="1">
                <a:solidFill>
                  <a:srgbClr val="0000FF"/>
                </a:solidFill>
                <a:latin typeface="Courier New"/>
                <a:ea typeface="Calibri"/>
              </a:rPr>
              <a:t> const char </a:t>
            </a:r>
            <a:r>
              <a:rPr lang="en" sz="1800" b="1">
                <a:latin typeface="Courier New"/>
                <a:ea typeface="Calibri"/>
              </a:rPr>
              <a:t>*s, </a:t>
            </a:r>
            <a:r>
              <a:rPr lang="en" sz="1800" b="1">
                <a:solidFill>
                  <a:srgbClr val="0000FF"/>
                </a:solidFill>
                <a:latin typeface="Courier New"/>
                <a:ea typeface="Calibri"/>
              </a:rPr>
              <a:t>int </a:t>
            </a:r>
            <a:r>
              <a:rPr lang="en" sz="1800" b="1">
                <a:latin typeface="Courier New"/>
                <a:ea typeface="Calibri"/>
              </a:rPr>
              <a:t>base,</a:t>
            </a:r>
            <a:endParaRPr lang="ru-RU" sz="1800" b="1" dirty="0" smtClean="0">
              <a:latin typeface="Courier New"/>
              <a:ea typeface="Calibri"/>
            </a:endParaRPr>
          </a:p>
          <a:p>
            <a:pPr lvl="1" rtl="0">
              <a:spcAft>
                <a:spcPts val="0"/>
              </a:spcAft>
              <a:buNone/>
            </a:pPr>
            <a:r>
              <a:rPr lang="en" sz="1800" b="1">
                <a:latin typeface="Courier New"/>
                <a:ea typeface="Calibri"/>
              </a:rPr>
              <a:t>                 mp_rnd_t rnd);</a:t>
            </a:r>
          </a:p>
          <a:p>
            <a:pPr rtl="0"/>
            <a:endParaRPr lang="ru-RU" dirty="0"/>
          </a:p>
        </p:txBody>
      </p:sp>
      <p:sp>
        <p:nvSpPr>
          <p:cNvPr id="4" name="Дата 3"/>
          <p:cNvSpPr>
            <a:spLocks noGrp="1"/>
          </p:cNvSpPr>
          <p:nvPr>
            <p:ph type="dt" sz="half" idx="10"/>
          </p:nvPr>
        </p:nvSpPr>
        <p:spPr/>
        <p:txBody>
          <a:bodyPr rtlCol="0"/>
          <a:lstStyle/>
          <a:p>
            <a:pPr rtl="0">
              <a:defRPr/>
            </a:pPr>
            <a:r>
              <a:rPr lang="en"/>
              <a:t>Nizhny Novgorod, 2014</a:t>
            </a:r>
            <a:endParaRPr lang="ru-RU"/>
          </a:p>
        </p:txBody>
      </p:sp>
      <p:sp>
        <p:nvSpPr>
          <p:cNvPr id="5" name="Нижний колонтитул 4"/>
          <p:cNvSpPr>
            <a:spLocks noGrp="1"/>
          </p:cNvSpPr>
          <p:nvPr>
            <p:ph type="ftr" sz="quarter" idx="11"/>
          </p:nvPr>
        </p:nvSpPr>
        <p:spPr/>
        <p:txBody>
          <a:bodyPr rtlCol="0"/>
          <a:lstStyle/>
          <a:p>
            <a:pPr rtl="0">
              <a:defRPr/>
            </a:pPr>
            <a:r>
              <a:rPr lang="en"/>
              <a:t>Preconditioned conjugate gradient method implementation</a:t>
            </a:r>
            <a:endParaRPr lang="ru-RU"/>
          </a:p>
        </p:txBody>
      </p:sp>
      <p:sp>
        <p:nvSpPr>
          <p:cNvPr id="6" name="Номер слайда 5"/>
          <p:cNvSpPr>
            <a:spLocks noGrp="1"/>
          </p:cNvSpPr>
          <p:nvPr>
            <p:ph type="sldNum" sz="quarter" idx="12"/>
          </p:nvPr>
        </p:nvSpPr>
        <p:spPr/>
        <p:txBody>
          <a:bodyPr rtlCol="0"/>
          <a:lstStyle/>
          <a:p>
            <a:pPr rtl="0">
              <a:defRPr/>
            </a:pPr>
            <a:fld id="{CFF17263-AD44-4172-9351-2AAA83E44B95}" type="slidenum">
              <a:rPr lang="ru-RU" smtClean="0"/>
              <a:pPr rtl="0">
                <a:defRPr/>
              </a:pPr>
              <a:t>57</a:t>
            </a:fld>
            <a:endParaRPr lang="ru-RU"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Basic functions of the MPFR library (3)</a:t>
            </a:r>
            <a:endParaRPr lang="ru-RU" dirty="0"/>
          </a:p>
        </p:txBody>
      </p:sp>
      <p:sp>
        <p:nvSpPr>
          <p:cNvPr id="3" name="Содержимое 2"/>
          <p:cNvSpPr>
            <a:spLocks noGrp="1"/>
          </p:cNvSpPr>
          <p:nvPr>
            <p:ph idx="1"/>
          </p:nvPr>
        </p:nvSpPr>
        <p:spPr/>
        <p:txBody>
          <a:bodyPr rtlCol="0"/>
          <a:lstStyle/>
          <a:p>
            <a:pPr algn="just" rtl="0">
              <a:spcAft>
                <a:spcPts val="600"/>
              </a:spcAft>
            </a:pPr>
            <a:r>
              <a:rPr lang="en" b="1" dirty="0">
                <a:ea typeface="Times New Roman"/>
              </a:rPr>
              <a:t>rnd</a:t>
            </a:r>
            <a:r>
              <a:rPr lang="en" dirty="0">
                <a:ea typeface="Times New Roman"/>
              </a:rPr>
              <a:t>, the last parameter of the mentioned function, means the type of rounding. The MPFR library offers five rounding modules. In our case, use</a:t>
            </a:r>
            <a:r>
              <a:rPr lang="en" b="1" dirty="0">
                <a:ea typeface="Times New Roman"/>
              </a:rPr>
              <a:t> MPFR_RNDD</a:t>
            </a:r>
            <a:r>
              <a:rPr lang="en" dirty="0">
                <a:ea typeface="Times New Roman"/>
              </a:rPr>
              <a:t>, which ensures rounding towards negative infinity.</a:t>
            </a:r>
          </a:p>
          <a:p>
            <a:pPr algn="just" rtl="0">
              <a:spcAft>
                <a:spcPts val="600"/>
              </a:spcAft>
            </a:pPr>
            <a:r>
              <a:rPr lang="en" b="1" dirty="0">
                <a:ea typeface="Times New Roman"/>
              </a:rPr>
              <a:t>mpfr_clear(), mpfr_clears() </a:t>
            </a:r>
            <a:r>
              <a:rPr lang="en" dirty="0">
                <a:ea typeface="Times New Roman"/>
              </a:rPr>
              <a:t>– clearing extended precision variables from the memory:</a:t>
            </a:r>
          </a:p>
          <a:p>
            <a:pPr lvl="1" rtl="0">
              <a:spcAft>
                <a:spcPts val="0"/>
              </a:spcAft>
              <a:buNone/>
            </a:pPr>
            <a:r>
              <a:rPr lang="en" sz="1800" b="1" dirty="0">
                <a:solidFill>
                  <a:srgbClr val="0000FF"/>
                </a:solidFill>
                <a:latin typeface="Courier New"/>
                <a:ea typeface="Calibri"/>
              </a:rPr>
              <a:t>void</a:t>
            </a:r>
            <a:r>
              <a:rPr lang="en" sz="1800" b="1" dirty="0">
                <a:latin typeface="Courier New"/>
                <a:ea typeface="Calibri"/>
              </a:rPr>
              <a:t> mpfr_clear(mpfr_t x);</a:t>
            </a:r>
            <a:endParaRPr lang="ru-RU" sz="1800" b="1" dirty="0" smtClean="0">
              <a:latin typeface="Courier New"/>
              <a:ea typeface="Calibri"/>
            </a:endParaRPr>
          </a:p>
          <a:p>
            <a:pPr lvl="1" rtl="0">
              <a:spcAft>
                <a:spcPts val="0"/>
              </a:spcAft>
              <a:buNone/>
            </a:pPr>
            <a:r>
              <a:rPr lang="en" sz="1800" b="1" dirty="0">
                <a:solidFill>
                  <a:srgbClr val="0000FF"/>
                </a:solidFill>
                <a:latin typeface="Courier New"/>
                <a:ea typeface="Calibri"/>
              </a:rPr>
              <a:t>void</a:t>
            </a:r>
            <a:r>
              <a:rPr lang="en" sz="1800" b="1" dirty="0">
                <a:latin typeface="Courier New"/>
                <a:ea typeface="Calibri"/>
              </a:rPr>
              <a:t> mpfr_clears(mpfr_t x, ...);</a:t>
            </a:r>
            <a:endParaRPr lang="ru-RU" sz="1800" b="1" dirty="0" smtClean="0">
              <a:latin typeface="Courier New"/>
              <a:ea typeface="Calibri"/>
            </a:endParaRPr>
          </a:p>
          <a:p>
            <a:pPr lvl="1" algn="just" rtl="0">
              <a:spcAft>
                <a:spcPts val="600"/>
              </a:spcAft>
            </a:pPr>
            <a:r>
              <a:rPr lang="en" b="1" dirty="0">
                <a:ea typeface="Times New Roman"/>
              </a:rPr>
              <a:t>mpfr_clears() </a:t>
            </a:r>
            <a:r>
              <a:rPr lang="en" dirty="0">
                <a:ea typeface="Times New Roman"/>
              </a:rPr>
              <a:t>– emptying memory for lists of variables such as mpfr_t ending in a </a:t>
            </a:r>
            <a:r>
              <a:rPr lang="en" dirty="0" smtClean="0">
                <a:ea typeface="Times New Roman"/>
              </a:rPr>
              <a:t>nil pointer</a:t>
            </a:r>
            <a:endParaRPr lang="en" dirty="0">
              <a:ea typeface="Times New Roman"/>
            </a:endParaRPr>
          </a:p>
          <a:p>
            <a:pPr rtl="0"/>
            <a:endParaRPr lang="ru-RU" dirty="0"/>
          </a:p>
        </p:txBody>
      </p:sp>
      <p:sp>
        <p:nvSpPr>
          <p:cNvPr id="4" name="Дата 3"/>
          <p:cNvSpPr>
            <a:spLocks noGrp="1"/>
          </p:cNvSpPr>
          <p:nvPr>
            <p:ph type="dt" sz="half" idx="10"/>
          </p:nvPr>
        </p:nvSpPr>
        <p:spPr/>
        <p:txBody>
          <a:bodyPr rtlCol="0"/>
          <a:lstStyle/>
          <a:p>
            <a:pPr rtl="0">
              <a:defRPr/>
            </a:pPr>
            <a:r>
              <a:rPr lang="en"/>
              <a:t>Nizhny Novgorod, 2014</a:t>
            </a:r>
            <a:endParaRPr lang="ru-RU"/>
          </a:p>
        </p:txBody>
      </p:sp>
      <p:sp>
        <p:nvSpPr>
          <p:cNvPr id="5" name="Нижний колонтитул 4"/>
          <p:cNvSpPr>
            <a:spLocks noGrp="1"/>
          </p:cNvSpPr>
          <p:nvPr>
            <p:ph type="ftr" sz="quarter" idx="11"/>
          </p:nvPr>
        </p:nvSpPr>
        <p:spPr/>
        <p:txBody>
          <a:bodyPr rtlCol="0"/>
          <a:lstStyle/>
          <a:p>
            <a:pPr rtl="0">
              <a:defRPr/>
            </a:pPr>
            <a:r>
              <a:rPr lang="en"/>
              <a:t>Preconditioned conjugate gradient method implementation</a:t>
            </a:r>
            <a:endParaRPr lang="ru-RU"/>
          </a:p>
        </p:txBody>
      </p:sp>
      <p:sp>
        <p:nvSpPr>
          <p:cNvPr id="6" name="Номер слайда 5"/>
          <p:cNvSpPr>
            <a:spLocks noGrp="1"/>
          </p:cNvSpPr>
          <p:nvPr>
            <p:ph type="sldNum" sz="quarter" idx="12"/>
          </p:nvPr>
        </p:nvSpPr>
        <p:spPr/>
        <p:txBody>
          <a:bodyPr rtlCol="0"/>
          <a:lstStyle/>
          <a:p>
            <a:pPr rtl="0">
              <a:defRPr/>
            </a:pPr>
            <a:fld id="{CFF17263-AD44-4172-9351-2AAA83E44B95}" type="slidenum">
              <a:rPr lang="ru-RU" smtClean="0"/>
              <a:pPr rtl="0">
                <a:defRPr/>
              </a:pPr>
              <a:t>58</a:t>
            </a:fld>
            <a:endParaRPr lang="ru-RU"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Basic functions of the MPFR library (4)</a:t>
            </a:r>
            <a:endParaRPr lang="ru-RU" dirty="0"/>
          </a:p>
        </p:txBody>
      </p:sp>
      <p:sp>
        <p:nvSpPr>
          <p:cNvPr id="3" name="Содержимое 2"/>
          <p:cNvSpPr>
            <a:spLocks noGrp="1"/>
          </p:cNvSpPr>
          <p:nvPr>
            <p:ph idx="1"/>
          </p:nvPr>
        </p:nvSpPr>
        <p:spPr/>
        <p:txBody>
          <a:bodyPr rtlCol="0"/>
          <a:lstStyle/>
          <a:p>
            <a:pPr algn="just" rtl="0">
              <a:spcAft>
                <a:spcPts val="600"/>
              </a:spcAft>
            </a:pPr>
            <a:r>
              <a:rPr lang="en" b="1" dirty="0">
                <a:ea typeface="Times New Roman"/>
              </a:rPr>
              <a:t>mpfr_get_str()</a:t>
            </a:r>
            <a:r>
              <a:rPr lang="en" dirty="0">
                <a:ea typeface="Times New Roman"/>
              </a:rPr>
              <a:t> – convert the </a:t>
            </a:r>
            <a:r>
              <a:rPr lang="en" b="1" dirty="0">
                <a:ea typeface="Times New Roman"/>
              </a:rPr>
              <a:t>mpfr_t </a:t>
            </a:r>
            <a:r>
              <a:rPr lang="en" dirty="0">
                <a:ea typeface="Times New Roman"/>
              </a:rPr>
              <a:t>type variable x with a </a:t>
            </a:r>
            <a:r>
              <a:rPr lang="en" b="1" dirty="0">
                <a:ea typeface="Times New Roman"/>
              </a:rPr>
              <a:t>base</a:t>
            </a:r>
            <a:r>
              <a:rPr lang="en" dirty="0">
                <a:ea typeface="Times New Roman"/>
              </a:rPr>
              <a:t> into a string with </a:t>
            </a:r>
            <a:r>
              <a:rPr lang="en" b="1" dirty="0">
                <a:ea typeface="Times New Roman"/>
              </a:rPr>
              <a:t>n</a:t>
            </a:r>
            <a:r>
              <a:rPr lang="en" dirty="0">
                <a:ea typeface="Times New Roman"/>
              </a:rPr>
              <a:t> significant characters and </a:t>
            </a:r>
            <a:r>
              <a:rPr lang="en" b="1" dirty="0">
                <a:ea typeface="Times New Roman"/>
              </a:rPr>
              <a:t>rnd</a:t>
            </a:r>
            <a:r>
              <a:rPr lang="en" dirty="0">
                <a:ea typeface="Times New Roman"/>
              </a:rPr>
              <a:t> rounding module:</a:t>
            </a:r>
          </a:p>
          <a:p>
            <a:pPr lvl="1" rtl="0">
              <a:spcAft>
                <a:spcPts val="0"/>
              </a:spcAft>
              <a:buNone/>
            </a:pPr>
            <a:r>
              <a:rPr lang="en" sz="1800" b="1" dirty="0">
                <a:solidFill>
                  <a:srgbClr val="0000FF"/>
                </a:solidFill>
                <a:latin typeface="Courier New"/>
                <a:ea typeface="Calibri"/>
              </a:rPr>
              <a:t>char</a:t>
            </a:r>
            <a:r>
              <a:rPr lang="en" sz="1800" b="1" dirty="0">
                <a:latin typeface="Courier New"/>
                <a:ea typeface="Calibri"/>
              </a:rPr>
              <a:t>* mpfr_get_str(</a:t>
            </a:r>
            <a:r>
              <a:rPr lang="en" sz="1800" b="1" dirty="0">
                <a:solidFill>
                  <a:srgbClr val="0000FF"/>
                </a:solidFill>
                <a:latin typeface="Courier New"/>
                <a:ea typeface="Calibri"/>
              </a:rPr>
              <a:t>char</a:t>
            </a:r>
            <a:r>
              <a:rPr lang="en" sz="1800" b="1" dirty="0">
                <a:latin typeface="Courier New"/>
                <a:ea typeface="Calibri"/>
              </a:rPr>
              <a:t>* str, mp_exp_t* expptr, </a:t>
            </a:r>
            <a:r>
              <a:rPr lang="en" sz="1800" b="1" dirty="0">
                <a:solidFill>
                  <a:srgbClr val="0000FF"/>
                </a:solidFill>
                <a:latin typeface="Courier New"/>
                <a:ea typeface="Calibri"/>
              </a:rPr>
              <a:t>int</a:t>
            </a:r>
            <a:r>
              <a:rPr lang="en" sz="1800" b="1" dirty="0">
                <a:latin typeface="Courier New"/>
                <a:ea typeface="Calibri"/>
              </a:rPr>
              <a:t> base,</a:t>
            </a:r>
            <a:endParaRPr lang="ru-RU" sz="1800" b="1" dirty="0" smtClean="0">
              <a:latin typeface="Courier New"/>
              <a:ea typeface="Calibri"/>
            </a:endParaRPr>
          </a:p>
          <a:p>
            <a:pPr lvl="1" rtl="0">
              <a:spcAft>
                <a:spcPts val="0"/>
              </a:spcAft>
              <a:buNone/>
            </a:pPr>
            <a:r>
              <a:rPr lang="en" sz="1800" b="1" dirty="0">
                <a:latin typeface="Courier New"/>
                <a:ea typeface="Calibri"/>
              </a:rPr>
              <a:t>                   size_t n, mpfr_t x, mp_rnd_t rnd)</a:t>
            </a:r>
            <a:endParaRPr lang="ru-RU" sz="1800" b="1" dirty="0" smtClean="0">
              <a:latin typeface="Courier New"/>
              <a:ea typeface="Calibri"/>
            </a:endParaRPr>
          </a:p>
          <a:p>
            <a:pPr lvl="1" algn="just" rtl="0">
              <a:spcAft>
                <a:spcPts val="600"/>
              </a:spcAft>
            </a:pPr>
            <a:r>
              <a:rPr lang="en" dirty="0">
                <a:ea typeface="Times New Roman"/>
              </a:rPr>
              <a:t>The function returns the number in an exponent representation: </a:t>
            </a:r>
            <a:r>
              <a:rPr lang="en" b="1" dirty="0">
                <a:ea typeface="Times New Roman"/>
              </a:rPr>
              <a:t>str</a:t>
            </a:r>
            <a:r>
              <a:rPr lang="en" dirty="0">
                <a:ea typeface="Times New Roman"/>
              </a:rPr>
              <a:t> contains all its </a:t>
            </a:r>
            <a:r>
              <a:rPr lang="en" dirty="0" smtClean="0">
                <a:ea typeface="Times New Roman"/>
              </a:rPr>
              <a:t>characters, </a:t>
            </a:r>
            <a:r>
              <a:rPr lang="en" b="1" dirty="0">
                <a:ea typeface="Times New Roman"/>
              </a:rPr>
              <a:t>expptr</a:t>
            </a:r>
            <a:r>
              <a:rPr lang="en" dirty="0">
                <a:ea typeface="Times New Roman"/>
              </a:rPr>
              <a:t> shows the number exponent.</a:t>
            </a:r>
          </a:p>
          <a:p>
            <a:pPr algn="just" rtl="0">
              <a:spcAft>
                <a:spcPts val="600"/>
              </a:spcAft>
            </a:pPr>
            <a:endParaRPr lang="ru-RU" dirty="0" smtClean="0">
              <a:ea typeface="Times New Roman"/>
            </a:endParaRPr>
          </a:p>
          <a:p>
            <a:pPr algn="just">
              <a:spcAft>
                <a:spcPts val="600"/>
              </a:spcAft>
            </a:pPr>
            <a:r>
              <a:rPr lang="en" dirty="0">
                <a:ea typeface="Times New Roman"/>
              </a:rPr>
              <a:t>Modify the </a:t>
            </a:r>
            <a:r>
              <a:rPr lang="en" b="1" dirty="0" smtClean="0">
                <a:ea typeface="Times New Roman"/>
              </a:rPr>
              <a:t>main</a:t>
            </a:r>
            <a:r>
              <a:rPr lang="en" b="1" dirty="0">
                <a:ea typeface="Times New Roman"/>
              </a:rPr>
              <a:t>()</a:t>
            </a:r>
            <a:r>
              <a:rPr lang="en" dirty="0">
                <a:ea typeface="Times New Roman"/>
              </a:rPr>
              <a:t> function using the MPFR library functions.</a:t>
            </a:r>
          </a:p>
          <a:p>
            <a:pPr rtl="0"/>
            <a:endParaRPr lang="ru-RU" dirty="0"/>
          </a:p>
        </p:txBody>
      </p:sp>
      <p:sp>
        <p:nvSpPr>
          <p:cNvPr id="4" name="Дата 3"/>
          <p:cNvSpPr>
            <a:spLocks noGrp="1"/>
          </p:cNvSpPr>
          <p:nvPr>
            <p:ph type="dt" sz="half" idx="10"/>
          </p:nvPr>
        </p:nvSpPr>
        <p:spPr/>
        <p:txBody>
          <a:bodyPr rtlCol="0"/>
          <a:lstStyle/>
          <a:p>
            <a:pPr rtl="0">
              <a:defRPr/>
            </a:pPr>
            <a:r>
              <a:rPr lang="en"/>
              <a:t>Nizhny Novgorod, 2014</a:t>
            </a:r>
            <a:endParaRPr lang="ru-RU"/>
          </a:p>
        </p:txBody>
      </p:sp>
      <p:sp>
        <p:nvSpPr>
          <p:cNvPr id="5" name="Нижний колонтитул 4"/>
          <p:cNvSpPr>
            <a:spLocks noGrp="1"/>
          </p:cNvSpPr>
          <p:nvPr>
            <p:ph type="ftr" sz="quarter" idx="11"/>
          </p:nvPr>
        </p:nvSpPr>
        <p:spPr/>
        <p:txBody>
          <a:bodyPr rtlCol="0"/>
          <a:lstStyle/>
          <a:p>
            <a:pPr rtl="0">
              <a:defRPr/>
            </a:pPr>
            <a:r>
              <a:rPr lang="en"/>
              <a:t>Preconditioned conjugate gradient method implementation</a:t>
            </a:r>
            <a:endParaRPr lang="ru-RU"/>
          </a:p>
        </p:txBody>
      </p:sp>
      <p:sp>
        <p:nvSpPr>
          <p:cNvPr id="6" name="Номер слайда 5"/>
          <p:cNvSpPr>
            <a:spLocks noGrp="1"/>
          </p:cNvSpPr>
          <p:nvPr>
            <p:ph type="sldNum" sz="quarter" idx="12"/>
          </p:nvPr>
        </p:nvSpPr>
        <p:spPr/>
        <p:txBody>
          <a:bodyPr rtlCol="0"/>
          <a:lstStyle/>
          <a:p>
            <a:pPr rtl="0">
              <a:defRPr/>
            </a:pPr>
            <a:fld id="{CFF17263-AD44-4172-9351-2AAA83E44B95}" type="slidenum">
              <a:rPr lang="ru-RU" smtClean="0"/>
              <a:pPr rtl="0">
                <a:defRPr/>
              </a:pPr>
              <a:t>59</a:t>
            </a:fld>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Test infrastructure</a:t>
            </a:r>
            <a:endParaRPr lang="ru-RU" dirty="0"/>
          </a:p>
        </p:txBody>
      </p:sp>
      <p:sp>
        <p:nvSpPr>
          <p:cNvPr id="4" name="Дата 3"/>
          <p:cNvSpPr>
            <a:spLocks noGrp="1"/>
          </p:cNvSpPr>
          <p:nvPr>
            <p:ph type="dt" sz="half" idx="10"/>
          </p:nvPr>
        </p:nvSpPr>
        <p:spPr/>
        <p:txBody>
          <a:bodyPr rtlCol="0"/>
          <a:lstStyle/>
          <a:p>
            <a:pPr rtl="0">
              <a:defRPr/>
            </a:pPr>
            <a:r>
              <a:rPr lang="en"/>
              <a:t>Nizhny Novgorod, 2014</a:t>
            </a:r>
            <a:endParaRPr lang="ru-RU"/>
          </a:p>
        </p:txBody>
      </p:sp>
      <p:sp>
        <p:nvSpPr>
          <p:cNvPr id="5" name="Нижний колонтитул 4"/>
          <p:cNvSpPr>
            <a:spLocks noGrp="1"/>
          </p:cNvSpPr>
          <p:nvPr>
            <p:ph type="ftr" sz="quarter" idx="11"/>
          </p:nvPr>
        </p:nvSpPr>
        <p:spPr/>
        <p:txBody>
          <a:bodyPr rtlCol="0"/>
          <a:lstStyle/>
          <a:p>
            <a:pPr rtl="0">
              <a:defRPr/>
            </a:pPr>
            <a:r>
              <a:rPr lang="en"/>
              <a:t>Preconditioned conjugate gradient method implementation</a:t>
            </a:r>
            <a:endParaRPr lang="ru-RU"/>
          </a:p>
        </p:txBody>
      </p:sp>
      <p:graphicFrame>
        <p:nvGraphicFramePr>
          <p:cNvPr id="7" name="Содержимое 6"/>
          <p:cNvGraphicFramePr>
            <a:graphicFrameLocks noGrp="1"/>
          </p:cNvGraphicFramePr>
          <p:nvPr>
            <p:ph idx="1"/>
            <p:extLst>
              <p:ext uri="{D42A27DB-BD31-4B8C-83A1-F6EECF244321}">
                <p14:modId xmlns="" xmlns:p14="http://schemas.microsoft.com/office/powerpoint/2010/main" val="3524220266"/>
              </p:ext>
            </p:extLst>
          </p:nvPr>
        </p:nvGraphicFramePr>
        <p:xfrm>
          <a:off x="495300" y="1196975"/>
          <a:ext cx="9001188" cy="4357718"/>
        </p:xfrm>
        <a:graphic>
          <a:graphicData uri="http://schemas.openxmlformats.org/drawingml/2006/table">
            <a:tbl>
              <a:tblPr/>
              <a:tblGrid>
                <a:gridCol w="3697687"/>
                <a:gridCol w="5303501"/>
              </a:tblGrid>
              <a:tr h="622531">
                <a:tc>
                  <a:txBody>
                    <a:bodyPr/>
                    <a:lstStyle/>
                    <a:p>
                      <a:pPr algn="just" rtl="0">
                        <a:lnSpc>
                          <a:spcPct val="115000"/>
                        </a:lnSpc>
                        <a:spcBef>
                          <a:spcPts val="300"/>
                        </a:spcBef>
                        <a:spcAft>
                          <a:spcPts val="300"/>
                        </a:spcAft>
                      </a:pPr>
                      <a:r>
                        <a:rPr lang="en" sz="2000" dirty="0">
                          <a:latin typeface="+mn-lt"/>
                          <a:ea typeface="Times New Roman"/>
                          <a:cs typeface="Times New Roman"/>
                        </a:rPr>
                        <a:t>CPU</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Bef>
                          <a:spcPts val="300"/>
                        </a:spcBef>
                        <a:spcAft>
                          <a:spcPts val="300"/>
                        </a:spcAft>
                      </a:pPr>
                      <a:r>
                        <a:rPr lang="en" sz="2000" dirty="0" smtClean="0">
                          <a:latin typeface="+mn-lt"/>
                          <a:ea typeface="Times New Roman"/>
                          <a:cs typeface="Times New Roman"/>
                        </a:rPr>
                        <a:t>Two </a:t>
                      </a:r>
                      <a:r>
                        <a:rPr lang="en" sz="2000" dirty="0">
                          <a:latin typeface="+mn-lt"/>
                          <a:ea typeface="Times New Roman"/>
                          <a:cs typeface="Times New Roman"/>
                        </a:rPr>
                        <a:t>Intel Xeon E5520 (2.27 GHz</a:t>
                      </a:r>
                      <a:r>
                        <a:rPr lang="en" sz="2000" dirty="0" smtClean="0">
                          <a:latin typeface="+mn-lt"/>
                          <a:ea typeface="Times New Roman"/>
                          <a:cs typeface="Times New Roman"/>
                        </a:rPr>
                        <a:t>) processors</a:t>
                      </a:r>
                      <a:endParaRPr lang="en" sz="2000" dirty="0">
                        <a:latin typeface="+mn-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22531">
                <a:tc>
                  <a:txBody>
                    <a:bodyPr/>
                    <a:lstStyle/>
                    <a:p>
                      <a:pPr algn="just" rtl="0">
                        <a:lnSpc>
                          <a:spcPct val="115000"/>
                        </a:lnSpc>
                        <a:spcBef>
                          <a:spcPts val="300"/>
                        </a:spcBef>
                        <a:spcAft>
                          <a:spcPts val="300"/>
                        </a:spcAft>
                      </a:pPr>
                      <a:r>
                        <a:rPr lang="en" sz="2000">
                          <a:latin typeface="+mn-lt"/>
                          <a:ea typeface="Times New Roman"/>
                          <a:cs typeface="Times New Roman"/>
                        </a:rPr>
                        <a:t>RAM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Bef>
                          <a:spcPts val="300"/>
                        </a:spcBef>
                        <a:spcAft>
                          <a:spcPts val="300"/>
                        </a:spcAft>
                      </a:pPr>
                      <a:r>
                        <a:rPr lang="en" sz="2000">
                          <a:latin typeface="+mn-lt"/>
                          <a:ea typeface="Times New Roman"/>
                          <a:cs typeface="Times New Roman"/>
                        </a:rPr>
                        <a:t>16 Gb</a:t>
                      </a:r>
                      <a:endParaRPr lang="ru-RU" sz="2000" dirty="0">
                        <a:latin typeface="+mn-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22531">
                <a:tc>
                  <a:txBody>
                    <a:bodyPr/>
                    <a:lstStyle/>
                    <a:p>
                      <a:pPr algn="just" rtl="0">
                        <a:lnSpc>
                          <a:spcPct val="115000"/>
                        </a:lnSpc>
                        <a:spcBef>
                          <a:spcPts val="300"/>
                        </a:spcBef>
                        <a:spcAft>
                          <a:spcPts val="300"/>
                        </a:spcAft>
                      </a:pPr>
                      <a:r>
                        <a:rPr lang="en" sz="2000">
                          <a:latin typeface="+mn-lt"/>
                          <a:ea typeface="Times New Roman"/>
                          <a:cs typeface="Times New Roman"/>
                        </a:rPr>
                        <a:t>OS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Bef>
                          <a:spcPts val="300"/>
                        </a:spcBef>
                        <a:spcAft>
                          <a:spcPts val="300"/>
                        </a:spcAft>
                      </a:pPr>
                      <a:r>
                        <a:rPr lang="en" sz="2000">
                          <a:latin typeface="+mn-lt"/>
                          <a:ea typeface="Times New Roman"/>
                          <a:cs typeface="Times New Roman"/>
                        </a:rPr>
                        <a:t>Microsoft Windows 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22531">
                <a:tc>
                  <a:txBody>
                    <a:bodyPr/>
                    <a:lstStyle/>
                    <a:p>
                      <a:pPr algn="just" rtl="0">
                        <a:lnSpc>
                          <a:spcPct val="115000"/>
                        </a:lnSpc>
                        <a:spcBef>
                          <a:spcPts val="300"/>
                        </a:spcBef>
                        <a:spcAft>
                          <a:spcPts val="300"/>
                        </a:spcAft>
                      </a:pPr>
                      <a:r>
                        <a:rPr lang="en" sz="2000">
                          <a:latin typeface="+mn-lt"/>
                          <a:ea typeface="Times New Roman"/>
                          <a:cs typeface="Times New Roman"/>
                        </a:rPr>
                        <a:t>Framework</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Bef>
                          <a:spcPts val="300"/>
                        </a:spcBef>
                        <a:spcAft>
                          <a:spcPts val="300"/>
                        </a:spcAft>
                      </a:pPr>
                      <a:r>
                        <a:rPr lang="en" sz="2000">
                          <a:latin typeface="+mn-lt"/>
                          <a:ea typeface="Times New Roman"/>
                          <a:cs typeface="Times New Roman"/>
                        </a:rPr>
                        <a:t>Microsoft Visual Studio 2008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22531">
                <a:tc>
                  <a:txBody>
                    <a:bodyPr/>
                    <a:lstStyle/>
                    <a:p>
                      <a:pPr algn="just" rtl="0">
                        <a:lnSpc>
                          <a:spcPct val="115000"/>
                        </a:lnSpc>
                        <a:spcBef>
                          <a:spcPts val="300"/>
                        </a:spcBef>
                        <a:spcAft>
                          <a:spcPts val="300"/>
                        </a:spcAft>
                      </a:pPr>
                      <a:r>
                        <a:rPr lang="en" sz="2000">
                          <a:latin typeface="+mn-lt"/>
                          <a:ea typeface="Times New Roman"/>
                          <a:cs typeface="Times New Roman"/>
                        </a:rPr>
                        <a:t>Compiler, profiler, debugger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Bef>
                          <a:spcPts val="300"/>
                        </a:spcBef>
                        <a:spcAft>
                          <a:spcPts val="300"/>
                        </a:spcAft>
                      </a:pPr>
                      <a:r>
                        <a:rPr lang="en" sz="2000">
                          <a:latin typeface="+mn-lt"/>
                          <a:ea typeface="Times New Roman"/>
                          <a:cs typeface="Times New Roman"/>
                        </a:rPr>
                        <a:t>Intel Parallel Studio XE 2011</a:t>
                      </a:r>
                      <a:endParaRPr lang="ru-RU" sz="2000" dirty="0">
                        <a:latin typeface="+mn-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45063">
                <a:tc>
                  <a:txBody>
                    <a:bodyPr/>
                    <a:lstStyle/>
                    <a:p>
                      <a:pPr algn="just" rtl="0">
                        <a:lnSpc>
                          <a:spcPct val="115000"/>
                        </a:lnSpc>
                        <a:spcBef>
                          <a:spcPts val="300"/>
                        </a:spcBef>
                        <a:spcAft>
                          <a:spcPts val="300"/>
                        </a:spcAft>
                      </a:pPr>
                      <a:r>
                        <a:rPr lang="en" sz="2000">
                          <a:latin typeface="+mn-lt"/>
                          <a:ea typeface="Times New Roman"/>
                          <a:cs typeface="Times New Roman"/>
                        </a:rPr>
                        <a:t>Libraries</a:t>
                      </a:r>
                      <a:endParaRPr lang="ru-RU" sz="2000">
                        <a:latin typeface="+mn-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Bef>
                          <a:spcPts val="300"/>
                        </a:spcBef>
                        <a:spcAft>
                          <a:spcPts val="300"/>
                        </a:spcAft>
                      </a:pPr>
                      <a:r>
                        <a:rPr lang="en" sz="2000">
                          <a:latin typeface="+mn-lt"/>
                          <a:ea typeface="Times New Roman"/>
                          <a:cs typeface="Times New Roman"/>
                        </a:rPr>
                        <a:t>Intel® Threading Building Blocks 3.0 for Windows, Update 3 (part of Intel® Parallel Studio XE 2011)</a:t>
                      </a:r>
                      <a:endParaRPr lang="ru-RU" sz="2000" dirty="0">
                        <a:latin typeface="+mn-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8" name="Номер слайда 7"/>
          <p:cNvSpPr>
            <a:spLocks noGrp="1"/>
          </p:cNvSpPr>
          <p:nvPr>
            <p:ph type="sldNum" sz="quarter" idx="12"/>
          </p:nvPr>
        </p:nvSpPr>
        <p:spPr/>
        <p:txBody>
          <a:bodyPr rtlCol="0"/>
          <a:lstStyle/>
          <a:p>
            <a:pPr rtl="0">
              <a:defRPr/>
            </a:pPr>
            <a:fld id="{CFF17263-AD44-4172-9351-2AAA83E44B95}" type="slidenum">
              <a:rPr lang="ru-RU" smtClean="0"/>
              <a:pPr rtl="0">
                <a:defRPr/>
              </a:pPr>
              <a:t>6</a:t>
            </a:fld>
            <a:endParaRPr lang="ru-RU" dirty="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Basic functions of the MPFR library (5)</a:t>
            </a:r>
            <a:endParaRPr lang="ru-RU" dirty="0"/>
          </a:p>
        </p:txBody>
      </p:sp>
      <p:sp>
        <p:nvSpPr>
          <p:cNvPr id="3" name="Содержимое 2"/>
          <p:cNvSpPr>
            <a:spLocks noGrp="1"/>
          </p:cNvSpPr>
          <p:nvPr>
            <p:ph idx="1"/>
          </p:nvPr>
        </p:nvSpPr>
        <p:spPr/>
        <p:txBody>
          <a:bodyPr rtlCol="0"/>
          <a:lstStyle/>
          <a:p>
            <a:pPr rtl="0">
              <a:spcBef>
                <a:spcPts val="0"/>
              </a:spcBef>
              <a:spcAft>
                <a:spcPts val="0"/>
              </a:spcAft>
            </a:pPr>
            <a:r>
              <a:rPr lang="en" dirty="0">
                <a:solidFill>
                  <a:schemeClr val="accent4"/>
                </a:solidFill>
                <a:ea typeface="Calibri"/>
              </a:rPr>
              <a:t>Mathematic functions of the MPFR library:</a:t>
            </a:r>
          </a:p>
          <a:p>
            <a:pPr rtl="0">
              <a:spcBef>
                <a:spcPts val="0"/>
              </a:spcBef>
              <a:spcAft>
                <a:spcPts val="0"/>
              </a:spcAft>
              <a:buNone/>
            </a:pPr>
            <a:endParaRPr lang="ru-RU" sz="1600" b="1" dirty="0" smtClean="0">
              <a:solidFill>
                <a:srgbClr val="008000"/>
              </a:solidFill>
              <a:latin typeface="Courier New"/>
              <a:ea typeface="Calibri"/>
            </a:endParaRPr>
          </a:p>
          <a:p>
            <a:pPr rtl="0">
              <a:spcBef>
                <a:spcPts val="0"/>
              </a:spcBef>
              <a:spcAft>
                <a:spcPts val="0"/>
              </a:spcAft>
              <a:buNone/>
            </a:pPr>
            <a:r>
              <a:rPr lang="en" sz="1600" b="1" dirty="0">
                <a:solidFill>
                  <a:srgbClr val="008000"/>
                </a:solidFill>
                <a:latin typeface="Courier New"/>
                <a:ea typeface="Calibri"/>
              </a:rPr>
              <a:t>// addition: rop = po1 + po2</a:t>
            </a:r>
            <a:endParaRPr lang="ru-RU" sz="1600" b="1" dirty="0" smtClean="0">
              <a:latin typeface="Courier New"/>
              <a:ea typeface="Calibri"/>
            </a:endParaRPr>
          </a:p>
          <a:p>
            <a:pPr rtl="0">
              <a:spcBef>
                <a:spcPts val="0"/>
              </a:spcBef>
              <a:spcAft>
                <a:spcPts val="0"/>
              </a:spcAft>
              <a:buNone/>
            </a:pPr>
            <a:r>
              <a:rPr lang="en" sz="1600" b="1" dirty="0">
                <a:solidFill>
                  <a:srgbClr val="0000FF"/>
                </a:solidFill>
                <a:latin typeface="Courier New"/>
                <a:ea typeface="Calibri"/>
              </a:rPr>
              <a:t>int</a:t>
            </a:r>
            <a:r>
              <a:rPr lang="en" sz="1600" b="1" dirty="0">
                <a:latin typeface="Courier New"/>
                <a:ea typeface="Calibri"/>
              </a:rPr>
              <a:t> mpfr_add(mpfr_t rop, mpfr_t op1, mpfr_t op2, mp_rnd_t rnd);</a:t>
            </a:r>
          </a:p>
          <a:p>
            <a:pPr rtl="0">
              <a:spcBef>
                <a:spcPts val="0"/>
              </a:spcBef>
              <a:spcAft>
                <a:spcPts val="0"/>
              </a:spcAft>
              <a:buNone/>
            </a:pPr>
            <a:r>
              <a:rPr lang="en" sz="1600" b="1" dirty="0">
                <a:solidFill>
                  <a:srgbClr val="008000"/>
                </a:solidFill>
                <a:latin typeface="Courier New"/>
                <a:ea typeface="Calibri"/>
              </a:rPr>
              <a:t>// subtraction: rop = po1 - po2</a:t>
            </a:r>
            <a:endParaRPr lang="ru-RU" sz="1600" b="1" dirty="0" smtClean="0">
              <a:latin typeface="Courier New"/>
              <a:ea typeface="Calibri"/>
            </a:endParaRPr>
          </a:p>
          <a:p>
            <a:pPr rtl="0">
              <a:spcBef>
                <a:spcPts val="0"/>
              </a:spcBef>
              <a:spcAft>
                <a:spcPts val="0"/>
              </a:spcAft>
              <a:buNone/>
            </a:pPr>
            <a:r>
              <a:rPr lang="en" sz="1600" b="1" dirty="0">
                <a:solidFill>
                  <a:srgbClr val="0000FF"/>
                </a:solidFill>
                <a:latin typeface="Courier New"/>
                <a:ea typeface="Calibri"/>
              </a:rPr>
              <a:t>int</a:t>
            </a:r>
            <a:r>
              <a:rPr lang="en" sz="1600" b="1" dirty="0">
                <a:latin typeface="Courier New"/>
                <a:ea typeface="Calibri"/>
              </a:rPr>
              <a:t> mpfr_sub(mpfr_t rop, mpfr_t op1, mpfr_t op2, mp_rnd_t rnd);</a:t>
            </a:r>
            <a:endParaRPr lang="ru-RU" sz="1600" b="1" dirty="0" smtClean="0">
              <a:latin typeface="Courier New"/>
              <a:ea typeface="Calibri"/>
            </a:endParaRPr>
          </a:p>
          <a:p>
            <a:pPr rtl="0">
              <a:spcBef>
                <a:spcPts val="0"/>
              </a:spcBef>
              <a:spcAft>
                <a:spcPts val="0"/>
              </a:spcAft>
              <a:buNone/>
            </a:pPr>
            <a:r>
              <a:rPr lang="en" sz="1600" b="1" dirty="0">
                <a:solidFill>
                  <a:srgbClr val="008000"/>
                </a:solidFill>
                <a:latin typeface="Courier New"/>
                <a:ea typeface="Calibri"/>
              </a:rPr>
              <a:t>// multiplication: rop = po1 * po2</a:t>
            </a:r>
            <a:endParaRPr lang="ru-RU" sz="1600" b="1" dirty="0" smtClean="0">
              <a:latin typeface="Courier New"/>
              <a:ea typeface="Calibri"/>
            </a:endParaRPr>
          </a:p>
          <a:p>
            <a:pPr rtl="0">
              <a:spcBef>
                <a:spcPts val="0"/>
              </a:spcBef>
              <a:spcAft>
                <a:spcPts val="0"/>
              </a:spcAft>
              <a:buNone/>
            </a:pPr>
            <a:r>
              <a:rPr lang="en" sz="1600" b="1" dirty="0">
                <a:solidFill>
                  <a:srgbClr val="0000FF"/>
                </a:solidFill>
                <a:latin typeface="Courier New"/>
                <a:ea typeface="Calibri"/>
              </a:rPr>
              <a:t>int</a:t>
            </a:r>
            <a:r>
              <a:rPr lang="en" sz="1600" b="1" dirty="0">
                <a:latin typeface="Courier New"/>
                <a:ea typeface="Calibri"/>
              </a:rPr>
              <a:t> mpfr_mul(mpfr_t rop, mpfr_t op1, mpfr_t op2, mp_rnd_t rnd);</a:t>
            </a:r>
            <a:endParaRPr lang="ru-RU" sz="1600" b="1" dirty="0" smtClean="0">
              <a:latin typeface="Courier New"/>
              <a:ea typeface="Calibri"/>
            </a:endParaRPr>
          </a:p>
          <a:p>
            <a:pPr rtl="0">
              <a:spcBef>
                <a:spcPts val="0"/>
              </a:spcBef>
              <a:spcAft>
                <a:spcPts val="0"/>
              </a:spcAft>
              <a:buNone/>
            </a:pPr>
            <a:r>
              <a:rPr lang="en" sz="1600" b="1" dirty="0">
                <a:solidFill>
                  <a:srgbClr val="008000"/>
                </a:solidFill>
                <a:latin typeface="Courier New"/>
                <a:ea typeface="Calibri"/>
              </a:rPr>
              <a:t>// division: rop = po1 / po2</a:t>
            </a:r>
            <a:endParaRPr lang="ru-RU" sz="1600" b="1" dirty="0" smtClean="0">
              <a:latin typeface="Courier New"/>
              <a:ea typeface="Calibri"/>
            </a:endParaRPr>
          </a:p>
          <a:p>
            <a:pPr rtl="0">
              <a:spcBef>
                <a:spcPts val="0"/>
              </a:spcBef>
              <a:spcAft>
                <a:spcPts val="0"/>
              </a:spcAft>
              <a:buNone/>
            </a:pPr>
            <a:r>
              <a:rPr lang="en" sz="1600" b="1" dirty="0">
                <a:solidFill>
                  <a:srgbClr val="0000FF"/>
                </a:solidFill>
                <a:latin typeface="Courier New"/>
                <a:ea typeface="Calibri"/>
              </a:rPr>
              <a:t>int</a:t>
            </a:r>
            <a:r>
              <a:rPr lang="en" sz="1600" b="1" dirty="0">
                <a:latin typeface="Courier New"/>
                <a:ea typeface="Calibri"/>
              </a:rPr>
              <a:t> mpfr_div(mpfr_t rop, mpfr_t op1, mpfr_t op2, mp_rnd_t rnd);</a:t>
            </a:r>
          </a:p>
          <a:p>
            <a:pPr rtl="0">
              <a:spcBef>
                <a:spcPts val="0"/>
              </a:spcBef>
              <a:spcAft>
                <a:spcPts val="0"/>
              </a:spcAft>
              <a:buNone/>
            </a:pPr>
            <a:r>
              <a:rPr lang="en" sz="1600" b="1" dirty="0">
                <a:solidFill>
                  <a:srgbClr val="008000"/>
                </a:solidFill>
                <a:latin typeface="Courier New"/>
                <a:ea typeface="Calibri"/>
              </a:rPr>
              <a:t>// square root computation</a:t>
            </a:r>
            <a:endParaRPr lang="ru-RU" sz="1600" b="1" dirty="0" smtClean="0">
              <a:latin typeface="Courier New"/>
              <a:ea typeface="Calibri"/>
            </a:endParaRPr>
          </a:p>
          <a:p>
            <a:pPr rtl="0">
              <a:spcBef>
                <a:spcPts val="0"/>
              </a:spcBef>
              <a:spcAft>
                <a:spcPts val="0"/>
              </a:spcAft>
              <a:buNone/>
            </a:pPr>
            <a:r>
              <a:rPr lang="en" sz="1600" b="1" dirty="0">
                <a:solidFill>
                  <a:srgbClr val="0000FF"/>
                </a:solidFill>
                <a:latin typeface="Courier New"/>
                <a:ea typeface="Calibri"/>
              </a:rPr>
              <a:t>int</a:t>
            </a:r>
            <a:r>
              <a:rPr lang="en" sz="1600" b="1" dirty="0">
                <a:latin typeface="Courier New"/>
                <a:ea typeface="Calibri"/>
              </a:rPr>
              <a:t> mpfr_sqrt(mpfr_t rop, mpfr_t op, mp_rnd_t rnd);</a:t>
            </a:r>
            <a:endParaRPr lang="ru-RU" sz="1600" b="1" dirty="0" smtClean="0">
              <a:latin typeface="Courier New"/>
              <a:ea typeface="Calibri"/>
            </a:endParaRPr>
          </a:p>
          <a:p>
            <a:pPr rtl="0">
              <a:spcAft>
                <a:spcPts val="0"/>
              </a:spcAft>
              <a:buNone/>
            </a:pPr>
            <a:r>
              <a:rPr lang="en" sz="1600" b="1" dirty="0">
                <a:solidFill>
                  <a:srgbClr val="008000"/>
                </a:solidFill>
                <a:latin typeface="Courier New"/>
                <a:ea typeface="Calibri"/>
              </a:rPr>
              <a:t>// comparison of </a:t>
            </a:r>
            <a:r>
              <a:rPr lang="en" sz="1600" b="1" dirty="0" smtClean="0">
                <a:solidFill>
                  <a:srgbClr val="008000"/>
                </a:solidFill>
                <a:latin typeface="Courier New"/>
                <a:ea typeface="Calibri"/>
              </a:rPr>
              <a:t>numbers. </a:t>
            </a:r>
            <a:r>
              <a:rPr lang="en" sz="1600" b="1" dirty="0">
                <a:solidFill>
                  <a:srgbClr val="008000"/>
                </a:solidFill>
                <a:latin typeface="Courier New"/>
                <a:ea typeface="Calibri"/>
              </a:rPr>
              <a:t>Returns a positive number if op1 &gt; op2,</a:t>
            </a:r>
          </a:p>
          <a:p>
            <a:pPr>
              <a:spcAft>
                <a:spcPts val="0"/>
              </a:spcAft>
              <a:buNone/>
            </a:pPr>
            <a:r>
              <a:rPr lang="en" sz="1600" b="1" dirty="0">
                <a:solidFill>
                  <a:srgbClr val="008000"/>
                </a:solidFill>
                <a:latin typeface="Courier New"/>
                <a:ea typeface="Calibri"/>
              </a:rPr>
              <a:t>// a </a:t>
            </a:r>
            <a:r>
              <a:rPr lang="en" sz="1600" b="1" dirty="0" smtClean="0">
                <a:solidFill>
                  <a:srgbClr val="008000"/>
                </a:solidFill>
                <a:latin typeface="Courier New"/>
                <a:ea typeface="Calibri"/>
              </a:rPr>
              <a:t>negative</a:t>
            </a:r>
            <a:r>
              <a:rPr lang="en" sz="1600" b="1" dirty="0">
                <a:solidFill>
                  <a:srgbClr val="008000"/>
                </a:solidFill>
                <a:latin typeface="Courier New"/>
                <a:ea typeface="Calibri"/>
              </a:rPr>
              <a:t> number if op1 &lt; op2, zero, if op1 = op2.</a:t>
            </a:r>
            <a:endParaRPr lang="ru-RU" sz="1600" b="1" dirty="0" smtClean="0">
              <a:latin typeface="Courier New"/>
              <a:ea typeface="Calibri"/>
            </a:endParaRPr>
          </a:p>
          <a:p>
            <a:pPr rtl="0">
              <a:spcAft>
                <a:spcPts val="0"/>
              </a:spcAft>
              <a:buNone/>
            </a:pPr>
            <a:r>
              <a:rPr lang="en" sz="1600" b="1" dirty="0">
                <a:solidFill>
                  <a:srgbClr val="0000FF"/>
                </a:solidFill>
                <a:latin typeface="Courier New"/>
                <a:ea typeface="Calibri"/>
              </a:rPr>
              <a:t>int</a:t>
            </a:r>
            <a:r>
              <a:rPr lang="en" sz="1600" b="1" dirty="0">
                <a:latin typeface="Courier New"/>
                <a:ea typeface="Calibri"/>
              </a:rPr>
              <a:t> mpfr_cmp(mpfr_t op1, mpfr_t op2);</a:t>
            </a:r>
            <a:endParaRPr lang="ru-RU" sz="1600" b="1" dirty="0" smtClean="0">
              <a:latin typeface="Courier New"/>
              <a:ea typeface="Calibri"/>
            </a:endParaRPr>
          </a:p>
          <a:p>
            <a:pPr rtl="0">
              <a:spcBef>
                <a:spcPts val="0"/>
              </a:spcBef>
              <a:spcAft>
                <a:spcPts val="0"/>
              </a:spcAft>
              <a:buNone/>
            </a:pPr>
            <a:endParaRPr lang="ru-RU" sz="1600" b="1" dirty="0" smtClean="0">
              <a:latin typeface="Courier New"/>
              <a:ea typeface="Calibri"/>
            </a:endParaRPr>
          </a:p>
          <a:p>
            <a:pPr rtl="0">
              <a:spcBef>
                <a:spcPts val="0"/>
              </a:spcBef>
              <a:buNone/>
            </a:pPr>
            <a:endParaRPr lang="ru-RU" sz="1600" b="1" dirty="0"/>
          </a:p>
        </p:txBody>
      </p:sp>
      <p:sp>
        <p:nvSpPr>
          <p:cNvPr id="4" name="Дата 3"/>
          <p:cNvSpPr>
            <a:spLocks noGrp="1"/>
          </p:cNvSpPr>
          <p:nvPr>
            <p:ph type="dt" sz="half" idx="10"/>
          </p:nvPr>
        </p:nvSpPr>
        <p:spPr/>
        <p:txBody>
          <a:bodyPr rtlCol="0"/>
          <a:lstStyle/>
          <a:p>
            <a:pPr rtl="0">
              <a:defRPr/>
            </a:pPr>
            <a:r>
              <a:rPr lang="en"/>
              <a:t>Nizhny Novgorod, 2014</a:t>
            </a:r>
            <a:endParaRPr lang="ru-RU" dirty="0"/>
          </a:p>
        </p:txBody>
      </p:sp>
      <p:sp>
        <p:nvSpPr>
          <p:cNvPr id="5" name="Нижний колонтитул 4"/>
          <p:cNvSpPr>
            <a:spLocks noGrp="1"/>
          </p:cNvSpPr>
          <p:nvPr>
            <p:ph type="ftr" sz="quarter" idx="11"/>
          </p:nvPr>
        </p:nvSpPr>
        <p:spPr/>
        <p:txBody>
          <a:bodyPr rtlCol="0"/>
          <a:lstStyle/>
          <a:p>
            <a:pPr rtl="0">
              <a:defRPr/>
            </a:pPr>
            <a:r>
              <a:rPr lang="en"/>
              <a:t>Preconditioned conjugate gradient method implementation</a:t>
            </a:r>
            <a:endParaRPr lang="ru-RU"/>
          </a:p>
        </p:txBody>
      </p:sp>
      <p:sp>
        <p:nvSpPr>
          <p:cNvPr id="6" name="Номер слайда 5"/>
          <p:cNvSpPr>
            <a:spLocks noGrp="1"/>
          </p:cNvSpPr>
          <p:nvPr>
            <p:ph type="sldNum" sz="quarter" idx="12"/>
          </p:nvPr>
        </p:nvSpPr>
        <p:spPr/>
        <p:txBody>
          <a:bodyPr rtlCol="0"/>
          <a:lstStyle/>
          <a:p>
            <a:pPr rtl="0">
              <a:defRPr/>
            </a:pPr>
            <a:fld id="{CFF17263-AD44-4172-9351-2AAA83E44B95}" type="slidenum">
              <a:rPr lang="ru-RU" smtClean="0"/>
              <a:pPr rtl="0">
                <a:defRPr/>
              </a:pPr>
              <a:t>60</a:t>
            </a:fld>
            <a:endParaRPr lang="ru-RU" dirty="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Auxiliary functions (1)</a:t>
            </a:r>
            <a:endParaRPr lang="ru-RU" dirty="0"/>
          </a:p>
        </p:txBody>
      </p:sp>
      <p:sp>
        <p:nvSpPr>
          <p:cNvPr id="3" name="Содержимое 2"/>
          <p:cNvSpPr>
            <a:spLocks noGrp="1"/>
          </p:cNvSpPr>
          <p:nvPr>
            <p:ph idx="1"/>
          </p:nvPr>
        </p:nvSpPr>
        <p:spPr/>
        <p:txBody>
          <a:bodyPr rtlCol="0"/>
          <a:lstStyle/>
          <a:p>
            <a:pPr algn="just" rtl="0">
              <a:spcBef>
                <a:spcPts val="600"/>
              </a:spcBef>
              <a:spcAft>
                <a:spcPts val="600"/>
              </a:spcAft>
            </a:pPr>
            <a:r>
              <a:rPr lang="en">
                <a:ea typeface="Times New Roman"/>
              </a:rPr>
              <a:t>Modify implementation of the auxiliary functions (</a:t>
            </a:r>
            <a:r>
              <a:rPr lang="en" b="1"/>
              <a:t>matrixOperations.h, matrixOperations.с</a:t>
            </a:r>
            <a:r>
              <a:rPr lang="en">
                <a:ea typeface="Times New Roman"/>
              </a:rPr>
              <a:t>)</a:t>
            </a:r>
          </a:p>
          <a:p>
            <a:pPr algn="just" rtl="0">
              <a:spcBef>
                <a:spcPts val="600"/>
              </a:spcBef>
              <a:spcAft>
                <a:spcPts val="600"/>
              </a:spcAft>
            </a:pPr>
            <a:r>
              <a:rPr lang="en" b="1">
                <a:ea typeface="Calibri"/>
                <a:cs typeface="Times New Roman"/>
              </a:rPr>
              <a:t>InitializeVector() </a:t>
            </a:r>
            <a:r>
              <a:rPr lang="en">
                <a:ea typeface="Calibri"/>
              </a:rPr>
              <a:t>– initialization of vector components by </a:t>
            </a:r>
            <a:r>
              <a:rPr lang="en" b="1">
                <a:ea typeface="Calibri"/>
              </a:rPr>
              <a:t>value</a:t>
            </a:r>
            <a:endParaRPr lang="ru-RU" b="1" dirty="0" smtClean="0">
              <a:ea typeface="Calibri"/>
            </a:endParaRPr>
          </a:p>
          <a:p>
            <a:pPr algn="just" rtl="0">
              <a:spcBef>
                <a:spcPts val="600"/>
              </a:spcBef>
              <a:spcAft>
                <a:spcPts val="600"/>
              </a:spcAft>
              <a:buNone/>
            </a:pPr>
            <a:r>
              <a:rPr lang="en" sz="1600" b="1">
                <a:solidFill>
                  <a:srgbClr val="0000FF"/>
                </a:solidFill>
                <a:latin typeface="Courier New"/>
                <a:ea typeface="Calibri"/>
              </a:rPr>
              <a:t>void</a:t>
            </a:r>
            <a:r>
              <a:rPr lang="en" sz="1600" b="1">
                <a:latin typeface="Courier New"/>
                <a:ea typeface="Calibri"/>
              </a:rPr>
              <a:t> InitializeVector(FLOAT_TYPE* vector, </a:t>
            </a:r>
            <a:r>
              <a:rPr lang="en" sz="1600" b="1">
                <a:solidFill>
                  <a:srgbClr val="0000FF"/>
                </a:solidFill>
                <a:latin typeface="Courier New"/>
                <a:ea typeface="Calibri"/>
              </a:rPr>
              <a:t>int</a:t>
            </a:r>
            <a:r>
              <a:rPr lang="en" sz="1600" b="1">
                <a:latin typeface="Courier New"/>
                <a:ea typeface="Calibri"/>
              </a:rPr>
              <a:t> size, </a:t>
            </a:r>
            <a:r>
              <a:rPr lang="en" sz="1600" b="1">
                <a:solidFill>
                  <a:srgbClr val="0000FF"/>
                </a:solidFill>
                <a:latin typeface="Courier New"/>
                <a:ea typeface="Calibri"/>
              </a:rPr>
              <a:t>double</a:t>
            </a:r>
            <a:r>
              <a:rPr lang="en" sz="1600" b="1">
                <a:latin typeface="Courier New"/>
                <a:ea typeface="Calibri"/>
              </a:rPr>
              <a:t> value)</a:t>
            </a:r>
            <a:endParaRPr lang="ru-RU" sz="1600" b="1" dirty="0" smtClean="0">
              <a:latin typeface="Times New Roman"/>
              <a:ea typeface="Times New Roman"/>
            </a:endParaRPr>
          </a:p>
          <a:p>
            <a:pPr rtl="0">
              <a:spcAft>
                <a:spcPts val="0"/>
              </a:spcAft>
              <a:buNone/>
            </a:pPr>
            <a:r>
              <a:rPr lang="en" sz="1600" b="1">
                <a:latin typeface="Courier New"/>
                <a:ea typeface="Calibri"/>
              </a:rPr>
              <a:t>{</a:t>
            </a:r>
            <a:endParaRPr lang="ru-RU" sz="1600" b="1" dirty="0" smtClean="0">
              <a:latin typeface="Times New Roman"/>
              <a:ea typeface="Times New Roman"/>
            </a:endParaRPr>
          </a:p>
          <a:p>
            <a:pPr rtl="0">
              <a:spcAft>
                <a:spcPts val="0"/>
              </a:spcAft>
              <a:buNone/>
            </a:pPr>
            <a:r>
              <a:rPr lang="en" sz="1600" b="1">
                <a:latin typeface="Courier New"/>
                <a:ea typeface="Calibri"/>
              </a:rPr>
              <a:t>  </a:t>
            </a:r>
            <a:r>
              <a:rPr lang="en" sz="1600" b="1">
                <a:solidFill>
                  <a:srgbClr val="0000FF"/>
                </a:solidFill>
                <a:latin typeface="Courier New"/>
                <a:ea typeface="Calibri"/>
              </a:rPr>
              <a:t>int</a:t>
            </a:r>
            <a:r>
              <a:rPr lang="en" sz="1600" b="1">
                <a:latin typeface="Courier New"/>
                <a:ea typeface="Calibri"/>
              </a:rPr>
              <a:t> i;</a:t>
            </a:r>
            <a:endParaRPr lang="ru-RU" sz="1600" b="1" dirty="0" smtClean="0">
              <a:latin typeface="Times New Roman"/>
              <a:ea typeface="Times New Roman"/>
            </a:endParaRPr>
          </a:p>
          <a:p>
            <a:pPr rtl="0">
              <a:spcAft>
                <a:spcPts val="0"/>
              </a:spcAft>
              <a:buNone/>
            </a:pPr>
            <a:r>
              <a:rPr lang="en" sz="1600" b="1">
                <a:latin typeface="Courier New"/>
                <a:ea typeface="Calibri"/>
              </a:rPr>
              <a:t>  </a:t>
            </a:r>
            <a:r>
              <a:rPr lang="en" sz="1600" b="1">
                <a:solidFill>
                  <a:srgbClr val="0000FF"/>
                </a:solidFill>
                <a:latin typeface="Courier New"/>
                <a:ea typeface="Calibri"/>
              </a:rPr>
              <a:t>for</a:t>
            </a:r>
            <a:r>
              <a:rPr lang="en" sz="1600" b="1">
                <a:latin typeface="Courier New"/>
                <a:ea typeface="Calibri"/>
              </a:rPr>
              <a:t> (i = 0; i &lt; size; i++)</a:t>
            </a:r>
            <a:endParaRPr lang="ru-RU" sz="1600" b="1" dirty="0" smtClean="0">
              <a:latin typeface="Times New Roman"/>
              <a:ea typeface="Times New Roman"/>
            </a:endParaRPr>
          </a:p>
          <a:p>
            <a:pPr rtl="0">
              <a:spcAft>
                <a:spcPts val="0"/>
              </a:spcAft>
              <a:buNone/>
            </a:pPr>
            <a:r>
              <a:rPr lang="en" sz="1600" b="1">
                <a:latin typeface="Courier New"/>
                <a:ea typeface="Calibri"/>
              </a:rPr>
              <a:t>    mpfr_init_set_d(vector[i], value, MPFR_RNDD);</a:t>
            </a:r>
            <a:endParaRPr lang="ru-RU" sz="1600" b="1" dirty="0" smtClean="0">
              <a:latin typeface="Times New Roman"/>
              <a:ea typeface="Times New Roman"/>
            </a:endParaRPr>
          </a:p>
          <a:p>
            <a:pPr rtl="0">
              <a:spcAft>
                <a:spcPts val="0"/>
              </a:spcAft>
              <a:buNone/>
            </a:pPr>
            <a:r>
              <a:rPr lang="en" sz="1600" b="1">
                <a:latin typeface="Courier New"/>
                <a:ea typeface="Calibri"/>
              </a:rPr>
              <a:t>}</a:t>
            </a:r>
            <a:endParaRPr lang="ru-RU" sz="1600" b="1" dirty="0" smtClean="0">
              <a:latin typeface="Times New Roman"/>
              <a:ea typeface="Times New Roman"/>
            </a:endParaRPr>
          </a:p>
        </p:txBody>
      </p:sp>
      <p:sp>
        <p:nvSpPr>
          <p:cNvPr id="4" name="Дата 3"/>
          <p:cNvSpPr>
            <a:spLocks noGrp="1"/>
          </p:cNvSpPr>
          <p:nvPr>
            <p:ph type="dt" sz="half" idx="10"/>
          </p:nvPr>
        </p:nvSpPr>
        <p:spPr/>
        <p:txBody>
          <a:bodyPr rtlCol="0"/>
          <a:lstStyle/>
          <a:p>
            <a:pPr rtl="0">
              <a:defRPr/>
            </a:pPr>
            <a:r>
              <a:rPr lang="en"/>
              <a:t>Nizhny Novgorod, 2014</a:t>
            </a:r>
            <a:endParaRPr lang="ru-RU"/>
          </a:p>
        </p:txBody>
      </p:sp>
      <p:sp>
        <p:nvSpPr>
          <p:cNvPr id="5" name="Нижний колонтитул 4"/>
          <p:cNvSpPr>
            <a:spLocks noGrp="1"/>
          </p:cNvSpPr>
          <p:nvPr>
            <p:ph type="ftr" sz="quarter" idx="11"/>
          </p:nvPr>
        </p:nvSpPr>
        <p:spPr/>
        <p:txBody>
          <a:bodyPr rtlCol="0"/>
          <a:lstStyle/>
          <a:p>
            <a:pPr rtl="0">
              <a:defRPr/>
            </a:pPr>
            <a:r>
              <a:rPr lang="en"/>
              <a:t>Preconditioned conjugate gradient method implementation</a:t>
            </a:r>
            <a:endParaRPr lang="ru-RU"/>
          </a:p>
        </p:txBody>
      </p:sp>
      <p:sp>
        <p:nvSpPr>
          <p:cNvPr id="6" name="Номер слайда 5"/>
          <p:cNvSpPr>
            <a:spLocks noGrp="1"/>
          </p:cNvSpPr>
          <p:nvPr>
            <p:ph type="sldNum" sz="quarter" idx="12"/>
          </p:nvPr>
        </p:nvSpPr>
        <p:spPr/>
        <p:txBody>
          <a:bodyPr rtlCol="0"/>
          <a:lstStyle/>
          <a:p>
            <a:pPr rtl="0">
              <a:defRPr/>
            </a:pPr>
            <a:fld id="{CFF17263-AD44-4172-9351-2AAA83E44B95}" type="slidenum">
              <a:rPr lang="ru-RU" smtClean="0"/>
              <a:pPr rtl="0">
                <a:defRPr/>
              </a:pPr>
              <a:t>61</a:t>
            </a:fld>
            <a:endParaRPr lang="ru-RU" dirty="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Auxiliary functions (2)</a:t>
            </a:r>
            <a:endParaRPr lang="ru-RU" dirty="0"/>
          </a:p>
        </p:txBody>
      </p:sp>
      <p:sp>
        <p:nvSpPr>
          <p:cNvPr id="3" name="Содержимое 2"/>
          <p:cNvSpPr>
            <a:spLocks noGrp="1"/>
          </p:cNvSpPr>
          <p:nvPr>
            <p:ph idx="1"/>
          </p:nvPr>
        </p:nvSpPr>
        <p:spPr/>
        <p:txBody>
          <a:bodyPr rtlCol="0"/>
          <a:lstStyle/>
          <a:p>
            <a:pPr algn="just" rtl="0">
              <a:spcBef>
                <a:spcPts val="600"/>
              </a:spcBef>
              <a:spcAft>
                <a:spcPts val="600"/>
              </a:spcAft>
            </a:pPr>
            <a:r>
              <a:rPr lang="en" b="1">
                <a:ea typeface="Times New Roman"/>
                <a:cs typeface="Times New Roman"/>
              </a:rPr>
              <a:t>InitializeEmptyVector()</a:t>
            </a:r>
            <a:r>
              <a:rPr lang="en">
                <a:ea typeface="Times New Roman"/>
              </a:rPr>
              <a:t> – vector initialization without initial values</a:t>
            </a:r>
          </a:p>
          <a:p>
            <a:pPr lvl="0" rtl="0">
              <a:spcBef>
                <a:spcPts val="0"/>
              </a:spcBef>
              <a:spcAft>
                <a:spcPts val="0"/>
              </a:spcAft>
              <a:buNone/>
            </a:pPr>
            <a:r>
              <a:rPr lang="en" sz="1600" b="1">
                <a:solidFill>
                  <a:srgbClr val="0000FF"/>
                </a:solidFill>
                <a:latin typeface="Courier New"/>
                <a:ea typeface="Calibri"/>
              </a:rPr>
              <a:t>void</a:t>
            </a:r>
            <a:r>
              <a:rPr lang="en" sz="1600" b="1">
                <a:solidFill>
                  <a:srgbClr val="000000"/>
                </a:solidFill>
                <a:latin typeface="Courier New"/>
                <a:ea typeface="Calibri"/>
              </a:rPr>
              <a:t> InitializeEmptyVector(FLOAT_TYPE* vector, </a:t>
            </a:r>
            <a:r>
              <a:rPr lang="en" sz="1600" b="1">
                <a:solidFill>
                  <a:srgbClr val="0000FF"/>
                </a:solidFill>
                <a:latin typeface="Courier New"/>
                <a:ea typeface="Calibri"/>
              </a:rPr>
              <a:t>int</a:t>
            </a:r>
            <a:r>
              <a:rPr lang="en" sz="1600" b="1">
                <a:solidFill>
                  <a:srgbClr val="000000"/>
                </a:solidFill>
                <a:latin typeface="Courier New"/>
                <a:ea typeface="Calibri"/>
              </a:rPr>
              <a:t> size)</a:t>
            </a:r>
            <a:endParaRPr lang="ru-RU" sz="1600" b="1" dirty="0" smtClean="0">
              <a:solidFill>
                <a:srgbClr val="000000"/>
              </a:solidFill>
              <a:latin typeface="Times New Roman"/>
              <a:ea typeface="Times New Roman"/>
            </a:endParaRPr>
          </a:p>
          <a:p>
            <a:pPr lvl="0" rtl="0">
              <a:spcBef>
                <a:spcPts val="0"/>
              </a:spcBef>
              <a:spcAft>
                <a:spcPts val="0"/>
              </a:spcAft>
              <a:buNone/>
            </a:pPr>
            <a:r>
              <a:rPr lang="en" sz="1600" b="1">
                <a:solidFill>
                  <a:srgbClr val="000000"/>
                </a:solidFill>
                <a:latin typeface="Courier New"/>
                <a:ea typeface="Calibri"/>
              </a:rPr>
              <a:t>{</a:t>
            </a:r>
            <a:endParaRPr lang="ru-RU" sz="1600" b="1" dirty="0" smtClean="0">
              <a:solidFill>
                <a:srgbClr val="000000"/>
              </a:solidFill>
              <a:latin typeface="Times New Roman"/>
              <a:ea typeface="Times New Roman"/>
            </a:endParaRPr>
          </a:p>
          <a:p>
            <a:pPr lvl="0" rtl="0">
              <a:spcBef>
                <a:spcPts val="0"/>
              </a:spcBef>
              <a:spcAft>
                <a:spcPts val="0"/>
              </a:spcAft>
              <a:buNone/>
            </a:pPr>
            <a:r>
              <a:rPr lang="en" sz="1600" b="1">
                <a:solidFill>
                  <a:srgbClr val="000000"/>
                </a:solidFill>
                <a:latin typeface="Courier New"/>
                <a:ea typeface="Calibri"/>
              </a:rPr>
              <a:t>  </a:t>
            </a:r>
            <a:r>
              <a:rPr lang="en" sz="1600" b="1">
                <a:solidFill>
                  <a:srgbClr val="0000FF"/>
                </a:solidFill>
                <a:latin typeface="Courier New"/>
                <a:ea typeface="Calibri"/>
              </a:rPr>
              <a:t>int</a:t>
            </a:r>
            <a:r>
              <a:rPr lang="en" sz="1600" b="1">
                <a:solidFill>
                  <a:srgbClr val="000000"/>
                </a:solidFill>
                <a:latin typeface="Courier New"/>
                <a:ea typeface="Calibri"/>
              </a:rPr>
              <a:t> i;</a:t>
            </a:r>
            <a:endParaRPr lang="ru-RU" sz="1600" b="1" dirty="0" smtClean="0">
              <a:solidFill>
                <a:srgbClr val="000000"/>
              </a:solidFill>
              <a:latin typeface="Times New Roman"/>
              <a:ea typeface="Times New Roman"/>
            </a:endParaRPr>
          </a:p>
          <a:p>
            <a:pPr lvl="0" rtl="0">
              <a:spcBef>
                <a:spcPts val="0"/>
              </a:spcBef>
              <a:spcAft>
                <a:spcPts val="0"/>
              </a:spcAft>
              <a:buNone/>
            </a:pPr>
            <a:r>
              <a:rPr lang="en" sz="1600" b="1">
                <a:solidFill>
                  <a:srgbClr val="000000"/>
                </a:solidFill>
                <a:latin typeface="Courier New"/>
                <a:ea typeface="Calibri"/>
              </a:rPr>
              <a:t>  </a:t>
            </a:r>
            <a:r>
              <a:rPr lang="en" sz="1600" b="1">
                <a:solidFill>
                  <a:srgbClr val="0000FF"/>
                </a:solidFill>
                <a:latin typeface="Courier New"/>
                <a:ea typeface="Calibri"/>
              </a:rPr>
              <a:t>for</a:t>
            </a:r>
            <a:r>
              <a:rPr lang="en" sz="1600" b="1">
                <a:solidFill>
                  <a:srgbClr val="000000"/>
                </a:solidFill>
                <a:latin typeface="Courier New"/>
                <a:ea typeface="Calibri"/>
              </a:rPr>
              <a:t> (i = 0; i &lt; size; i++)</a:t>
            </a:r>
            <a:endParaRPr lang="ru-RU" sz="1600" b="1" dirty="0" smtClean="0">
              <a:solidFill>
                <a:srgbClr val="000000"/>
              </a:solidFill>
              <a:latin typeface="Times New Roman"/>
              <a:ea typeface="Times New Roman"/>
            </a:endParaRPr>
          </a:p>
          <a:p>
            <a:pPr lvl="0" rtl="0">
              <a:spcBef>
                <a:spcPts val="0"/>
              </a:spcBef>
              <a:spcAft>
                <a:spcPts val="0"/>
              </a:spcAft>
              <a:buNone/>
            </a:pPr>
            <a:r>
              <a:rPr lang="en" sz="1600" b="1">
                <a:solidFill>
                  <a:srgbClr val="000000"/>
                </a:solidFill>
                <a:latin typeface="Courier New"/>
                <a:ea typeface="Calibri"/>
              </a:rPr>
              <a:t>    mpfr_init(vector[i]);</a:t>
            </a:r>
            <a:endParaRPr lang="ru-RU" sz="1600" b="1" dirty="0" smtClean="0">
              <a:solidFill>
                <a:srgbClr val="000000"/>
              </a:solidFill>
              <a:latin typeface="Times New Roman"/>
              <a:ea typeface="Times New Roman"/>
            </a:endParaRPr>
          </a:p>
          <a:p>
            <a:pPr lvl="0" rtl="0">
              <a:spcBef>
                <a:spcPts val="0"/>
              </a:spcBef>
              <a:spcAft>
                <a:spcPts val="0"/>
              </a:spcAft>
              <a:buNone/>
            </a:pPr>
            <a:r>
              <a:rPr lang="en" sz="1600" b="1">
                <a:solidFill>
                  <a:srgbClr val="000000"/>
                </a:solidFill>
                <a:latin typeface="Courier New"/>
                <a:ea typeface="Calibri"/>
              </a:rPr>
              <a:t>} </a:t>
            </a:r>
            <a:endParaRPr lang="ru-RU" sz="1600" b="1" dirty="0" smtClean="0">
              <a:solidFill>
                <a:srgbClr val="000000"/>
              </a:solidFill>
              <a:latin typeface="Times New Roman"/>
              <a:ea typeface="Times New Roman"/>
            </a:endParaRPr>
          </a:p>
          <a:p>
            <a:pPr algn="just" rtl="0">
              <a:spcBef>
                <a:spcPts val="600"/>
              </a:spcBef>
              <a:spcAft>
                <a:spcPts val="600"/>
              </a:spcAft>
            </a:pPr>
            <a:r>
              <a:rPr lang="en" b="1">
                <a:ea typeface="Times New Roman"/>
                <a:cs typeface="Times New Roman"/>
              </a:rPr>
              <a:t>ReleaseVector() - </a:t>
            </a:r>
            <a:r>
              <a:rPr lang="en">
                <a:ea typeface="Times New Roman"/>
              </a:rPr>
              <a:t>vector release </a:t>
            </a:r>
          </a:p>
          <a:p>
            <a:pPr rtl="0">
              <a:spcBef>
                <a:spcPts val="0"/>
              </a:spcBef>
              <a:spcAft>
                <a:spcPts val="0"/>
              </a:spcAft>
              <a:buNone/>
            </a:pPr>
            <a:r>
              <a:rPr lang="en" sz="1600" b="1">
                <a:solidFill>
                  <a:srgbClr val="0000FF"/>
                </a:solidFill>
                <a:latin typeface="Courier New"/>
                <a:ea typeface="Calibri"/>
              </a:rPr>
              <a:t>void</a:t>
            </a:r>
            <a:r>
              <a:rPr lang="en" sz="1600" b="1">
                <a:latin typeface="Courier New"/>
                <a:ea typeface="Calibri"/>
              </a:rPr>
              <a:t> ReleaseVector(FLOAT_TYPE* vector, </a:t>
            </a:r>
            <a:r>
              <a:rPr lang="en" sz="1600" b="1">
                <a:solidFill>
                  <a:srgbClr val="0000FF"/>
                </a:solidFill>
                <a:latin typeface="Courier New"/>
                <a:ea typeface="Calibri"/>
              </a:rPr>
              <a:t>int</a:t>
            </a:r>
            <a:r>
              <a:rPr lang="en" sz="1600" b="1">
                <a:latin typeface="Courier New"/>
                <a:ea typeface="Calibri"/>
              </a:rPr>
              <a:t> size)</a:t>
            </a:r>
            <a:endParaRPr lang="ru-RU" sz="1600" b="1" dirty="0" smtClean="0">
              <a:latin typeface="Times New Roman"/>
              <a:ea typeface="Times New Roman"/>
            </a:endParaRPr>
          </a:p>
          <a:p>
            <a:pPr rtl="0">
              <a:spcBef>
                <a:spcPts val="0"/>
              </a:spcBef>
              <a:spcAft>
                <a:spcPts val="0"/>
              </a:spcAft>
              <a:buNone/>
            </a:pPr>
            <a:r>
              <a:rPr lang="en" sz="1600" b="1">
                <a:latin typeface="Courier New"/>
                <a:ea typeface="Calibri"/>
              </a:rPr>
              <a:t>{</a:t>
            </a:r>
            <a:endParaRPr lang="ru-RU" sz="1600" b="1" dirty="0" smtClean="0">
              <a:latin typeface="Times New Roman"/>
              <a:ea typeface="Times New Roman"/>
            </a:endParaRPr>
          </a:p>
          <a:p>
            <a:pPr rtl="0">
              <a:spcBef>
                <a:spcPts val="0"/>
              </a:spcBef>
              <a:spcAft>
                <a:spcPts val="0"/>
              </a:spcAft>
              <a:buNone/>
            </a:pPr>
            <a:r>
              <a:rPr lang="en" sz="1600" b="1">
                <a:latin typeface="Courier New"/>
                <a:ea typeface="Calibri"/>
              </a:rPr>
              <a:t>  </a:t>
            </a:r>
            <a:r>
              <a:rPr lang="en" sz="1600" b="1">
                <a:solidFill>
                  <a:srgbClr val="0000FF"/>
                </a:solidFill>
                <a:latin typeface="Courier New"/>
                <a:ea typeface="Calibri"/>
              </a:rPr>
              <a:t>int</a:t>
            </a:r>
            <a:r>
              <a:rPr lang="en" sz="1600" b="1">
                <a:latin typeface="Courier New"/>
                <a:ea typeface="Calibri"/>
              </a:rPr>
              <a:t> i;</a:t>
            </a:r>
            <a:endParaRPr lang="ru-RU" sz="1600" b="1" dirty="0" smtClean="0">
              <a:latin typeface="Times New Roman"/>
              <a:ea typeface="Times New Roman"/>
            </a:endParaRPr>
          </a:p>
          <a:p>
            <a:pPr rtl="0">
              <a:spcBef>
                <a:spcPts val="0"/>
              </a:spcBef>
              <a:spcAft>
                <a:spcPts val="0"/>
              </a:spcAft>
              <a:buNone/>
            </a:pPr>
            <a:r>
              <a:rPr lang="en" sz="1600" b="1">
                <a:latin typeface="Courier New"/>
                <a:ea typeface="Calibri"/>
              </a:rPr>
              <a:t>  </a:t>
            </a:r>
            <a:r>
              <a:rPr lang="en" sz="1600" b="1">
                <a:solidFill>
                  <a:srgbClr val="0000FF"/>
                </a:solidFill>
                <a:latin typeface="Courier New"/>
                <a:ea typeface="Calibri"/>
              </a:rPr>
              <a:t>for</a:t>
            </a:r>
            <a:r>
              <a:rPr lang="en" sz="1600" b="1">
                <a:latin typeface="Courier New"/>
                <a:ea typeface="Calibri"/>
              </a:rPr>
              <a:t> (i = 0; i &lt; size; i++)</a:t>
            </a:r>
            <a:endParaRPr lang="ru-RU" sz="1600" b="1" dirty="0" smtClean="0">
              <a:latin typeface="Times New Roman"/>
              <a:ea typeface="Times New Roman"/>
            </a:endParaRPr>
          </a:p>
          <a:p>
            <a:pPr rtl="0">
              <a:spcBef>
                <a:spcPts val="0"/>
              </a:spcBef>
              <a:spcAft>
                <a:spcPts val="0"/>
              </a:spcAft>
              <a:buNone/>
            </a:pPr>
            <a:r>
              <a:rPr lang="en" sz="1600" b="1">
                <a:latin typeface="Courier New"/>
                <a:ea typeface="Calibri"/>
              </a:rPr>
              <a:t>    mpfr_clear(vector[i]);</a:t>
            </a:r>
            <a:endParaRPr lang="ru-RU" sz="1600" b="1" dirty="0" smtClean="0">
              <a:latin typeface="Times New Roman"/>
              <a:ea typeface="Times New Roman"/>
            </a:endParaRPr>
          </a:p>
          <a:p>
            <a:pPr rtl="0">
              <a:spcBef>
                <a:spcPts val="0"/>
              </a:spcBef>
              <a:spcAft>
                <a:spcPts val="0"/>
              </a:spcAft>
              <a:buNone/>
            </a:pPr>
            <a:r>
              <a:rPr lang="en" sz="1600" b="1">
                <a:latin typeface="Courier New"/>
                <a:ea typeface="Calibri"/>
              </a:rPr>
              <a:t>  free(vector);</a:t>
            </a:r>
            <a:endParaRPr lang="ru-RU" sz="1600" b="1" dirty="0" smtClean="0">
              <a:latin typeface="Times New Roman"/>
              <a:ea typeface="Times New Roman"/>
            </a:endParaRPr>
          </a:p>
          <a:p>
            <a:pPr rtl="0">
              <a:spcBef>
                <a:spcPts val="0"/>
              </a:spcBef>
              <a:spcAft>
                <a:spcPts val="0"/>
              </a:spcAft>
              <a:buNone/>
            </a:pPr>
            <a:r>
              <a:rPr lang="en" sz="1600" b="1">
                <a:latin typeface="Courier New"/>
                <a:ea typeface="Calibri"/>
              </a:rPr>
              <a:t>}</a:t>
            </a:r>
            <a:endParaRPr lang="ru-RU" sz="1600" b="1" dirty="0" smtClean="0">
              <a:latin typeface="Times New Roman"/>
              <a:ea typeface="Times New Roman"/>
            </a:endParaRPr>
          </a:p>
          <a:p>
            <a:pPr rtl="0">
              <a:buNone/>
            </a:pPr>
            <a:endParaRPr lang="ru-RU" dirty="0"/>
          </a:p>
        </p:txBody>
      </p:sp>
      <p:sp>
        <p:nvSpPr>
          <p:cNvPr id="4" name="Дата 3"/>
          <p:cNvSpPr>
            <a:spLocks noGrp="1"/>
          </p:cNvSpPr>
          <p:nvPr>
            <p:ph type="dt" sz="half" idx="10"/>
          </p:nvPr>
        </p:nvSpPr>
        <p:spPr/>
        <p:txBody>
          <a:bodyPr rtlCol="0"/>
          <a:lstStyle/>
          <a:p>
            <a:pPr rtl="0">
              <a:defRPr/>
            </a:pPr>
            <a:r>
              <a:rPr lang="en"/>
              <a:t>Nizhny Novgorod, 2014</a:t>
            </a:r>
            <a:endParaRPr lang="ru-RU"/>
          </a:p>
        </p:txBody>
      </p:sp>
      <p:sp>
        <p:nvSpPr>
          <p:cNvPr id="5" name="Нижний колонтитул 4"/>
          <p:cNvSpPr>
            <a:spLocks noGrp="1"/>
          </p:cNvSpPr>
          <p:nvPr>
            <p:ph type="ftr" sz="quarter" idx="11"/>
          </p:nvPr>
        </p:nvSpPr>
        <p:spPr/>
        <p:txBody>
          <a:bodyPr rtlCol="0"/>
          <a:lstStyle/>
          <a:p>
            <a:pPr rtl="0">
              <a:defRPr/>
            </a:pPr>
            <a:r>
              <a:rPr lang="en"/>
              <a:t>Preconditioned conjugate gradient method implementation</a:t>
            </a:r>
            <a:endParaRPr lang="ru-RU"/>
          </a:p>
        </p:txBody>
      </p:sp>
      <p:sp>
        <p:nvSpPr>
          <p:cNvPr id="6" name="Номер слайда 5"/>
          <p:cNvSpPr>
            <a:spLocks noGrp="1"/>
          </p:cNvSpPr>
          <p:nvPr>
            <p:ph type="sldNum" sz="quarter" idx="12"/>
          </p:nvPr>
        </p:nvSpPr>
        <p:spPr/>
        <p:txBody>
          <a:bodyPr rtlCol="0"/>
          <a:lstStyle/>
          <a:p>
            <a:pPr rtl="0">
              <a:defRPr/>
            </a:pPr>
            <a:fld id="{CFF17263-AD44-4172-9351-2AAA83E44B95}" type="slidenum">
              <a:rPr lang="ru-RU" smtClean="0"/>
              <a:pPr rtl="0">
                <a:defRPr/>
              </a:pPr>
              <a:t>62</a:t>
            </a:fld>
            <a:endParaRPr lang="ru-RU" dirty="0"/>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Auxiliary functions (3)</a:t>
            </a:r>
            <a:endParaRPr lang="ru-RU" dirty="0"/>
          </a:p>
        </p:txBody>
      </p:sp>
      <p:sp>
        <p:nvSpPr>
          <p:cNvPr id="3" name="Содержимое 2"/>
          <p:cNvSpPr>
            <a:spLocks noGrp="1"/>
          </p:cNvSpPr>
          <p:nvPr>
            <p:ph idx="1"/>
          </p:nvPr>
        </p:nvSpPr>
        <p:spPr/>
        <p:txBody>
          <a:bodyPr rtlCol="0"/>
          <a:lstStyle/>
          <a:p>
            <a:pPr algn="just" rtl="0">
              <a:spcBef>
                <a:spcPts val="600"/>
              </a:spcBef>
              <a:spcAft>
                <a:spcPts val="600"/>
              </a:spcAft>
            </a:pPr>
            <a:r>
              <a:rPr lang="en" b="1">
                <a:ea typeface="Calibri"/>
              </a:rPr>
              <a:t>MultiplicateVV() – </a:t>
            </a:r>
            <a:r>
              <a:rPr lang="en">
                <a:ea typeface="Times New Roman"/>
                <a:cs typeface="Times New Roman"/>
              </a:rPr>
              <a:t>scalar product computation</a:t>
            </a:r>
            <a:endParaRPr lang="ru-RU" dirty="0" smtClean="0">
              <a:ea typeface="Times New Roman"/>
            </a:endParaRPr>
          </a:p>
          <a:p>
            <a:pPr rtl="0">
              <a:spcBef>
                <a:spcPts val="0"/>
              </a:spcBef>
              <a:spcAft>
                <a:spcPts val="0"/>
              </a:spcAft>
              <a:buNone/>
            </a:pPr>
            <a:r>
              <a:rPr lang="en" sz="1600" b="1">
                <a:solidFill>
                  <a:srgbClr val="0000FF"/>
                </a:solidFill>
                <a:latin typeface="Courier New"/>
                <a:ea typeface="Calibri"/>
              </a:rPr>
              <a:t>void</a:t>
            </a:r>
            <a:r>
              <a:rPr lang="en" sz="1600" b="1">
                <a:latin typeface="Courier New"/>
                <a:ea typeface="Calibri"/>
              </a:rPr>
              <a:t> MultiplicateVV(FLOAT_TYPE* a, FLOAT_TYPE* b, </a:t>
            </a:r>
            <a:r>
              <a:rPr lang="en" sz="1600" b="1">
                <a:solidFill>
                  <a:srgbClr val="0000FF"/>
                </a:solidFill>
                <a:latin typeface="Courier New"/>
                <a:ea typeface="Calibri"/>
              </a:rPr>
              <a:t>int</a:t>
            </a:r>
            <a:r>
              <a:rPr lang="en" sz="1600" b="1">
                <a:latin typeface="Courier New"/>
                <a:ea typeface="Calibri"/>
              </a:rPr>
              <a:t> size, </a:t>
            </a:r>
            <a:endParaRPr lang="ru-RU" sz="1600" b="1" dirty="0" smtClean="0">
              <a:latin typeface="Courier New"/>
              <a:ea typeface="Calibri"/>
            </a:endParaRPr>
          </a:p>
          <a:p>
            <a:pPr rtl="0">
              <a:spcBef>
                <a:spcPts val="0"/>
              </a:spcBef>
              <a:spcAft>
                <a:spcPts val="0"/>
              </a:spcAft>
              <a:buNone/>
            </a:pPr>
            <a:r>
              <a:rPr lang="en" sz="1600" b="1">
                <a:latin typeface="Courier New"/>
                <a:ea typeface="Calibri"/>
              </a:rPr>
              <a:t>                     FLOAT_TYPE * res)</a:t>
            </a:r>
            <a:endParaRPr lang="ru-RU" sz="1600" b="1" dirty="0" smtClean="0">
              <a:latin typeface="Times New Roman"/>
              <a:ea typeface="Times New Roman"/>
            </a:endParaRPr>
          </a:p>
          <a:p>
            <a:pPr rtl="0">
              <a:spcBef>
                <a:spcPts val="0"/>
              </a:spcBef>
              <a:spcAft>
                <a:spcPts val="0"/>
              </a:spcAft>
              <a:buNone/>
            </a:pPr>
            <a:r>
              <a:rPr lang="en" sz="1600" b="1">
                <a:latin typeface="Courier New"/>
                <a:ea typeface="Calibri"/>
              </a:rPr>
              <a:t>{</a:t>
            </a:r>
            <a:endParaRPr lang="ru-RU" sz="1600" b="1" dirty="0" smtClean="0">
              <a:latin typeface="Times New Roman"/>
              <a:ea typeface="Times New Roman"/>
            </a:endParaRPr>
          </a:p>
          <a:p>
            <a:pPr rtl="0">
              <a:spcBef>
                <a:spcPts val="0"/>
              </a:spcBef>
              <a:spcAft>
                <a:spcPts val="0"/>
              </a:spcAft>
              <a:buNone/>
            </a:pPr>
            <a:r>
              <a:rPr lang="en" sz="1600" b="1">
                <a:latin typeface="Courier New"/>
                <a:ea typeface="Calibri"/>
              </a:rPr>
              <a:t>  </a:t>
            </a:r>
            <a:r>
              <a:rPr lang="en" sz="1600" b="1">
                <a:solidFill>
                  <a:srgbClr val="0000FF"/>
                </a:solidFill>
                <a:latin typeface="Courier New"/>
                <a:ea typeface="Calibri"/>
              </a:rPr>
              <a:t>int</a:t>
            </a:r>
            <a:r>
              <a:rPr lang="en" sz="1600" b="1">
                <a:latin typeface="Courier New"/>
                <a:ea typeface="Calibri"/>
              </a:rPr>
              <a:t> i;</a:t>
            </a:r>
            <a:endParaRPr lang="ru-RU" sz="1600" b="1" dirty="0" smtClean="0">
              <a:latin typeface="Times New Roman"/>
              <a:ea typeface="Times New Roman"/>
            </a:endParaRPr>
          </a:p>
          <a:p>
            <a:pPr rtl="0">
              <a:spcBef>
                <a:spcPts val="0"/>
              </a:spcBef>
              <a:spcAft>
                <a:spcPts val="0"/>
              </a:spcAft>
              <a:buNone/>
            </a:pPr>
            <a:r>
              <a:rPr lang="en" sz="1600" b="1">
                <a:solidFill>
                  <a:srgbClr val="008000"/>
                </a:solidFill>
                <a:latin typeface="Courier New"/>
                <a:ea typeface="Calibri"/>
              </a:rPr>
              <a:t>  // product is the auxiliary variable to store </a:t>
            </a:r>
            <a:endParaRPr lang="ru-RU" sz="1600" b="1" dirty="0" smtClean="0">
              <a:latin typeface="Courier New"/>
              <a:ea typeface="Calibri"/>
            </a:endParaRPr>
          </a:p>
          <a:p>
            <a:pPr rtl="0">
              <a:spcBef>
                <a:spcPts val="0"/>
              </a:spcBef>
              <a:spcAft>
                <a:spcPts val="0"/>
              </a:spcAft>
              <a:buNone/>
            </a:pPr>
            <a:r>
              <a:rPr lang="en" sz="1600" b="1">
                <a:solidFill>
                  <a:srgbClr val="008000"/>
                </a:solidFill>
                <a:latin typeface="Courier New"/>
                <a:ea typeface="Calibri"/>
              </a:rPr>
              <a:t>  // the product of components</a:t>
            </a:r>
            <a:endParaRPr lang="ru-RU" sz="1600" b="1" dirty="0" smtClean="0">
              <a:latin typeface="Courier New"/>
              <a:ea typeface="Calibri"/>
            </a:endParaRPr>
          </a:p>
          <a:p>
            <a:pPr rtl="0">
              <a:spcBef>
                <a:spcPts val="0"/>
              </a:spcBef>
              <a:spcAft>
                <a:spcPts val="0"/>
              </a:spcAft>
              <a:buNone/>
            </a:pPr>
            <a:r>
              <a:rPr lang="en" sz="1600" b="1">
                <a:latin typeface="Courier New"/>
                <a:ea typeface="Calibri"/>
              </a:rPr>
              <a:t>  FLOAT_TYPE product;</a:t>
            </a:r>
            <a:endParaRPr lang="ru-RU" sz="1600" b="1" dirty="0" smtClean="0">
              <a:latin typeface="Times New Roman"/>
              <a:ea typeface="Times New Roman"/>
            </a:endParaRPr>
          </a:p>
          <a:p>
            <a:pPr rtl="0">
              <a:spcBef>
                <a:spcPts val="0"/>
              </a:spcBef>
              <a:spcAft>
                <a:spcPts val="0"/>
              </a:spcAft>
              <a:buNone/>
            </a:pPr>
            <a:r>
              <a:rPr lang="en" sz="1600" b="1">
                <a:latin typeface="Courier New"/>
                <a:ea typeface="Calibri"/>
              </a:rPr>
              <a:t>  mpfr_init(product);</a:t>
            </a:r>
            <a:endParaRPr lang="ru-RU" sz="1600" b="1" dirty="0" smtClean="0">
              <a:latin typeface="Times New Roman"/>
              <a:ea typeface="Times New Roman"/>
            </a:endParaRPr>
          </a:p>
          <a:p>
            <a:pPr rtl="0">
              <a:spcBef>
                <a:spcPts val="0"/>
              </a:spcBef>
              <a:spcAft>
                <a:spcPts val="0"/>
              </a:spcAft>
              <a:buNone/>
            </a:pPr>
            <a:r>
              <a:rPr lang="en" sz="1600" b="1">
                <a:latin typeface="Courier New"/>
                <a:ea typeface="Calibri"/>
              </a:rPr>
              <a:t>  mpfr_set_d(*res, 0, MPFR_RNDD);</a:t>
            </a:r>
            <a:endParaRPr lang="ru-RU" sz="1600" b="1" dirty="0" smtClean="0">
              <a:latin typeface="Times New Roman"/>
              <a:ea typeface="Times New Roman"/>
            </a:endParaRPr>
          </a:p>
          <a:p>
            <a:pPr rtl="0">
              <a:spcBef>
                <a:spcPts val="0"/>
              </a:spcBef>
              <a:spcAft>
                <a:spcPts val="0"/>
              </a:spcAft>
              <a:buNone/>
            </a:pPr>
            <a:r>
              <a:rPr lang="en" sz="1600" b="1">
                <a:latin typeface="Courier New"/>
                <a:ea typeface="Calibri"/>
              </a:rPr>
              <a:t>  </a:t>
            </a:r>
            <a:endParaRPr lang="ru-RU" sz="1600" b="1" dirty="0" smtClean="0">
              <a:latin typeface="Times New Roman"/>
              <a:ea typeface="Times New Roman"/>
            </a:endParaRPr>
          </a:p>
          <a:p>
            <a:pPr rtl="0">
              <a:spcBef>
                <a:spcPts val="0"/>
              </a:spcBef>
              <a:spcAft>
                <a:spcPts val="0"/>
              </a:spcAft>
              <a:buNone/>
            </a:pPr>
            <a:r>
              <a:rPr lang="en" sz="1600" b="1">
                <a:latin typeface="Courier New"/>
                <a:ea typeface="Calibri"/>
              </a:rPr>
              <a:t>  </a:t>
            </a:r>
            <a:r>
              <a:rPr lang="en" sz="1600" b="1">
                <a:solidFill>
                  <a:srgbClr val="0000FF"/>
                </a:solidFill>
                <a:latin typeface="Courier New"/>
                <a:ea typeface="Calibri"/>
              </a:rPr>
              <a:t>for</a:t>
            </a:r>
            <a:r>
              <a:rPr lang="en" sz="1600" b="1">
                <a:latin typeface="Courier New"/>
                <a:ea typeface="Calibri"/>
              </a:rPr>
              <a:t> (i = 0; i &lt; size; i++)</a:t>
            </a:r>
            <a:endParaRPr lang="ru-RU" sz="1600" b="1" dirty="0" smtClean="0">
              <a:latin typeface="Times New Roman"/>
              <a:ea typeface="Times New Roman"/>
            </a:endParaRPr>
          </a:p>
          <a:p>
            <a:pPr rtl="0">
              <a:spcBef>
                <a:spcPts val="0"/>
              </a:spcBef>
              <a:spcAft>
                <a:spcPts val="0"/>
              </a:spcAft>
              <a:buNone/>
            </a:pPr>
            <a:r>
              <a:rPr lang="en" sz="1600" b="1">
                <a:latin typeface="Courier New"/>
                <a:ea typeface="Calibri"/>
              </a:rPr>
              <a:t>  {</a:t>
            </a:r>
            <a:endParaRPr lang="ru-RU" sz="1600" b="1" dirty="0" smtClean="0">
              <a:latin typeface="Times New Roman"/>
              <a:ea typeface="Times New Roman"/>
            </a:endParaRPr>
          </a:p>
          <a:p>
            <a:pPr rtl="0">
              <a:spcBef>
                <a:spcPts val="0"/>
              </a:spcBef>
              <a:spcAft>
                <a:spcPts val="0"/>
              </a:spcAft>
              <a:buNone/>
            </a:pPr>
            <a:r>
              <a:rPr lang="en" sz="1600" b="1">
                <a:latin typeface="Courier New"/>
                <a:ea typeface="Calibri"/>
              </a:rPr>
              <a:t>    mpfr_mul(product, a[i], b[i], MPFR_RNDD);</a:t>
            </a:r>
            <a:endParaRPr lang="ru-RU" sz="1600" b="1" dirty="0" smtClean="0">
              <a:latin typeface="Times New Roman"/>
              <a:ea typeface="Times New Roman"/>
            </a:endParaRPr>
          </a:p>
          <a:p>
            <a:pPr rtl="0">
              <a:spcBef>
                <a:spcPts val="0"/>
              </a:spcBef>
              <a:spcAft>
                <a:spcPts val="0"/>
              </a:spcAft>
              <a:buNone/>
            </a:pPr>
            <a:r>
              <a:rPr lang="en" sz="1600" b="1">
                <a:latin typeface="Courier New"/>
                <a:ea typeface="Calibri"/>
              </a:rPr>
              <a:t>    mpfr_add(*res, *res, product, MPFR_RNDD);</a:t>
            </a:r>
            <a:endParaRPr lang="ru-RU" sz="1600" b="1" dirty="0" smtClean="0">
              <a:latin typeface="Times New Roman"/>
              <a:ea typeface="Times New Roman"/>
            </a:endParaRPr>
          </a:p>
          <a:p>
            <a:pPr rtl="0">
              <a:spcBef>
                <a:spcPts val="0"/>
              </a:spcBef>
              <a:spcAft>
                <a:spcPts val="0"/>
              </a:spcAft>
              <a:buNone/>
            </a:pPr>
            <a:r>
              <a:rPr lang="en" sz="1600" b="1">
                <a:latin typeface="Courier New"/>
                <a:ea typeface="Calibri"/>
              </a:rPr>
              <a:t>  }</a:t>
            </a:r>
            <a:endParaRPr lang="ru-RU" sz="1600" b="1" dirty="0" smtClean="0">
              <a:latin typeface="Times New Roman"/>
              <a:ea typeface="Times New Roman"/>
            </a:endParaRPr>
          </a:p>
          <a:p>
            <a:pPr rtl="0">
              <a:spcBef>
                <a:spcPts val="0"/>
              </a:spcBef>
              <a:spcAft>
                <a:spcPts val="0"/>
              </a:spcAft>
              <a:buNone/>
            </a:pPr>
            <a:r>
              <a:rPr lang="en" sz="1600" b="1">
                <a:latin typeface="Courier New"/>
                <a:ea typeface="Calibri"/>
              </a:rPr>
              <a:t>  mpfr_clear(product);</a:t>
            </a:r>
            <a:endParaRPr lang="ru-RU" sz="1600" b="1" dirty="0" smtClean="0">
              <a:latin typeface="Times New Roman"/>
              <a:ea typeface="Times New Roman"/>
            </a:endParaRPr>
          </a:p>
          <a:p>
            <a:pPr rtl="0">
              <a:spcBef>
                <a:spcPts val="0"/>
              </a:spcBef>
              <a:spcAft>
                <a:spcPts val="0"/>
              </a:spcAft>
              <a:buNone/>
            </a:pPr>
            <a:r>
              <a:rPr lang="en" sz="1600" b="1">
                <a:latin typeface="Courier New"/>
                <a:ea typeface="Calibri"/>
              </a:rPr>
              <a:t>}</a:t>
            </a:r>
            <a:endParaRPr lang="ru-RU" sz="1600" b="1" dirty="0" smtClean="0">
              <a:latin typeface="Times New Roman"/>
              <a:ea typeface="Times New Roman"/>
            </a:endParaRPr>
          </a:p>
          <a:p>
            <a:pPr rtl="0">
              <a:spcBef>
                <a:spcPts val="0"/>
              </a:spcBef>
              <a:spcAft>
                <a:spcPts val="0"/>
              </a:spcAft>
              <a:buNone/>
            </a:pPr>
            <a:r>
              <a:rPr lang="en" sz="1600">
                <a:latin typeface="Courier New"/>
                <a:ea typeface="Calibri"/>
              </a:rPr>
              <a:t> </a:t>
            </a:r>
            <a:endParaRPr lang="ru-RU" dirty="0"/>
          </a:p>
        </p:txBody>
      </p:sp>
      <p:sp>
        <p:nvSpPr>
          <p:cNvPr id="4" name="Дата 3"/>
          <p:cNvSpPr>
            <a:spLocks noGrp="1"/>
          </p:cNvSpPr>
          <p:nvPr>
            <p:ph type="dt" sz="half" idx="10"/>
          </p:nvPr>
        </p:nvSpPr>
        <p:spPr/>
        <p:txBody>
          <a:bodyPr rtlCol="0"/>
          <a:lstStyle/>
          <a:p>
            <a:pPr rtl="0">
              <a:defRPr/>
            </a:pPr>
            <a:r>
              <a:rPr lang="en"/>
              <a:t>Nizhny Novgorod, 2014</a:t>
            </a:r>
            <a:endParaRPr lang="ru-RU"/>
          </a:p>
        </p:txBody>
      </p:sp>
      <p:sp>
        <p:nvSpPr>
          <p:cNvPr id="5" name="Нижний колонтитул 4"/>
          <p:cNvSpPr>
            <a:spLocks noGrp="1"/>
          </p:cNvSpPr>
          <p:nvPr>
            <p:ph type="ftr" sz="quarter" idx="11"/>
          </p:nvPr>
        </p:nvSpPr>
        <p:spPr/>
        <p:txBody>
          <a:bodyPr rtlCol="0"/>
          <a:lstStyle/>
          <a:p>
            <a:pPr rtl="0">
              <a:defRPr/>
            </a:pPr>
            <a:r>
              <a:rPr lang="en"/>
              <a:t>Preconditioned conjugate gradient method implementation</a:t>
            </a:r>
            <a:endParaRPr lang="ru-RU"/>
          </a:p>
        </p:txBody>
      </p:sp>
      <p:sp>
        <p:nvSpPr>
          <p:cNvPr id="6" name="Номер слайда 5"/>
          <p:cNvSpPr>
            <a:spLocks noGrp="1"/>
          </p:cNvSpPr>
          <p:nvPr>
            <p:ph type="sldNum" sz="quarter" idx="12"/>
          </p:nvPr>
        </p:nvSpPr>
        <p:spPr/>
        <p:txBody>
          <a:bodyPr rtlCol="0"/>
          <a:lstStyle/>
          <a:p>
            <a:pPr rtl="0">
              <a:defRPr/>
            </a:pPr>
            <a:fld id="{CFF17263-AD44-4172-9351-2AAA83E44B95}" type="slidenum">
              <a:rPr lang="ru-RU" smtClean="0"/>
              <a:pPr rtl="0">
                <a:defRPr/>
              </a:pPr>
              <a:t>63</a:t>
            </a:fld>
            <a:endParaRPr lang="ru-RU" dirty="0"/>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Auxiliary functions (4)</a:t>
            </a:r>
            <a:endParaRPr lang="ru-RU" dirty="0"/>
          </a:p>
        </p:txBody>
      </p:sp>
      <p:sp>
        <p:nvSpPr>
          <p:cNvPr id="3" name="Содержимое 2"/>
          <p:cNvSpPr>
            <a:spLocks noGrp="1"/>
          </p:cNvSpPr>
          <p:nvPr>
            <p:ph idx="1"/>
          </p:nvPr>
        </p:nvSpPr>
        <p:spPr/>
        <p:txBody>
          <a:bodyPr rtlCol="0"/>
          <a:lstStyle/>
          <a:p>
            <a:pPr rtl="0">
              <a:spcBef>
                <a:spcPts val="0"/>
              </a:spcBef>
              <a:spcAft>
                <a:spcPts val="0"/>
              </a:spcAft>
            </a:pPr>
            <a:r>
              <a:rPr lang="en" sz="1600" b="1" dirty="0">
                <a:ea typeface="Calibri"/>
              </a:rPr>
              <a:t>MultiplicateMV() –</a:t>
            </a:r>
            <a:r>
              <a:rPr lang="en" sz="1600" dirty="0">
                <a:ea typeface="Calibri"/>
                <a:cs typeface="Times New Roman"/>
              </a:rPr>
              <a:t> </a:t>
            </a:r>
            <a:r>
              <a:rPr lang="en" sz="1600" dirty="0">
                <a:ea typeface="Times New Roman"/>
                <a:cs typeface="Times New Roman"/>
              </a:rPr>
              <a:t>matrix-vector product computation</a:t>
            </a:r>
            <a:endParaRPr lang="ru-RU" sz="1600" dirty="0" smtClean="0">
              <a:ea typeface="Times New Roman"/>
            </a:endParaRPr>
          </a:p>
          <a:p>
            <a:pPr rtl="0">
              <a:spcBef>
                <a:spcPts val="0"/>
              </a:spcBef>
              <a:spcAft>
                <a:spcPts val="0"/>
              </a:spcAft>
              <a:buNone/>
            </a:pPr>
            <a:r>
              <a:rPr lang="en" sz="1600" b="1" dirty="0">
                <a:solidFill>
                  <a:srgbClr val="0000FF"/>
                </a:solidFill>
                <a:latin typeface="Courier New" pitchFamily="49" charset="0"/>
                <a:ea typeface="Calibri"/>
                <a:cs typeface="Courier New" pitchFamily="49" charset="0"/>
              </a:rPr>
              <a:t>void</a:t>
            </a:r>
            <a:r>
              <a:rPr lang="en" sz="1600" b="1" dirty="0">
                <a:latin typeface="Courier New" pitchFamily="49" charset="0"/>
                <a:ea typeface="Calibri"/>
                <a:cs typeface="Courier New" pitchFamily="49" charset="0"/>
              </a:rPr>
              <a:t> MultiplicateMV(crsMatrix* M, FLOAT_TYPE* v, FLOAT_TYPE* result)</a:t>
            </a:r>
            <a:endParaRPr lang="ru-RU" sz="1600" b="1" dirty="0" smtClean="0">
              <a:latin typeface="Courier New" pitchFamily="49" charset="0"/>
              <a:ea typeface="Times New Roman"/>
              <a:cs typeface="Courier New" pitchFamily="49" charset="0"/>
            </a:endParaRPr>
          </a:p>
          <a:p>
            <a:pPr rtl="0">
              <a:spcBef>
                <a:spcPts val="0"/>
              </a:spcBef>
              <a:spcAft>
                <a:spcPts val="0"/>
              </a:spcAft>
              <a:buNone/>
            </a:pPr>
            <a:r>
              <a:rPr lang="en" sz="1600" b="1" dirty="0">
                <a:latin typeface="Courier New" pitchFamily="49" charset="0"/>
                <a:ea typeface="Calibri"/>
                <a:cs typeface="Courier New" pitchFamily="49" charset="0"/>
              </a:rPr>
              <a:t>{ </a:t>
            </a:r>
            <a:r>
              <a:rPr lang="en" sz="1600" b="1" dirty="0">
                <a:solidFill>
                  <a:srgbClr val="0000FF"/>
                </a:solidFill>
                <a:latin typeface="Courier New" pitchFamily="49" charset="0"/>
                <a:ea typeface="Calibri"/>
                <a:cs typeface="Courier New" pitchFamily="49" charset="0"/>
              </a:rPr>
              <a:t>int</a:t>
            </a:r>
            <a:r>
              <a:rPr lang="en" sz="1600" b="1" dirty="0">
                <a:latin typeface="Courier New" pitchFamily="49" charset="0"/>
                <a:ea typeface="Calibri"/>
                <a:cs typeface="Courier New" pitchFamily="49" charset="0"/>
              </a:rPr>
              <a:t> j, i; FLOAT_TYPE product;</a:t>
            </a:r>
            <a:endParaRPr lang="ru-RU" sz="1600" b="1" dirty="0" smtClean="0">
              <a:latin typeface="Courier New" pitchFamily="49" charset="0"/>
              <a:ea typeface="Times New Roman"/>
              <a:cs typeface="Courier New" pitchFamily="49" charset="0"/>
            </a:endParaRPr>
          </a:p>
          <a:p>
            <a:pPr rtl="0">
              <a:spcBef>
                <a:spcPts val="0"/>
              </a:spcBef>
              <a:spcAft>
                <a:spcPts val="0"/>
              </a:spcAft>
              <a:buNone/>
            </a:pPr>
            <a:r>
              <a:rPr lang="en" sz="1600" b="1" dirty="0">
                <a:latin typeface="Courier New" pitchFamily="49" charset="0"/>
                <a:ea typeface="Calibri"/>
                <a:cs typeface="Courier New" pitchFamily="49" charset="0"/>
              </a:rPr>
              <a:t>  mpfr_init(product); InitializeVector(result, M-&gt;N, 0); </a:t>
            </a:r>
            <a:endParaRPr lang="ru-RU" sz="1600" b="1" dirty="0" smtClean="0">
              <a:latin typeface="Courier New" pitchFamily="49" charset="0"/>
              <a:ea typeface="Times New Roman"/>
              <a:cs typeface="Courier New" pitchFamily="49" charset="0"/>
            </a:endParaRPr>
          </a:p>
          <a:p>
            <a:pPr rtl="0">
              <a:spcBef>
                <a:spcPts val="0"/>
              </a:spcBef>
              <a:spcAft>
                <a:spcPts val="0"/>
              </a:spcAft>
              <a:buNone/>
            </a:pPr>
            <a:r>
              <a:rPr lang="en" sz="1600" b="1" dirty="0">
                <a:latin typeface="Courier New" pitchFamily="49" charset="0"/>
                <a:ea typeface="Calibri"/>
                <a:cs typeface="Courier New" pitchFamily="49" charset="0"/>
              </a:rPr>
              <a:t>  </a:t>
            </a:r>
            <a:r>
              <a:rPr lang="en" sz="1600" b="1" dirty="0">
                <a:solidFill>
                  <a:srgbClr val="0000FF"/>
                </a:solidFill>
                <a:latin typeface="Courier New" pitchFamily="49" charset="0"/>
                <a:ea typeface="Calibri"/>
                <a:cs typeface="Courier New" pitchFamily="49" charset="0"/>
              </a:rPr>
              <a:t>for</a:t>
            </a:r>
            <a:r>
              <a:rPr lang="en" sz="1600" b="1" dirty="0">
                <a:latin typeface="Courier New" pitchFamily="49" charset="0"/>
                <a:ea typeface="Calibri"/>
                <a:cs typeface="Courier New" pitchFamily="49" charset="0"/>
              </a:rPr>
              <a:t> (i = 0; i &lt; M-&gt;N; i++)</a:t>
            </a:r>
            <a:endParaRPr lang="ru-RU" sz="1600" b="1" dirty="0" smtClean="0">
              <a:latin typeface="Courier New" pitchFamily="49" charset="0"/>
              <a:ea typeface="Times New Roman"/>
              <a:cs typeface="Courier New" pitchFamily="49" charset="0"/>
            </a:endParaRPr>
          </a:p>
          <a:p>
            <a:pPr rtl="0">
              <a:spcBef>
                <a:spcPts val="0"/>
              </a:spcBef>
              <a:spcAft>
                <a:spcPts val="0"/>
              </a:spcAft>
              <a:buNone/>
            </a:pPr>
            <a:r>
              <a:rPr lang="en" sz="1600" b="1" dirty="0">
                <a:latin typeface="Courier New" pitchFamily="49" charset="0"/>
                <a:ea typeface="Calibri"/>
                <a:cs typeface="Courier New" pitchFamily="49" charset="0"/>
              </a:rPr>
              <a:t>  {</a:t>
            </a:r>
            <a:endParaRPr lang="ru-RU" sz="1600" b="1" dirty="0" smtClean="0">
              <a:latin typeface="Courier New" pitchFamily="49" charset="0"/>
              <a:ea typeface="Times New Roman"/>
              <a:cs typeface="Courier New" pitchFamily="49" charset="0"/>
            </a:endParaRPr>
          </a:p>
          <a:p>
            <a:pPr rtl="0">
              <a:spcBef>
                <a:spcPts val="0"/>
              </a:spcBef>
              <a:spcAft>
                <a:spcPts val="0"/>
              </a:spcAft>
              <a:buNone/>
            </a:pPr>
            <a:r>
              <a:rPr lang="en" sz="1600" b="1" dirty="0">
                <a:latin typeface="Courier New" pitchFamily="49" charset="0"/>
                <a:ea typeface="Calibri"/>
                <a:cs typeface="Courier New" pitchFamily="49" charset="0"/>
              </a:rPr>
              <a:t>    </a:t>
            </a:r>
            <a:r>
              <a:rPr lang="en" sz="1600" b="1" dirty="0">
                <a:solidFill>
                  <a:srgbClr val="0000FF"/>
                </a:solidFill>
                <a:latin typeface="Courier New" pitchFamily="49" charset="0"/>
                <a:ea typeface="Calibri"/>
                <a:cs typeface="Courier New" pitchFamily="49" charset="0"/>
              </a:rPr>
              <a:t>for</a:t>
            </a:r>
            <a:r>
              <a:rPr lang="en" sz="1600" b="1" dirty="0">
                <a:latin typeface="Courier New" pitchFamily="49" charset="0"/>
                <a:ea typeface="Calibri"/>
                <a:cs typeface="Courier New" pitchFamily="49" charset="0"/>
              </a:rPr>
              <a:t> (j = M-&gt;RowIndex[i] + 1; j &lt; M-&gt;RowIndex[i + 1]; j++)</a:t>
            </a:r>
            <a:endParaRPr lang="ru-RU" sz="1600" b="1" dirty="0" smtClean="0">
              <a:latin typeface="Courier New" pitchFamily="49" charset="0"/>
              <a:ea typeface="Times New Roman"/>
              <a:cs typeface="Courier New" pitchFamily="49" charset="0"/>
            </a:endParaRPr>
          </a:p>
          <a:p>
            <a:pPr rtl="0">
              <a:spcBef>
                <a:spcPts val="0"/>
              </a:spcBef>
              <a:spcAft>
                <a:spcPts val="0"/>
              </a:spcAft>
              <a:buNone/>
            </a:pPr>
            <a:r>
              <a:rPr lang="en" sz="1600" b="1" dirty="0">
                <a:latin typeface="Courier New" pitchFamily="49" charset="0"/>
                <a:ea typeface="Calibri"/>
                <a:cs typeface="Courier New" pitchFamily="49" charset="0"/>
              </a:rPr>
              <a:t>    {</a:t>
            </a:r>
            <a:endParaRPr lang="ru-RU" sz="1600" b="1" dirty="0" smtClean="0">
              <a:latin typeface="Courier New" pitchFamily="49" charset="0"/>
              <a:ea typeface="Times New Roman"/>
              <a:cs typeface="Courier New" pitchFamily="49" charset="0"/>
            </a:endParaRPr>
          </a:p>
          <a:p>
            <a:pPr rtl="0">
              <a:spcBef>
                <a:spcPts val="0"/>
              </a:spcBef>
              <a:spcAft>
                <a:spcPts val="0"/>
              </a:spcAft>
              <a:buNone/>
            </a:pPr>
            <a:r>
              <a:rPr lang="en" sz="1600" b="1" dirty="0">
                <a:latin typeface="Courier New" pitchFamily="49" charset="0"/>
                <a:ea typeface="Calibri"/>
                <a:cs typeface="Courier New" pitchFamily="49" charset="0"/>
              </a:rPr>
              <a:t>      mpfr_mul(product, M-&gt;Value[j], v[M-&gt;Col[j]], MPFR_RNDD);</a:t>
            </a:r>
            <a:endParaRPr lang="ru-RU" sz="1600" b="1" dirty="0" smtClean="0">
              <a:latin typeface="Courier New" pitchFamily="49" charset="0"/>
              <a:ea typeface="Times New Roman"/>
              <a:cs typeface="Courier New" pitchFamily="49" charset="0"/>
            </a:endParaRPr>
          </a:p>
          <a:p>
            <a:pPr rtl="0">
              <a:spcBef>
                <a:spcPts val="0"/>
              </a:spcBef>
              <a:spcAft>
                <a:spcPts val="0"/>
              </a:spcAft>
              <a:buNone/>
            </a:pPr>
            <a:r>
              <a:rPr lang="en" sz="1600" b="1" dirty="0">
                <a:latin typeface="Courier New" pitchFamily="49" charset="0"/>
                <a:ea typeface="Calibri"/>
                <a:cs typeface="Courier New" pitchFamily="49" charset="0"/>
              </a:rPr>
              <a:t>      mpfr_add(result[i], result[i], product, MPFR_RNDD);</a:t>
            </a:r>
            <a:endParaRPr lang="ru-RU" sz="1600" b="1" dirty="0" smtClean="0">
              <a:latin typeface="Courier New" pitchFamily="49" charset="0"/>
              <a:ea typeface="Times New Roman"/>
              <a:cs typeface="Courier New" pitchFamily="49" charset="0"/>
            </a:endParaRPr>
          </a:p>
          <a:p>
            <a:pPr rtl="0">
              <a:spcBef>
                <a:spcPts val="0"/>
              </a:spcBef>
              <a:spcAft>
                <a:spcPts val="0"/>
              </a:spcAft>
              <a:buNone/>
            </a:pPr>
            <a:r>
              <a:rPr lang="en" sz="1600" b="1" dirty="0">
                <a:latin typeface="Courier New" pitchFamily="49" charset="0"/>
                <a:ea typeface="Calibri"/>
                <a:cs typeface="Courier New" pitchFamily="49" charset="0"/>
              </a:rPr>
              <a:t>      mpfr_mul(product, M-&gt;Value[j], v[i], MPFR_RNDD);</a:t>
            </a:r>
            <a:endParaRPr lang="ru-RU" sz="1600" b="1" dirty="0" smtClean="0">
              <a:latin typeface="Courier New" pitchFamily="49" charset="0"/>
              <a:ea typeface="Times New Roman"/>
              <a:cs typeface="Courier New" pitchFamily="49" charset="0"/>
            </a:endParaRPr>
          </a:p>
          <a:p>
            <a:pPr rtl="0">
              <a:spcBef>
                <a:spcPts val="0"/>
              </a:spcBef>
              <a:spcAft>
                <a:spcPts val="0"/>
              </a:spcAft>
              <a:buNone/>
            </a:pPr>
            <a:r>
              <a:rPr lang="en" sz="1600" b="1" dirty="0">
                <a:latin typeface="Courier New" pitchFamily="49" charset="0"/>
                <a:ea typeface="Calibri"/>
                <a:cs typeface="Courier New" pitchFamily="49" charset="0"/>
              </a:rPr>
              <a:t>      mpfr_add(result[M-&gt;Col[j]], result[M-&gt;Col[j]], product,</a:t>
            </a:r>
            <a:endParaRPr lang="ru-RU" sz="1600" b="1" dirty="0" smtClean="0">
              <a:latin typeface="Courier New" pitchFamily="49" charset="0"/>
              <a:ea typeface="Calibri"/>
              <a:cs typeface="Courier New" pitchFamily="49" charset="0"/>
            </a:endParaRPr>
          </a:p>
          <a:p>
            <a:pPr rtl="0">
              <a:spcBef>
                <a:spcPts val="0"/>
              </a:spcBef>
              <a:spcAft>
                <a:spcPts val="0"/>
              </a:spcAft>
              <a:buNone/>
            </a:pPr>
            <a:r>
              <a:rPr lang="en" sz="1600" b="1" dirty="0">
                <a:latin typeface="Courier New" pitchFamily="49" charset="0"/>
                <a:ea typeface="Calibri"/>
                <a:cs typeface="Courier New" pitchFamily="49" charset="0"/>
              </a:rPr>
              <a:t>                MPFR_RNDD);</a:t>
            </a:r>
            <a:endParaRPr lang="ru-RU" sz="1600" b="1" dirty="0" smtClean="0">
              <a:latin typeface="Courier New" pitchFamily="49" charset="0"/>
              <a:ea typeface="Times New Roman"/>
              <a:cs typeface="Courier New" pitchFamily="49" charset="0"/>
            </a:endParaRPr>
          </a:p>
          <a:p>
            <a:pPr rtl="0">
              <a:spcBef>
                <a:spcPts val="0"/>
              </a:spcBef>
              <a:spcAft>
                <a:spcPts val="0"/>
              </a:spcAft>
              <a:buNone/>
            </a:pPr>
            <a:r>
              <a:rPr lang="en" sz="1600" b="1" dirty="0">
                <a:latin typeface="Courier New" pitchFamily="49" charset="0"/>
                <a:ea typeface="Calibri"/>
                <a:cs typeface="Courier New" pitchFamily="49" charset="0"/>
              </a:rPr>
              <a:t>    }</a:t>
            </a:r>
            <a:endParaRPr lang="ru-RU" sz="1600" b="1" dirty="0" smtClean="0">
              <a:latin typeface="Courier New" pitchFamily="49" charset="0"/>
              <a:ea typeface="Times New Roman"/>
              <a:cs typeface="Courier New" pitchFamily="49" charset="0"/>
            </a:endParaRPr>
          </a:p>
          <a:p>
            <a:pPr rtl="0">
              <a:spcBef>
                <a:spcPts val="0"/>
              </a:spcBef>
              <a:spcAft>
                <a:spcPts val="0"/>
              </a:spcAft>
              <a:buNone/>
            </a:pPr>
            <a:r>
              <a:rPr lang="en" sz="1600" b="1" dirty="0">
                <a:latin typeface="Courier New" pitchFamily="49" charset="0"/>
                <a:ea typeface="Calibri"/>
                <a:cs typeface="Courier New" pitchFamily="49" charset="0"/>
              </a:rPr>
              <a:t>    mpfr_mul(product, M-&gt;Value[M-&gt;RowIndex[i]], </a:t>
            </a:r>
            <a:endParaRPr lang="ru-RU" sz="1600" b="1" dirty="0" smtClean="0">
              <a:latin typeface="Courier New" pitchFamily="49" charset="0"/>
              <a:ea typeface="Times New Roman"/>
              <a:cs typeface="Courier New" pitchFamily="49" charset="0"/>
            </a:endParaRPr>
          </a:p>
          <a:p>
            <a:pPr rtl="0">
              <a:spcBef>
                <a:spcPts val="0"/>
              </a:spcBef>
              <a:spcAft>
                <a:spcPts val="0"/>
              </a:spcAft>
              <a:buNone/>
            </a:pPr>
            <a:r>
              <a:rPr lang="en" sz="1600" b="1" dirty="0">
                <a:latin typeface="Courier New" pitchFamily="49" charset="0"/>
                <a:ea typeface="Calibri"/>
                <a:cs typeface="Courier New" pitchFamily="49" charset="0"/>
              </a:rPr>
              <a:t>             v[M-&gt;Col[M-&gt;RowIndex[i]]], MPFR_RNDD);</a:t>
            </a:r>
            <a:endParaRPr lang="ru-RU" sz="1600" b="1" dirty="0" smtClean="0">
              <a:latin typeface="Courier New" pitchFamily="49" charset="0"/>
              <a:ea typeface="Times New Roman"/>
              <a:cs typeface="Courier New" pitchFamily="49" charset="0"/>
            </a:endParaRPr>
          </a:p>
          <a:p>
            <a:pPr rtl="0">
              <a:spcBef>
                <a:spcPts val="0"/>
              </a:spcBef>
              <a:spcAft>
                <a:spcPts val="0"/>
              </a:spcAft>
              <a:buNone/>
            </a:pPr>
            <a:r>
              <a:rPr lang="en" sz="1600" b="1" dirty="0">
                <a:latin typeface="Courier New" pitchFamily="49" charset="0"/>
                <a:ea typeface="Calibri"/>
                <a:cs typeface="Courier New" pitchFamily="49" charset="0"/>
              </a:rPr>
              <a:t>    mpfr_add(result[i], result[i], product, MPFR_RNDD);</a:t>
            </a:r>
            <a:endParaRPr lang="ru-RU" sz="1600" b="1" dirty="0" smtClean="0">
              <a:latin typeface="Courier New" pitchFamily="49" charset="0"/>
              <a:ea typeface="Times New Roman"/>
              <a:cs typeface="Courier New" pitchFamily="49" charset="0"/>
            </a:endParaRPr>
          </a:p>
          <a:p>
            <a:pPr rtl="0">
              <a:spcBef>
                <a:spcPts val="0"/>
              </a:spcBef>
              <a:spcAft>
                <a:spcPts val="0"/>
              </a:spcAft>
              <a:buNone/>
            </a:pPr>
            <a:r>
              <a:rPr lang="en" sz="1600" b="1" dirty="0">
                <a:latin typeface="Courier New" pitchFamily="49" charset="0"/>
                <a:ea typeface="Calibri"/>
                <a:cs typeface="Courier New" pitchFamily="49" charset="0"/>
              </a:rPr>
              <a:t>  }</a:t>
            </a:r>
            <a:endParaRPr lang="ru-RU" sz="1600" b="1" dirty="0" smtClean="0">
              <a:latin typeface="Courier New" pitchFamily="49" charset="0"/>
              <a:ea typeface="Times New Roman"/>
              <a:cs typeface="Courier New" pitchFamily="49" charset="0"/>
            </a:endParaRPr>
          </a:p>
          <a:p>
            <a:pPr rtl="0">
              <a:spcBef>
                <a:spcPts val="0"/>
              </a:spcBef>
              <a:spcAft>
                <a:spcPts val="0"/>
              </a:spcAft>
              <a:buNone/>
            </a:pPr>
            <a:r>
              <a:rPr lang="en" sz="1600" b="1" dirty="0">
                <a:latin typeface="Courier New" pitchFamily="49" charset="0"/>
                <a:ea typeface="Calibri"/>
                <a:cs typeface="Courier New" pitchFamily="49" charset="0"/>
              </a:rPr>
              <a:t>  mpfr_clear(product);</a:t>
            </a:r>
            <a:endParaRPr lang="ru-RU" sz="1600" b="1" dirty="0" smtClean="0">
              <a:latin typeface="Courier New" pitchFamily="49" charset="0"/>
              <a:ea typeface="Times New Roman"/>
              <a:cs typeface="Courier New" pitchFamily="49" charset="0"/>
            </a:endParaRPr>
          </a:p>
          <a:p>
            <a:pPr rtl="0">
              <a:spcBef>
                <a:spcPts val="0"/>
              </a:spcBef>
              <a:spcAft>
                <a:spcPts val="0"/>
              </a:spcAft>
              <a:buNone/>
            </a:pPr>
            <a:r>
              <a:rPr lang="en" sz="1600" b="1" dirty="0">
                <a:latin typeface="Courier New"/>
                <a:ea typeface="Calibri"/>
              </a:rPr>
              <a:t>}</a:t>
            </a:r>
            <a:endParaRPr lang="ru-RU" sz="1600" b="1" dirty="0" smtClean="0">
              <a:latin typeface="Times New Roman"/>
              <a:ea typeface="Times New Roman"/>
            </a:endParaRPr>
          </a:p>
          <a:p>
            <a:pPr rtl="0">
              <a:buNone/>
            </a:pPr>
            <a:endParaRPr lang="ru-RU" dirty="0"/>
          </a:p>
        </p:txBody>
      </p:sp>
      <p:sp>
        <p:nvSpPr>
          <p:cNvPr id="4" name="Дата 3"/>
          <p:cNvSpPr>
            <a:spLocks noGrp="1"/>
          </p:cNvSpPr>
          <p:nvPr>
            <p:ph type="dt" sz="half" idx="10"/>
          </p:nvPr>
        </p:nvSpPr>
        <p:spPr/>
        <p:txBody>
          <a:bodyPr rtlCol="0"/>
          <a:lstStyle/>
          <a:p>
            <a:pPr rtl="0">
              <a:defRPr/>
            </a:pPr>
            <a:r>
              <a:rPr lang="en"/>
              <a:t>Nizhny Novgorod, 2014</a:t>
            </a:r>
            <a:endParaRPr lang="ru-RU"/>
          </a:p>
        </p:txBody>
      </p:sp>
      <p:sp>
        <p:nvSpPr>
          <p:cNvPr id="5" name="Нижний колонтитул 4"/>
          <p:cNvSpPr>
            <a:spLocks noGrp="1"/>
          </p:cNvSpPr>
          <p:nvPr>
            <p:ph type="ftr" sz="quarter" idx="11"/>
          </p:nvPr>
        </p:nvSpPr>
        <p:spPr/>
        <p:txBody>
          <a:bodyPr rtlCol="0"/>
          <a:lstStyle/>
          <a:p>
            <a:pPr rtl="0">
              <a:defRPr/>
            </a:pPr>
            <a:r>
              <a:rPr lang="en"/>
              <a:t>Preconditioned conjugate gradient method implementation</a:t>
            </a:r>
            <a:endParaRPr lang="ru-RU"/>
          </a:p>
        </p:txBody>
      </p:sp>
      <p:sp>
        <p:nvSpPr>
          <p:cNvPr id="6" name="Номер слайда 5"/>
          <p:cNvSpPr>
            <a:spLocks noGrp="1"/>
          </p:cNvSpPr>
          <p:nvPr>
            <p:ph type="sldNum" sz="quarter" idx="12"/>
          </p:nvPr>
        </p:nvSpPr>
        <p:spPr/>
        <p:txBody>
          <a:bodyPr rtlCol="0"/>
          <a:lstStyle/>
          <a:p>
            <a:pPr rtl="0">
              <a:defRPr/>
            </a:pPr>
            <a:fld id="{CFF17263-AD44-4172-9351-2AAA83E44B95}" type="slidenum">
              <a:rPr lang="ru-RU" smtClean="0"/>
              <a:pPr rtl="0">
                <a:defRPr/>
              </a:pPr>
              <a:t>64</a:t>
            </a:fld>
            <a:endParaRPr lang="ru-RU" dirty="0"/>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Auxiliary functions (5)</a:t>
            </a:r>
            <a:endParaRPr lang="ru-RU" dirty="0"/>
          </a:p>
        </p:txBody>
      </p:sp>
      <p:sp>
        <p:nvSpPr>
          <p:cNvPr id="3" name="Содержимое 2"/>
          <p:cNvSpPr>
            <a:spLocks noGrp="1"/>
          </p:cNvSpPr>
          <p:nvPr>
            <p:ph idx="1"/>
          </p:nvPr>
        </p:nvSpPr>
        <p:spPr/>
        <p:txBody>
          <a:bodyPr rtlCol="0"/>
          <a:lstStyle/>
          <a:p>
            <a:pPr rtl="0">
              <a:spcBef>
                <a:spcPts val="0"/>
              </a:spcBef>
              <a:spcAft>
                <a:spcPts val="0"/>
              </a:spcAft>
            </a:pPr>
            <a:r>
              <a:rPr lang="en" sz="1600" b="1" dirty="0">
                <a:ea typeface="Calibri"/>
              </a:rPr>
              <a:t>ComputeResidualNorm() –</a:t>
            </a:r>
            <a:r>
              <a:rPr lang="en" sz="1600" dirty="0">
                <a:ea typeface="Calibri"/>
                <a:cs typeface="Times New Roman"/>
              </a:rPr>
              <a:t> </a:t>
            </a:r>
            <a:r>
              <a:rPr lang="en" sz="1600" dirty="0">
                <a:ea typeface="Times New Roman"/>
                <a:cs typeface="Times New Roman"/>
              </a:rPr>
              <a:t>system residual norm computation</a:t>
            </a:r>
            <a:endParaRPr lang="en-US" sz="1600" b="1" dirty="0" smtClean="0">
              <a:solidFill>
                <a:srgbClr val="0000FF"/>
              </a:solidFill>
              <a:latin typeface="Courier New"/>
              <a:ea typeface="Calibri"/>
            </a:endParaRPr>
          </a:p>
          <a:p>
            <a:pPr rtl="0">
              <a:spcBef>
                <a:spcPts val="0"/>
              </a:spcBef>
              <a:spcAft>
                <a:spcPts val="0"/>
              </a:spcAft>
              <a:buNone/>
            </a:pPr>
            <a:r>
              <a:rPr lang="en" sz="1600" b="1" dirty="0">
                <a:solidFill>
                  <a:srgbClr val="0000FF"/>
                </a:solidFill>
                <a:latin typeface="Courier New"/>
                <a:ea typeface="Calibri"/>
              </a:rPr>
              <a:t>void</a:t>
            </a:r>
            <a:r>
              <a:rPr lang="en" sz="1600" b="1" dirty="0">
                <a:latin typeface="Courier New"/>
                <a:ea typeface="Calibri"/>
              </a:rPr>
              <a:t> ComputeResidualNorm(crsMatrix* A, FLOAT_TYPE* res, FLOAT_TYPE* b, </a:t>
            </a:r>
            <a:r>
              <a:rPr lang="en" sz="1600" b="1" dirty="0">
                <a:solidFill>
                  <a:srgbClr val="0000FF"/>
                </a:solidFill>
                <a:latin typeface="Courier New"/>
                <a:ea typeface="Calibri"/>
              </a:rPr>
              <a:t>int</a:t>
            </a:r>
            <a:r>
              <a:rPr lang="en" sz="1600" b="1" dirty="0">
                <a:latin typeface="Courier New"/>
                <a:ea typeface="Calibri"/>
              </a:rPr>
              <a:t> size, FLOAT_TYPE* resNorm)</a:t>
            </a:r>
            <a:endParaRPr lang="ru-RU" sz="1600" b="1" dirty="0" smtClean="0">
              <a:latin typeface="Times New Roman"/>
              <a:ea typeface="Times New Roman"/>
            </a:endParaRPr>
          </a:p>
          <a:p>
            <a:pPr rtl="0">
              <a:spcBef>
                <a:spcPts val="0"/>
              </a:spcBef>
              <a:spcAft>
                <a:spcPts val="0"/>
              </a:spcAft>
              <a:buNone/>
            </a:pPr>
            <a:r>
              <a:rPr lang="en" sz="1600" b="1" dirty="0">
                <a:latin typeface="Courier New"/>
                <a:ea typeface="Calibri"/>
              </a:rPr>
              <a:t>{</a:t>
            </a:r>
            <a:endParaRPr lang="ru-RU" sz="1600" b="1" dirty="0" smtClean="0">
              <a:latin typeface="Times New Roman"/>
              <a:ea typeface="Times New Roman"/>
            </a:endParaRPr>
          </a:p>
          <a:p>
            <a:pPr rtl="0">
              <a:spcBef>
                <a:spcPts val="0"/>
              </a:spcBef>
              <a:spcAft>
                <a:spcPts val="0"/>
              </a:spcAft>
              <a:buNone/>
            </a:pPr>
            <a:r>
              <a:rPr lang="en" sz="1600" b="1" dirty="0">
                <a:latin typeface="Courier New"/>
                <a:ea typeface="Calibri"/>
              </a:rPr>
              <a:t>  </a:t>
            </a:r>
            <a:r>
              <a:rPr lang="en" sz="1600" b="1" dirty="0">
                <a:solidFill>
                  <a:srgbClr val="0000FF"/>
                </a:solidFill>
                <a:latin typeface="Courier New"/>
                <a:ea typeface="Calibri"/>
              </a:rPr>
              <a:t>int</a:t>
            </a:r>
            <a:r>
              <a:rPr lang="en" sz="1600" b="1" dirty="0">
                <a:latin typeface="Courier New"/>
                <a:ea typeface="Calibri"/>
              </a:rPr>
              <a:t> i;</a:t>
            </a:r>
            <a:endParaRPr lang="ru-RU" sz="1600" b="1" dirty="0" smtClean="0">
              <a:latin typeface="Courier New"/>
              <a:ea typeface="Calibri"/>
            </a:endParaRPr>
          </a:p>
          <a:p>
            <a:pPr rtl="0">
              <a:spcBef>
                <a:spcPts val="0"/>
              </a:spcBef>
              <a:spcAft>
                <a:spcPts val="0"/>
              </a:spcAft>
              <a:buNone/>
            </a:pPr>
            <a:r>
              <a:rPr lang="en" sz="1600" b="1" dirty="0">
                <a:latin typeface="Courier New"/>
                <a:ea typeface="Calibri"/>
              </a:rPr>
              <a:t>  FLOAT_TYPE* err;</a:t>
            </a:r>
            <a:r>
              <a:rPr lang="en" sz="1600" b="1" dirty="0">
                <a:solidFill>
                  <a:srgbClr val="008000"/>
                </a:solidFill>
                <a:latin typeface="Courier New"/>
                <a:ea typeface="Calibri"/>
              </a:rPr>
              <a:t> //auxiliary product array    		    	    //A*res</a:t>
            </a:r>
            <a:endParaRPr lang="ru-RU" sz="1600" b="1" dirty="0" smtClean="0">
              <a:latin typeface="Courier New"/>
              <a:ea typeface="Calibri"/>
            </a:endParaRPr>
          </a:p>
          <a:p>
            <a:pPr rtl="0">
              <a:spcBef>
                <a:spcPts val="0"/>
              </a:spcBef>
              <a:spcAft>
                <a:spcPts val="0"/>
              </a:spcAft>
              <a:buNone/>
            </a:pPr>
            <a:r>
              <a:rPr lang="en" sz="1600" b="1" dirty="0">
                <a:latin typeface="Courier New"/>
                <a:ea typeface="Calibri"/>
              </a:rPr>
              <a:t>  FLOAT_TYPE scalarProduct;</a:t>
            </a:r>
            <a:r>
              <a:rPr lang="en" sz="1600" b="1" dirty="0">
                <a:solidFill>
                  <a:srgbClr val="008000"/>
                </a:solidFill>
                <a:latin typeface="Courier New"/>
                <a:ea typeface="Calibri"/>
              </a:rPr>
              <a:t> // auxiliary </a:t>
            </a:r>
            <a:r>
              <a:rPr lang="en" sz="1600" b="1" dirty="0" smtClean="0">
                <a:solidFill>
                  <a:srgbClr val="008000"/>
                </a:solidFill>
                <a:latin typeface="Courier New"/>
                <a:ea typeface="Calibri"/>
              </a:rPr>
              <a:t>variable to store</a:t>
            </a:r>
            <a:r>
              <a:rPr lang="en" sz="1600" b="1" dirty="0">
                <a:solidFill>
                  <a:srgbClr val="008000"/>
                </a:solidFill>
                <a:latin typeface="Courier New"/>
                <a:ea typeface="Calibri"/>
              </a:rPr>
              <a:t>			     // </a:t>
            </a:r>
            <a:r>
              <a:rPr lang="en" sz="1600" b="1" dirty="0" smtClean="0">
                <a:solidFill>
                  <a:srgbClr val="008000"/>
                </a:solidFill>
                <a:latin typeface="Courier New"/>
                <a:ea typeface="Calibri"/>
              </a:rPr>
              <a:t>the scalar </a:t>
            </a:r>
            <a:r>
              <a:rPr lang="en" sz="1600" b="1" dirty="0">
                <a:solidFill>
                  <a:srgbClr val="008000"/>
                </a:solidFill>
                <a:latin typeface="Courier New"/>
                <a:ea typeface="Calibri"/>
              </a:rPr>
              <a:t>product</a:t>
            </a:r>
            <a:endParaRPr lang="ru-RU" sz="1600" b="1" dirty="0" smtClean="0">
              <a:latin typeface="Courier New"/>
              <a:ea typeface="Calibri"/>
            </a:endParaRPr>
          </a:p>
          <a:p>
            <a:pPr rtl="0">
              <a:spcBef>
                <a:spcPts val="0"/>
              </a:spcBef>
              <a:spcAft>
                <a:spcPts val="0"/>
              </a:spcAft>
              <a:buNone/>
            </a:pPr>
            <a:r>
              <a:rPr lang="en" sz="1600" b="1" dirty="0">
                <a:latin typeface="Courier New"/>
                <a:ea typeface="Calibri"/>
              </a:rPr>
              <a:t>  err = (FLOAT_TYPE *) malloc (</a:t>
            </a:r>
            <a:r>
              <a:rPr lang="en" sz="1600" b="1" dirty="0">
                <a:solidFill>
                  <a:srgbClr val="0000FF"/>
                </a:solidFill>
                <a:latin typeface="Courier New"/>
                <a:ea typeface="Calibri"/>
              </a:rPr>
              <a:t>sizeof</a:t>
            </a:r>
            <a:r>
              <a:rPr lang="en" sz="1600" b="1" dirty="0">
                <a:latin typeface="Courier New"/>
                <a:ea typeface="Calibri"/>
              </a:rPr>
              <a:t>(FLOAT_TYPE) * size);</a:t>
            </a:r>
            <a:endParaRPr lang="ru-RU" sz="1600" b="1" dirty="0" smtClean="0">
              <a:latin typeface="Courier New"/>
              <a:ea typeface="Calibri"/>
            </a:endParaRPr>
          </a:p>
          <a:p>
            <a:pPr rtl="0">
              <a:spcBef>
                <a:spcPts val="0"/>
              </a:spcBef>
              <a:spcAft>
                <a:spcPts val="0"/>
              </a:spcAft>
              <a:buNone/>
            </a:pPr>
            <a:r>
              <a:rPr lang="en" sz="1600" b="1" dirty="0">
                <a:latin typeface="Courier New"/>
                <a:ea typeface="Calibri"/>
              </a:rPr>
              <a:t>  InitializeEmptyVector(err, size);</a:t>
            </a:r>
            <a:endParaRPr lang="ru-RU" sz="1600" b="1" dirty="0" smtClean="0">
              <a:latin typeface="Courier New"/>
              <a:ea typeface="Calibri"/>
            </a:endParaRPr>
          </a:p>
          <a:p>
            <a:pPr rtl="0">
              <a:spcBef>
                <a:spcPts val="0"/>
              </a:spcBef>
              <a:spcAft>
                <a:spcPts val="0"/>
              </a:spcAft>
              <a:buNone/>
            </a:pPr>
            <a:r>
              <a:rPr lang="en" sz="1600" b="1" dirty="0">
                <a:latin typeface="Courier New"/>
                <a:ea typeface="Calibri"/>
              </a:rPr>
              <a:t>  MultiplicateMV(A, res, err);</a:t>
            </a:r>
          </a:p>
          <a:p>
            <a:pPr rtl="0">
              <a:spcBef>
                <a:spcPts val="0"/>
              </a:spcBef>
              <a:spcAft>
                <a:spcPts val="0"/>
              </a:spcAft>
              <a:buNone/>
            </a:pPr>
            <a:r>
              <a:rPr lang="en" sz="1600" b="1" dirty="0">
                <a:latin typeface="Courier New"/>
                <a:ea typeface="Calibri"/>
              </a:rPr>
              <a:t>  </a:t>
            </a:r>
            <a:r>
              <a:rPr lang="en" sz="1600" b="1" dirty="0">
                <a:solidFill>
                  <a:srgbClr val="0000FF"/>
                </a:solidFill>
                <a:latin typeface="Courier New"/>
                <a:ea typeface="Calibri"/>
              </a:rPr>
              <a:t>for</a:t>
            </a:r>
            <a:r>
              <a:rPr lang="en" sz="1600" b="1" dirty="0">
                <a:latin typeface="Courier New"/>
                <a:ea typeface="Calibri"/>
              </a:rPr>
              <a:t> (i = 0; i &lt; size; i++)</a:t>
            </a:r>
            <a:endParaRPr lang="ru-RU" sz="1600" b="1" dirty="0" smtClean="0">
              <a:latin typeface="Courier New"/>
              <a:ea typeface="Calibri"/>
            </a:endParaRPr>
          </a:p>
          <a:p>
            <a:pPr rtl="0">
              <a:spcBef>
                <a:spcPts val="0"/>
              </a:spcBef>
              <a:spcAft>
                <a:spcPts val="0"/>
              </a:spcAft>
              <a:buNone/>
            </a:pPr>
            <a:r>
              <a:rPr lang="en" sz="1600" b="1" dirty="0">
                <a:latin typeface="Courier New"/>
                <a:ea typeface="Calibri"/>
              </a:rPr>
              <a:t>    mpfr_sub(err[i], err[i], b[i], MPFR_RNDD);</a:t>
            </a:r>
            <a:endParaRPr lang="ru-RU" sz="1600" b="1" dirty="0" smtClean="0">
              <a:latin typeface="Courier New"/>
              <a:ea typeface="Calibri"/>
            </a:endParaRPr>
          </a:p>
          <a:p>
            <a:pPr rtl="0">
              <a:spcBef>
                <a:spcPts val="0"/>
              </a:spcBef>
              <a:spcAft>
                <a:spcPts val="0"/>
              </a:spcAft>
              <a:buNone/>
            </a:pPr>
            <a:r>
              <a:rPr lang="en" sz="1600" b="1" dirty="0">
                <a:latin typeface="Courier New"/>
                <a:ea typeface="Calibri"/>
              </a:rPr>
              <a:t> </a:t>
            </a:r>
            <a:endParaRPr lang="ru-RU" sz="1600" b="1" dirty="0" smtClean="0">
              <a:latin typeface="Courier New"/>
              <a:ea typeface="Calibri"/>
            </a:endParaRPr>
          </a:p>
          <a:p>
            <a:pPr rtl="0">
              <a:spcBef>
                <a:spcPts val="0"/>
              </a:spcBef>
              <a:spcAft>
                <a:spcPts val="0"/>
              </a:spcAft>
              <a:buNone/>
            </a:pPr>
            <a:r>
              <a:rPr lang="en" sz="1600" b="1" dirty="0">
                <a:latin typeface="Courier New"/>
                <a:ea typeface="Calibri"/>
              </a:rPr>
              <a:t>  MultiplicateVV(err, err, size, &amp;scalarProduct);</a:t>
            </a:r>
            <a:endParaRPr lang="ru-RU" sz="1600" b="1" dirty="0" smtClean="0">
              <a:latin typeface="Courier New"/>
              <a:ea typeface="Calibri"/>
            </a:endParaRPr>
          </a:p>
          <a:p>
            <a:pPr rtl="0">
              <a:spcBef>
                <a:spcPts val="0"/>
              </a:spcBef>
              <a:spcAft>
                <a:spcPts val="0"/>
              </a:spcAft>
              <a:buNone/>
            </a:pPr>
            <a:r>
              <a:rPr lang="en" sz="1600" b="1" dirty="0">
                <a:latin typeface="Courier New"/>
                <a:ea typeface="Calibri"/>
              </a:rPr>
              <a:t>  mpfr_sqrt(*resNorm, scalarProduct, MPFR_RNDD);</a:t>
            </a:r>
            <a:endParaRPr lang="ru-RU" sz="1600" b="1" dirty="0" smtClean="0">
              <a:latin typeface="Courier New"/>
              <a:ea typeface="Calibri"/>
            </a:endParaRPr>
          </a:p>
          <a:p>
            <a:pPr rtl="0">
              <a:spcBef>
                <a:spcPts val="0"/>
              </a:spcBef>
              <a:spcAft>
                <a:spcPts val="0"/>
              </a:spcAft>
              <a:buNone/>
            </a:pPr>
            <a:r>
              <a:rPr lang="en" sz="1600" b="1" dirty="0">
                <a:latin typeface="Courier New"/>
                <a:ea typeface="Calibri"/>
              </a:rPr>
              <a:t> </a:t>
            </a:r>
            <a:endParaRPr lang="ru-RU" sz="1600" b="1" dirty="0" smtClean="0">
              <a:latin typeface="Courier New"/>
              <a:ea typeface="Calibri"/>
            </a:endParaRPr>
          </a:p>
          <a:p>
            <a:pPr rtl="0">
              <a:spcBef>
                <a:spcPts val="0"/>
              </a:spcBef>
              <a:spcAft>
                <a:spcPts val="0"/>
              </a:spcAft>
              <a:buNone/>
            </a:pPr>
            <a:r>
              <a:rPr lang="en" sz="1600" b="1" dirty="0">
                <a:latin typeface="Courier New"/>
                <a:ea typeface="Calibri"/>
              </a:rPr>
              <a:t>  ReleaseVector(err, size);</a:t>
            </a:r>
            <a:endParaRPr lang="ru-RU" sz="1600" b="1" dirty="0" smtClean="0">
              <a:latin typeface="Courier New"/>
              <a:ea typeface="Calibri"/>
            </a:endParaRPr>
          </a:p>
          <a:p>
            <a:pPr algn="just" rtl="0">
              <a:spcBef>
                <a:spcPts val="0"/>
              </a:spcBef>
              <a:spcAft>
                <a:spcPts val="600"/>
              </a:spcAft>
              <a:buNone/>
            </a:pPr>
            <a:r>
              <a:rPr lang="en" sz="1600" b="1" dirty="0">
                <a:latin typeface="Courier New"/>
                <a:ea typeface="Calibri"/>
              </a:rPr>
              <a:t>}</a:t>
            </a:r>
            <a:endParaRPr lang="ru-RU" sz="1600" b="1" dirty="0" smtClean="0">
              <a:latin typeface="Times New Roman"/>
              <a:ea typeface="Times New Roman"/>
            </a:endParaRPr>
          </a:p>
          <a:p>
            <a:pPr rtl="0">
              <a:spcBef>
                <a:spcPts val="0"/>
              </a:spcBef>
              <a:buNone/>
            </a:pPr>
            <a:endParaRPr lang="ru-RU" sz="1600" b="1" dirty="0"/>
          </a:p>
        </p:txBody>
      </p:sp>
      <p:sp>
        <p:nvSpPr>
          <p:cNvPr id="4" name="Дата 3"/>
          <p:cNvSpPr>
            <a:spLocks noGrp="1"/>
          </p:cNvSpPr>
          <p:nvPr>
            <p:ph type="dt" sz="half" idx="10"/>
          </p:nvPr>
        </p:nvSpPr>
        <p:spPr/>
        <p:txBody>
          <a:bodyPr rtlCol="0"/>
          <a:lstStyle/>
          <a:p>
            <a:pPr rtl="0">
              <a:defRPr/>
            </a:pPr>
            <a:r>
              <a:rPr lang="en"/>
              <a:t>Nizhny Novgorod, 2014</a:t>
            </a:r>
            <a:endParaRPr lang="ru-RU"/>
          </a:p>
        </p:txBody>
      </p:sp>
      <p:sp>
        <p:nvSpPr>
          <p:cNvPr id="5" name="Нижний колонтитул 4"/>
          <p:cNvSpPr>
            <a:spLocks noGrp="1"/>
          </p:cNvSpPr>
          <p:nvPr>
            <p:ph type="ftr" sz="quarter" idx="11"/>
          </p:nvPr>
        </p:nvSpPr>
        <p:spPr/>
        <p:txBody>
          <a:bodyPr rtlCol="0"/>
          <a:lstStyle/>
          <a:p>
            <a:pPr rtl="0">
              <a:defRPr/>
            </a:pPr>
            <a:r>
              <a:rPr lang="en"/>
              <a:t>Preconditioned conjugate gradient method implementation</a:t>
            </a:r>
            <a:endParaRPr lang="ru-RU"/>
          </a:p>
        </p:txBody>
      </p:sp>
      <p:sp>
        <p:nvSpPr>
          <p:cNvPr id="6" name="Номер слайда 5"/>
          <p:cNvSpPr>
            <a:spLocks noGrp="1"/>
          </p:cNvSpPr>
          <p:nvPr>
            <p:ph type="sldNum" sz="quarter" idx="12"/>
          </p:nvPr>
        </p:nvSpPr>
        <p:spPr/>
        <p:txBody>
          <a:bodyPr rtlCol="0"/>
          <a:lstStyle/>
          <a:p>
            <a:pPr rtl="0">
              <a:defRPr/>
            </a:pPr>
            <a:fld id="{CFF17263-AD44-4172-9351-2AAA83E44B95}" type="slidenum">
              <a:rPr lang="ru-RU" smtClean="0"/>
              <a:pPr rtl="0">
                <a:defRPr/>
              </a:pPr>
              <a:t>65</a:t>
            </a:fld>
            <a:endParaRPr lang="ru-RU" dirty="0"/>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Сonjugate gradient method implementation (1)</a:t>
            </a:r>
            <a:endParaRPr lang="ru-RU" dirty="0"/>
          </a:p>
        </p:txBody>
      </p:sp>
      <p:sp>
        <p:nvSpPr>
          <p:cNvPr id="3" name="Содержимое 2"/>
          <p:cNvSpPr>
            <a:spLocks noGrp="1"/>
          </p:cNvSpPr>
          <p:nvPr>
            <p:ph idx="1"/>
          </p:nvPr>
        </p:nvSpPr>
        <p:spPr/>
        <p:txBody>
          <a:bodyPr rtlCol="0"/>
          <a:lstStyle/>
          <a:p>
            <a:pPr rtl="0"/>
            <a:r>
              <a:rPr lang="en"/>
              <a:t>Modify the function </a:t>
            </a:r>
            <a:r>
              <a:rPr lang="en" b="1"/>
              <a:t>CGMethod():</a:t>
            </a:r>
          </a:p>
          <a:p>
            <a:pPr rtl="0">
              <a:spcBef>
                <a:spcPts val="0"/>
              </a:spcBef>
              <a:spcAft>
                <a:spcPts val="0"/>
              </a:spcAft>
              <a:buNone/>
            </a:pPr>
            <a:endParaRPr lang="en-US" sz="1600" b="1" dirty="0" smtClean="0">
              <a:solidFill>
                <a:srgbClr val="0000FF"/>
              </a:solidFill>
              <a:latin typeface="Courier New"/>
              <a:ea typeface="Calibri"/>
            </a:endParaRPr>
          </a:p>
          <a:p>
            <a:pPr rtl="0">
              <a:spcBef>
                <a:spcPts val="0"/>
              </a:spcBef>
              <a:spcAft>
                <a:spcPts val="0"/>
              </a:spcAft>
              <a:buNone/>
            </a:pPr>
            <a:r>
              <a:rPr lang="en" sz="1600" b="1">
                <a:solidFill>
                  <a:srgbClr val="0000FF"/>
                </a:solidFill>
                <a:latin typeface="Courier New"/>
                <a:ea typeface="Calibri"/>
              </a:rPr>
              <a:t>void</a:t>
            </a:r>
            <a:r>
              <a:rPr lang="en" sz="1600" b="1">
                <a:latin typeface="Courier New"/>
                <a:ea typeface="Calibri"/>
              </a:rPr>
              <a:t> CGMethod(crsMatrix* A, FLOAT_TYPE* b, FLOAT_TYPE* x0, </a:t>
            </a:r>
          </a:p>
          <a:p>
            <a:pPr rtl="0">
              <a:spcBef>
                <a:spcPts val="0"/>
              </a:spcBef>
              <a:spcAft>
                <a:spcPts val="0"/>
              </a:spcAft>
              <a:buNone/>
            </a:pPr>
            <a:r>
              <a:rPr lang="en" sz="1600" b="1">
                <a:latin typeface="Courier New"/>
                <a:ea typeface="Calibri"/>
              </a:rPr>
              <a:t>	FLOAT_TYPE eps, FLOAT_TYPE* result, </a:t>
            </a:r>
            <a:r>
              <a:rPr lang="en" sz="1600" b="1">
                <a:solidFill>
                  <a:srgbClr val="0000FF"/>
                </a:solidFill>
                <a:latin typeface="Courier New"/>
                <a:ea typeface="Calibri"/>
              </a:rPr>
              <a:t>int</a:t>
            </a:r>
            <a:r>
              <a:rPr lang="en" sz="1600" b="1">
                <a:latin typeface="Courier New"/>
                <a:ea typeface="Calibri"/>
              </a:rPr>
              <a:t>* count, </a:t>
            </a:r>
            <a:r>
              <a:rPr lang="en" sz="1600" b="1">
                <a:solidFill>
                  <a:srgbClr val="0000FF"/>
                </a:solidFill>
                <a:latin typeface="Courier New"/>
                <a:ea typeface="Calibri"/>
              </a:rPr>
              <a:t>int</a:t>
            </a:r>
            <a:r>
              <a:rPr lang="en" sz="1600" b="1">
                <a:latin typeface="Courier New"/>
                <a:ea typeface="Calibri"/>
              </a:rPr>
              <a:t> maxIter)</a:t>
            </a:r>
            <a:endParaRPr lang="ru-RU" sz="1600" b="1" dirty="0" smtClean="0">
              <a:latin typeface="Courier New"/>
              <a:ea typeface="Calibri"/>
            </a:endParaRPr>
          </a:p>
          <a:p>
            <a:pPr rtl="0">
              <a:spcBef>
                <a:spcPts val="0"/>
              </a:spcBef>
              <a:spcAft>
                <a:spcPts val="0"/>
              </a:spcAft>
              <a:buNone/>
            </a:pPr>
            <a:r>
              <a:rPr lang="en" sz="1600" b="1">
                <a:latin typeface="Courier New"/>
                <a:ea typeface="Calibri"/>
              </a:rPr>
              <a:t>{</a:t>
            </a:r>
            <a:endParaRPr lang="ru-RU" sz="1600" b="1" dirty="0" smtClean="0">
              <a:latin typeface="Courier New"/>
              <a:ea typeface="Calibri"/>
            </a:endParaRPr>
          </a:p>
          <a:p>
            <a:pPr rtl="0">
              <a:spcBef>
                <a:spcPts val="0"/>
              </a:spcBef>
              <a:spcAft>
                <a:spcPts val="0"/>
              </a:spcAft>
              <a:buNone/>
            </a:pPr>
            <a:r>
              <a:rPr lang="en" sz="1600" b="1">
                <a:latin typeface="Courier New"/>
                <a:ea typeface="Calibri"/>
              </a:rPr>
              <a:t>  ...</a:t>
            </a:r>
            <a:endParaRPr lang="ru-RU" sz="1600" b="1" dirty="0" smtClean="0">
              <a:latin typeface="Courier New"/>
              <a:ea typeface="Calibri"/>
            </a:endParaRPr>
          </a:p>
          <a:p>
            <a:pPr rtl="0">
              <a:spcBef>
                <a:spcPts val="0"/>
              </a:spcBef>
              <a:spcAft>
                <a:spcPts val="0"/>
              </a:spcAft>
              <a:buNone/>
            </a:pPr>
            <a:r>
              <a:rPr lang="en" sz="1600" b="1">
                <a:solidFill>
                  <a:srgbClr val="008000"/>
                </a:solidFill>
                <a:latin typeface="Courier New"/>
                <a:ea typeface="Calibri"/>
              </a:rPr>
              <a:t>  // auxiliary variables</a:t>
            </a:r>
            <a:endParaRPr lang="ru-RU" sz="1600" b="1" dirty="0" smtClean="0">
              <a:latin typeface="Courier New"/>
              <a:ea typeface="Calibri"/>
            </a:endParaRPr>
          </a:p>
          <a:p>
            <a:pPr rtl="0">
              <a:spcBef>
                <a:spcPts val="0"/>
              </a:spcBef>
              <a:spcAft>
                <a:spcPts val="0"/>
              </a:spcAft>
              <a:buNone/>
            </a:pPr>
            <a:r>
              <a:rPr lang="en" sz="1600" b="1">
                <a:latin typeface="Courier New"/>
                <a:ea typeface="Calibri"/>
              </a:rPr>
              <a:t>  FLOAT_TYPE numerator, denominator, product;</a:t>
            </a:r>
            <a:endParaRPr lang="ru-RU" sz="1600" b="1" dirty="0" smtClean="0">
              <a:latin typeface="Courier New"/>
              <a:ea typeface="Calibri"/>
            </a:endParaRPr>
          </a:p>
          <a:p>
            <a:pPr rtl="0">
              <a:spcBef>
                <a:spcPts val="0"/>
              </a:spcBef>
              <a:spcAft>
                <a:spcPts val="0"/>
              </a:spcAft>
              <a:buNone/>
            </a:pPr>
            <a:r>
              <a:rPr lang="en" sz="1600" b="1">
                <a:solidFill>
                  <a:srgbClr val="008000"/>
                </a:solidFill>
                <a:latin typeface="Courier New"/>
                <a:ea typeface="Calibri"/>
              </a:rPr>
              <a:t>  </a:t>
            </a:r>
            <a:endParaRPr lang="ru-RU" sz="1600" b="1" dirty="0" smtClean="0">
              <a:solidFill>
                <a:srgbClr val="008000"/>
              </a:solidFill>
              <a:latin typeface="Courier New"/>
              <a:ea typeface="Calibri"/>
            </a:endParaRPr>
          </a:p>
          <a:p>
            <a:pPr rtl="0">
              <a:spcBef>
                <a:spcPts val="0"/>
              </a:spcBef>
              <a:spcAft>
                <a:spcPts val="0"/>
              </a:spcAft>
              <a:buNone/>
            </a:pPr>
            <a:r>
              <a:rPr lang="en" sz="1600" b="1">
                <a:solidFill>
                  <a:srgbClr val="008000"/>
                </a:solidFill>
                <a:latin typeface="Courier New"/>
                <a:ea typeface="Calibri"/>
              </a:rPr>
              <a:t>  // initialization of variables: alpha, check, beta, numerator,</a:t>
            </a:r>
          </a:p>
          <a:p>
            <a:pPr rtl="0">
              <a:spcBef>
                <a:spcPts val="0"/>
              </a:spcBef>
              <a:spcAft>
                <a:spcPts val="0"/>
              </a:spcAft>
              <a:buNone/>
            </a:pPr>
            <a:r>
              <a:rPr lang="en" sz="1600" b="1">
                <a:solidFill>
                  <a:srgbClr val="008000"/>
                </a:solidFill>
                <a:latin typeface="Courier New"/>
                <a:ea typeface="Calibri"/>
              </a:rPr>
              <a:t>  //denominator, product by the function mpfr_init()</a:t>
            </a:r>
            <a:endParaRPr lang="ru-RU" sz="1600" b="1" dirty="0" smtClean="0">
              <a:solidFill>
                <a:srgbClr val="008000"/>
              </a:solidFill>
              <a:latin typeface="Courier New"/>
              <a:ea typeface="Calibri"/>
            </a:endParaRPr>
          </a:p>
          <a:p>
            <a:pPr rtl="0">
              <a:spcBef>
                <a:spcPts val="0"/>
              </a:spcBef>
              <a:spcAft>
                <a:spcPts val="0"/>
              </a:spcAft>
              <a:buNone/>
            </a:pPr>
            <a:r>
              <a:rPr lang="en" sz="1600" b="1">
                <a:solidFill>
                  <a:srgbClr val="008000"/>
                </a:solidFill>
                <a:latin typeface="Courier New"/>
                <a:ea typeface="Calibri"/>
              </a:rPr>
              <a:t>  </a:t>
            </a:r>
          </a:p>
          <a:p>
            <a:pPr rtl="0">
              <a:spcBef>
                <a:spcPts val="0"/>
              </a:spcBef>
              <a:spcAft>
                <a:spcPts val="0"/>
              </a:spcAft>
              <a:buNone/>
            </a:pPr>
            <a:r>
              <a:rPr lang="en" sz="1600" b="1">
                <a:solidFill>
                  <a:srgbClr val="008000"/>
                </a:solidFill>
                <a:latin typeface="Courier New"/>
                <a:ea typeface="Calibri"/>
              </a:rPr>
              <a:t>  // initialization of vectors rPrev, rNext, y, p, Ap by the function </a:t>
            </a:r>
          </a:p>
          <a:p>
            <a:pPr rtl="0">
              <a:spcBef>
                <a:spcPts val="0"/>
              </a:spcBef>
              <a:spcAft>
                <a:spcPts val="0"/>
              </a:spcAft>
              <a:buNone/>
            </a:pPr>
            <a:r>
              <a:rPr lang="en" sz="1600" b="1">
                <a:solidFill>
                  <a:srgbClr val="008000"/>
                </a:solidFill>
                <a:latin typeface="Courier New"/>
                <a:ea typeface="Calibri"/>
              </a:rPr>
              <a:t>  //InitializeEmptyVector()</a:t>
            </a:r>
          </a:p>
          <a:p>
            <a:pPr rtl="0">
              <a:spcBef>
                <a:spcPts val="0"/>
              </a:spcBef>
              <a:spcAft>
                <a:spcPts val="0"/>
              </a:spcAft>
              <a:buNone/>
            </a:pPr>
            <a:endParaRPr lang="ru-RU" sz="1600" b="1" dirty="0" smtClean="0">
              <a:solidFill>
                <a:srgbClr val="008000"/>
              </a:solidFill>
              <a:latin typeface="Courier New"/>
              <a:ea typeface="Calibri"/>
            </a:endParaRPr>
          </a:p>
          <a:p>
            <a:pPr rtl="0">
              <a:spcBef>
                <a:spcPts val="0"/>
              </a:spcBef>
              <a:spcAft>
                <a:spcPts val="0"/>
              </a:spcAft>
              <a:buNone/>
            </a:pPr>
            <a:r>
              <a:rPr lang="en" sz="1600" b="1">
                <a:latin typeface="Courier New"/>
                <a:ea typeface="Calibri"/>
              </a:rPr>
              <a:t>  </a:t>
            </a:r>
            <a:r>
              <a:rPr lang="en" sz="1600" b="1">
                <a:solidFill>
                  <a:srgbClr val="008000"/>
                </a:solidFill>
                <a:latin typeface="Courier New"/>
                <a:ea typeface="Calibri"/>
              </a:rPr>
              <a:t>// compute the norm b</a:t>
            </a:r>
            <a:endParaRPr lang="ru-RU" sz="1600" b="1" dirty="0" smtClean="0">
              <a:latin typeface="Courier New"/>
              <a:ea typeface="Calibri"/>
            </a:endParaRPr>
          </a:p>
          <a:p>
            <a:pPr rtl="0">
              <a:spcBef>
                <a:spcPts val="0"/>
              </a:spcBef>
              <a:spcAft>
                <a:spcPts val="0"/>
              </a:spcAft>
              <a:buNone/>
            </a:pPr>
            <a:r>
              <a:rPr lang="en" sz="1600" b="1">
                <a:latin typeface="Courier New"/>
                <a:ea typeface="Calibri"/>
              </a:rPr>
              <a:t>  MultiplicateVV(b, b, size, &amp;product);</a:t>
            </a:r>
            <a:endParaRPr lang="ru-RU" sz="1600" b="1" dirty="0" smtClean="0">
              <a:latin typeface="Courier New"/>
              <a:ea typeface="Calibri"/>
            </a:endParaRPr>
          </a:p>
          <a:p>
            <a:pPr rtl="0">
              <a:spcBef>
                <a:spcPts val="0"/>
              </a:spcBef>
              <a:spcAft>
                <a:spcPts val="0"/>
              </a:spcAft>
              <a:buNone/>
            </a:pPr>
            <a:r>
              <a:rPr lang="en" sz="1600" b="1">
                <a:latin typeface="Courier New"/>
                <a:ea typeface="Calibri"/>
              </a:rPr>
              <a:t>  mpfr_sqrt(norm, product, MPFR_RNDD);</a:t>
            </a:r>
            <a:endParaRPr lang="ru-RU" sz="1600" b="1" dirty="0" smtClean="0">
              <a:latin typeface="Courier New"/>
              <a:ea typeface="Calibri"/>
            </a:endParaRPr>
          </a:p>
          <a:p>
            <a:pPr rtl="0">
              <a:spcBef>
                <a:spcPts val="0"/>
              </a:spcBef>
              <a:spcAft>
                <a:spcPts val="0"/>
              </a:spcAft>
              <a:buNone/>
            </a:pPr>
            <a:r>
              <a:rPr lang="en" sz="1600" b="1">
                <a:solidFill>
                  <a:srgbClr val="008000"/>
                </a:solidFill>
                <a:latin typeface="Courier New"/>
                <a:ea typeface="Calibri"/>
              </a:rPr>
              <a:t>  </a:t>
            </a:r>
            <a:r>
              <a:rPr lang="en" sz="1600" b="1">
                <a:latin typeface="Courier New"/>
                <a:ea typeface="Calibri"/>
              </a:rPr>
              <a:t>...</a:t>
            </a:r>
            <a:endParaRPr lang="ru-RU" sz="1600" b="1" dirty="0" smtClean="0">
              <a:solidFill>
                <a:srgbClr val="008000"/>
              </a:solidFill>
              <a:latin typeface="Courier New"/>
              <a:ea typeface="Calibri"/>
            </a:endParaRPr>
          </a:p>
        </p:txBody>
      </p:sp>
      <p:sp>
        <p:nvSpPr>
          <p:cNvPr id="4" name="Дата 3"/>
          <p:cNvSpPr>
            <a:spLocks noGrp="1"/>
          </p:cNvSpPr>
          <p:nvPr>
            <p:ph type="dt" sz="half" idx="10"/>
          </p:nvPr>
        </p:nvSpPr>
        <p:spPr/>
        <p:txBody>
          <a:bodyPr rtlCol="0"/>
          <a:lstStyle/>
          <a:p>
            <a:pPr rtl="0">
              <a:defRPr/>
            </a:pPr>
            <a:r>
              <a:rPr lang="en"/>
              <a:t>Nizhny Novgorod, 2014</a:t>
            </a:r>
            <a:endParaRPr lang="ru-RU"/>
          </a:p>
        </p:txBody>
      </p:sp>
      <p:sp>
        <p:nvSpPr>
          <p:cNvPr id="5" name="Нижний колонтитул 4"/>
          <p:cNvSpPr>
            <a:spLocks noGrp="1"/>
          </p:cNvSpPr>
          <p:nvPr>
            <p:ph type="ftr" sz="quarter" idx="11"/>
          </p:nvPr>
        </p:nvSpPr>
        <p:spPr/>
        <p:txBody>
          <a:bodyPr rtlCol="0"/>
          <a:lstStyle/>
          <a:p>
            <a:pPr rtl="0">
              <a:defRPr/>
            </a:pPr>
            <a:r>
              <a:rPr lang="en"/>
              <a:t>Preconditioned conjugate gradient method implementation</a:t>
            </a:r>
            <a:endParaRPr lang="ru-RU"/>
          </a:p>
        </p:txBody>
      </p:sp>
      <p:sp>
        <p:nvSpPr>
          <p:cNvPr id="6" name="Номер слайда 5"/>
          <p:cNvSpPr>
            <a:spLocks noGrp="1"/>
          </p:cNvSpPr>
          <p:nvPr>
            <p:ph type="sldNum" sz="quarter" idx="12"/>
          </p:nvPr>
        </p:nvSpPr>
        <p:spPr/>
        <p:txBody>
          <a:bodyPr rtlCol="0"/>
          <a:lstStyle/>
          <a:p>
            <a:pPr rtl="0">
              <a:defRPr/>
            </a:pPr>
            <a:fld id="{CFF17263-AD44-4172-9351-2AAA83E44B95}" type="slidenum">
              <a:rPr lang="ru-RU" smtClean="0"/>
              <a:pPr rtl="0">
                <a:defRPr/>
              </a:pPr>
              <a:t>66</a:t>
            </a:fld>
            <a:endParaRPr lang="ru-RU" dirty="0"/>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Example for the conjugate gradient method (2)</a:t>
            </a:r>
            <a:endParaRPr lang="ru-RU" dirty="0"/>
          </a:p>
        </p:txBody>
      </p:sp>
      <p:sp>
        <p:nvSpPr>
          <p:cNvPr id="3" name="Содержимое 2"/>
          <p:cNvSpPr>
            <a:spLocks noGrp="1"/>
          </p:cNvSpPr>
          <p:nvPr>
            <p:ph idx="1"/>
          </p:nvPr>
        </p:nvSpPr>
        <p:spPr/>
        <p:txBody>
          <a:bodyPr rtlCol="0"/>
          <a:lstStyle/>
          <a:p>
            <a:pPr rtl="0">
              <a:spcBef>
                <a:spcPts val="0"/>
              </a:spcBef>
              <a:spcAft>
                <a:spcPts val="0"/>
              </a:spcAft>
              <a:buNone/>
            </a:pPr>
            <a:r>
              <a:rPr lang="en" sz="1600" b="1">
                <a:latin typeface="Courier New"/>
                <a:ea typeface="Calibri"/>
              </a:rPr>
              <a:t>  </a:t>
            </a:r>
            <a:r>
              <a:rPr lang="en" sz="1600" b="1">
                <a:solidFill>
                  <a:srgbClr val="008000"/>
                </a:solidFill>
                <a:latin typeface="Courier New"/>
                <a:ea typeface="Calibri"/>
              </a:rPr>
              <a:t>// compute the first residual rPrev</a:t>
            </a:r>
            <a:endParaRPr lang="ru-RU" sz="1600" b="1" dirty="0" smtClean="0">
              <a:latin typeface="Courier New"/>
              <a:ea typeface="Calibri"/>
            </a:endParaRPr>
          </a:p>
          <a:p>
            <a:pPr rtl="0">
              <a:spcBef>
                <a:spcPts val="0"/>
              </a:spcBef>
              <a:spcAft>
                <a:spcPts val="0"/>
              </a:spcAft>
              <a:buNone/>
            </a:pPr>
            <a:r>
              <a:rPr lang="en" sz="1600" b="1">
                <a:latin typeface="Courier New"/>
                <a:ea typeface="Calibri"/>
              </a:rPr>
              <a:t>  MultiplicateMV(A, x0, y); </a:t>
            </a:r>
            <a:endParaRPr lang="ru-RU" sz="1600" b="1" dirty="0" smtClean="0">
              <a:latin typeface="Courier New"/>
              <a:ea typeface="Calibri"/>
            </a:endParaRPr>
          </a:p>
          <a:p>
            <a:pPr rtl="0">
              <a:spcBef>
                <a:spcPts val="0"/>
              </a:spcBef>
              <a:spcAft>
                <a:spcPts val="0"/>
              </a:spcAft>
              <a:buNone/>
            </a:pPr>
            <a:r>
              <a:rPr lang="en" sz="1600" b="1">
                <a:latin typeface="Courier New"/>
                <a:ea typeface="Calibri"/>
              </a:rPr>
              <a:t>  </a:t>
            </a:r>
          </a:p>
          <a:p>
            <a:pPr rtl="0">
              <a:spcBef>
                <a:spcPts val="0"/>
              </a:spcBef>
              <a:spcAft>
                <a:spcPts val="0"/>
              </a:spcAft>
              <a:buNone/>
            </a:pPr>
            <a:r>
              <a:rPr lang="en" sz="1600" b="1">
                <a:solidFill>
                  <a:srgbClr val="0000FF"/>
                </a:solidFill>
                <a:latin typeface="Courier New"/>
                <a:ea typeface="Calibri"/>
              </a:rPr>
              <a:t>  for</a:t>
            </a:r>
            <a:r>
              <a:rPr lang="en" sz="1600" b="1">
                <a:latin typeface="Courier New"/>
                <a:ea typeface="Calibri"/>
              </a:rPr>
              <a:t>(j = 0; j &lt; size; j++)</a:t>
            </a:r>
            <a:endParaRPr lang="ru-RU" sz="1600" b="1" dirty="0" smtClean="0">
              <a:latin typeface="Courier New"/>
              <a:ea typeface="Calibri"/>
            </a:endParaRPr>
          </a:p>
          <a:p>
            <a:pPr rtl="0">
              <a:spcBef>
                <a:spcPts val="0"/>
              </a:spcBef>
              <a:spcAft>
                <a:spcPts val="0"/>
              </a:spcAft>
              <a:buNone/>
            </a:pPr>
            <a:r>
              <a:rPr lang="en" sz="1600" b="1">
                <a:latin typeface="Courier New"/>
                <a:ea typeface="Calibri"/>
              </a:rPr>
              <a:t>  {</a:t>
            </a:r>
            <a:endParaRPr lang="ru-RU" sz="1600" b="1" dirty="0" smtClean="0">
              <a:latin typeface="Courier New"/>
              <a:ea typeface="Calibri"/>
            </a:endParaRPr>
          </a:p>
          <a:p>
            <a:pPr rtl="0">
              <a:spcBef>
                <a:spcPts val="0"/>
              </a:spcBef>
              <a:spcAft>
                <a:spcPts val="0"/>
              </a:spcAft>
              <a:buNone/>
            </a:pPr>
            <a:r>
              <a:rPr lang="en" sz="1600" b="1">
                <a:latin typeface="Courier New"/>
                <a:ea typeface="Calibri"/>
              </a:rPr>
              <a:t>    mpfr_sub(rPrev[j], b[j], y[j], MPFR_RNDD);</a:t>
            </a:r>
            <a:endParaRPr lang="ru-RU" sz="1600" b="1" dirty="0" smtClean="0">
              <a:latin typeface="Courier New"/>
              <a:ea typeface="Calibri"/>
            </a:endParaRPr>
          </a:p>
          <a:p>
            <a:pPr rtl="0">
              <a:spcBef>
                <a:spcPts val="0"/>
              </a:spcBef>
              <a:spcAft>
                <a:spcPts val="0"/>
              </a:spcAft>
              <a:buNone/>
            </a:pPr>
            <a:r>
              <a:rPr lang="en" sz="1600" b="1">
                <a:latin typeface="Courier New"/>
                <a:ea typeface="Calibri"/>
              </a:rPr>
              <a:t>    mpfr_set(p[j], rPrev[j], MPFR_RNDD);</a:t>
            </a:r>
            <a:endParaRPr lang="ru-RU" sz="1600" b="1" dirty="0" smtClean="0">
              <a:latin typeface="Courier New"/>
              <a:ea typeface="Calibri"/>
            </a:endParaRPr>
          </a:p>
          <a:p>
            <a:pPr rtl="0">
              <a:spcBef>
                <a:spcPts val="0"/>
              </a:spcBef>
              <a:spcAft>
                <a:spcPts val="0"/>
              </a:spcAft>
              <a:buNone/>
            </a:pPr>
            <a:r>
              <a:rPr lang="en" sz="1600" b="1">
                <a:latin typeface="Courier New"/>
                <a:ea typeface="Calibri"/>
              </a:rPr>
              <a:t>    mpfr_set(result[j], x0[j], MPFR_RNDD);</a:t>
            </a:r>
            <a:endParaRPr lang="ru-RU" sz="1600" b="1" dirty="0" smtClean="0">
              <a:latin typeface="Courier New"/>
              <a:ea typeface="Calibri"/>
            </a:endParaRPr>
          </a:p>
          <a:p>
            <a:pPr rtl="0">
              <a:spcBef>
                <a:spcPts val="0"/>
              </a:spcBef>
              <a:spcAft>
                <a:spcPts val="0"/>
              </a:spcAft>
              <a:buNone/>
            </a:pPr>
            <a:r>
              <a:rPr lang="en" sz="1600" b="1">
                <a:latin typeface="Courier New"/>
                <a:ea typeface="Calibri"/>
              </a:rPr>
              <a:t>  }</a:t>
            </a:r>
          </a:p>
          <a:p>
            <a:pPr rtl="0">
              <a:spcBef>
                <a:spcPts val="0"/>
              </a:spcBef>
              <a:spcAft>
                <a:spcPts val="0"/>
              </a:spcAft>
              <a:buNone/>
            </a:pPr>
            <a:r>
              <a:rPr lang="en" sz="1600" b="1">
                <a:latin typeface="Courier New"/>
                <a:ea typeface="Calibri"/>
              </a:rPr>
              <a:t> </a:t>
            </a:r>
          </a:p>
          <a:p>
            <a:pPr rtl="0">
              <a:spcBef>
                <a:spcPts val="0"/>
              </a:spcBef>
              <a:spcAft>
                <a:spcPts val="0"/>
              </a:spcAft>
              <a:buNone/>
            </a:pPr>
            <a:r>
              <a:rPr lang="en" sz="1600" b="1">
                <a:latin typeface="Courier New"/>
                <a:ea typeface="Calibri"/>
              </a:rPr>
              <a:t>  </a:t>
            </a:r>
            <a:r>
              <a:rPr lang="en" sz="1600" b="1">
                <a:solidFill>
                  <a:srgbClr val="008000"/>
                </a:solidFill>
                <a:latin typeface="Courier New"/>
                <a:ea typeface="Calibri"/>
              </a:rPr>
              <a:t>// performance of method iterations</a:t>
            </a:r>
            <a:endParaRPr lang="ru-RU" sz="1600" b="1" dirty="0" smtClean="0">
              <a:latin typeface="Courier New"/>
              <a:ea typeface="Calibri"/>
            </a:endParaRPr>
          </a:p>
          <a:p>
            <a:pPr rtl="0">
              <a:spcBef>
                <a:spcPts val="0"/>
              </a:spcBef>
              <a:spcAft>
                <a:spcPts val="0"/>
              </a:spcAft>
              <a:buNone/>
            </a:pPr>
            <a:r>
              <a:rPr lang="en" sz="1600" b="1">
                <a:solidFill>
                  <a:srgbClr val="0000FF"/>
                </a:solidFill>
                <a:latin typeface="Courier New"/>
                <a:ea typeface="Calibri"/>
              </a:rPr>
              <a:t>  do</a:t>
            </a:r>
            <a:endParaRPr lang="ru-RU" sz="1600" b="1" dirty="0" smtClean="0">
              <a:latin typeface="Courier New"/>
              <a:ea typeface="Calibri"/>
            </a:endParaRPr>
          </a:p>
          <a:p>
            <a:pPr rtl="0">
              <a:spcBef>
                <a:spcPts val="0"/>
              </a:spcBef>
              <a:spcAft>
                <a:spcPts val="0"/>
              </a:spcAft>
              <a:buNone/>
            </a:pPr>
            <a:r>
              <a:rPr lang="en" sz="1600" b="1">
                <a:latin typeface="Courier New"/>
                <a:ea typeface="Calibri"/>
              </a:rPr>
              <a:t>  {</a:t>
            </a:r>
          </a:p>
          <a:p>
            <a:pPr rtl="0">
              <a:spcBef>
                <a:spcPts val="0"/>
              </a:spcBef>
              <a:spcAft>
                <a:spcPts val="0"/>
              </a:spcAft>
              <a:buNone/>
            </a:pPr>
            <a:r>
              <a:rPr lang="en" sz="1600" b="1">
                <a:latin typeface="Courier New"/>
                <a:ea typeface="Calibri"/>
              </a:rPr>
              <a:t>    (*count)++;</a:t>
            </a:r>
          </a:p>
          <a:p>
            <a:pPr rtl="0">
              <a:spcBef>
                <a:spcPts val="0"/>
              </a:spcBef>
              <a:spcAft>
                <a:spcPts val="0"/>
              </a:spcAft>
              <a:buNone/>
            </a:pPr>
            <a:r>
              <a:rPr lang="en" sz="1600" b="1">
                <a:latin typeface="Courier New"/>
                <a:ea typeface="Calibri"/>
              </a:rPr>
              <a:t>    MultiplicateMV(A, p, Ap);</a:t>
            </a:r>
            <a:endParaRPr lang="ru-RU" sz="1600" b="1" dirty="0" smtClean="0">
              <a:latin typeface="Courier New"/>
              <a:ea typeface="Calibri"/>
            </a:endParaRPr>
          </a:p>
          <a:p>
            <a:pPr rtl="0">
              <a:spcBef>
                <a:spcPts val="0"/>
              </a:spcBef>
              <a:spcAft>
                <a:spcPts val="0"/>
              </a:spcAft>
              <a:buNone/>
            </a:pPr>
            <a:r>
              <a:rPr lang="en" sz="1600" b="1">
                <a:latin typeface="Courier New"/>
                <a:ea typeface="Calibri"/>
              </a:rPr>
              <a:t>    ...</a:t>
            </a:r>
          </a:p>
          <a:p>
            <a:pPr rtl="0">
              <a:spcBef>
                <a:spcPts val="0"/>
              </a:spcBef>
              <a:spcAft>
                <a:spcPts val="0"/>
              </a:spcAft>
              <a:buNone/>
            </a:pPr>
            <a:r>
              <a:rPr lang="en" sz="1600" b="1">
                <a:latin typeface="Courier New"/>
                <a:ea typeface="Calibri"/>
              </a:rPr>
              <a:t> </a:t>
            </a:r>
            <a:endParaRPr lang="ru-RU" sz="1600" b="1" dirty="0" smtClean="0">
              <a:latin typeface="Courier New"/>
              <a:ea typeface="Calibri"/>
            </a:endParaRPr>
          </a:p>
        </p:txBody>
      </p:sp>
      <p:sp>
        <p:nvSpPr>
          <p:cNvPr id="4" name="Дата 3"/>
          <p:cNvSpPr>
            <a:spLocks noGrp="1"/>
          </p:cNvSpPr>
          <p:nvPr>
            <p:ph type="dt" sz="half" idx="10"/>
          </p:nvPr>
        </p:nvSpPr>
        <p:spPr/>
        <p:txBody>
          <a:bodyPr rtlCol="0"/>
          <a:lstStyle/>
          <a:p>
            <a:pPr rtl="0">
              <a:defRPr/>
            </a:pPr>
            <a:r>
              <a:rPr lang="en"/>
              <a:t>Nizhny Novgorod, 2014</a:t>
            </a:r>
            <a:endParaRPr lang="ru-RU"/>
          </a:p>
        </p:txBody>
      </p:sp>
      <p:sp>
        <p:nvSpPr>
          <p:cNvPr id="5" name="Нижний колонтитул 4"/>
          <p:cNvSpPr>
            <a:spLocks noGrp="1"/>
          </p:cNvSpPr>
          <p:nvPr>
            <p:ph type="ftr" sz="quarter" idx="11"/>
          </p:nvPr>
        </p:nvSpPr>
        <p:spPr/>
        <p:txBody>
          <a:bodyPr rtlCol="0"/>
          <a:lstStyle/>
          <a:p>
            <a:pPr rtl="0">
              <a:defRPr/>
            </a:pPr>
            <a:r>
              <a:rPr lang="en"/>
              <a:t>Preconditioned conjugate gradient method implementation</a:t>
            </a:r>
            <a:endParaRPr lang="ru-RU"/>
          </a:p>
        </p:txBody>
      </p:sp>
      <p:sp>
        <p:nvSpPr>
          <p:cNvPr id="6" name="Номер слайда 5"/>
          <p:cNvSpPr>
            <a:spLocks noGrp="1"/>
          </p:cNvSpPr>
          <p:nvPr>
            <p:ph type="sldNum" sz="quarter" idx="12"/>
          </p:nvPr>
        </p:nvSpPr>
        <p:spPr/>
        <p:txBody>
          <a:bodyPr rtlCol="0"/>
          <a:lstStyle/>
          <a:p>
            <a:pPr rtl="0">
              <a:defRPr/>
            </a:pPr>
            <a:fld id="{CFF17263-AD44-4172-9351-2AAA83E44B95}" type="slidenum">
              <a:rPr lang="ru-RU" smtClean="0"/>
              <a:pPr rtl="0">
                <a:defRPr/>
              </a:pPr>
              <a:t>67</a:t>
            </a:fld>
            <a:endParaRPr lang="ru-RU" dirty="0"/>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Example for the conjugate gradient method (3)</a:t>
            </a:r>
            <a:endParaRPr lang="ru-RU" dirty="0"/>
          </a:p>
        </p:txBody>
      </p:sp>
      <p:sp>
        <p:nvSpPr>
          <p:cNvPr id="3" name="Содержимое 2"/>
          <p:cNvSpPr>
            <a:spLocks noGrp="1"/>
          </p:cNvSpPr>
          <p:nvPr>
            <p:ph idx="1"/>
          </p:nvPr>
        </p:nvSpPr>
        <p:spPr/>
        <p:txBody>
          <a:bodyPr rtlCol="0"/>
          <a:lstStyle/>
          <a:p>
            <a:pPr rtl="0">
              <a:spcBef>
                <a:spcPts val="0"/>
              </a:spcBef>
              <a:spcAft>
                <a:spcPts val="0"/>
              </a:spcAft>
              <a:buNone/>
            </a:pPr>
            <a:r>
              <a:rPr lang="en" sz="1600" b="1" dirty="0">
                <a:latin typeface="Courier New"/>
                <a:ea typeface="Calibri"/>
              </a:rPr>
              <a:t>    </a:t>
            </a:r>
            <a:r>
              <a:rPr lang="en" sz="1600" b="1" dirty="0">
                <a:solidFill>
                  <a:srgbClr val="008000"/>
                </a:solidFill>
                <a:latin typeface="Courier New"/>
                <a:ea typeface="Calibri"/>
              </a:rPr>
              <a:t>// compute alpha</a:t>
            </a:r>
            <a:endParaRPr lang="ru-RU" sz="1600" b="1" dirty="0" smtClean="0">
              <a:latin typeface="Courier New"/>
              <a:ea typeface="Calibri"/>
            </a:endParaRPr>
          </a:p>
          <a:p>
            <a:pPr rtl="0">
              <a:spcBef>
                <a:spcPts val="0"/>
              </a:spcBef>
              <a:spcAft>
                <a:spcPts val="0"/>
              </a:spcAft>
              <a:buNone/>
            </a:pPr>
            <a:r>
              <a:rPr lang="en" sz="1600" b="1" dirty="0">
                <a:latin typeface="Courier New"/>
                <a:ea typeface="Calibri"/>
              </a:rPr>
              <a:t>    MultiplicateVV(rPrev, rPrev, size, &amp;numerator);</a:t>
            </a:r>
            <a:endParaRPr lang="ru-RU" sz="1600" b="1" dirty="0" smtClean="0">
              <a:latin typeface="Courier New"/>
              <a:ea typeface="Calibri"/>
            </a:endParaRPr>
          </a:p>
          <a:p>
            <a:pPr rtl="0">
              <a:spcBef>
                <a:spcPts val="0"/>
              </a:spcBef>
              <a:spcAft>
                <a:spcPts val="0"/>
              </a:spcAft>
              <a:buNone/>
            </a:pPr>
            <a:r>
              <a:rPr lang="en" sz="1600" b="1" dirty="0">
                <a:latin typeface="Courier New"/>
                <a:ea typeface="Calibri"/>
              </a:rPr>
              <a:t>    MultiplicateVV(p, Ap, size, &amp;denominator);</a:t>
            </a:r>
            <a:endParaRPr lang="ru-RU" sz="1600" b="1" dirty="0" smtClean="0">
              <a:latin typeface="Courier New"/>
              <a:ea typeface="Calibri"/>
            </a:endParaRPr>
          </a:p>
          <a:p>
            <a:pPr rtl="0">
              <a:spcBef>
                <a:spcPts val="0"/>
              </a:spcBef>
              <a:spcAft>
                <a:spcPts val="0"/>
              </a:spcAft>
              <a:buNone/>
            </a:pPr>
            <a:r>
              <a:rPr lang="en" sz="1600" b="1" dirty="0">
                <a:latin typeface="Courier New"/>
                <a:ea typeface="Calibri"/>
              </a:rPr>
              <a:t>    mpfr_div(alpha, numerator, denominator, MPFR_RNDD);</a:t>
            </a:r>
            <a:endParaRPr lang="ru-RU" sz="1600" b="1" dirty="0" smtClean="0">
              <a:latin typeface="Courier New"/>
              <a:ea typeface="Calibri"/>
            </a:endParaRPr>
          </a:p>
          <a:p>
            <a:pPr rtl="0">
              <a:spcBef>
                <a:spcPts val="0"/>
              </a:spcBef>
              <a:spcAft>
                <a:spcPts val="0"/>
              </a:spcAft>
              <a:buNone/>
            </a:pPr>
            <a:r>
              <a:rPr lang="en" sz="1600" b="1" dirty="0">
                <a:latin typeface="Courier New"/>
                <a:ea typeface="Calibri"/>
              </a:rPr>
              <a:t> </a:t>
            </a:r>
            <a:endParaRPr lang="ru-RU" sz="1600" b="1" dirty="0" smtClean="0">
              <a:latin typeface="Courier New"/>
              <a:ea typeface="Calibri"/>
            </a:endParaRPr>
          </a:p>
          <a:p>
            <a:pPr rtl="0">
              <a:spcBef>
                <a:spcPts val="0"/>
              </a:spcBef>
              <a:spcAft>
                <a:spcPts val="0"/>
              </a:spcAft>
              <a:buNone/>
            </a:pPr>
            <a:r>
              <a:rPr lang="en" sz="1600" b="1" dirty="0">
                <a:latin typeface="Courier New"/>
                <a:ea typeface="Calibri"/>
              </a:rPr>
              <a:t>    </a:t>
            </a:r>
            <a:r>
              <a:rPr lang="en" sz="1600" b="1" dirty="0">
                <a:solidFill>
                  <a:srgbClr val="0000FF"/>
                </a:solidFill>
                <a:latin typeface="Courier New"/>
                <a:ea typeface="Calibri"/>
              </a:rPr>
              <a:t>for</a:t>
            </a:r>
            <a:r>
              <a:rPr lang="en" sz="1600" b="1" dirty="0">
                <a:latin typeface="Courier New"/>
                <a:ea typeface="Calibri"/>
              </a:rPr>
              <a:t> (j = 0; j &lt; size; j++)</a:t>
            </a:r>
            <a:endParaRPr lang="ru-RU" sz="1600" b="1" dirty="0" smtClean="0">
              <a:latin typeface="Courier New"/>
              <a:ea typeface="Calibri"/>
            </a:endParaRPr>
          </a:p>
          <a:p>
            <a:pPr rtl="0">
              <a:spcBef>
                <a:spcPts val="0"/>
              </a:spcBef>
              <a:spcAft>
                <a:spcPts val="0"/>
              </a:spcAft>
              <a:buNone/>
            </a:pPr>
            <a:r>
              <a:rPr lang="en" sz="1600" b="1" dirty="0">
                <a:latin typeface="Courier New"/>
                <a:ea typeface="Calibri"/>
              </a:rPr>
              <a:t>    {</a:t>
            </a:r>
            <a:endParaRPr lang="ru-RU" sz="1600" b="1" dirty="0" smtClean="0">
              <a:latin typeface="Courier New"/>
              <a:ea typeface="Calibri"/>
            </a:endParaRPr>
          </a:p>
          <a:p>
            <a:pPr rtl="0">
              <a:spcBef>
                <a:spcPts val="0"/>
              </a:spcBef>
              <a:spcAft>
                <a:spcPts val="0"/>
              </a:spcAft>
              <a:buNone/>
            </a:pPr>
            <a:r>
              <a:rPr lang="en" sz="1600" b="1" dirty="0">
                <a:latin typeface="Courier New"/>
                <a:ea typeface="Calibri"/>
              </a:rPr>
              <a:t>      </a:t>
            </a:r>
            <a:r>
              <a:rPr lang="en" sz="1600" b="1" dirty="0">
                <a:solidFill>
                  <a:srgbClr val="008000"/>
                </a:solidFill>
                <a:latin typeface="Courier New"/>
                <a:ea typeface="Calibri"/>
              </a:rPr>
              <a:t>// compute the next approximation </a:t>
            </a:r>
            <a:r>
              <a:rPr lang="en" sz="1600" b="1" dirty="0" smtClean="0">
                <a:solidFill>
                  <a:srgbClr val="008000"/>
                </a:solidFill>
                <a:latin typeface="Courier New"/>
                <a:ea typeface="Calibri"/>
              </a:rPr>
              <a:t>of the result</a:t>
            </a:r>
            <a:endParaRPr lang="ru-RU" sz="1600" b="1" dirty="0" smtClean="0">
              <a:latin typeface="Courier New"/>
              <a:ea typeface="Calibri"/>
            </a:endParaRPr>
          </a:p>
          <a:p>
            <a:pPr rtl="0">
              <a:spcBef>
                <a:spcPts val="0"/>
              </a:spcBef>
              <a:spcAft>
                <a:spcPts val="0"/>
              </a:spcAft>
              <a:buNone/>
            </a:pPr>
            <a:r>
              <a:rPr lang="en" sz="1600" b="1" dirty="0">
                <a:latin typeface="Courier New"/>
                <a:ea typeface="Calibri"/>
              </a:rPr>
              <a:t>      mpfr_mul(product, alpha, p[j], MPFR_RNDD);</a:t>
            </a:r>
            <a:endParaRPr lang="ru-RU" sz="1600" b="1" dirty="0" smtClean="0">
              <a:latin typeface="Courier New"/>
              <a:ea typeface="Calibri"/>
            </a:endParaRPr>
          </a:p>
          <a:p>
            <a:pPr rtl="0">
              <a:spcBef>
                <a:spcPts val="0"/>
              </a:spcBef>
              <a:spcAft>
                <a:spcPts val="0"/>
              </a:spcAft>
              <a:buNone/>
            </a:pPr>
            <a:r>
              <a:rPr lang="en" sz="1600" b="1" dirty="0">
                <a:latin typeface="Courier New"/>
                <a:ea typeface="Calibri"/>
              </a:rPr>
              <a:t>      mpfr_add(result[j], result[j], product, MPFR_RNDD);</a:t>
            </a:r>
            <a:endParaRPr lang="ru-RU" sz="1600" b="1" dirty="0" smtClean="0">
              <a:latin typeface="Courier New"/>
              <a:ea typeface="Calibri"/>
            </a:endParaRPr>
          </a:p>
          <a:p>
            <a:pPr rtl="0">
              <a:spcBef>
                <a:spcPts val="0"/>
              </a:spcBef>
              <a:spcAft>
                <a:spcPts val="0"/>
              </a:spcAft>
              <a:buNone/>
            </a:pPr>
            <a:r>
              <a:rPr lang="en" sz="1600" b="1" dirty="0">
                <a:latin typeface="Courier New"/>
                <a:ea typeface="Calibri"/>
              </a:rPr>
              <a:t> </a:t>
            </a:r>
            <a:endParaRPr lang="ru-RU" sz="1600" b="1" dirty="0" smtClean="0">
              <a:latin typeface="Courier New"/>
              <a:ea typeface="Calibri"/>
            </a:endParaRPr>
          </a:p>
          <a:p>
            <a:pPr rtl="0">
              <a:spcBef>
                <a:spcPts val="0"/>
              </a:spcBef>
              <a:spcAft>
                <a:spcPts val="0"/>
              </a:spcAft>
              <a:buNone/>
            </a:pPr>
            <a:r>
              <a:rPr lang="en" sz="1600" b="1" dirty="0">
                <a:latin typeface="Courier New"/>
                <a:ea typeface="Calibri"/>
              </a:rPr>
              <a:t>      </a:t>
            </a:r>
            <a:r>
              <a:rPr lang="en" sz="1600" b="1" dirty="0">
                <a:solidFill>
                  <a:srgbClr val="008000"/>
                </a:solidFill>
                <a:latin typeface="Courier New"/>
                <a:ea typeface="Calibri"/>
              </a:rPr>
              <a:t>// compute rNext</a:t>
            </a:r>
            <a:endParaRPr lang="ru-RU" sz="1600" b="1" dirty="0" smtClean="0">
              <a:latin typeface="Courier New"/>
              <a:ea typeface="Calibri"/>
            </a:endParaRPr>
          </a:p>
          <a:p>
            <a:pPr rtl="0">
              <a:spcBef>
                <a:spcPts val="0"/>
              </a:spcBef>
              <a:spcAft>
                <a:spcPts val="0"/>
              </a:spcAft>
              <a:buNone/>
            </a:pPr>
            <a:r>
              <a:rPr lang="en" sz="1600" b="1" dirty="0">
                <a:latin typeface="Courier New"/>
                <a:ea typeface="Calibri"/>
              </a:rPr>
              <a:t>      mpfr_mul(product, alpha,  Ap[j], MPFR_RNDD);</a:t>
            </a:r>
            <a:endParaRPr lang="ru-RU" sz="1600" b="1" dirty="0" smtClean="0">
              <a:latin typeface="Courier New"/>
              <a:ea typeface="Calibri"/>
            </a:endParaRPr>
          </a:p>
          <a:p>
            <a:pPr rtl="0">
              <a:spcBef>
                <a:spcPts val="0"/>
              </a:spcBef>
              <a:spcAft>
                <a:spcPts val="0"/>
              </a:spcAft>
              <a:buNone/>
            </a:pPr>
            <a:r>
              <a:rPr lang="en" sz="1600" b="1" dirty="0">
                <a:latin typeface="Courier New"/>
                <a:ea typeface="Calibri"/>
              </a:rPr>
              <a:t>      mpfr_sub(rNext[j], rPrev[j], product, MPFR_RNDD);</a:t>
            </a:r>
            <a:endParaRPr lang="ru-RU" sz="1600" b="1" dirty="0" smtClean="0">
              <a:latin typeface="Courier New"/>
              <a:ea typeface="Calibri"/>
            </a:endParaRPr>
          </a:p>
          <a:p>
            <a:pPr rtl="0">
              <a:spcBef>
                <a:spcPts val="0"/>
              </a:spcBef>
              <a:spcAft>
                <a:spcPts val="0"/>
              </a:spcAft>
              <a:buNone/>
            </a:pPr>
            <a:r>
              <a:rPr lang="en" sz="1600" b="1" dirty="0">
                <a:latin typeface="Courier New"/>
                <a:ea typeface="Calibri"/>
              </a:rPr>
              <a:t>    }</a:t>
            </a:r>
            <a:endParaRPr lang="ru-RU" sz="1600" b="1" dirty="0" smtClean="0">
              <a:latin typeface="Courier New"/>
              <a:ea typeface="Calibri"/>
            </a:endParaRPr>
          </a:p>
          <a:p>
            <a:pPr rtl="0">
              <a:spcBef>
                <a:spcPts val="0"/>
              </a:spcBef>
              <a:spcAft>
                <a:spcPts val="0"/>
              </a:spcAft>
              <a:buNone/>
            </a:pPr>
            <a:r>
              <a:rPr lang="en" sz="1600" b="1" dirty="0">
                <a:latin typeface="Courier New"/>
                <a:ea typeface="Calibri"/>
              </a:rPr>
              <a:t> </a:t>
            </a:r>
            <a:endParaRPr lang="ru-RU" sz="1600" b="1" dirty="0" smtClean="0">
              <a:latin typeface="Courier New"/>
              <a:ea typeface="Calibri"/>
            </a:endParaRPr>
          </a:p>
          <a:p>
            <a:pPr rtl="0">
              <a:spcBef>
                <a:spcPts val="0"/>
              </a:spcBef>
              <a:spcAft>
                <a:spcPts val="0"/>
              </a:spcAft>
              <a:buNone/>
            </a:pPr>
            <a:r>
              <a:rPr lang="en" sz="1600" b="1" dirty="0">
                <a:latin typeface="Courier New"/>
                <a:ea typeface="Calibri"/>
              </a:rPr>
              <a:t>    </a:t>
            </a:r>
            <a:r>
              <a:rPr lang="en" sz="1600" b="1" dirty="0">
                <a:solidFill>
                  <a:srgbClr val="008000"/>
                </a:solidFill>
                <a:latin typeface="Courier New"/>
                <a:ea typeface="Calibri"/>
              </a:rPr>
              <a:t>// compute the residual norm</a:t>
            </a:r>
            <a:endParaRPr lang="ru-RU" sz="1600" b="1" dirty="0" smtClean="0">
              <a:latin typeface="Courier New"/>
              <a:ea typeface="Calibri"/>
            </a:endParaRPr>
          </a:p>
          <a:p>
            <a:pPr rtl="0">
              <a:spcBef>
                <a:spcPts val="0"/>
              </a:spcBef>
              <a:spcAft>
                <a:spcPts val="0"/>
              </a:spcAft>
              <a:buNone/>
            </a:pPr>
            <a:r>
              <a:rPr lang="en" sz="1600" b="1" dirty="0">
                <a:latin typeface="Courier New"/>
                <a:ea typeface="Calibri"/>
              </a:rPr>
              <a:t>    MultiplicateVV(rNext, rNext, size, &amp;product);</a:t>
            </a:r>
            <a:endParaRPr lang="ru-RU" sz="1600" b="1" dirty="0" smtClean="0">
              <a:latin typeface="Courier New"/>
              <a:ea typeface="Calibri"/>
            </a:endParaRPr>
          </a:p>
          <a:p>
            <a:pPr rtl="0">
              <a:spcBef>
                <a:spcPts val="0"/>
              </a:spcBef>
              <a:spcAft>
                <a:spcPts val="0"/>
              </a:spcAft>
              <a:buNone/>
            </a:pPr>
            <a:r>
              <a:rPr lang="en" sz="1600" b="1" dirty="0">
                <a:latin typeface="Courier New"/>
                <a:ea typeface="Calibri"/>
              </a:rPr>
              <a:t>    mpfr_sqrt(product, product, MPFR_RNDD);</a:t>
            </a:r>
            <a:endParaRPr lang="ru-RU" sz="1600" b="1" dirty="0" smtClean="0">
              <a:latin typeface="Courier New"/>
              <a:ea typeface="Calibri"/>
            </a:endParaRPr>
          </a:p>
          <a:p>
            <a:pPr rtl="0">
              <a:spcBef>
                <a:spcPts val="0"/>
              </a:spcBef>
              <a:spcAft>
                <a:spcPts val="0"/>
              </a:spcAft>
              <a:buNone/>
            </a:pPr>
            <a:r>
              <a:rPr lang="en" sz="1600" b="1" dirty="0">
                <a:latin typeface="Courier New"/>
                <a:ea typeface="Calibri"/>
              </a:rPr>
              <a:t>    mpfr_div(check, product, norm, MPFR_RNDD);</a:t>
            </a:r>
            <a:endParaRPr lang="ru-RU" sz="1600" b="1" dirty="0" smtClean="0">
              <a:latin typeface="Courier New"/>
              <a:ea typeface="Calibri"/>
            </a:endParaRPr>
          </a:p>
          <a:p>
            <a:pPr rtl="0">
              <a:spcBef>
                <a:spcPts val="0"/>
              </a:spcBef>
              <a:spcAft>
                <a:spcPts val="0"/>
              </a:spcAft>
              <a:buNone/>
            </a:pPr>
            <a:r>
              <a:rPr lang="en" sz="1600" b="1" dirty="0">
                <a:latin typeface="Courier New"/>
                <a:ea typeface="Calibri"/>
              </a:rPr>
              <a:t>    </a:t>
            </a:r>
            <a:endParaRPr lang="ru-RU" sz="1600" b="1" dirty="0" smtClean="0">
              <a:latin typeface="Courier New"/>
              <a:ea typeface="Calibri"/>
            </a:endParaRPr>
          </a:p>
          <a:p>
            <a:pPr rtl="0">
              <a:spcBef>
                <a:spcPts val="0"/>
              </a:spcBef>
              <a:spcAft>
                <a:spcPts val="0"/>
              </a:spcAft>
              <a:buNone/>
            </a:pPr>
            <a:r>
              <a:rPr lang="en" sz="1600" b="1" dirty="0">
                <a:latin typeface="Courier New"/>
                <a:ea typeface="Calibri"/>
              </a:rPr>
              <a:t> </a:t>
            </a:r>
            <a:endParaRPr lang="ru-RU" sz="1600" b="1" dirty="0" smtClean="0">
              <a:latin typeface="Courier New"/>
              <a:ea typeface="Calibri"/>
            </a:endParaRPr>
          </a:p>
        </p:txBody>
      </p:sp>
      <p:sp>
        <p:nvSpPr>
          <p:cNvPr id="4" name="Дата 3"/>
          <p:cNvSpPr>
            <a:spLocks noGrp="1"/>
          </p:cNvSpPr>
          <p:nvPr>
            <p:ph type="dt" sz="half" idx="10"/>
          </p:nvPr>
        </p:nvSpPr>
        <p:spPr/>
        <p:txBody>
          <a:bodyPr rtlCol="0"/>
          <a:lstStyle/>
          <a:p>
            <a:pPr rtl="0">
              <a:defRPr/>
            </a:pPr>
            <a:r>
              <a:rPr lang="en"/>
              <a:t>Nizhny Novgorod, 2014</a:t>
            </a:r>
            <a:endParaRPr lang="ru-RU"/>
          </a:p>
        </p:txBody>
      </p:sp>
      <p:sp>
        <p:nvSpPr>
          <p:cNvPr id="5" name="Нижний колонтитул 4"/>
          <p:cNvSpPr>
            <a:spLocks noGrp="1"/>
          </p:cNvSpPr>
          <p:nvPr>
            <p:ph type="ftr" sz="quarter" idx="11"/>
          </p:nvPr>
        </p:nvSpPr>
        <p:spPr/>
        <p:txBody>
          <a:bodyPr rtlCol="0"/>
          <a:lstStyle/>
          <a:p>
            <a:pPr rtl="0">
              <a:defRPr/>
            </a:pPr>
            <a:r>
              <a:rPr lang="en"/>
              <a:t>Preconditioned conjugate gradient method implementation</a:t>
            </a:r>
            <a:endParaRPr lang="ru-RU"/>
          </a:p>
        </p:txBody>
      </p:sp>
      <p:sp>
        <p:nvSpPr>
          <p:cNvPr id="6" name="Номер слайда 5"/>
          <p:cNvSpPr>
            <a:spLocks noGrp="1"/>
          </p:cNvSpPr>
          <p:nvPr>
            <p:ph type="sldNum" sz="quarter" idx="12"/>
          </p:nvPr>
        </p:nvSpPr>
        <p:spPr/>
        <p:txBody>
          <a:bodyPr rtlCol="0"/>
          <a:lstStyle/>
          <a:p>
            <a:pPr rtl="0">
              <a:defRPr/>
            </a:pPr>
            <a:fld id="{CFF17263-AD44-4172-9351-2AAA83E44B95}" type="slidenum">
              <a:rPr lang="ru-RU" smtClean="0"/>
              <a:pPr rtl="0">
                <a:defRPr/>
              </a:pPr>
              <a:t>68</a:t>
            </a:fld>
            <a:endParaRPr lang="ru-RU" dirty="0"/>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Example for the conjugate gradient method (4)</a:t>
            </a:r>
            <a:endParaRPr lang="ru-RU" dirty="0"/>
          </a:p>
        </p:txBody>
      </p:sp>
      <p:sp>
        <p:nvSpPr>
          <p:cNvPr id="3" name="Содержимое 2"/>
          <p:cNvSpPr>
            <a:spLocks noGrp="1"/>
          </p:cNvSpPr>
          <p:nvPr>
            <p:ph idx="1"/>
          </p:nvPr>
        </p:nvSpPr>
        <p:spPr/>
        <p:txBody>
          <a:bodyPr rtlCol="0"/>
          <a:lstStyle/>
          <a:p>
            <a:pPr rtl="0">
              <a:spcBef>
                <a:spcPts val="0"/>
              </a:spcBef>
              <a:spcAft>
                <a:spcPts val="0"/>
              </a:spcAft>
              <a:buNone/>
            </a:pPr>
            <a:r>
              <a:rPr lang="en" sz="1600" b="1" dirty="0">
                <a:latin typeface="Courier New"/>
                <a:ea typeface="Calibri"/>
              </a:rPr>
              <a:t>    </a:t>
            </a:r>
            <a:r>
              <a:rPr lang="en" sz="1600" b="1" dirty="0">
                <a:solidFill>
                  <a:srgbClr val="008000"/>
                </a:solidFill>
                <a:latin typeface="Courier New"/>
                <a:ea typeface="Calibri"/>
              </a:rPr>
              <a:t>// compute beta</a:t>
            </a:r>
            <a:endParaRPr lang="ru-RU" sz="1600" b="1" dirty="0" smtClean="0">
              <a:latin typeface="Courier New"/>
              <a:ea typeface="Calibri"/>
            </a:endParaRPr>
          </a:p>
          <a:p>
            <a:pPr rtl="0">
              <a:spcBef>
                <a:spcPts val="0"/>
              </a:spcBef>
              <a:spcAft>
                <a:spcPts val="0"/>
              </a:spcAft>
              <a:buNone/>
            </a:pPr>
            <a:r>
              <a:rPr lang="en" sz="1600" b="1" dirty="0">
                <a:latin typeface="Courier New"/>
                <a:ea typeface="Calibri"/>
              </a:rPr>
              <a:t>    MultiplicateVV(rNext, rNext, size, &amp;numerator);</a:t>
            </a:r>
            <a:endParaRPr lang="ru-RU" sz="1600" b="1" dirty="0" smtClean="0">
              <a:latin typeface="Courier New"/>
              <a:ea typeface="Calibri"/>
            </a:endParaRPr>
          </a:p>
          <a:p>
            <a:pPr rtl="0">
              <a:spcBef>
                <a:spcPts val="0"/>
              </a:spcBef>
              <a:spcAft>
                <a:spcPts val="0"/>
              </a:spcAft>
              <a:buNone/>
            </a:pPr>
            <a:r>
              <a:rPr lang="en" sz="1600" b="1" dirty="0">
                <a:latin typeface="Courier New"/>
                <a:ea typeface="Calibri"/>
              </a:rPr>
              <a:t>    MultiplicateVV(rPrev, rPrev, size, &amp;denominator);</a:t>
            </a:r>
            <a:endParaRPr lang="ru-RU" sz="1600" b="1" dirty="0" smtClean="0">
              <a:latin typeface="Courier New"/>
              <a:ea typeface="Calibri"/>
            </a:endParaRPr>
          </a:p>
          <a:p>
            <a:pPr rtl="0">
              <a:spcBef>
                <a:spcPts val="0"/>
              </a:spcBef>
              <a:spcAft>
                <a:spcPts val="0"/>
              </a:spcAft>
              <a:buNone/>
            </a:pPr>
            <a:r>
              <a:rPr lang="en" sz="1600" b="1" dirty="0">
                <a:latin typeface="Courier New"/>
                <a:ea typeface="Calibri"/>
              </a:rPr>
              <a:t>    mpfr_div(beta, numerator, denominator, MPFR_RNDD);</a:t>
            </a:r>
            <a:endParaRPr lang="ru-RU" sz="1600" b="1" dirty="0" smtClean="0">
              <a:latin typeface="Courier New"/>
              <a:ea typeface="Calibri"/>
            </a:endParaRPr>
          </a:p>
          <a:p>
            <a:pPr rtl="0">
              <a:spcBef>
                <a:spcPts val="0"/>
              </a:spcBef>
              <a:spcAft>
                <a:spcPts val="0"/>
              </a:spcAft>
              <a:buNone/>
            </a:pPr>
            <a:r>
              <a:rPr lang="en" sz="1600" b="1" dirty="0">
                <a:latin typeface="Courier New"/>
                <a:ea typeface="Calibri"/>
              </a:rPr>
              <a:t> </a:t>
            </a:r>
            <a:endParaRPr lang="ru-RU" sz="1600" b="1" dirty="0" smtClean="0">
              <a:latin typeface="Courier New"/>
              <a:ea typeface="Calibri"/>
            </a:endParaRPr>
          </a:p>
          <a:p>
            <a:pPr rtl="0">
              <a:spcBef>
                <a:spcPts val="0"/>
              </a:spcBef>
              <a:spcAft>
                <a:spcPts val="0"/>
              </a:spcAft>
              <a:buNone/>
            </a:pPr>
            <a:r>
              <a:rPr lang="en" sz="1600" b="1" dirty="0">
                <a:latin typeface="Courier New"/>
                <a:ea typeface="Calibri"/>
              </a:rPr>
              <a:t>    </a:t>
            </a:r>
            <a:r>
              <a:rPr lang="en" sz="1600" b="1" dirty="0">
                <a:solidFill>
                  <a:srgbClr val="008000"/>
                </a:solidFill>
                <a:latin typeface="Courier New"/>
                <a:ea typeface="Calibri"/>
              </a:rPr>
              <a:t>// compute p</a:t>
            </a:r>
            <a:endParaRPr lang="ru-RU" sz="1600" b="1" dirty="0" smtClean="0">
              <a:latin typeface="Courier New"/>
              <a:ea typeface="Calibri"/>
            </a:endParaRPr>
          </a:p>
          <a:p>
            <a:pPr rtl="0">
              <a:spcBef>
                <a:spcPts val="0"/>
              </a:spcBef>
              <a:spcAft>
                <a:spcPts val="0"/>
              </a:spcAft>
              <a:buNone/>
            </a:pPr>
            <a:r>
              <a:rPr lang="en" sz="1600" b="1" dirty="0">
                <a:latin typeface="Courier New"/>
                <a:ea typeface="Calibri"/>
              </a:rPr>
              <a:t>    </a:t>
            </a:r>
            <a:r>
              <a:rPr lang="en" sz="1600" b="1" dirty="0">
                <a:solidFill>
                  <a:srgbClr val="0000FF"/>
                </a:solidFill>
                <a:latin typeface="Courier New"/>
                <a:ea typeface="Calibri"/>
              </a:rPr>
              <a:t>for</a:t>
            </a:r>
            <a:r>
              <a:rPr lang="en" sz="1600" b="1" dirty="0">
                <a:latin typeface="Courier New"/>
                <a:ea typeface="Calibri"/>
              </a:rPr>
              <a:t> (j = 0; j &lt; size; j++)</a:t>
            </a:r>
            <a:endParaRPr lang="ru-RU" sz="1600" b="1" dirty="0" smtClean="0">
              <a:latin typeface="Courier New"/>
              <a:ea typeface="Calibri"/>
            </a:endParaRPr>
          </a:p>
          <a:p>
            <a:pPr rtl="0">
              <a:spcBef>
                <a:spcPts val="0"/>
              </a:spcBef>
              <a:spcAft>
                <a:spcPts val="0"/>
              </a:spcAft>
              <a:buNone/>
            </a:pPr>
            <a:r>
              <a:rPr lang="en" sz="1600" b="1" dirty="0">
                <a:latin typeface="Courier New"/>
                <a:ea typeface="Calibri"/>
              </a:rPr>
              <a:t>    {</a:t>
            </a:r>
            <a:endParaRPr lang="ru-RU" sz="1600" b="1" dirty="0" smtClean="0">
              <a:latin typeface="Courier New"/>
              <a:ea typeface="Calibri"/>
            </a:endParaRPr>
          </a:p>
          <a:p>
            <a:pPr rtl="0">
              <a:spcBef>
                <a:spcPts val="0"/>
              </a:spcBef>
              <a:spcAft>
                <a:spcPts val="0"/>
              </a:spcAft>
              <a:buNone/>
            </a:pPr>
            <a:r>
              <a:rPr lang="en" sz="1600" b="1" dirty="0">
                <a:latin typeface="Courier New"/>
                <a:ea typeface="Calibri"/>
              </a:rPr>
              <a:t>      mpfr_mul(p[j], beta, p[j], MPFR_RNDD);</a:t>
            </a:r>
            <a:endParaRPr lang="ru-RU" sz="1600" b="1" dirty="0" smtClean="0">
              <a:latin typeface="Courier New"/>
              <a:ea typeface="Calibri"/>
            </a:endParaRPr>
          </a:p>
          <a:p>
            <a:pPr rtl="0">
              <a:spcBef>
                <a:spcPts val="0"/>
              </a:spcBef>
              <a:spcAft>
                <a:spcPts val="0"/>
              </a:spcAft>
              <a:buNone/>
            </a:pPr>
            <a:r>
              <a:rPr lang="en" sz="1600" b="1" dirty="0">
                <a:latin typeface="Courier New"/>
                <a:ea typeface="Calibri"/>
              </a:rPr>
              <a:t>      mpfr_add(p[j], rNext[j], p[j], MPFR_RNDD);</a:t>
            </a:r>
            <a:endParaRPr lang="ru-RU" sz="1600" b="1" dirty="0" smtClean="0">
              <a:latin typeface="Courier New"/>
              <a:ea typeface="Calibri"/>
            </a:endParaRPr>
          </a:p>
          <a:p>
            <a:pPr rtl="0">
              <a:spcBef>
                <a:spcPts val="0"/>
              </a:spcBef>
              <a:spcAft>
                <a:spcPts val="0"/>
              </a:spcAft>
              <a:buNone/>
            </a:pPr>
            <a:r>
              <a:rPr lang="en" sz="1600" b="1" dirty="0">
                <a:latin typeface="Courier New"/>
                <a:ea typeface="Calibri"/>
              </a:rPr>
              <a:t>    }</a:t>
            </a:r>
            <a:endParaRPr lang="ru-RU" sz="1600" b="1" dirty="0" smtClean="0">
              <a:latin typeface="Courier New"/>
              <a:ea typeface="Calibri"/>
            </a:endParaRPr>
          </a:p>
          <a:p>
            <a:pPr rtl="0">
              <a:spcBef>
                <a:spcPts val="0"/>
              </a:spcBef>
              <a:spcAft>
                <a:spcPts val="0"/>
              </a:spcAft>
              <a:buNone/>
            </a:pPr>
            <a:r>
              <a:rPr lang="en" sz="1600" b="1" dirty="0">
                <a:latin typeface="Courier New"/>
                <a:ea typeface="Calibri"/>
              </a:rPr>
              <a:t>    swap = rNext;</a:t>
            </a:r>
            <a:endParaRPr lang="ru-RU" sz="1600" b="1" dirty="0" smtClean="0">
              <a:latin typeface="Courier New"/>
              <a:ea typeface="Calibri"/>
            </a:endParaRPr>
          </a:p>
          <a:p>
            <a:pPr rtl="0">
              <a:spcBef>
                <a:spcPts val="0"/>
              </a:spcBef>
              <a:spcAft>
                <a:spcPts val="0"/>
              </a:spcAft>
              <a:buNone/>
            </a:pPr>
            <a:r>
              <a:rPr lang="en" sz="1600" b="1" dirty="0">
                <a:latin typeface="Courier New"/>
                <a:ea typeface="Calibri"/>
              </a:rPr>
              <a:t>    rNext = rPrev;</a:t>
            </a:r>
            <a:endParaRPr lang="ru-RU" sz="1600" b="1" dirty="0" smtClean="0">
              <a:latin typeface="Courier New"/>
              <a:ea typeface="Calibri"/>
            </a:endParaRPr>
          </a:p>
          <a:p>
            <a:pPr rtl="0">
              <a:spcBef>
                <a:spcPts val="0"/>
              </a:spcBef>
              <a:spcAft>
                <a:spcPts val="0"/>
              </a:spcAft>
              <a:buNone/>
            </a:pPr>
            <a:r>
              <a:rPr lang="en" sz="1600" b="1" dirty="0">
                <a:latin typeface="Courier New"/>
                <a:ea typeface="Calibri"/>
              </a:rPr>
              <a:t>    rPrev = swap;</a:t>
            </a:r>
            <a:endParaRPr lang="ru-RU" sz="1600" b="1" dirty="0" smtClean="0">
              <a:latin typeface="Courier New"/>
              <a:ea typeface="Calibri"/>
            </a:endParaRPr>
          </a:p>
          <a:p>
            <a:pPr rtl="0">
              <a:spcBef>
                <a:spcPts val="0"/>
              </a:spcBef>
              <a:spcAft>
                <a:spcPts val="0"/>
              </a:spcAft>
              <a:buNone/>
            </a:pPr>
            <a:r>
              <a:rPr lang="en" sz="1600" b="1" dirty="0">
                <a:latin typeface="Courier New"/>
                <a:ea typeface="Calibri"/>
              </a:rPr>
              <a:t>  }</a:t>
            </a:r>
            <a:endParaRPr lang="ru-RU" sz="1600" b="1" dirty="0" smtClean="0">
              <a:latin typeface="Courier New"/>
              <a:ea typeface="Calibri"/>
            </a:endParaRPr>
          </a:p>
          <a:p>
            <a:pPr rtl="0">
              <a:spcBef>
                <a:spcPts val="0"/>
              </a:spcBef>
              <a:spcAft>
                <a:spcPts val="0"/>
              </a:spcAft>
              <a:buNone/>
            </a:pPr>
            <a:r>
              <a:rPr lang="en" sz="1600" b="1" dirty="0">
                <a:latin typeface="Courier New"/>
                <a:ea typeface="Calibri"/>
              </a:rPr>
              <a:t>  </a:t>
            </a:r>
            <a:r>
              <a:rPr lang="en" sz="1600" b="1" dirty="0">
                <a:solidFill>
                  <a:srgbClr val="0000FF"/>
                </a:solidFill>
                <a:latin typeface="Courier New"/>
                <a:ea typeface="Calibri"/>
              </a:rPr>
              <a:t>while</a:t>
            </a:r>
            <a:r>
              <a:rPr lang="en" sz="1600" b="1" dirty="0">
                <a:latin typeface="Courier New"/>
                <a:ea typeface="Calibri"/>
              </a:rPr>
              <a:t> ((mpfr_cmp(check, eps) &gt; 0) &amp;&amp; (*(count) &lt;= maxIter));</a:t>
            </a:r>
            <a:endParaRPr lang="ru-RU" sz="1600" b="1" dirty="0" smtClean="0">
              <a:latin typeface="Courier New"/>
              <a:ea typeface="Calibri"/>
            </a:endParaRPr>
          </a:p>
          <a:p>
            <a:pPr rtl="0">
              <a:spcBef>
                <a:spcPts val="0"/>
              </a:spcBef>
              <a:spcAft>
                <a:spcPts val="0"/>
              </a:spcAft>
              <a:buNone/>
            </a:pPr>
            <a:r>
              <a:rPr lang="en" sz="1600" b="1" dirty="0">
                <a:latin typeface="Courier New"/>
                <a:ea typeface="Calibri"/>
              </a:rPr>
              <a:t>  </a:t>
            </a:r>
            <a:endParaRPr lang="en-US" sz="1600" b="1" dirty="0" smtClean="0">
              <a:latin typeface="Courier New"/>
              <a:ea typeface="Calibri"/>
            </a:endParaRPr>
          </a:p>
          <a:p>
            <a:pPr rtl="0">
              <a:spcBef>
                <a:spcPts val="0"/>
              </a:spcBef>
              <a:spcAft>
                <a:spcPts val="0"/>
              </a:spcAft>
              <a:buNone/>
            </a:pPr>
            <a:r>
              <a:rPr lang="en" sz="1600" b="1" dirty="0">
                <a:solidFill>
                  <a:srgbClr val="008000"/>
                </a:solidFill>
                <a:latin typeface="Courier New"/>
                <a:ea typeface="Calibri"/>
              </a:rPr>
              <a:t>  // empty the memory allocated to variables and vectors </a:t>
            </a:r>
            <a:endParaRPr lang="en-US" sz="1600" b="1" dirty="0" smtClean="0">
              <a:solidFill>
                <a:srgbClr val="008000"/>
              </a:solidFill>
              <a:latin typeface="Courier New"/>
              <a:ea typeface="Calibri"/>
            </a:endParaRPr>
          </a:p>
          <a:p>
            <a:pPr>
              <a:spcBef>
                <a:spcPts val="0"/>
              </a:spcBef>
              <a:spcAft>
                <a:spcPts val="0"/>
              </a:spcAft>
              <a:buNone/>
            </a:pPr>
            <a:r>
              <a:rPr lang="en" sz="1600" b="1" dirty="0">
                <a:solidFill>
                  <a:srgbClr val="008000"/>
                </a:solidFill>
                <a:latin typeface="Courier New"/>
                <a:ea typeface="Calibri"/>
              </a:rPr>
              <a:t>  // by the </a:t>
            </a:r>
            <a:r>
              <a:rPr lang="en" sz="1600" b="1" dirty="0" smtClean="0">
                <a:solidFill>
                  <a:srgbClr val="008000"/>
                </a:solidFill>
                <a:latin typeface="Courier New"/>
                <a:ea typeface="Calibri"/>
              </a:rPr>
              <a:t>mpfr_clear</a:t>
            </a:r>
            <a:r>
              <a:rPr lang="en" sz="1600" b="1" dirty="0">
                <a:solidFill>
                  <a:srgbClr val="008000"/>
                </a:solidFill>
                <a:latin typeface="Courier New"/>
                <a:ea typeface="Calibri"/>
              </a:rPr>
              <a:t>(), ReleaseVector() functions</a:t>
            </a:r>
            <a:endParaRPr lang="ru-RU" sz="1600" b="1" dirty="0" smtClean="0">
              <a:latin typeface="Courier New"/>
              <a:ea typeface="Calibri"/>
            </a:endParaRPr>
          </a:p>
          <a:p>
            <a:pPr rtl="0">
              <a:spcBef>
                <a:spcPts val="0"/>
              </a:spcBef>
              <a:spcAft>
                <a:spcPts val="0"/>
              </a:spcAft>
              <a:buNone/>
            </a:pPr>
            <a:r>
              <a:rPr lang="en" sz="1600" b="1" dirty="0">
                <a:latin typeface="Courier New"/>
                <a:ea typeface="Calibri"/>
              </a:rPr>
              <a:t>}</a:t>
            </a:r>
          </a:p>
        </p:txBody>
      </p:sp>
      <p:sp>
        <p:nvSpPr>
          <p:cNvPr id="4" name="Дата 3"/>
          <p:cNvSpPr>
            <a:spLocks noGrp="1"/>
          </p:cNvSpPr>
          <p:nvPr>
            <p:ph type="dt" sz="half" idx="10"/>
          </p:nvPr>
        </p:nvSpPr>
        <p:spPr/>
        <p:txBody>
          <a:bodyPr rtlCol="0"/>
          <a:lstStyle/>
          <a:p>
            <a:pPr rtl="0">
              <a:defRPr/>
            </a:pPr>
            <a:r>
              <a:rPr lang="en"/>
              <a:t>Nizhny Novgorod, 2014</a:t>
            </a:r>
            <a:endParaRPr lang="ru-RU"/>
          </a:p>
        </p:txBody>
      </p:sp>
      <p:sp>
        <p:nvSpPr>
          <p:cNvPr id="5" name="Нижний колонтитул 4"/>
          <p:cNvSpPr>
            <a:spLocks noGrp="1"/>
          </p:cNvSpPr>
          <p:nvPr>
            <p:ph type="ftr" sz="quarter" idx="11"/>
          </p:nvPr>
        </p:nvSpPr>
        <p:spPr/>
        <p:txBody>
          <a:bodyPr rtlCol="0"/>
          <a:lstStyle/>
          <a:p>
            <a:pPr rtl="0">
              <a:defRPr/>
            </a:pPr>
            <a:r>
              <a:rPr lang="en"/>
              <a:t>Preconditioned conjugate gradient method implementation</a:t>
            </a:r>
            <a:endParaRPr lang="ru-RU"/>
          </a:p>
        </p:txBody>
      </p:sp>
      <p:sp>
        <p:nvSpPr>
          <p:cNvPr id="6" name="Номер слайда 5"/>
          <p:cNvSpPr>
            <a:spLocks noGrp="1"/>
          </p:cNvSpPr>
          <p:nvPr>
            <p:ph type="sldNum" sz="quarter" idx="12"/>
          </p:nvPr>
        </p:nvSpPr>
        <p:spPr/>
        <p:txBody>
          <a:bodyPr rtlCol="0"/>
          <a:lstStyle/>
          <a:p>
            <a:pPr rtl="0">
              <a:defRPr/>
            </a:pPr>
            <a:fld id="{CFF17263-AD44-4172-9351-2AAA83E44B95}" type="slidenum">
              <a:rPr lang="ru-RU" smtClean="0"/>
              <a:pPr rtl="0">
                <a:defRPr/>
              </a:pPr>
              <a:t>69</a:t>
            </a:fld>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Дата 3"/>
          <p:cNvSpPr>
            <a:spLocks noGrp="1"/>
          </p:cNvSpPr>
          <p:nvPr>
            <p:ph type="dt" sz="quarter" idx="10"/>
          </p:nvPr>
        </p:nvSpPr>
        <p:spPr>
          <a:noFill/>
        </p:spPr>
        <p:txBody>
          <a:bodyPr rtlCol="0"/>
          <a:lstStyle/>
          <a:p>
            <a:pPr rtl="0"/>
            <a:r>
              <a:rPr lang="en"/>
              <a:t>Nizhny Novgorod, 2014</a:t>
            </a:r>
            <a:endParaRPr lang="ru-RU" dirty="0"/>
          </a:p>
        </p:txBody>
      </p:sp>
      <p:sp>
        <p:nvSpPr>
          <p:cNvPr id="1028" name="Нижний колонтитул 4"/>
          <p:cNvSpPr>
            <a:spLocks noGrp="1"/>
          </p:cNvSpPr>
          <p:nvPr>
            <p:ph type="ftr" sz="quarter" idx="11"/>
          </p:nvPr>
        </p:nvSpPr>
        <p:spPr>
          <a:noFill/>
        </p:spPr>
        <p:txBody>
          <a:bodyPr rtlCol="0"/>
          <a:lstStyle/>
          <a:p>
            <a:pPr rtl="0"/>
            <a:r>
              <a:rPr lang="en"/>
              <a:t>Preconditioned conjugate gradient method implementation</a:t>
            </a:r>
            <a:endParaRPr lang="ru-RU" dirty="0" smtClean="0"/>
          </a:p>
        </p:txBody>
      </p:sp>
      <p:sp>
        <p:nvSpPr>
          <p:cNvPr id="1029" name="Заголовок 1"/>
          <p:cNvSpPr>
            <a:spLocks noGrp="1"/>
          </p:cNvSpPr>
          <p:nvPr>
            <p:ph type="title"/>
          </p:nvPr>
        </p:nvSpPr>
        <p:spPr/>
        <p:txBody>
          <a:bodyPr rtlCol="0"/>
          <a:lstStyle/>
          <a:p>
            <a:pPr rtl="0"/>
            <a:r>
              <a:rPr lang="en" sz="2800"/>
              <a:t>Problem statement (1)</a:t>
            </a:r>
            <a:endParaRPr lang="ru-RU" sz="2800" dirty="0" smtClean="0"/>
          </a:p>
        </p:txBody>
      </p:sp>
      <p:sp>
        <p:nvSpPr>
          <p:cNvPr id="1031" name="Содержимое 2"/>
          <p:cNvSpPr>
            <a:spLocks noGrp="1"/>
          </p:cNvSpPr>
          <p:nvPr>
            <p:ph idx="1"/>
          </p:nvPr>
        </p:nvSpPr>
        <p:spPr>
          <a:xfrm>
            <a:off x="495300" y="1196975"/>
            <a:ext cx="9137650" cy="4968875"/>
          </a:xfrm>
        </p:spPr>
        <p:txBody>
          <a:bodyPr rtlCol="0"/>
          <a:lstStyle/>
          <a:p>
            <a:pPr rtl="0">
              <a:defRPr/>
            </a:pPr>
            <a:r>
              <a:rPr lang="en" dirty="0"/>
              <a:t>Let us consider a system of </a:t>
            </a:r>
            <a:r>
              <a:rPr lang="en" i="1" dirty="0"/>
              <a:t>n</a:t>
            </a:r>
            <a:r>
              <a:rPr lang="en" dirty="0"/>
              <a:t> linear equations like </a:t>
            </a:r>
            <a:r>
              <a:rPr lang="ru-RU" sz="2200" dirty="0" smtClean="0"/>
              <a:t/>
            </a:r>
            <a:br>
              <a:rPr lang="ru-RU" sz="2200" dirty="0" smtClean="0"/>
            </a:br>
            <a:r>
              <a:rPr lang="en" sz="2200" dirty="0"/>
              <a:t>				</a:t>
            </a:r>
            <a:r>
              <a:rPr lang="en" i="1" dirty="0">
                <a:latin typeface="Times New Roman" pitchFamily="18" charset="0"/>
                <a:cs typeface="Times New Roman" pitchFamily="18" charset="0"/>
              </a:rPr>
              <a:t>Ax</a:t>
            </a:r>
            <a:r>
              <a:rPr lang="en" dirty="0">
                <a:latin typeface="Times New Roman" pitchFamily="18" charset="0"/>
                <a:cs typeface="Times New Roman" pitchFamily="18" charset="0"/>
                <a:sym typeface="Symbol" pitchFamily="18" charset="2"/>
              </a:rPr>
              <a:t></a:t>
            </a:r>
            <a:r>
              <a:rPr lang="en" i="1" dirty="0">
                <a:latin typeface="Times New Roman" pitchFamily="18" charset="0"/>
                <a:cs typeface="Times New Roman" pitchFamily="18" charset="0"/>
              </a:rPr>
              <a:t>b</a:t>
            </a:r>
            <a:endParaRPr lang="ru-RU" i="1" dirty="0" smtClean="0">
              <a:latin typeface="Times New Roman" pitchFamily="18" charset="0"/>
              <a:cs typeface="Times New Roman" pitchFamily="18" charset="0"/>
            </a:endParaRPr>
          </a:p>
          <a:p>
            <a:pPr rtl="0">
              <a:defRPr/>
            </a:pPr>
            <a:r>
              <a:rPr lang="en" i="1" dirty="0">
                <a:latin typeface="Times New Roman" pitchFamily="18" charset="0"/>
                <a:cs typeface="Times New Roman" pitchFamily="18" charset="0"/>
              </a:rPr>
              <a:t>A</a:t>
            </a:r>
            <a:r>
              <a:rPr lang="en" i="1" dirty="0">
                <a:latin typeface="Times New Roman" pitchFamily="18" charset="0"/>
                <a:cs typeface="Times New Roman" pitchFamily="18" charset="0"/>
                <a:sym typeface="Symbol" pitchFamily="18" charset="2"/>
              </a:rPr>
              <a:t></a:t>
            </a:r>
            <a:r>
              <a:rPr lang="en" dirty="0"/>
              <a:t>(</a:t>
            </a:r>
            <a:r>
              <a:rPr lang="en" i="1" dirty="0">
                <a:latin typeface="Times New Roman" pitchFamily="18" charset="0"/>
                <a:cs typeface="Times New Roman" pitchFamily="18" charset="0"/>
              </a:rPr>
              <a:t>a</a:t>
            </a:r>
            <a:r>
              <a:rPr lang="en" i="1" baseline="-25000" dirty="0">
                <a:latin typeface="Times New Roman" pitchFamily="18" charset="0"/>
                <a:cs typeface="Times New Roman" pitchFamily="18" charset="0"/>
              </a:rPr>
              <a:t>ij</a:t>
            </a:r>
            <a:r>
              <a:rPr lang="en" dirty="0"/>
              <a:t>) is a </a:t>
            </a:r>
            <a:r>
              <a:rPr lang="en" i="1" dirty="0">
                <a:latin typeface="Times New Roman" pitchFamily="18" charset="0"/>
                <a:cs typeface="Times New Roman" pitchFamily="18" charset="0"/>
              </a:rPr>
              <a:t>n</a:t>
            </a:r>
            <a:r>
              <a:rPr lang="en" dirty="0"/>
              <a:t>×</a:t>
            </a:r>
            <a:r>
              <a:rPr lang="en" i="1" dirty="0">
                <a:latin typeface="Times New Roman" pitchFamily="18" charset="0"/>
                <a:cs typeface="Times New Roman" pitchFamily="18" charset="0"/>
              </a:rPr>
              <a:t>n </a:t>
            </a:r>
            <a:r>
              <a:rPr lang="en" dirty="0"/>
              <a:t>real matrix; </a:t>
            </a:r>
            <a:r>
              <a:rPr lang="en" i="1" dirty="0">
                <a:latin typeface="Times New Roman" pitchFamily="18" charset="0"/>
                <a:cs typeface="Times New Roman" pitchFamily="18" charset="0"/>
              </a:rPr>
              <a:t>b</a:t>
            </a:r>
            <a:r>
              <a:rPr lang="en" dirty="0"/>
              <a:t> and </a:t>
            </a:r>
            <a:r>
              <a:rPr lang="en" i="1" dirty="0">
                <a:latin typeface="Times New Roman" pitchFamily="18" charset="0"/>
                <a:cs typeface="Times New Roman" pitchFamily="18" charset="0"/>
              </a:rPr>
              <a:t>x</a:t>
            </a:r>
            <a:r>
              <a:rPr lang="en" i="1" dirty="0"/>
              <a:t> </a:t>
            </a:r>
            <a:r>
              <a:rPr lang="en" dirty="0">
                <a:sym typeface="Symbol" pitchFamily="18" charset="2"/>
              </a:rPr>
              <a:t>are</a:t>
            </a:r>
            <a:r>
              <a:rPr lang="en" dirty="0"/>
              <a:t> vectors consisting of </a:t>
            </a:r>
            <a:r>
              <a:rPr lang="en" i="1" dirty="0">
                <a:latin typeface="Times New Roman" pitchFamily="18" charset="0"/>
                <a:cs typeface="Times New Roman" pitchFamily="18" charset="0"/>
              </a:rPr>
              <a:t>n</a:t>
            </a:r>
            <a:r>
              <a:rPr lang="en" dirty="0"/>
              <a:t> elements; let the exact system solution be </a:t>
            </a:r>
            <a:r>
              <a:rPr lang="en" i="1" dirty="0">
                <a:latin typeface="Times New Roman" pitchFamily="18" charset="0"/>
                <a:cs typeface="Times New Roman" pitchFamily="18" charset="0"/>
              </a:rPr>
              <a:t>x</a:t>
            </a:r>
            <a:r>
              <a:rPr lang="en" dirty="0"/>
              <a:t>*.</a:t>
            </a:r>
            <a:endParaRPr lang="ru-RU" dirty="0" smtClean="0"/>
          </a:p>
          <a:p>
            <a:pPr>
              <a:defRPr/>
            </a:pPr>
            <a:r>
              <a:rPr lang="en" i="1" dirty="0"/>
              <a:t>An iterative method </a:t>
            </a:r>
            <a:r>
              <a:rPr lang="en" dirty="0"/>
              <a:t>generates a sequence of vectors </a:t>
            </a:r>
            <a:r>
              <a:rPr lang="en-US" i="1" dirty="0">
                <a:latin typeface="Times New Roman" pitchFamily="18" charset="0"/>
                <a:cs typeface="Times New Roman" pitchFamily="18" charset="0"/>
              </a:rPr>
              <a:t>x(s)</a:t>
            </a:r>
            <a:r>
              <a:rPr lang="en-US" i="1" dirty="0">
                <a:latin typeface="Times New Roman" pitchFamily="18" charset="0"/>
                <a:cs typeface="Times New Roman" pitchFamily="18" charset="0"/>
                <a:sym typeface="Symbol"/>
              </a:rPr>
              <a:t>R</a:t>
            </a:r>
            <a:r>
              <a:rPr lang="en-US" i="1" baseline="30000" dirty="0">
                <a:latin typeface="Times New Roman" pitchFamily="18" charset="0"/>
                <a:cs typeface="Times New Roman" pitchFamily="18" charset="0"/>
                <a:sym typeface="Symbol"/>
              </a:rPr>
              <a:t>m</a:t>
            </a:r>
            <a:r>
              <a:rPr lang="en-US" sz="2800" i="1" kern="800" dirty="0">
                <a:sym typeface="Symbol"/>
              </a:rPr>
              <a:t>, </a:t>
            </a:r>
            <a:r>
              <a:rPr lang="en-US" i="1" dirty="0">
                <a:latin typeface="Times New Roman" pitchFamily="18" charset="0"/>
                <a:cs typeface="Times New Roman" pitchFamily="18" charset="0"/>
                <a:sym typeface="Symbol"/>
              </a:rPr>
              <a:t>s0,1,2,…, </a:t>
            </a:r>
            <a:r>
              <a:rPr lang="en" i="1" dirty="0" smtClean="0">
                <a:latin typeface="Times New Roman" pitchFamily="18" charset="0"/>
                <a:cs typeface="Times New Roman" pitchFamily="18" charset="0"/>
                <a:sym typeface="Symbol"/>
              </a:rPr>
              <a:t></a:t>
            </a:r>
            <a:r>
              <a:rPr lang="en" dirty="0"/>
              <a:t>where </a:t>
            </a:r>
            <a:r>
              <a:rPr lang="en-US" i="1" dirty="0">
                <a:latin typeface="Times New Roman" pitchFamily="18" charset="0"/>
                <a:cs typeface="Times New Roman" pitchFamily="18" charset="0"/>
              </a:rPr>
              <a:t>x</a:t>
            </a:r>
            <a:r>
              <a:rPr lang="en-US" i="1" baseline="30000" dirty="0">
                <a:latin typeface="Times New Roman" pitchFamily="18" charset="0"/>
                <a:cs typeface="Times New Roman" pitchFamily="18" charset="0"/>
              </a:rPr>
              <a:t>(s)</a:t>
            </a:r>
            <a:r>
              <a:rPr lang="en" sz="2800" dirty="0" smtClean="0"/>
              <a:t> </a:t>
            </a:r>
            <a:r>
              <a:rPr lang="en" dirty="0">
                <a:sym typeface="Symbol"/>
              </a:rPr>
              <a:t>is</a:t>
            </a:r>
            <a:r>
              <a:rPr lang="en" dirty="0"/>
              <a:t> an approximate system solution. </a:t>
            </a:r>
          </a:p>
          <a:p>
            <a:pPr rtl="0">
              <a:defRPr/>
            </a:pPr>
            <a:r>
              <a:rPr lang="en" dirty="0"/>
              <a:t>An iterative method is </a:t>
            </a:r>
            <a:r>
              <a:rPr lang="en" i="1" dirty="0"/>
              <a:t>convergent</a:t>
            </a:r>
            <a:r>
              <a:rPr lang="en" dirty="0"/>
              <a:t> if</a:t>
            </a:r>
          </a:p>
          <a:p>
            <a:pPr rtl="0">
              <a:buNone/>
              <a:defRPr/>
            </a:pPr>
            <a:r>
              <a:rPr lang="en" sz="2000" dirty="0">
                <a:latin typeface="Times New Roman" pitchFamily="18" charset="0"/>
                <a:cs typeface="Times New Roman" pitchFamily="18" charset="0"/>
                <a:sym typeface="Symbol"/>
              </a:rPr>
              <a:t>			</a:t>
            </a:r>
            <a:r>
              <a:rPr lang="en" dirty="0">
                <a:latin typeface="Times New Roman" pitchFamily="18" charset="0"/>
                <a:cs typeface="Times New Roman" pitchFamily="18" charset="0"/>
                <a:sym typeface="Symbol"/>
              </a:rPr>
              <a:t></a:t>
            </a:r>
            <a:r>
              <a:rPr lang="en" dirty="0">
                <a:latin typeface="Times New Roman" pitchFamily="18" charset="0"/>
                <a:cs typeface="Times New Roman" pitchFamily="18" charset="0"/>
              </a:rPr>
              <a:t> </a:t>
            </a:r>
            <a:r>
              <a:rPr lang="en" i="1" dirty="0">
                <a:latin typeface="Times New Roman" pitchFamily="18" charset="0"/>
                <a:cs typeface="Times New Roman" pitchFamily="18" charset="0"/>
              </a:rPr>
              <a:t>x</a:t>
            </a:r>
            <a:r>
              <a:rPr lang="en" baseline="30000" dirty="0">
                <a:latin typeface="Times New Roman" pitchFamily="18" charset="0"/>
                <a:cs typeface="Times New Roman" pitchFamily="18" charset="0"/>
              </a:rPr>
              <a:t>(0)</a:t>
            </a:r>
            <a:r>
              <a:rPr lang="en" dirty="0">
                <a:latin typeface="Times New Roman" pitchFamily="18" charset="0"/>
                <a:cs typeface="Times New Roman" pitchFamily="18" charset="0"/>
                <a:sym typeface="Symbol"/>
              </a:rPr>
              <a:t></a:t>
            </a:r>
            <a:r>
              <a:rPr lang="en" i="1" dirty="0">
                <a:latin typeface="Times New Roman" pitchFamily="18" charset="0"/>
                <a:cs typeface="Times New Roman" pitchFamily="18" charset="0"/>
              </a:rPr>
              <a:t>R</a:t>
            </a:r>
            <a:r>
              <a:rPr lang="en" i="1" baseline="30000" dirty="0">
                <a:latin typeface="Times New Roman" pitchFamily="18" charset="0"/>
                <a:cs typeface="Times New Roman" pitchFamily="18" charset="0"/>
              </a:rPr>
              <a:t>m</a:t>
            </a:r>
            <a:endParaRPr lang="ru-RU" i="1" baseline="30000" dirty="0" smtClean="0">
              <a:latin typeface="Times New Roman" pitchFamily="18" charset="0"/>
              <a:cs typeface="Times New Roman" pitchFamily="18" charset="0"/>
            </a:endParaRPr>
          </a:p>
          <a:p>
            <a:pPr rtl="0">
              <a:defRPr/>
            </a:pPr>
            <a:r>
              <a:rPr lang="en" i="1" dirty="0"/>
              <a:t>Which iterative method stop criteria do you know?</a:t>
            </a:r>
          </a:p>
          <a:p>
            <a:pPr rtl="0">
              <a:buNone/>
              <a:defRPr/>
            </a:pPr>
            <a:endParaRPr lang="ru-RU" sz="2000" i="1" baseline="30000" dirty="0" smtClean="0">
              <a:latin typeface="Times New Roman" pitchFamily="18" charset="0"/>
              <a:cs typeface="Times New Roman" pitchFamily="18" charset="0"/>
            </a:endParaRPr>
          </a:p>
          <a:p>
            <a:pPr rtl="0">
              <a:buNone/>
              <a:defRPr/>
            </a:pPr>
            <a:endParaRPr lang="ru-RU" sz="2000" i="1" baseline="30000" dirty="0" smtClean="0">
              <a:latin typeface="Times New Roman" pitchFamily="18" charset="0"/>
              <a:cs typeface="Times New Roman" pitchFamily="18" charset="0"/>
            </a:endParaRPr>
          </a:p>
          <a:p>
            <a:pPr rtl="0">
              <a:defRPr/>
            </a:pPr>
            <a:endParaRPr lang="en-US" sz="2200" dirty="0" smtClean="0"/>
          </a:p>
        </p:txBody>
      </p:sp>
      <p:sp>
        <p:nvSpPr>
          <p:cNvPr id="2" name="Rectangle 9"/>
          <p:cNvSpPr>
            <a:spLocks noChangeArrowheads="1"/>
          </p:cNvSpPr>
          <p:nvPr/>
        </p:nvSpPr>
        <p:spPr bwMode="auto">
          <a:xfrm>
            <a:off x="0" y="0"/>
            <a:ext cx="9906000" cy="0"/>
          </a:xfrm>
          <a:prstGeom prst="rect">
            <a:avLst/>
          </a:prstGeom>
          <a:noFill/>
          <a:ln w="9525">
            <a:noFill/>
            <a:miter lim="800000"/>
            <a:headEnd/>
            <a:tailEnd/>
          </a:ln>
        </p:spPr>
        <p:txBody>
          <a:bodyPr wrap="none" rtlCol="0" anchor="ctr">
            <a:spAutoFit/>
          </a:bodyPr>
          <a:lstStyle/>
          <a:p>
            <a:pPr rtl="0"/>
            <a:endParaRPr lang="ru-RU"/>
          </a:p>
        </p:txBody>
      </p:sp>
      <p:graphicFrame>
        <p:nvGraphicFramePr>
          <p:cNvPr id="3" name="Object 8"/>
          <p:cNvGraphicFramePr>
            <a:graphicFrameLocks noChangeAspect="1"/>
          </p:cNvGraphicFramePr>
          <p:nvPr>
            <p:extLst>
              <p:ext uri="{D42A27DB-BD31-4B8C-83A1-F6EECF244321}">
                <p14:modId xmlns="" xmlns:p14="http://schemas.microsoft.com/office/powerpoint/2010/main" val="2751844196"/>
              </p:ext>
            </p:extLst>
          </p:nvPr>
        </p:nvGraphicFramePr>
        <p:xfrm>
          <a:off x="3898900" y="4149080"/>
          <a:ext cx="2108200" cy="608012"/>
        </p:xfrm>
        <a:graphic>
          <a:graphicData uri="http://schemas.openxmlformats.org/presentationml/2006/ole">
            <p:oleObj spid="_x0000_s1051" name="Формула" r:id="rId3" imgW="1054100" imgH="304800" progId="Equation.3">
              <p:embed/>
            </p:oleObj>
          </a:graphicData>
        </a:graphic>
      </p:graphicFrame>
      <p:sp>
        <p:nvSpPr>
          <p:cNvPr id="9" name="Номер слайда 8"/>
          <p:cNvSpPr>
            <a:spLocks noGrp="1"/>
          </p:cNvSpPr>
          <p:nvPr>
            <p:ph type="sldNum" sz="quarter" idx="12"/>
          </p:nvPr>
        </p:nvSpPr>
        <p:spPr/>
        <p:txBody>
          <a:bodyPr rtlCol="0"/>
          <a:lstStyle/>
          <a:p>
            <a:pPr rtl="0">
              <a:defRPr/>
            </a:pPr>
            <a:fld id="{CFF17263-AD44-4172-9351-2AAA83E44B95}" type="slidenum">
              <a:rPr lang="ru-RU" smtClean="0"/>
              <a:pPr rtl="0">
                <a:defRPr/>
              </a:pPr>
              <a:t>7</a:t>
            </a:fld>
            <a:endParaRPr lang="ru-RU" dirty="0"/>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Experimental Results</a:t>
            </a:r>
            <a:endParaRPr lang="ru-RU" dirty="0"/>
          </a:p>
        </p:txBody>
      </p:sp>
      <p:sp>
        <p:nvSpPr>
          <p:cNvPr id="3" name="Содержимое 2"/>
          <p:cNvSpPr>
            <a:spLocks noGrp="1"/>
          </p:cNvSpPr>
          <p:nvPr>
            <p:ph idx="1"/>
          </p:nvPr>
        </p:nvSpPr>
        <p:spPr/>
        <p:txBody>
          <a:bodyPr rtlCol="0"/>
          <a:lstStyle/>
          <a:p>
            <a:r>
              <a:rPr lang="en" dirty="0"/>
              <a:t>Number of operations for the conjugate gradient method depending on the floating point numbers </a:t>
            </a:r>
            <a:r>
              <a:rPr lang="en" dirty="0" smtClean="0"/>
              <a:t>type. </a:t>
            </a:r>
            <a:r>
              <a:rPr lang="en" dirty="0"/>
              <a:t>Required </a:t>
            </a:r>
            <a:r>
              <a:rPr lang="en" dirty="0" smtClean="0"/>
              <a:t>accuracy is 10</a:t>
            </a:r>
            <a:r>
              <a:rPr lang="en" baseline="30000" dirty="0" smtClean="0"/>
              <a:t>-7</a:t>
            </a:r>
            <a:r>
              <a:rPr lang="en" dirty="0" smtClean="0"/>
              <a:t>.</a:t>
            </a:r>
            <a:endParaRPr lang="en" baseline="30000" dirty="0"/>
          </a:p>
          <a:p>
            <a:pPr rtl="0"/>
            <a:endParaRPr lang="ru-RU" dirty="0"/>
          </a:p>
        </p:txBody>
      </p:sp>
      <p:sp>
        <p:nvSpPr>
          <p:cNvPr id="4" name="Дата 3"/>
          <p:cNvSpPr>
            <a:spLocks noGrp="1"/>
          </p:cNvSpPr>
          <p:nvPr>
            <p:ph type="dt" sz="half" idx="10"/>
          </p:nvPr>
        </p:nvSpPr>
        <p:spPr/>
        <p:txBody>
          <a:bodyPr rtlCol="0"/>
          <a:lstStyle/>
          <a:p>
            <a:pPr rtl="0">
              <a:defRPr/>
            </a:pPr>
            <a:r>
              <a:rPr lang="en"/>
              <a:t>Nizhny Novgorod, 2014</a:t>
            </a:r>
            <a:endParaRPr lang="ru-RU"/>
          </a:p>
        </p:txBody>
      </p:sp>
      <p:sp>
        <p:nvSpPr>
          <p:cNvPr id="5" name="Нижний колонтитул 4"/>
          <p:cNvSpPr>
            <a:spLocks noGrp="1"/>
          </p:cNvSpPr>
          <p:nvPr>
            <p:ph type="ftr" sz="quarter" idx="11"/>
          </p:nvPr>
        </p:nvSpPr>
        <p:spPr/>
        <p:txBody>
          <a:bodyPr rtlCol="0"/>
          <a:lstStyle/>
          <a:p>
            <a:pPr rtl="0">
              <a:defRPr/>
            </a:pPr>
            <a:r>
              <a:rPr lang="en"/>
              <a:t>Preconditioned conjugate gradient method implementation</a:t>
            </a:r>
            <a:endParaRPr lang="ru-RU"/>
          </a:p>
        </p:txBody>
      </p:sp>
      <p:sp>
        <p:nvSpPr>
          <p:cNvPr id="6" name="Номер слайда 5"/>
          <p:cNvSpPr>
            <a:spLocks noGrp="1"/>
          </p:cNvSpPr>
          <p:nvPr>
            <p:ph type="sldNum" sz="quarter" idx="12"/>
          </p:nvPr>
        </p:nvSpPr>
        <p:spPr/>
        <p:txBody>
          <a:bodyPr rtlCol="0"/>
          <a:lstStyle/>
          <a:p>
            <a:pPr rtl="0">
              <a:defRPr/>
            </a:pPr>
            <a:fld id="{CFF17263-AD44-4172-9351-2AAA83E44B95}" type="slidenum">
              <a:rPr lang="ru-RU" smtClean="0"/>
              <a:pPr rtl="0">
                <a:defRPr/>
              </a:pPr>
              <a:t>70</a:t>
            </a:fld>
            <a:endParaRPr lang="ru-RU" dirty="0"/>
          </a:p>
        </p:txBody>
      </p:sp>
      <p:graphicFrame>
        <p:nvGraphicFramePr>
          <p:cNvPr id="7" name="Таблица 6"/>
          <p:cNvGraphicFramePr>
            <a:graphicFrameLocks noGrp="1"/>
          </p:cNvGraphicFramePr>
          <p:nvPr/>
        </p:nvGraphicFramePr>
        <p:xfrm>
          <a:off x="952472" y="2571744"/>
          <a:ext cx="7996833" cy="2743200"/>
        </p:xfrm>
        <a:graphic>
          <a:graphicData uri="http://schemas.openxmlformats.org/drawingml/2006/table">
            <a:tbl>
              <a:tblPr/>
              <a:tblGrid>
                <a:gridCol w="1562735"/>
                <a:gridCol w="1034098"/>
                <a:gridCol w="1080000"/>
                <a:gridCol w="1080000"/>
                <a:gridCol w="1080000"/>
                <a:gridCol w="1080000"/>
                <a:gridCol w="1080000"/>
              </a:tblGrid>
              <a:tr h="190500">
                <a:tc rowSpan="2">
                  <a:txBody>
                    <a:bodyPr/>
                    <a:lstStyle/>
                    <a:p>
                      <a:pPr indent="0" algn="ctr" rtl="0">
                        <a:spcAft>
                          <a:spcPts val="0"/>
                        </a:spcAft>
                      </a:pPr>
                      <a:r>
                        <a:rPr lang="en" sz="2000" i="0">
                          <a:latin typeface="Times New Roman"/>
                          <a:ea typeface="Times New Roman"/>
                          <a:cs typeface="Times New Roman"/>
                        </a:rPr>
                        <a:t>Matrix name </a:t>
                      </a:r>
                      <a:endParaRPr lang="ru-RU" sz="2000" i="0" dirty="0" smtClean="0">
                        <a:latin typeface="Times New Roman"/>
                        <a:ea typeface="Times New Roman"/>
                        <a:cs typeface="Times New Roman"/>
                      </a:endParaRPr>
                    </a:p>
                    <a:p>
                      <a:pPr indent="0" algn="ctr" rtl="0">
                        <a:spcAft>
                          <a:spcPts val="0"/>
                        </a:spcAft>
                      </a:pPr>
                      <a:endParaRPr lang="ru-RU" sz="2000" i="1" dirty="0">
                        <a:latin typeface="Times New Roman"/>
                        <a:ea typeface="Times New Roman"/>
                        <a:cs typeface="Times New Roman"/>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indent="0" algn="ctr" rtl="0">
                        <a:spcAft>
                          <a:spcPts val="0"/>
                        </a:spcAft>
                      </a:pPr>
                      <a:r>
                        <a:rPr lang="en" sz="2000" i="0">
                          <a:latin typeface="Times New Roman"/>
                          <a:ea typeface="Times New Roman"/>
                          <a:cs typeface="Times New Roman"/>
                        </a:rPr>
                        <a:t>Order</a:t>
                      </a:r>
                      <a:endParaRPr lang="ru-RU" sz="2000" i="1">
                        <a:latin typeface="Times New Roman"/>
                        <a:ea typeface="Times New Roman"/>
                        <a:cs typeface="Times New Roman"/>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5">
                  <a:txBody>
                    <a:bodyPr/>
                    <a:lstStyle/>
                    <a:p>
                      <a:pPr indent="0" algn="ctr" rtl="0">
                        <a:spcAft>
                          <a:spcPts val="0"/>
                        </a:spcAft>
                      </a:pPr>
                      <a:r>
                        <a:rPr lang="en" sz="2000" i="0">
                          <a:latin typeface="Times New Roman"/>
                          <a:ea typeface="Times New Roman"/>
                          <a:cs typeface="Times New Roman"/>
                        </a:rPr>
                        <a:t>Accuracy of floating point numbers</a:t>
                      </a:r>
                      <a:endParaRPr lang="ru-RU" sz="2000" i="1">
                        <a:latin typeface="Times New Roman"/>
                        <a:ea typeface="Times New Roman"/>
                        <a:cs typeface="Times New Roman"/>
                      </a:endParaRPr>
                    </a:p>
                  </a:txBody>
                  <a:tcPr marL="17780" marR="177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0"/>
                      <a:endParaRPr lang="ru-RU"/>
                    </a:p>
                  </a:txBody>
                  <a:tcPr/>
                </a:tc>
                <a:tc hMerge="1">
                  <a:txBody>
                    <a:bodyPr/>
                    <a:lstStyle/>
                    <a:p>
                      <a:pPr rtl="0"/>
                      <a:endParaRPr lang="ru-RU"/>
                    </a:p>
                  </a:txBody>
                  <a:tcPr/>
                </a:tc>
                <a:tc hMerge="1">
                  <a:txBody>
                    <a:bodyPr/>
                    <a:lstStyle/>
                    <a:p>
                      <a:pPr rtl="0"/>
                      <a:endParaRPr lang="ru-RU"/>
                    </a:p>
                  </a:txBody>
                  <a:tcPr/>
                </a:tc>
                <a:tc hMerge="1">
                  <a:txBody>
                    <a:bodyPr/>
                    <a:lstStyle/>
                    <a:p>
                      <a:pPr rtl="0"/>
                      <a:endParaRPr lang="ru-RU"/>
                    </a:p>
                  </a:txBody>
                  <a:tcPr/>
                </a:tc>
              </a:tr>
              <a:tr h="121285">
                <a:tc vMerge="1">
                  <a:txBody>
                    <a:bodyPr/>
                    <a:lstStyle/>
                    <a:p>
                      <a:pPr rtl="0"/>
                      <a:endParaRPr lang="ru-RU"/>
                    </a:p>
                  </a:txBody>
                  <a:tcPr/>
                </a:tc>
                <a:tc vMerge="1">
                  <a:txBody>
                    <a:bodyPr/>
                    <a:lstStyle/>
                    <a:p>
                      <a:pPr rtl="0"/>
                      <a:endParaRPr lang="ru-RU"/>
                    </a:p>
                  </a:txBody>
                  <a:tcPr/>
                </a:tc>
                <a:tc>
                  <a:txBody>
                    <a:bodyPr/>
                    <a:lstStyle/>
                    <a:p>
                      <a:pPr indent="0" algn="ctr" rtl="0">
                        <a:spcAft>
                          <a:spcPts val="0"/>
                        </a:spcAft>
                      </a:pPr>
                      <a:r>
                        <a:rPr lang="en" sz="2000" i="0">
                          <a:latin typeface="Times New Roman"/>
                          <a:ea typeface="Times New Roman"/>
                          <a:cs typeface="Times New Roman"/>
                        </a:rPr>
                        <a:t>float</a:t>
                      </a:r>
                      <a:endParaRPr lang="ru-RU" sz="2000" i="1" dirty="0">
                        <a:latin typeface="Times New Roman"/>
                        <a:ea typeface="Times New Roman"/>
                        <a:cs typeface="Times New Roman"/>
                      </a:endParaRPr>
                    </a:p>
                  </a:txBody>
                  <a:tcPr marL="17780" marR="177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rtl="0">
                        <a:spcAft>
                          <a:spcPts val="0"/>
                        </a:spcAft>
                      </a:pPr>
                      <a:r>
                        <a:rPr lang="en" sz="2000" i="0">
                          <a:latin typeface="Times New Roman"/>
                          <a:ea typeface="Times New Roman"/>
                          <a:cs typeface="Times New Roman"/>
                        </a:rPr>
                        <a:t>double</a:t>
                      </a:r>
                      <a:endParaRPr lang="ru-RU" sz="2000" i="1" dirty="0">
                        <a:latin typeface="Times New Roman"/>
                        <a:ea typeface="Times New Roman"/>
                        <a:cs typeface="Times New Roman"/>
                      </a:endParaRPr>
                    </a:p>
                  </a:txBody>
                  <a:tcPr marL="17780" marR="177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rtl="0">
                        <a:spcAft>
                          <a:spcPts val="0"/>
                        </a:spcAft>
                      </a:pPr>
                      <a:r>
                        <a:rPr lang="en" sz="2000" i="0">
                          <a:latin typeface="Times New Roman"/>
                          <a:ea typeface="Times New Roman"/>
                          <a:cs typeface="Times New Roman"/>
                        </a:rPr>
                        <a:t>long double</a:t>
                      </a:r>
                      <a:endParaRPr lang="ru-RU" sz="2000" i="1" dirty="0">
                        <a:latin typeface="Times New Roman"/>
                        <a:ea typeface="Times New Roman"/>
                        <a:cs typeface="Times New Roman"/>
                      </a:endParaRPr>
                    </a:p>
                  </a:txBody>
                  <a:tcPr marL="17780" marR="177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rtl="0">
                        <a:spcAft>
                          <a:spcPts val="0"/>
                        </a:spcAft>
                      </a:pPr>
                      <a:r>
                        <a:rPr lang="en" sz="2000" i="0">
                          <a:latin typeface="Times New Roman"/>
                          <a:ea typeface="Times New Roman"/>
                          <a:cs typeface="Times New Roman"/>
                        </a:rPr>
                        <a:t>mpfr_t 128 bit</a:t>
                      </a:r>
                      <a:endParaRPr lang="ru-RU" sz="2000" i="1" dirty="0">
                        <a:latin typeface="Times New Roman"/>
                        <a:ea typeface="Times New Roman"/>
                        <a:cs typeface="Times New Roman"/>
                      </a:endParaRPr>
                    </a:p>
                  </a:txBody>
                  <a:tcPr marL="17780" marR="177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rtl="0">
                        <a:spcAft>
                          <a:spcPts val="0"/>
                        </a:spcAft>
                      </a:pPr>
                      <a:r>
                        <a:rPr lang="en" sz="2000" i="0">
                          <a:latin typeface="Times New Roman"/>
                          <a:ea typeface="Times New Roman"/>
                          <a:cs typeface="Times New Roman"/>
                        </a:rPr>
                        <a:t>mpfr_t 512 bit</a:t>
                      </a:r>
                      <a:endParaRPr lang="ru-RU" sz="2000" i="1" dirty="0">
                        <a:latin typeface="Times New Roman"/>
                        <a:ea typeface="Times New Roman"/>
                        <a:cs typeface="Times New Roman"/>
                      </a:endParaRPr>
                    </a:p>
                  </a:txBody>
                  <a:tcPr marL="17780" marR="177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9705">
                <a:tc>
                  <a:txBody>
                    <a:bodyPr/>
                    <a:lstStyle/>
                    <a:p>
                      <a:pPr indent="0" algn="just" rtl="0">
                        <a:spcAft>
                          <a:spcPts val="0"/>
                        </a:spcAft>
                      </a:pPr>
                      <a:r>
                        <a:rPr lang="en" sz="2000" i="0">
                          <a:latin typeface="Times New Roman"/>
                          <a:ea typeface="Times New Roman"/>
                          <a:cs typeface="Times New Roman"/>
                        </a:rPr>
                        <a:t>bcsstk01</a:t>
                      </a:r>
                      <a:endParaRPr lang="ru-RU" sz="2000" i="1" dirty="0">
                        <a:latin typeface="Times New Roman"/>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r" rtl="0">
                        <a:spcAft>
                          <a:spcPts val="0"/>
                        </a:spcAft>
                      </a:pPr>
                      <a:r>
                        <a:rPr lang="en" sz="2000" i="0">
                          <a:latin typeface="Times New Roman"/>
                          <a:ea typeface="Times New Roman"/>
                          <a:cs typeface="Times New Roman"/>
                        </a:rPr>
                        <a:t>48</a:t>
                      </a:r>
                      <a:endParaRPr lang="ru-RU" sz="2000" i="1" dirty="0">
                        <a:latin typeface="Times New Roman"/>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r" rtl="0">
                        <a:spcAft>
                          <a:spcPts val="0"/>
                        </a:spcAft>
                      </a:pPr>
                      <a:r>
                        <a:rPr lang="en" sz="2000" i="0">
                          <a:latin typeface="Times New Roman"/>
                          <a:ea typeface="Times New Roman"/>
                          <a:cs typeface="Times New Roman"/>
                        </a:rPr>
                        <a:t>239</a:t>
                      </a:r>
                      <a:endParaRPr lang="ru-RU" sz="2000" i="1">
                        <a:latin typeface="Times New Roman"/>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r" rtl="0">
                        <a:spcAft>
                          <a:spcPts val="0"/>
                        </a:spcAft>
                      </a:pPr>
                      <a:r>
                        <a:rPr lang="en" sz="2000" i="0">
                          <a:latin typeface="Times New Roman"/>
                          <a:ea typeface="Times New Roman"/>
                          <a:cs typeface="Times New Roman"/>
                        </a:rPr>
                        <a:t>125</a:t>
                      </a:r>
                      <a:endParaRPr lang="ru-RU" sz="2000" i="1" dirty="0">
                        <a:latin typeface="Times New Roman"/>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r" rtl="0">
                        <a:spcAft>
                          <a:spcPts val="0"/>
                        </a:spcAft>
                      </a:pPr>
                      <a:r>
                        <a:rPr lang="en" sz="2000" i="0">
                          <a:latin typeface="Times New Roman"/>
                          <a:ea typeface="Times New Roman"/>
                          <a:cs typeface="Times New Roman"/>
                        </a:rPr>
                        <a:t>112</a:t>
                      </a:r>
                      <a:endParaRPr lang="ru-RU" sz="2000" i="1">
                        <a:latin typeface="Times New Roman"/>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r" rtl="0">
                        <a:spcAft>
                          <a:spcPts val="0"/>
                        </a:spcAft>
                      </a:pPr>
                      <a:r>
                        <a:rPr lang="en" sz="2000" i="0">
                          <a:latin typeface="Times New Roman"/>
                          <a:ea typeface="Times New Roman"/>
                          <a:cs typeface="Times New Roman"/>
                        </a:rPr>
                        <a:t>77</a:t>
                      </a:r>
                      <a:endParaRPr lang="ru-RU" sz="2000" i="1">
                        <a:latin typeface="Times New Roman"/>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r" rtl="0">
                        <a:spcAft>
                          <a:spcPts val="0"/>
                        </a:spcAft>
                      </a:pPr>
                      <a:r>
                        <a:rPr lang="en" sz="2000" i="0">
                          <a:latin typeface="Times New Roman"/>
                          <a:ea typeface="Times New Roman"/>
                          <a:cs typeface="Times New Roman"/>
                        </a:rPr>
                        <a:t>48</a:t>
                      </a:r>
                      <a:endParaRPr lang="ru-RU" sz="2000" i="1">
                        <a:latin typeface="Times New Roman"/>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9705">
                <a:tc>
                  <a:txBody>
                    <a:bodyPr/>
                    <a:lstStyle/>
                    <a:p>
                      <a:pPr indent="0" algn="just" rtl="0">
                        <a:spcAft>
                          <a:spcPts val="0"/>
                        </a:spcAft>
                      </a:pPr>
                      <a:r>
                        <a:rPr lang="en" sz="2000" i="0">
                          <a:latin typeface="Times New Roman"/>
                          <a:ea typeface="Times New Roman"/>
                          <a:cs typeface="Times New Roman"/>
                        </a:rPr>
                        <a:t>bcsstk05</a:t>
                      </a:r>
                      <a:endParaRPr lang="ru-RU" sz="2000" i="1">
                        <a:latin typeface="Times New Roman"/>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r" rtl="0">
                        <a:spcAft>
                          <a:spcPts val="0"/>
                        </a:spcAft>
                      </a:pPr>
                      <a:r>
                        <a:rPr lang="en" sz="2000" i="0">
                          <a:latin typeface="Times New Roman"/>
                          <a:ea typeface="Times New Roman"/>
                          <a:cs typeface="Times New Roman"/>
                        </a:rPr>
                        <a:t>153</a:t>
                      </a:r>
                      <a:endParaRPr lang="ru-RU" sz="2000" i="1" dirty="0">
                        <a:latin typeface="Times New Roman"/>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r" rtl="0">
                        <a:spcAft>
                          <a:spcPts val="0"/>
                        </a:spcAft>
                      </a:pPr>
                      <a:r>
                        <a:rPr lang="en" sz="2000" i="0">
                          <a:latin typeface="Times New Roman"/>
                          <a:ea typeface="Times New Roman"/>
                          <a:cs typeface="Times New Roman"/>
                        </a:rPr>
                        <a:t>317</a:t>
                      </a:r>
                      <a:endParaRPr lang="ru-RU" sz="2000" i="1">
                        <a:latin typeface="Times New Roman"/>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r" rtl="0">
                        <a:spcAft>
                          <a:spcPts val="0"/>
                        </a:spcAft>
                      </a:pPr>
                      <a:r>
                        <a:rPr lang="en" sz="2000" i="0">
                          <a:latin typeface="Times New Roman"/>
                          <a:ea typeface="Times New Roman"/>
                          <a:cs typeface="Times New Roman"/>
                        </a:rPr>
                        <a:t>272</a:t>
                      </a:r>
                      <a:endParaRPr lang="ru-RU" sz="2000" i="1" dirty="0">
                        <a:latin typeface="Times New Roman"/>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r" rtl="0">
                        <a:spcAft>
                          <a:spcPts val="0"/>
                        </a:spcAft>
                      </a:pPr>
                      <a:r>
                        <a:rPr lang="en" sz="2000" i="0">
                          <a:latin typeface="Times New Roman"/>
                          <a:ea typeface="Times New Roman"/>
                          <a:cs typeface="Times New Roman"/>
                        </a:rPr>
                        <a:t>258</a:t>
                      </a:r>
                      <a:endParaRPr lang="ru-RU" sz="2000" i="1" dirty="0">
                        <a:latin typeface="Times New Roman"/>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r" rtl="0">
                        <a:spcAft>
                          <a:spcPts val="0"/>
                        </a:spcAft>
                      </a:pPr>
                      <a:r>
                        <a:rPr lang="en" sz="2000" i="0">
                          <a:latin typeface="Times New Roman"/>
                          <a:ea typeface="Times New Roman"/>
                          <a:cs typeface="Times New Roman"/>
                        </a:rPr>
                        <a:t>213</a:t>
                      </a:r>
                      <a:endParaRPr lang="ru-RU" sz="2000" i="1">
                        <a:latin typeface="Times New Roman"/>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r" rtl="0">
                        <a:spcAft>
                          <a:spcPts val="0"/>
                        </a:spcAft>
                      </a:pPr>
                      <a:r>
                        <a:rPr lang="en" sz="2000" i="0">
                          <a:latin typeface="Times New Roman"/>
                          <a:ea typeface="Times New Roman"/>
                          <a:cs typeface="Times New Roman"/>
                        </a:rPr>
                        <a:t>152</a:t>
                      </a:r>
                      <a:endParaRPr lang="ru-RU" sz="2000" i="1">
                        <a:latin typeface="Times New Roman"/>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9705">
                <a:tc>
                  <a:txBody>
                    <a:bodyPr/>
                    <a:lstStyle/>
                    <a:p>
                      <a:pPr indent="0" algn="just" rtl="0">
                        <a:spcAft>
                          <a:spcPts val="0"/>
                        </a:spcAft>
                      </a:pPr>
                      <a:r>
                        <a:rPr lang="en" sz="2000" i="0">
                          <a:latin typeface="Times New Roman"/>
                          <a:ea typeface="Times New Roman"/>
                          <a:cs typeface="Times New Roman"/>
                        </a:rPr>
                        <a:t>bcsstk10</a:t>
                      </a:r>
                      <a:endParaRPr lang="ru-RU" sz="2000" i="1">
                        <a:latin typeface="Times New Roman"/>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r" rtl="0">
                        <a:spcAft>
                          <a:spcPts val="0"/>
                        </a:spcAft>
                      </a:pPr>
                      <a:r>
                        <a:rPr lang="en" sz="2000" i="0">
                          <a:latin typeface="Times New Roman"/>
                          <a:ea typeface="Times New Roman"/>
                          <a:cs typeface="Times New Roman"/>
                        </a:rPr>
                        <a:t>1086</a:t>
                      </a:r>
                      <a:endParaRPr lang="ru-RU" sz="2000" i="1" dirty="0">
                        <a:latin typeface="Times New Roman"/>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r" rtl="0">
                        <a:spcAft>
                          <a:spcPts val="0"/>
                        </a:spcAft>
                      </a:pPr>
                      <a:r>
                        <a:rPr lang="en" sz="2000" i="0">
                          <a:latin typeface="Times New Roman"/>
                          <a:ea typeface="Times New Roman"/>
                          <a:cs typeface="Times New Roman"/>
                        </a:rPr>
                        <a:t>2538</a:t>
                      </a:r>
                      <a:endParaRPr lang="ru-RU" sz="2000" i="1" dirty="0">
                        <a:latin typeface="Times New Roman"/>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r" rtl="0">
                        <a:spcAft>
                          <a:spcPts val="0"/>
                        </a:spcAft>
                      </a:pPr>
                      <a:r>
                        <a:rPr lang="en" sz="2000" i="0">
                          <a:latin typeface="Times New Roman"/>
                          <a:ea typeface="Times New Roman"/>
                          <a:cs typeface="Times New Roman"/>
                        </a:rPr>
                        <a:t>2335</a:t>
                      </a:r>
                      <a:endParaRPr lang="ru-RU" sz="2000" i="1">
                        <a:latin typeface="Times New Roman"/>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r" rtl="0">
                        <a:spcAft>
                          <a:spcPts val="0"/>
                        </a:spcAft>
                      </a:pPr>
                      <a:r>
                        <a:rPr lang="en" sz="2000" i="0">
                          <a:latin typeface="Times New Roman"/>
                          <a:ea typeface="Times New Roman"/>
                          <a:cs typeface="Times New Roman"/>
                        </a:rPr>
                        <a:t>2291</a:t>
                      </a:r>
                      <a:endParaRPr lang="ru-RU" sz="2000" i="1" dirty="0">
                        <a:latin typeface="Times New Roman"/>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r" rtl="0">
                        <a:spcAft>
                          <a:spcPts val="0"/>
                        </a:spcAft>
                      </a:pPr>
                      <a:r>
                        <a:rPr lang="en" sz="2000" i="0">
                          <a:latin typeface="Times New Roman"/>
                          <a:ea typeface="Times New Roman"/>
                          <a:cs typeface="Times New Roman"/>
                        </a:rPr>
                        <a:t>2009</a:t>
                      </a:r>
                      <a:endParaRPr lang="ru-RU" sz="2000" i="1" dirty="0">
                        <a:latin typeface="Times New Roman"/>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r" rtl="0">
                        <a:spcAft>
                          <a:spcPts val="0"/>
                        </a:spcAft>
                      </a:pPr>
                      <a:r>
                        <a:rPr lang="en" sz="2000" i="0">
                          <a:latin typeface="Times New Roman"/>
                          <a:ea typeface="Times New Roman"/>
                          <a:cs typeface="Times New Roman"/>
                        </a:rPr>
                        <a:t>1325</a:t>
                      </a:r>
                      <a:endParaRPr lang="ru-RU" sz="2000" i="1">
                        <a:latin typeface="Times New Roman"/>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9705">
                <a:tc>
                  <a:txBody>
                    <a:bodyPr/>
                    <a:lstStyle/>
                    <a:p>
                      <a:pPr indent="0" algn="just" rtl="0">
                        <a:spcAft>
                          <a:spcPts val="0"/>
                        </a:spcAft>
                      </a:pPr>
                      <a:r>
                        <a:rPr lang="en" sz="2000" i="0">
                          <a:latin typeface="Times New Roman"/>
                          <a:ea typeface="Times New Roman"/>
                          <a:cs typeface="Times New Roman"/>
                        </a:rPr>
                        <a:t>bcsstk13</a:t>
                      </a:r>
                      <a:endParaRPr lang="ru-RU" sz="2000" i="1">
                        <a:latin typeface="Times New Roman"/>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r" rtl="0">
                        <a:spcAft>
                          <a:spcPts val="0"/>
                        </a:spcAft>
                      </a:pPr>
                      <a:r>
                        <a:rPr lang="en" sz="2000" i="0">
                          <a:latin typeface="Times New Roman"/>
                          <a:ea typeface="Times New Roman"/>
                          <a:cs typeface="Times New Roman"/>
                        </a:rPr>
                        <a:t>2003</a:t>
                      </a:r>
                      <a:endParaRPr lang="ru-RU" sz="2000" i="1">
                        <a:latin typeface="Times New Roman"/>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r" rtl="0">
                        <a:spcAft>
                          <a:spcPts val="0"/>
                        </a:spcAft>
                      </a:pPr>
                      <a:r>
                        <a:rPr lang="en" sz="2000" i="0">
                          <a:latin typeface="Times New Roman"/>
                          <a:ea typeface="Times New Roman"/>
                          <a:cs typeface="Times New Roman"/>
                        </a:rPr>
                        <a:t>20031</a:t>
                      </a:r>
                      <a:endParaRPr lang="ru-RU" sz="2000" i="1" dirty="0">
                        <a:latin typeface="Times New Roman"/>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r" rtl="0">
                        <a:spcAft>
                          <a:spcPts val="0"/>
                        </a:spcAft>
                      </a:pPr>
                      <a:r>
                        <a:rPr lang="en" sz="2000" i="0">
                          <a:latin typeface="Times New Roman"/>
                          <a:ea typeface="Times New Roman"/>
                          <a:cs typeface="Times New Roman"/>
                        </a:rPr>
                        <a:t>20031</a:t>
                      </a:r>
                      <a:endParaRPr lang="ru-RU" sz="2000" i="1" dirty="0">
                        <a:latin typeface="Times New Roman"/>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r" rtl="0">
                        <a:spcAft>
                          <a:spcPts val="0"/>
                        </a:spcAft>
                      </a:pPr>
                      <a:r>
                        <a:rPr lang="en" sz="2000" i="0">
                          <a:latin typeface="Times New Roman"/>
                          <a:ea typeface="Times New Roman"/>
                          <a:cs typeface="Times New Roman"/>
                        </a:rPr>
                        <a:t>20031</a:t>
                      </a:r>
                      <a:endParaRPr lang="ru-RU" sz="2000" i="1">
                        <a:latin typeface="Times New Roman"/>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r" rtl="0">
                        <a:spcAft>
                          <a:spcPts val="0"/>
                        </a:spcAft>
                      </a:pPr>
                      <a:r>
                        <a:rPr lang="en" sz="2000" i="0">
                          <a:latin typeface="Times New Roman"/>
                          <a:ea typeface="Times New Roman"/>
                          <a:cs typeface="Times New Roman"/>
                        </a:rPr>
                        <a:t>17151</a:t>
                      </a:r>
                      <a:endParaRPr lang="ru-RU" sz="2000" i="1" dirty="0">
                        <a:latin typeface="Times New Roman"/>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r" rtl="0">
                        <a:spcAft>
                          <a:spcPts val="0"/>
                        </a:spcAft>
                      </a:pPr>
                      <a:r>
                        <a:rPr lang="en" sz="2000" i="0">
                          <a:latin typeface="Times New Roman"/>
                          <a:ea typeface="Times New Roman"/>
                          <a:cs typeface="Times New Roman"/>
                        </a:rPr>
                        <a:t>5651</a:t>
                      </a:r>
                      <a:endParaRPr lang="ru-RU" sz="2000" i="1">
                        <a:latin typeface="Times New Roman"/>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9705">
                <a:tc>
                  <a:txBody>
                    <a:bodyPr/>
                    <a:lstStyle/>
                    <a:p>
                      <a:pPr indent="0" algn="just" rtl="0">
                        <a:spcAft>
                          <a:spcPts val="0"/>
                        </a:spcAft>
                      </a:pPr>
                      <a:r>
                        <a:rPr lang="en" sz="2000" i="0">
                          <a:latin typeface="Times New Roman"/>
                          <a:ea typeface="Times New Roman"/>
                          <a:cs typeface="Times New Roman"/>
                        </a:rPr>
                        <a:t>parabolic_fem</a:t>
                      </a:r>
                      <a:endParaRPr lang="ru-RU" sz="2000" i="1">
                        <a:latin typeface="Times New Roman"/>
                        <a:ea typeface="Times New Roman"/>
                        <a:cs typeface="Times New Roman"/>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rtl="0">
                        <a:spcAft>
                          <a:spcPts val="0"/>
                        </a:spcAft>
                      </a:pPr>
                      <a:r>
                        <a:rPr lang="en" sz="2000" i="0">
                          <a:latin typeface="Times New Roman"/>
                          <a:ea typeface="Times New Roman"/>
                          <a:cs typeface="Times New Roman"/>
                        </a:rPr>
                        <a:t>525 825</a:t>
                      </a:r>
                      <a:endParaRPr lang="ru-RU" sz="2000" i="1">
                        <a:latin typeface="Times New Roman"/>
                        <a:ea typeface="Times New Roman"/>
                        <a:cs typeface="Times New Roman"/>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r" rtl="0">
                        <a:spcAft>
                          <a:spcPts val="0"/>
                        </a:spcAft>
                      </a:pPr>
                      <a:r>
                        <a:rPr lang="en" sz="2000" i="0">
                          <a:latin typeface="Times New Roman"/>
                          <a:ea typeface="Times New Roman"/>
                          <a:cs typeface="Times New Roman"/>
                        </a:rPr>
                        <a:t>2473</a:t>
                      </a:r>
                      <a:endParaRPr lang="ru-RU" sz="2000" i="1">
                        <a:latin typeface="Times New Roman"/>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r" rtl="0">
                        <a:spcAft>
                          <a:spcPts val="0"/>
                        </a:spcAft>
                      </a:pPr>
                      <a:r>
                        <a:rPr lang="en" sz="2000" i="0">
                          <a:latin typeface="Times New Roman"/>
                          <a:ea typeface="Times New Roman"/>
                          <a:cs typeface="Times New Roman"/>
                        </a:rPr>
                        <a:t>1690</a:t>
                      </a:r>
                      <a:endParaRPr lang="ru-RU" sz="2000" i="1" dirty="0">
                        <a:latin typeface="Times New Roman"/>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r" rtl="0">
                        <a:spcAft>
                          <a:spcPts val="0"/>
                        </a:spcAft>
                      </a:pPr>
                      <a:r>
                        <a:rPr lang="en" sz="2000" i="0">
                          <a:latin typeface="Times New Roman"/>
                          <a:ea typeface="Times New Roman"/>
                          <a:cs typeface="Times New Roman"/>
                        </a:rPr>
                        <a:t>1690</a:t>
                      </a:r>
                      <a:endParaRPr lang="ru-RU" sz="2000" i="1" dirty="0">
                        <a:latin typeface="Times New Roman"/>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r" rtl="0">
                        <a:spcAft>
                          <a:spcPts val="0"/>
                        </a:spcAft>
                      </a:pPr>
                      <a:r>
                        <a:rPr lang="en" sz="2000" i="0">
                          <a:latin typeface="Times New Roman"/>
                          <a:ea typeface="Times New Roman"/>
                          <a:cs typeface="Times New Roman"/>
                        </a:rPr>
                        <a:t>1690</a:t>
                      </a:r>
                      <a:endParaRPr lang="ru-RU" sz="2000" i="1" dirty="0">
                        <a:latin typeface="Times New Roman"/>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r" rtl="0">
                        <a:spcAft>
                          <a:spcPts val="0"/>
                        </a:spcAft>
                      </a:pPr>
                      <a:r>
                        <a:rPr lang="en" sz="2000" i="0">
                          <a:latin typeface="Times New Roman"/>
                          <a:ea typeface="Times New Roman"/>
                          <a:cs typeface="Times New Roman"/>
                        </a:rPr>
                        <a:t>1690</a:t>
                      </a:r>
                      <a:endParaRPr lang="ru-RU" sz="2000" i="1" dirty="0">
                        <a:latin typeface="Times New Roman"/>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9705">
                <a:tc>
                  <a:txBody>
                    <a:bodyPr/>
                    <a:lstStyle/>
                    <a:p>
                      <a:pPr indent="0" algn="just" rtl="0">
                        <a:spcAft>
                          <a:spcPts val="0"/>
                        </a:spcAft>
                      </a:pPr>
                      <a:r>
                        <a:rPr lang="en" sz="2000" i="0">
                          <a:latin typeface="Times New Roman"/>
                          <a:ea typeface="Times New Roman"/>
                          <a:cs typeface="Times New Roman"/>
                        </a:rPr>
                        <a:t>tmt_sym</a:t>
                      </a:r>
                      <a:endParaRPr lang="ru-RU" sz="2000" i="1">
                        <a:latin typeface="Times New Roman"/>
                        <a:ea typeface="Times New Roman"/>
                        <a:cs typeface="Times New Roman"/>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ctr" rtl="0">
                        <a:spcAft>
                          <a:spcPts val="0"/>
                        </a:spcAft>
                      </a:pPr>
                      <a:r>
                        <a:rPr lang="en" sz="2000" i="0">
                          <a:latin typeface="Times New Roman"/>
                          <a:ea typeface="Times New Roman"/>
                          <a:cs typeface="Times New Roman"/>
                        </a:rPr>
                        <a:t>726 713</a:t>
                      </a:r>
                      <a:endParaRPr lang="ru-RU" sz="2000" i="1">
                        <a:latin typeface="Times New Roman"/>
                        <a:ea typeface="Times New Roman"/>
                        <a:cs typeface="Times New Roman"/>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r" rtl="0">
                        <a:spcAft>
                          <a:spcPts val="0"/>
                        </a:spcAft>
                      </a:pPr>
                      <a:r>
                        <a:rPr lang="en" sz="2000" i="0">
                          <a:latin typeface="Times New Roman"/>
                          <a:ea typeface="Times New Roman"/>
                          <a:cs typeface="Times New Roman"/>
                        </a:rPr>
                        <a:t>54352</a:t>
                      </a:r>
                      <a:endParaRPr lang="ru-RU" sz="2000" i="1">
                        <a:latin typeface="Times New Roman"/>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r" rtl="0">
                        <a:spcAft>
                          <a:spcPts val="0"/>
                        </a:spcAft>
                      </a:pPr>
                      <a:r>
                        <a:rPr lang="en" sz="2000" i="0">
                          <a:latin typeface="Times New Roman"/>
                          <a:ea typeface="Times New Roman"/>
                          <a:cs typeface="Times New Roman"/>
                        </a:rPr>
                        <a:t>5356</a:t>
                      </a:r>
                      <a:endParaRPr lang="ru-RU" sz="2000" i="1">
                        <a:latin typeface="Times New Roman"/>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r" rtl="0">
                        <a:spcAft>
                          <a:spcPts val="0"/>
                        </a:spcAft>
                      </a:pPr>
                      <a:r>
                        <a:rPr lang="en" sz="2000" i="0">
                          <a:latin typeface="Times New Roman"/>
                          <a:ea typeface="Times New Roman"/>
                          <a:cs typeface="Times New Roman"/>
                        </a:rPr>
                        <a:t>5356</a:t>
                      </a:r>
                      <a:endParaRPr lang="ru-RU" sz="2000" i="1">
                        <a:latin typeface="Times New Roman"/>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r" rtl="0">
                        <a:spcAft>
                          <a:spcPts val="0"/>
                        </a:spcAft>
                      </a:pPr>
                      <a:r>
                        <a:rPr lang="en" sz="2000" i="0">
                          <a:latin typeface="Times New Roman"/>
                          <a:ea typeface="Times New Roman"/>
                          <a:cs typeface="Times New Roman"/>
                        </a:rPr>
                        <a:t>4994</a:t>
                      </a:r>
                      <a:endParaRPr lang="ru-RU" sz="2000" i="1" dirty="0">
                        <a:latin typeface="Times New Roman"/>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0" algn="r" rtl="0">
                        <a:spcAft>
                          <a:spcPts val="0"/>
                        </a:spcAft>
                      </a:pPr>
                      <a:r>
                        <a:rPr lang="en" sz="2000" i="0">
                          <a:latin typeface="Times New Roman"/>
                          <a:ea typeface="Times New Roman"/>
                          <a:cs typeface="Times New Roman"/>
                        </a:rPr>
                        <a:t>4710</a:t>
                      </a:r>
                      <a:endParaRPr lang="ru-RU" sz="2000" i="1" dirty="0">
                        <a:latin typeface="Times New Roman"/>
                        <a:ea typeface="Times New Roman"/>
                        <a:cs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dirty="0"/>
              <a:t>Experimental </a:t>
            </a:r>
            <a:r>
              <a:rPr lang="en" dirty="0" smtClean="0"/>
              <a:t>results. Conclusions</a:t>
            </a:r>
            <a:endParaRPr lang="ru-RU" dirty="0"/>
          </a:p>
        </p:txBody>
      </p:sp>
      <p:sp>
        <p:nvSpPr>
          <p:cNvPr id="3" name="Содержимое 2"/>
          <p:cNvSpPr>
            <a:spLocks noGrp="1"/>
          </p:cNvSpPr>
          <p:nvPr>
            <p:ph idx="1"/>
          </p:nvPr>
        </p:nvSpPr>
        <p:spPr/>
        <p:txBody>
          <a:bodyPr rtlCol="0"/>
          <a:lstStyle/>
          <a:p>
            <a:pPr rtl="0"/>
            <a:r>
              <a:rPr lang="en" dirty="0"/>
              <a:t>The use of extended precision numbers makes it possible to attain the required accuracy within the number of iterations close to the matrix order. This is in line with theoretical convergence estimate. </a:t>
            </a:r>
          </a:p>
          <a:p>
            <a:pPr rtl="0"/>
            <a:r>
              <a:rPr lang="en" dirty="0"/>
              <a:t>The use of single-precision and double-precision numbers for the ill-conditioned matrix bcsstk13 led to the method divergence; an increased precision resulted in a solution.</a:t>
            </a:r>
            <a:endParaRPr lang="ru-RU" dirty="0"/>
          </a:p>
        </p:txBody>
      </p:sp>
      <p:sp>
        <p:nvSpPr>
          <p:cNvPr id="4" name="Дата 3"/>
          <p:cNvSpPr>
            <a:spLocks noGrp="1"/>
          </p:cNvSpPr>
          <p:nvPr>
            <p:ph type="dt" sz="half" idx="10"/>
          </p:nvPr>
        </p:nvSpPr>
        <p:spPr/>
        <p:txBody>
          <a:bodyPr rtlCol="0"/>
          <a:lstStyle/>
          <a:p>
            <a:pPr rtl="0">
              <a:defRPr/>
            </a:pPr>
            <a:r>
              <a:rPr lang="en"/>
              <a:t>Nizhny Novgorod, 2014</a:t>
            </a:r>
            <a:endParaRPr lang="ru-RU"/>
          </a:p>
        </p:txBody>
      </p:sp>
      <p:sp>
        <p:nvSpPr>
          <p:cNvPr id="5" name="Нижний колонтитул 4"/>
          <p:cNvSpPr>
            <a:spLocks noGrp="1"/>
          </p:cNvSpPr>
          <p:nvPr>
            <p:ph type="ftr" sz="quarter" idx="11"/>
          </p:nvPr>
        </p:nvSpPr>
        <p:spPr/>
        <p:txBody>
          <a:bodyPr rtlCol="0"/>
          <a:lstStyle/>
          <a:p>
            <a:pPr rtl="0">
              <a:defRPr/>
            </a:pPr>
            <a:r>
              <a:rPr lang="en"/>
              <a:t>Preconditioned conjugate gradient method implementation</a:t>
            </a:r>
            <a:endParaRPr lang="ru-RU"/>
          </a:p>
        </p:txBody>
      </p:sp>
      <p:sp>
        <p:nvSpPr>
          <p:cNvPr id="6" name="Номер слайда 5"/>
          <p:cNvSpPr>
            <a:spLocks noGrp="1"/>
          </p:cNvSpPr>
          <p:nvPr>
            <p:ph type="sldNum" sz="quarter" idx="12"/>
          </p:nvPr>
        </p:nvSpPr>
        <p:spPr/>
        <p:txBody>
          <a:bodyPr rtlCol="0"/>
          <a:lstStyle/>
          <a:p>
            <a:pPr rtl="0">
              <a:defRPr/>
            </a:pPr>
            <a:fld id="{CFF17263-AD44-4172-9351-2AAA83E44B95}" type="slidenum">
              <a:rPr lang="ru-RU" smtClean="0"/>
              <a:pPr rtl="0">
                <a:defRPr/>
              </a:pPr>
              <a:t>71</a:t>
            </a:fld>
            <a:endParaRPr lang="ru-RU" dirty="0"/>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Заголовок 7"/>
          <p:cNvSpPr>
            <a:spLocks noGrp="1"/>
          </p:cNvSpPr>
          <p:nvPr>
            <p:ph type="title"/>
          </p:nvPr>
        </p:nvSpPr>
        <p:spPr/>
        <p:txBody>
          <a:bodyPr rtlCol="0"/>
          <a:lstStyle/>
          <a:p>
            <a:pPr rtl="0"/>
            <a:r>
              <a:rPr lang="en" sz="3600"/>
              <a:t>Parallel software implementation</a:t>
            </a:r>
            <a:endParaRPr lang="ru-RU" sz="3600" dirty="0"/>
          </a:p>
        </p:txBody>
      </p:sp>
      <p:sp>
        <p:nvSpPr>
          <p:cNvPr id="7" name="Текст 6"/>
          <p:cNvSpPr>
            <a:spLocks noGrp="1"/>
          </p:cNvSpPr>
          <p:nvPr>
            <p:ph type="body" idx="1"/>
          </p:nvPr>
        </p:nvSpPr>
        <p:spPr/>
        <p:txBody>
          <a:bodyPr rtlCol="0"/>
          <a:lstStyle/>
          <a:p>
            <a:pPr rtl="0"/>
            <a:endParaRPr lang="ru-RU"/>
          </a:p>
        </p:txBody>
      </p:sp>
      <p:sp>
        <p:nvSpPr>
          <p:cNvPr id="12" name="Номер слайда 11"/>
          <p:cNvSpPr>
            <a:spLocks noGrp="1"/>
          </p:cNvSpPr>
          <p:nvPr>
            <p:ph type="sldNum" sz="quarter" idx="12"/>
          </p:nvPr>
        </p:nvSpPr>
        <p:spPr/>
        <p:txBody>
          <a:bodyPr rtlCol="0"/>
          <a:lstStyle/>
          <a:p>
            <a:pPr rtl="0">
              <a:defRPr/>
            </a:pPr>
            <a:fld id="{A184A67C-33BD-4A59-9EAE-678C8C03CEA8}" type="slidenum">
              <a:rPr lang="ru-RU" smtClean="0"/>
              <a:pPr rtl="0">
                <a:defRPr/>
              </a:pPr>
              <a:t>72</a:t>
            </a:fld>
            <a:endParaRPr lang="ru-RU"/>
          </a:p>
        </p:txBody>
      </p:sp>
      <p:sp>
        <p:nvSpPr>
          <p:cNvPr id="4" name="Дата 3"/>
          <p:cNvSpPr>
            <a:spLocks noGrp="1"/>
          </p:cNvSpPr>
          <p:nvPr>
            <p:ph type="dt" sz="half" idx="2"/>
          </p:nvPr>
        </p:nvSpPr>
        <p:spPr/>
        <p:txBody>
          <a:bodyPr rtlCol="0"/>
          <a:lstStyle/>
          <a:p>
            <a:pPr rtl="0"/>
            <a:r>
              <a:rPr lang="en"/>
              <a:t>Nizhny Novgorod, 2014</a:t>
            </a:r>
            <a:endParaRPr lang="ru-RU" dirty="0"/>
          </a:p>
        </p:txBody>
      </p:sp>
      <p:sp>
        <p:nvSpPr>
          <p:cNvPr id="5" name="Нижний колонтитул 4"/>
          <p:cNvSpPr>
            <a:spLocks noGrp="1"/>
          </p:cNvSpPr>
          <p:nvPr>
            <p:ph type="ftr" sz="quarter" idx="3"/>
          </p:nvPr>
        </p:nvSpPr>
        <p:spPr/>
        <p:txBody>
          <a:bodyPr rtlCol="0"/>
          <a:lstStyle/>
          <a:p>
            <a:pPr rtl="0"/>
            <a:r>
              <a:rPr lang="en"/>
              <a:t>Preconditioned conjugate gradient method implementation</a:t>
            </a:r>
            <a:endParaRPr lang="ru-RU" dirty="0"/>
          </a:p>
        </p:txBody>
      </p:sp>
    </p:spTree>
    <p:extLst>
      <p:ext uri="{BB962C8B-B14F-4D97-AF65-F5344CB8AC3E}">
        <p14:creationId xmlns="" xmlns:p14="http://schemas.microsoft.com/office/powerpoint/2010/main" val="370002116"/>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Project creation</a:t>
            </a:r>
            <a:endParaRPr lang="ru-RU" dirty="0"/>
          </a:p>
        </p:txBody>
      </p:sp>
      <p:sp>
        <p:nvSpPr>
          <p:cNvPr id="3" name="Содержимое 2"/>
          <p:cNvSpPr>
            <a:spLocks noGrp="1"/>
          </p:cNvSpPr>
          <p:nvPr>
            <p:ph idx="1"/>
          </p:nvPr>
        </p:nvSpPr>
        <p:spPr/>
        <p:txBody>
          <a:bodyPr rtlCol="0"/>
          <a:lstStyle/>
          <a:p>
            <a:pPr rtl="0"/>
            <a:r>
              <a:rPr lang="en" dirty="0"/>
              <a:t>Create the </a:t>
            </a:r>
            <a:r>
              <a:rPr lang="en" b="1" dirty="0"/>
              <a:t>04_GMethod_OMP</a:t>
            </a:r>
            <a:r>
              <a:rPr lang="en" dirty="0"/>
              <a:t> project for parallel implementation of the conjugate gradient method</a:t>
            </a:r>
          </a:p>
          <a:p>
            <a:pPr rtl="0"/>
            <a:r>
              <a:rPr lang="en" dirty="0"/>
              <a:t>Copy the files to the project from </a:t>
            </a:r>
            <a:r>
              <a:rPr lang="en" b="1" dirty="0"/>
              <a:t>01_СGMethod</a:t>
            </a:r>
            <a:endParaRPr lang="ru-RU" b="1" dirty="0" smtClean="0"/>
          </a:p>
          <a:p>
            <a:pPr rtl="0"/>
            <a:r>
              <a:rPr lang="en" dirty="0"/>
              <a:t>Set up the project to support OpenMP.</a:t>
            </a:r>
            <a:endParaRPr lang="ru-RU" dirty="0" smtClean="0"/>
          </a:p>
          <a:p>
            <a:pPr rtl="0"/>
            <a:endParaRPr lang="ru-RU" dirty="0" smtClean="0"/>
          </a:p>
          <a:p>
            <a:pPr rtl="0"/>
            <a:r>
              <a:rPr lang="en" dirty="0"/>
              <a:t>Add the number of OpenMP flows to the parameter list. </a:t>
            </a:r>
            <a:r>
              <a:rPr lang="en" dirty="0" smtClean="0"/>
              <a:t>Set </a:t>
            </a:r>
            <a:r>
              <a:rPr lang="en" dirty="0"/>
              <a:t>this value </a:t>
            </a:r>
            <a:r>
              <a:rPr lang="en" dirty="0" smtClean="0"/>
              <a:t>in </a:t>
            </a:r>
            <a:r>
              <a:rPr lang="en" dirty="0"/>
              <a:t>the main() function.</a:t>
            </a:r>
          </a:p>
          <a:p>
            <a:pPr rtl="0"/>
            <a:endParaRPr lang="ru-RU" dirty="0" smtClean="0"/>
          </a:p>
          <a:p>
            <a:pPr rtl="0"/>
            <a:r>
              <a:rPr lang="en" i="1" dirty="0"/>
              <a:t>How can one parallelize the iterative algorithm?</a:t>
            </a:r>
          </a:p>
        </p:txBody>
      </p:sp>
      <p:sp>
        <p:nvSpPr>
          <p:cNvPr id="4" name="Дата 3"/>
          <p:cNvSpPr>
            <a:spLocks noGrp="1"/>
          </p:cNvSpPr>
          <p:nvPr>
            <p:ph type="dt" sz="half" idx="10"/>
          </p:nvPr>
        </p:nvSpPr>
        <p:spPr/>
        <p:txBody>
          <a:bodyPr rtlCol="0"/>
          <a:lstStyle/>
          <a:p>
            <a:pPr rtl="0">
              <a:defRPr/>
            </a:pPr>
            <a:r>
              <a:rPr lang="en"/>
              <a:t>Nizhny Novgorod, 2014</a:t>
            </a:r>
            <a:endParaRPr lang="ru-RU"/>
          </a:p>
        </p:txBody>
      </p:sp>
      <p:sp>
        <p:nvSpPr>
          <p:cNvPr id="5" name="Нижний колонтитул 4"/>
          <p:cNvSpPr>
            <a:spLocks noGrp="1"/>
          </p:cNvSpPr>
          <p:nvPr>
            <p:ph type="ftr" sz="quarter" idx="11"/>
          </p:nvPr>
        </p:nvSpPr>
        <p:spPr/>
        <p:txBody>
          <a:bodyPr rtlCol="0"/>
          <a:lstStyle/>
          <a:p>
            <a:pPr rtl="0">
              <a:defRPr/>
            </a:pPr>
            <a:r>
              <a:rPr lang="en"/>
              <a:t>Preconditioned conjugate gradient method implementation</a:t>
            </a:r>
            <a:endParaRPr lang="ru-RU"/>
          </a:p>
        </p:txBody>
      </p:sp>
      <p:sp>
        <p:nvSpPr>
          <p:cNvPr id="7" name="Номер слайда 6"/>
          <p:cNvSpPr>
            <a:spLocks noGrp="1"/>
          </p:cNvSpPr>
          <p:nvPr>
            <p:ph type="sldNum" sz="quarter" idx="12"/>
          </p:nvPr>
        </p:nvSpPr>
        <p:spPr/>
        <p:txBody>
          <a:bodyPr rtlCol="0"/>
          <a:lstStyle/>
          <a:p>
            <a:pPr rtl="0">
              <a:defRPr/>
            </a:pPr>
            <a:fld id="{CFF17263-AD44-4172-9351-2AAA83E44B95}" type="slidenum">
              <a:rPr lang="ru-RU" smtClean="0"/>
              <a:pPr rtl="0">
                <a:defRPr/>
              </a:pPr>
              <a:t>73</a:t>
            </a:fld>
            <a:endParaRPr lang="ru-RU" dirty="0"/>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Parallel implementation (1)</a:t>
            </a:r>
            <a:endParaRPr lang="ru-RU" dirty="0"/>
          </a:p>
        </p:txBody>
      </p:sp>
      <p:sp>
        <p:nvSpPr>
          <p:cNvPr id="3" name="Содержимое 2"/>
          <p:cNvSpPr>
            <a:spLocks noGrp="1"/>
          </p:cNvSpPr>
          <p:nvPr>
            <p:ph idx="1"/>
          </p:nvPr>
        </p:nvSpPr>
        <p:spPr/>
        <p:txBody>
          <a:bodyPr rtlCol="0"/>
          <a:lstStyle/>
          <a:p>
            <a:pPr rtl="0"/>
            <a:r>
              <a:rPr lang="en" dirty="0"/>
              <a:t>Parallelize matrix-vector operations, i.e. scalar product and matrix-vector product </a:t>
            </a:r>
            <a:r>
              <a:rPr lang="en" dirty="0" smtClean="0"/>
              <a:t>computation.</a:t>
            </a:r>
            <a:endParaRPr lang="ru-RU" sz="1600" b="1" dirty="0" smtClean="0">
              <a:solidFill>
                <a:srgbClr val="0000FF"/>
              </a:solidFill>
              <a:latin typeface="Courier New"/>
              <a:ea typeface="Calibri"/>
            </a:endParaRPr>
          </a:p>
          <a:p>
            <a:pPr rtl="0">
              <a:spcBef>
                <a:spcPts val="0"/>
              </a:spcBef>
              <a:spcAft>
                <a:spcPts val="0"/>
              </a:spcAft>
              <a:buNone/>
            </a:pPr>
            <a:endParaRPr lang="ru-RU" sz="1600" b="1" dirty="0" smtClean="0">
              <a:latin typeface="Courier New"/>
              <a:ea typeface="Calibri"/>
            </a:endParaRPr>
          </a:p>
          <a:p>
            <a:pPr rtl="0">
              <a:spcBef>
                <a:spcPts val="0"/>
              </a:spcBef>
              <a:spcAft>
                <a:spcPts val="0"/>
              </a:spcAft>
              <a:buNone/>
            </a:pPr>
            <a:r>
              <a:rPr lang="en" sz="1600" b="1" dirty="0">
                <a:latin typeface="Courier New"/>
                <a:ea typeface="Calibri"/>
              </a:rPr>
              <a:t>FLOAT_TYPE MultiplicateVV(FLOAT_TYPE* a, FLOAT_TYPE* b, </a:t>
            </a:r>
            <a:r>
              <a:rPr lang="en" sz="1600" b="1" dirty="0">
                <a:solidFill>
                  <a:srgbClr val="0000FF"/>
                </a:solidFill>
                <a:latin typeface="Courier New"/>
                <a:ea typeface="Calibri"/>
              </a:rPr>
              <a:t>int</a:t>
            </a:r>
            <a:r>
              <a:rPr lang="en" sz="1600" b="1" dirty="0">
                <a:latin typeface="Courier New"/>
                <a:ea typeface="Calibri"/>
              </a:rPr>
              <a:t> size)</a:t>
            </a:r>
            <a:endParaRPr lang="ru-RU" sz="1600" b="1" dirty="0" smtClean="0">
              <a:latin typeface="Courier New"/>
              <a:ea typeface="Calibri"/>
            </a:endParaRPr>
          </a:p>
          <a:p>
            <a:pPr rtl="0">
              <a:spcBef>
                <a:spcPts val="0"/>
              </a:spcBef>
              <a:spcAft>
                <a:spcPts val="0"/>
              </a:spcAft>
              <a:buNone/>
            </a:pPr>
            <a:r>
              <a:rPr lang="en" sz="1600" b="1" dirty="0">
                <a:latin typeface="Courier New"/>
                <a:ea typeface="Calibri"/>
              </a:rPr>
              <a:t>{</a:t>
            </a:r>
            <a:endParaRPr lang="ru-RU" sz="1600" b="1" dirty="0" smtClean="0">
              <a:latin typeface="Courier New"/>
              <a:ea typeface="Calibri"/>
            </a:endParaRPr>
          </a:p>
          <a:p>
            <a:pPr rtl="0">
              <a:spcBef>
                <a:spcPts val="0"/>
              </a:spcBef>
              <a:spcAft>
                <a:spcPts val="0"/>
              </a:spcAft>
              <a:buNone/>
            </a:pPr>
            <a:r>
              <a:rPr lang="en" sz="1600" b="1" dirty="0">
                <a:latin typeface="Courier New"/>
                <a:ea typeface="Calibri"/>
              </a:rPr>
              <a:t>  FLOAT_TYPE result = 0;</a:t>
            </a:r>
            <a:endParaRPr lang="ru-RU" sz="1600" b="1" dirty="0" smtClean="0">
              <a:latin typeface="Courier New"/>
              <a:ea typeface="Calibri"/>
            </a:endParaRPr>
          </a:p>
          <a:p>
            <a:pPr rtl="0">
              <a:spcBef>
                <a:spcPts val="0"/>
              </a:spcBef>
              <a:spcAft>
                <a:spcPts val="0"/>
              </a:spcAft>
              <a:buNone/>
            </a:pPr>
            <a:r>
              <a:rPr lang="en" sz="1600" b="1" dirty="0">
                <a:latin typeface="Courier New"/>
                <a:ea typeface="Calibri"/>
              </a:rPr>
              <a:t>  </a:t>
            </a:r>
            <a:r>
              <a:rPr lang="en" sz="1600" b="1" dirty="0">
                <a:solidFill>
                  <a:srgbClr val="0000FF"/>
                </a:solidFill>
                <a:latin typeface="Courier New"/>
                <a:ea typeface="Calibri"/>
              </a:rPr>
              <a:t>int</a:t>
            </a:r>
            <a:r>
              <a:rPr lang="en" sz="1600" b="1" dirty="0">
                <a:latin typeface="Courier New"/>
                <a:ea typeface="Calibri"/>
              </a:rPr>
              <a:t> i;</a:t>
            </a:r>
            <a:endParaRPr lang="ru-RU" sz="1600" b="1" dirty="0" smtClean="0">
              <a:latin typeface="Courier New"/>
              <a:ea typeface="Calibri"/>
            </a:endParaRPr>
          </a:p>
          <a:p>
            <a:pPr rtl="0">
              <a:spcBef>
                <a:spcPts val="0"/>
              </a:spcBef>
              <a:spcAft>
                <a:spcPts val="0"/>
              </a:spcAft>
              <a:buNone/>
            </a:pPr>
            <a:r>
              <a:rPr lang="en" sz="1600" b="1" dirty="0">
                <a:latin typeface="Courier New"/>
                <a:ea typeface="Calibri"/>
              </a:rPr>
              <a:t> </a:t>
            </a:r>
            <a:endParaRPr lang="ru-RU" sz="1600" b="1" dirty="0" smtClean="0">
              <a:latin typeface="Courier New"/>
              <a:ea typeface="Calibri"/>
            </a:endParaRPr>
          </a:p>
          <a:p>
            <a:pPr rtl="0">
              <a:spcBef>
                <a:spcPts val="0"/>
              </a:spcBef>
              <a:spcAft>
                <a:spcPts val="0"/>
              </a:spcAft>
              <a:buNone/>
            </a:pPr>
            <a:r>
              <a:rPr lang="en" sz="1600" b="1" dirty="0">
                <a:latin typeface="Courier New"/>
                <a:ea typeface="Calibri"/>
              </a:rPr>
              <a:t>  </a:t>
            </a:r>
            <a:r>
              <a:rPr lang="en" sz="1600" b="1" dirty="0">
                <a:solidFill>
                  <a:srgbClr val="0000FF"/>
                </a:solidFill>
                <a:latin typeface="Courier New"/>
                <a:ea typeface="Calibri"/>
              </a:rPr>
              <a:t>#pragma</a:t>
            </a:r>
            <a:r>
              <a:rPr lang="en" sz="1600" b="1" dirty="0">
                <a:latin typeface="Courier New"/>
                <a:ea typeface="Calibri"/>
              </a:rPr>
              <a:t> omp parallel </a:t>
            </a:r>
            <a:r>
              <a:rPr lang="en" sz="1600" b="1" dirty="0">
                <a:solidFill>
                  <a:srgbClr val="0000FF"/>
                </a:solidFill>
                <a:latin typeface="Courier New"/>
                <a:ea typeface="Calibri"/>
              </a:rPr>
              <a:t>for</a:t>
            </a:r>
            <a:r>
              <a:rPr lang="en" sz="1600" b="1" dirty="0">
                <a:latin typeface="Courier New"/>
                <a:ea typeface="Calibri"/>
              </a:rPr>
              <a:t> reduction(+:result)</a:t>
            </a:r>
            <a:endParaRPr lang="ru-RU" sz="1600" b="1" dirty="0" smtClean="0">
              <a:latin typeface="Courier New"/>
              <a:ea typeface="Calibri"/>
            </a:endParaRPr>
          </a:p>
          <a:p>
            <a:pPr rtl="0">
              <a:spcBef>
                <a:spcPts val="0"/>
              </a:spcBef>
              <a:spcAft>
                <a:spcPts val="0"/>
              </a:spcAft>
              <a:buNone/>
            </a:pPr>
            <a:r>
              <a:rPr lang="en" sz="1600" b="1" dirty="0">
                <a:latin typeface="Courier New"/>
                <a:ea typeface="Calibri"/>
              </a:rPr>
              <a:t>  </a:t>
            </a:r>
            <a:r>
              <a:rPr lang="en" sz="1600" b="1" dirty="0">
                <a:solidFill>
                  <a:srgbClr val="0000FF"/>
                </a:solidFill>
                <a:latin typeface="Courier New"/>
                <a:ea typeface="Calibri"/>
              </a:rPr>
              <a:t>for</a:t>
            </a:r>
            <a:r>
              <a:rPr lang="en" sz="1600" b="1" dirty="0">
                <a:latin typeface="Courier New"/>
                <a:ea typeface="Calibri"/>
              </a:rPr>
              <a:t> (i = 0; i &lt; size; i++)</a:t>
            </a:r>
            <a:endParaRPr lang="ru-RU" sz="1600" b="1" dirty="0" smtClean="0">
              <a:latin typeface="Courier New"/>
              <a:ea typeface="Calibri"/>
            </a:endParaRPr>
          </a:p>
          <a:p>
            <a:pPr rtl="0">
              <a:spcBef>
                <a:spcPts val="0"/>
              </a:spcBef>
              <a:spcAft>
                <a:spcPts val="0"/>
              </a:spcAft>
              <a:buNone/>
            </a:pPr>
            <a:r>
              <a:rPr lang="en" sz="1600" b="1" dirty="0">
                <a:latin typeface="Courier New"/>
                <a:ea typeface="Calibri"/>
              </a:rPr>
              <a:t>  {</a:t>
            </a:r>
            <a:endParaRPr lang="ru-RU" sz="1600" b="1" dirty="0" smtClean="0">
              <a:latin typeface="Courier New"/>
              <a:ea typeface="Calibri"/>
            </a:endParaRPr>
          </a:p>
          <a:p>
            <a:pPr rtl="0">
              <a:spcBef>
                <a:spcPts val="0"/>
              </a:spcBef>
              <a:spcAft>
                <a:spcPts val="0"/>
              </a:spcAft>
              <a:buNone/>
            </a:pPr>
            <a:r>
              <a:rPr lang="en" sz="1600" b="1" dirty="0">
                <a:latin typeface="Courier New"/>
                <a:ea typeface="Calibri"/>
              </a:rPr>
              <a:t>    result += a[i] * b[i];</a:t>
            </a:r>
            <a:endParaRPr lang="ru-RU" sz="1600" b="1" dirty="0" smtClean="0">
              <a:latin typeface="Courier New"/>
              <a:ea typeface="Calibri"/>
            </a:endParaRPr>
          </a:p>
          <a:p>
            <a:pPr rtl="0">
              <a:spcBef>
                <a:spcPts val="0"/>
              </a:spcBef>
              <a:spcAft>
                <a:spcPts val="0"/>
              </a:spcAft>
              <a:buNone/>
            </a:pPr>
            <a:r>
              <a:rPr lang="en" sz="1600" b="1" dirty="0">
                <a:latin typeface="Courier New"/>
                <a:ea typeface="Calibri"/>
              </a:rPr>
              <a:t>  }</a:t>
            </a:r>
          </a:p>
          <a:p>
            <a:pPr rtl="0">
              <a:spcBef>
                <a:spcPts val="0"/>
              </a:spcBef>
              <a:spcAft>
                <a:spcPts val="0"/>
              </a:spcAft>
              <a:buNone/>
            </a:pPr>
            <a:r>
              <a:rPr lang="en" sz="1600" b="1" dirty="0">
                <a:latin typeface="Courier New"/>
                <a:ea typeface="Calibri"/>
              </a:rPr>
              <a:t> </a:t>
            </a:r>
          </a:p>
          <a:p>
            <a:pPr rtl="0">
              <a:spcBef>
                <a:spcPts val="0"/>
              </a:spcBef>
              <a:spcAft>
                <a:spcPts val="0"/>
              </a:spcAft>
              <a:buNone/>
            </a:pPr>
            <a:r>
              <a:rPr lang="en" sz="1600" b="1" dirty="0">
                <a:latin typeface="Courier New"/>
                <a:ea typeface="Calibri"/>
              </a:rPr>
              <a:t>  </a:t>
            </a:r>
            <a:r>
              <a:rPr lang="en" sz="1600" b="1" dirty="0">
                <a:solidFill>
                  <a:srgbClr val="0000FF"/>
                </a:solidFill>
                <a:latin typeface="Courier New"/>
                <a:ea typeface="Calibri"/>
              </a:rPr>
              <a:t>return</a:t>
            </a:r>
            <a:r>
              <a:rPr lang="en" sz="1600" b="1" dirty="0">
                <a:latin typeface="Courier New"/>
                <a:ea typeface="Calibri"/>
              </a:rPr>
              <a:t> result;</a:t>
            </a:r>
          </a:p>
          <a:p>
            <a:pPr rtl="0">
              <a:spcBef>
                <a:spcPts val="0"/>
              </a:spcBef>
              <a:spcAft>
                <a:spcPts val="0"/>
              </a:spcAft>
              <a:buNone/>
            </a:pPr>
            <a:r>
              <a:rPr lang="en" sz="1600" b="1" dirty="0">
                <a:latin typeface="Courier New"/>
                <a:ea typeface="Calibri"/>
              </a:rPr>
              <a:t>}</a:t>
            </a:r>
          </a:p>
          <a:p>
            <a:pPr rtl="0">
              <a:spcBef>
                <a:spcPts val="0"/>
              </a:spcBef>
              <a:spcAft>
                <a:spcPts val="0"/>
              </a:spcAft>
              <a:buNone/>
            </a:pPr>
            <a:endParaRPr lang="ru-RU" sz="1600" b="1" dirty="0" smtClean="0">
              <a:solidFill>
                <a:srgbClr val="0000FF"/>
              </a:solidFill>
              <a:latin typeface="Courier New"/>
              <a:ea typeface="Calibri"/>
            </a:endParaRPr>
          </a:p>
        </p:txBody>
      </p:sp>
      <p:sp>
        <p:nvSpPr>
          <p:cNvPr id="4" name="Дата 3"/>
          <p:cNvSpPr>
            <a:spLocks noGrp="1"/>
          </p:cNvSpPr>
          <p:nvPr>
            <p:ph type="dt" sz="half" idx="10"/>
          </p:nvPr>
        </p:nvSpPr>
        <p:spPr/>
        <p:txBody>
          <a:bodyPr rtlCol="0"/>
          <a:lstStyle/>
          <a:p>
            <a:pPr rtl="0">
              <a:defRPr/>
            </a:pPr>
            <a:r>
              <a:rPr lang="en"/>
              <a:t>Nizhny Novgorod, 2014</a:t>
            </a:r>
            <a:endParaRPr lang="ru-RU"/>
          </a:p>
        </p:txBody>
      </p:sp>
      <p:sp>
        <p:nvSpPr>
          <p:cNvPr id="5" name="Нижний колонтитул 4"/>
          <p:cNvSpPr>
            <a:spLocks noGrp="1"/>
          </p:cNvSpPr>
          <p:nvPr>
            <p:ph type="ftr" sz="quarter" idx="11"/>
          </p:nvPr>
        </p:nvSpPr>
        <p:spPr/>
        <p:txBody>
          <a:bodyPr rtlCol="0"/>
          <a:lstStyle/>
          <a:p>
            <a:pPr rtl="0">
              <a:defRPr/>
            </a:pPr>
            <a:r>
              <a:rPr lang="en"/>
              <a:t>Preconditioned conjugate gradient method implementation</a:t>
            </a:r>
            <a:endParaRPr lang="ru-RU"/>
          </a:p>
        </p:txBody>
      </p:sp>
      <p:sp>
        <p:nvSpPr>
          <p:cNvPr id="6" name="Номер слайда 5"/>
          <p:cNvSpPr>
            <a:spLocks noGrp="1"/>
          </p:cNvSpPr>
          <p:nvPr>
            <p:ph type="sldNum" sz="quarter" idx="12"/>
          </p:nvPr>
        </p:nvSpPr>
        <p:spPr/>
        <p:txBody>
          <a:bodyPr rtlCol="0"/>
          <a:lstStyle/>
          <a:p>
            <a:pPr rtl="0">
              <a:defRPr/>
            </a:pPr>
            <a:fld id="{CFF17263-AD44-4172-9351-2AAA83E44B95}" type="slidenum">
              <a:rPr lang="ru-RU" smtClean="0"/>
              <a:pPr rtl="0">
                <a:defRPr/>
              </a:pPr>
              <a:t>74</a:t>
            </a:fld>
            <a:endParaRPr lang="ru-RU" dirty="0"/>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Parallel implementation (2)</a:t>
            </a:r>
            <a:endParaRPr lang="ru-RU" dirty="0"/>
          </a:p>
        </p:txBody>
      </p:sp>
      <p:sp>
        <p:nvSpPr>
          <p:cNvPr id="3" name="Содержимое 2"/>
          <p:cNvSpPr>
            <a:spLocks noGrp="1"/>
          </p:cNvSpPr>
          <p:nvPr>
            <p:ph idx="1"/>
          </p:nvPr>
        </p:nvSpPr>
        <p:spPr/>
        <p:txBody>
          <a:bodyPr rtlCol="0"/>
          <a:lstStyle/>
          <a:p>
            <a:pPr rtl="0">
              <a:spcBef>
                <a:spcPts val="0"/>
              </a:spcBef>
              <a:spcAft>
                <a:spcPts val="0"/>
              </a:spcAft>
              <a:buNone/>
            </a:pPr>
            <a:r>
              <a:rPr lang="en" sz="1600" b="1">
                <a:solidFill>
                  <a:srgbClr val="0000FF"/>
                </a:solidFill>
                <a:latin typeface="Courier New"/>
                <a:ea typeface="Calibri"/>
              </a:rPr>
              <a:t>void</a:t>
            </a:r>
            <a:r>
              <a:rPr lang="en" sz="1600" b="1">
                <a:latin typeface="Courier New"/>
                <a:ea typeface="Calibri"/>
              </a:rPr>
              <a:t> MultiplicateMV(crsMatrix* M, FLOAT_TYPE* v, FLOAT_TYPE* result)</a:t>
            </a:r>
            <a:endParaRPr lang="ru-RU" sz="1600" b="1" dirty="0" smtClean="0">
              <a:latin typeface="Courier New"/>
              <a:ea typeface="Calibri"/>
            </a:endParaRPr>
          </a:p>
          <a:p>
            <a:pPr rtl="0">
              <a:spcBef>
                <a:spcPts val="0"/>
              </a:spcBef>
              <a:spcAft>
                <a:spcPts val="0"/>
              </a:spcAft>
              <a:buNone/>
            </a:pPr>
            <a:r>
              <a:rPr lang="en" sz="1600" b="1">
                <a:latin typeface="Courier New"/>
                <a:ea typeface="Calibri"/>
              </a:rPr>
              <a:t>{</a:t>
            </a:r>
            <a:endParaRPr lang="ru-RU" sz="1600" b="1" dirty="0" smtClean="0">
              <a:latin typeface="Courier New"/>
              <a:ea typeface="Calibri"/>
            </a:endParaRPr>
          </a:p>
          <a:p>
            <a:pPr rtl="0">
              <a:spcBef>
                <a:spcPts val="0"/>
              </a:spcBef>
              <a:spcAft>
                <a:spcPts val="0"/>
              </a:spcAft>
              <a:buNone/>
            </a:pPr>
            <a:r>
              <a:rPr lang="en" sz="1600" b="1">
                <a:solidFill>
                  <a:schemeClr val="accent4"/>
                </a:solidFill>
                <a:latin typeface="Courier New"/>
                <a:ea typeface="Calibri"/>
              </a:rPr>
              <a:t>...</a:t>
            </a:r>
            <a:r>
              <a:rPr lang="en" sz="1600" b="1">
                <a:solidFill>
                  <a:srgbClr val="008000"/>
                </a:solidFill>
                <a:latin typeface="Courier New"/>
                <a:ea typeface="Calibri"/>
              </a:rPr>
              <a:t> </a:t>
            </a:r>
            <a:endParaRPr lang="ru-RU" sz="1600" b="1" dirty="0" smtClean="0">
              <a:latin typeface="Courier New"/>
              <a:ea typeface="Calibri"/>
            </a:endParaRPr>
          </a:p>
          <a:p>
            <a:pPr rtl="0">
              <a:spcBef>
                <a:spcPts val="0"/>
              </a:spcBef>
              <a:spcAft>
                <a:spcPts val="0"/>
              </a:spcAft>
              <a:buNone/>
            </a:pPr>
            <a:r>
              <a:rPr lang="en" sz="1600" b="1">
                <a:solidFill>
                  <a:srgbClr val="0000FF"/>
                </a:solidFill>
                <a:latin typeface="Courier New"/>
                <a:ea typeface="Calibri"/>
              </a:rPr>
              <a:t>#pragma</a:t>
            </a:r>
            <a:r>
              <a:rPr lang="en" sz="1600" b="1">
                <a:latin typeface="Courier New"/>
                <a:ea typeface="Calibri"/>
              </a:rPr>
              <a:t> omp parallel </a:t>
            </a:r>
            <a:r>
              <a:rPr lang="en" sz="1600" b="1">
                <a:solidFill>
                  <a:srgbClr val="0000FF"/>
                </a:solidFill>
                <a:latin typeface="Courier New"/>
                <a:ea typeface="Calibri"/>
              </a:rPr>
              <a:t>for</a:t>
            </a:r>
            <a:r>
              <a:rPr lang="en" sz="1600" b="1">
                <a:latin typeface="Courier New"/>
                <a:ea typeface="Calibri"/>
              </a:rPr>
              <a:t> </a:t>
            </a:r>
            <a:r>
              <a:rPr lang="en" sz="1600" b="1">
                <a:solidFill>
                  <a:srgbClr val="0000FF"/>
                </a:solidFill>
                <a:latin typeface="Courier New"/>
                <a:ea typeface="Calibri"/>
              </a:rPr>
              <a:t>private</a:t>
            </a:r>
            <a:r>
              <a:rPr lang="en" sz="1600" b="1">
                <a:latin typeface="Courier New"/>
                <a:ea typeface="Calibri"/>
              </a:rPr>
              <a:t>(i, j)</a:t>
            </a:r>
            <a:endParaRPr lang="ru-RU" sz="1600" b="1" dirty="0" smtClean="0">
              <a:latin typeface="Courier New"/>
              <a:ea typeface="Calibri"/>
            </a:endParaRPr>
          </a:p>
          <a:p>
            <a:pPr rtl="0">
              <a:spcBef>
                <a:spcPts val="0"/>
              </a:spcBef>
              <a:spcAft>
                <a:spcPts val="0"/>
              </a:spcAft>
              <a:buNone/>
            </a:pPr>
            <a:r>
              <a:rPr lang="en" sz="1600" b="1">
                <a:latin typeface="Courier New"/>
                <a:ea typeface="Calibri"/>
              </a:rPr>
              <a:t>  </a:t>
            </a:r>
            <a:r>
              <a:rPr lang="en" sz="1600" b="1">
                <a:solidFill>
                  <a:srgbClr val="0000FF"/>
                </a:solidFill>
                <a:latin typeface="Courier New"/>
                <a:ea typeface="Calibri"/>
              </a:rPr>
              <a:t>for</a:t>
            </a:r>
            <a:r>
              <a:rPr lang="en" sz="1600" b="1">
                <a:latin typeface="Courier New"/>
                <a:ea typeface="Calibri"/>
              </a:rPr>
              <a:t> (i = 0; i &lt; M-&gt;N; i++)</a:t>
            </a:r>
            <a:endParaRPr lang="ru-RU" sz="1600" b="1" dirty="0" smtClean="0">
              <a:latin typeface="Courier New"/>
              <a:ea typeface="Calibri"/>
            </a:endParaRPr>
          </a:p>
          <a:p>
            <a:pPr rtl="0">
              <a:spcBef>
                <a:spcPts val="0"/>
              </a:spcBef>
              <a:spcAft>
                <a:spcPts val="0"/>
              </a:spcAft>
              <a:buNone/>
            </a:pPr>
            <a:r>
              <a:rPr lang="en" sz="1600" b="1">
                <a:latin typeface="Courier New"/>
                <a:ea typeface="Calibri"/>
              </a:rPr>
              <a:t>  {</a:t>
            </a:r>
            <a:endParaRPr lang="ru-RU" sz="1600" b="1" dirty="0" smtClean="0">
              <a:latin typeface="Courier New"/>
              <a:ea typeface="Calibri"/>
            </a:endParaRPr>
          </a:p>
          <a:p>
            <a:pPr rtl="0">
              <a:spcBef>
                <a:spcPts val="0"/>
              </a:spcBef>
              <a:spcAft>
                <a:spcPts val="0"/>
              </a:spcAft>
              <a:buNone/>
            </a:pPr>
            <a:r>
              <a:rPr lang="en" sz="1600" b="1">
                <a:latin typeface="Courier New"/>
                <a:ea typeface="Calibri"/>
              </a:rPr>
              <a:t>    </a:t>
            </a:r>
            <a:r>
              <a:rPr lang="en" sz="1600" b="1">
                <a:solidFill>
                  <a:srgbClr val="0000FF"/>
                </a:solidFill>
                <a:latin typeface="Courier New"/>
                <a:ea typeface="Calibri"/>
              </a:rPr>
              <a:t>for</a:t>
            </a:r>
            <a:r>
              <a:rPr lang="en" sz="1600" b="1">
                <a:latin typeface="Courier New"/>
                <a:ea typeface="Calibri"/>
              </a:rPr>
              <a:t> (j = M-&gt;RowIndex[i] + 1; j &lt; M-&gt;RowIndex[i + 1]; j++)</a:t>
            </a:r>
            <a:endParaRPr lang="ru-RU" sz="1600" b="1" dirty="0" smtClean="0">
              <a:latin typeface="Courier New"/>
              <a:ea typeface="Calibri"/>
            </a:endParaRPr>
          </a:p>
          <a:p>
            <a:pPr rtl="0">
              <a:spcBef>
                <a:spcPts val="0"/>
              </a:spcBef>
              <a:spcAft>
                <a:spcPts val="0"/>
              </a:spcAft>
              <a:buNone/>
            </a:pPr>
            <a:r>
              <a:rPr lang="en" sz="1600" b="1">
                <a:latin typeface="Courier New"/>
                <a:ea typeface="Calibri"/>
              </a:rPr>
              <a:t>    {</a:t>
            </a:r>
            <a:endParaRPr lang="ru-RU" sz="1600" b="1" dirty="0" smtClean="0">
              <a:latin typeface="Courier New"/>
              <a:ea typeface="Calibri"/>
            </a:endParaRPr>
          </a:p>
          <a:p>
            <a:pPr rtl="0">
              <a:spcBef>
                <a:spcPts val="0"/>
              </a:spcBef>
              <a:spcAft>
                <a:spcPts val="0"/>
              </a:spcAft>
              <a:buNone/>
            </a:pPr>
            <a:r>
              <a:rPr lang="en" sz="1600" b="1">
                <a:latin typeface="Courier New"/>
                <a:ea typeface="Calibri"/>
              </a:rPr>
              <a:t>      </a:t>
            </a:r>
            <a:r>
              <a:rPr lang="en" sz="1600" b="1">
                <a:solidFill>
                  <a:srgbClr val="0000FF"/>
                </a:solidFill>
                <a:latin typeface="Courier New"/>
                <a:ea typeface="Calibri"/>
              </a:rPr>
              <a:t>#pragma</a:t>
            </a:r>
            <a:r>
              <a:rPr lang="en" sz="1600" b="1">
                <a:latin typeface="Courier New"/>
                <a:ea typeface="Calibri"/>
              </a:rPr>
              <a:t> omp atomic</a:t>
            </a:r>
            <a:endParaRPr lang="ru-RU" sz="1600" b="1" dirty="0" smtClean="0">
              <a:latin typeface="Courier New"/>
              <a:ea typeface="Calibri"/>
            </a:endParaRPr>
          </a:p>
          <a:p>
            <a:pPr rtl="0">
              <a:spcBef>
                <a:spcPts val="0"/>
              </a:spcBef>
              <a:spcAft>
                <a:spcPts val="0"/>
              </a:spcAft>
              <a:buNone/>
            </a:pPr>
            <a:r>
              <a:rPr lang="en" sz="1600" b="1">
                <a:latin typeface="Courier New"/>
                <a:ea typeface="Calibri"/>
              </a:rPr>
              <a:t>      result[i] += M-&gt;Value[j] * v[M-&gt;Col[j]];</a:t>
            </a:r>
            <a:endParaRPr lang="ru-RU" sz="1600" b="1" dirty="0" smtClean="0">
              <a:latin typeface="Courier New"/>
              <a:ea typeface="Calibri"/>
            </a:endParaRPr>
          </a:p>
          <a:p>
            <a:pPr rtl="0">
              <a:spcBef>
                <a:spcPts val="0"/>
              </a:spcBef>
              <a:spcAft>
                <a:spcPts val="0"/>
              </a:spcAft>
              <a:buNone/>
            </a:pPr>
            <a:r>
              <a:rPr lang="en" sz="1600" b="1">
                <a:latin typeface="Courier New"/>
                <a:ea typeface="Calibri"/>
              </a:rPr>
              <a:t>      </a:t>
            </a:r>
            <a:r>
              <a:rPr lang="en" sz="1600" b="1">
                <a:solidFill>
                  <a:srgbClr val="0000FF"/>
                </a:solidFill>
                <a:latin typeface="Courier New"/>
                <a:ea typeface="Calibri"/>
              </a:rPr>
              <a:t>#pragma</a:t>
            </a:r>
            <a:r>
              <a:rPr lang="en" sz="1600" b="1">
                <a:latin typeface="Courier New"/>
                <a:ea typeface="Calibri"/>
              </a:rPr>
              <a:t> omp atomic</a:t>
            </a:r>
            <a:endParaRPr lang="ru-RU" sz="1600" b="1" dirty="0" smtClean="0">
              <a:latin typeface="Courier New"/>
              <a:ea typeface="Calibri"/>
            </a:endParaRPr>
          </a:p>
          <a:p>
            <a:pPr rtl="0">
              <a:spcBef>
                <a:spcPts val="0"/>
              </a:spcBef>
              <a:spcAft>
                <a:spcPts val="0"/>
              </a:spcAft>
              <a:buNone/>
            </a:pPr>
            <a:r>
              <a:rPr lang="en" sz="1600" b="1">
                <a:latin typeface="Courier New"/>
                <a:ea typeface="Calibri"/>
              </a:rPr>
              <a:t>      result[M-&gt;Col[j]] += M-&gt;Value[j] * v[i];</a:t>
            </a:r>
            <a:endParaRPr lang="ru-RU" sz="1600" b="1" dirty="0" smtClean="0">
              <a:latin typeface="Courier New"/>
              <a:ea typeface="Calibri"/>
            </a:endParaRPr>
          </a:p>
          <a:p>
            <a:pPr rtl="0">
              <a:spcBef>
                <a:spcPts val="0"/>
              </a:spcBef>
              <a:spcAft>
                <a:spcPts val="0"/>
              </a:spcAft>
              <a:buNone/>
            </a:pPr>
            <a:r>
              <a:rPr lang="en" sz="1600" b="1">
                <a:latin typeface="Courier New"/>
                <a:ea typeface="Calibri"/>
              </a:rPr>
              <a:t>    } </a:t>
            </a:r>
            <a:endParaRPr lang="ru-RU" sz="1600" b="1" dirty="0" smtClean="0">
              <a:latin typeface="Courier New"/>
              <a:ea typeface="Calibri"/>
            </a:endParaRPr>
          </a:p>
          <a:p>
            <a:pPr rtl="0">
              <a:spcBef>
                <a:spcPts val="0"/>
              </a:spcBef>
              <a:spcAft>
                <a:spcPts val="0"/>
              </a:spcAft>
              <a:buNone/>
            </a:pPr>
            <a:r>
              <a:rPr lang="en" sz="1600" b="1">
                <a:latin typeface="Courier New"/>
                <a:ea typeface="Calibri"/>
              </a:rPr>
              <a:t>    </a:t>
            </a:r>
            <a:r>
              <a:rPr lang="en" sz="1600" b="1">
                <a:solidFill>
                  <a:srgbClr val="0000FF"/>
                </a:solidFill>
                <a:latin typeface="Courier New"/>
                <a:ea typeface="Calibri"/>
              </a:rPr>
              <a:t>#pragma</a:t>
            </a:r>
            <a:r>
              <a:rPr lang="en" sz="1600" b="1">
                <a:latin typeface="Courier New"/>
                <a:ea typeface="Calibri"/>
              </a:rPr>
              <a:t> omp atomic</a:t>
            </a:r>
            <a:endParaRPr lang="ru-RU" sz="1600" b="1" dirty="0" smtClean="0">
              <a:latin typeface="Courier New"/>
              <a:ea typeface="Calibri"/>
            </a:endParaRPr>
          </a:p>
          <a:p>
            <a:pPr rtl="0">
              <a:spcBef>
                <a:spcPts val="0"/>
              </a:spcBef>
              <a:spcAft>
                <a:spcPts val="0"/>
              </a:spcAft>
              <a:buNone/>
            </a:pPr>
            <a:r>
              <a:rPr lang="en" sz="1600" b="1">
                <a:latin typeface="Courier New"/>
                <a:ea typeface="Calibri"/>
              </a:rPr>
              <a:t>    result[i] += M-&gt;Value[M-&gt;RowIndex[i]] * v[M-&gt;Col[M-&gt;RowIndex[i]]];</a:t>
            </a:r>
            <a:endParaRPr lang="ru-RU" sz="1600" b="1" dirty="0" smtClean="0">
              <a:latin typeface="Courier New"/>
              <a:ea typeface="Calibri"/>
            </a:endParaRPr>
          </a:p>
          <a:p>
            <a:pPr rtl="0">
              <a:spcBef>
                <a:spcPts val="0"/>
              </a:spcBef>
              <a:spcAft>
                <a:spcPts val="0"/>
              </a:spcAft>
              <a:buNone/>
            </a:pPr>
            <a:r>
              <a:rPr lang="en" sz="1600" b="1">
                <a:latin typeface="Courier New"/>
                <a:ea typeface="Calibri"/>
              </a:rPr>
              <a:t>  }</a:t>
            </a:r>
            <a:endParaRPr lang="ru-RU" sz="1600" b="1" dirty="0" smtClean="0">
              <a:latin typeface="Courier New"/>
              <a:ea typeface="Calibri"/>
            </a:endParaRPr>
          </a:p>
          <a:p>
            <a:pPr rtl="0">
              <a:spcBef>
                <a:spcPts val="0"/>
              </a:spcBef>
              <a:spcAft>
                <a:spcPts val="0"/>
              </a:spcAft>
              <a:buNone/>
            </a:pPr>
            <a:r>
              <a:rPr lang="en" sz="1600" b="1">
                <a:latin typeface="Courier New"/>
                <a:ea typeface="Calibri"/>
              </a:rPr>
              <a:t>}</a:t>
            </a:r>
            <a:endParaRPr lang="ru-RU" sz="1600" b="1" dirty="0" smtClean="0">
              <a:latin typeface="Courier New"/>
              <a:ea typeface="Calibri"/>
            </a:endParaRPr>
          </a:p>
          <a:p>
            <a:pPr rtl="0">
              <a:spcBef>
                <a:spcPts val="0"/>
              </a:spcBef>
              <a:spcAft>
                <a:spcPts val="0"/>
              </a:spcAft>
              <a:buNone/>
            </a:pPr>
            <a:endParaRPr lang="ru-RU" sz="1600" b="1" dirty="0" smtClean="0">
              <a:latin typeface="Courier New"/>
              <a:ea typeface="Calibri"/>
            </a:endParaRPr>
          </a:p>
        </p:txBody>
      </p:sp>
      <p:sp>
        <p:nvSpPr>
          <p:cNvPr id="4" name="Дата 3"/>
          <p:cNvSpPr>
            <a:spLocks noGrp="1"/>
          </p:cNvSpPr>
          <p:nvPr>
            <p:ph type="dt" sz="half" idx="10"/>
          </p:nvPr>
        </p:nvSpPr>
        <p:spPr/>
        <p:txBody>
          <a:bodyPr rtlCol="0"/>
          <a:lstStyle/>
          <a:p>
            <a:pPr rtl="0">
              <a:defRPr/>
            </a:pPr>
            <a:r>
              <a:rPr lang="en"/>
              <a:t>Nizhny Novgorod, 2014</a:t>
            </a:r>
            <a:endParaRPr lang="ru-RU"/>
          </a:p>
        </p:txBody>
      </p:sp>
      <p:sp>
        <p:nvSpPr>
          <p:cNvPr id="5" name="Нижний колонтитул 4"/>
          <p:cNvSpPr>
            <a:spLocks noGrp="1"/>
          </p:cNvSpPr>
          <p:nvPr>
            <p:ph type="ftr" sz="quarter" idx="11"/>
          </p:nvPr>
        </p:nvSpPr>
        <p:spPr/>
        <p:txBody>
          <a:bodyPr rtlCol="0"/>
          <a:lstStyle/>
          <a:p>
            <a:pPr rtl="0">
              <a:defRPr/>
            </a:pPr>
            <a:r>
              <a:rPr lang="en"/>
              <a:t>Preconditioned conjugate gradient method implementation</a:t>
            </a:r>
            <a:endParaRPr lang="ru-RU"/>
          </a:p>
        </p:txBody>
      </p:sp>
      <p:sp>
        <p:nvSpPr>
          <p:cNvPr id="6" name="Номер слайда 5"/>
          <p:cNvSpPr>
            <a:spLocks noGrp="1"/>
          </p:cNvSpPr>
          <p:nvPr>
            <p:ph type="sldNum" sz="quarter" idx="12"/>
          </p:nvPr>
        </p:nvSpPr>
        <p:spPr/>
        <p:txBody>
          <a:bodyPr rtlCol="0"/>
          <a:lstStyle/>
          <a:p>
            <a:pPr rtl="0">
              <a:defRPr/>
            </a:pPr>
            <a:fld id="{CFF17263-AD44-4172-9351-2AAA83E44B95}" type="slidenum">
              <a:rPr lang="ru-RU" smtClean="0"/>
              <a:pPr rtl="0">
                <a:defRPr/>
              </a:pPr>
              <a:t>75</a:t>
            </a:fld>
            <a:endParaRPr lang="ru-RU" dirty="0"/>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Experimental results (1)</a:t>
            </a:r>
            <a:endParaRPr lang="ru-RU" dirty="0"/>
          </a:p>
        </p:txBody>
      </p:sp>
      <p:sp>
        <p:nvSpPr>
          <p:cNvPr id="3" name="Содержимое 2"/>
          <p:cNvSpPr>
            <a:spLocks noGrp="1"/>
          </p:cNvSpPr>
          <p:nvPr>
            <p:ph idx="1"/>
          </p:nvPr>
        </p:nvSpPr>
        <p:spPr/>
        <p:txBody>
          <a:bodyPr rtlCol="0"/>
          <a:lstStyle/>
          <a:p>
            <a:pPr rtl="0"/>
            <a:r>
              <a:rPr lang="en"/>
              <a:t>Parallel version run results with an accuracy of 10</a:t>
            </a:r>
            <a:r>
              <a:rPr lang="en" baseline="30000"/>
              <a:t>-7</a:t>
            </a:r>
            <a:r>
              <a:rPr lang="en"/>
              <a:t>. T – runtime in seconds, S – acceleration compared with the sequential version.</a:t>
            </a:r>
            <a:endParaRPr lang="ru-RU" dirty="0"/>
          </a:p>
        </p:txBody>
      </p:sp>
      <p:sp>
        <p:nvSpPr>
          <p:cNvPr id="4" name="Дата 3"/>
          <p:cNvSpPr>
            <a:spLocks noGrp="1"/>
          </p:cNvSpPr>
          <p:nvPr>
            <p:ph type="dt" sz="half" idx="10"/>
          </p:nvPr>
        </p:nvSpPr>
        <p:spPr/>
        <p:txBody>
          <a:bodyPr rtlCol="0"/>
          <a:lstStyle/>
          <a:p>
            <a:pPr rtl="0">
              <a:defRPr/>
            </a:pPr>
            <a:r>
              <a:rPr lang="en"/>
              <a:t>Nizhny Novgorod, 2014</a:t>
            </a:r>
            <a:endParaRPr lang="ru-RU"/>
          </a:p>
        </p:txBody>
      </p:sp>
      <p:sp>
        <p:nvSpPr>
          <p:cNvPr id="5" name="Нижний колонтитул 4"/>
          <p:cNvSpPr>
            <a:spLocks noGrp="1"/>
          </p:cNvSpPr>
          <p:nvPr>
            <p:ph type="ftr" sz="quarter" idx="11"/>
          </p:nvPr>
        </p:nvSpPr>
        <p:spPr/>
        <p:txBody>
          <a:bodyPr rtlCol="0"/>
          <a:lstStyle/>
          <a:p>
            <a:pPr rtl="0">
              <a:defRPr/>
            </a:pPr>
            <a:r>
              <a:rPr lang="en"/>
              <a:t>Preconditioned conjugate gradient method implementation</a:t>
            </a:r>
            <a:endParaRPr lang="ru-RU"/>
          </a:p>
        </p:txBody>
      </p:sp>
      <p:sp>
        <p:nvSpPr>
          <p:cNvPr id="6" name="Номер слайда 5"/>
          <p:cNvSpPr>
            <a:spLocks noGrp="1"/>
          </p:cNvSpPr>
          <p:nvPr>
            <p:ph type="sldNum" sz="quarter" idx="12"/>
          </p:nvPr>
        </p:nvSpPr>
        <p:spPr/>
        <p:txBody>
          <a:bodyPr rtlCol="0"/>
          <a:lstStyle/>
          <a:p>
            <a:pPr rtl="0">
              <a:defRPr/>
            </a:pPr>
            <a:fld id="{CFF17263-AD44-4172-9351-2AAA83E44B95}" type="slidenum">
              <a:rPr lang="ru-RU" smtClean="0"/>
              <a:pPr rtl="0">
                <a:defRPr/>
              </a:pPr>
              <a:t>76</a:t>
            </a:fld>
            <a:endParaRPr lang="ru-RU" dirty="0"/>
          </a:p>
        </p:txBody>
      </p:sp>
      <p:graphicFrame>
        <p:nvGraphicFramePr>
          <p:cNvPr id="7" name="Таблица 6"/>
          <p:cNvGraphicFramePr>
            <a:graphicFrameLocks noGrp="1"/>
          </p:cNvGraphicFramePr>
          <p:nvPr/>
        </p:nvGraphicFramePr>
        <p:xfrm>
          <a:off x="666720" y="2652722"/>
          <a:ext cx="8683513" cy="2133600"/>
        </p:xfrm>
        <a:graphic>
          <a:graphicData uri="http://schemas.openxmlformats.org/drawingml/2006/table">
            <a:tbl>
              <a:tblPr/>
              <a:tblGrid>
                <a:gridCol w="1562735"/>
                <a:gridCol w="1288098"/>
                <a:gridCol w="1480562"/>
                <a:gridCol w="812141"/>
                <a:gridCol w="714380"/>
                <a:gridCol w="785818"/>
                <a:gridCol w="682457"/>
                <a:gridCol w="785818"/>
                <a:gridCol w="571504"/>
              </a:tblGrid>
              <a:tr h="0">
                <a:tc gridSpan="3">
                  <a:txBody>
                    <a:bodyPr/>
                    <a:lstStyle/>
                    <a:p>
                      <a:pPr algn="just" rtl="0">
                        <a:spcAft>
                          <a:spcPts val="0"/>
                        </a:spcAft>
                      </a:pPr>
                      <a:endParaRPr lang="ru-RU" sz="2000" dirty="0">
                        <a:latin typeface="Times New Roman"/>
                        <a:ea typeface="Times New Roman"/>
                      </a:endParaRPr>
                    </a:p>
                  </a:txBody>
                  <a:tcPr marL="17780" marR="17780" marT="0" marB="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pPr rtl="0"/>
                      <a:endParaRPr lang="ru-RU"/>
                    </a:p>
                  </a:txBody>
                  <a:tcPr/>
                </a:tc>
                <a:tc hMerge="1">
                  <a:txBody>
                    <a:bodyPr/>
                    <a:lstStyle/>
                    <a:p>
                      <a:pPr rtl="0"/>
                      <a:endParaRPr lang="ru-RU"/>
                    </a:p>
                  </a:txBody>
                  <a:tcPr/>
                </a:tc>
                <a:tc gridSpan="2">
                  <a:txBody>
                    <a:bodyPr/>
                    <a:lstStyle/>
                    <a:p>
                      <a:pPr algn="ctr" rtl="0">
                        <a:spcAft>
                          <a:spcPts val="0"/>
                        </a:spcAft>
                      </a:pPr>
                      <a:r>
                        <a:rPr lang="en" sz="2000">
                          <a:solidFill>
                            <a:srgbClr val="000000"/>
                          </a:solidFill>
                          <a:latin typeface="Times New Roman"/>
                          <a:ea typeface="Times New Roman"/>
                        </a:rPr>
                        <a:t>2 flows</a:t>
                      </a:r>
                      <a:endParaRPr lang="ru-RU" sz="2000">
                        <a:latin typeface="Times New Roman"/>
                        <a:ea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0"/>
                      <a:endParaRPr lang="ru-RU"/>
                    </a:p>
                  </a:txBody>
                  <a:tcPr/>
                </a:tc>
                <a:tc gridSpan="2">
                  <a:txBody>
                    <a:bodyPr/>
                    <a:lstStyle/>
                    <a:p>
                      <a:pPr algn="ctr" rtl="0">
                        <a:spcAft>
                          <a:spcPts val="0"/>
                        </a:spcAft>
                      </a:pPr>
                      <a:r>
                        <a:rPr lang="en" sz="2000">
                          <a:solidFill>
                            <a:srgbClr val="000000"/>
                          </a:solidFill>
                          <a:latin typeface="Times New Roman"/>
                          <a:ea typeface="Times New Roman"/>
                        </a:rPr>
                        <a:t>4 flows</a:t>
                      </a:r>
                      <a:endParaRPr lang="ru-RU" sz="2000">
                        <a:latin typeface="Times New Roman"/>
                        <a:ea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0"/>
                      <a:endParaRPr lang="ru-RU"/>
                    </a:p>
                  </a:txBody>
                  <a:tcPr/>
                </a:tc>
                <a:tc gridSpan="2">
                  <a:txBody>
                    <a:bodyPr/>
                    <a:lstStyle/>
                    <a:p>
                      <a:pPr algn="ctr" rtl="0">
                        <a:spcAft>
                          <a:spcPts val="0"/>
                        </a:spcAft>
                      </a:pPr>
                      <a:r>
                        <a:rPr lang="en" sz="2000">
                          <a:solidFill>
                            <a:srgbClr val="000000"/>
                          </a:solidFill>
                          <a:latin typeface="Times New Roman"/>
                          <a:ea typeface="Times New Roman"/>
                        </a:rPr>
                        <a:t>8 flows</a:t>
                      </a:r>
                      <a:endParaRPr lang="ru-RU" sz="2000">
                        <a:latin typeface="Times New Roman"/>
                        <a:ea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0"/>
                      <a:endParaRPr lang="ru-RU"/>
                    </a:p>
                  </a:txBody>
                  <a:tcPr/>
                </a:tc>
              </a:tr>
              <a:tr h="0">
                <a:tc>
                  <a:txBody>
                    <a:bodyPr/>
                    <a:lstStyle/>
                    <a:p>
                      <a:pPr algn="l" rtl="0">
                        <a:spcAft>
                          <a:spcPts val="0"/>
                        </a:spcAft>
                      </a:pPr>
                      <a:r>
                        <a:rPr lang="en" sz="2000">
                          <a:solidFill>
                            <a:srgbClr val="000000"/>
                          </a:solidFill>
                          <a:latin typeface="Times New Roman"/>
                          <a:ea typeface="Times New Roman"/>
                        </a:rPr>
                        <a:t>Matrix</a:t>
                      </a:r>
                      <a:endParaRPr lang="ru-RU" sz="2000" dirty="0">
                        <a:latin typeface="Times New Roman"/>
                        <a:ea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spcAft>
                          <a:spcPts val="0"/>
                        </a:spcAft>
                      </a:pPr>
                      <a:r>
                        <a:rPr lang="en" sz="2000">
                          <a:solidFill>
                            <a:srgbClr val="000000"/>
                          </a:solidFill>
                          <a:latin typeface="Times New Roman"/>
                          <a:ea typeface="Times New Roman"/>
                        </a:rPr>
                        <a:t>Order, n</a:t>
                      </a:r>
                      <a:endParaRPr lang="ru-RU" sz="2000" dirty="0">
                        <a:latin typeface="Times New Roman"/>
                        <a:ea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spcAft>
                          <a:spcPts val="0"/>
                        </a:spcAft>
                      </a:pPr>
                      <a:r>
                        <a:rPr lang="en" sz="2000">
                          <a:solidFill>
                            <a:srgbClr val="000000"/>
                          </a:solidFill>
                          <a:latin typeface="Times New Roman"/>
                          <a:ea typeface="Times New Roman"/>
                        </a:rPr>
                        <a:t>Sequential version</a:t>
                      </a:r>
                      <a:endParaRPr lang="ru-RU" sz="2000">
                        <a:latin typeface="Times New Roman"/>
                        <a:ea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 sz="2000">
                          <a:solidFill>
                            <a:srgbClr val="000000"/>
                          </a:solidFill>
                          <a:latin typeface="Times New Roman"/>
                          <a:ea typeface="Times New Roman"/>
                        </a:rPr>
                        <a:t>T</a:t>
                      </a:r>
                      <a:endParaRPr lang="ru-RU" sz="2000">
                        <a:latin typeface="Times New Roman"/>
                        <a:ea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 sz="2000">
                          <a:solidFill>
                            <a:srgbClr val="000000"/>
                          </a:solidFill>
                          <a:latin typeface="Times New Roman"/>
                          <a:ea typeface="Times New Roman"/>
                        </a:rPr>
                        <a:t>S</a:t>
                      </a:r>
                      <a:endParaRPr lang="ru-RU" sz="2000">
                        <a:latin typeface="Times New Roman"/>
                        <a:ea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 sz="2000">
                          <a:solidFill>
                            <a:srgbClr val="000000"/>
                          </a:solidFill>
                          <a:latin typeface="Times New Roman"/>
                          <a:ea typeface="Times New Roman"/>
                        </a:rPr>
                        <a:t>T</a:t>
                      </a:r>
                      <a:endParaRPr lang="ru-RU" sz="2000">
                        <a:latin typeface="Times New Roman"/>
                        <a:ea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 sz="2000">
                          <a:solidFill>
                            <a:srgbClr val="000000"/>
                          </a:solidFill>
                          <a:latin typeface="Times New Roman"/>
                          <a:ea typeface="Times New Roman"/>
                        </a:rPr>
                        <a:t>S</a:t>
                      </a:r>
                      <a:endParaRPr lang="ru-RU" sz="2000">
                        <a:latin typeface="Times New Roman"/>
                        <a:ea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 sz="2000">
                          <a:solidFill>
                            <a:srgbClr val="000000"/>
                          </a:solidFill>
                          <a:latin typeface="Times New Roman"/>
                          <a:ea typeface="Times New Roman"/>
                        </a:rPr>
                        <a:t>T</a:t>
                      </a:r>
                      <a:endParaRPr lang="ru-RU" sz="2000">
                        <a:latin typeface="Times New Roman"/>
                        <a:ea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 sz="2000">
                          <a:solidFill>
                            <a:srgbClr val="000000"/>
                          </a:solidFill>
                          <a:latin typeface="Times New Roman"/>
                          <a:ea typeface="Times New Roman"/>
                        </a:rPr>
                        <a:t>S</a:t>
                      </a:r>
                      <a:endParaRPr lang="ru-RU" sz="2000">
                        <a:latin typeface="Times New Roman"/>
                        <a:ea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l" rtl="0">
                        <a:spcAft>
                          <a:spcPts val="0"/>
                        </a:spcAft>
                      </a:pPr>
                      <a:r>
                        <a:rPr lang="en" sz="2000">
                          <a:solidFill>
                            <a:srgbClr val="000000"/>
                          </a:solidFill>
                          <a:latin typeface="Times New Roman"/>
                          <a:ea typeface="Times New Roman"/>
                        </a:rPr>
                        <a:t>bcsstk10</a:t>
                      </a:r>
                      <a:endParaRPr lang="ru-RU" sz="2000">
                        <a:latin typeface="Times New Roman"/>
                        <a:ea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 sz="2000">
                          <a:solidFill>
                            <a:srgbClr val="000000"/>
                          </a:solidFill>
                          <a:latin typeface="Times New Roman"/>
                          <a:ea typeface="Times New Roman"/>
                        </a:rPr>
                        <a:t>1086</a:t>
                      </a:r>
                      <a:endParaRPr lang="ru-RU" sz="2000" dirty="0">
                        <a:latin typeface="Times New Roman"/>
                        <a:ea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 sz="2000">
                          <a:solidFill>
                            <a:srgbClr val="000000"/>
                          </a:solidFill>
                          <a:latin typeface="Times New Roman"/>
                          <a:ea typeface="Times New Roman"/>
                        </a:rPr>
                        <a:t>0,19</a:t>
                      </a:r>
                      <a:endParaRPr lang="ru-RU" sz="2000" dirty="0">
                        <a:latin typeface="Times New Roman"/>
                        <a:ea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 sz="2000">
                          <a:latin typeface="Times New Roman"/>
                          <a:ea typeface="Times New Roman"/>
                        </a:rPr>
                        <a:t>0,39</a:t>
                      </a: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 sz="2000">
                          <a:latin typeface="Times New Roman"/>
                          <a:ea typeface="Times New Roman"/>
                        </a:rPr>
                        <a:t>0,48</a:t>
                      </a: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 sz="2000">
                          <a:latin typeface="Times New Roman"/>
                          <a:ea typeface="Times New Roman"/>
                        </a:rPr>
                        <a:t>0,27</a:t>
                      </a: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 sz="2000">
                          <a:latin typeface="Times New Roman"/>
                          <a:ea typeface="Times New Roman"/>
                        </a:rPr>
                        <a:t>0,70</a:t>
                      </a: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 sz="2000">
                          <a:latin typeface="Times New Roman"/>
                          <a:ea typeface="Times New Roman"/>
                        </a:rPr>
                        <a:t>0,17</a:t>
                      </a: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 sz="2000">
                          <a:latin typeface="Times New Roman"/>
                          <a:ea typeface="Times New Roman"/>
                        </a:rPr>
                        <a:t>1,09</a:t>
                      </a: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l" rtl="0">
                        <a:spcAft>
                          <a:spcPts val="0"/>
                        </a:spcAft>
                      </a:pPr>
                      <a:r>
                        <a:rPr lang="en" sz="2000">
                          <a:solidFill>
                            <a:srgbClr val="000000"/>
                          </a:solidFill>
                          <a:latin typeface="Times New Roman"/>
                          <a:ea typeface="Times New Roman"/>
                        </a:rPr>
                        <a:t>bcsstk13</a:t>
                      </a:r>
                      <a:endParaRPr lang="ru-RU" sz="2000">
                        <a:latin typeface="Times New Roman"/>
                        <a:ea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 sz="2000">
                          <a:solidFill>
                            <a:srgbClr val="000000"/>
                          </a:solidFill>
                          <a:latin typeface="Times New Roman"/>
                          <a:ea typeface="Times New Roman"/>
                        </a:rPr>
                        <a:t>2003</a:t>
                      </a:r>
                      <a:endParaRPr lang="ru-RU" sz="2000">
                        <a:latin typeface="Times New Roman"/>
                        <a:ea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 sz="2000">
                          <a:solidFill>
                            <a:srgbClr val="000000"/>
                          </a:solidFill>
                          <a:latin typeface="Times New Roman"/>
                          <a:ea typeface="Times New Roman"/>
                        </a:rPr>
                        <a:t>5,98</a:t>
                      </a:r>
                      <a:endParaRPr lang="ru-RU" sz="2000">
                        <a:latin typeface="Times New Roman"/>
                        <a:ea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 sz="2000">
                          <a:latin typeface="Times New Roman"/>
                          <a:ea typeface="Times New Roman"/>
                        </a:rPr>
                        <a:t>13,40</a:t>
                      </a: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 sz="2000">
                          <a:latin typeface="Times New Roman"/>
                          <a:ea typeface="Times New Roman"/>
                        </a:rPr>
                        <a:t>0,45</a:t>
                      </a: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 sz="2000">
                          <a:latin typeface="Times New Roman"/>
                          <a:ea typeface="Times New Roman"/>
                        </a:rPr>
                        <a:t>8,17</a:t>
                      </a: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 sz="2000">
                          <a:latin typeface="Times New Roman"/>
                          <a:ea typeface="Times New Roman"/>
                        </a:rPr>
                        <a:t>0,73</a:t>
                      </a: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 sz="2000">
                          <a:latin typeface="Times New Roman"/>
                          <a:ea typeface="Times New Roman"/>
                        </a:rPr>
                        <a:t>5,75</a:t>
                      </a: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 sz="2000">
                          <a:latin typeface="Times New Roman"/>
                          <a:ea typeface="Times New Roman"/>
                        </a:rPr>
                        <a:t>1,04</a:t>
                      </a: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l" rtl="0">
                        <a:spcAft>
                          <a:spcPts val="0"/>
                        </a:spcAft>
                      </a:pPr>
                      <a:r>
                        <a:rPr lang="en" sz="2000">
                          <a:solidFill>
                            <a:srgbClr val="000000"/>
                          </a:solidFill>
                          <a:latin typeface="Times New Roman"/>
                          <a:ea typeface="Times New Roman"/>
                        </a:rPr>
                        <a:t>parabolic_fem</a:t>
                      </a:r>
                      <a:endParaRPr lang="ru-RU" sz="2000">
                        <a:latin typeface="Times New Roman"/>
                        <a:ea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 sz="2000">
                          <a:solidFill>
                            <a:srgbClr val="000000"/>
                          </a:solidFill>
                          <a:latin typeface="Times New Roman"/>
                          <a:ea typeface="Times New Roman"/>
                        </a:rPr>
                        <a:t>525 825</a:t>
                      </a:r>
                      <a:endParaRPr lang="ru-RU" sz="2000">
                        <a:latin typeface="Times New Roman"/>
                        <a:ea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 sz="2000">
                          <a:solidFill>
                            <a:srgbClr val="000000"/>
                          </a:solidFill>
                          <a:latin typeface="Times New Roman"/>
                          <a:ea typeface="Times New Roman"/>
                        </a:rPr>
                        <a:t>42,2</a:t>
                      </a:r>
                      <a:endParaRPr lang="ru-RU" sz="2000">
                        <a:latin typeface="Times New Roman"/>
                        <a:ea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 sz="2000">
                          <a:latin typeface="Times New Roman"/>
                          <a:ea typeface="Times New Roman"/>
                        </a:rPr>
                        <a:t>84,32</a:t>
                      </a:r>
                      <a:endParaRPr lang="ru-RU" sz="2000">
                        <a:latin typeface="Times New Roman"/>
                        <a:ea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 sz="2000">
                          <a:latin typeface="Times New Roman"/>
                          <a:ea typeface="Times New Roman"/>
                        </a:rPr>
                        <a:t>0,50</a:t>
                      </a: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 sz="2000">
                          <a:latin typeface="Times New Roman"/>
                          <a:ea typeface="Times New Roman"/>
                        </a:rPr>
                        <a:t>63,22</a:t>
                      </a: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 sz="2000">
                          <a:latin typeface="Times New Roman"/>
                          <a:ea typeface="Times New Roman"/>
                        </a:rPr>
                        <a:t>0,67</a:t>
                      </a: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 sz="2000">
                          <a:latin typeface="Times New Roman"/>
                          <a:ea typeface="Times New Roman"/>
                        </a:rPr>
                        <a:t>38,33</a:t>
                      </a: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 sz="2000">
                          <a:latin typeface="Times New Roman"/>
                          <a:ea typeface="Times New Roman"/>
                        </a:rPr>
                        <a:t>1,10</a:t>
                      </a: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l" rtl="0">
                        <a:spcAft>
                          <a:spcPts val="0"/>
                        </a:spcAft>
                      </a:pPr>
                      <a:r>
                        <a:rPr lang="en" sz="2000">
                          <a:solidFill>
                            <a:srgbClr val="000000"/>
                          </a:solidFill>
                          <a:latin typeface="Times New Roman"/>
                          <a:ea typeface="Times New Roman"/>
                        </a:rPr>
                        <a:t>tmt_sym</a:t>
                      </a:r>
                      <a:endParaRPr lang="ru-RU" sz="2000">
                        <a:latin typeface="Times New Roman"/>
                        <a:ea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 sz="2000">
                          <a:solidFill>
                            <a:srgbClr val="000000"/>
                          </a:solidFill>
                          <a:latin typeface="Times New Roman"/>
                          <a:ea typeface="Times New Roman"/>
                        </a:rPr>
                        <a:t>726 713</a:t>
                      </a:r>
                      <a:endParaRPr lang="ru-RU" sz="2000">
                        <a:latin typeface="Times New Roman"/>
                        <a:ea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 sz="2000">
                          <a:solidFill>
                            <a:srgbClr val="000000"/>
                          </a:solidFill>
                          <a:latin typeface="Times New Roman"/>
                          <a:ea typeface="Times New Roman"/>
                        </a:rPr>
                        <a:t>203,85</a:t>
                      </a:r>
                      <a:endParaRPr lang="ru-RU" sz="2000">
                        <a:latin typeface="Times New Roman"/>
                        <a:ea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 sz="2000">
                          <a:latin typeface="Times New Roman"/>
                          <a:ea typeface="Times New Roman"/>
                        </a:rPr>
                        <a:t>284,39</a:t>
                      </a: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 sz="2000">
                          <a:latin typeface="Times New Roman"/>
                          <a:ea typeface="Times New Roman"/>
                        </a:rPr>
                        <a:t>0,72</a:t>
                      </a: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 sz="2000">
                          <a:latin typeface="Times New Roman"/>
                          <a:ea typeface="Times New Roman"/>
                        </a:rPr>
                        <a:t>171,11</a:t>
                      </a: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 sz="2000">
                          <a:latin typeface="Times New Roman"/>
                          <a:ea typeface="Times New Roman"/>
                        </a:rPr>
                        <a:t>1,19</a:t>
                      </a: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 sz="2000">
                          <a:latin typeface="Times New Roman"/>
                          <a:ea typeface="Times New Roman"/>
                        </a:rPr>
                        <a:t>111,25</a:t>
                      </a: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 sz="2000">
                          <a:latin typeface="Times New Roman"/>
                          <a:ea typeface="Times New Roman"/>
                        </a:rPr>
                        <a:t>1,83</a:t>
                      </a: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Experimental results (2)</a:t>
            </a:r>
            <a:endParaRPr lang="ru-RU" dirty="0"/>
          </a:p>
        </p:txBody>
      </p:sp>
      <p:sp>
        <p:nvSpPr>
          <p:cNvPr id="3" name="Содержимое 2"/>
          <p:cNvSpPr>
            <a:spLocks noGrp="1"/>
          </p:cNvSpPr>
          <p:nvPr>
            <p:ph idx="1"/>
          </p:nvPr>
        </p:nvSpPr>
        <p:spPr/>
        <p:txBody>
          <a:bodyPr rtlCol="0"/>
          <a:lstStyle/>
          <a:p>
            <a:pPr rtl="0"/>
            <a:r>
              <a:rPr lang="en"/>
              <a:t>Parallel version run results with an accuracy of 10</a:t>
            </a:r>
            <a:r>
              <a:rPr lang="en" baseline="30000"/>
              <a:t>-15</a:t>
            </a:r>
            <a:r>
              <a:rPr lang="en"/>
              <a:t>. T – runtime in seconds, S – acceleration compared with the sequential version.</a:t>
            </a:r>
          </a:p>
          <a:p>
            <a:pPr rtl="0"/>
            <a:endParaRPr lang="ru-RU" dirty="0" smtClean="0"/>
          </a:p>
          <a:p>
            <a:pPr rtl="0"/>
            <a:endParaRPr lang="ru-RU" dirty="0" smtClean="0"/>
          </a:p>
          <a:p>
            <a:pPr rtl="0"/>
            <a:endParaRPr lang="ru-RU" dirty="0" smtClean="0"/>
          </a:p>
          <a:p>
            <a:pPr rtl="0"/>
            <a:endParaRPr lang="ru-RU" dirty="0" smtClean="0"/>
          </a:p>
          <a:p>
            <a:pPr rtl="0"/>
            <a:endParaRPr lang="ru-RU" dirty="0" smtClean="0"/>
          </a:p>
          <a:p>
            <a:pPr rtl="0"/>
            <a:endParaRPr lang="ru-RU" dirty="0" smtClean="0"/>
          </a:p>
          <a:p>
            <a:pPr rtl="0"/>
            <a:r>
              <a:rPr lang="en" i="1"/>
              <a:t>Why this parallelization approach does not result in runtime reduction?</a:t>
            </a:r>
            <a:endParaRPr lang="ru-RU" i="1" dirty="0"/>
          </a:p>
        </p:txBody>
      </p:sp>
      <p:sp>
        <p:nvSpPr>
          <p:cNvPr id="4" name="Дата 3"/>
          <p:cNvSpPr>
            <a:spLocks noGrp="1"/>
          </p:cNvSpPr>
          <p:nvPr>
            <p:ph type="dt" sz="half" idx="10"/>
          </p:nvPr>
        </p:nvSpPr>
        <p:spPr/>
        <p:txBody>
          <a:bodyPr rtlCol="0"/>
          <a:lstStyle/>
          <a:p>
            <a:pPr rtl="0">
              <a:defRPr/>
            </a:pPr>
            <a:r>
              <a:rPr lang="en"/>
              <a:t>Nizhny Novgorod, 2014</a:t>
            </a:r>
            <a:endParaRPr lang="ru-RU"/>
          </a:p>
        </p:txBody>
      </p:sp>
      <p:sp>
        <p:nvSpPr>
          <p:cNvPr id="5" name="Нижний колонтитул 4"/>
          <p:cNvSpPr>
            <a:spLocks noGrp="1"/>
          </p:cNvSpPr>
          <p:nvPr>
            <p:ph type="ftr" sz="quarter" idx="11"/>
          </p:nvPr>
        </p:nvSpPr>
        <p:spPr/>
        <p:txBody>
          <a:bodyPr rtlCol="0"/>
          <a:lstStyle/>
          <a:p>
            <a:pPr rtl="0">
              <a:defRPr/>
            </a:pPr>
            <a:r>
              <a:rPr lang="en"/>
              <a:t>Preconditioned conjugate gradient method implementation</a:t>
            </a:r>
            <a:endParaRPr lang="ru-RU"/>
          </a:p>
        </p:txBody>
      </p:sp>
      <p:sp>
        <p:nvSpPr>
          <p:cNvPr id="6" name="Номер слайда 5"/>
          <p:cNvSpPr>
            <a:spLocks noGrp="1"/>
          </p:cNvSpPr>
          <p:nvPr>
            <p:ph type="sldNum" sz="quarter" idx="12"/>
          </p:nvPr>
        </p:nvSpPr>
        <p:spPr/>
        <p:txBody>
          <a:bodyPr rtlCol="0"/>
          <a:lstStyle/>
          <a:p>
            <a:pPr rtl="0">
              <a:defRPr/>
            </a:pPr>
            <a:fld id="{CFF17263-AD44-4172-9351-2AAA83E44B95}" type="slidenum">
              <a:rPr lang="ru-RU" smtClean="0"/>
              <a:pPr rtl="0">
                <a:defRPr/>
              </a:pPr>
              <a:t>77</a:t>
            </a:fld>
            <a:endParaRPr lang="ru-RU" dirty="0"/>
          </a:p>
        </p:txBody>
      </p:sp>
      <p:graphicFrame>
        <p:nvGraphicFramePr>
          <p:cNvPr id="7" name="Таблица 6"/>
          <p:cNvGraphicFramePr>
            <a:graphicFrameLocks noGrp="1"/>
          </p:cNvGraphicFramePr>
          <p:nvPr/>
        </p:nvGraphicFramePr>
        <p:xfrm>
          <a:off x="666720" y="2500306"/>
          <a:ext cx="8683513" cy="2133600"/>
        </p:xfrm>
        <a:graphic>
          <a:graphicData uri="http://schemas.openxmlformats.org/drawingml/2006/table">
            <a:tbl>
              <a:tblPr/>
              <a:tblGrid>
                <a:gridCol w="1562735"/>
                <a:gridCol w="1288098"/>
                <a:gridCol w="1480562"/>
                <a:gridCol w="812141"/>
                <a:gridCol w="714380"/>
                <a:gridCol w="785818"/>
                <a:gridCol w="682457"/>
                <a:gridCol w="785818"/>
                <a:gridCol w="571504"/>
              </a:tblGrid>
              <a:tr h="0">
                <a:tc gridSpan="3">
                  <a:txBody>
                    <a:bodyPr/>
                    <a:lstStyle/>
                    <a:p>
                      <a:pPr algn="just" rtl="0">
                        <a:spcAft>
                          <a:spcPts val="0"/>
                        </a:spcAft>
                      </a:pPr>
                      <a:endParaRPr lang="ru-RU" sz="2000" dirty="0">
                        <a:latin typeface="Times New Roman"/>
                        <a:ea typeface="Times New Roman"/>
                      </a:endParaRPr>
                    </a:p>
                  </a:txBody>
                  <a:tcPr marL="17780" marR="17780" marT="0" marB="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pPr rtl="0"/>
                      <a:endParaRPr lang="ru-RU"/>
                    </a:p>
                  </a:txBody>
                  <a:tcPr/>
                </a:tc>
                <a:tc hMerge="1">
                  <a:txBody>
                    <a:bodyPr/>
                    <a:lstStyle/>
                    <a:p>
                      <a:pPr rtl="0"/>
                      <a:endParaRPr lang="ru-RU"/>
                    </a:p>
                  </a:txBody>
                  <a:tcPr/>
                </a:tc>
                <a:tc gridSpan="2">
                  <a:txBody>
                    <a:bodyPr/>
                    <a:lstStyle/>
                    <a:p>
                      <a:pPr algn="ctr" rtl="0">
                        <a:spcAft>
                          <a:spcPts val="0"/>
                        </a:spcAft>
                      </a:pPr>
                      <a:r>
                        <a:rPr lang="en" sz="2000">
                          <a:solidFill>
                            <a:srgbClr val="000000"/>
                          </a:solidFill>
                          <a:latin typeface="Times New Roman"/>
                          <a:ea typeface="Times New Roman"/>
                        </a:rPr>
                        <a:t>2 flows</a:t>
                      </a:r>
                      <a:endParaRPr lang="ru-RU" sz="2000" dirty="0">
                        <a:latin typeface="Times New Roman"/>
                        <a:ea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0"/>
                      <a:endParaRPr lang="ru-RU"/>
                    </a:p>
                  </a:txBody>
                  <a:tcPr/>
                </a:tc>
                <a:tc gridSpan="2">
                  <a:txBody>
                    <a:bodyPr/>
                    <a:lstStyle/>
                    <a:p>
                      <a:pPr algn="ctr" rtl="0">
                        <a:spcAft>
                          <a:spcPts val="0"/>
                        </a:spcAft>
                      </a:pPr>
                      <a:r>
                        <a:rPr lang="en" sz="2000">
                          <a:solidFill>
                            <a:srgbClr val="000000"/>
                          </a:solidFill>
                          <a:latin typeface="Times New Roman"/>
                          <a:ea typeface="Times New Roman"/>
                        </a:rPr>
                        <a:t>4 flows</a:t>
                      </a:r>
                      <a:endParaRPr lang="ru-RU" sz="2000">
                        <a:latin typeface="Times New Roman"/>
                        <a:ea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0"/>
                      <a:endParaRPr lang="ru-RU"/>
                    </a:p>
                  </a:txBody>
                  <a:tcPr/>
                </a:tc>
                <a:tc gridSpan="2">
                  <a:txBody>
                    <a:bodyPr/>
                    <a:lstStyle/>
                    <a:p>
                      <a:pPr algn="ctr" rtl="0">
                        <a:spcAft>
                          <a:spcPts val="0"/>
                        </a:spcAft>
                      </a:pPr>
                      <a:r>
                        <a:rPr lang="en" sz="2000">
                          <a:solidFill>
                            <a:srgbClr val="000000"/>
                          </a:solidFill>
                          <a:latin typeface="Times New Roman"/>
                          <a:ea typeface="Times New Roman"/>
                        </a:rPr>
                        <a:t>8 flows</a:t>
                      </a:r>
                      <a:endParaRPr lang="ru-RU" sz="2000">
                        <a:latin typeface="Times New Roman"/>
                        <a:ea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0"/>
                      <a:endParaRPr lang="ru-RU"/>
                    </a:p>
                  </a:txBody>
                  <a:tcPr/>
                </a:tc>
              </a:tr>
              <a:tr h="0">
                <a:tc>
                  <a:txBody>
                    <a:bodyPr/>
                    <a:lstStyle/>
                    <a:p>
                      <a:pPr algn="l" rtl="0">
                        <a:spcAft>
                          <a:spcPts val="0"/>
                        </a:spcAft>
                      </a:pPr>
                      <a:r>
                        <a:rPr lang="en" sz="2000">
                          <a:solidFill>
                            <a:srgbClr val="000000"/>
                          </a:solidFill>
                          <a:latin typeface="Times New Roman"/>
                          <a:ea typeface="Times New Roman"/>
                        </a:rPr>
                        <a:t>Matrix</a:t>
                      </a:r>
                      <a:endParaRPr lang="ru-RU" sz="2000" dirty="0">
                        <a:latin typeface="Times New Roman"/>
                        <a:ea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spcAft>
                          <a:spcPts val="0"/>
                        </a:spcAft>
                      </a:pPr>
                      <a:r>
                        <a:rPr lang="en" sz="2000">
                          <a:solidFill>
                            <a:srgbClr val="000000"/>
                          </a:solidFill>
                          <a:latin typeface="Times New Roman"/>
                          <a:ea typeface="Times New Roman"/>
                        </a:rPr>
                        <a:t>Order, n</a:t>
                      </a:r>
                      <a:endParaRPr lang="ru-RU" sz="2000" dirty="0">
                        <a:latin typeface="Times New Roman"/>
                        <a:ea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spcAft>
                          <a:spcPts val="0"/>
                        </a:spcAft>
                      </a:pPr>
                      <a:r>
                        <a:rPr lang="en" sz="2000">
                          <a:solidFill>
                            <a:srgbClr val="000000"/>
                          </a:solidFill>
                          <a:latin typeface="Times New Roman"/>
                          <a:ea typeface="Times New Roman"/>
                        </a:rPr>
                        <a:t>Sequential version</a:t>
                      </a:r>
                      <a:endParaRPr lang="ru-RU" sz="2000">
                        <a:latin typeface="Times New Roman"/>
                        <a:ea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 sz="2000">
                          <a:solidFill>
                            <a:srgbClr val="000000"/>
                          </a:solidFill>
                          <a:latin typeface="Times New Roman"/>
                          <a:ea typeface="Times New Roman"/>
                        </a:rPr>
                        <a:t>T</a:t>
                      </a:r>
                      <a:endParaRPr lang="ru-RU" sz="2000">
                        <a:latin typeface="Times New Roman"/>
                        <a:ea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 sz="2000">
                          <a:solidFill>
                            <a:srgbClr val="000000"/>
                          </a:solidFill>
                          <a:latin typeface="Times New Roman"/>
                          <a:ea typeface="Times New Roman"/>
                        </a:rPr>
                        <a:t>S</a:t>
                      </a:r>
                      <a:endParaRPr lang="ru-RU" sz="2000">
                        <a:latin typeface="Times New Roman"/>
                        <a:ea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 sz="2000">
                          <a:solidFill>
                            <a:srgbClr val="000000"/>
                          </a:solidFill>
                          <a:latin typeface="Times New Roman"/>
                          <a:ea typeface="Times New Roman"/>
                        </a:rPr>
                        <a:t>T</a:t>
                      </a:r>
                      <a:endParaRPr lang="ru-RU" sz="2000">
                        <a:latin typeface="Times New Roman"/>
                        <a:ea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 sz="2000">
                          <a:solidFill>
                            <a:srgbClr val="000000"/>
                          </a:solidFill>
                          <a:latin typeface="Times New Roman"/>
                          <a:ea typeface="Times New Roman"/>
                        </a:rPr>
                        <a:t>S</a:t>
                      </a:r>
                      <a:endParaRPr lang="ru-RU" sz="2000">
                        <a:latin typeface="Times New Roman"/>
                        <a:ea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 sz="2000">
                          <a:solidFill>
                            <a:srgbClr val="000000"/>
                          </a:solidFill>
                          <a:latin typeface="Times New Roman"/>
                          <a:ea typeface="Times New Roman"/>
                        </a:rPr>
                        <a:t>T</a:t>
                      </a:r>
                      <a:endParaRPr lang="ru-RU" sz="2000">
                        <a:latin typeface="Times New Roman"/>
                        <a:ea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 sz="2000">
                          <a:solidFill>
                            <a:srgbClr val="000000"/>
                          </a:solidFill>
                          <a:latin typeface="Times New Roman"/>
                          <a:ea typeface="Times New Roman"/>
                        </a:rPr>
                        <a:t>S</a:t>
                      </a:r>
                      <a:endParaRPr lang="ru-RU" sz="2000" dirty="0">
                        <a:latin typeface="Times New Roman"/>
                        <a:ea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l" rtl="0">
                        <a:spcAft>
                          <a:spcPts val="0"/>
                        </a:spcAft>
                      </a:pPr>
                      <a:r>
                        <a:rPr lang="en" sz="2000">
                          <a:solidFill>
                            <a:srgbClr val="000000"/>
                          </a:solidFill>
                          <a:latin typeface="Times New Roman"/>
                          <a:ea typeface="Times New Roman"/>
                        </a:rPr>
                        <a:t>bcsstk10</a:t>
                      </a:r>
                      <a:endParaRPr lang="ru-RU" sz="2000">
                        <a:latin typeface="Times New Roman"/>
                        <a:ea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 sz="2000">
                          <a:solidFill>
                            <a:srgbClr val="000000"/>
                          </a:solidFill>
                          <a:latin typeface="Times New Roman"/>
                          <a:ea typeface="Times New Roman"/>
                        </a:rPr>
                        <a:t>1086</a:t>
                      </a:r>
                      <a:endParaRPr lang="ru-RU" sz="2000" dirty="0">
                        <a:latin typeface="Times New Roman"/>
                        <a:ea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 sz="2000">
                          <a:solidFill>
                            <a:srgbClr val="000000"/>
                          </a:solidFill>
                          <a:latin typeface="Times New Roman"/>
                          <a:ea typeface="Times New Roman"/>
                        </a:rPr>
                        <a:t>0,22</a:t>
                      </a:r>
                      <a:endParaRPr lang="ru-RU" sz="2000">
                        <a:latin typeface="Times New Roman"/>
                        <a:ea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 sz="2000">
                          <a:solidFill>
                            <a:srgbClr val="000000"/>
                          </a:solidFill>
                          <a:latin typeface="Times New Roman"/>
                          <a:ea typeface="Times New Roman"/>
                        </a:rPr>
                        <a:t>0,90</a:t>
                      </a:r>
                      <a:endParaRPr lang="ru-RU" sz="2000">
                        <a:latin typeface="Times New Roman"/>
                        <a:ea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 sz="2000">
                          <a:solidFill>
                            <a:srgbClr val="000000"/>
                          </a:solidFill>
                          <a:latin typeface="Times New Roman"/>
                          <a:ea typeface="Times New Roman"/>
                        </a:rPr>
                        <a:t>0,24</a:t>
                      </a:r>
                      <a:endParaRPr lang="ru-RU" sz="2000">
                        <a:latin typeface="Times New Roman"/>
                        <a:ea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 sz="2000">
                          <a:solidFill>
                            <a:srgbClr val="000000"/>
                          </a:solidFill>
                          <a:latin typeface="Times New Roman"/>
                          <a:ea typeface="Times New Roman"/>
                        </a:rPr>
                        <a:t>0,59</a:t>
                      </a:r>
                      <a:endParaRPr lang="ru-RU" sz="2000">
                        <a:latin typeface="Times New Roman"/>
                        <a:ea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 sz="2000">
                          <a:solidFill>
                            <a:srgbClr val="000000"/>
                          </a:solidFill>
                          <a:latin typeface="Times New Roman"/>
                          <a:ea typeface="Times New Roman"/>
                        </a:rPr>
                        <a:t>0,37</a:t>
                      </a:r>
                      <a:endParaRPr lang="ru-RU" sz="2000">
                        <a:latin typeface="Times New Roman"/>
                        <a:ea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 sz="2000">
                          <a:solidFill>
                            <a:srgbClr val="000000"/>
                          </a:solidFill>
                          <a:latin typeface="Times New Roman"/>
                          <a:ea typeface="Times New Roman"/>
                        </a:rPr>
                        <a:t>0,39</a:t>
                      </a:r>
                      <a:endParaRPr lang="ru-RU" sz="2000">
                        <a:latin typeface="Times New Roman"/>
                        <a:ea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 sz="2000">
                          <a:solidFill>
                            <a:srgbClr val="000000"/>
                          </a:solidFill>
                          <a:latin typeface="Times New Roman"/>
                          <a:ea typeface="Times New Roman"/>
                        </a:rPr>
                        <a:t>0,56</a:t>
                      </a:r>
                      <a:endParaRPr lang="ru-RU" sz="2000">
                        <a:latin typeface="Times New Roman"/>
                        <a:ea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l" rtl="0">
                        <a:spcAft>
                          <a:spcPts val="0"/>
                        </a:spcAft>
                      </a:pPr>
                      <a:r>
                        <a:rPr lang="en" sz="2000">
                          <a:solidFill>
                            <a:srgbClr val="000000"/>
                          </a:solidFill>
                          <a:latin typeface="Times New Roman"/>
                          <a:ea typeface="Times New Roman"/>
                        </a:rPr>
                        <a:t>bcsstk13</a:t>
                      </a:r>
                      <a:endParaRPr lang="ru-RU" sz="2000">
                        <a:latin typeface="Times New Roman"/>
                        <a:ea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 sz="2000">
                          <a:solidFill>
                            <a:srgbClr val="000000"/>
                          </a:solidFill>
                          <a:latin typeface="Times New Roman"/>
                          <a:ea typeface="Times New Roman"/>
                        </a:rPr>
                        <a:t>2003</a:t>
                      </a:r>
                      <a:endParaRPr lang="ru-RU" sz="2000">
                        <a:latin typeface="Times New Roman"/>
                        <a:ea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 sz="2000">
                          <a:solidFill>
                            <a:srgbClr val="000000"/>
                          </a:solidFill>
                          <a:latin typeface="Times New Roman"/>
                          <a:ea typeface="Times New Roman"/>
                        </a:rPr>
                        <a:t>5,93</a:t>
                      </a:r>
                      <a:endParaRPr lang="ru-RU" sz="2000">
                        <a:latin typeface="Times New Roman"/>
                        <a:ea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 sz="2000">
                          <a:solidFill>
                            <a:srgbClr val="000000"/>
                          </a:solidFill>
                          <a:latin typeface="Times New Roman"/>
                          <a:ea typeface="Times New Roman"/>
                        </a:rPr>
                        <a:t>13,48</a:t>
                      </a:r>
                      <a:endParaRPr lang="ru-RU" sz="2000">
                        <a:latin typeface="Times New Roman"/>
                        <a:ea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 sz="2000">
                          <a:solidFill>
                            <a:srgbClr val="000000"/>
                          </a:solidFill>
                          <a:latin typeface="Times New Roman"/>
                          <a:ea typeface="Times New Roman"/>
                        </a:rPr>
                        <a:t>0,44</a:t>
                      </a:r>
                      <a:endParaRPr lang="ru-RU" sz="2000">
                        <a:latin typeface="Times New Roman"/>
                        <a:ea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 sz="2000">
                          <a:solidFill>
                            <a:srgbClr val="000000"/>
                          </a:solidFill>
                          <a:latin typeface="Times New Roman"/>
                          <a:ea typeface="Times New Roman"/>
                        </a:rPr>
                        <a:t>8,29</a:t>
                      </a:r>
                      <a:endParaRPr lang="ru-RU" sz="2000">
                        <a:latin typeface="Times New Roman"/>
                        <a:ea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 sz="2000">
                          <a:solidFill>
                            <a:srgbClr val="000000"/>
                          </a:solidFill>
                          <a:latin typeface="Times New Roman"/>
                          <a:ea typeface="Times New Roman"/>
                        </a:rPr>
                        <a:t>0,72</a:t>
                      </a:r>
                      <a:endParaRPr lang="ru-RU" sz="2000">
                        <a:latin typeface="Times New Roman"/>
                        <a:ea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 sz="2000">
                          <a:solidFill>
                            <a:srgbClr val="000000"/>
                          </a:solidFill>
                          <a:latin typeface="Times New Roman"/>
                          <a:ea typeface="Times New Roman"/>
                        </a:rPr>
                        <a:t>5,85</a:t>
                      </a:r>
                      <a:endParaRPr lang="ru-RU" sz="2000">
                        <a:latin typeface="Times New Roman"/>
                        <a:ea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 sz="2000">
                          <a:solidFill>
                            <a:srgbClr val="000000"/>
                          </a:solidFill>
                          <a:latin typeface="Times New Roman"/>
                          <a:ea typeface="Times New Roman"/>
                        </a:rPr>
                        <a:t>1,01</a:t>
                      </a:r>
                      <a:endParaRPr lang="ru-RU" sz="2000">
                        <a:latin typeface="Times New Roman"/>
                        <a:ea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l" rtl="0">
                        <a:spcAft>
                          <a:spcPts val="0"/>
                        </a:spcAft>
                      </a:pPr>
                      <a:r>
                        <a:rPr lang="en" sz="2000">
                          <a:solidFill>
                            <a:srgbClr val="000000"/>
                          </a:solidFill>
                          <a:latin typeface="Times New Roman"/>
                          <a:ea typeface="Times New Roman"/>
                        </a:rPr>
                        <a:t>parabolic_fem</a:t>
                      </a:r>
                      <a:endParaRPr lang="ru-RU" sz="2000">
                        <a:latin typeface="Times New Roman"/>
                        <a:ea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 sz="2000">
                          <a:solidFill>
                            <a:srgbClr val="000000"/>
                          </a:solidFill>
                          <a:latin typeface="Times New Roman"/>
                          <a:ea typeface="Times New Roman"/>
                        </a:rPr>
                        <a:t>525 825</a:t>
                      </a:r>
                      <a:endParaRPr lang="ru-RU" sz="2000">
                        <a:latin typeface="Times New Roman"/>
                        <a:ea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 sz="2000">
                          <a:solidFill>
                            <a:srgbClr val="000000"/>
                          </a:solidFill>
                          <a:latin typeface="Times New Roman"/>
                          <a:ea typeface="Times New Roman"/>
                        </a:rPr>
                        <a:t>39,27</a:t>
                      </a:r>
                      <a:endParaRPr lang="ru-RU" sz="2000">
                        <a:latin typeface="Times New Roman"/>
                        <a:ea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 sz="2000">
                          <a:solidFill>
                            <a:srgbClr val="000000"/>
                          </a:solidFill>
                          <a:latin typeface="Times New Roman"/>
                          <a:ea typeface="Times New Roman"/>
                        </a:rPr>
                        <a:t>186,88</a:t>
                      </a:r>
                      <a:endParaRPr lang="ru-RU" sz="2000">
                        <a:latin typeface="Times New Roman"/>
                        <a:ea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 sz="2000">
                          <a:solidFill>
                            <a:srgbClr val="000000"/>
                          </a:solidFill>
                          <a:latin typeface="Times New Roman"/>
                          <a:ea typeface="Times New Roman"/>
                        </a:rPr>
                        <a:t>0,21</a:t>
                      </a:r>
                      <a:endParaRPr lang="ru-RU" sz="2000">
                        <a:latin typeface="Times New Roman"/>
                        <a:ea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 sz="2000">
                          <a:solidFill>
                            <a:srgbClr val="000000"/>
                          </a:solidFill>
                          <a:latin typeface="Times New Roman"/>
                          <a:ea typeface="Times New Roman"/>
                        </a:rPr>
                        <a:t>124,80</a:t>
                      </a:r>
                      <a:endParaRPr lang="ru-RU" sz="2000">
                        <a:latin typeface="Times New Roman"/>
                        <a:ea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 sz="2000">
                          <a:solidFill>
                            <a:srgbClr val="000000"/>
                          </a:solidFill>
                          <a:latin typeface="Times New Roman"/>
                          <a:ea typeface="Times New Roman"/>
                        </a:rPr>
                        <a:t>0,31</a:t>
                      </a:r>
                      <a:endParaRPr lang="ru-RU" sz="2000">
                        <a:latin typeface="Times New Roman"/>
                        <a:ea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 sz="2000">
                          <a:solidFill>
                            <a:srgbClr val="000000"/>
                          </a:solidFill>
                          <a:latin typeface="Times New Roman"/>
                          <a:ea typeface="Times New Roman"/>
                        </a:rPr>
                        <a:t>78,19</a:t>
                      </a:r>
                      <a:endParaRPr lang="ru-RU" sz="2000">
                        <a:latin typeface="Times New Roman"/>
                        <a:ea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 sz="2000">
                          <a:solidFill>
                            <a:srgbClr val="000000"/>
                          </a:solidFill>
                          <a:latin typeface="Times New Roman"/>
                          <a:ea typeface="Times New Roman"/>
                        </a:rPr>
                        <a:t>0,50</a:t>
                      </a:r>
                      <a:endParaRPr lang="ru-RU" sz="2000">
                        <a:latin typeface="Times New Roman"/>
                        <a:ea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l" rtl="0">
                        <a:spcAft>
                          <a:spcPts val="0"/>
                        </a:spcAft>
                      </a:pPr>
                      <a:r>
                        <a:rPr lang="en" sz="2000">
                          <a:solidFill>
                            <a:srgbClr val="000000"/>
                          </a:solidFill>
                          <a:latin typeface="Times New Roman"/>
                          <a:ea typeface="Times New Roman"/>
                        </a:rPr>
                        <a:t>tmt_sym</a:t>
                      </a:r>
                      <a:endParaRPr lang="ru-RU" sz="2000">
                        <a:latin typeface="Times New Roman"/>
                        <a:ea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 sz="2000">
                          <a:solidFill>
                            <a:srgbClr val="000000"/>
                          </a:solidFill>
                          <a:latin typeface="Times New Roman"/>
                          <a:ea typeface="Times New Roman"/>
                        </a:rPr>
                        <a:t>726 713</a:t>
                      </a:r>
                      <a:endParaRPr lang="ru-RU" sz="2000">
                        <a:latin typeface="Times New Roman"/>
                        <a:ea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 sz="2000">
                          <a:solidFill>
                            <a:srgbClr val="000000"/>
                          </a:solidFill>
                          <a:latin typeface="Times New Roman"/>
                          <a:ea typeface="Times New Roman"/>
                        </a:rPr>
                        <a:t>191,28</a:t>
                      </a:r>
                      <a:endParaRPr lang="ru-RU" sz="2000">
                        <a:latin typeface="Times New Roman"/>
                        <a:ea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 sz="2000">
                          <a:solidFill>
                            <a:srgbClr val="000000"/>
                          </a:solidFill>
                          <a:latin typeface="Times New Roman"/>
                          <a:ea typeface="Times New Roman"/>
                        </a:rPr>
                        <a:t>473,57</a:t>
                      </a:r>
                      <a:endParaRPr lang="ru-RU" sz="2000">
                        <a:latin typeface="Times New Roman"/>
                        <a:ea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 sz="2000">
                          <a:solidFill>
                            <a:srgbClr val="000000"/>
                          </a:solidFill>
                          <a:latin typeface="Times New Roman"/>
                          <a:ea typeface="Times New Roman"/>
                        </a:rPr>
                        <a:t>0,40</a:t>
                      </a:r>
                      <a:endParaRPr lang="ru-RU" sz="2000">
                        <a:latin typeface="Times New Roman"/>
                        <a:ea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 sz="2000">
                          <a:solidFill>
                            <a:srgbClr val="000000"/>
                          </a:solidFill>
                          <a:latin typeface="Times New Roman"/>
                          <a:ea typeface="Times New Roman"/>
                        </a:rPr>
                        <a:t>282,52</a:t>
                      </a:r>
                      <a:endParaRPr lang="ru-RU" sz="2000">
                        <a:latin typeface="Times New Roman"/>
                        <a:ea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 sz="2000">
                          <a:solidFill>
                            <a:srgbClr val="000000"/>
                          </a:solidFill>
                          <a:latin typeface="Times New Roman"/>
                          <a:ea typeface="Times New Roman"/>
                        </a:rPr>
                        <a:t>0,68</a:t>
                      </a:r>
                      <a:endParaRPr lang="ru-RU" sz="2000">
                        <a:latin typeface="Times New Roman"/>
                        <a:ea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 sz="2000">
                          <a:solidFill>
                            <a:srgbClr val="000000"/>
                          </a:solidFill>
                          <a:latin typeface="Times New Roman"/>
                          <a:ea typeface="Times New Roman"/>
                        </a:rPr>
                        <a:t>172,82</a:t>
                      </a:r>
                      <a:endParaRPr lang="ru-RU" sz="2000">
                        <a:latin typeface="Times New Roman"/>
                        <a:ea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a:spcAft>
                          <a:spcPts val="0"/>
                        </a:spcAft>
                      </a:pPr>
                      <a:r>
                        <a:rPr lang="en" sz="2000">
                          <a:solidFill>
                            <a:srgbClr val="000000"/>
                          </a:solidFill>
                          <a:latin typeface="Times New Roman"/>
                          <a:ea typeface="Times New Roman"/>
                        </a:rPr>
                        <a:t>1,11</a:t>
                      </a:r>
                      <a:endParaRPr lang="ru-RU" sz="2000" dirty="0">
                        <a:latin typeface="Times New Roman"/>
                        <a:ea typeface="Times New Roman"/>
                      </a:endParaRPr>
                    </a:p>
                  </a:txBody>
                  <a:tcPr marL="17780" marR="177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en"/>
              <a:t>Experimental results Conclusions</a:t>
            </a:r>
            <a:endParaRPr lang="ru-RU" dirty="0"/>
          </a:p>
        </p:txBody>
      </p:sp>
      <p:sp>
        <p:nvSpPr>
          <p:cNvPr id="3" name="Содержимое 2"/>
          <p:cNvSpPr>
            <a:spLocks noGrp="1"/>
          </p:cNvSpPr>
          <p:nvPr>
            <p:ph idx="1"/>
          </p:nvPr>
        </p:nvSpPr>
        <p:spPr/>
        <p:txBody>
          <a:bodyPr rtlCol="0"/>
          <a:lstStyle/>
          <a:p>
            <a:pPr rtl="0"/>
            <a:r>
              <a:rPr lang="en"/>
              <a:t>Parallelization of easy operations (e. g. scalar product computation) is inefficient.</a:t>
            </a:r>
          </a:p>
          <a:p>
            <a:pPr rtl="0"/>
            <a:r>
              <a:rPr lang="en"/>
              <a:t>Contingencies for flow operation support is comparable to computational load on these flows in terms of time.</a:t>
            </a:r>
            <a:endParaRPr lang="ru-RU" dirty="0"/>
          </a:p>
        </p:txBody>
      </p:sp>
      <p:sp>
        <p:nvSpPr>
          <p:cNvPr id="4" name="Дата 3"/>
          <p:cNvSpPr>
            <a:spLocks noGrp="1"/>
          </p:cNvSpPr>
          <p:nvPr>
            <p:ph type="dt" sz="half" idx="10"/>
          </p:nvPr>
        </p:nvSpPr>
        <p:spPr/>
        <p:txBody>
          <a:bodyPr rtlCol="0"/>
          <a:lstStyle/>
          <a:p>
            <a:pPr rtl="0">
              <a:defRPr/>
            </a:pPr>
            <a:r>
              <a:rPr lang="en"/>
              <a:t>Nizhny Novgorod, 2014</a:t>
            </a:r>
            <a:endParaRPr lang="ru-RU"/>
          </a:p>
        </p:txBody>
      </p:sp>
      <p:sp>
        <p:nvSpPr>
          <p:cNvPr id="5" name="Нижний колонтитул 4"/>
          <p:cNvSpPr>
            <a:spLocks noGrp="1"/>
          </p:cNvSpPr>
          <p:nvPr>
            <p:ph type="ftr" sz="quarter" idx="11"/>
          </p:nvPr>
        </p:nvSpPr>
        <p:spPr/>
        <p:txBody>
          <a:bodyPr rtlCol="0"/>
          <a:lstStyle/>
          <a:p>
            <a:pPr rtl="0">
              <a:defRPr/>
            </a:pPr>
            <a:r>
              <a:rPr lang="en"/>
              <a:t>Preconditioned conjugate gradient method implementation</a:t>
            </a:r>
            <a:endParaRPr lang="ru-RU"/>
          </a:p>
        </p:txBody>
      </p:sp>
      <p:sp>
        <p:nvSpPr>
          <p:cNvPr id="6" name="Номер слайда 5"/>
          <p:cNvSpPr>
            <a:spLocks noGrp="1"/>
          </p:cNvSpPr>
          <p:nvPr>
            <p:ph type="sldNum" sz="quarter" idx="12"/>
          </p:nvPr>
        </p:nvSpPr>
        <p:spPr/>
        <p:txBody>
          <a:bodyPr rtlCol="0"/>
          <a:lstStyle/>
          <a:p>
            <a:pPr rtl="0">
              <a:defRPr/>
            </a:pPr>
            <a:fld id="{CFF17263-AD44-4172-9351-2AAA83E44B95}" type="slidenum">
              <a:rPr lang="ru-RU" smtClean="0"/>
              <a:pPr rtl="0">
                <a:defRPr/>
              </a:pPr>
              <a:t>78</a:t>
            </a:fld>
            <a:endParaRPr lang="ru-RU" dirty="0"/>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Дата 3"/>
          <p:cNvSpPr>
            <a:spLocks noGrp="1"/>
          </p:cNvSpPr>
          <p:nvPr>
            <p:ph type="dt" sz="quarter" idx="10"/>
          </p:nvPr>
        </p:nvSpPr>
        <p:spPr>
          <a:noFill/>
        </p:spPr>
        <p:txBody>
          <a:bodyPr rtlCol="0"/>
          <a:lstStyle/>
          <a:p>
            <a:pPr rtl="0"/>
            <a:r>
              <a:rPr lang="en"/>
              <a:t>Nizhny Novgorod, 2014</a:t>
            </a:r>
            <a:endParaRPr lang="ru-RU"/>
          </a:p>
        </p:txBody>
      </p:sp>
      <p:sp>
        <p:nvSpPr>
          <p:cNvPr id="25603" name="Нижний колонтитул 4"/>
          <p:cNvSpPr>
            <a:spLocks noGrp="1"/>
          </p:cNvSpPr>
          <p:nvPr>
            <p:ph type="ftr" sz="quarter" idx="11"/>
          </p:nvPr>
        </p:nvSpPr>
        <p:spPr>
          <a:noFill/>
        </p:spPr>
        <p:txBody>
          <a:bodyPr rtlCol="0"/>
          <a:lstStyle/>
          <a:p>
            <a:pPr rtl="0"/>
            <a:r>
              <a:rPr lang="en"/>
              <a:t>Preconditioned conjugate gradient method implementation</a:t>
            </a:r>
            <a:endParaRPr lang="ru-RU" smtClean="0"/>
          </a:p>
        </p:txBody>
      </p:sp>
      <p:sp>
        <p:nvSpPr>
          <p:cNvPr id="25604" name="Заголовок 1"/>
          <p:cNvSpPr>
            <a:spLocks noGrp="1"/>
          </p:cNvSpPr>
          <p:nvPr>
            <p:ph type="title"/>
          </p:nvPr>
        </p:nvSpPr>
        <p:spPr/>
        <p:txBody>
          <a:bodyPr rtlCol="0"/>
          <a:lstStyle/>
          <a:p>
            <a:pPr rtl="0"/>
            <a:r>
              <a:rPr lang="en" sz="2800"/>
              <a:t>References</a:t>
            </a:r>
          </a:p>
        </p:txBody>
      </p:sp>
      <p:sp>
        <p:nvSpPr>
          <p:cNvPr id="25605" name="Содержимое 2"/>
          <p:cNvSpPr>
            <a:spLocks noGrp="1"/>
          </p:cNvSpPr>
          <p:nvPr>
            <p:ph idx="1"/>
          </p:nvPr>
        </p:nvSpPr>
        <p:spPr/>
        <p:txBody>
          <a:bodyPr rtlCol="0"/>
          <a:lstStyle/>
          <a:p>
            <a:pPr marL="457200" indent="-457200">
              <a:buFont typeface="Arial" charset="0"/>
              <a:buAutoNum type="arabicPeriod"/>
            </a:pPr>
            <a:r>
              <a:rPr lang="en-US" dirty="0" smtClean="0"/>
              <a:t>Gene H. </a:t>
            </a:r>
            <a:r>
              <a:rPr lang="en-US" dirty="0" err="1" smtClean="0"/>
              <a:t>Golub</a:t>
            </a:r>
            <a:r>
              <a:rPr lang="en-US" dirty="0" smtClean="0"/>
              <a:t>, Charles F. Van Loan. Matrix Computations. The John Hopkins University Press, 1996.</a:t>
            </a:r>
            <a:endParaRPr lang="en" dirty="0"/>
          </a:p>
          <a:p>
            <a:pPr marL="457200" indent="-457200" rtl="0">
              <a:buFont typeface="Arial" charset="0"/>
              <a:buAutoNum type="arabicPeriod"/>
            </a:pPr>
            <a:r>
              <a:rPr lang="en" dirty="0"/>
              <a:t>J. Dongarra et al. Templates for the solution of linear systems: building blocks for iterative methods. SIAM, 1994.</a:t>
            </a:r>
            <a:endParaRPr lang="ru-RU" dirty="0" smtClean="0"/>
          </a:p>
          <a:p>
            <a:pPr marL="457200" indent="-457200" rtl="0">
              <a:buFont typeface="Arial" charset="0"/>
              <a:buAutoNum type="arabicPeriod"/>
            </a:pPr>
            <a:r>
              <a:rPr lang="en" dirty="0"/>
              <a:t>Y. Saad. Iterative Methods for Sparse Linear Systems. SIAM, 2003</a:t>
            </a:r>
            <a:r>
              <a:rPr lang="en" dirty="0" smtClean="0"/>
              <a:t>.</a:t>
            </a:r>
          </a:p>
          <a:p>
            <a:pPr marL="457200" indent="-457200">
              <a:buFont typeface="Arial" charset="0"/>
              <a:buAutoNum type="arabicPeriod"/>
            </a:pPr>
            <a:r>
              <a:rPr lang="en-US" dirty="0" err="1" smtClean="0"/>
              <a:t>Fousse</a:t>
            </a:r>
            <a:r>
              <a:rPr lang="en-US" dirty="0" smtClean="0"/>
              <a:t> L., </a:t>
            </a:r>
            <a:r>
              <a:rPr lang="en-US" dirty="0" err="1" smtClean="0"/>
              <a:t>Hanrot</a:t>
            </a:r>
            <a:r>
              <a:rPr lang="en-US" dirty="0" smtClean="0"/>
              <a:t> G., </a:t>
            </a:r>
            <a:r>
              <a:rPr lang="en-US" dirty="0" err="1" smtClean="0"/>
              <a:t>Lefèvre</a:t>
            </a:r>
            <a:r>
              <a:rPr lang="en-US" dirty="0" smtClean="0"/>
              <a:t> V., </a:t>
            </a:r>
            <a:r>
              <a:rPr lang="en-US" dirty="0" err="1" smtClean="0"/>
              <a:t>Pélissier</a:t>
            </a:r>
            <a:r>
              <a:rPr lang="en-US" dirty="0" smtClean="0"/>
              <a:t> P., Zimmermann P. MPFR: A multiple-precision binary floating-point library with correct rounding // ACM Trans. Math. </a:t>
            </a:r>
            <a:r>
              <a:rPr lang="en-US" dirty="0" err="1" smtClean="0"/>
              <a:t>Softw</a:t>
            </a:r>
            <a:r>
              <a:rPr lang="en-US" dirty="0" smtClean="0"/>
              <a:t>. – 2007. – Vol. 33, No. 2. – P. 1–14.</a:t>
            </a:r>
            <a:endParaRPr lang="ru-RU" dirty="0" smtClean="0"/>
          </a:p>
          <a:p>
            <a:pPr marL="457200" indent="-457200" rtl="0">
              <a:buFont typeface="Arial" charset="0"/>
              <a:buAutoNum type="arabicPeriod"/>
            </a:pPr>
            <a:endParaRPr lang="ru-RU" dirty="0" smtClean="0"/>
          </a:p>
        </p:txBody>
      </p:sp>
      <p:sp>
        <p:nvSpPr>
          <p:cNvPr id="25606" name="Номер слайда 5"/>
          <p:cNvSpPr txBox="1">
            <a:spLocks noGrp="1"/>
          </p:cNvSpPr>
          <p:nvPr/>
        </p:nvSpPr>
        <p:spPr bwMode="auto">
          <a:xfrm>
            <a:off x="8843963" y="6408738"/>
            <a:ext cx="935037" cy="449262"/>
          </a:xfrm>
          <a:prstGeom prst="rect">
            <a:avLst/>
          </a:prstGeom>
          <a:noFill/>
          <a:ln w="9525">
            <a:noFill/>
            <a:miter lim="800000"/>
            <a:headEnd/>
            <a:tailEnd/>
          </a:ln>
        </p:spPr>
        <p:txBody>
          <a:bodyPr rtlCol="0"/>
          <a:lstStyle/>
          <a:p>
            <a:pPr rtl="0">
              <a:lnSpc>
                <a:spcPct val="150000"/>
              </a:lnSpc>
            </a:pPr>
            <a:endParaRPr lang="ru-RU" sz="1200">
              <a:latin typeface="Arial" charset="0"/>
            </a:endParaRPr>
          </a:p>
        </p:txBody>
      </p:sp>
      <p:sp>
        <p:nvSpPr>
          <p:cNvPr id="8" name="Номер слайда 7"/>
          <p:cNvSpPr>
            <a:spLocks noGrp="1"/>
          </p:cNvSpPr>
          <p:nvPr>
            <p:ph type="sldNum" sz="quarter" idx="12"/>
          </p:nvPr>
        </p:nvSpPr>
        <p:spPr/>
        <p:txBody>
          <a:bodyPr rtlCol="0"/>
          <a:lstStyle/>
          <a:p>
            <a:pPr rtl="0">
              <a:defRPr/>
            </a:pPr>
            <a:fld id="{CFF17263-AD44-4172-9351-2AAA83E44B95}" type="slidenum">
              <a:rPr lang="ru-RU" smtClean="0"/>
              <a:pPr rtl="0">
                <a:defRPr/>
              </a:pPr>
              <a:t>79</a:t>
            </a:fld>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Дата 3"/>
          <p:cNvSpPr>
            <a:spLocks noGrp="1"/>
          </p:cNvSpPr>
          <p:nvPr>
            <p:ph type="dt" sz="quarter" idx="10"/>
          </p:nvPr>
        </p:nvSpPr>
        <p:spPr>
          <a:noFill/>
        </p:spPr>
        <p:txBody>
          <a:bodyPr rtlCol="0"/>
          <a:lstStyle/>
          <a:p>
            <a:pPr rtl="0"/>
            <a:r>
              <a:rPr lang="en"/>
              <a:t>Nizhny Novgorod, 2014</a:t>
            </a:r>
            <a:endParaRPr lang="ru-RU"/>
          </a:p>
        </p:txBody>
      </p:sp>
      <p:sp>
        <p:nvSpPr>
          <p:cNvPr id="2052" name="Нижний колонтитул 4"/>
          <p:cNvSpPr>
            <a:spLocks noGrp="1"/>
          </p:cNvSpPr>
          <p:nvPr>
            <p:ph type="ftr" sz="quarter" idx="11"/>
          </p:nvPr>
        </p:nvSpPr>
        <p:spPr>
          <a:noFill/>
        </p:spPr>
        <p:txBody>
          <a:bodyPr rtlCol="0"/>
          <a:lstStyle/>
          <a:p>
            <a:pPr rtl="0"/>
            <a:r>
              <a:rPr lang="en"/>
              <a:t>Preconditioned conjugate gradient method implementation</a:t>
            </a:r>
            <a:endParaRPr lang="ru-RU" smtClean="0"/>
          </a:p>
        </p:txBody>
      </p:sp>
      <p:sp>
        <p:nvSpPr>
          <p:cNvPr id="2053" name="Заголовок 1"/>
          <p:cNvSpPr>
            <a:spLocks noGrp="1"/>
          </p:cNvSpPr>
          <p:nvPr>
            <p:ph type="title" idx="4294967295"/>
          </p:nvPr>
        </p:nvSpPr>
        <p:spPr/>
        <p:txBody>
          <a:bodyPr rtlCol="0"/>
          <a:lstStyle/>
          <a:p>
            <a:pPr rtl="0"/>
            <a:r>
              <a:rPr lang="en" sz="2800"/>
              <a:t>Problem Statement (2)</a:t>
            </a:r>
            <a:endParaRPr lang="ru-RU" sz="2800" dirty="0" smtClean="0"/>
          </a:p>
        </p:txBody>
      </p:sp>
      <p:sp>
        <p:nvSpPr>
          <p:cNvPr id="16390" name="Содержимое 2"/>
          <p:cNvSpPr>
            <a:spLocks noGrp="1"/>
          </p:cNvSpPr>
          <p:nvPr>
            <p:ph idx="4294967295"/>
          </p:nvPr>
        </p:nvSpPr>
        <p:spPr>
          <a:xfrm>
            <a:off x="495300" y="1196975"/>
            <a:ext cx="9137650" cy="4968875"/>
          </a:xfrm>
        </p:spPr>
        <p:txBody>
          <a:bodyPr rtlCol="0"/>
          <a:lstStyle/>
          <a:p>
            <a:pPr rtl="0">
              <a:defRPr/>
            </a:pPr>
            <a:r>
              <a:rPr lang="en" dirty="0"/>
              <a:t>Iterative method stop criteria: accuracy and number of iterations</a:t>
            </a:r>
          </a:p>
          <a:p>
            <a:pPr lvl="1">
              <a:defRPr/>
            </a:pPr>
            <a:r>
              <a:rPr lang="en" dirty="0"/>
              <a:t>Stop, if </a:t>
            </a:r>
            <a:r>
              <a:rPr lang="en-US" kern="800" dirty="0">
                <a:latin typeface="Times New Roman"/>
              </a:rPr>
              <a:t>||</a:t>
            </a:r>
            <a:r>
              <a:rPr lang="en-US" i="1" kern="800" dirty="0">
                <a:latin typeface="Times New Roman"/>
              </a:rPr>
              <a:t>x</a:t>
            </a:r>
            <a:r>
              <a:rPr lang="en-US" kern="800" baseline="30000" dirty="0">
                <a:latin typeface="Times New Roman"/>
              </a:rPr>
              <a:t>(</a:t>
            </a:r>
            <a:r>
              <a:rPr lang="en-US" i="1" kern="800" baseline="30000" dirty="0">
                <a:latin typeface="Times New Roman"/>
              </a:rPr>
              <a:t>s</a:t>
            </a:r>
            <a:r>
              <a:rPr lang="en-US" kern="800" baseline="30000" dirty="0">
                <a:latin typeface="Times New Roman"/>
              </a:rPr>
              <a:t>)</a:t>
            </a:r>
            <a:r>
              <a:rPr lang="en-US" kern="800" dirty="0">
                <a:latin typeface="Times New Roman"/>
                <a:sym typeface="Symbol"/>
              </a:rPr>
              <a:t></a:t>
            </a:r>
            <a:r>
              <a:rPr lang="en-US" i="1" kern="800" dirty="0">
                <a:latin typeface="Times New Roman"/>
                <a:sym typeface="Symbol"/>
              </a:rPr>
              <a:t>x</a:t>
            </a:r>
            <a:r>
              <a:rPr lang="en-US" i="1" kern="800" baseline="30000" dirty="0">
                <a:latin typeface="Times New Roman"/>
                <a:sym typeface="Symbol"/>
              </a:rPr>
              <a:t>(s</a:t>
            </a:r>
            <a:r>
              <a:rPr lang="en-US" kern="800" baseline="30000" dirty="0">
                <a:latin typeface="Times New Roman"/>
                <a:sym typeface="Symbol"/>
              </a:rPr>
              <a:t>1)</a:t>
            </a:r>
            <a:r>
              <a:rPr lang="en-US" kern="800" dirty="0">
                <a:latin typeface="Times New Roman"/>
                <a:sym typeface="Symbol"/>
              </a:rPr>
              <a:t>||</a:t>
            </a:r>
            <a:r>
              <a:rPr lang="en-US" i="1" kern="800" dirty="0">
                <a:latin typeface="Times New Roman"/>
                <a:sym typeface="Symbol"/>
              </a:rPr>
              <a:t></a:t>
            </a:r>
            <a:r>
              <a:rPr lang="en-US" kern="800" baseline="-25000" dirty="0">
                <a:latin typeface="Times New Roman"/>
                <a:sym typeface="Symbol"/>
              </a:rPr>
              <a:t>1</a:t>
            </a:r>
            <a:r>
              <a:rPr lang="en" dirty="0" smtClean="0"/>
              <a:t>. </a:t>
            </a:r>
            <a:r>
              <a:rPr lang="en" dirty="0"/>
              <a:t>In this case, </a:t>
            </a:r>
            <a:r>
              <a:rPr lang="en-US" i="1" kern="800" dirty="0">
                <a:latin typeface="Times New Roman"/>
                <a:sym typeface="Symbol"/>
              </a:rPr>
              <a:t></a:t>
            </a:r>
            <a:r>
              <a:rPr lang="en-US" kern="800" baseline="-25000" dirty="0">
                <a:latin typeface="Times New Roman"/>
                <a:sym typeface="Symbol"/>
              </a:rPr>
              <a:t>2</a:t>
            </a:r>
            <a:r>
              <a:rPr lang="en-US" kern="800" dirty="0">
                <a:latin typeface="Times New Roman"/>
                <a:sym typeface="Symbol"/>
              </a:rPr>
              <a:t>||</a:t>
            </a:r>
            <a:r>
              <a:rPr lang="en-US" i="1" kern="800" dirty="0">
                <a:latin typeface="Times New Roman"/>
                <a:sym typeface="Symbol"/>
              </a:rPr>
              <a:t>x</a:t>
            </a:r>
            <a:r>
              <a:rPr lang="en-US" kern="800" baseline="30000" dirty="0">
                <a:latin typeface="Times New Roman"/>
                <a:sym typeface="Symbol"/>
              </a:rPr>
              <a:t>(</a:t>
            </a:r>
            <a:r>
              <a:rPr lang="en-US" i="1" kern="800" baseline="30000" dirty="0">
                <a:latin typeface="Times New Roman"/>
                <a:sym typeface="Symbol"/>
              </a:rPr>
              <a:t>s</a:t>
            </a:r>
            <a:r>
              <a:rPr lang="en-US" kern="800" baseline="30000" dirty="0">
                <a:latin typeface="Times New Roman"/>
                <a:sym typeface="Symbol"/>
              </a:rPr>
              <a:t>)</a:t>
            </a:r>
            <a:r>
              <a:rPr lang="en-US" kern="800" dirty="0">
                <a:latin typeface="Times New Roman"/>
                <a:sym typeface="Symbol"/>
              </a:rPr>
              <a:t></a:t>
            </a:r>
            <a:r>
              <a:rPr lang="en-US" i="1" kern="800" dirty="0">
                <a:latin typeface="Times New Roman"/>
                <a:sym typeface="Symbol"/>
              </a:rPr>
              <a:t>x</a:t>
            </a:r>
            <a:r>
              <a:rPr lang="en-US" kern="800" baseline="30000" dirty="0">
                <a:latin typeface="Times New Roman"/>
                <a:sym typeface="Symbol"/>
              </a:rPr>
              <a:t>(</a:t>
            </a:r>
            <a:r>
              <a:rPr lang="en-US" i="1" kern="800" baseline="30000" dirty="0">
                <a:latin typeface="Times New Roman"/>
                <a:sym typeface="Symbol"/>
              </a:rPr>
              <a:t>s</a:t>
            </a:r>
            <a:r>
              <a:rPr lang="en-US" kern="800" baseline="30000" dirty="0">
                <a:latin typeface="Times New Roman"/>
                <a:sym typeface="Symbol"/>
              </a:rPr>
              <a:t>1)</a:t>
            </a:r>
            <a:r>
              <a:rPr lang="en-US" kern="800" dirty="0">
                <a:latin typeface="Times New Roman"/>
                <a:sym typeface="Symbol"/>
              </a:rPr>
              <a:t>||</a:t>
            </a:r>
            <a:r>
              <a:rPr lang="en" dirty="0" smtClean="0"/>
              <a:t> </a:t>
            </a:r>
            <a:r>
              <a:rPr lang="en" dirty="0"/>
              <a:t>is the attainable method accuracy.</a:t>
            </a:r>
          </a:p>
          <a:p>
            <a:pPr lvl="1">
              <a:defRPr/>
            </a:pPr>
            <a:r>
              <a:rPr lang="en" dirty="0"/>
              <a:t>Stop, if </a:t>
            </a:r>
            <a:r>
              <a:rPr lang="en-US" kern="800" dirty="0">
                <a:latin typeface="Times New Roman"/>
              </a:rPr>
              <a:t>||</a:t>
            </a:r>
            <a:r>
              <a:rPr lang="en-US" i="1" kern="800" dirty="0">
                <a:latin typeface="Times New Roman"/>
              </a:rPr>
              <a:t>r</a:t>
            </a:r>
            <a:r>
              <a:rPr lang="en-US" kern="800" baseline="30000" dirty="0">
                <a:latin typeface="Times New Roman"/>
              </a:rPr>
              <a:t>(</a:t>
            </a:r>
            <a:r>
              <a:rPr lang="en-US" i="1" kern="800" baseline="30000" dirty="0">
                <a:latin typeface="Times New Roman"/>
              </a:rPr>
              <a:t>s</a:t>
            </a:r>
            <a:r>
              <a:rPr lang="en-US" kern="800" baseline="30000" dirty="0">
                <a:latin typeface="Times New Roman"/>
              </a:rPr>
              <a:t>)</a:t>
            </a:r>
            <a:r>
              <a:rPr lang="en-US" kern="800" dirty="0">
                <a:latin typeface="Times New Roman"/>
                <a:sym typeface="Symbol"/>
              </a:rPr>
              <a:t>||</a:t>
            </a:r>
            <a:r>
              <a:rPr lang="ru-RU" kern="800" dirty="0">
                <a:latin typeface="Times New Roman"/>
                <a:sym typeface="Symbol"/>
              </a:rPr>
              <a:t> = </a:t>
            </a:r>
            <a:r>
              <a:rPr lang="en-US" kern="800" dirty="0">
                <a:latin typeface="Times New Roman"/>
                <a:sym typeface="Symbol"/>
              </a:rPr>
              <a:t>||</a:t>
            </a:r>
            <a:r>
              <a:rPr lang="en-US" i="1" kern="800" dirty="0">
                <a:latin typeface="Times New Roman"/>
                <a:sym typeface="Symbol"/>
              </a:rPr>
              <a:t>A</a:t>
            </a:r>
            <a:r>
              <a:rPr lang="en-US" i="1" kern="800" dirty="0">
                <a:latin typeface="Times New Roman"/>
              </a:rPr>
              <a:t>x</a:t>
            </a:r>
            <a:r>
              <a:rPr lang="en-US" kern="800" baseline="30000" dirty="0">
                <a:latin typeface="Times New Roman"/>
              </a:rPr>
              <a:t>(</a:t>
            </a:r>
            <a:r>
              <a:rPr lang="en-US" i="1" kern="800" baseline="30000" dirty="0">
                <a:latin typeface="Times New Roman"/>
              </a:rPr>
              <a:t>s</a:t>
            </a:r>
            <a:r>
              <a:rPr lang="en-US" kern="800" baseline="30000" dirty="0">
                <a:latin typeface="Times New Roman"/>
              </a:rPr>
              <a:t>)</a:t>
            </a:r>
            <a:r>
              <a:rPr lang="en-US" i="1" kern="800" dirty="0">
                <a:latin typeface="Times New Roman"/>
                <a:sym typeface="Symbol"/>
              </a:rPr>
              <a:t> – b</a:t>
            </a:r>
            <a:r>
              <a:rPr lang="en-US" kern="800" dirty="0">
                <a:latin typeface="Times New Roman"/>
                <a:sym typeface="Symbol"/>
              </a:rPr>
              <a:t>||</a:t>
            </a:r>
            <a:r>
              <a:rPr lang="en-US" i="1" kern="800" dirty="0">
                <a:latin typeface="Times New Roman"/>
                <a:sym typeface="Symbol"/>
              </a:rPr>
              <a:t></a:t>
            </a:r>
            <a:r>
              <a:rPr lang="en-US" kern="800" baseline="-25000" dirty="0">
                <a:latin typeface="Times New Roman"/>
                <a:sym typeface="Symbol"/>
              </a:rPr>
              <a:t>1</a:t>
            </a:r>
            <a:r>
              <a:rPr lang="en" dirty="0" smtClean="0"/>
              <a:t>. </a:t>
            </a:r>
            <a:r>
              <a:rPr lang="en" dirty="0"/>
              <a:t>In this case, </a:t>
            </a:r>
            <a:r>
              <a:rPr lang="en-US" i="1" kern="800" dirty="0">
                <a:latin typeface="Times New Roman"/>
                <a:sym typeface="Symbol"/>
              </a:rPr>
              <a:t></a:t>
            </a:r>
            <a:r>
              <a:rPr lang="en-US" kern="800" baseline="-25000" dirty="0">
                <a:latin typeface="Times New Roman"/>
                <a:sym typeface="Symbol"/>
              </a:rPr>
              <a:t>2</a:t>
            </a:r>
            <a:r>
              <a:rPr lang="en-US" kern="800" dirty="0">
                <a:latin typeface="Times New Roman"/>
                <a:sym typeface="Symbol"/>
              </a:rPr>
              <a:t>||</a:t>
            </a:r>
            <a:r>
              <a:rPr lang="en-US" i="1" kern="800" dirty="0">
                <a:latin typeface="Times New Roman"/>
                <a:sym typeface="Symbol"/>
              </a:rPr>
              <a:t>r</a:t>
            </a:r>
            <a:r>
              <a:rPr lang="en-US" kern="800" baseline="30000" dirty="0">
                <a:latin typeface="Times New Roman"/>
                <a:sym typeface="Symbol"/>
              </a:rPr>
              <a:t>(</a:t>
            </a:r>
            <a:r>
              <a:rPr lang="en-US" i="1" kern="800" baseline="30000" dirty="0">
                <a:latin typeface="Times New Roman"/>
                <a:sym typeface="Symbol"/>
              </a:rPr>
              <a:t>s</a:t>
            </a:r>
            <a:r>
              <a:rPr lang="en-US" kern="800" baseline="30000" dirty="0">
                <a:latin typeface="Times New Roman"/>
                <a:sym typeface="Symbol"/>
              </a:rPr>
              <a:t>)</a:t>
            </a:r>
            <a:r>
              <a:rPr lang="en-US" kern="800" dirty="0">
                <a:latin typeface="Times New Roman"/>
                <a:sym typeface="Symbol"/>
              </a:rPr>
              <a:t>|| </a:t>
            </a:r>
            <a:r>
              <a:rPr lang="en" dirty="0" smtClean="0"/>
              <a:t>is </a:t>
            </a:r>
            <a:r>
              <a:rPr lang="en" dirty="0"/>
              <a:t>the attainable method accuracy.</a:t>
            </a:r>
          </a:p>
          <a:p>
            <a:pPr lvl="1" rtl="0">
              <a:defRPr/>
            </a:pPr>
            <a:r>
              <a:rPr lang="en" dirty="0"/>
              <a:t>Stop, if </a:t>
            </a:r>
            <a:r>
              <a:rPr lang="en" i="1" dirty="0">
                <a:latin typeface="Times New Roman" pitchFamily="18" charset="0"/>
                <a:cs typeface="Times New Roman" pitchFamily="18" charset="0"/>
              </a:rPr>
              <a:t>s</a:t>
            </a:r>
            <a:r>
              <a:rPr lang="en" dirty="0">
                <a:latin typeface="Times New Roman" pitchFamily="18" charset="0"/>
                <a:cs typeface="Times New Roman" pitchFamily="18" charset="0"/>
                <a:sym typeface="Symbol"/>
              </a:rPr>
              <a:t></a:t>
            </a:r>
            <a:r>
              <a:rPr lang="en" i="1" dirty="0">
                <a:latin typeface="Times New Roman" pitchFamily="18" charset="0"/>
                <a:cs typeface="Times New Roman" pitchFamily="18" charset="0"/>
              </a:rPr>
              <a:t>N</a:t>
            </a:r>
            <a:r>
              <a:rPr lang="en" dirty="0"/>
              <a:t> . </a:t>
            </a:r>
            <a:r>
              <a:rPr lang="en" i="1" kern="800" dirty="0">
                <a:latin typeface="Times New Roman"/>
              </a:rPr>
              <a:t>x</a:t>
            </a:r>
            <a:r>
              <a:rPr lang="en" i="1" kern="800" baseline="30000" dirty="0">
                <a:latin typeface="Times New Roman"/>
              </a:rPr>
              <a:t>(N)</a:t>
            </a:r>
            <a:r>
              <a:rPr lang="en" dirty="0"/>
              <a:t> is understood as an obtained solution. The maximum number of iterations </a:t>
            </a:r>
            <a:r>
              <a:rPr lang="en" i="1" dirty="0">
                <a:latin typeface="Times New Roman" pitchFamily="18" charset="0"/>
                <a:cs typeface="Times New Roman" pitchFamily="18" charset="0"/>
              </a:rPr>
              <a:t>N</a:t>
            </a:r>
            <a:r>
              <a:rPr lang="en" dirty="0"/>
              <a:t> is predefined.</a:t>
            </a:r>
          </a:p>
          <a:p>
            <a:pPr rtl="0">
              <a:defRPr/>
            </a:pPr>
            <a:r>
              <a:rPr lang="en" dirty="0"/>
              <a:t>Let us assume that the matrix </a:t>
            </a:r>
            <a:r>
              <a:rPr lang="en" i="1" dirty="0">
                <a:latin typeface="Times New Roman" pitchFamily="18" charset="0"/>
                <a:cs typeface="Times New Roman" pitchFamily="18" charset="0"/>
              </a:rPr>
              <a:t>A</a:t>
            </a:r>
            <a:r>
              <a:rPr lang="en" dirty="0"/>
              <a:t> is real symmetric positive definite.</a:t>
            </a:r>
          </a:p>
          <a:p>
            <a:pPr lvl="1" rtl="0">
              <a:defRPr/>
            </a:pPr>
            <a:endParaRPr lang="ru-RU" dirty="0" smtClean="0"/>
          </a:p>
          <a:p>
            <a:pPr rtl="0">
              <a:buFont typeface="Wingdings" pitchFamily="2" charset="2"/>
              <a:buNone/>
              <a:defRPr/>
            </a:pPr>
            <a:endParaRPr lang="ru-RU" dirty="0" smtClean="0"/>
          </a:p>
        </p:txBody>
      </p:sp>
      <p:sp>
        <p:nvSpPr>
          <p:cNvPr id="2055" name="Rectangle 4"/>
          <p:cNvSpPr>
            <a:spLocks noChangeArrowheads="1"/>
          </p:cNvSpPr>
          <p:nvPr/>
        </p:nvSpPr>
        <p:spPr bwMode="auto">
          <a:xfrm>
            <a:off x="0" y="0"/>
            <a:ext cx="9906000" cy="0"/>
          </a:xfrm>
          <a:prstGeom prst="rect">
            <a:avLst/>
          </a:prstGeom>
          <a:noFill/>
          <a:ln w="9525">
            <a:noFill/>
            <a:miter lim="800000"/>
            <a:headEnd/>
            <a:tailEnd/>
          </a:ln>
        </p:spPr>
        <p:txBody>
          <a:bodyPr wrap="none" rtlCol="0" anchor="ctr">
            <a:spAutoFit/>
          </a:bodyPr>
          <a:lstStyle/>
          <a:p>
            <a:pPr rtl="0"/>
            <a:endParaRPr lang="ru-RU"/>
          </a:p>
        </p:txBody>
      </p:sp>
      <p:sp>
        <p:nvSpPr>
          <p:cNvPr id="2056" name="Rectangle 9"/>
          <p:cNvSpPr>
            <a:spLocks noChangeArrowheads="1"/>
          </p:cNvSpPr>
          <p:nvPr/>
        </p:nvSpPr>
        <p:spPr bwMode="auto">
          <a:xfrm>
            <a:off x="0" y="0"/>
            <a:ext cx="9906000" cy="0"/>
          </a:xfrm>
          <a:prstGeom prst="rect">
            <a:avLst/>
          </a:prstGeom>
          <a:noFill/>
          <a:ln w="9525">
            <a:noFill/>
            <a:miter lim="800000"/>
            <a:headEnd/>
            <a:tailEnd/>
          </a:ln>
        </p:spPr>
        <p:txBody>
          <a:bodyPr wrap="none" rtlCol="0" anchor="ctr">
            <a:spAutoFit/>
          </a:bodyPr>
          <a:lstStyle/>
          <a:p>
            <a:pPr rtl="0"/>
            <a:endParaRPr lang="ru-RU"/>
          </a:p>
        </p:txBody>
      </p:sp>
      <p:sp>
        <p:nvSpPr>
          <p:cNvPr id="9" name="Номер слайда 8"/>
          <p:cNvSpPr>
            <a:spLocks noGrp="1"/>
          </p:cNvSpPr>
          <p:nvPr>
            <p:ph type="sldNum" sz="quarter" idx="12"/>
          </p:nvPr>
        </p:nvSpPr>
        <p:spPr/>
        <p:txBody>
          <a:bodyPr rtlCol="0"/>
          <a:lstStyle/>
          <a:p>
            <a:pPr rtl="0">
              <a:defRPr/>
            </a:pPr>
            <a:fld id="{CFF17263-AD44-4172-9351-2AAA83E44B95}" type="slidenum">
              <a:rPr lang="ru-RU" smtClean="0"/>
              <a:pPr rtl="0">
                <a:defRPr/>
              </a:pPr>
              <a:t>8</a:t>
            </a:fld>
            <a:endParaRPr lang="ru-RU" dirty="0"/>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Дата 3"/>
          <p:cNvSpPr>
            <a:spLocks noGrp="1"/>
          </p:cNvSpPr>
          <p:nvPr>
            <p:ph type="dt" sz="quarter" idx="10"/>
          </p:nvPr>
        </p:nvSpPr>
        <p:spPr>
          <a:noFill/>
        </p:spPr>
        <p:txBody>
          <a:bodyPr rtlCol="0"/>
          <a:lstStyle/>
          <a:p>
            <a:pPr rtl="0"/>
            <a:r>
              <a:rPr lang="en"/>
              <a:t>Nizhny Novgorod, 2014</a:t>
            </a:r>
            <a:endParaRPr lang="ru-RU"/>
          </a:p>
        </p:txBody>
      </p:sp>
      <p:sp>
        <p:nvSpPr>
          <p:cNvPr id="26627" name="Нижний колонтитул 4"/>
          <p:cNvSpPr>
            <a:spLocks noGrp="1"/>
          </p:cNvSpPr>
          <p:nvPr>
            <p:ph type="ftr" sz="quarter" idx="11"/>
          </p:nvPr>
        </p:nvSpPr>
        <p:spPr>
          <a:noFill/>
        </p:spPr>
        <p:txBody>
          <a:bodyPr rtlCol="0"/>
          <a:lstStyle/>
          <a:p>
            <a:pPr rtl="0"/>
            <a:r>
              <a:rPr lang="en"/>
              <a:t>Preconditioned conjugate gradient method implementation</a:t>
            </a:r>
            <a:endParaRPr lang="ru-RU" smtClean="0"/>
          </a:p>
        </p:txBody>
      </p:sp>
      <p:sp>
        <p:nvSpPr>
          <p:cNvPr id="26628" name="Заголовок 1"/>
          <p:cNvSpPr>
            <a:spLocks noGrp="1"/>
          </p:cNvSpPr>
          <p:nvPr>
            <p:ph type="title"/>
          </p:nvPr>
        </p:nvSpPr>
        <p:spPr/>
        <p:txBody>
          <a:bodyPr rtlCol="0"/>
          <a:lstStyle/>
          <a:p>
            <a:pPr rtl="0"/>
            <a:r>
              <a:rPr lang="en" sz="2800"/>
              <a:t>Internet </a:t>
            </a:r>
            <a:r>
              <a:rPr lang="en"/>
              <a:t>resources</a:t>
            </a:r>
          </a:p>
        </p:txBody>
      </p:sp>
      <p:sp>
        <p:nvSpPr>
          <p:cNvPr id="26629" name="Содержимое 2"/>
          <p:cNvSpPr>
            <a:spLocks noGrp="1"/>
          </p:cNvSpPr>
          <p:nvPr>
            <p:ph idx="1"/>
          </p:nvPr>
        </p:nvSpPr>
        <p:spPr/>
        <p:txBody>
          <a:bodyPr rtlCol="0"/>
          <a:lstStyle/>
          <a:p>
            <a:pPr marL="457200" indent="-457200" rtl="0">
              <a:buFont typeface="Wingdings" pitchFamily="2" charset="2"/>
              <a:buAutoNum type="arabicPeriod" startAt="5"/>
            </a:pPr>
            <a:r>
              <a:rPr lang="en" dirty="0"/>
              <a:t>GNU MPFR Manual [</a:t>
            </a:r>
            <a:r>
              <a:rPr lang="en" sz="2200" dirty="0">
                <a:hlinkClick r:id="rId2"/>
              </a:rPr>
              <a:t>http://www.mpfr.org/mpfr-current/mpfr.pdf</a:t>
            </a:r>
            <a:r>
              <a:rPr lang="en" dirty="0"/>
              <a:t>]</a:t>
            </a:r>
            <a:endParaRPr lang="ru-RU" dirty="0" smtClean="0"/>
          </a:p>
          <a:p>
            <a:pPr marL="457200" indent="-457200" rtl="0">
              <a:buFont typeface="Wingdings" pitchFamily="2" charset="2"/>
              <a:buAutoNum type="arabicPeriod" startAt="5"/>
            </a:pPr>
            <a:r>
              <a:rPr lang="en" dirty="0"/>
              <a:t>The GNU MPFR library (discussion, bug reports...). MPFR under Windows [</a:t>
            </a:r>
            <a:r>
              <a:rPr lang="en" sz="2200" dirty="0">
                <a:hlinkClick r:id="rId3"/>
              </a:rPr>
              <a:t>http://permalink.gmane.org/gmane.comp.lib.mpfr.general/819</a:t>
            </a:r>
            <a:r>
              <a:rPr lang="en" sz="2000" dirty="0"/>
              <a:t>]</a:t>
            </a:r>
            <a:endParaRPr lang="ru-RU" sz="2000" dirty="0" smtClean="0"/>
          </a:p>
          <a:p>
            <a:pPr marL="457200" indent="-457200" rtl="0">
              <a:buFont typeface="Wingdings" pitchFamily="2" charset="2"/>
              <a:buAutoNum type="arabicPeriod" startAt="5"/>
            </a:pPr>
            <a:r>
              <a:rPr lang="en" dirty="0"/>
              <a:t>MPIR – Multiple Precision Integers and Rationals [</a:t>
            </a:r>
            <a:r>
              <a:rPr lang="en" dirty="0">
                <a:hlinkClick r:id="rId4"/>
              </a:rPr>
              <a:t>http://mpir.org/</a:t>
            </a:r>
            <a:r>
              <a:rPr lang="en" dirty="0"/>
              <a:t>] </a:t>
            </a:r>
            <a:endParaRPr lang="ru-RU" dirty="0" smtClean="0"/>
          </a:p>
          <a:p>
            <a:pPr marL="457200" indent="-457200" rtl="0">
              <a:buFont typeface="Wingdings" pitchFamily="2" charset="2"/>
              <a:buAutoNum type="arabicPeriod" startAt="5"/>
            </a:pPr>
            <a:r>
              <a:rPr lang="en" dirty="0"/>
              <a:t>A Native GMP Port Using Microsoft Visual Studio [</a:t>
            </a:r>
            <a:r>
              <a:rPr lang="en" sz="2200" dirty="0">
                <a:hlinkClick r:id="rId5"/>
              </a:rPr>
              <a:t>http://gladman.plushost.co.uk/oldsite/computing/gmp4win.php</a:t>
            </a:r>
            <a:r>
              <a:rPr lang="en" dirty="0"/>
              <a:t>] </a:t>
            </a:r>
            <a:endParaRPr lang="ru-RU" dirty="0" smtClean="0"/>
          </a:p>
          <a:p>
            <a:pPr marL="457200" indent="-457200" rtl="0">
              <a:buFont typeface="Wingdings" pitchFamily="2" charset="2"/>
              <a:buAutoNum type="arabicPeriod" startAt="5"/>
            </a:pPr>
            <a:endParaRPr lang="ru-RU" dirty="0" smtClean="0"/>
          </a:p>
          <a:p>
            <a:pPr marL="457200" indent="-457200" rtl="0">
              <a:buFont typeface="Wingdings" pitchFamily="2" charset="2"/>
              <a:buAutoNum type="arabicPeriod" startAt="5"/>
            </a:pPr>
            <a:endParaRPr lang="ru-RU" dirty="0" smtClean="0"/>
          </a:p>
        </p:txBody>
      </p:sp>
      <p:sp>
        <p:nvSpPr>
          <p:cNvPr id="26630" name="Номер слайда 5"/>
          <p:cNvSpPr txBox="1">
            <a:spLocks noGrp="1"/>
          </p:cNvSpPr>
          <p:nvPr/>
        </p:nvSpPr>
        <p:spPr bwMode="auto">
          <a:xfrm>
            <a:off x="8843963" y="6408738"/>
            <a:ext cx="935037" cy="449262"/>
          </a:xfrm>
          <a:prstGeom prst="rect">
            <a:avLst/>
          </a:prstGeom>
          <a:noFill/>
          <a:ln w="9525">
            <a:noFill/>
            <a:miter lim="800000"/>
            <a:headEnd/>
            <a:tailEnd/>
          </a:ln>
        </p:spPr>
        <p:txBody>
          <a:bodyPr rtlCol="0"/>
          <a:lstStyle/>
          <a:p>
            <a:pPr rtl="0">
              <a:lnSpc>
                <a:spcPct val="150000"/>
              </a:lnSpc>
            </a:pPr>
            <a:endParaRPr lang="ru-RU" sz="1200">
              <a:latin typeface="Arial" charset="0"/>
            </a:endParaRPr>
          </a:p>
        </p:txBody>
      </p:sp>
      <p:sp>
        <p:nvSpPr>
          <p:cNvPr id="8" name="Номер слайда 7"/>
          <p:cNvSpPr>
            <a:spLocks noGrp="1"/>
          </p:cNvSpPr>
          <p:nvPr>
            <p:ph type="sldNum" sz="quarter" idx="12"/>
          </p:nvPr>
        </p:nvSpPr>
        <p:spPr/>
        <p:txBody>
          <a:bodyPr rtlCol="0"/>
          <a:lstStyle/>
          <a:p>
            <a:pPr rtl="0">
              <a:defRPr/>
            </a:pPr>
            <a:fld id="{CFF17263-AD44-4172-9351-2AAA83E44B95}" type="slidenum">
              <a:rPr lang="ru-RU" smtClean="0"/>
              <a:pPr rtl="0">
                <a:defRPr/>
              </a:pPr>
              <a:t>80</a:t>
            </a:fld>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Заголовок 7"/>
          <p:cNvSpPr>
            <a:spLocks noGrp="1"/>
          </p:cNvSpPr>
          <p:nvPr>
            <p:ph type="title"/>
          </p:nvPr>
        </p:nvSpPr>
        <p:spPr/>
        <p:txBody>
          <a:bodyPr rtlCol="0"/>
          <a:lstStyle/>
          <a:p>
            <a:pPr rtl="0"/>
            <a:r>
              <a:rPr lang="en"/>
              <a:t>Conjugate gradient method (CG)</a:t>
            </a:r>
            <a:endParaRPr lang="ru-RU" dirty="0"/>
          </a:p>
        </p:txBody>
      </p:sp>
      <p:sp>
        <p:nvSpPr>
          <p:cNvPr id="11" name="Текст 10"/>
          <p:cNvSpPr>
            <a:spLocks noGrp="1"/>
          </p:cNvSpPr>
          <p:nvPr>
            <p:ph type="body" idx="1"/>
          </p:nvPr>
        </p:nvSpPr>
        <p:spPr/>
        <p:txBody>
          <a:bodyPr rtlCol="0"/>
          <a:lstStyle/>
          <a:p>
            <a:pPr rtl="0"/>
            <a:endParaRPr lang="ru-RU" dirty="0"/>
          </a:p>
        </p:txBody>
      </p:sp>
      <p:sp>
        <p:nvSpPr>
          <p:cNvPr id="4" name="Дата 3"/>
          <p:cNvSpPr>
            <a:spLocks noGrp="1"/>
          </p:cNvSpPr>
          <p:nvPr>
            <p:ph type="dt" sz="half" idx="2"/>
          </p:nvPr>
        </p:nvSpPr>
        <p:spPr/>
        <p:txBody>
          <a:bodyPr rtlCol="0"/>
          <a:lstStyle/>
          <a:p>
            <a:pPr rtl="0"/>
            <a:r>
              <a:rPr lang="en"/>
              <a:t>Nizhny Novgorod, 2014</a:t>
            </a:r>
            <a:endParaRPr lang="ru-RU" dirty="0"/>
          </a:p>
        </p:txBody>
      </p:sp>
      <p:sp>
        <p:nvSpPr>
          <p:cNvPr id="5" name="Нижний колонтитул 4"/>
          <p:cNvSpPr>
            <a:spLocks noGrp="1"/>
          </p:cNvSpPr>
          <p:nvPr>
            <p:ph type="ftr" sz="quarter" idx="3"/>
          </p:nvPr>
        </p:nvSpPr>
        <p:spPr/>
        <p:txBody>
          <a:bodyPr rtlCol="0"/>
          <a:lstStyle/>
          <a:p>
            <a:pPr rtl="0"/>
            <a:r>
              <a:rPr lang="en"/>
              <a:t>Preconditioned conjugate gradient method implementation</a:t>
            </a:r>
            <a:endParaRPr lang="ru-RU" dirty="0"/>
          </a:p>
        </p:txBody>
      </p:sp>
      <p:sp>
        <p:nvSpPr>
          <p:cNvPr id="12" name="Номер слайда 11"/>
          <p:cNvSpPr>
            <a:spLocks noGrp="1"/>
          </p:cNvSpPr>
          <p:nvPr>
            <p:ph type="sldNum" sz="quarter" idx="12"/>
          </p:nvPr>
        </p:nvSpPr>
        <p:spPr/>
        <p:txBody>
          <a:bodyPr rtlCol="0"/>
          <a:lstStyle/>
          <a:p>
            <a:pPr rtl="0">
              <a:defRPr/>
            </a:pPr>
            <a:fld id="{A184A67C-33BD-4A59-9EAE-678C8C03CEA8}" type="slidenum">
              <a:rPr lang="ru-RU" smtClean="0"/>
              <a:pPr rtl="0">
                <a:defRPr/>
              </a:pPr>
              <a:t>9</a:t>
            </a:fld>
            <a:endParaRPr lang="ru-RU"/>
          </a:p>
        </p:txBody>
      </p:sp>
    </p:spTree>
    <p:extLst>
      <p:ext uri="{BB962C8B-B14F-4D97-AF65-F5344CB8AC3E}">
        <p14:creationId xmlns="" xmlns:p14="http://schemas.microsoft.com/office/powerpoint/2010/main" val="370002116"/>
      </p:ext>
    </p:extLst>
  </p:cSld>
  <p:clrMapOvr>
    <a:masterClrMapping/>
  </p:clrMapOvr>
</p:sld>
</file>

<file path=ppt/theme/theme1.xml><?xml version="1.0" encoding="utf-8"?>
<a:theme xmlns:a="http://schemas.openxmlformats.org/drawingml/2006/main" name="Оформление по умолчанию">
  <a:themeElements>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Оформление по умолчанию">
      <a:majorFont>
        <a:latin typeface="Arial"/>
        <a:ea typeface=""/>
        <a:cs typeface="Arial"/>
      </a:majorFont>
      <a:minorFont>
        <a:latin typeface="Arial"/>
        <a:ea typeface=""/>
        <a:cs typeface="Arial"/>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ru-RU" sz="1800" b="0" i="0" u="none" strike="noStrike" cap="none" normalizeH="0" baseline="0" smtClean="0">
            <a:ln>
              <a:noFill/>
            </a:ln>
            <a:solidFill>
              <a:schemeClr val="tx1"/>
            </a:solidFill>
            <a:effectLst/>
            <a:latin typeface="Bernard MT Condensed" pitchFamily="18"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ru-RU" sz="1800" b="0" i="0" u="none" strike="noStrike" cap="none" normalizeH="0" baseline="0" smtClean="0">
            <a:ln>
              <a:noFill/>
            </a:ln>
            <a:solidFill>
              <a:schemeClr val="tx1"/>
            </a:solidFill>
            <a:effectLst/>
            <a:latin typeface="Bernard MT Condensed" pitchFamily="18" charset="0"/>
            <a:cs typeface="Arial" charset="0"/>
          </a:defRPr>
        </a:defPPr>
      </a:lstStyle>
    </a:lnDef>
  </a:objectDefaults>
  <a:extraClrSchemeLst>
    <a:extraClrScheme>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Оформление по умолчанию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Оформление по умолчанию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Оформление по умолчанию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Оформление по умолчанию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Оформление по умолчанию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Оформление по умолчанию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Оформление по умолчанию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14322</TotalTime>
  <Words>5129</Words>
  <Application>Microsoft Office PowerPoint</Application>
  <PresentationFormat>Лист A4 (210x297 мм)</PresentationFormat>
  <Paragraphs>1225</Paragraphs>
  <Slides>80</Slides>
  <Notes>2</Notes>
  <HiddenSlides>0</HiddenSlides>
  <MMClips>0</MMClips>
  <ScaleCrop>false</ScaleCrop>
  <HeadingPairs>
    <vt:vector size="6" baseType="variant">
      <vt:variant>
        <vt:lpstr>Тема</vt:lpstr>
      </vt:variant>
      <vt:variant>
        <vt:i4>1</vt:i4>
      </vt:variant>
      <vt:variant>
        <vt:lpstr>Внедренные серверы OLE</vt:lpstr>
      </vt:variant>
      <vt:variant>
        <vt:i4>2</vt:i4>
      </vt:variant>
      <vt:variant>
        <vt:lpstr>Заголовки слайдов</vt:lpstr>
      </vt:variant>
      <vt:variant>
        <vt:i4>80</vt:i4>
      </vt:variant>
    </vt:vector>
  </HeadingPairs>
  <TitlesOfParts>
    <vt:vector size="83" baseType="lpstr">
      <vt:lpstr>Оформление по умолчанию</vt:lpstr>
      <vt:lpstr>Формула</vt:lpstr>
      <vt:lpstr>Equation</vt:lpstr>
      <vt:lpstr>Laboratory Work Preconditioned Conjugate Gradient Method implementation</vt:lpstr>
      <vt:lpstr>Contents</vt:lpstr>
      <vt:lpstr>Purposes of work</vt:lpstr>
      <vt:lpstr>Objectives of work</vt:lpstr>
      <vt:lpstr>Objectives of work</vt:lpstr>
      <vt:lpstr>Test infrastructure</vt:lpstr>
      <vt:lpstr>Problem statement (1)</vt:lpstr>
      <vt:lpstr>Problem Statement (2)</vt:lpstr>
      <vt:lpstr>Conjugate gradient method (CG)</vt:lpstr>
      <vt:lpstr>Idea of the method</vt:lpstr>
      <vt:lpstr>Conjugate gradient method algorithm (1)</vt:lpstr>
      <vt:lpstr>Conjugate gradient method algorithm (2)</vt:lpstr>
      <vt:lpstr>Sequential software implementation</vt:lpstr>
      <vt:lpstr>Project creation (1)</vt:lpstr>
      <vt:lpstr>Project creation (2)</vt:lpstr>
      <vt:lpstr>Data types</vt:lpstr>
      <vt:lpstr>Data structures</vt:lpstr>
      <vt:lpstr>Elementary function</vt:lpstr>
      <vt:lpstr>Auxiliary functions (1)</vt:lpstr>
      <vt:lpstr>Auxiliary functions (1)</vt:lpstr>
      <vt:lpstr>Auxiliary functions (2)</vt:lpstr>
      <vt:lpstr>Auxiliary functions (3)</vt:lpstr>
      <vt:lpstr>Auxiliary functions (4)</vt:lpstr>
      <vt:lpstr>Сonjugate gradient method implementation (1)</vt:lpstr>
      <vt:lpstr>Example for the conjugate gradient method (2)</vt:lpstr>
      <vt:lpstr>Example for the conjugate gradient method (3)</vt:lpstr>
      <vt:lpstr>Example for the conjugate gradient method (4)</vt:lpstr>
      <vt:lpstr>Example for the conjugate gradient method (5)</vt:lpstr>
      <vt:lpstr>Experiments. Test matrices</vt:lpstr>
      <vt:lpstr>Experimental results (1)</vt:lpstr>
      <vt:lpstr>Experimental results (2)</vt:lpstr>
      <vt:lpstr>Experimental results (3)</vt:lpstr>
      <vt:lpstr>Experimental results. Conclusions</vt:lpstr>
      <vt:lpstr>Preconditioned generalized minimal residual method</vt:lpstr>
      <vt:lpstr>Idea of preconditioning</vt:lpstr>
      <vt:lpstr>Preconditioned conjugate gradient method algorithm (1)</vt:lpstr>
      <vt:lpstr>Conjugate gradient method algorithm (2)</vt:lpstr>
      <vt:lpstr>Preconditioned method software implementation</vt:lpstr>
      <vt:lpstr>Project creation (1)</vt:lpstr>
      <vt:lpstr>Project creation (2)</vt:lpstr>
      <vt:lpstr>Auxiliary functions (1)</vt:lpstr>
      <vt:lpstr>Auxiliary functions (2)</vt:lpstr>
      <vt:lpstr>Auxiliary functions (3)</vt:lpstr>
      <vt:lpstr>Elementary function</vt:lpstr>
      <vt:lpstr>Preconditioned method implementation (1)</vt:lpstr>
      <vt:lpstr>Preconditioned method implementation (2)</vt:lpstr>
      <vt:lpstr>Experimental Results</vt:lpstr>
      <vt:lpstr>Experimental results. Conclusions</vt:lpstr>
      <vt:lpstr>Implementation based on extended precision numbers</vt:lpstr>
      <vt:lpstr>MPFR library</vt:lpstr>
      <vt:lpstr>MPFR library assembly (1)</vt:lpstr>
      <vt:lpstr>MPFR library assembly (2)</vt:lpstr>
      <vt:lpstr>MPFR library assembly (3)</vt:lpstr>
      <vt:lpstr>Project creation</vt:lpstr>
      <vt:lpstr>Data types (1)</vt:lpstr>
      <vt:lpstr>Basic functions of the MPFR library (1)</vt:lpstr>
      <vt:lpstr>Basic functions of the MPFR library (2)</vt:lpstr>
      <vt:lpstr>Basic functions of the MPFR library (3)</vt:lpstr>
      <vt:lpstr>Basic functions of the MPFR library (4)</vt:lpstr>
      <vt:lpstr>Basic functions of the MPFR library (5)</vt:lpstr>
      <vt:lpstr>Auxiliary functions (1)</vt:lpstr>
      <vt:lpstr>Auxiliary functions (2)</vt:lpstr>
      <vt:lpstr>Auxiliary functions (3)</vt:lpstr>
      <vt:lpstr>Auxiliary functions (4)</vt:lpstr>
      <vt:lpstr>Auxiliary functions (5)</vt:lpstr>
      <vt:lpstr>Сonjugate gradient method implementation (1)</vt:lpstr>
      <vt:lpstr>Example for the conjugate gradient method (2)</vt:lpstr>
      <vt:lpstr>Example for the conjugate gradient method (3)</vt:lpstr>
      <vt:lpstr>Example for the conjugate gradient method (4)</vt:lpstr>
      <vt:lpstr>Experimental Results</vt:lpstr>
      <vt:lpstr>Experimental results. Conclusions</vt:lpstr>
      <vt:lpstr>Parallel software implementation</vt:lpstr>
      <vt:lpstr>Project creation</vt:lpstr>
      <vt:lpstr>Parallel implementation (1)</vt:lpstr>
      <vt:lpstr>Parallel implementation (2)</vt:lpstr>
      <vt:lpstr>Experimental results (1)</vt:lpstr>
      <vt:lpstr>Experimental results (2)</vt:lpstr>
      <vt:lpstr>Experimental results Conclusions</vt:lpstr>
      <vt:lpstr>References</vt:lpstr>
      <vt:lpstr>Internet resources</vt:lpstr>
    </vt:vector>
  </TitlesOfParts>
  <Company>Нижегородский университет</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Параллельные численные методы. Итерационные методы решения СЛАУ</dc:title>
  <dc:creator>Малова А.Ю.</dc:creator>
  <cp:lastModifiedBy>bka</cp:lastModifiedBy>
  <cp:revision>2093</cp:revision>
  <dcterms:created xsi:type="dcterms:W3CDTF">2004-08-14T10:27:56Z</dcterms:created>
  <dcterms:modified xsi:type="dcterms:W3CDTF">2014-12-07T18:21:24Z</dcterms:modified>
</cp:coreProperties>
</file>