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38"/>
  </p:notesMasterIdLst>
  <p:sldIdLst>
    <p:sldId id="256" r:id="rId2"/>
    <p:sldId id="257" r:id="rId3"/>
    <p:sldId id="258" r:id="rId4"/>
    <p:sldId id="259" r:id="rId5"/>
    <p:sldId id="365" r:id="rId6"/>
    <p:sldId id="260" r:id="rId7"/>
    <p:sldId id="273" r:id="rId8"/>
    <p:sldId id="274" r:id="rId9"/>
    <p:sldId id="311" r:id="rId10"/>
    <p:sldId id="312" r:id="rId11"/>
    <p:sldId id="275" r:id="rId12"/>
    <p:sldId id="276" r:id="rId13"/>
    <p:sldId id="313" r:id="rId14"/>
    <p:sldId id="314" r:id="rId15"/>
    <p:sldId id="315" r:id="rId16"/>
    <p:sldId id="316" r:id="rId17"/>
    <p:sldId id="363" r:id="rId18"/>
    <p:sldId id="364" r:id="rId19"/>
    <p:sldId id="368" r:id="rId20"/>
    <p:sldId id="369" r:id="rId21"/>
    <p:sldId id="370" r:id="rId22"/>
    <p:sldId id="371" r:id="rId23"/>
    <p:sldId id="372" r:id="rId24"/>
    <p:sldId id="373" r:id="rId25"/>
    <p:sldId id="374" r:id="rId26"/>
    <p:sldId id="375" r:id="rId27"/>
    <p:sldId id="376" r:id="rId28"/>
    <p:sldId id="377" r:id="rId29"/>
    <p:sldId id="378" r:id="rId30"/>
    <p:sldId id="379" r:id="rId31"/>
    <p:sldId id="380" r:id="rId32"/>
    <p:sldId id="381" r:id="rId33"/>
    <p:sldId id="382" r:id="rId34"/>
    <p:sldId id="384" r:id="rId35"/>
    <p:sldId id="383" r:id="rId36"/>
    <p:sldId id="385" r:id="rId37"/>
    <p:sldId id="386" r:id="rId38"/>
    <p:sldId id="387" r:id="rId39"/>
    <p:sldId id="388" r:id="rId40"/>
    <p:sldId id="389" r:id="rId41"/>
    <p:sldId id="390" r:id="rId42"/>
    <p:sldId id="391" r:id="rId43"/>
    <p:sldId id="392" r:id="rId44"/>
    <p:sldId id="393" r:id="rId45"/>
    <p:sldId id="278" r:id="rId46"/>
    <p:sldId id="394" r:id="rId47"/>
    <p:sldId id="395" r:id="rId48"/>
    <p:sldId id="396" r:id="rId49"/>
    <p:sldId id="397" r:id="rId50"/>
    <p:sldId id="398" r:id="rId51"/>
    <p:sldId id="448" r:id="rId52"/>
    <p:sldId id="401" r:id="rId53"/>
    <p:sldId id="403" r:id="rId54"/>
    <p:sldId id="404" r:id="rId55"/>
    <p:sldId id="450" r:id="rId56"/>
    <p:sldId id="449" r:id="rId57"/>
    <p:sldId id="402" r:id="rId58"/>
    <p:sldId id="327" r:id="rId59"/>
    <p:sldId id="405" r:id="rId60"/>
    <p:sldId id="406" r:id="rId61"/>
    <p:sldId id="407" r:id="rId62"/>
    <p:sldId id="408" r:id="rId63"/>
    <p:sldId id="409" r:id="rId64"/>
    <p:sldId id="410" r:id="rId65"/>
    <p:sldId id="412" r:id="rId66"/>
    <p:sldId id="413" r:id="rId67"/>
    <p:sldId id="414" r:id="rId68"/>
    <p:sldId id="415" r:id="rId69"/>
    <p:sldId id="416" r:id="rId70"/>
    <p:sldId id="417" r:id="rId71"/>
    <p:sldId id="418" r:id="rId72"/>
    <p:sldId id="419" r:id="rId73"/>
    <p:sldId id="420" r:id="rId74"/>
    <p:sldId id="421" r:id="rId75"/>
    <p:sldId id="422" r:id="rId76"/>
    <p:sldId id="423" r:id="rId77"/>
    <p:sldId id="424" r:id="rId78"/>
    <p:sldId id="425" r:id="rId79"/>
    <p:sldId id="426" r:id="rId80"/>
    <p:sldId id="427" r:id="rId81"/>
    <p:sldId id="451" r:id="rId82"/>
    <p:sldId id="429" r:id="rId83"/>
    <p:sldId id="432" r:id="rId84"/>
    <p:sldId id="433" r:id="rId85"/>
    <p:sldId id="430" r:id="rId86"/>
    <p:sldId id="431" r:id="rId87"/>
    <p:sldId id="434" r:id="rId88"/>
    <p:sldId id="435" r:id="rId89"/>
    <p:sldId id="436" r:id="rId90"/>
    <p:sldId id="437" r:id="rId91"/>
    <p:sldId id="438" r:id="rId92"/>
    <p:sldId id="454" r:id="rId93"/>
    <p:sldId id="440" r:id="rId94"/>
    <p:sldId id="442" r:id="rId95"/>
    <p:sldId id="443" r:id="rId96"/>
    <p:sldId id="428" r:id="rId97"/>
    <p:sldId id="444" r:id="rId98"/>
    <p:sldId id="445" r:id="rId99"/>
    <p:sldId id="446" r:id="rId100"/>
    <p:sldId id="455" r:id="rId101"/>
    <p:sldId id="456" r:id="rId102"/>
    <p:sldId id="457" r:id="rId103"/>
    <p:sldId id="458" r:id="rId104"/>
    <p:sldId id="459" r:id="rId105"/>
    <p:sldId id="460" r:id="rId106"/>
    <p:sldId id="461" r:id="rId107"/>
    <p:sldId id="462" r:id="rId108"/>
    <p:sldId id="463" r:id="rId109"/>
    <p:sldId id="464" r:id="rId110"/>
    <p:sldId id="465" r:id="rId111"/>
    <p:sldId id="466" r:id="rId112"/>
    <p:sldId id="468" r:id="rId113"/>
    <p:sldId id="469" r:id="rId114"/>
    <p:sldId id="467" r:id="rId115"/>
    <p:sldId id="470" r:id="rId116"/>
    <p:sldId id="471" r:id="rId117"/>
    <p:sldId id="472" r:id="rId118"/>
    <p:sldId id="473" r:id="rId119"/>
    <p:sldId id="474" r:id="rId120"/>
    <p:sldId id="475" r:id="rId121"/>
    <p:sldId id="476" r:id="rId122"/>
    <p:sldId id="477" r:id="rId123"/>
    <p:sldId id="478" r:id="rId124"/>
    <p:sldId id="481" r:id="rId125"/>
    <p:sldId id="480" r:id="rId126"/>
    <p:sldId id="482" r:id="rId127"/>
    <p:sldId id="483" r:id="rId128"/>
    <p:sldId id="484" r:id="rId129"/>
    <p:sldId id="485" r:id="rId130"/>
    <p:sldId id="486" r:id="rId131"/>
    <p:sldId id="487" r:id="rId132"/>
    <p:sldId id="361" r:id="rId133"/>
    <p:sldId id="366" r:id="rId134"/>
    <p:sldId id="362" r:id="rId135"/>
    <p:sldId id="367" r:id="rId136"/>
    <p:sldId id="277" r:id="rId137"/>
  </p:sldIdLst>
  <p:sldSz cx="9906000" cy="6858000" type="A4"/>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lova.anna"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A31515"/>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0" d="100"/>
          <a:sy n="80" d="100"/>
        </p:scale>
        <p:origin x="-1962" y="-366"/>
      </p:cViewPr>
      <p:guideLst>
        <p:guide orient="horz" pos="2160"/>
        <p:guide pos="3120"/>
      </p:guideLst>
    </p:cSldViewPr>
  </p:slideViewPr>
  <p:notesTextViewPr>
    <p:cViewPr>
      <p:scale>
        <a:sx n="1" d="1"/>
        <a:sy n="1" d="1"/>
      </p:scale>
      <p:origin x="0" y="0"/>
    </p:cViewPr>
  </p:notesTextViewPr>
  <p:sorterViewPr>
    <p:cViewPr>
      <p:scale>
        <a:sx n="100" d="100"/>
        <a:sy n="100" d="100"/>
      </p:scale>
      <p:origin x="0" y="1673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l" rtl="0">
              <a:defRPr sz="1200"/>
            </a:lvl1pPr>
          </a:lstStyle>
          <a:p>
            <a:pPr rtl="0"/>
            <a:r>
              <a:rPr lang="ru-RU" smtClean="0"/>
              <a:t>30.01.2012</a:t>
            </a:r>
            <a:endParaRPr lang="ru-RU"/>
          </a:p>
        </p:txBody>
      </p:sp>
      <p:sp>
        <p:nvSpPr>
          <p:cNvPr id="4" name="Образ слайда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rtl="0"/>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vl1pPr>
          </a:lstStyle>
          <a:p>
            <a:pPr rtl="0"/>
            <a:fld id="{0CFD2142-FC5B-4216-A42A-EC47DC7224A6}" type="slidenum">
              <a:rPr lang="ru-RU" smtClean="0"/>
              <a:pPr rtl="0"/>
              <a:t>‹#›</a:t>
            </a:fld>
            <a:endParaRPr lang="ru-RU"/>
          </a:p>
        </p:txBody>
      </p:sp>
    </p:spTree>
    <p:extLst>
      <p:ext uri="{BB962C8B-B14F-4D97-AF65-F5344CB8AC3E}">
        <p14:creationId xmlns:p14="http://schemas.microsoft.com/office/powerpoint/2010/main" xmlns="" val="3882679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10"/>
          </p:nvPr>
        </p:nvSpPr>
        <p:spPr/>
        <p:txBody>
          <a:bodyPr rtlCol="0"/>
          <a:lstStyle/>
          <a:p>
            <a:pPr rtl="0"/>
            <a:fld id="{0CFD2142-FC5B-4216-A42A-EC47DC7224A6}" type="slidenum">
              <a:rPr lang="ru-RU" smtClean="0"/>
              <a:pPr rtl="0"/>
              <a:t>97</a:t>
            </a:fld>
            <a:endParaRPr lang="ru-RU"/>
          </a:p>
        </p:txBody>
      </p:sp>
    </p:spTree>
    <p:extLst>
      <p:ext uri="{BB962C8B-B14F-4D97-AF65-F5344CB8AC3E}">
        <p14:creationId xmlns:p14="http://schemas.microsoft.com/office/powerpoint/2010/main" xmlns="" val="2836930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10"/>
          </p:nvPr>
        </p:nvSpPr>
        <p:spPr/>
        <p:txBody>
          <a:bodyPr rtlCol="0"/>
          <a:lstStyle/>
          <a:p>
            <a:pPr rtl="0"/>
            <a:fld id="{0CFD2142-FC5B-4216-A42A-EC47DC7224A6}" type="slidenum">
              <a:rPr lang="ru-RU" smtClean="0"/>
              <a:pPr rtl="0"/>
              <a:t>98</a:t>
            </a:fld>
            <a:endParaRPr lang="ru-RU"/>
          </a:p>
        </p:txBody>
      </p:sp>
    </p:spTree>
    <p:extLst>
      <p:ext uri="{BB962C8B-B14F-4D97-AF65-F5344CB8AC3E}">
        <p14:creationId xmlns:p14="http://schemas.microsoft.com/office/powerpoint/2010/main" xmlns="" val="28369302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rtlCol="0"/>
          <a:lstStyle>
            <a:lvl1pPr algn="l" rtl="0">
              <a:defRPr/>
            </a:lvl1pPr>
          </a:lstStyle>
          <a:p>
            <a:pPr rtl="0"/>
            <a:r>
              <a:rPr lang="en"/>
              <a:t>Образец заголовка</a:t>
            </a:r>
            <a:endParaRPr lang="ru-RU"/>
          </a:p>
        </p:txBody>
      </p:sp>
      <p:sp>
        <p:nvSpPr>
          <p:cNvPr id="12291" name="Rectangle 1027"/>
          <p:cNvSpPr>
            <a:spLocks noGrp="1" noChangeArrowheads="1"/>
          </p:cNvSpPr>
          <p:nvPr>
            <p:ph type="subTitle" idx="1"/>
          </p:nvPr>
        </p:nvSpPr>
        <p:spPr>
          <a:xfrm>
            <a:off x="1485900" y="3886200"/>
            <a:ext cx="6934200" cy="1752600"/>
          </a:xfrm>
        </p:spPr>
        <p:txBody>
          <a:bodyPr rtlCol="0"/>
          <a:lstStyle>
            <a:lvl1pPr marL="0" indent="0" algn="ctr" rtl="0">
              <a:buFont typeface="Wingdings" pitchFamily="2" charset="2"/>
              <a:buNone/>
              <a:defRPr/>
            </a:lvl1pPr>
          </a:lstStyle>
          <a:p>
            <a:pPr rtl="0"/>
            <a:r>
              <a:rPr lang="en"/>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8" y="103191"/>
            <a:ext cx="1093788" cy="1093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 Box 1033"/>
          <p:cNvSpPr txBox="1">
            <a:spLocks noChangeArrowheads="1"/>
          </p:cNvSpPr>
          <p:nvPr userDrawn="1"/>
        </p:nvSpPr>
        <p:spPr bwMode="auto">
          <a:xfrm>
            <a:off x="1222378" y="115889"/>
            <a:ext cx="8723313"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spAutoFit/>
          </a:bodyPr>
          <a:lstStyle>
            <a:lvl1pPr algn="l" rtl="0" eaLnBrk="0" hangingPunct="0">
              <a:defRPr>
                <a:solidFill>
                  <a:schemeClr val="tx1"/>
                </a:solidFill>
                <a:latin typeface="Arial" charset="0"/>
                <a:cs typeface="Arial" charset="0"/>
              </a:defRPr>
            </a:lvl1pPr>
            <a:lvl2pPr marL="742950" indent="-285750" algn="l" rtl="0" eaLnBrk="0" hangingPunct="0">
              <a:defRPr>
                <a:solidFill>
                  <a:schemeClr val="tx1"/>
                </a:solidFill>
                <a:latin typeface="Arial" charset="0"/>
                <a:cs typeface="Arial" charset="0"/>
              </a:defRPr>
            </a:lvl2pPr>
            <a:lvl3pPr marL="1143000" indent="-228600" algn="l" rtl="0" eaLnBrk="0" hangingPunct="0">
              <a:defRPr>
                <a:solidFill>
                  <a:schemeClr val="tx1"/>
                </a:solidFill>
                <a:latin typeface="Arial" charset="0"/>
                <a:cs typeface="Arial" charset="0"/>
              </a:defRPr>
            </a:lvl3pPr>
            <a:lvl4pPr marL="1600200" indent="-228600" algn="l" rtl="0" eaLnBrk="0" hangingPunct="0">
              <a:defRPr>
                <a:solidFill>
                  <a:schemeClr val="tx1"/>
                </a:solidFill>
                <a:latin typeface="Arial" charset="0"/>
                <a:cs typeface="Arial" charset="0"/>
              </a:defRPr>
            </a:lvl4pPr>
            <a:lvl5pPr marL="2057400" indent="-228600" algn="l" rtl="0" eaLnBrk="0" hangingPunct="0">
              <a:defRPr>
                <a:solidFill>
                  <a:schemeClr val="tx1"/>
                </a:solidFill>
                <a:latin typeface="Arial" charset="0"/>
                <a:cs typeface="Arial" charset="0"/>
              </a:defRPr>
            </a:lvl5pPr>
            <a:lvl6pPr marL="2514600" indent="-228600" algn="l" rtl="0" eaLnBrk="0" fontAlgn="base" hangingPunct="0">
              <a:spcBef>
                <a:spcPct val="0"/>
              </a:spcBef>
              <a:spcAft>
                <a:spcPct val="0"/>
              </a:spcAft>
              <a:defRPr>
                <a:solidFill>
                  <a:schemeClr val="tx1"/>
                </a:solidFill>
                <a:latin typeface="Arial" charset="0"/>
                <a:cs typeface="Arial" charset="0"/>
              </a:defRPr>
            </a:lvl6pPr>
            <a:lvl7pPr marL="2971800" indent="-228600" algn="l" rtl="0" eaLnBrk="0" fontAlgn="base" hangingPunct="0">
              <a:spcBef>
                <a:spcPct val="0"/>
              </a:spcBef>
              <a:spcAft>
                <a:spcPct val="0"/>
              </a:spcAft>
              <a:defRPr>
                <a:solidFill>
                  <a:schemeClr val="tx1"/>
                </a:solidFill>
                <a:latin typeface="Arial" charset="0"/>
                <a:cs typeface="Arial" charset="0"/>
              </a:defRPr>
            </a:lvl7pPr>
            <a:lvl8pPr marL="3429000" indent="-228600" algn="l" rtl="0" eaLnBrk="0" fontAlgn="base" hangingPunct="0">
              <a:spcBef>
                <a:spcPct val="0"/>
              </a:spcBef>
              <a:spcAft>
                <a:spcPct val="0"/>
              </a:spcAft>
              <a:defRPr>
                <a:solidFill>
                  <a:schemeClr val="tx1"/>
                </a:solidFill>
                <a:latin typeface="Arial" charset="0"/>
                <a:cs typeface="Arial" charset="0"/>
              </a:defRPr>
            </a:lvl8pPr>
            <a:lvl9pPr marL="3886200" indent="-228600" algn="l" rtl="0" eaLnBrk="0" fontAlgn="base" hangingPunct="0">
              <a:spcBef>
                <a:spcPct val="0"/>
              </a:spcBef>
              <a:spcAft>
                <a:spcPct val="0"/>
              </a:spcAft>
              <a:defRPr>
                <a:solidFill>
                  <a:schemeClr val="tx1"/>
                </a:solidFill>
                <a:latin typeface="Arial" charset="0"/>
                <a:cs typeface="Arial" charset="0"/>
              </a:defRPr>
            </a:lvl9pPr>
          </a:lstStyle>
          <a:p>
            <a:pPr algn="l" rtl="0" eaLnBrk="1" hangingPunct="1">
              <a:lnSpc>
                <a:spcPct val="120000"/>
              </a:lnSpc>
              <a:spcAft>
                <a:spcPct val="20000"/>
              </a:spcAft>
              <a:defRPr/>
            </a:pPr>
            <a:endParaRPr lang="ru-RU" sz="1200" b="1" dirty="0" smtClean="0">
              <a:solidFill>
                <a:srgbClr val="000000"/>
              </a:solidFill>
            </a:endParaRPr>
          </a:p>
          <a:p>
            <a:pPr algn="ctr" rtl="0" eaLnBrk="1" hangingPunct="1">
              <a:lnSpc>
                <a:spcPct val="120000"/>
              </a:lnSpc>
              <a:spcAft>
                <a:spcPct val="20000"/>
              </a:spcAft>
              <a:defRPr/>
            </a:pPr>
            <a:r>
              <a:rPr lang="en" b="1">
                <a:solidFill>
                  <a:srgbClr val="000000"/>
                </a:solidFill>
              </a:rPr>
              <a:t> Нижегородский государственный университет им. Н.И. Лобачевского</a:t>
            </a:r>
          </a:p>
          <a:p>
            <a:pPr algn="ctr" rtl="0" eaLnBrk="1" hangingPunct="1">
              <a:lnSpc>
                <a:spcPct val="120000"/>
              </a:lnSpc>
              <a:spcAft>
                <a:spcPct val="20000"/>
              </a:spcAft>
              <a:defRPr/>
            </a:pPr>
            <a:endParaRPr lang="en-US" sz="2000" b="1" i="1" dirty="0" smtClean="0">
              <a:solidFill>
                <a:srgbClr val="000000"/>
              </a:solidFill>
            </a:endParaRPr>
          </a:p>
        </p:txBody>
      </p:sp>
    </p:spTree>
    <p:extLst>
      <p:ext uri="{BB962C8B-B14F-4D97-AF65-F5344CB8AC3E}">
        <p14:creationId xmlns:p14="http://schemas.microsoft.com/office/powerpoint/2010/main" xmlns="" val="19010818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8" name="Text Box 1033"/>
          <p:cNvSpPr txBox="1">
            <a:spLocks noChangeArrowheads="1"/>
          </p:cNvSpPr>
          <p:nvPr/>
        </p:nvSpPr>
        <p:spPr bwMode="auto">
          <a:xfrm>
            <a:off x="9285160" y="6454775"/>
            <a:ext cx="500459" cy="285750"/>
          </a:xfrm>
          <a:prstGeom prst="rect">
            <a:avLst/>
          </a:prstGeom>
          <a:noFill/>
          <a:ln w="9525">
            <a:noFill/>
            <a:miter lim="800000"/>
            <a:headEnd/>
            <a:tailEnd/>
          </a:ln>
          <a:effectLst/>
        </p:spPr>
        <p:txBody>
          <a:bodyPr rtlCol="0">
            <a:spAutoFit/>
          </a:bodyPr>
          <a:lstStyle/>
          <a:p>
            <a:pPr algn="r" rtl="0" fontAlgn="auto">
              <a:spcBef>
                <a:spcPts val="0"/>
              </a:spcBef>
              <a:spcAft>
                <a:spcPts val="0"/>
              </a:spcAft>
              <a:defRPr/>
            </a:pPr>
            <a:fld id="{EA80D848-2B1E-47B9-981C-1D0CF759AAAF}" type="slidenum">
              <a:rPr lang="ru-RU" sz="1200">
                <a:latin typeface="+mn-lt"/>
                <a:cs typeface="Arial" pitchFamily="34" charset="0"/>
              </a:rPr>
              <a:pPr algn="r" rtl="0" fontAlgn="auto">
                <a:spcBef>
                  <a:spcPts val="0"/>
                </a:spcBef>
                <a:spcAft>
                  <a:spcPts val="0"/>
                </a:spcAft>
                <a:defRPr/>
              </a:pPr>
              <a:t>‹#›</a:t>
            </a:fld>
            <a:endParaRPr lang="ru-RU" sz="1200" dirty="0">
              <a:latin typeface="+mn-lt"/>
              <a:cs typeface="Arial" pitchFamily="34" charset="0"/>
            </a:endParaRPr>
          </a:p>
        </p:txBody>
      </p:sp>
      <p:sp>
        <p:nvSpPr>
          <p:cNvPr id="2" name="Заголовок 1"/>
          <p:cNvSpPr>
            <a:spLocks noGrp="1"/>
          </p:cNvSpPr>
          <p:nvPr>
            <p:ph type="title"/>
          </p:nvPr>
        </p:nvSpPr>
        <p:spPr/>
        <p:txBody>
          <a:bodyPr rtlCol="0"/>
          <a:lstStyle/>
          <a:p>
            <a:pPr rtl="0"/>
            <a:r>
              <a:rPr lang="en"/>
              <a:t>Образец заголовка</a:t>
            </a:r>
            <a:endParaRPr lang="ru-RU" dirty="0"/>
          </a:p>
        </p:txBody>
      </p:sp>
      <p:sp>
        <p:nvSpPr>
          <p:cNvPr id="3" name="Содержимое 2"/>
          <p:cNvSpPr>
            <a:spLocks noGrp="1"/>
          </p:cNvSpPr>
          <p:nvPr>
            <p:ph idx="1"/>
          </p:nvPr>
        </p:nvSpPr>
        <p:spPr/>
        <p:txBody>
          <a:bodyPr rtlCol="0"/>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2011</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систем линейных алгебраических уравнений с разреженной матрицей итерационными методами</a:t>
            </a:r>
            <a:endParaRPr lang="ru-RU" dirty="0"/>
          </a:p>
        </p:txBody>
      </p:sp>
    </p:spTree>
    <p:extLst>
      <p:ext uri="{BB962C8B-B14F-4D97-AF65-F5344CB8AC3E}">
        <p14:creationId xmlns:p14="http://schemas.microsoft.com/office/powerpoint/2010/main" xmlns="" val="16961754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rtlCol="0" anchor="t"/>
          <a:lstStyle>
            <a:lvl1pPr algn="l" rtl="0">
              <a:defRPr sz="4000" b="1" cap="all"/>
            </a:lvl1pPr>
          </a:lstStyle>
          <a:p>
            <a:pPr rtl="0"/>
            <a:r>
              <a:rPr lang="en"/>
              <a:t>Образец заголовка</a:t>
            </a:r>
            <a:endParaRPr lang="ru-RU"/>
          </a:p>
        </p:txBody>
      </p:sp>
      <p:sp>
        <p:nvSpPr>
          <p:cNvPr id="3" name="Текст 2"/>
          <p:cNvSpPr>
            <a:spLocks noGrp="1"/>
          </p:cNvSpPr>
          <p:nvPr>
            <p:ph type="body" idx="1"/>
          </p:nvPr>
        </p:nvSpPr>
        <p:spPr>
          <a:xfrm>
            <a:off x="782638" y="2906713"/>
            <a:ext cx="8420100" cy="1500187"/>
          </a:xfrm>
        </p:spPr>
        <p:txBody>
          <a:bodyPr rtlCol="0" anchor="b"/>
          <a:lstStyle>
            <a:lvl1pPr marL="0" indent="0" algn="l" rtl="0">
              <a:buNone/>
              <a:defRPr sz="2000"/>
            </a:lvl1pPr>
            <a:lvl2pPr marL="457200" indent="0" algn="l" rtl="0">
              <a:buNone/>
              <a:defRPr sz="1800"/>
            </a:lvl2pPr>
            <a:lvl3pPr marL="914400" indent="0" algn="l" rtl="0">
              <a:buNone/>
              <a:defRPr sz="1600"/>
            </a:lvl3pPr>
            <a:lvl4pPr marL="1371600" indent="0" algn="l" rtl="0">
              <a:buNone/>
              <a:defRPr sz="1400"/>
            </a:lvl4pPr>
            <a:lvl5pPr marL="1828800" indent="0" algn="l" rtl="0">
              <a:buNone/>
              <a:defRPr sz="1400"/>
            </a:lvl5pPr>
            <a:lvl6pPr marL="2286000" indent="0" algn="l" rtl="0">
              <a:buNone/>
              <a:defRPr sz="1400"/>
            </a:lvl6pPr>
            <a:lvl7pPr marL="2743200" indent="0" algn="l" rtl="0">
              <a:buNone/>
              <a:defRPr sz="1400"/>
            </a:lvl7pPr>
            <a:lvl8pPr marL="3200400" indent="0" algn="l" rtl="0">
              <a:buNone/>
              <a:defRPr sz="1400"/>
            </a:lvl8pPr>
            <a:lvl9pPr marL="3657600" indent="0" algn="l" rtl="0">
              <a:buNone/>
              <a:defRPr sz="1400"/>
            </a:lvl9pPr>
          </a:lstStyle>
          <a:p>
            <a:pPr lvl="0" rtl="0"/>
            <a:r>
              <a:rPr lang="en"/>
              <a:t>Образец текста</a:t>
            </a:r>
          </a:p>
        </p:txBody>
      </p:sp>
      <p:sp>
        <p:nvSpPr>
          <p:cNvPr id="10" name="Номер слайда 5"/>
          <p:cNvSpPr>
            <a:spLocks noGrp="1"/>
          </p:cNvSpPr>
          <p:nvPr>
            <p:ph type="sldNum" sz="quarter" idx="12"/>
          </p:nvPr>
        </p:nvSpPr>
        <p:spPr/>
        <p:txBody>
          <a:bodyPr rtlCol="0"/>
          <a:lstStyle>
            <a:lvl1pPr algn="l" rtl="0">
              <a:defRPr/>
            </a:lvl1pPr>
          </a:lstStyle>
          <a:p>
            <a:pPr rtl="0">
              <a:defRPr/>
            </a:pPr>
            <a:fld id="{A184A67C-33BD-4A59-9EAE-678C8C03CEA8}" type="slidenum">
              <a:rPr lang="ru-RU"/>
              <a:pPr rtl="0">
                <a:defRPr/>
              </a:pPr>
              <a:t>‹#›</a:t>
            </a:fld>
            <a:endParaRPr lang="ru-RU"/>
          </a:p>
        </p:txBody>
      </p:sp>
      <p:pic>
        <p:nvPicPr>
          <p:cNvPr id="11" name="Picture 13" descr="NNGU_Logo_PNG"/>
          <p:cNvPicPr>
            <a:picLocks noChangeAspect="1" noChangeArrowheads="1"/>
          </p:cNvPicPr>
          <p:nvPr userDrawn="1"/>
        </p:nvPicPr>
        <p:blipFill>
          <a:blip r:embed="rId2" cstate="print"/>
          <a:srcRect/>
          <a:stretch>
            <a:fillRect/>
          </a:stretch>
        </p:blipFill>
        <p:spPr bwMode="auto">
          <a:xfrm>
            <a:off x="107950" y="6094413"/>
            <a:ext cx="647700" cy="647700"/>
          </a:xfrm>
          <a:prstGeom prst="rect">
            <a:avLst/>
          </a:prstGeom>
          <a:noFill/>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2011</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систем линейных алгебраических уравнений с разреженной матрицей итерационными методами</a:t>
            </a:r>
            <a:endParaRPr lang="ru-RU" dirty="0"/>
          </a:p>
        </p:txBody>
      </p:sp>
    </p:spTree>
    <p:extLst>
      <p:ext uri="{BB962C8B-B14F-4D97-AF65-F5344CB8AC3E}">
        <p14:creationId xmlns:p14="http://schemas.microsoft.com/office/powerpoint/2010/main" xmlns="" val="5506682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083940" cy="5619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bodyPr>
          <a:lstStyle/>
          <a:p>
            <a:pPr lvl="0" rtl="0"/>
            <a:r>
              <a:rPr lang="en"/>
              <a:t>Введение</a:t>
            </a:r>
          </a:p>
        </p:txBody>
      </p:sp>
      <p:sp>
        <p:nvSpPr>
          <p:cNvPr id="1029" name="Rectangle 3"/>
          <p:cNvSpPr>
            <a:spLocks noGrp="1" noChangeArrowheads="1"/>
          </p:cNvSpPr>
          <p:nvPr>
            <p:ph type="body" idx="1"/>
          </p:nvPr>
        </p:nvSpPr>
        <p:spPr bwMode="auto">
          <a:xfrm>
            <a:off x="495300" y="1196976"/>
            <a:ext cx="8915400" cy="49688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2011</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Решение систем линейных алгебраических уравнений с разреженной матрицей итерационными методами</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lnSpc>
                <a:spcPct val="150000"/>
              </a:lnSpc>
              <a:spcBef>
                <a:spcPts val="0"/>
              </a:spcBef>
              <a:spcAft>
                <a:spcPts val="0"/>
              </a:spcAft>
              <a:defRPr sz="1200">
                <a:latin typeface="+mn-lt"/>
                <a:cs typeface="Arial" pitchFamily="34" charset="0"/>
              </a:defRPr>
            </a:lvl1pPr>
          </a:lstStyle>
          <a:p>
            <a:pPr rtl="0">
              <a:defRPr/>
            </a:pPr>
            <a:fld id="{4F2367BF-7A57-4F5A-B357-719264272D2E}" type="slidenum">
              <a:rPr lang="ru-RU"/>
              <a:pPr rtl="0">
                <a:defRPr/>
              </a:pPr>
              <a:t>‹#›</a:t>
            </a:fld>
            <a:endParaRPr lang="ru-RU"/>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25401" y="6161090"/>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11488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sldNum="0"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package" Target="../embeddings/_________Microsoft_Office_Word3.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0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package" Target="../embeddings/________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package" Target="../embeddings/_________Microsoft_Office_Word2.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20459" y="1556792"/>
            <a:ext cx="9801093" cy="461962"/>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Tx/>
              <a:buSzPct val="80000"/>
              <a:buFont typeface="Wingdings" pitchFamily="2" charset="2"/>
              <a:buNone/>
              <a:tabLst/>
              <a:defRPr/>
            </a:pPr>
            <a:r>
              <a:rPr lang="en" sz="2400" b="1" i="1" u="none" strike="noStrike" kern="0" cap="none" spc="0" normalizeH="0" noProof="0">
                <a:ln>
                  <a:noFill/>
                </a:ln>
                <a:solidFill>
                  <a:schemeClr val="tx1"/>
                </a:solidFill>
                <a:effectLst>
                  <a:outerShdw blurRad="38100" dist="38100" dir="2700000" algn="tl">
                    <a:srgbClr val="C0C0C0"/>
                  </a:outerShdw>
                </a:effectLst>
                <a:uLnTx/>
                <a:uFillTx/>
                <a:latin typeface="+mn-lt"/>
                <a:ea typeface="+mn-ea"/>
                <a:cs typeface="+mn-cs"/>
              </a:rPr>
              <a:t>Parallel numerical methods</a:t>
            </a:r>
          </a:p>
        </p:txBody>
      </p:sp>
      <p:sp>
        <p:nvSpPr>
          <p:cNvPr id="5" name="Rectangle 2"/>
          <p:cNvSpPr txBox="1">
            <a:spLocks noChangeArrowheads="1"/>
          </p:cNvSpPr>
          <p:nvPr/>
        </p:nvSpPr>
        <p:spPr bwMode="auto">
          <a:xfrm>
            <a:off x="632520" y="2348880"/>
            <a:ext cx="8420100" cy="22467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nchor="ctr">
            <a:spAutoFit/>
          </a:bodyPr>
          <a:lstStyle>
            <a:lvl1pPr algn="l" rtl="0" eaLnBrk="0" hangingPunct="0">
              <a:defRPr>
                <a:solidFill>
                  <a:schemeClr val="tx1"/>
                </a:solidFill>
                <a:latin typeface="Bernard MT Condensed" pitchFamily="18" charset="0"/>
                <a:cs typeface="Arial" charset="0"/>
              </a:defRPr>
            </a:lvl1pPr>
            <a:lvl2pPr marL="742950" indent="-285750" algn="l" rtl="0" eaLnBrk="0" hangingPunct="0">
              <a:defRPr>
                <a:solidFill>
                  <a:schemeClr val="tx1"/>
                </a:solidFill>
                <a:latin typeface="Bernard MT Condensed" pitchFamily="18" charset="0"/>
                <a:cs typeface="Arial" charset="0"/>
              </a:defRPr>
            </a:lvl2pPr>
            <a:lvl3pPr marL="1143000" indent="-228600" algn="l" rtl="0" eaLnBrk="0" hangingPunct="0">
              <a:defRPr>
                <a:solidFill>
                  <a:schemeClr val="tx1"/>
                </a:solidFill>
                <a:latin typeface="Bernard MT Condensed" pitchFamily="18" charset="0"/>
                <a:cs typeface="Arial" charset="0"/>
              </a:defRPr>
            </a:lvl3pPr>
            <a:lvl4pPr marL="1600200" indent="-228600" algn="l" rtl="0" eaLnBrk="0" hangingPunct="0">
              <a:defRPr>
                <a:solidFill>
                  <a:schemeClr val="tx1"/>
                </a:solidFill>
                <a:latin typeface="Bernard MT Condensed" pitchFamily="18" charset="0"/>
                <a:cs typeface="Arial" charset="0"/>
              </a:defRPr>
            </a:lvl4pPr>
            <a:lvl5pPr marL="2057400" indent="-228600" algn="l" rtl="0" eaLnBrk="0" hangingPunct="0">
              <a:defRPr>
                <a:solidFill>
                  <a:schemeClr val="tx1"/>
                </a:solidFill>
                <a:latin typeface="Bernard MT Condensed" pitchFamily="18" charset="0"/>
                <a:cs typeface="Arial" charset="0"/>
              </a:defRPr>
            </a:lvl5pPr>
            <a:lvl6pPr marL="2514600" indent="-228600" algn="l" rtl="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l" rtl="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l" rtl="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l" rtl="0" eaLnBrk="0" fontAlgn="base" hangingPunct="0">
              <a:spcBef>
                <a:spcPct val="0"/>
              </a:spcBef>
              <a:spcAft>
                <a:spcPct val="0"/>
              </a:spcAft>
              <a:defRPr>
                <a:solidFill>
                  <a:schemeClr val="tx1"/>
                </a:solidFill>
                <a:latin typeface="Bernard MT Condensed" pitchFamily="18" charset="0"/>
                <a:cs typeface="Arial" charset="0"/>
              </a:defRPr>
            </a:lvl9pPr>
          </a:lstStyle>
          <a:p>
            <a:pPr algn="ctr" rtl="0"/>
            <a:r>
              <a:rPr lang="en" sz="2800" b="1" dirty="0">
                <a:solidFill>
                  <a:schemeClr val="tx2"/>
                </a:solidFill>
                <a:latin typeface="Arial" charset="0"/>
              </a:rPr>
              <a:t>Laboratory Work</a:t>
            </a:r>
            <a:r>
              <a:rPr lang="ru-RU" sz="2800" b="1" dirty="0" smtClean="0">
                <a:solidFill>
                  <a:schemeClr val="tx2"/>
                </a:solidFill>
                <a:latin typeface="Arial" charset="0"/>
              </a:rPr>
              <a:t/>
            </a:r>
            <a:br>
              <a:rPr lang="ru-RU" sz="2800" b="1" dirty="0" smtClean="0">
                <a:solidFill>
                  <a:schemeClr val="tx2"/>
                </a:solidFill>
                <a:latin typeface="Arial" charset="0"/>
              </a:rPr>
            </a:br>
            <a:r>
              <a:rPr lang="en" sz="2800" b="1" dirty="0">
                <a:latin typeface="Arial" charset="0"/>
              </a:rPr>
              <a:t>Solving Sparse Linear Systems by Iterative Methods: Problem of Heat Diffusion in a Plate</a:t>
            </a:r>
          </a:p>
        </p:txBody>
      </p:sp>
      <p:sp>
        <p:nvSpPr>
          <p:cNvPr id="6" name="Rectangle 4"/>
          <p:cNvSpPr>
            <a:spLocks noChangeArrowheads="1"/>
          </p:cNvSpPr>
          <p:nvPr/>
        </p:nvSpPr>
        <p:spPr bwMode="auto">
          <a:xfrm>
            <a:off x="6321425" y="4967288"/>
            <a:ext cx="357663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tlCol="0" anchor="ctr">
            <a:spAutoFit/>
          </a:bodyPr>
          <a:lstStyle/>
          <a:p>
            <a:pPr algn="l" rtl="0"/>
            <a:r>
              <a:rPr lang="en" i="1">
                <a:solidFill>
                  <a:srgbClr val="000000"/>
                </a:solidFill>
                <a:latin typeface="Arial" charset="0"/>
              </a:rPr>
              <a:t>Supported by Intel</a:t>
            </a:r>
            <a:endParaRPr lang="ru-RU" dirty="0">
              <a:solidFill>
                <a:srgbClr val="000000"/>
              </a:solidFill>
              <a:latin typeface="Arial" charset="0"/>
            </a:endParaRPr>
          </a:p>
        </p:txBody>
      </p:sp>
      <p:sp>
        <p:nvSpPr>
          <p:cNvPr id="7" name="Rectangle 4"/>
          <p:cNvSpPr>
            <a:spLocks noChangeArrowheads="1"/>
          </p:cNvSpPr>
          <p:nvPr/>
        </p:nvSpPr>
        <p:spPr bwMode="auto">
          <a:xfrm>
            <a:off x="4255889" y="5643632"/>
            <a:ext cx="559365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nchor="ctr">
            <a:spAutoFit/>
          </a:bodyPr>
          <a:lstStyle/>
          <a:p>
            <a:pPr rtl="0"/>
            <a:r>
              <a:rPr lang="en" sz="2000" dirty="0" smtClean="0">
                <a:latin typeface="Arial" pitchFamily="34" charset="0"/>
              </a:rPr>
              <a:t>K.A. Barkalov</a:t>
            </a:r>
            <a:endParaRPr lang="en" sz="2000" dirty="0">
              <a:latin typeface="Arial" pitchFamily="34" charset="0"/>
            </a:endParaRPr>
          </a:p>
          <a:p>
            <a:pPr rtl="0"/>
            <a:r>
              <a:rPr lang="en" sz="2000" dirty="0">
                <a:latin typeface="Arial" pitchFamily="34" charset="0"/>
              </a:rPr>
              <a:t>Software Department</a:t>
            </a:r>
            <a:endParaRPr lang="ru-RU" sz="2000" i="1" dirty="0">
              <a:latin typeface="Arial" charset="0"/>
            </a:endParaRPr>
          </a:p>
        </p:txBody>
      </p:sp>
    </p:spTree>
    <p:extLst>
      <p:ext uri="{BB962C8B-B14F-4D97-AF65-F5344CB8AC3E}">
        <p14:creationId xmlns:p14="http://schemas.microsoft.com/office/powerpoint/2010/main" xmlns="" val="3901814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Problem Statement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GB" dirty="0" smtClean="0"/>
                  <a:t>To be definite, use the following functions as </a:t>
                </a:r>
                <a14:m>
                  <m:oMath xmlns:m="http://schemas.openxmlformats.org/officeDocument/2006/math">
                    <m:r>
                      <a:rPr lang="ru-RU" i="1">
                        <a:latin typeface="Cambria Math"/>
                      </a:rPr>
                      <m:t>𝑓</m:t>
                    </m:r>
                    <m:d>
                      <m:dPr>
                        <m:ctrlPr>
                          <a:rPr lang="ru-RU" i="1">
                            <a:latin typeface="Cambria Math"/>
                          </a:rPr>
                        </m:ctrlPr>
                      </m:dPr>
                      <m:e>
                        <m:r>
                          <a:rPr lang="ru-RU" i="1">
                            <a:latin typeface="Cambria Math"/>
                          </a:rPr>
                          <m:t>𝑥</m:t>
                        </m:r>
                        <m:r>
                          <a:rPr lang="ru-RU" i="1">
                            <a:latin typeface="Cambria Math"/>
                          </a:rPr>
                          <m:t>,</m:t>
                        </m:r>
                        <m:r>
                          <a:rPr lang="ru-RU" i="1">
                            <a:latin typeface="Cambria Math"/>
                          </a:rPr>
                          <m:t>𝑦</m:t>
                        </m:r>
                      </m:e>
                    </m:d>
                    <m:r>
                      <a:rPr lang="ru-RU" i="1">
                        <a:latin typeface="Cambria Math"/>
                      </a:rPr>
                      <m:t>, </m:t>
                    </m:r>
                    <m:sSub>
                      <m:sSubPr>
                        <m:ctrlPr>
                          <a:rPr lang="ru-RU" i="1">
                            <a:latin typeface="Cambria Math"/>
                          </a:rPr>
                        </m:ctrlPr>
                      </m:sSubPr>
                      <m:e>
                        <m:r>
                          <a:rPr lang="ru-RU" i="1">
                            <a:latin typeface="Cambria Math"/>
                          </a:rPr>
                          <m:t>𝜇</m:t>
                        </m:r>
                      </m:e>
                      <m:sub>
                        <m:r>
                          <a:rPr lang="ru-RU" i="1">
                            <a:latin typeface="Cambria Math"/>
                          </a:rPr>
                          <m:t>1</m:t>
                        </m:r>
                      </m:sub>
                    </m:sSub>
                    <m:d>
                      <m:dPr>
                        <m:ctrlPr>
                          <a:rPr lang="ru-RU" i="1">
                            <a:latin typeface="Cambria Math"/>
                          </a:rPr>
                        </m:ctrlPr>
                      </m:dPr>
                      <m:e>
                        <m:r>
                          <a:rPr lang="ru-RU" i="1">
                            <a:latin typeface="Cambria Math"/>
                          </a:rPr>
                          <m:t>𝑦</m:t>
                        </m:r>
                      </m:e>
                    </m:d>
                    <m:r>
                      <a:rPr lang="ru-RU" i="1">
                        <a:latin typeface="Cambria Math"/>
                      </a:rPr>
                      <m:t>, </m:t>
                    </m:r>
                    <m:sSub>
                      <m:sSubPr>
                        <m:ctrlPr>
                          <a:rPr lang="ru-RU" i="1">
                            <a:latin typeface="Cambria Math"/>
                          </a:rPr>
                        </m:ctrlPr>
                      </m:sSubPr>
                      <m:e>
                        <m:r>
                          <a:rPr lang="ru-RU" i="1">
                            <a:latin typeface="Cambria Math"/>
                          </a:rPr>
                          <m:t>𝜇</m:t>
                        </m:r>
                      </m:e>
                      <m:sub>
                        <m:r>
                          <a:rPr lang="ru-RU" i="1">
                            <a:latin typeface="Cambria Math"/>
                          </a:rPr>
                          <m:t>2</m:t>
                        </m:r>
                      </m:sub>
                    </m:sSub>
                    <m:d>
                      <m:dPr>
                        <m:ctrlPr>
                          <a:rPr lang="ru-RU" i="1">
                            <a:latin typeface="Cambria Math"/>
                          </a:rPr>
                        </m:ctrlPr>
                      </m:dPr>
                      <m:e>
                        <m:r>
                          <a:rPr lang="ru-RU" i="1">
                            <a:latin typeface="Cambria Math"/>
                          </a:rPr>
                          <m:t>𝑦</m:t>
                        </m:r>
                      </m:e>
                    </m:d>
                    <m:r>
                      <a:rPr lang="ru-RU" i="1">
                        <a:latin typeface="Cambria Math"/>
                      </a:rPr>
                      <m:t>, </m:t>
                    </m:r>
                    <m:sSub>
                      <m:sSubPr>
                        <m:ctrlPr>
                          <a:rPr lang="ru-RU" i="1">
                            <a:latin typeface="Cambria Math"/>
                          </a:rPr>
                        </m:ctrlPr>
                      </m:sSubPr>
                      <m:e>
                        <m:r>
                          <a:rPr lang="ru-RU" i="1">
                            <a:latin typeface="Cambria Math"/>
                          </a:rPr>
                          <m:t>𝜇</m:t>
                        </m:r>
                      </m:e>
                      <m:sub>
                        <m:r>
                          <a:rPr lang="ru-RU" i="1">
                            <a:latin typeface="Cambria Math"/>
                          </a:rPr>
                          <m:t>3</m:t>
                        </m:r>
                      </m:sub>
                    </m:sSub>
                    <m:d>
                      <m:dPr>
                        <m:ctrlPr>
                          <a:rPr lang="ru-RU" i="1">
                            <a:latin typeface="Cambria Math"/>
                          </a:rPr>
                        </m:ctrlPr>
                      </m:dPr>
                      <m:e>
                        <m:r>
                          <a:rPr lang="ru-RU" i="1">
                            <a:latin typeface="Cambria Math"/>
                          </a:rPr>
                          <m:t>𝑥</m:t>
                        </m:r>
                      </m:e>
                    </m:d>
                    <m:r>
                      <a:rPr lang="ru-RU" i="1">
                        <a:latin typeface="Cambria Math"/>
                      </a:rPr>
                      <m:t>, </m:t>
                    </m:r>
                    <m:sSub>
                      <m:sSubPr>
                        <m:ctrlPr>
                          <a:rPr lang="ru-RU" i="1">
                            <a:latin typeface="Cambria Math"/>
                          </a:rPr>
                        </m:ctrlPr>
                      </m:sSubPr>
                      <m:e>
                        <m:r>
                          <a:rPr lang="ru-RU" i="1">
                            <a:latin typeface="Cambria Math"/>
                          </a:rPr>
                          <m:t>𝜇</m:t>
                        </m:r>
                      </m:e>
                      <m:sub>
                        <m:r>
                          <a:rPr lang="ru-RU" i="1">
                            <a:latin typeface="Cambria Math"/>
                          </a:rPr>
                          <m:t>4</m:t>
                        </m:r>
                      </m:sub>
                    </m:sSub>
                    <m:d>
                      <m:dPr>
                        <m:ctrlPr>
                          <a:rPr lang="ru-RU" i="1">
                            <a:latin typeface="Cambria Math"/>
                          </a:rPr>
                        </m:ctrlPr>
                      </m:dPr>
                      <m:e>
                        <m:r>
                          <a:rPr lang="ru-RU" i="1">
                            <a:latin typeface="Cambria Math"/>
                          </a:rPr>
                          <m:t>𝑥</m:t>
                        </m:r>
                      </m:e>
                    </m:d>
                  </m:oMath>
                </a14:m>
                <a:endParaRPr lang="ar-AE" dirty="0"/>
              </a:p>
              <a:p>
                <a:pPr marL="0" indent="0" algn="ctr" rtl="0">
                  <a:buNone/>
                </a:pPr>
                <a14:m>
                  <m:oMathPara xmlns:m="http://schemas.openxmlformats.org/officeDocument/2006/math">
                    <m:oMathParaPr>
                      <m:jc m:val="right"/>
                    </m:oMathParaPr>
                    <m:oMath xmlns:m="http://schemas.openxmlformats.org/officeDocument/2006/math">
                      <m:r>
                        <a:rPr lang="en">
                          <a:latin typeface="Cambria Math"/>
                        </a:rPr>
                        <m:t>𝑓</m:t>
                      </m:r>
                      <m:d>
                        <m:dPr>
                          <m:ctrlPr>
                            <a:rPr lang="ar-AE" i="1">
                              <a:latin typeface="Cambria Math"/>
                            </a:rPr>
                          </m:ctrlPr>
                        </m:dPr>
                        <m:e>
                          <m:r>
                            <a:rPr lang="en">
                              <a:latin typeface="Cambria Math"/>
                            </a:rPr>
                            <m:t>𝑥</m:t>
                          </m:r>
                          <m:r>
                            <a:rPr lang="en" i="1">
                              <a:latin typeface="Cambria Math"/>
                            </a:rPr>
                            <m:t>,</m:t>
                          </m:r>
                          <m:r>
                            <a:rPr lang="en">
                              <a:latin typeface="Cambria Math"/>
                            </a:rPr>
                            <m:t>𝑦</m:t>
                          </m:r>
                        </m:e>
                      </m:d>
                      <m:r>
                        <a:rPr lang="ar-AE" i="1">
                          <a:latin typeface="Cambria Math"/>
                        </a:rPr>
                        <m:t>=</m:t>
                      </m:r>
                      <m:r>
                        <a:rPr lang="ar-AE" i="1">
                          <a:latin typeface="Cambria Math"/>
                        </a:rPr>
                        <m:t>10</m:t>
                      </m:r>
                      <m:func>
                        <m:funcPr>
                          <m:ctrlPr>
                            <a:rPr lang="ar-AE" i="1">
                              <a:latin typeface="Cambria Math"/>
                            </a:rPr>
                          </m:ctrlPr>
                        </m:funcPr>
                        <m:fName>
                          <m:r>
                            <a:rPr lang="en">
                              <a:latin typeface="Cambria Math"/>
                            </a:rPr>
                            <m:t>𝑠𝑖𝑛</m:t>
                          </m:r>
                        </m:fName>
                        <m:e>
                          <m:f>
                            <m:fPr>
                              <m:ctrlPr>
                                <a:rPr lang="ar-AE" i="1">
                                  <a:latin typeface="Cambria Math"/>
                                </a:rPr>
                              </m:ctrlPr>
                            </m:fPr>
                            <m:num>
                              <m:r>
                                <a:rPr lang="en">
                                  <a:latin typeface="Cambria Math"/>
                                </a:rPr>
                                <m:t>𝜋</m:t>
                              </m:r>
                              <m:r>
                                <a:rPr lang="en">
                                  <a:latin typeface="Cambria Math"/>
                                </a:rPr>
                                <m:t>𝑥</m:t>
                              </m:r>
                            </m:num>
                            <m:den>
                              <m:sSub>
                                <m:sSubPr>
                                  <m:ctrlPr>
                                    <a:rPr lang="ar-AE" i="1">
                                      <a:latin typeface="Cambria Math"/>
                                    </a:rPr>
                                  </m:ctrlPr>
                                </m:sSubPr>
                                <m:e>
                                  <m:r>
                                    <a:rPr lang="en">
                                      <a:latin typeface="Cambria Math"/>
                                    </a:rPr>
                                    <m:t>𝑙</m:t>
                                  </m:r>
                                </m:e>
                                <m:sub>
                                  <m:r>
                                    <a:rPr lang="ar-AE" i="1">
                                      <a:latin typeface="Cambria Math"/>
                                    </a:rPr>
                                    <m:t>1</m:t>
                                  </m:r>
                                </m:sub>
                              </m:sSub>
                            </m:den>
                          </m:f>
                        </m:e>
                      </m:func>
                      <m:func>
                        <m:funcPr>
                          <m:ctrlPr>
                            <a:rPr lang="ar-AE" i="1">
                              <a:latin typeface="Cambria Math"/>
                            </a:rPr>
                          </m:ctrlPr>
                        </m:funcPr>
                        <m:fName>
                          <m:r>
                            <a:rPr lang="en">
                              <a:latin typeface="Cambria Math"/>
                            </a:rPr>
                            <m:t>𝑠𝑖𝑛</m:t>
                          </m:r>
                        </m:fName>
                        <m:e>
                          <m:f>
                            <m:fPr>
                              <m:ctrlPr>
                                <a:rPr lang="ar-AE" i="1">
                                  <a:latin typeface="Cambria Math"/>
                                </a:rPr>
                              </m:ctrlPr>
                            </m:fPr>
                            <m:num>
                              <m:r>
                                <a:rPr lang="en">
                                  <a:latin typeface="Cambria Math"/>
                                </a:rPr>
                                <m:t>𝜋</m:t>
                              </m:r>
                              <m:r>
                                <a:rPr lang="en">
                                  <a:latin typeface="Cambria Math"/>
                                </a:rPr>
                                <m:t>𝑦</m:t>
                              </m:r>
                            </m:num>
                            <m:den>
                              <m:sSub>
                                <m:sSubPr>
                                  <m:ctrlPr>
                                    <a:rPr lang="ar-AE" i="1">
                                      <a:latin typeface="Cambria Math"/>
                                    </a:rPr>
                                  </m:ctrlPr>
                                </m:sSubPr>
                                <m:e>
                                  <m:r>
                                    <a:rPr lang="en">
                                      <a:latin typeface="Cambria Math"/>
                                    </a:rPr>
                                    <m:t>𝑙</m:t>
                                  </m:r>
                                </m:e>
                                <m:sub>
                                  <m:r>
                                    <a:rPr lang="ar-AE" i="1">
                                      <a:latin typeface="Cambria Math"/>
                                    </a:rPr>
                                    <m:t>2</m:t>
                                  </m:r>
                                </m:sub>
                              </m:sSub>
                            </m:den>
                          </m:f>
                        </m:e>
                      </m:func>
                      <m:r>
                        <a:rPr lang="ar-AE" i="1">
                          <a:latin typeface="Cambria Math"/>
                        </a:rPr>
                        <m:t>,</m:t>
                      </m:r>
                      <m:r>
                        <a:rPr lang="ar-AE" b="0" i="1" smtClean="0">
                          <a:latin typeface="Cambria Math"/>
                        </a:rPr>
                        <m:t>                              (</m:t>
                      </m:r>
                      <m:r>
                        <a:rPr lang="ar-AE" b="0" i="1" smtClean="0">
                          <a:latin typeface="Cambria Math"/>
                        </a:rPr>
                        <m:t>3</m:t>
                      </m:r>
                      <m:r>
                        <a:rPr lang="ar-AE" b="0" i="1" smtClean="0">
                          <a:latin typeface="Cambria Math"/>
                        </a:rPr>
                        <m:t>)</m:t>
                      </m:r>
                    </m:oMath>
                  </m:oMathPara>
                </a14:m>
                <a:endParaRPr lang="ar-AE" dirty="0"/>
              </a:p>
              <a:p>
                <a:pPr marL="0" indent="0" algn="ctr" rtl="0">
                  <a:buNone/>
                </a:pPr>
                <a14:m>
                  <m:oMathPara xmlns:m="http://schemas.openxmlformats.org/officeDocument/2006/math">
                    <m:oMathParaPr>
                      <m:jc m:val="right"/>
                    </m:oMathParaPr>
                    <m:oMath xmlns:m="http://schemas.openxmlformats.org/officeDocument/2006/math">
                      <m:sSub>
                        <m:sSubPr>
                          <m:ctrlPr>
                            <a:rPr lang="ar-AE" i="1">
                              <a:latin typeface="Cambria Math"/>
                            </a:rPr>
                          </m:ctrlPr>
                        </m:sSubPr>
                        <m:e>
                          <m:r>
                            <a:rPr lang="en">
                              <a:latin typeface="Cambria Math"/>
                            </a:rPr>
                            <m:t>𝜇</m:t>
                          </m:r>
                        </m:e>
                        <m:sub>
                          <m:r>
                            <a:rPr lang="ar-AE" i="1">
                              <a:latin typeface="Cambria Math"/>
                            </a:rPr>
                            <m:t>1</m:t>
                          </m:r>
                        </m:sub>
                      </m:sSub>
                      <m:d>
                        <m:dPr>
                          <m:ctrlPr>
                            <a:rPr lang="ar-AE" i="1">
                              <a:latin typeface="Cambria Math"/>
                            </a:rPr>
                          </m:ctrlPr>
                        </m:dPr>
                        <m:e>
                          <m:r>
                            <a:rPr lang="en">
                              <a:latin typeface="Cambria Math"/>
                            </a:rPr>
                            <m:t>𝑦</m:t>
                          </m:r>
                        </m:e>
                      </m:d>
                      <m:r>
                        <a:rPr lang="ar-AE" i="1">
                          <a:latin typeface="Cambria Math"/>
                        </a:rPr>
                        <m:t>=</m:t>
                      </m:r>
                      <m:r>
                        <a:rPr lang="en">
                          <a:latin typeface="Cambria Math"/>
                        </a:rPr>
                        <m:t>𝑦</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2</m:t>
                              </m:r>
                            </m:sub>
                          </m:sSub>
                          <m:r>
                            <a:rPr lang="ar-AE" i="1">
                              <a:latin typeface="Cambria Math"/>
                            </a:rPr>
                            <m:t>−</m:t>
                          </m:r>
                          <m:r>
                            <a:rPr lang="en">
                              <a:latin typeface="Cambria Math"/>
                            </a:rPr>
                            <m:t>𝑦</m:t>
                          </m:r>
                        </m:e>
                      </m:d>
                      <m:func>
                        <m:funcPr>
                          <m:ctrlPr>
                            <a:rPr lang="ar-AE" i="1">
                              <a:latin typeface="Cambria Math"/>
                            </a:rPr>
                          </m:ctrlPr>
                        </m:funcPr>
                        <m:fName>
                          <m:r>
                            <a:rPr lang="en">
                              <a:latin typeface="Cambria Math"/>
                            </a:rPr>
                            <m:t>𝑐𝑜𝑠</m:t>
                          </m:r>
                        </m:fName>
                        <m:e>
                          <m:f>
                            <m:fPr>
                              <m:ctrlPr>
                                <a:rPr lang="ar-AE" i="1">
                                  <a:latin typeface="Cambria Math"/>
                                </a:rPr>
                              </m:ctrlPr>
                            </m:fPr>
                            <m:num>
                              <m:r>
                                <a:rPr lang="en">
                                  <a:latin typeface="Cambria Math"/>
                                </a:rPr>
                                <m:t>𝜋</m:t>
                              </m:r>
                              <m:r>
                                <a:rPr lang="en" i="1">
                                  <a:latin typeface="Cambria Math"/>
                                </a:rPr>
                                <m:t>(</m:t>
                              </m:r>
                              <m:sSub>
                                <m:sSubPr>
                                  <m:ctrlPr>
                                    <a:rPr lang="ar-AE" i="1">
                                      <a:latin typeface="Cambria Math"/>
                                    </a:rPr>
                                  </m:ctrlPr>
                                </m:sSubPr>
                                <m:e>
                                  <m:r>
                                    <a:rPr lang="en">
                                      <a:latin typeface="Cambria Math"/>
                                    </a:rPr>
                                    <m:t>𝑙</m:t>
                                  </m:r>
                                </m:e>
                                <m:sub>
                                  <m:r>
                                    <a:rPr lang="ar-AE" i="1">
                                      <a:latin typeface="Cambria Math"/>
                                    </a:rPr>
                                    <m:t>2</m:t>
                                  </m:r>
                                </m:sub>
                              </m:sSub>
                              <m:r>
                                <a:rPr lang="ar-AE" i="1">
                                  <a:latin typeface="Cambria Math"/>
                                </a:rPr>
                                <m:t>−</m:t>
                              </m:r>
                              <m:r>
                                <a:rPr lang="en">
                                  <a:latin typeface="Cambria Math"/>
                                </a:rPr>
                                <m:t>𝑦</m:t>
                              </m:r>
                              <m:r>
                                <a:rPr lang="en" i="1">
                                  <a:latin typeface="Cambria Math"/>
                                </a:rPr>
                                <m:t>)</m:t>
                              </m:r>
                            </m:num>
                            <m:den>
                              <m:sSub>
                                <m:sSubPr>
                                  <m:ctrlPr>
                                    <a:rPr lang="ar-AE" i="1">
                                      <a:latin typeface="Cambria Math"/>
                                    </a:rPr>
                                  </m:ctrlPr>
                                </m:sSubPr>
                                <m:e>
                                  <m:r>
                                    <a:rPr lang="en">
                                      <a:latin typeface="Cambria Math"/>
                                    </a:rPr>
                                    <m:t>𝑙</m:t>
                                  </m:r>
                                </m:e>
                                <m:sub>
                                  <m:r>
                                    <a:rPr lang="ar-AE" i="1">
                                      <a:latin typeface="Cambria Math"/>
                                    </a:rPr>
                                    <m:t>2</m:t>
                                  </m:r>
                                </m:sub>
                              </m:sSub>
                            </m:den>
                          </m:f>
                        </m:e>
                      </m:func>
                      <m:func>
                        <m:funcPr>
                          <m:ctrlPr>
                            <a:rPr lang="ar-AE" i="1">
                              <a:latin typeface="Cambria Math"/>
                            </a:rPr>
                          </m:ctrlPr>
                        </m:funcPr>
                        <m:fName>
                          <m:r>
                            <a:rPr lang="en">
                              <a:latin typeface="Cambria Math"/>
                            </a:rPr>
                            <m:t>𝑐𝑜𝑠</m:t>
                          </m:r>
                        </m:fName>
                        <m:e>
                          <m:f>
                            <m:fPr>
                              <m:ctrlPr>
                                <a:rPr lang="ar-AE" i="1">
                                  <a:latin typeface="Cambria Math"/>
                                </a:rPr>
                              </m:ctrlPr>
                            </m:fPr>
                            <m:num>
                              <m:r>
                                <a:rPr lang="en">
                                  <a:latin typeface="Cambria Math"/>
                                </a:rPr>
                                <m:t>𝜋</m:t>
                              </m:r>
                              <m:r>
                                <a:rPr lang="en">
                                  <a:latin typeface="Cambria Math"/>
                                </a:rPr>
                                <m:t>𝑦</m:t>
                              </m:r>
                            </m:num>
                            <m:den>
                              <m:sSub>
                                <m:sSubPr>
                                  <m:ctrlPr>
                                    <a:rPr lang="ar-AE" i="1">
                                      <a:latin typeface="Cambria Math"/>
                                    </a:rPr>
                                  </m:ctrlPr>
                                </m:sSubPr>
                                <m:e>
                                  <m:r>
                                    <a:rPr lang="en">
                                      <a:latin typeface="Cambria Math"/>
                                    </a:rPr>
                                    <m:t>𝑙</m:t>
                                  </m:r>
                                </m:e>
                                <m:sub>
                                  <m:r>
                                    <a:rPr lang="ar-AE" i="1">
                                      <a:latin typeface="Cambria Math"/>
                                    </a:rPr>
                                    <m:t>2</m:t>
                                  </m:r>
                                </m:sub>
                              </m:sSub>
                            </m:den>
                          </m:f>
                        </m:e>
                      </m:func>
                      <m:r>
                        <a:rPr lang="ar-AE" i="1">
                          <a:latin typeface="Cambria Math"/>
                        </a:rPr>
                        <m:t>, </m:t>
                      </m:r>
                      <m:r>
                        <a:rPr lang="ar-AE" b="0" i="1" smtClean="0">
                          <a:latin typeface="Cambria Math"/>
                        </a:rPr>
                        <m:t>             (</m:t>
                      </m:r>
                      <m:r>
                        <a:rPr lang="ar-AE" b="0" i="1" smtClean="0">
                          <a:latin typeface="Cambria Math"/>
                        </a:rPr>
                        <m:t>4</m:t>
                      </m:r>
                      <m:r>
                        <a:rPr lang="ar-AE" b="0" i="1" smtClean="0">
                          <a:latin typeface="Cambria Math"/>
                        </a:rPr>
                        <m:t>)</m:t>
                      </m:r>
                    </m:oMath>
                  </m:oMathPara>
                </a14:m>
                <a:endParaRPr lang="ar-AE" i="1" dirty="0" smtClean="0"/>
              </a:p>
              <a:p>
                <a:pPr marL="0" indent="0" algn="ctr" rtl="0">
                  <a:buNone/>
                </a:pPr>
                <a14:m>
                  <m:oMathPara xmlns:m="http://schemas.openxmlformats.org/officeDocument/2006/math">
                    <m:oMathParaPr>
                      <m:jc m:val="right"/>
                    </m:oMathParaPr>
                    <m:oMath xmlns:m="http://schemas.openxmlformats.org/officeDocument/2006/math">
                      <m:sSub>
                        <m:sSubPr>
                          <m:ctrlPr>
                            <a:rPr lang="ar-AE" i="1">
                              <a:latin typeface="Cambria Math"/>
                            </a:rPr>
                          </m:ctrlPr>
                        </m:sSubPr>
                        <m:e>
                          <m:r>
                            <a:rPr lang="en">
                              <a:latin typeface="Cambria Math"/>
                            </a:rPr>
                            <m:t>𝜇</m:t>
                          </m:r>
                        </m:e>
                        <m:sub>
                          <m:r>
                            <a:rPr lang="ar-AE" i="1">
                              <a:latin typeface="Cambria Math"/>
                            </a:rPr>
                            <m:t>2</m:t>
                          </m:r>
                        </m:sub>
                      </m:sSub>
                      <m:d>
                        <m:dPr>
                          <m:ctrlPr>
                            <a:rPr lang="ar-AE" i="1">
                              <a:latin typeface="Cambria Math"/>
                            </a:rPr>
                          </m:ctrlPr>
                        </m:dPr>
                        <m:e>
                          <m:r>
                            <a:rPr lang="en">
                              <a:latin typeface="Cambria Math"/>
                            </a:rPr>
                            <m:t>𝑦</m:t>
                          </m:r>
                        </m:e>
                      </m:d>
                      <m:r>
                        <a:rPr lang="ar-AE" i="1">
                          <a:latin typeface="Cambria Math"/>
                        </a:rPr>
                        <m:t>= −</m:t>
                      </m:r>
                      <m:r>
                        <a:rPr lang="en">
                          <a:latin typeface="Cambria Math"/>
                        </a:rPr>
                        <m:t>𝑦</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2</m:t>
                              </m:r>
                            </m:sub>
                          </m:sSub>
                          <m:r>
                            <a:rPr lang="ar-AE" i="1">
                              <a:latin typeface="Cambria Math"/>
                            </a:rPr>
                            <m:t>−</m:t>
                          </m:r>
                          <m:r>
                            <a:rPr lang="en">
                              <a:latin typeface="Cambria Math"/>
                            </a:rPr>
                            <m:t>𝑦</m:t>
                          </m:r>
                        </m:e>
                      </m:d>
                      <m:func>
                        <m:funcPr>
                          <m:ctrlPr>
                            <a:rPr lang="ar-AE" i="1">
                              <a:latin typeface="Cambria Math"/>
                            </a:rPr>
                          </m:ctrlPr>
                        </m:funcPr>
                        <m:fName>
                          <m:r>
                            <a:rPr lang="en">
                              <a:latin typeface="Cambria Math"/>
                            </a:rPr>
                            <m:t>𝑠𝑖𝑛</m:t>
                          </m:r>
                        </m:fName>
                        <m:e>
                          <m:f>
                            <m:fPr>
                              <m:ctrlPr>
                                <a:rPr lang="ar-AE" i="1">
                                  <a:latin typeface="Cambria Math"/>
                                </a:rPr>
                              </m:ctrlPr>
                            </m:fPr>
                            <m:num>
                              <m:r>
                                <a:rPr lang="en">
                                  <a:latin typeface="Cambria Math"/>
                                </a:rPr>
                                <m:t>𝜋</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2</m:t>
                                      </m:r>
                                    </m:sub>
                                  </m:sSub>
                                  <m:r>
                                    <a:rPr lang="ar-AE" i="1">
                                      <a:latin typeface="Cambria Math"/>
                                    </a:rPr>
                                    <m:t>−</m:t>
                                  </m:r>
                                  <m:r>
                                    <a:rPr lang="en">
                                      <a:latin typeface="Cambria Math"/>
                                    </a:rPr>
                                    <m:t>𝑦</m:t>
                                  </m:r>
                                </m:e>
                              </m:d>
                            </m:num>
                            <m:den>
                              <m:sSub>
                                <m:sSubPr>
                                  <m:ctrlPr>
                                    <a:rPr lang="ar-AE" i="1">
                                      <a:latin typeface="Cambria Math"/>
                                    </a:rPr>
                                  </m:ctrlPr>
                                </m:sSubPr>
                                <m:e>
                                  <m:r>
                                    <a:rPr lang="en">
                                      <a:latin typeface="Cambria Math"/>
                                    </a:rPr>
                                    <m:t>𝑙</m:t>
                                  </m:r>
                                </m:e>
                                <m:sub>
                                  <m:r>
                                    <a:rPr lang="ar-AE" i="1">
                                      <a:latin typeface="Cambria Math"/>
                                    </a:rPr>
                                    <m:t>2</m:t>
                                  </m:r>
                                </m:sub>
                              </m:sSub>
                            </m:den>
                          </m:f>
                        </m:e>
                      </m:func>
                      <m:r>
                        <a:rPr lang="ar-AE" i="1">
                          <a:latin typeface="Cambria Math"/>
                        </a:rPr>
                        <m:t>,</m:t>
                      </m:r>
                      <m:r>
                        <a:rPr lang="ar-AE" b="0" i="1" smtClean="0">
                          <a:latin typeface="Cambria Math"/>
                        </a:rPr>
                        <m:t>                     (</m:t>
                      </m:r>
                      <m:r>
                        <a:rPr lang="ar-AE" b="0" i="1" smtClean="0">
                          <a:latin typeface="Cambria Math"/>
                        </a:rPr>
                        <m:t>5</m:t>
                      </m:r>
                      <m:r>
                        <a:rPr lang="ar-AE" b="0" i="1" smtClean="0">
                          <a:latin typeface="Cambria Math"/>
                        </a:rPr>
                        <m:t>)</m:t>
                      </m:r>
                    </m:oMath>
                  </m:oMathPara>
                </a14:m>
                <a:endParaRPr lang="ar-AE" dirty="0"/>
              </a:p>
              <a:p>
                <a:pPr marL="0" indent="0" algn="ctr" rtl="0">
                  <a:buNone/>
                </a:pPr>
                <a14:m>
                  <m:oMathPara xmlns:m="http://schemas.openxmlformats.org/officeDocument/2006/math">
                    <m:oMathParaPr>
                      <m:jc m:val="right"/>
                    </m:oMathParaPr>
                    <m:oMath xmlns:m="http://schemas.openxmlformats.org/officeDocument/2006/math">
                      <m:sSub>
                        <m:sSubPr>
                          <m:ctrlPr>
                            <a:rPr lang="ar-AE" i="1">
                              <a:latin typeface="Cambria Math"/>
                            </a:rPr>
                          </m:ctrlPr>
                        </m:sSubPr>
                        <m:e>
                          <m:r>
                            <a:rPr lang="en">
                              <a:latin typeface="Cambria Math"/>
                            </a:rPr>
                            <m:t>𝜇</m:t>
                          </m:r>
                        </m:e>
                        <m:sub>
                          <m:r>
                            <a:rPr lang="ar-AE" i="1">
                              <a:latin typeface="Cambria Math"/>
                            </a:rPr>
                            <m:t>3</m:t>
                          </m:r>
                        </m:sub>
                      </m:sSub>
                      <m:d>
                        <m:dPr>
                          <m:ctrlPr>
                            <a:rPr lang="ar-AE" i="1">
                              <a:latin typeface="Cambria Math"/>
                            </a:rPr>
                          </m:ctrlPr>
                        </m:dPr>
                        <m:e>
                          <m:r>
                            <a:rPr lang="en">
                              <a:latin typeface="Cambria Math"/>
                            </a:rPr>
                            <m:t>𝑥</m:t>
                          </m:r>
                        </m:e>
                      </m:d>
                      <m:r>
                        <a:rPr lang="ar-AE" i="1">
                          <a:latin typeface="Cambria Math"/>
                        </a:rPr>
                        <m:t>=</m:t>
                      </m:r>
                      <m:r>
                        <a:rPr lang="en">
                          <a:latin typeface="Cambria Math"/>
                        </a:rPr>
                        <m:t>𝑥</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1</m:t>
                              </m:r>
                            </m:sub>
                          </m:sSub>
                          <m:r>
                            <a:rPr lang="ar-AE" i="1">
                              <a:latin typeface="Cambria Math"/>
                            </a:rPr>
                            <m:t>−</m:t>
                          </m:r>
                          <m:r>
                            <a:rPr lang="en">
                              <a:latin typeface="Cambria Math"/>
                            </a:rPr>
                            <m:t>𝑥</m:t>
                          </m:r>
                        </m:e>
                      </m:d>
                      <m:func>
                        <m:funcPr>
                          <m:ctrlPr>
                            <a:rPr lang="ar-AE" i="1">
                              <a:latin typeface="Cambria Math"/>
                            </a:rPr>
                          </m:ctrlPr>
                        </m:funcPr>
                        <m:fName>
                          <m:r>
                            <a:rPr lang="en">
                              <a:latin typeface="Cambria Math"/>
                            </a:rPr>
                            <m:t>𝑐𝑜𝑠</m:t>
                          </m:r>
                        </m:fName>
                        <m:e>
                          <m:f>
                            <m:fPr>
                              <m:ctrlPr>
                                <a:rPr lang="ar-AE" i="1">
                                  <a:latin typeface="Cambria Math"/>
                                </a:rPr>
                              </m:ctrlPr>
                            </m:fPr>
                            <m:num>
                              <m:r>
                                <a:rPr lang="en">
                                  <a:latin typeface="Cambria Math"/>
                                </a:rPr>
                                <m:t>𝜋</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1</m:t>
                                      </m:r>
                                    </m:sub>
                                  </m:sSub>
                                  <m:r>
                                    <a:rPr lang="ar-AE" i="1">
                                      <a:latin typeface="Cambria Math"/>
                                    </a:rPr>
                                    <m:t>−</m:t>
                                  </m:r>
                                  <m:r>
                                    <a:rPr lang="en">
                                      <a:latin typeface="Cambria Math"/>
                                    </a:rPr>
                                    <m:t>𝑥</m:t>
                                  </m:r>
                                </m:e>
                              </m:d>
                            </m:num>
                            <m:den>
                              <m:sSub>
                                <m:sSubPr>
                                  <m:ctrlPr>
                                    <a:rPr lang="ar-AE" i="1">
                                      <a:latin typeface="Cambria Math"/>
                                    </a:rPr>
                                  </m:ctrlPr>
                                </m:sSubPr>
                                <m:e>
                                  <m:r>
                                    <a:rPr lang="en">
                                      <a:latin typeface="Cambria Math"/>
                                    </a:rPr>
                                    <m:t>𝑙</m:t>
                                  </m:r>
                                </m:e>
                                <m:sub>
                                  <m:r>
                                    <a:rPr lang="ar-AE" i="1">
                                      <a:latin typeface="Cambria Math"/>
                                    </a:rPr>
                                    <m:t>1</m:t>
                                  </m:r>
                                </m:sub>
                              </m:sSub>
                            </m:den>
                          </m:f>
                        </m:e>
                      </m:func>
                      <m:func>
                        <m:funcPr>
                          <m:ctrlPr>
                            <a:rPr lang="ar-AE" i="1">
                              <a:latin typeface="Cambria Math"/>
                            </a:rPr>
                          </m:ctrlPr>
                        </m:funcPr>
                        <m:fName>
                          <m:r>
                            <a:rPr lang="en">
                              <a:latin typeface="Cambria Math"/>
                            </a:rPr>
                            <m:t>𝑐𝑜𝑠</m:t>
                          </m:r>
                        </m:fName>
                        <m:e>
                          <m:f>
                            <m:fPr>
                              <m:ctrlPr>
                                <a:rPr lang="ar-AE" i="1">
                                  <a:latin typeface="Cambria Math"/>
                                </a:rPr>
                              </m:ctrlPr>
                            </m:fPr>
                            <m:num>
                              <m:r>
                                <a:rPr lang="en">
                                  <a:latin typeface="Cambria Math"/>
                                </a:rPr>
                                <m:t>𝜋</m:t>
                              </m:r>
                              <m:r>
                                <a:rPr lang="en">
                                  <a:latin typeface="Cambria Math"/>
                                </a:rPr>
                                <m:t>𝑥</m:t>
                              </m:r>
                            </m:num>
                            <m:den>
                              <m:sSub>
                                <m:sSubPr>
                                  <m:ctrlPr>
                                    <a:rPr lang="ar-AE" i="1">
                                      <a:latin typeface="Cambria Math"/>
                                    </a:rPr>
                                  </m:ctrlPr>
                                </m:sSubPr>
                                <m:e>
                                  <m:r>
                                    <a:rPr lang="en">
                                      <a:latin typeface="Cambria Math"/>
                                    </a:rPr>
                                    <m:t>𝑙</m:t>
                                  </m:r>
                                </m:e>
                                <m:sub>
                                  <m:r>
                                    <a:rPr lang="ar-AE" i="1">
                                      <a:latin typeface="Cambria Math"/>
                                    </a:rPr>
                                    <m:t>1</m:t>
                                  </m:r>
                                </m:sub>
                              </m:sSub>
                            </m:den>
                          </m:f>
                        </m:e>
                      </m:func>
                      <m:r>
                        <a:rPr lang="ar-AE" b="0" i="1" smtClean="0">
                          <a:latin typeface="Cambria Math"/>
                        </a:rPr>
                        <m:t>,              (</m:t>
                      </m:r>
                      <m:r>
                        <a:rPr lang="ar-AE" b="0" i="1" smtClean="0">
                          <a:latin typeface="Cambria Math"/>
                        </a:rPr>
                        <m:t>6</m:t>
                      </m:r>
                      <m:r>
                        <a:rPr lang="ar-AE" b="0" i="1" smtClean="0">
                          <a:latin typeface="Cambria Math"/>
                        </a:rPr>
                        <m:t>)</m:t>
                      </m:r>
                    </m:oMath>
                  </m:oMathPara>
                </a14:m>
                <a:endParaRPr lang="ar-AE" dirty="0"/>
              </a:p>
              <a:p>
                <a:pPr marL="0" indent="0" algn="r" rtl="0">
                  <a:buNone/>
                </a:pPr>
                <a14:m>
                  <m:oMath xmlns:m="http://schemas.openxmlformats.org/officeDocument/2006/math">
                    <m:sSub>
                      <m:sSubPr>
                        <m:ctrlPr>
                          <a:rPr lang="ar-AE" i="1">
                            <a:latin typeface="Cambria Math"/>
                          </a:rPr>
                        </m:ctrlPr>
                      </m:sSubPr>
                      <m:e>
                        <m:r>
                          <a:rPr lang="en">
                            <a:latin typeface="Cambria Math"/>
                          </a:rPr>
                          <m:t>𝜇</m:t>
                        </m:r>
                      </m:e>
                      <m:sub>
                        <m:r>
                          <a:rPr lang="ar-AE" i="1">
                            <a:latin typeface="Cambria Math"/>
                          </a:rPr>
                          <m:t>4</m:t>
                        </m:r>
                      </m:sub>
                    </m:sSub>
                    <m:d>
                      <m:dPr>
                        <m:ctrlPr>
                          <a:rPr lang="ar-AE" i="1">
                            <a:latin typeface="Cambria Math"/>
                          </a:rPr>
                        </m:ctrlPr>
                      </m:dPr>
                      <m:e>
                        <m:r>
                          <a:rPr lang="en">
                            <a:latin typeface="Cambria Math"/>
                          </a:rPr>
                          <m:t>𝑥</m:t>
                        </m:r>
                      </m:e>
                    </m:d>
                  </m:oMath>
                </a14:m>
                <a:r>
                  <a:rPr lang="ar-AE" dirty="0"/>
                  <a:t> = </a:t>
                </a:r>
                <a14:m>
                  <m:oMath xmlns:m="http://schemas.openxmlformats.org/officeDocument/2006/math">
                    <m:r>
                      <a:rPr lang="ar-AE" i="1">
                        <a:latin typeface="Cambria Math"/>
                      </a:rPr>
                      <m:t>−</m:t>
                    </m:r>
                    <m:r>
                      <a:rPr lang="en">
                        <a:latin typeface="Cambria Math"/>
                      </a:rPr>
                      <m:t>𝑥</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1</m:t>
                            </m:r>
                          </m:sub>
                        </m:sSub>
                        <m:r>
                          <a:rPr lang="ar-AE" i="1">
                            <a:latin typeface="Cambria Math"/>
                          </a:rPr>
                          <m:t>−</m:t>
                        </m:r>
                        <m:r>
                          <a:rPr lang="en">
                            <a:latin typeface="Cambria Math"/>
                          </a:rPr>
                          <m:t>𝑥</m:t>
                        </m:r>
                      </m:e>
                    </m:d>
                    <m:func>
                      <m:funcPr>
                        <m:ctrlPr>
                          <a:rPr lang="ar-AE" i="1">
                            <a:latin typeface="Cambria Math"/>
                          </a:rPr>
                        </m:ctrlPr>
                      </m:funcPr>
                      <m:fName>
                        <m:r>
                          <a:rPr lang="en">
                            <a:latin typeface="Cambria Math"/>
                          </a:rPr>
                          <m:t>𝑠𝑖𝑛</m:t>
                        </m:r>
                      </m:fName>
                      <m:e>
                        <m:f>
                          <m:fPr>
                            <m:ctrlPr>
                              <a:rPr lang="ar-AE" i="1">
                                <a:latin typeface="Cambria Math"/>
                              </a:rPr>
                            </m:ctrlPr>
                          </m:fPr>
                          <m:num>
                            <m:r>
                              <a:rPr lang="en">
                                <a:latin typeface="Cambria Math"/>
                              </a:rPr>
                              <m:t>𝜋</m:t>
                            </m:r>
                            <m:d>
                              <m:dPr>
                                <m:ctrlPr>
                                  <a:rPr lang="ar-AE" i="1">
                                    <a:latin typeface="Cambria Math"/>
                                  </a:rPr>
                                </m:ctrlPr>
                              </m:dPr>
                              <m:e>
                                <m:sSub>
                                  <m:sSubPr>
                                    <m:ctrlPr>
                                      <a:rPr lang="ar-AE" i="1">
                                        <a:latin typeface="Cambria Math"/>
                                      </a:rPr>
                                    </m:ctrlPr>
                                  </m:sSubPr>
                                  <m:e>
                                    <m:r>
                                      <a:rPr lang="en">
                                        <a:latin typeface="Cambria Math"/>
                                      </a:rPr>
                                      <m:t>𝑙</m:t>
                                    </m:r>
                                  </m:e>
                                  <m:sub>
                                    <m:r>
                                      <a:rPr lang="ar-AE" i="1">
                                        <a:latin typeface="Cambria Math"/>
                                      </a:rPr>
                                      <m:t>1</m:t>
                                    </m:r>
                                  </m:sub>
                                </m:sSub>
                                <m:r>
                                  <a:rPr lang="ar-AE" i="1">
                                    <a:latin typeface="Cambria Math"/>
                                  </a:rPr>
                                  <m:t>−</m:t>
                                </m:r>
                                <m:r>
                                  <a:rPr lang="en">
                                    <a:latin typeface="Cambria Math"/>
                                  </a:rPr>
                                  <m:t>𝑥</m:t>
                                </m:r>
                              </m:e>
                            </m:d>
                          </m:num>
                          <m:den>
                            <m:sSub>
                              <m:sSubPr>
                                <m:ctrlPr>
                                  <a:rPr lang="ar-AE" i="1">
                                    <a:latin typeface="Cambria Math"/>
                                  </a:rPr>
                                </m:ctrlPr>
                              </m:sSubPr>
                              <m:e>
                                <m:r>
                                  <a:rPr lang="en">
                                    <a:latin typeface="Cambria Math"/>
                                  </a:rPr>
                                  <m:t>𝑙</m:t>
                                </m:r>
                              </m:e>
                              <m:sub>
                                <m:r>
                                  <a:rPr lang="ar-AE" i="1">
                                    <a:latin typeface="Cambria Math"/>
                                  </a:rPr>
                                  <m:t>1</m:t>
                                </m:r>
                              </m:sub>
                            </m:sSub>
                          </m:den>
                        </m:f>
                      </m:e>
                    </m:func>
                    <m:r>
                      <a:rPr lang="ar-AE" b="0" i="0" smtClean="0">
                        <a:latin typeface="Cambria Math"/>
                      </a:rPr>
                      <m:t>                               (</m:t>
                    </m:r>
                    <m:r>
                      <a:rPr lang="ar-AE" b="0" i="0" smtClean="0">
                        <a:latin typeface="Cambria Math"/>
                      </a:rPr>
                      <m:t>7</m:t>
                    </m:r>
                    <m:r>
                      <a:rPr lang="ar-AE" b="0" i="0" smtClean="0">
                        <a:latin typeface="Cambria Math"/>
                      </a:rPr>
                      <m:t>)</m:t>
                    </m:r>
                  </m:oMath>
                </a14:m>
                <a:endParaRPr lang="ar-AE" dirty="0" smtClean="0"/>
              </a:p>
              <a:p>
                <a:pPr rtl="0"/>
                <a:endParaRPr lang="en-US" dirty="0" smtClean="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29488587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GB" dirty="0" smtClean="0"/>
                  <a:t>If for several approximations the previous approximation has at least </a:t>
                </a:r>
                <a14:m>
                  <m:oMath xmlns:m="http://schemas.openxmlformats.org/officeDocument/2006/math">
                    <m:r>
                      <a:rPr lang="en-US" i="1">
                        <a:latin typeface="Cambria Math"/>
                      </a:rPr>
                      <m:t>𝑛</m:t>
                    </m:r>
                    <m:r>
                      <a:rPr lang="ru-RU" i="1">
                        <a:latin typeface="Cambria Math"/>
                      </a:rPr>
                      <m:t>−</m:t>
                    </m:r>
                    <m:r>
                      <a:rPr lang="ru-RU" i="1">
                        <a:latin typeface="Cambria Math"/>
                      </a:rPr>
                      <m:t>1</m:t>
                    </m:r>
                    <m:r>
                      <a:rPr lang="ru-RU" i="1">
                        <a:latin typeface="Cambria Math"/>
                      </a:rPr>
                      <m:t> </m:t>
                    </m:r>
                  </m:oMath>
                </a14:m>
                <a:r>
                  <a:rPr lang="en-GB" dirty="0" smtClean="0"/>
                  <a:t>more computed elements, further approximations may be computed in parallel and in an in-sync manner with a difference of </a:t>
                </a:r>
                <a14:m>
                  <m:oMath xmlns:m="http://schemas.openxmlformats.org/officeDocument/2006/math">
                    <m:r>
                      <a:rPr lang="en-US" i="1">
                        <a:latin typeface="Cambria Math"/>
                      </a:rPr>
                      <m:t>𝑛</m:t>
                    </m:r>
                    <m:r>
                      <a:rPr lang="ru-RU" i="1">
                        <a:latin typeface="Cambria Math"/>
                      </a:rPr>
                      <m:t>−</m:t>
                    </m:r>
                    <m:r>
                      <a:rPr lang="ru-RU" i="1">
                        <a:latin typeface="Cambria Math"/>
                      </a:rPr>
                      <m:t>1</m:t>
                    </m:r>
                    <m:r>
                      <a:rPr lang="ru-RU" i="1">
                        <a:latin typeface="Cambria Math"/>
                      </a:rPr>
                      <m:t> </m:t>
                    </m:r>
                  </m:oMath>
                </a14:m>
                <a:r>
                  <a:rPr lang="en-GB" dirty="0" smtClean="0"/>
                  <a:t>element</a:t>
                </a:r>
                <a14:m>
                  <m:oMath xmlns:m="http://schemas.openxmlformats.org/officeDocument/2006/math">
                    <m:r>
                      <a:rPr lang="en" i="1">
                        <a:latin typeface="Cambria Math"/>
                      </a:rPr>
                      <m:t>.</m:t>
                    </m:r>
                  </m:oMath>
                </a14:m>
                <a:endParaRPr lang="en" dirty="0"/>
              </a:p>
              <a:p>
                <a:pPr rtl="0"/>
                <a:r>
                  <a:rPr lang="en-GB" dirty="0"/>
                  <a:t>Perform parallel computations based on the </a:t>
                </a:r>
                <a:r>
                  <a:rPr lang="en-GB" dirty="0" smtClean="0"/>
                  <a:t>Master/Worker </a:t>
                </a:r>
                <a:r>
                  <a:rPr lang="en-GB" dirty="0"/>
                  <a:t>scheme. </a:t>
                </a:r>
                <a:endParaRPr lang="en-GB" dirty="0" smtClean="0"/>
              </a:p>
              <a:p>
                <a:pPr lvl="1" rtl="0"/>
                <a:r>
                  <a:rPr lang="en-GB" dirty="0"/>
                  <a:t>The master will coordinate computation of approximations, distribute load among the </a:t>
                </a:r>
                <a:r>
                  <a:rPr lang="en-GB" dirty="0" smtClean="0"/>
                  <a:t>Workers </a:t>
                </a:r>
                <a:r>
                  <a:rPr lang="en-GB" dirty="0"/>
                  <a:t>and check the method stop criterion. </a:t>
                </a:r>
                <a:endParaRPr lang="en-GB" dirty="0" smtClean="0"/>
              </a:p>
              <a:p>
                <a:pPr lvl="1" rtl="0"/>
                <a:r>
                  <a:rPr lang="en-GB" dirty="0"/>
                  <a:t>Approximated solutions will be found directly by </a:t>
                </a:r>
                <a:r>
                  <a:rPr lang="en-GB" dirty="0" smtClean="0"/>
                  <a:t>Workers</a:t>
                </a:r>
                <a:r>
                  <a:rPr lang="en-GB" dirty="0"/>
                  <a:t>. </a:t>
                </a:r>
                <a:endParaRPr lang="en"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1640"/>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38867229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(3)</a:t>
            </a:r>
            <a:endParaRPr lang="ru-RU" dirty="0"/>
          </a:p>
        </p:txBody>
      </p:sp>
      <p:sp>
        <p:nvSpPr>
          <p:cNvPr id="3" name="Объект 2"/>
          <p:cNvSpPr>
            <a:spLocks noGrp="1"/>
          </p:cNvSpPr>
          <p:nvPr>
            <p:ph idx="1"/>
          </p:nvPr>
        </p:nvSpPr>
        <p:spPr/>
        <p:txBody>
          <a:bodyPr rtlCol="0"/>
          <a:lstStyle/>
          <a:p>
            <a:pPr rtl="0"/>
            <a:r>
              <a:rPr lang="en" dirty="0"/>
              <a:t>The pipelined scheme will be operated iteratively. Each iteration has three stages:</a:t>
            </a:r>
          </a:p>
          <a:p>
            <a:pPr lvl="1" rtl="0"/>
            <a:r>
              <a:rPr lang="en" dirty="0"/>
              <a:t>The Master will initialize data for the current computation step.</a:t>
            </a:r>
          </a:p>
          <a:p>
            <a:pPr lvl="1" rtl="0"/>
            <a:r>
              <a:rPr lang="en" dirty="0"/>
              <a:t>Having distributed the load between the </a:t>
            </a:r>
            <a:r>
              <a:rPr lang="en-GB" dirty="0" smtClean="0"/>
              <a:t>Worker</a:t>
            </a:r>
            <a:r>
              <a:rPr lang="en" dirty="0" smtClean="0"/>
              <a:t>s</a:t>
            </a:r>
            <a:r>
              <a:rPr lang="en" dirty="0"/>
              <a:t>, the Master will wait for completion. The </a:t>
            </a:r>
            <a:r>
              <a:rPr lang="en-GB" dirty="0" smtClean="0"/>
              <a:t>Worker</a:t>
            </a:r>
            <a:r>
              <a:rPr lang="en" dirty="0" smtClean="0"/>
              <a:t>s </a:t>
            </a:r>
            <a:r>
              <a:rPr lang="en" dirty="0"/>
              <a:t>will compute a certain number of elements, each for the respective approximation.</a:t>
            </a:r>
          </a:p>
          <a:p>
            <a:pPr lvl="1" rtl="0"/>
            <a:r>
              <a:rPr lang="en" dirty="0"/>
              <a:t>The Master will verify the method stop criterion. </a:t>
            </a:r>
            <a:endParaRPr lang="ru-RU" dirty="0" smtClean="0"/>
          </a:p>
          <a:p>
            <a:pPr rtl="0"/>
            <a:r>
              <a:rPr lang="en" dirty="0"/>
              <a:t>The number of workers and the quantity of physical threads may not be the same. To better balance the load, each physical thread must take the load from several </a:t>
            </a:r>
            <a:r>
              <a:rPr lang="en-GB" dirty="0" smtClean="0"/>
              <a:t>Worker</a:t>
            </a:r>
            <a:r>
              <a:rPr lang="en" dirty="0" smtClean="0"/>
              <a:t>s</a:t>
            </a:r>
            <a:r>
              <a:rPr lang="en" dirty="0"/>
              <a:t>. </a:t>
            </a:r>
          </a:p>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06473956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(4)</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Объект 2"/>
          <p:cNvSpPr txBox="1">
            <a:spLocks/>
          </p:cNvSpPr>
          <p:nvPr/>
        </p:nvSpPr>
        <p:spPr bwMode="auto">
          <a:xfrm>
            <a:off x="495300" y="1196977"/>
            <a:ext cx="8915400" cy="863872"/>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lvl="0" rtl="0"/>
            <a:r>
              <a:rPr lang="en" dirty="0"/>
              <a:t>Example of pipelined scheme organization with two physical threads and four workers:</a:t>
            </a:r>
            <a:endParaRPr lang="ru-RU" dirty="0"/>
          </a:p>
          <a:p>
            <a:pPr marL="0" indent="0" rtl="0">
              <a:buNone/>
            </a:pPr>
            <a:endParaRPr lang="ru-RU" dirty="0"/>
          </a:p>
        </p:txBody>
      </p:sp>
      <p:graphicFrame>
        <p:nvGraphicFramePr>
          <p:cNvPr id="8" name="Объект 7"/>
          <p:cNvGraphicFramePr>
            <a:graphicFrameLocks noChangeAspect="1"/>
          </p:cNvGraphicFramePr>
          <p:nvPr>
            <p:extLst>
              <p:ext uri="{D42A27DB-BD31-4B8C-83A1-F6EECF244321}">
                <p14:modId xmlns:p14="http://schemas.microsoft.com/office/powerpoint/2010/main" xmlns="" val="3345907390"/>
              </p:ext>
            </p:extLst>
          </p:nvPr>
        </p:nvGraphicFramePr>
        <p:xfrm>
          <a:off x="1566863" y="2066925"/>
          <a:ext cx="7031037" cy="4511675"/>
        </p:xfrm>
        <a:graphic>
          <a:graphicData uri="http://schemas.openxmlformats.org/presentationml/2006/ole">
            <p:oleObj spid="_x0000_s12346" name="Документ" r:id="rId3" imgW="4907377" imgH="3154663" progId="Word.Document.12">
              <p:embed/>
            </p:oleObj>
          </a:graphicData>
        </a:graphic>
      </p:graphicFrame>
    </p:spTree>
    <p:extLst>
      <p:ext uri="{BB962C8B-B14F-4D97-AF65-F5344CB8AC3E}">
        <p14:creationId xmlns:p14="http://schemas.microsoft.com/office/powerpoint/2010/main" xmlns="" val="365812572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(5)</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a:xfrm>
                <a:off x="200472" y="1196976"/>
                <a:ext cx="9505056" cy="4968875"/>
              </a:xfrm>
            </p:spPr>
            <p:txBody>
              <a:bodyPr rtlCol="0"/>
              <a:lstStyle/>
              <a:p>
                <a:pPr rtl="0"/>
                <a:r>
                  <a:rPr lang="en" dirty="0" smtClean="0"/>
                  <a:t>Let </a:t>
                </a:r>
                <a:r>
                  <a:rPr lang="en" b="1" dirty="0" smtClean="0"/>
                  <a:t>Chunk</a:t>
                </a:r>
                <a:r>
                  <a:rPr lang="en" dirty="0" smtClean="0"/>
                  <a:t> </a:t>
                </a:r>
                <a:r>
                  <a:rPr lang="en" dirty="0" smtClean="0"/>
                  <a:t>stand for a portion of  </a:t>
                </a:r>
                <a14:m>
                  <m:oMath xmlns:m="http://schemas.openxmlformats.org/officeDocument/2006/math">
                    <m:r>
                      <a:rPr lang="ru-RU">
                        <a:latin typeface="Cambria Math"/>
                      </a:rPr>
                      <m:t>𝑛</m:t>
                    </m:r>
                    <m:r>
                      <a:rPr lang="ru-RU">
                        <a:latin typeface="Cambria Math"/>
                      </a:rPr>
                      <m:t>−</m:t>
                    </m:r>
                  </m:oMath>
                </a14:m>
                <a:r>
                  <a:rPr lang="en" dirty="0"/>
                  <a:t>1</a:t>
                </a:r>
                <a:r>
                  <a:rPr lang="en" b="1" dirty="0">
                    <a:cs typeface="Courier New" pitchFamily="49" charset="0"/>
                  </a:rPr>
                  <a:t> </a:t>
                </a:r>
                <a:r>
                  <a:rPr lang="en" dirty="0">
                    <a:cs typeface="Courier New" pitchFamily="49" charset="0"/>
                  </a:rPr>
                  <a:t>elements</a:t>
                </a:r>
                <a:r>
                  <a:rPr lang="en" b="1" dirty="0">
                    <a:cs typeface="Courier New" pitchFamily="49" charset="0"/>
                  </a:rPr>
                  <a:t>.</a:t>
                </a:r>
                <a:r>
                  <a:rPr lang="en" dirty="0"/>
                  <a:t> The system dimension is a multiple of </a:t>
                </a:r>
                <a:r>
                  <a:rPr lang="en" b="1" dirty="0">
                    <a:cs typeface="Courier New" pitchFamily="49" charset="0"/>
                  </a:rPr>
                  <a:t>Chunk</a:t>
                </a:r>
                <a:r>
                  <a:rPr lang="en" dirty="0"/>
                  <a:t> and is equal to (</a:t>
                </a:r>
                <a14:m>
                  <m:oMath xmlns:m="http://schemas.openxmlformats.org/officeDocument/2006/math">
                    <m:r>
                      <a:rPr>
                        <a:latin typeface="Cambria Math"/>
                      </a:rPr>
                      <m:t>𝑛</m:t>
                    </m:r>
                    <m:r>
                      <a:rPr>
                        <a:latin typeface="Cambria Math"/>
                      </a:rPr>
                      <m:t>−</m:t>
                    </m:r>
                    <m:r>
                      <a:rPr lang="ru-RU" i="1">
                        <a:latin typeface="Cambria Math"/>
                      </a:rPr>
                      <m:t>1</m:t>
                    </m:r>
                    <m:r>
                      <a:rPr lang="ru-RU" i="1">
                        <a:latin typeface="Cambria Math"/>
                      </a:rPr>
                      <m:t>)</m:t>
                    </m:r>
                    <m:r>
                      <a:rPr lang="ru-RU">
                        <a:latin typeface="Cambria Math"/>
                      </a:rPr>
                      <m:t>∗</m:t>
                    </m:r>
                    <m:r>
                      <a:rPr lang="ru-RU" i="1">
                        <a:latin typeface="Cambria Math"/>
                      </a:rPr>
                      <m:t>(</m:t>
                    </m:r>
                    <m:r>
                      <a:rPr lang="ru-RU">
                        <a:latin typeface="Cambria Math"/>
                      </a:rPr>
                      <m:t>𝑚</m:t>
                    </m:r>
                    <m:r>
                      <a:rPr lang="ru-RU">
                        <a:latin typeface="Cambria Math"/>
                      </a:rPr>
                      <m:t>−</m:t>
                    </m:r>
                    <m:r>
                      <a:rPr>
                        <a:latin typeface="Cambria Math"/>
                      </a:rPr>
                      <m:t>1</m:t>
                    </m:r>
                    <m:r>
                      <a:rPr>
                        <a:latin typeface="Cambria Math"/>
                      </a:rPr>
                      <m:t>)</m:t>
                    </m:r>
                    <m:r>
                      <a:rPr lang="ru-RU" i="1">
                        <a:latin typeface="Cambria Math"/>
                      </a:rPr>
                      <m:t>.</m:t>
                    </m:r>
                  </m:oMath>
                </a14:m>
                <a:r>
                  <a:rPr lang="en" dirty="0"/>
                  <a:t> Therefore, the approximation vector can be computed stepwise by computing a multiple of </a:t>
                </a:r>
                <a:r>
                  <a:rPr lang="en" b="1" dirty="0">
                    <a:cs typeface="Courier New" pitchFamily="49" charset="0"/>
                  </a:rPr>
                  <a:t>Chunk</a:t>
                </a:r>
                <a:r>
                  <a:rPr lang="en" dirty="0"/>
                  <a:t> elements at a time. </a:t>
                </a:r>
                <a:endParaRPr lang="ru-RU" dirty="0" smtClean="0"/>
              </a:p>
              <a:p>
                <a:pPr rtl="0"/>
                <a:r>
                  <a:rPr lang="en" dirty="0"/>
                  <a:t>Use </a:t>
                </a:r>
                <a:r>
                  <a:rPr lang="en" b="1" dirty="0" smtClean="0">
                    <a:cs typeface="Courier New" pitchFamily="49" charset="0"/>
                  </a:rPr>
                  <a:t>Portion</a:t>
                </a:r>
                <a:r>
                  <a:rPr lang="en" dirty="0" smtClean="0"/>
                  <a:t> </a:t>
                </a:r>
                <a:r>
                  <a:rPr lang="en" b="1" dirty="0" smtClean="0">
                    <a:cs typeface="Courier New" pitchFamily="49" charset="0"/>
                  </a:rPr>
                  <a:t> </a:t>
                </a:r>
                <a:r>
                  <a:rPr lang="en" dirty="0">
                    <a:cs typeface="Courier New" pitchFamily="49" charset="0"/>
                  </a:rPr>
                  <a:t>to indicate the maximum number of portions of </a:t>
                </a:r>
                <a:r>
                  <a:rPr lang="en" b="1" dirty="0"/>
                  <a:t>Chunk</a:t>
                </a:r>
                <a:r>
                  <a:rPr lang="en" dirty="0"/>
                  <a:t> elements to be computed at a time. The last portion number, </a:t>
                </a:r>
                <a14:m>
                  <m:oMath xmlns:m="http://schemas.openxmlformats.org/officeDocument/2006/math">
                    <m:r>
                      <a:rPr>
                        <a:latin typeface="Cambria Math"/>
                      </a:rPr>
                      <m:t>𝑚</m:t>
                    </m:r>
                    <m:r>
                      <a:rPr>
                        <a:latin typeface="Cambria Math"/>
                      </a:rPr>
                      <m:t>−</m:t>
                    </m:r>
                    <m:r>
                      <a:rPr lang="ru-RU" i="1">
                        <a:latin typeface="Cambria Math"/>
                      </a:rPr>
                      <m:t>1</m:t>
                    </m:r>
                    <m:r>
                      <a:rPr lang="ru-RU">
                        <a:latin typeface="Cambria Math"/>
                      </a:rPr>
                      <m:t>, </m:t>
                    </m:r>
                  </m:oMath>
                </a14:m>
                <a:r>
                  <a:rPr lang="en" dirty="0" smtClean="0"/>
                  <a:t>will be </a:t>
                </a:r>
                <a:r>
                  <a:rPr lang="en" b="1" dirty="0" smtClean="0"/>
                  <a:t>maxChunk</a:t>
                </a:r>
                <a:r>
                  <a:rPr lang="en" dirty="0"/>
                  <a:t>.</a:t>
                </a:r>
              </a:p>
              <a:p>
                <a:pPr rtl="0"/>
                <a:r>
                  <a:rPr lang="en" dirty="0"/>
                  <a:t>Each </a:t>
                </a:r>
                <a:r>
                  <a:rPr lang="en" dirty="0" smtClean="0"/>
                  <a:t>Worker </a:t>
                </a:r>
                <a:r>
                  <a:rPr lang="en" dirty="0"/>
                  <a:t>has a pointer to the respective current and previous approximations. For the first </a:t>
                </a:r>
                <a:r>
                  <a:rPr lang="en" dirty="0" smtClean="0"/>
                  <a:t>Worker</a:t>
                </a:r>
                <a:r>
                  <a:rPr lang="en" dirty="0"/>
                  <a:t>, the previous approximation will be the one computed by the last </a:t>
                </a:r>
                <a:r>
                  <a:rPr lang="en" dirty="0" smtClean="0"/>
                  <a:t>Worker</a:t>
                </a:r>
                <a:r>
                  <a:rPr lang="en" dirty="0"/>
                  <a:t>. </a:t>
                </a:r>
                <a:endParaRPr lang="ru-RU" dirty="0" smtClean="0"/>
              </a:p>
            </p:txBody>
          </p:sp>
        </mc:Choice>
        <mc:Fallback>
          <p:sp>
            <p:nvSpPr>
              <p:cNvPr id="3" name="Объект 2"/>
              <p:cNvSpPr>
                <a:spLocks noGrp="1" noRot="1" noChangeAspect="1" noMove="1" noResize="1" noEditPoints="1" noAdjustHandles="1" noChangeArrowheads="1" noChangeShapeType="1" noTextEdit="1"/>
              </p:cNvSpPr>
              <p:nvPr>
                <p:ph idx="1"/>
              </p:nvPr>
            </p:nvSpPr>
            <p:spPr>
              <a:xfrm>
                <a:off x="200472" y="1196976"/>
                <a:ext cx="9505056" cy="4968875"/>
              </a:xfrm>
              <a:blipFill rotWithShape="1">
                <a:blip r:embed="rId2" cstate="print"/>
                <a:stretch>
                  <a:fillRect l="-513" t="-859" r="-1347"/>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75272591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(6)</a:t>
            </a:r>
            <a:endParaRPr lang="ru-RU" dirty="0"/>
          </a:p>
        </p:txBody>
      </p:sp>
      <p:sp>
        <p:nvSpPr>
          <p:cNvPr id="3" name="Объект 2"/>
          <p:cNvSpPr>
            <a:spLocks noGrp="1"/>
          </p:cNvSpPr>
          <p:nvPr>
            <p:ph idx="1"/>
          </p:nvPr>
        </p:nvSpPr>
        <p:spPr/>
        <p:txBody>
          <a:bodyPr rtlCol="0"/>
          <a:lstStyle/>
          <a:p>
            <a:pPr rtl="0"/>
            <a:r>
              <a:rPr lang="en" dirty="0"/>
              <a:t>Let there be </a:t>
            </a:r>
            <a:r>
              <a:rPr lang="en" b="1" dirty="0">
                <a:cs typeface="Courier New" pitchFamily="49" charset="0"/>
              </a:rPr>
              <a:t>numWorkers</a:t>
            </a:r>
            <a:r>
              <a:rPr lang="en" b="1" dirty="0"/>
              <a:t> </a:t>
            </a:r>
            <a:r>
              <a:rPr lang="en" dirty="0" smtClean="0"/>
              <a:t>Workers</a:t>
            </a:r>
            <a:r>
              <a:rPr lang="en" dirty="0"/>
              <a:t>. Their computed approximations are stored in the </a:t>
            </a:r>
            <a:r>
              <a:rPr lang="en" b="1" dirty="0"/>
              <a:t>WorkerResults</a:t>
            </a:r>
            <a:r>
              <a:rPr lang="en" dirty="0"/>
              <a:t> array (sized </a:t>
            </a:r>
            <a:r>
              <a:rPr lang="en" b="1" dirty="0">
                <a:cs typeface="Courier New" pitchFamily="49" charset="0"/>
              </a:rPr>
              <a:t>numWorkers*ResSize</a:t>
            </a:r>
            <a:r>
              <a:rPr lang="en" dirty="0"/>
              <a:t>, where </a:t>
            </a:r>
            <a:r>
              <a:rPr lang="en" b="1" dirty="0"/>
              <a:t>ResSize</a:t>
            </a:r>
            <a:r>
              <a:rPr lang="en" dirty="0"/>
              <a:t> is the approximation vector dimension).</a:t>
            </a:r>
            <a:r>
              <a:rPr lang="en" b="1" dirty="0"/>
              <a:t> </a:t>
            </a:r>
            <a:r>
              <a:rPr lang="en" dirty="0"/>
              <a:t> </a:t>
            </a:r>
            <a:endParaRPr lang="ru-RU" dirty="0" smtClean="0"/>
          </a:p>
          <a:p>
            <a:pPr rtl="0"/>
            <a:r>
              <a:rPr lang="en" dirty="0"/>
              <a:t>The number of already computed portions of </a:t>
            </a:r>
            <a:r>
              <a:rPr lang="en" b="1" dirty="0">
                <a:cs typeface="Courier New" pitchFamily="49" charset="0"/>
              </a:rPr>
              <a:t>Chunk</a:t>
            </a:r>
            <a:r>
              <a:rPr lang="en" dirty="0"/>
              <a:t> elements are stored in the </a:t>
            </a:r>
            <a:r>
              <a:rPr lang="en" b="1" dirty="0">
                <a:cs typeface="Courier New" pitchFamily="49" charset="0"/>
              </a:rPr>
              <a:t>PrevPos</a:t>
            </a:r>
            <a:r>
              <a:rPr lang="en" b="1" dirty="0"/>
              <a:t> </a:t>
            </a:r>
            <a:r>
              <a:rPr lang="en" dirty="0"/>
              <a:t> </a:t>
            </a:r>
            <a:r>
              <a:rPr lang="en" dirty="0" smtClean="0">
                <a:cs typeface="Courier New" pitchFamily="49" charset="0"/>
              </a:rPr>
              <a:t>array</a:t>
            </a:r>
            <a:r>
              <a:rPr lang="en" b="1" dirty="0" smtClean="0">
                <a:cs typeface="Courier New" pitchFamily="49" charset="0"/>
              </a:rPr>
              <a:t> </a:t>
            </a:r>
            <a:r>
              <a:rPr lang="en" dirty="0">
                <a:cs typeface="Courier New" pitchFamily="49" charset="0"/>
              </a:rPr>
              <a:t>(sized </a:t>
            </a:r>
            <a:r>
              <a:rPr lang="en" b="1" dirty="0"/>
              <a:t>numWorkers</a:t>
            </a:r>
            <a:r>
              <a:rPr lang="en" dirty="0"/>
              <a:t>). The maximum number of portion whose elements are to be found at the current stage, is stored in the </a:t>
            </a:r>
            <a:r>
              <a:rPr lang="en" b="1" dirty="0">
                <a:cs typeface="Courier New" pitchFamily="49" charset="0"/>
              </a:rPr>
              <a:t>CurrPos</a:t>
            </a:r>
            <a:r>
              <a:rPr lang="en" dirty="0"/>
              <a:t> array (</a:t>
            </a:r>
            <a:r>
              <a:rPr lang="en" dirty="0" smtClean="0"/>
              <a:t>sized </a:t>
            </a:r>
            <a:r>
              <a:rPr lang="en" b="1" dirty="0">
                <a:cs typeface="Courier New" pitchFamily="49" charset="0"/>
              </a:rPr>
              <a:t>numWorkers</a:t>
            </a:r>
            <a:r>
              <a:rPr lang="en" dirty="0"/>
              <a:t>). </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02031832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(1)</a:t>
            </a:r>
            <a:endParaRPr lang="ru-RU" dirty="0"/>
          </a:p>
        </p:txBody>
      </p:sp>
      <p:sp>
        <p:nvSpPr>
          <p:cNvPr id="3" name="Объект 2"/>
          <p:cNvSpPr>
            <a:spLocks noGrp="1"/>
          </p:cNvSpPr>
          <p:nvPr>
            <p:ph idx="1"/>
          </p:nvPr>
        </p:nvSpPr>
        <p:spPr/>
        <p:txBody>
          <a:bodyPr rtlCol="0"/>
          <a:lstStyle/>
          <a:p>
            <a:pPr lvl="0" rtl="0"/>
            <a:r>
              <a:rPr lang="en" dirty="0"/>
              <a:t>Initialize </a:t>
            </a:r>
            <a:r>
              <a:rPr lang="en" b="1" dirty="0"/>
              <a:t>WorkerResults</a:t>
            </a:r>
            <a:r>
              <a:rPr lang="en" dirty="0"/>
              <a:t> approximations by the initial approximation. For each </a:t>
            </a:r>
            <a:r>
              <a:rPr lang="en" b="1" dirty="0"/>
              <a:t>i</a:t>
            </a:r>
            <a:r>
              <a:rPr lang="en" dirty="0"/>
              <a:t>  </a:t>
            </a:r>
            <a:r>
              <a:rPr lang="en" dirty="0" smtClean="0"/>
              <a:t>Worker </a:t>
            </a:r>
            <a:r>
              <a:rPr lang="en" dirty="0"/>
              <a:t>set </a:t>
            </a:r>
            <a:r>
              <a:rPr lang="en" b="1" dirty="0"/>
              <a:t>CurrPos[i] = 0, PrevPos[i] = 0.</a:t>
            </a:r>
            <a:r>
              <a:rPr lang="en" dirty="0"/>
              <a:t> Set the number of method steps equal to zero.</a:t>
            </a:r>
          </a:p>
          <a:p>
            <a:pPr lvl="0" rtl="0"/>
            <a:r>
              <a:rPr lang="en" dirty="0"/>
              <a:t>Until the required accuracy is obtained:</a:t>
            </a:r>
          </a:p>
          <a:p>
            <a:pPr marL="914400" lvl="1" indent="-457200" rtl="0">
              <a:buFont typeface="+mj-lt"/>
              <a:buAutoNum type="arabicPeriod"/>
            </a:pPr>
            <a:r>
              <a:rPr lang="en" dirty="0"/>
              <a:t>Determine the number of the current SOR method iteration </a:t>
            </a:r>
            <a:r>
              <a:rPr lang="en" b="1" dirty="0"/>
              <a:t>currIter.</a:t>
            </a:r>
            <a:r>
              <a:rPr lang="en" dirty="0"/>
              <a:t> This is the approximation with the least number whose computation was not completed. </a:t>
            </a:r>
          </a:p>
          <a:p>
            <a:pPr marL="914400" lvl="1" indent="-457200" rtl="0">
              <a:buFont typeface="+mj-lt"/>
              <a:buAutoNum type="arabicPeriod"/>
            </a:pPr>
            <a:r>
              <a:rPr lang="en" sz="2400" dirty="0"/>
              <a:t>For all </a:t>
            </a:r>
            <a:r>
              <a:rPr lang="en" sz="2400" dirty="0" smtClean="0"/>
              <a:t>Workers</a:t>
            </a:r>
            <a:r>
              <a:rPr lang="en" sz="2400" dirty="0"/>
              <a:t>, find the boundaries of elements to be computed at the current stage.</a:t>
            </a:r>
            <a:endParaRPr lang="ru-RU" sz="2400" dirty="0"/>
          </a:p>
          <a:p>
            <a:pPr marL="457200" indent="-457200" rtl="0">
              <a:buFont typeface="+mj-lt"/>
              <a:buAutoNum type="arabicPeriod"/>
            </a:pP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34572114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(2)</a:t>
            </a:r>
            <a:endParaRPr lang="ru-RU" dirty="0"/>
          </a:p>
        </p:txBody>
      </p:sp>
      <p:sp>
        <p:nvSpPr>
          <p:cNvPr id="3" name="Объект 2"/>
          <p:cNvSpPr>
            <a:spLocks noGrp="1"/>
          </p:cNvSpPr>
          <p:nvPr>
            <p:ph idx="1"/>
          </p:nvPr>
        </p:nvSpPr>
        <p:spPr/>
        <p:txBody>
          <a:bodyPr rtlCol="0"/>
          <a:lstStyle/>
          <a:p>
            <a:pPr lvl="1" rtl="0"/>
            <a:r>
              <a:rPr lang="en" dirty="0"/>
              <a:t>For worker numbered </a:t>
            </a:r>
            <a:r>
              <a:rPr lang="en" b="1" dirty="0"/>
              <a:t>k</a:t>
            </a:r>
            <a:r>
              <a:rPr lang="en" dirty="0"/>
              <a:t> determining the </a:t>
            </a:r>
            <a:r>
              <a:rPr lang="en" b="1" dirty="0"/>
              <a:t>currIter </a:t>
            </a:r>
            <a:r>
              <a:rPr lang="en" dirty="0"/>
              <a:t>approximation:</a:t>
            </a:r>
          </a:p>
          <a:p>
            <a:pPr marL="1257300" lvl="3" indent="0" rtl="0">
              <a:buNone/>
            </a:pPr>
            <a:endParaRPr lang="ru-RU" sz="1800" dirty="0" smtClean="0"/>
          </a:p>
          <a:p>
            <a:pPr marL="457200" lvl="1" indent="0" rtl="0">
              <a:buNone/>
            </a:pPr>
            <a:endParaRPr lang="ru-RU" sz="1800" dirty="0"/>
          </a:p>
          <a:p>
            <a:pPr lvl="1" rtl="0"/>
            <a:r>
              <a:rPr lang="en" dirty="0"/>
              <a:t>For remaining workers except for the one preceding the </a:t>
            </a:r>
            <a:r>
              <a:rPr lang="en" b="1" dirty="0"/>
              <a:t>k</a:t>
            </a:r>
            <a:r>
              <a:rPr lang="en" dirty="0"/>
              <a:t>th one:</a:t>
            </a:r>
          </a:p>
          <a:p>
            <a:pPr lvl="1" rtl="0"/>
            <a:endParaRPr lang="ru-RU" dirty="0"/>
          </a:p>
          <a:p>
            <a:pPr marL="1257300" lvl="3" indent="0" rtl="0">
              <a:buNone/>
            </a:pPr>
            <a:endParaRPr lang="ru-RU" sz="1800" dirty="0" smtClean="0"/>
          </a:p>
          <a:p>
            <a:pPr marL="1257300" lvl="3" indent="0" rtl="0">
              <a:buNone/>
            </a:pPr>
            <a:endParaRPr lang="ru-RU" sz="1800" b="1" dirty="0" smtClean="0"/>
          </a:p>
          <a:p>
            <a:pPr marL="1257300" lvl="3" indent="0" rtl="0">
              <a:spcBef>
                <a:spcPts val="0"/>
              </a:spcBef>
              <a:buNone/>
            </a:pPr>
            <a:r>
              <a:rPr lang="en" sz="1800" b="1" dirty="0"/>
              <a:t>*</a:t>
            </a:r>
            <a:r>
              <a:rPr lang="en" sz="1800" dirty="0"/>
              <a:t> From this point on, </a:t>
            </a:r>
            <a:r>
              <a:rPr lang="en" sz="1800" b="1" dirty="0"/>
              <a:t>j</a:t>
            </a:r>
            <a:r>
              <a:rPr lang="en" sz="1800" dirty="0"/>
              <a:t> is the worker computing the previous approximation</a:t>
            </a:r>
          </a:p>
          <a:p>
            <a:pPr lvl="1" rtl="0"/>
            <a:endParaRPr lang="ru-RU" b="1"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Прямоугольник 5"/>
          <p:cNvSpPr/>
          <p:nvPr/>
        </p:nvSpPr>
        <p:spPr>
          <a:xfrm>
            <a:off x="649383" y="2062589"/>
            <a:ext cx="8840121" cy="584775"/>
          </a:xfrm>
          <a:prstGeom prst="rect">
            <a:avLst/>
          </a:prstGeom>
          <a:solidFill>
            <a:schemeClr val="accent3">
              <a:lumMod val="85000"/>
            </a:schemeClr>
          </a:solidFill>
        </p:spPr>
        <p:txBody>
          <a:bodyPr wrap="square" rtlCol="0">
            <a:spAutoFit/>
          </a:bodyPr>
          <a:lstStyle/>
          <a:p>
            <a:pPr lvl="2" indent="-114300" rtl="0"/>
            <a:r>
              <a:rPr lang="en" sz="1600" b="1">
                <a:latin typeface="Courier New" pitchFamily="49" charset="0"/>
                <a:cs typeface="Courier New" pitchFamily="49" charset="0"/>
              </a:rPr>
              <a:t>PrevPos[k] = CurrPos[k];</a:t>
            </a:r>
            <a:endParaRPr lang="ru-RU" sz="1600" b="1" dirty="0">
              <a:latin typeface="Courier New" pitchFamily="49" charset="0"/>
              <a:cs typeface="Courier New" pitchFamily="49" charset="0"/>
            </a:endParaRPr>
          </a:p>
          <a:p>
            <a:pPr lvl="2" indent="-114300" rtl="0"/>
            <a:r>
              <a:rPr lang="en" sz="1600" b="1">
                <a:latin typeface="Courier New" pitchFamily="49" charset="0"/>
                <a:cs typeface="Courier New" pitchFamily="49" charset="0"/>
              </a:rPr>
              <a:t>CurrPos[k] = min(CurrPos[k] + Portion, maxChunk);</a:t>
            </a:r>
            <a:endParaRPr lang="ru-RU" sz="1600" b="1" dirty="0">
              <a:latin typeface="Courier New" pitchFamily="49" charset="0"/>
              <a:cs typeface="Courier New" pitchFamily="49" charset="0"/>
            </a:endParaRPr>
          </a:p>
        </p:txBody>
      </p:sp>
      <p:sp>
        <p:nvSpPr>
          <p:cNvPr id="7" name="Прямоугольник 6"/>
          <p:cNvSpPr/>
          <p:nvPr/>
        </p:nvSpPr>
        <p:spPr>
          <a:xfrm>
            <a:off x="649383" y="3502749"/>
            <a:ext cx="8840121" cy="830997"/>
          </a:xfrm>
          <a:prstGeom prst="rect">
            <a:avLst/>
          </a:prstGeom>
          <a:solidFill>
            <a:schemeClr val="accent3">
              <a:lumMod val="85000"/>
            </a:schemeClr>
          </a:solidFill>
        </p:spPr>
        <p:txBody>
          <a:bodyPr wrap="square" rtlCol="0">
            <a:spAutoFit/>
          </a:bodyPr>
          <a:lstStyle/>
          <a:p>
            <a:pPr marL="800100" lvl="2" rtl="0"/>
            <a:r>
              <a:rPr lang="en" sz="1600" b="1">
                <a:latin typeface="Courier New" pitchFamily="49" charset="0"/>
                <a:cs typeface="Courier New" pitchFamily="49" charset="0"/>
              </a:rPr>
              <a:t>PrevPos[i] = CurrPos[i];</a:t>
            </a:r>
            <a:endParaRPr lang="ru-RU" sz="1600" b="1" dirty="0">
              <a:latin typeface="Courier New" pitchFamily="49" charset="0"/>
              <a:cs typeface="Courier New" pitchFamily="49" charset="0"/>
            </a:endParaRPr>
          </a:p>
          <a:p>
            <a:pPr marL="800100" lvl="2" rtl="0"/>
            <a:r>
              <a:rPr lang="en" sz="1600" b="1">
                <a:latin typeface="Courier New" pitchFamily="49" charset="0"/>
                <a:cs typeface="Courier New" pitchFamily="49" charset="0"/>
              </a:rPr>
              <a:t>CurrPos[i] = max(min(CurrPos[i] + Portion, </a:t>
            </a:r>
            <a:endParaRPr lang="ru-RU" sz="1600" b="1" dirty="0" smtClean="0">
              <a:latin typeface="Courier New" pitchFamily="49" charset="0"/>
              <a:cs typeface="Courier New" pitchFamily="49" charset="0"/>
            </a:endParaRPr>
          </a:p>
          <a:p>
            <a:pPr marL="800100" lvl="2" rtl="0"/>
            <a:r>
              <a:rPr lang="en" sz="1600" b="1">
                <a:latin typeface="Courier New" pitchFamily="49" charset="0"/>
                <a:cs typeface="Courier New" pitchFamily="49" charset="0"/>
              </a:rPr>
              <a:t>			 PrevPos[j] - 1), 0);</a:t>
            </a:r>
            <a:endParaRPr lang="ru-RU" sz="1600" b="1" dirty="0">
              <a:latin typeface="Courier New" pitchFamily="49" charset="0"/>
              <a:cs typeface="Courier New" pitchFamily="49" charset="0"/>
            </a:endParaRPr>
          </a:p>
        </p:txBody>
      </p:sp>
    </p:spTree>
    <p:extLst>
      <p:ext uri="{BB962C8B-B14F-4D97-AF65-F5344CB8AC3E}">
        <p14:creationId xmlns:p14="http://schemas.microsoft.com/office/powerpoint/2010/main" xmlns="" val="98947202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(3)</a:t>
            </a:r>
            <a:endParaRPr lang="ru-RU" dirty="0"/>
          </a:p>
        </p:txBody>
      </p:sp>
      <p:sp>
        <p:nvSpPr>
          <p:cNvPr id="3" name="Объект 2"/>
          <p:cNvSpPr>
            <a:spLocks noGrp="1"/>
          </p:cNvSpPr>
          <p:nvPr>
            <p:ph idx="1"/>
          </p:nvPr>
        </p:nvSpPr>
        <p:spPr/>
        <p:txBody>
          <a:bodyPr rtlCol="0"/>
          <a:lstStyle/>
          <a:p>
            <a:pPr lvl="1" rtl="0"/>
            <a:r>
              <a:rPr lang="en" dirty="0"/>
              <a:t>For worker number </a:t>
            </a:r>
            <a:r>
              <a:rPr lang="en" b="1" dirty="0"/>
              <a:t>l</a:t>
            </a:r>
            <a:r>
              <a:rPr lang="en" dirty="0"/>
              <a:t> directly preceding the worker with the </a:t>
            </a:r>
            <a:r>
              <a:rPr lang="en" b="1" dirty="0"/>
              <a:t>currIter</a:t>
            </a:r>
            <a:r>
              <a:rPr lang="en" dirty="0"/>
              <a:t> approximation:</a:t>
            </a:r>
          </a:p>
          <a:p>
            <a:pPr lvl="2" rtl="0"/>
            <a:r>
              <a:rPr lang="en" dirty="0"/>
              <a:t>If its approximation </a:t>
            </a:r>
            <a:r>
              <a:rPr lang="en" dirty="0" smtClean="0"/>
              <a:t>has not been </a:t>
            </a:r>
            <a:r>
              <a:rPr lang="en" dirty="0"/>
              <a:t>computed completely, the worker will compute </a:t>
            </a:r>
            <a:r>
              <a:rPr lang="en" dirty="0" smtClean="0"/>
              <a:t>the </a:t>
            </a:r>
            <a:r>
              <a:rPr lang="en" b="1" dirty="0" smtClean="0"/>
              <a:t>currIter</a:t>
            </a:r>
            <a:r>
              <a:rPr lang="en" b="1" dirty="0"/>
              <a:t> + numWorkers - 1</a:t>
            </a:r>
            <a:r>
              <a:rPr lang="en" dirty="0"/>
              <a:t>th approximation. Computation boundary:</a:t>
            </a:r>
          </a:p>
          <a:p>
            <a:pPr lvl="2" rtl="0"/>
            <a:endParaRPr lang="ru-RU" sz="1800" dirty="0"/>
          </a:p>
          <a:p>
            <a:pPr lvl="2" rtl="0"/>
            <a:endParaRPr lang="ru-RU" sz="1800" dirty="0" smtClean="0"/>
          </a:p>
          <a:p>
            <a:pPr lvl="2" rtl="0"/>
            <a:r>
              <a:rPr lang="en" dirty="0"/>
              <a:t>Otherwise, worker </a:t>
            </a:r>
            <a:r>
              <a:rPr lang="en" b="1" dirty="0"/>
              <a:t>l</a:t>
            </a:r>
            <a:r>
              <a:rPr lang="en" dirty="0"/>
              <a:t> has finished computing the </a:t>
            </a:r>
            <a:r>
              <a:rPr lang="en" b="1" dirty="0"/>
              <a:t>currIter - 1</a:t>
            </a:r>
            <a:r>
              <a:rPr lang="en" dirty="0"/>
              <a:t>th</a:t>
            </a:r>
            <a:r>
              <a:rPr lang="en" b="1" dirty="0"/>
              <a:t> </a:t>
            </a:r>
            <a:r>
              <a:rPr lang="en" dirty="0"/>
              <a:t>approximation and can proceed to computation of the </a:t>
            </a:r>
            <a:r>
              <a:rPr lang="en" b="1" dirty="0"/>
              <a:t>currIter + numWorker</a:t>
            </a:r>
            <a:r>
              <a:rPr lang="en" dirty="0"/>
              <a:t>sth approximation. Computation boundary:</a:t>
            </a:r>
            <a:endParaRPr lang="ru-RU" b="1"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Прямоугольник 5"/>
          <p:cNvSpPr/>
          <p:nvPr/>
        </p:nvSpPr>
        <p:spPr>
          <a:xfrm>
            <a:off x="649383" y="3060249"/>
            <a:ext cx="8840121" cy="584775"/>
          </a:xfrm>
          <a:prstGeom prst="rect">
            <a:avLst/>
          </a:prstGeom>
          <a:solidFill>
            <a:schemeClr val="accent3">
              <a:lumMod val="85000"/>
            </a:schemeClr>
          </a:solidFill>
        </p:spPr>
        <p:txBody>
          <a:bodyPr wrap="square" rtlCol="0">
            <a:spAutoFit/>
          </a:bodyPr>
          <a:lstStyle/>
          <a:p>
            <a:pPr lvl="2" indent="-114300" rtl="0"/>
            <a:r>
              <a:rPr lang="en" sz="1600" b="1" dirty="0">
                <a:latin typeface="Courier New" pitchFamily="49" charset="0"/>
                <a:cs typeface="Courier New" pitchFamily="49" charset="0"/>
              </a:rPr>
              <a:t>PrevPos[l] = CurrPos[l];</a:t>
            </a:r>
            <a:endParaRPr lang="ru-RU" sz="1600" b="1" dirty="0">
              <a:latin typeface="Courier New" pitchFamily="49" charset="0"/>
              <a:cs typeface="Courier New" pitchFamily="49" charset="0"/>
            </a:endParaRPr>
          </a:p>
          <a:p>
            <a:pPr lvl="2" indent="-114300" rtl="0"/>
            <a:r>
              <a:rPr lang="en" sz="1600" b="1" dirty="0">
                <a:latin typeface="Courier New" pitchFamily="49" charset="0"/>
                <a:cs typeface="Courier New" pitchFamily="49" charset="0"/>
              </a:rPr>
              <a:t>CurrPos[l] = max(PrevPos[j] – 1, 0);</a:t>
            </a:r>
            <a:endParaRPr lang="ru-RU" sz="1600" b="1" dirty="0">
              <a:latin typeface="Courier New" pitchFamily="49" charset="0"/>
              <a:cs typeface="Courier New" pitchFamily="49" charset="0"/>
            </a:endParaRPr>
          </a:p>
        </p:txBody>
      </p:sp>
      <p:sp>
        <p:nvSpPr>
          <p:cNvPr id="7" name="Прямоугольник 6"/>
          <p:cNvSpPr/>
          <p:nvPr/>
        </p:nvSpPr>
        <p:spPr>
          <a:xfrm>
            <a:off x="649383" y="5302949"/>
            <a:ext cx="8840121" cy="584775"/>
          </a:xfrm>
          <a:prstGeom prst="rect">
            <a:avLst/>
          </a:prstGeom>
          <a:solidFill>
            <a:schemeClr val="accent3">
              <a:lumMod val="85000"/>
            </a:schemeClr>
          </a:solidFill>
        </p:spPr>
        <p:txBody>
          <a:bodyPr wrap="square" rtlCol="0">
            <a:spAutoFit/>
          </a:bodyPr>
          <a:lstStyle/>
          <a:p>
            <a:pPr lvl="2" indent="-114300" rtl="0"/>
            <a:r>
              <a:rPr lang="en" sz="1600" b="1">
                <a:latin typeface="Courier New" pitchFamily="49" charset="0"/>
                <a:cs typeface="Courier New" pitchFamily="49" charset="0"/>
              </a:rPr>
              <a:t>PrevPos[l] = 0;</a:t>
            </a:r>
            <a:endParaRPr lang="ru-RU" sz="1600" b="1" dirty="0">
              <a:latin typeface="Courier New" pitchFamily="49" charset="0"/>
              <a:cs typeface="Courier New" pitchFamily="49" charset="0"/>
            </a:endParaRPr>
          </a:p>
          <a:p>
            <a:pPr lvl="2" indent="-114300" rtl="0"/>
            <a:r>
              <a:rPr lang="en" sz="1600" b="1">
                <a:latin typeface="Courier New" pitchFamily="49" charset="0"/>
                <a:cs typeface="Courier New" pitchFamily="49" charset="0"/>
              </a:rPr>
              <a:t>CurrPos[l] = min(Portion, PrevPos[j] - 1);</a:t>
            </a:r>
            <a:endParaRPr lang="ru-RU" sz="1600" b="1" dirty="0">
              <a:latin typeface="Courier New" pitchFamily="49" charset="0"/>
              <a:cs typeface="Courier New" pitchFamily="49" charset="0"/>
            </a:endParaRPr>
          </a:p>
        </p:txBody>
      </p:sp>
    </p:spTree>
    <p:extLst>
      <p:ext uri="{BB962C8B-B14F-4D97-AF65-F5344CB8AC3E}">
        <p14:creationId xmlns:p14="http://schemas.microsoft.com/office/powerpoint/2010/main" xmlns="" val="383050463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(4)</a:t>
            </a:r>
            <a:endParaRPr lang="ru-RU" dirty="0"/>
          </a:p>
        </p:txBody>
      </p:sp>
      <p:sp>
        <p:nvSpPr>
          <p:cNvPr id="3" name="Объект 2"/>
          <p:cNvSpPr>
            <a:spLocks noGrp="1"/>
          </p:cNvSpPr>
          <p:nvPr>
            <p:ph idx="1"/>
          </p:nvPr>
        </p:nvSpPr>
        <p:spPr/>
        <p:txBody>
          <a:bodyPr rtlCol="0"/>
          <a:lstStyle/>
          <a:p>
            <a:pPr marL="914400" lvl="1" indent="-457200" rtl="0">
              <a:buFont typeface="+mj-lt"/>
              <a:buAutoNum type="arabicPeriod" startAt="3"/>
            </a:pPr>
            <a:r>
              <a:rPr lang="en" dirty="0"/>
              <a:t>In parallel, run computation of elements for each </a:t>
            </a:r>
            <a:r>
              <a:rPr lang="en" b="1" dirty="0"/>
              <a:t>i </a:t>
            </a:r>
            <a:r>
              <a:rPr lang="en" dirty="0" smtClean="0"/>
              <a:t>Worker </a:t>
            </a:r>
            <a:r>
              <a:rPr lang="en" dirty="0"/>
              <a:t>from </a:t>
            </a:r>
            <a:r>
              <a:rPr lang="en" b="1" dirty="0"/>
              <a:t>Chunk*PrevPos[i]</a:t>
            </a:r>
            <a:r>
              <a:rPr lang="en" dirty="0"/>
              <a:t> to </a:t>
            </a:r>
            <a:r>
              <a:rPr lang="en" b="1" dirty="0"/>
              <a:t>Chunk*CurrPos[i] – 1</a:t>
            </a:r>
            <a:r>
              <a:rPr lang="en" dirty="0"/>
              <a:t>, wait for completion.</a:t>
            </a:r>
          </a:p>
          <a:p>
            <a:pPr marL="914400" lvl="1" indent="-457200" rtl="0">
              <a:buFont typeface="+mj-lt"/>
              <a:buAutoNum type="arabicPeriod" startAt="3"/>
            </a:pPr>
            <a:r>
              <a:rPr lang="en" dirty="0"/>
              <a:t>If the current approximation has been computed completely, check the stop criterion. If the required accuracy has been attained, save the result and complete the work.</a:t>
            </a:r>
          </a:p>
          <a:p>
            <a:pPr marL="914400" lvl="1" indent="-457200" rtl="0">
              <a:buFont typeface="+mj-lt"/>
              <a:buAutoNum type="arabicPeriod" startAt="3"/>
            </a:pPr>
            <a:r>
              <a:rPr lang="en" dirty="0"/>
              <a:t>Initialize the new computation stage, go to step 1.</a:t>
            </a:r>
          </a:p>
          <a:p>
            <a:pPr lvl="1" rtl="0"/>
            <a:endParaRPr lang="ru-RU" b="1"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35380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(5)</a:t>
            </a:r>
            <a:endParaRPr lang="ru-RU" dirty="0"/>
          </a:p>
        </p:txBody>
      </p:sp>
      <p:sp>
        <p:nvSpPr>
          <p:cNvPr id="3" name="Объект 2"/>
          <p:cNvSpPr>
            <a:spLocks noGrp="1"/>
          </p:cNvSpPr>
          <p:nvPr>
            <p:ph idx="1"/>
          </p:nvPr>
        </p:nvSpPr>
        <p:spPr>
          <a:xfrm>
            <a:off x="495300" y="1196976"/>
            <a:ext cx="2585492" cy="4968875"/>
          </a:xfrm>
        </p:spPr>
        <p:txBody>
          <a:bodyPr rtlCol="0"/>
          <a:lstStyle/>
          <a:p>
            <a:pPr marL="0" lvl="0" indent="0" rtl="0">
              <a:buNone/>
            </a:pPr>
            <a:r>
              <a:rPr lang="en"/>
              <a:t>Example of a pipelined scheme operation. </a:t>
            </a:r>
          </a:p>
          <a:p>
            <a:pPr marL="0" lvl="0" indent="0" rtl="0">
              <a:buNone/>
            </a:pPr>
            <a:r>
              <a:rPr lang="en"/>
              <a:t>if </a:t>
            </a:r>
            <a:r>
              <a:rPr lang="en" i="1"/>
              <a:t>n</a:t>
            </a:r>
            <a:r>
              <a:rPr lang="en"/>
              <a:t> = </a:t>
            </a:r>
            <a:r>
              <a:rPr lang="en" i="1"/>
              <a:t>m</a:t>
            </a:r>
            <a:r>
              <a:rPr lang="en"/>
              <a:t> = 11, Portion = 3, numWorkers = 3.</a:t>
            </a:r>
          </a:p>
          <a:p>
            <a:pPr marL="0" lvl="0" indent="0" rtl="0">
              <a:buNone/>
            </a:pPr>
            <a:endParaRPr lang="ru-RU" dirty="0"/>
          </a:p>
          <a:p>
            <a:pPr marL="0" lv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pic>
        <p:nvPicPr>
          <p:cNvPr id="13349" name="Picture 3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6776" y="979921"/>
            <a:ext cx="6912768" cy="57614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13353" name="Группа 13352"/>
          <p:cNvGrpSpPr/>
          <p:nvPr/>
        </p:nvGrpSpPr>
        <p:grpSpPr>
          <a:xfrm>
            <a:off x="3368824" y="2636912"/>
            <a:ext cx="6264696" cy="2592288"/>
            <a:chOff x="3368824" y="2636912"/>
            <a:chExt cx="6264696" cy="2592288"/>
          </a:xfrm>
        </p:grpSpPr>
        <p:cxnSp>
          <p:nvCxnSpPr>
            <p:cNvPr id="43" name="Прямая соединительная линия 42"/>
            <p:cNvCxnSpPr/>
            <p:nvPr/>
          </p:nvCxnSpPr>
          <p:spPr bwMode="auto">
            <a:xfrm>
              <a:off x="3512840"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7" name="Прямая соединительная линия 46"/>
            <p:cNvCxnSpPr/>
            <p:nvPr/>
          </p:nvCxnSpPr>
          <p:spPr bwMode="auto">
            <a:xfrm>
              <a:off x="4160912" y="3501008"/>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Прямая соединительная линия 50"/>
            <p:cNvCxnSpPr/>
            <p:nvPr/>
          </p:nvCxnSpPr>
          <p:spPr bwMode="auto">
            <a:xfrm>
              <a:off x="4808984" y="3501008"/>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3" name="Прямая соединительная линия 52"/>
            <p:cNvCxnSpPr/>
            <p:nvPr/>
          </p:nvCxnSpPr>
          <p:spPr bwMode="auto">
            <a:xfrm>
              <a:off x="6465168"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Прямая соединительная линия 53"/>
            <p:cNvCxnSpPr/>
            <p:nvPr/>
          </p:nvCxnSpPr>
          <p:spPr bwMode="auto">
            <a:xfrm>
              <a:off x="7077236" y="3501008"/>
              <a:ext cx="25202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Прямая соединительная линия 57"/>
            <p:cNvCxnSpPr/>
            <p:nvPr/>
          </p:nvCxnSpPr>
          <p:spPr bwMode="auto">
            <a:xfrm>
              <a:off x="8121352"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9" name="Прямая соединительная линия 58"/>
            <p:cNvCxnSpPr/>
            <p:nvPr/>
          </p:nvCxnSpPr>
          <p:spPr bwMode="auto">
            <a:xfrm>
              <a:off x="8769424"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Прямая соединительная линия 59"/>
            <p:cNvCxnSpPr/>
            <p:nvPr/>
          </p:nvCxnSpPr>
          <p:spPr bwMode="auto">
            <a:xfrm>
              <a:off x="9417496"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2" name="Прямая соединительная линия 61"/>
            <p:cNvCxnSpPr/>
            <p:nvPr/>
          </p:nvCxnSpPr>
          <p:spPr bwMode="auto">
            <a:xfrm>
              <a:off x="4664968" y="4365104"/>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3" name="Прямая соединительная линия 62"/>
            <p:cNvCxnSpPr/>
            <p:nvPr/>
          </p:nvCxnSpPr>
          <p:spPr bwMode="auto">
            <a:xfrm>
              <a:off x="8049344" y="2636912"/>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4" name="Прямая соединительная линия 63"/>
            <p:cNvCxnSpPr/>
            <p:nvPr/>
          </p:nvCxnSpPr>
          <p:spPr bwMode="auto">
            <a:xfrm>
              <a:off x="5601072" y="4365104"/>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4" name="Прямая соединительная линия 73"/>
            <p:cNvCxnSpPr/>
            <p:nvPr/>
          </p:nvCxnSpPr>
          <p:spPr bwMode="auto">
            <a:xfrm>
              <a:off x="5601072" y="5229200"/>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5" name="Прямая соединительная линия 74"/>
            <p:cNvCxnSpPr/>
            <p:nvPr/>
          </p:nvCxnSpPr>
          <p:spPr bwMode="auto">
            <a:xfrm>
              <a:off x="6321152" y="5229200"/>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0" name="Прямая соединительная линия 79"/>
            <p:cNvCxnSpPr/>
            <p:nvPr/>
          </p:nvCxnSpPr>
          <p:spPr bwMode="auto">
            <a:xfrm>
              <a:off x="6969224" y="5229200"/>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Прямая соединительная линия 80"/>
            <p:cNvCxnSpPr/>
            <p:nvPr/>
          </p:nvCxnSpPr>
          <p:spPr bwMode="auto">
            <a:xfrm>
              <a:off x="6969224" y="4365104"/>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Прямая соединительная линия 81"/>
            <p:cNvCxnSpPr/>
            <p:nvPr/>
          </p:nvCxnSpPr>
          <p:spPr bwMode="auto">
            <a:xfrm>
              <a:off x="6321152" y="4365104"/>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Прямая соединительная линия 82"/>
            <p:cNvCxnSpPr/>
            <p:nvPr/>
          </p:nvCxnSpPr>
          <p:spPr bwMode="auto">
            <a:xfrm>
              <a:off x="4016896" y="4365104"/>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4" name="Прямая соединительная линия 83"/>
            <p:cNvCxnSpPr/>
            <p:nvPr/>
          </p:nvCxnSpPr>
          <p:spPr bwMode="auto">
            <a:xfrm>
              <a:off x="3368824" y="4365104"/>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5" name="Прямая соединительная линия 84"/>
            <p:cNvCxnSpPr/>
            <p:nvPr/>
          </p:nvCxnSpPr>
          <p:spPr bwMode="auto">
            <a:xfrm>
              <a:off x="4016896" y="5229200"/>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6" name="Прямая соединительная линия 85"/>
            <p:cNvCxnSpPr/>
            <p:nvPr/>
          </p:nvCxnSpPr>
          <p:spPr bwMode="auto">
            <a:xfrm>
              <a:off x="3368824" y="5229200"/>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7" name="Прямая соединительная линия 86"/>
            <p:cNvCxnSpPr/>
            <p:nvPr/>
          </p:nvCxnSpPr>
          <p:spPr bwMode="auto">
            <a:xfrm>
              <a:off x="8769424" y="494116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8" name="Прямая соединительная линия 87"/>
            <p:cNvCxnSpPr/>
            <p:nvPr/>
          </p:nvCxnSpPr>
          <p:spPr bwMode="auto">
            <a:xfrm>
              <a:off x="8121352" y="494116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9" name="Прямая соединительная линия 88"/>
            <p:cNvCxnSpPr/>
            <p:nvPr/>
          </p:nvCxnSpPr>
          <p:spPr bwMode="auto">
            <a:xfrm>
              <a:off x="9417496" y="494116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90" name="Прямая соединительная линия 89"/>
            <p:cNvCxnSpPr/>
            <p:nvPr/>
          </p:nvCxnSpPr>
          <p:spPr bwMode="auto">
            <a:xfrm>
              <a:off x="5817096" y="3501008"/>
              <a:ext cx="21602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xmlns="" val="146648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Computation scheme</a:t>
            </a:r>
            <a:endParaRPr lang="ru-RU" dirty="0"/>
          </a:p>
        </p:txBody>
      </p:sp>
      <p:sp>
        <p:nvSpPr>
          <p:cNvPr id="9" name="Текст 8"/>
          <p:cNvSpPr>
            <a:spLocks noGrp="1"/>
          </p:cNvSpPr>
          <p:nvPr>
            <p:ph type="body" idx="1"/>
          </p:nvPr>
        </p:nvSpPr>
        <p:spPr/>
        <p:txBody>
          <a:bodyPr rtlCol="0"/>
          <a:lstStyle/>
          <a:p>
            <a:pPr rtl="0"/>
            <a:endParaRPr lang="ru-RU"/>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7000211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Pipelined parallelization scheme procedure (6)</a:t>
            </a:r>
            <a:endParaRPr lang="ru-RU" dirty="0"/>
          </a:p>
        </p:txBody>
      </p:sp>
      <p:sp>
        <p:nvSpPr>
          <p:cNvPr id="3" name="Объект 2"/>
          <p:cNvSpPr>
            <a:spLocks noGrp="1"/>
          </p:cNvSpPr>
          <p:nvPr>
            <p:ph idx="1"/>
          </p:nvPr>
        </p:nvSpPr>
        <p:spPr/>
        <p:txBody>
          <a:bodyPr rtlCol="0"/>
          <a:lstStyle/>
          <a:p>
            <a:pPr rtl="0"/>
            <a:r>
              <a:rPr lang="en"/>
              <a:t>The scheme restricts the correlation between the single portion Portion, grid size and the number of worker threads. </a:t>
            </a:r>
            <a:endParaRPr lang="ru-RU" dirty="0" smtClean="0"/>
          </a:p>
          <a:p>
            <a:pPr rtl="0"/>
            <a:r>
              <a:rPr lang="en"/>
              <a:t>Correctness of the pipelined scheme run will be guaranteed if: </a:t>
            </a:r>
          </a:p>
          <a:p>
            <a:pPr marL="400050" lvl="1" indent="0" algn="r" rtl="0">
              <a:buNone/>
            </a:pPr>
            <a:r>
              <a:rPr lang="en" b="1"/>
              <a:t>numWorkers*Portion &lt; n – 1  –  Portion	</a:t>
            </a:r>
            <a:r>
              <a:rPr lang="en"/>
              <a:t> (21)</a:t>
            </a:r>
          </a:p>
          <a:p>
            <a:pPr rtl="0"/>
            <a:r>
              <a:rPr lang="en"/>
              <a:t>For certain grids,one can select a parameter correlation so that the pipelined scheme will operate under a less strict condition:</a:t>
            </a:r>
            <a:endParaRPr lang="ru-RU" dirty="0"/>
          </a:p>
          <a:p>
            <a:pPr marL="0" indent="0" algn="r" rtl="0">
              <a:buNone/>
            </a:pPr>
            <a:r>
              <a:rPr lang="en" b="1"/>
              <a:t>numWorkers*Portion &lt; n – 1</a:t>
            </a:r>
            <a:r>
              <a:rPr lang="en"/>
              <a:t> 		(22)</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10087780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Software implementation</a:t>
            </a:r>
            <a:endParaRPr lang="ru-RU" dirty="0"/>
          </a:p>
        </p:txBody>
      </p:sp>
      <p:sp>
        <p:nvSpPr>
          <p:cNvPr id="3" name="Объект 2"/>
          <p:cNvSpPr>
            <a:spLocks noGrp="1"/>
          </p:cNvSpPr>
          <p:nvPr>
            <p:ph idx="1"/>
          </p:nvPr>
        </p:nvSpPr>
        <p:spPr/>
        <p:txBody>
          <a:bodyPr rtlCol="0"/>
          <a:lstStyle/>
          <a:p>
            <a:pPr rtl="0"/>
            <a:r>
              <a:rPr lang="en" dirty="0"/>
              <a:t>Implement the described pipelined scheme using the Intel® TBB task mechanism. </a:t>
            </a:r>
            <a:endParaRPr lang="ru-RU" dirty="0" smtClean="0"/>
          </a:p>
          <a:p>
            <a:pPr rtl="0"/>
            <a:r>
              <a:rPr lang="en" dirty="0"/>
              <a:t>Let us suppose that the master and worker functionalities are implemented as separate classes of problems.</a:t>
            </a:r>
          </a:p>
          <a:p>
            <a:pPr rtl="0"/>
            <a:r>
              <a:rPr lang="en" dirty="0"/>
              <a:t>Declare the classes of TBB-problems in </a:t>
            </a:r>
            <a:r>
              <a:rPr lang="en" b="1" dirty="0"/>
              <a:t>TaskImplementation.h</a:t>
            </a:r>
            <a:r>
              <a:rPr lang="en" dirty="0"/>
              <a:t> having mapped the required header file. Set the pipelined scheme parameters in the same file.</a:t>
            </a:r>
            <a:endParaRPr lang="ru-RU" dirty="0"/>
          </a:p>
          <a:p>
            <a:pPr rtl="0"/>
            <a:endParaRPr lang="ru-RU" dirty="0" smtClean="0"/>
          </a:p>
          <a:p>
            <a:pPr rtl="0"/>
            <a:endParaRPr lang="ru-RU" dirty="0"/>
          </a:p>
          <a:p>
            <a:pPr rtl="0"/>
            <a:r>
              <a:rPr lang="en" dirty="0"/>
              <a:t>Implement the </a:t>
            </a:r>
            <a:r>
              <a:rPr lang="en" b="1" dirty="0"/>
              <a:t>execute()</a:t>
            </a:r>
            <a:r>
              <a:rPr lang="en" dirty="0"/>
              <a:t> methods of the declared classes in </a:t>
            </a:r>
            <a:r>
              <a:rPr lang="en" b="1" dirty="0"/>
              <a:t>TaskImplementation.cpp.</a:t>
            </a:r>
            <a:r>
              <a:rPr lang="en" dirty="0"/>
              <a:t> </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Прямоугольник 6"/>
          <p:cNvSpPr/>
          <p:nvPr/>
        </p:nvSpPr>
        <p:spPr>
          <a:xfrm>
            <a:off x="627913" y="3998912"/>
            <a:ext cx="8840121" cy="830997"/>
          </a:xfrm>
          <a:prstGeom prst="rect">
            <a:avLst/>
          </a:prstGeom>
          <a:solidFill>
            <a:schemeClr val="accent3">
              <a:lumMod val="85000"/>
            </a:schemeClr>
          </a:solidFill>
        </p:spPr>
        <p:txBody>
          <a:bodyPr wrap="square" rtlCol="0">
            <a:spAutoFit/>
          </a:bodyPr>
          <a:lstStyle/>
          <a:p>
            <a:pPr rtl="0"/>
            <a:r>
              <a:rPr lang="en" sz="1600" b="1" dirty="0">
                <a:solidFill>
                  <a:srgbClr val="0000FF"/>
                </a:solidFill>
                <a:latin typeface="Courier New"/>
                <a:ea typeface="Calibri"/>
              </a:rPr>
              <a:t>#include</a:t>
            </a:r>
            <a:r>
              <a:rPr lang="en" sz="1600" b="1" dirty="0">
                <a:latin typeface="Courier New"/>
                <a:ea typeface="Calibri"/>
              </a:rPr>
              <a:t> </a:t>
            </a:r>
            <a:r>
              <a:rPr lang="en" sz="1600" b="1" dirty="0">
                <a:solidFill>
                  <a:srgbClr val="A31515"/>
                </a:solidFill>
                <a:latin typeface="Courier New"/>
                <a:ea typeface="Calibri"/>
              </a:rPr>
              <a:t>"tbb\task.h"</a:t>
            </a:r>
            <a:endParaRPr lang="ru-RU" sz="1600" b="1" dirty="0">
              <a:latin typeface="Times New Roman"/>
              <a:ea typeface="Times New Roman"/>
            </a:endParaRPr>
          </a:p>
          <a:p>
            <a:pPr algn="just" rtl="0"/>
            <a:r>
              <a:rPr lang="en" sz="1600" b="1" dirty="0">
                <a:solidFill>
                  <a:srgbClr val="0000FF"/>
                </a:solidFill>
                <a:latin typeface="Courier New"/>
                <a:ea typeface="Calibri"/>
              </a:rPr>
              <a:t>#define</a:t>
            </a:r>
            <a:r>
              <a:rPr lang="en" sz="1600" b="1" dirty="0">
                <a:latin typeface="Courier New"/>
                <a:ea typeface="Calibri"/>
              </a:rPr>
              <a:t> THREADS_PER_WORKER 2 </a:t>
            </a:r>
            <a:r>
              <a:rPr lang="en" sz="1600" b="1" dirty="0">
                <a:solidFill>
                  <a:srgbClr val="008000"/>
                </a:solidFill>
                <a:latin typeface="Courier New"/>
                <a:ea typeface="Calibri"/>
              </a:rPr>
              <a:t>//number of workers per thread</a:t>
            </a:r>
            <a:endParaRPr lang="en-US" sz="1600" b="1" dirty="0" smtClean="0">
              <a:latin typeface="Courier New"/>
              <a:ea typeface="Calibri"/>
            </a:endParaRPr>
          </a:p>
          <a:p>
            <a:pPr algn="just" rtl="0"/>
            <a:r>
              <a:rPr lang="en" sz="1600" b="1" dirty="0">
                <a:solidFill>
                  <a:srgbClr val="0000FF"/>
                </a:solidFill>
                <a:latin typeface="Courier New"/>
                <a:ea typeface="Calibri"/>
              </a:rPr>
              <a:t>#define</a:t>
            </a:r>
            <a:r>
              <a:rPr lang="en" sz="1600" b="1" dirty="0">
                <a:latin typeface="Courier New"/>
                <a:ea typeface="Calibri"/>
              </a:rPr>
              <a:t> FIRST_PORTION 2      </a:t>
            </a:r>
            <a:r>
              <a:rPr lang="en" sz="1600" b="1" dirty="0">
                <a:solidFill>
                  <a:srgbClr val="008000"/>
                </a:solidFill>
                <a:latin typeface="Courier New"/>
                <a:ea typeface="Calibri"/>
              </a:rPr>
              <a:t>//first portion of computations</a:t>
            </a:r>
            <a:endParaRPr lang="en-US" sz="1600" b="1" dirty="0">
              <a:latin typeface="Courier New"/>
              <a:ea typeface="Calibri"/>
            </a:endParaRPr>
          </a:p>
        </p:txBody>
      </p:sp>
    </p:spTree>
    <p:extLst>
      <p:ext uri="{BB962C8B-B14F-4D97-AF65-F5344CB8AC3E}">
        <p14:creationId xmlns:p14="http://schemas.microsoft.com/office/powerpoint/2010/main" xmlns="" val="411389030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worker (1)</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solidFill>
                  <a:srgbClr val="008000"/>
                </a:solidFill>
                <a:latin typeface="Courier New"/>
                <a:ea typeface="Calibri"/>
              </a:rPr>
              <a:t>// tbb class - worker problem</a:t>
            </a: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computations at a certain method iteration</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class</a:t>
            </a:r>
            <a:r>
              <a:rPr lang="en" sz="1600" b="1">
                <a:latin typeface="Courier New"/>
                <a:ea typeface="Calibri"/>
              </a:rPr>
              <a:t> OverRelaxWorker : </a:t>
            </a:r>
            <a:r>
              <a:rPr lang="en" sz="1600" b="1">
                <a:solidFill>
                  <a:srgbClr val="0000FF"/>
                </a:solidFill>
                <a:latin typeface="Courier New"/>
                <a:ea typeface="Calibri"/>
              </a:rPr>
              <a:t>public</a:t>
            </a:r>
            <a:r>
              <a:rPr lang="en" sz="1600" b="1">
                <a:latin typeface="Courier New"/>
                <a:ea typeface="Calibri"/>
              </a:rPr>
              <a:t> tbb::task {</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public</a:t>
            </a:r>
            <a:r>
              <a:rPr lang="en" sz="1600" b="1">
                <a:latin typeface="Courier New"/>
                <a:ea typeface="Calibri"/>
              </a:rPr>
              <a:t>:</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PrevResult;  </a:t>
            </a:r>
            <a:r>
              <a:rPr lang="en" sz="1600" b="1">
                <a:solidFill>
                  <a:srgbClr val="008000"/>
                </a:solidFill>
                <a:latin typeface="Courier New"/>
                <a:ea typeface="Calibri"/>
              </a:rPr>
              <a:t>//approximation at the previous iteration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CurrResult;  </a:t>
            </a:r>
            <a:r>
              <a:rPr lang="en" sz="1600" b="1">
                <a:solidFill>
                  <a:srgbClr val="008000"/>
                </a:solidFill>
                <a:latin typeface="Courier New"/>
                <a:ea typeface="Calibri"/>
              </a:rPr>
              <a:t>//approximation at the current iteration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tMatrix;    //matrix</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tIndex;        //diagonal offset index</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tVector;    //right-hand vector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tWParam;     //method parameter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tSize;          //system dimension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tBandWidth;     //band width</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start;	 </a:t>
            </a:r>
            <a:r>
              <a:rPr lang="en" sz="1600" b="1">
                <a:solidFill>
                  <a:srgbClr val="008000"/>
                </a:solidFill>
                <a:latin typeface="Courier New"/>
                <a:ea typeface="Calibri"/>
              </a:rPr>
              <a:t>// initial position of the portion of computations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finish;      </a:t>
            </a:r>
            <a:r>
              <a:rPr lang="en" sz="1600" b="1">
                <a:solidFill>
                  <a:srgbClr val="008000"/>
                </a:solidFill>
                <a:latin typeface="Courier New"/>
                <a:ea typeface="Calibri"/>
              </a:rPr>
              <a:t>//final portion of computations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CurrError;</a:t>
            </a:r>
            <a:r>
              <a:rPr lang="en" sz="1600" b="1">
                <a:solidFill>
                  <a:srgbClr val="008000"/>
                </a:solidFill>
                <a:latin typeface="Courier New"/>
                <a:ea typeface="Calibri"/>
              </a:rPr>
              <a:t>//solution accuracy at the current approximation</a:t>
            </a: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tbb::task* execute();</a:t>
            </a:r>
            <a:endParaRPr lang="ru-RU" sz="2000" b="1" dirty="0">
              <a:latin typeface="Times New Roman"/>
              <a:ea typeface="Times New Roman"/>
            </a:endParaRPr>
          </a:p>
          <a:p>
            <a:pPr marL="0" marR="0" indent="0" algn="just" rtl="0">
              <a:spcBef>
                <a:spcPts val="0"/>
              </a:spcBef>
              <a:spcAft>
                <a:spcPts val="600"/>
              </a:spcAft>
              <a:buNone/>
            </a:pPr>
            <a:r>
              <a:rPr lang="en" sz="1600" b="1">
                <a:latin typeface="Courier New"/>
                <a:ea typeface="Calibri"/>
              </a:rPr>
              <a:t>};</a:t>
            </a:r>
            <a:endParaRPr lang="ru-RU" sz="2000" b="1" dirty="0">
              <a:latin typeface="Times New Roman"/>
              <a:ea typeface="Times New Roman"/>
            </a:endParaRPr>
          </a:p>
          <a:p>
            <a:pPr marL="0" indent="0" rtl="0">
              <a:buNone/>
            </a:pPr>
            <a:endParaRPr lang="ru-RU" sz="1600" b="1"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63254281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(2)</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tbb::task* OverRelaxWorker::execute()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ii, j;</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index = tIndex[tBandWidth - 1], bandHalf = (tBandWidth - 1)/2;</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sum, TempError;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computing the new approximation elements [start, finish)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 = index + start; i &lt; index + finish; i++) {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ii = i - index;</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sum = 0.0;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(j = 0; j &lt; bandHalf; j++)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sum += tMatrix[ii*tBandWidth + j] * CurrResult[i + tIndex[j]];</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(j = bandHalf; j &lt; tBandWidth; j++)</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sum += tMatrix[ii*tBandWidth + j] * PrevResult[i + tIndex[j]];</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CurrResult[i] = (tVector[ii] - sum) * tWParam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tMatrix[ii*tBandWidth + bandHalf] + PrevResult[i];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TempError = fabs(CurrResult[i] - PrevResult[i]);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CurrError = max(CurrError, TempError);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NULL;</a:t>
            </a:r>
            <a:endParaRPr lang="ru-RU" sz="2000" b="1" dirty="0">
              <a:latin typeface="Times New Roman"/>
              <a:ea typeface="Times New Roman"/>
            </a:endParaRPr>
          </a:p>
          <a:p>
            <a:pPr marL="0" marR="0" indent="0" algn="just" rtl="0">
              <a:spcBef>
                <a:spcPts val="0"/>
              </a:spcBef>
              <a:spcAft>
                <a:spcPts val="600"/>
              </a:spcAft>
              <a:buNone/>
            </a:pPr>
            <a:r>
              <a:rPr lang="en" sz="1600" b="1">
                <a:latin typeface="Courier New"/>
                <a:ea typeface="Calibri"/>
              </a:rPr>
              <a:t>}</a:t>
            </a:r>
            <a:endParaRPr lang="ru-RU" sz="2000" b="1" dirty="0">
              <a:latin typeface="Times New Roman"/>
              <a:ea typeface="Times New Roman"/>
            </a:endParaRPr>
          </a:p>
          <a:p>
            <a:pPr marL="0" indent="0" rtl="0">
              <a:spcBef>
                <a:spcPts val="0"/>
              </a:spcBef>
              <a:spcAft>
                <a:spcPts val="0"/>
              </a:spcAft>
              <a:buNone/>
            </a:pPr>
            <a:endParaRPr lang="ru-RU" sz="1600" b="1"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02554662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(1)</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solidFill>
                  <a:srgbClr val="008000"/>
                </a:solidFill>
                <a:latin typeface="Courier New"/>
                <a:ea typeface="Calibri"/>
              </a:rPr>
              <a:t>// tbb class - master problem</a:t>
            </a:r>
            <a:endParaRPr lang="ru-RU" sz="16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organizing parallel computations, method start and stop</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class</a:t>
            </a:r>
            <a:r>
              <a:rPr lang="en" sz="1600" b="1">
                <a:latin typeface="Courier New"/>
                <a:ea typeface="Calibri"/>
              </a:rPr>
              <a:t> OverRelaxMaster : </a:t>
            </a:r>
            <a:r>
              <a:rPr lang="en" sz="1600" b="1">
                <a:solidFill>
                  <a:srgbClr val="0000FF"/>
                </a:solidFill>
                <a:latin typeface="Courier New"/>
                <a:ea typeface="Calibri"/>
              </a:rPr>
              <a:t>public</a:t>
            </a:r>
            <a:r>
              <a:rPr lang="en" sz="1600" b="1">
                <a:latin typeface="Courier New"/>
                <a:ea typeface="Calibri"/>
              </a:rPr>
              <a:t> tbb::task {</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public</a:t>
            </a:r>
            <a:r>
              <a:rPr lang="en" sz="1600" b="1">
                <a:latin typeface="Courier New"/>
                <a:ea typeface="Calibri"/>
              </a:rPr>
              <a:t>:</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tDecision;  //obtained solution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tORAccuracy; //attainable accuracy</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a:t>
            </a:r>
            <a:r>
              <a:rPr lang="en" sz="1600" b="1">
                <a:solidFill>
                  <a:srgbClr val="008000"/>
                </a:solidFill>
                <a:latin typeface="Courier New"/>
                <a:ea typeface="Calibri"/>
              </a:rPr>
              <a:t> tAccuracy;   //set accuracy of solution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tSize;          //system dimension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tResSize;       //solution vector dimension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NumSteps;       //number of performed iterations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MaxNumSteps;    //maximum number of iterations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numWorkers;     //number of worker problems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static</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int</a:t>
            </a:r>
            <a:r>
              <a:rPr lang="en" sz="1600" b="1">
                <a:solidFill>
                  <a:srgbClr val="008000"/>
                </a:solidFill>
                <a:latin typeface="Courier New"/>
                <a:ea typeface="Calibri"/>
              </a:rPr>
              <a:t> Chunk;    //dimension of a single portion of computations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public</a:t>
            </a:r>
            <a:r>
              <a:rPr lang="en" sz="1600" b="1">
                <a:latin typeface="Courier New"/>
                <a:ea typeface="Calibri"/>
              </a:rPr>
              <a:t>:</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tbb::task* execute();</a:t>
            </a:r>
            <a:endParaRPr lang="ru-RU" sz="1600" b="1" dirty="0">
              <a:latin typeface="Times New Roman"/>
              <a:ea typeface="Times New Roman"/>
            </a:endParaRPr>
          </a:p>
          <a:p>
            <a:pPr marL="0" marR="0" indent="0" algn="just" rtl="0">
              <a:spcBef>
                <a:spcPts val="0"/>
              </a:spcBef>
              <a:spcAft>
                <a:spcPts val="600"/>
              </a:spcAft>
              <a:buNone/>
            </a:pPr>
            <a:r>
              <a:rPr lang="en" sz="1600" b="1">
                <a:latin typeface="Courier New"/>
                <a:ea typeface="Calibri"/>
              </a:rPr>
              <a:t>};</a:t>
            </a:r>
            <a:endParaRPr lang="ru-RU" sz="1600" b="1" dirty="0">
              <a:latin typeface="Times New Roman"/>
              <a:ea typeface="Times New Roman"/>
            </a:endParaRPr>
          </a:p>
          <a:p>
            <a:pPr marL="0" indent="0" rtl="0">
              <a:buNone/>
            </a:pPr>
            <a:endParaRPr lang="ru-RU" sz="1600" b="1"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67855885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(2)</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solidFill>
                  <a:srgbClr val="0000FF"/>
                </a:solidFill>
                <a:latin typeface="Courier New"/>
                <a:ea typeface="Calibri"/>
              </a:rPr>
              <a:t>#ifndef</a:t>
            </a:r>
            <a:r>
              <a:rPr lang="en" sz="1600" b="1">
                <a:latin typeface="Courier New"/>
                <a:ea typeface="Calibri"/>
              </a:rPr>
              <a:t> min</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#define</a:t>
            </a:r>
            <a:r>
              <a:rPr lang="en" sz="1600" b="1">
                <a:latin typeface="Courier New"/>
                <a:ea typeface="Calibri"/>
              </a:rPr>
              <a:t> min(a, b) ((a)&lt;(b))?(a):(b)</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#endif</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#ifndef</a:t>
            </a:r>
            <a:r>
              <a:rPr lang="en" sz="1600" b="1">
                <a:latin typeface="Courier New"/>
                <a:ea typeface="Calibri"/>
              </a:rPr>
              <a:t> max</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#define</a:t>
            </a:r>
            <a:r>
              <a:rPr lang="en" sz="1600" b="1">
                <a:latin typeface="Courier New"/>
                <a:ea typeface="Calibri"/>
              </a:rPr>
              <a:t> max(a, b) ((a)&gt;(b))?(a):(b)</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#endif</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tbb::task* OverRelaxMaster::execute()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OverRelaxWorker **Workers;</a:t>
            </a:r>
            <a:r>
              <a:rPr lang="en" sz="1600" b="1">
                <a:solidFill>
                  <a:srgbClr val="008000"/>
                </a:solidFill>
                <a:latin typeface="Courier New"/>
                <a:ea typeface="Calibri"/>
              </a:rPr>
              <a:t>  //worker threads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tbb::task_list tasks;       </a:t>
            </a:r>
            <a:r>
              <a:rPr lang="en" sz="1600" b="1">
                <a:solidFill>
                  <a:srgbClr val="008000"/>
                </a:solidFill>
                <a:latin typeface="Courier New"/>
                <a:ea typeface="Calibri"/>
              </a:rPr>
              <a:t>//list of generated problems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workerResults;</a:t>
            </a:r>
            <a:r>
              <a:rPr lang="en" sz="1600" b="1">
                <a:solidFill>
                  <a:srgbClr val="008000"/>
                </a:solidFill>
                <a:latin typeface="Courier New"/>
                <a:ea typeface="Calibri"/>
              </a:rPr>
              <a:t>     //approximations found by workers </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double</a:t>
            </a:r>
            <a:r>
              <a:rPr lang="en" sz="1600" b="1">
                <a:latin typeface="Courier New"/>
                <a:ea typeface="Calibri"/>
              </a:rPr>
              <a:t> CurrError = -1.0;    </a:t>
            </a:r>
            <a:r>
              <a:rPr lang="en" sz="1600" b="1">
                <a:solidFill>
                  <a:srgbClr val="008000"/>
                </a:solidFill>
                <a:latin typeface="Courier New"/>
                <a:ea typeface="Calibri"/>
              </a:rPr>
              <a:t>//current method accuracy</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*prevPos;</a:t>
            </a:r>
            <a:r>
              <a:rPr lang="en" sz="1600" b="1">
                <a:solidFill>
                  <a:srgbClr val="008000"/>
                </a:solidFill>
                <a:latin typeface="Courier New"/>
                <a:ea typeface="Calibri"/>
              </a:rPr>
              <a:t> //number of elements computed at the previous stage</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*currPos;</a:t>
            </a:r>
            <a:r>
              <a:rPr lang="en" sz="1600" b="1">
                <a:solidFill>
                  <a:srgbClr val="008000"/>
                </a:solidFill>
                <a:latin typeface="Courier New"/>
                <a:ea typeface="Calibri"/>
              </a:rPr>
              <a:t> //number of elements computed at the current stage</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double</a:t>
            </a:r>
            <a:r>
              <a:rPr lang="en" sz="1600" b="1">
                <a:latin typeface="Courier New"/>
                <a:ea typeface="Calibri"/>
              </a:rPr>
              <a:t> *currErrorBuff;</a:t>
            </a:r>
            <a:r>
              <a:rPr lang="en" sz="1600" b="1">
                <a:solidFill>
                  <a:srgbClr val="008000"/>
                </a:solidFill>
                <a:latin typeface="Courier New"/>
                <a:ea typeface="Calibri"/>
              </a:rPr>
              <a:t>      //current error of workers</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int</a:t>
            </a:r>
            <a:r>
              <a:rPr lang="en" sz="1600" b="1">
                <a:latin typeface="Courier New"/>
                <a:ea typeface="Calibri"/>
              </a:rPr>
              <a:t> portion = FIRST_PORTION;</a:t>
            </a:r>
            <a:r>
              <a:rPr lang="en" sz="1600" b="1">
                <a:solidFill>
                  <a:srgbClr val="008000"/>
                </a:solidFill>
                <a:latin typeface="Courier New"/>
                <a:ea typeface="Calibri"/>
              </a:rPr>
              <a:t>//first portion of computations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currIter;</a:t>
            </a:r>
            <a:r>
              <a:rPr lang="en" sz="1600" b="1">
                <a:solidFill>
                  <a:srgbClr val="008000"/>
                </a:solidFill>
                <a:latin typeface="Courier New"/>
                <a:ea typeface="Calibri"/>
              </a:rPr>
              <a:t> //current iteration number</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the number of maximum portion of computations (number of layers)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maxPortion = tSize / Chunk;</a:t>
            </a:r>
            <a:endParaRPr lang="ru-RU" sz="16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 continued in the following slide</a:t>
            </a:r>
            <a:endParaRPr lang="ru-RU" sz="1600" b="1" dirty="0">
              <a:solidFill>
                <a:srgbClr val="008000"/>
              </a:solidFill>
              <a:latin typeface="Courier New"/>
              <a:ea typeface="Calibri"/>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05608120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(3)</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solidFill>
                  <a:srgbClr val="008000"/>
                </a:solidFill>
                <a:latin typeface="Courier New"/>
                <a:ea typeface="Calibri"/>
              </a:rPr>
              <a:t>  // auxiliary variables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refCount;</a:t>
            </a:r>
          </a:p>
          <a:p>
            <a:pPr marL="0" indent="0" rtl="0">
              <a:spcBef>
                <a:spcPts val="0"/>
              </a:spcBef>
              <a:spcAft>
                <a:spcPts val="0"/>
              </a:spcAft>
              <a:buNone/>
            </a:pPr>
            <a:r>
              <a:rPr lang="en" sz="1600" b="1">
                <a:solidFill>
                  <a:srgbClr val="008000"/>
                </a:solidFill>
                <a:latin typeface="Courier New"/>
                <a:ea typeface="Calibri"/>
              </a:rPr>
              <a:t>  </a:t>
            </a:r>
          </a:p>
          <a:p>
            <a:pPr marL="0" indent="0" rtl="0">
              <a:spcBef>
                <a:spcPts val="0"/>
              </a:spcBef>
              <a:spcAft>
                <a:spcPts val="0"/>
              </a:spcAft>
              <a:buNone/>
            </a:pPr>
            <a:r>
              <a:rPr lang="en" sz="1600" b="1">
                <a:solidFill>
                  <a:srgbClr val="008000"/>
                </a:solidFill>
                <a:latin typeface="Courier New"/>
                <a:ea typeface="Calibri"/>
              </a:rPr>
              <a:t>  //1. Memory initialization for operation: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1.1 - auxiliary arrays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InitializeVector(&amp;currPos,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InitializeVector(&amp;prevPos,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InitializeVector(&amp;currErrorBuff,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1.2 - workers and the array of corresponding approximations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       = </a:t>
            </a:r>
            <a:r>
              <a:rPr lang="en" sz="1600" b="1">
                <a:solidFill>
                  <a:srgbClr val="0000FF"/>
                </a:solidFill>
                <a:latin typeface="Courier New"/>
                <a:ea typeface="Calibri"/>
              </a:rPr>
              <a:t>new</a:t>
            </a:r>
            <a:r>
              <a:rPr lang="en" sz="1600" b="1">
                <a:latin typeface="Courier New"/>
                <a:ea typeface="Calibri"/>
              </a:rPr>
              <a:t> OverRelaxWorker*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workerResults = </a:t>
            </a:r>
            <a:r>
              <a:rPr lang="en" sz="1600" b="1">
                <a:solidFill>
                  <a:srgbClr val="0000FF"/>
                </a:solidFill>
                <a:latin typeface="Courier New"/>
                <a:ea typeface="Calibri"/>
              </a:rPr>
              <a:t>new</a:t>
            </a:r>
            <a:r>
              <a:rPr lang="en" sz="1600" b="1">
                <a:latin typeface="Courier New"/>
                <a:ea typeface="Calibri"/>
              </a:rPr>
              <a:t> </a:t>
            </a:r>
            <a:r>
              <a:rPr lang="en" sz="1600" b="1">
                <a:solidFill>
                  <a:srgbClr val="0000FF"/>
                </a:solidFill>
                <a:latin typeface="Courier New"/>
                <a:ea typeface="Calibri"/>
              </a:rPr>
              <a:t> </a:t>
            </a:r>
            <a:r>
              <a:rPr lang="en" sz="1600" b="1">
                <a:latin typeface="Courier New"/>
                <a:ea typeface="Calibri"/>
              </a:rPr>
              <a:t>double*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(i = 0; i &lt; numWorkers; i++)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Workers[i] = </a:t>
            </a:r>
            <a:r>
              <a:rPr lang="en" sz="1600" b="1">
                <a:solidFill>
                  <a:srgbClr val="0000FF"/>
                </a:solidFill>
                <a:latin typeface="Courier New"/>
                <a:ea typeface="Calibri"/>
              </a:rPr>
              <a:t>new</a:t>
            </a:r>
            <a:r>
              <a:rPr lang="en" sz="1600" b="1">
                <a:latin typeface="Courier New"/>
                <a:ea typeface="Calibri"/>
              </a:rPr>
              <a:t>(tbb::task::allocate_child()) OverRelaxWorker;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InitializeVector(&amp;(workerResults[i]), tResSize);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memset(workerResults[i], 0, </a:t>
            </a:r>
            <a:r>
              <a:rPr lang="en" sz="1600" b="1">
                <a:solidFill>
                  <a:srgbClr val="0000FF"/>
                </a:solidFill>
                <a:latin typeface="Courier New"/>
                <a:ea typeface="Calibri"/>
              </a:rPr>
              <a:t>sizeof</a:t>
            </a:r>
            <a:r>
              <a:rPr lang="en" sz="1600" b="1">
                <a:latin typeface="Courier New"/>
                <a:ea typeface="Calibri"/>
              </a:rPr>
              <a:t>(</a:t>
            </a:r>
            <a:r>
              <a:rPr lang="en" sz="1600" b="1">
                <a:solidFill>
                  <a:srgbClr val="0000FF"/>
                </a:solidFill>
                <a:latin typeface="Courier New"/>
                <a:ea typeface="Calibri"/>
              </a:rPr>
              <a:t>double</a:t>
            </a:r>
            <a:r>
              <a:rPr lang="en" sz="1600" b="1">
                <a:latin typeface="Courier New"/>
                <a:ea typeface="Calibri"/>
              </a:rPr>
              <a:t>) * tResSize);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p>
          <a:p>
            <a:pPr marL="0" indent="0" rtl="0">
              <a:spcBef>
                <a:spcPts val="0"/>
              </a:spcBef>
              <a:spcAft>
                <a:spcPts val="0"/>
              </a:spcAft>
              <a:buNone/>
            </a:pP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 continued in the following slide</a:t>
            </a:r>
            <a:endParaRPr lang="ru-RU" sz="1600" b="1" dirty="0">
              <a:solidFill>
                <a:srgbClr val="008000"/>
              </a:solidFill>
              <a:latin typeface="Courier New"/>
              <a:ea typeface="Calibri"/>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36838395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(4)</a:t>
            </a:r>
            <a:endParaRPr lang="ru-RU" dirty="0"/>
          </a:p>
        </p:txBody>
      </p:sp>
      <p:sp>
        <p:nvSpPr>
          <p:cNvPr id="3" name="Объект 2"/>
          <p:cNvSpPr>
            <a:spLocks noGrp="1"/>
          </p:cNvSpPr>
          <p:nvPr>
            <p:ph idx="1"/>
          </p:nvPr>
        </p:nvSpPr>
        <p:spPr>
          <a:xfrm>
            <a:off x="495300" y="1196976"/>
            <a:ext cx="9138220" cy="4968875"/>
          </a:xfrm>
          <a:solidFill>
            <a:schemeClr val="accent3">
              <a:lumMod val="85000"/>
            </a:schemeClr>
          </a:solidFill>
        </p:spPr>
        <p:txBody>
          <a:bodyPr rtlCol="0"/>
          <a:lstStyle/>
          <a:p>
            <a:pPr marL="0" indent="0" rtl="0">
              <a:spcBef>
                <a:spcPts val="0"/>
              </a:spcBef>
              <a:spcAft>
                <a:spcPts val="0"/>
              </a:spcAft>
              <a:buNone/>
            </a:pPr>
            <a:r>
              <a:rPr lang="en" sz="1600" b="1" dirty="0">
                <a:solidFill>
                  <a:srgbClr val="008000"/>
                </a:solidFill>
                <a:latin typeface="Courier New"/>
                <a:ea typeface="Calibri"/>
              </a:rPr>
              <a:t>  // 1.3 - initialization of approximations for the worker threads</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(i = 0; i &lt; numWorkers; i++)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currPos[i] = 0;</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prevPos[i] = 0;</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currErrorBuff[i] = -1.0;</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Workers[i]-&gt;CurrResult = workerResults[i];</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Workers[i]-&gt;PrevResult = workerResults[(i+ numWorkers - 1) % </a:t>
            </a:r>
            <a:endParaRPr lang="ru-RU" sz="1600" b="1" dirty="0" smtClean="0">
              <a:latin typeface="Courier New"/>
              <a:ea typeface="Calibri"/>
            </a:endParaRPr>
          </a:p>
          <a:p>
            <a:pPr marL="0" indent="0" rtl="0">
              <a:spcBef>
                <a:spcPts val="0"/>
              </a:spcBef>
              <a:spcAft>
                <a:spcPts val="0"/>
              </a:spcAft>
              <a:buNone/>
            </a:pPr>
            <a:r>
              <a:rPr lang="en" sz="1600" b="1" dirty="0">
                <a:latin typeface="Courier New"/>
                <a:ea typeface="Calibri"/>
              </a:rPr>
              <a:t>							numWorkers];</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//2. SOR method launch</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NumSteps = 0;</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while</a:t>
            </a:r>
            <a:r>
              <a:rPr lang="en" sz="1600" b="1" dirty="0">
                <a:latin typeface="Courier New"/>
                <a:ea typeface="Calibri"/>
              </a:rPr>
              <a:t>(</a:t>
            </a:r>
            <a:r>
              <a:rPr lang="en" sz="1600" b="1" dirty="0">
                <a:solidFill>
                  <a:srgbClr val="0000FF"/>
                </a:solidFill>
                <a:latin typeface="Courier New"/>
                <a:ea typeface="Calibri"/>
              </a:rPr>
              <a:t>true</a:t>
            </a:r>
            <a:r>
              <a:rPr lang="en" sz="1600" b="1" dirty="0">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2.1 - determining the current approximation number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currIter = NumSteps % numWorkers;</a:t>
            </a: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2.2 - determining the boundary of the new portion of computations </a:t>
            </a:r>
            <a:endParaRPr lang="ru-RU" sz="1600" b="1" dirty="0" smtClean="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for the current approximation</a:t>
            </a:r>
            <a:endParaRPr lang="ru-RU" sz="1600" b="1" dirty="0" smtClean="0">
              <a:latin typeface="Times New Roman"/>
              <a:ea typeface="Times New Roman"/>
            </a:endParaRPr>
          </a:p>
          <a:p>
            <a:pPr marL="0" indent="0" rtl="0">
              <a:spcBef>
                <a:spcPts val="0"/>
              </a:spcBef>
              <a:spcAft>
                <a:spcPts val="0"/>
              </a:spcAft>
              <a:buNone/>
            </a:pPr>
            <a:r>
              <a:rPr lang="en" sz="1600" b="1" dirty="0">
                <a:latin typeface="Courier New"/>
                <a:ea typeface="Calibri"/>
              </a:rPr>
              <a:t>    prevPos[currIter] = currPos[currIter];</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currPos[currIter] = min(currPos[currIter] + portion, </a:t>
            </a:r>
            <a:r>
              <a:rPr lang="en" sz="1600" b="1" dirty="0">
                <a:latin typeface="Times New Roman"/>
                <a:ea typeface="Times New Roman"/>
              </a:rPr>
              <a:t> </a:t>
            </a:r>
            <a:r>
              <a:rPr lang="en" sz="1600" b="1" dirty="0">
                <a:latin typeface="Courier New"/>
                <a:ea typeface="Calibri"/>
              </a:rPr>
              <a:t>maxPortion);</a:t>
            </a:r>
            <a:endParaRPr lang="ru-RU" sz="1600" b="1" dirty="0" smtClean="0">
              <a:latin typeface="Courier New"/>
              <a:ea typeface="Calibri"/>
            </a:endParaRPr>
          </a:p>
          <a:p>
            <a:pPr marL="0" indent="0" rtl="0">
              <a:spcBef>
                <a:spcPts val="0"/>
              </a:spcBef>
              <a:spcAft>
                <a:spcPts val="0"/>
              </a:spcAft>
              <a:buNone/>
            </a:pPr>
            <a:r>
              <a:rPr lang="en" sz="1600" b="1" dirty="0">
                <a:solidFill>
                  <a:srgbClr val="008000"/>
                </a:solidFill>
                <a:latin typeface="Courier New"/>
                <a:ea typeface="Calibri"/>
              </a:rPr>
              <a:t>    // continued in the following slide</a:t>
            </a:r>
            <a:endParaRPr lang="ru-RU" sz="1600" b="1" dirty="0">
              <a:solidFill>
                <a:srgbClr val="008000"/>
              </a:solidFill>
              <a:latin typeface="Courier New"/>
              <a:ea typeface="Calibri"/>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09140510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(5)</a:t>
            </a:r>
            <a:endParaRPr lang="ru-RU" dirty="0"/>
          </a:p>
        </p:txBody>
      </p:sp>
      <p:sp>
        <p:nvSpPr>
          <p:cNvPr id="3" name="Объект 2"/>
          <p:cNvSpPr>
            <a:spLocks noGrp="1"/>
          </p:cNvSpPr>
          <p:nvPr>
            <p:ph idx="1"/>
          </p:nvPr>
        </p:nvSpPr>
        <p:spPr>
          <a:xfrm>
            <a:off x="495300" y="1124197"/>
            <a:ext cx="9138220" cy="5185123"/>
          </a:xfrm>
          <a:solidFill>
            <a:schemeClr val="accent3">
              <a:lumMod val="85000"/>
            </a:schemeClr>
          </a:solidFill>
        </p:spPr>
        <p:txBody>
          <a:bodyPr rtlCol="0"/>
          <a:lstStyle/>
          <a:p>
            <a:pPr marL="0" indent="0" rtl="0">
              <a:spcBef>
                <a:spcPts val="0"/>
              </a:spcBef>
              <a:spcAft>
                <a:spcPts val="0"/>
              </a:spcAft>
              <a:buNone/>
            </a:pPr>
            <a:r>
              <a:rPr lang="en" sz="1600" b="1" dirty="0">
                <a:solidFill>
                  <a:srgbClr val="008000"/>
                </a:solidFill>
                <a:latin typeface="Courier New"/>
                <a:ea typeface="Calibri"/>
              </a:rPr>
              <a:t>  </a:t>
            </a:r>
            <a:r>
              <a:rPr lang="en" sz="1600" b="1" dirty="0">
                <a:latin typeface="Courier New"/>
                <a:ea typeface="Calibri"/>
              </a:rPr>
              <a:t>  Workers [currIter]-&gt;start  = prevPos[currIter] * Chunk;</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Workers [currIter]-&gt;finish = currPos[currIter] * Chunk;</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recording the new problem in the list of problems</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refCount = 1;</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tasks.push_back(*(Workers[currIter]));</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refCount ++;</a:t>
            </a:r>
          </a:p>
          <a:p>
            <a:pPr marL="0" indent="0" rtl="0">
              <a:spcBef>
                <a:spcPts val="0"/>
              </a:spcBef>
              <a:spcAft>
                <a:spcPts val="0"/>
              </a:spcAft>
              <a:buNone/>
            </a:pPr>
            <a:r>
              <a:rPr lang="en" sz="1600" dirty="0">
                <a:latin typeface="Courier New"/>
                <a:ea typeface="Calibri"/>
              </a:rPr>
              <a:t>    </a:t>
            </a:r>
          </a:p>
          <a:p>
            <a:pPr marL="0" indent="0" rtl="0">
              <a:spcBef>
                <a:spcPts val="0"/>
              </a:spcBef>
              <a:spcAft>
                <a:spcPts val="0"/>
              </a:spcAft>
              <a:buNone/>
            </a:pPr>
            <a:r>
              <a:rPr lang="en" sz="1600" b="1" dirty="0">
                <a:solidFill>
                  <a:srgbClr val="008000"/>
                </a:solidFill>
                <a:latin typeface="Courier New"/>
                <a:ea typeface="Calibri"/>
              </a:rPr>
              <a:t>    // 2.3 - determining the boundary of the new portion of computations for the following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computations, placing the workers in the list of problems</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(i = 1; i &lt; numWorkers - 1; i++)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prevPos[(currIter + i) % numWorkers] =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currPos[(currIter + i) % numWorkers];</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If the previous approximation resulted in less that 1 portion (layer) </a:t>
            </a:r>
            <a:endParaRPr lang="ru-RU" sz="2000" b="1" dirty="0">
              <a:latin typeface="Times New Roman"/>
              <a:ea typeface="Times New Roman"/>
            </a:endParaRPr>
          </a:p>
          <a:p>
            <a:pPr marL="0" indent="0" rtl="0">
              <a:spcBef>
                <a:spcPts val="0"/>
              </a:spcBef>
              <a:spcAft>
                <a:spcPts val="0"/>
              </a:spcAft>
              <a:buNone/>
            </a:pPr>
            <a:r>
              <a:rPr lang="en" sz="1600" b="1" dirty="0">
                <a:solidFill>
                  <a:srgbClr val="008000"/>
                </a:solidFill>
                <a:latin typeface="Courier New"/>
                <a:ea typeface="Calibri"/>
              </a:rPr>
              <a:t>      // the current position will be </a:t>
            </a:r>
            <a:r>
              <a:rPr lang="en" sz="1600" b="1" dirty="0" smtClean="0">
                <a:solidFill>
                  <a:srgbClr val="008000"/>
                </a:solidFill>
                <a:latin typeface="Courier New"/>
                <a:ea typeface="Calibri"/>
              </a:rPr>
              <a:t>0.</a:t>
            </a:r>
            <a:r>
              <a:rPr lang="en" sz="1600" b="1" dirty="0" smtClean="0">
                <a:latin typeface="Courier New" pitchFamily="49" charset="0"/>
                <a:ea typeface="Times New Roman"/>
                <a:cs typeface="Courier New" pitchFamily="49" charset="0"/>
              </a:rPr>
              <a:t> </a:t>
            </a:r>
            <a:r>
              <a:rPr lang="en" sz="1600" b="1" dirty="0">
                <a:solidFill>
                  <a:srgbClr val="008000"/>
                </a:solidFill>
                <a:latin typeface="Courier New"/>
                <a:ea typeface="Calibri"/>
              </a:rPr>
              <a:t>E</a:t>
            </a:r>
            <a:r>
              <a:rPr lang="en" sz="1600" b="1" dirty="0" smtClean="0">
                <a:solidFill>
                  <a:srgbClr val="008000"/>
                </a:solidFill>
                <a:latin typeface="Courier New"/>
                <a:ea typeface="Calibri"/>
              </a:rPr>
              <a:t>lse </a:t>
            </a:r>
            <a:r>
              <a:rPr lang="en" sz="1600" b="1" dirty="0">
                <a:solidFill>
                  <a:srgbClr val="008000"/>
                </a:solidFill>
                <a:latin typeface="Courier New"/>
                <a:ea typeface="Calibri"/>
              </a:rPr>
              <a:t>- next portion</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currPos[(currIter + i) % numWorkers] = max(</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min(currPos[(currIter + i) % numWorkers] + portion,</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prevPos[(currIter + i - 1) % numWorkers] - 1), 0);</a:t>
            </a:r>
            <a:endParaRPr lang="ru-RU" sz="1600" b="1" dirty="0" smtClean="0">
              <a:latin typeface="Courier New"/>
              <a:ea typeface="Calibri"/>
            </a:endParaRPr>
          </a:p>
          <a:p>
            <a:pPr marL="0" indent="0" rtl="0">
              <a:spcBef>
                <a:spcPts val="0"/>
              </a:spcBef>
              <a:spcAft>
                <a:spcPts val="0"/>
              </a:spcAft>
              <a:buNone/>
            </a:pPr>
            <a:r>
              <a:rPr lang="en" sz="1600" b="1" dirty="0">
                <a:solidFill>
                  <a:srgbClr val="008000"/>
                </a:solidFill>
                <a:latin typeface="Courier New"/>
                <a:ea typeface="Calibri"/>
              </a:rPr>
              <a:t>    </a:t>
            </a:r>
            <a:r>
              <a:rPr lang="en" sz="1600" b="1" dirty="0" smtClean="0">
                <a:solidFill>
                  <a:srgbClr val="008000"/>
                </a:solidFill>
                <a:latin typeface="Courier New"/>
                <a:ea typeface="Calibri"/>
              </a:rPr>
              <a:t>     </a:t>
            </a:r>
            <a:r>
              <a:rPr lang="en" sz="1600" b="1" dirty="0">
                <a:solidFill>
                  <a:srgbClr val="008000"/>
                </a:solidFill>
                <a:latin typeface="Courier New"/>
                <a:ea typeface="Calibri"/>
              </a:rPr>
              <a:t>// continued in the following slide</a:t>
            </a:r>
          </a:p>
          <a:p>
            <a:pPr marL="0" indent="0" rtl="0">
              <a:spcBef>
                <a:spcPts val="0"/>
              </a:spcBef>
              <a:spcAft>
                <a:spcPts val="0"/>
              </a:spcAft>
              <a:buNone/>
            </a:pPr>
            <a:endParaRPr lang="ru-RU" sz="1600" b="1" dirty="0">
              <a:effectLst/>
              <a:latin typeface="Times New Roman"/>
              <a:ea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291362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(6)</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pitchFamily="49" charset="0"/>
                <a:ea typeface="Calibri"/>
                <a:cs typeface="Courier New" pitchFamily="49" charset="0"/>
              </a:rPr>
              <a:t>      Workers [(currIter + i) % numWorkers]-&gt;start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prevPos[(currIter + i) % numWorkers] * Chunk;</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Workers [(currIter + i) % numWorkers]-&gt;finish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currPos[(currIter + i) % numWorkers] * Chunk;</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tasks.push_back(*(Workers[(currIter + i) % numWorkers]));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refCount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2.4 - determining the boundary of the new portion of computations for the last</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worker (the previous one as regards the current approximation)</a:t>
            </a:r>
            <a:endParaRPr lang="ru-RU" sz="1600" b="1" dirty="0" smtClean="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a) if the approximation vector has not been computed completely</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if</a:t>
            </a:r>
            <a:r>
              <a:rPr lang="en" sz="1600" b="1">
                <a:latin typeface="Courier New" pitchFamily="49" charset="0"/>
                <a:ea typeface="Calibri"/>
                <a:cs typeface="Courier New" pitchFamily="49" charset="0"/>
              </a:rPr>
              <a:t>(currPos[(currIter + i) % numWorkers] != maxPortion)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prevPos[(currIter + i) % numWorkers]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currPos[(currIter + i) % numWorkers];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currPos[(currIter + i) % numWorkers]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max(prevPos[(currIter + i - 1) % numWorkers] - 1, 0);</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a:t>
            </a: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 continued in the following slide</a:t>
            </a:r>
          </a:p>
          <a:p>
            <a:pPr marL="0" indent="0" rtl="0">
              <a:spcBef>
                <a:spcPts val="0"/>
              </a:spcBef>
              <a:spcAft>
                <a:spcPts val="0"/>
              </a:spcAft>
              <a:buNone/>
            </a:pPr>
            <a:endParaRPr lang="ru-RU" sz="1600" b="1" dirty="0">
              <a:effectLst/>
              <a:latin typeface="Courier New" pitchFamily="49" charset="0"/>
              <a:ea typeface="Times New Roman"/>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691823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Difference scheme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GB" dirty="0" smtClean="0"/>
                  <a:t>Introduce a </a:t>
                </a:r>
                <a14:m>
                  <m:oMath xmlns:m="http://schemas.openxmlformats.org/officeDocument/2006/math">
                    <m:sSub>
                      <m:sSubPr>
                        <m:ctrlPr>
                          <a:rPr lang="ar-AE" i="1">
                            <a:latin typeface="Cambria Math"/>
                          </a:rPr>
                        </m:ctrlPr>
                      </m:sSubPr>
                      <m:e>
                        <m:r>
                          <a:rPr lang="en" i="1">
                            <a:latin typeface="Cambria Math"/>
                          </a:rPr>
                          <m:t>𝑥</m:t>
                        </m:r>
                      </m:e>
                      <m:sub>
                        <m:r>
                          <a:rPr lang="en" i="1">
                            <a:latin typeface="Cambria Math"/>
                          </a:rPr>
                          <m:t>𝑖</m:t>
                        </m:r>
                      </m:sub>
                    </m:sSub>
                    <m:r>
                      <a:rPr lang="ar-AE" i="1">
                        <a:latin typeface="Cambria Math"/>
                      </a:rPr>
                      <m:t>=</m:t>
                    </m:r>
                    <m:r>
                      <a:rPr lang="en" i="1">
                        <a:latin typeface="Cambria Math"/>
                      </a:rPr>
                      <m:t>𝑖</m:t>
                    </m:r>
                    <m:r>
                      <a:rPr lang="en" i="1">
                        <a:latin typeface="Cambria Math"/>
                      </a:rPr>
                      <m:t>h</m:t>
                    </m:r>
                    <m:r>
                      <a:rPr lang="en" i="1">
                        <a:latin typeface="Cambria Math"/>
                      </a:rPr>
                      <m:t>, </m:t>
                    </m:r>
                    <m:sSub>
                      <m:sSubPr>
                        <m:ctrlPr>
                          <a:rPr lang="ar-AE" i="1">
                            <a:latin typeface="Cambria Math"/>
                          </a:rPr>
                        </m:ctrlPr>
                      </m:sSubPr>
                      <m:e>
                        <m:r>
                          <a:rPr lang="en" i="1">
                            <a:latin typeface="Cambria Math"/>
                          </a:rPr>
                          <m:t>𝑦</m:t>
                        </m:r>
                      </m:e>
                      <m:sub>
                        <m:r>
                          <a:rPr lang="en" i="1">
                            <a:latin typeface="Cambria Math"/>
                          </a:rPr>
                          <m:t>𝑗</m:t>
                        </m:r>
                      </m:sub>
                    </m:sSub>
                    <m:r>
                      <a:rPr lang="ar-AE" i="1">
                        <a:latin typeface="Cambria Math"/>
                      </a:rPr>
                      <m:t>=</m:t>
                    </m:r>
                    <m:r>
                      <a:rPr lang="en" i="1">
                        <a:latin typeface="Cambria Math"/>
                      </a:rPr>
                      <m:t>𝑗𝑘</m:t>
                    </m:r>
                    <m:r>
                      <a:rPr lang="en" i="1">
                        <a:latin typeface="Cambria Math"/>
                      </a:rPr>
                      <m:t> </m:t>
                    </m:r>
                  </m:oMath>
                </a14:m>
                <a:r>
                  <a:rPr lang="en-GB" dirty="0"/>
                  <a:t>grid</a:t>
                </a:r>
                <a:r>
                  <a:rPr lang="en-GB" dirty="0" smtClean="0"/>
                  <a:t> where</a:t>
                </a:r>
                <a14:m>
                  <m:oMath xmlns:m="http://schemas.openxmlformats.org/officeDocument/2006/math">
                    <m:r>
                      <a:rPr lang="en-US" b="0" i="0" smtClean="0">
                        <a:latin typeface="Cambria Math"/>
                      </a:rPr>
                      <m:t> </m:t>
                    </m:r>
                    <m:r>
                      <a:rPr lang="en" i="1">
                        <a:latin typeface="Cambria Math"/>
                      </a:rPr>
                      <m:t>h</m:t>
                    </m:r>
                    <m:r>
                      <a:rPr lang="en" i="1">
                        <a:latin typeface="Cambria Math"/>
                      </a:rPr>
                      <m:t>=</m:t>
                    </m:r>
                    <m:f>
                      <m:fPr>
                        <m:ctrlPr>
                          <a:rPr lang="ar-AE" i="1">
                            <a:latin typeface="Cambria Math"/>
                          </a:rPr>
                        </m:ctrlPr>
                      </m:fPr>
                      <m:num>
                        <m:sSub>
                          <m:sSubPr>
                            <m:ctrlPr>
                              <a:rPr lang="ar-AE" i="1">
                                <a:latin typeface="Cambria Math"/>
                              </a:rPr>
                            </m:ctrlPr>
                          </m:sSubPr>
                          <m:e>
                            <m:r>
                              <a:rPr lang="en" i="1">
                                <a:latin typeface="Cambria Math"/>
                              </a:rPr>
                              <m:t>𝑙</m:t>
                            </m:r>
                          </m:e>
                          <m:sub>
                            <m:r>
                              <a:rPr lang="ar-AE" i="1">
                                <a:latin typeface="Cambria Math"/>
                              </a:rPr>
                              <m:t>1</m:t>
                            </m:r>
                          </m:sub>
                        </m:sSub>
                      </m:num>
                      <m:den>
                        <m:r>
                          <a:rPr lang="en" i="1">
                            <a:latin typeface="Cambria Math"/>
                          </a:rPr>
                          <m:t>𝑛</m:t>
                        </m:r>
                      </m:den>
                    </m:f>
                    <m:r>
                      <a:rPr lang="ar-AE" i="1">
                        <a:latin typeface="Cambria Math"/>
                      </a:rPr>
                      <m:t>, </m:t>
                    </m:r>
                    <m:r>
                      <a:rPr lang="en" i="1">
                        <a:latin typeface="Cambria Math"/>
                      </a:rPr>
                      <m:t>𝑘</m:t>
                    </m:r>
                    <m:r>
                      <a:rPr lang="en" i="1">
                        <a:latin typeface="Cambria Math"/>
                      </a:rPr>
                      <m:t>=</m:t>
                    </m:r>
                    <m:f>
                      <m:fPr>
                        <m:ctrlPr>
                          <a:rPr lang="ar-AE" i="1">
                            <a:latin typeface="Cambria Math"/>
                          </a:rPr>
                        </m:ctrlPr>
                      </m:fPr>
                      <m:num>
                        <m:sSub>
                          <m:sSubPr>
                            <m:ctrlPr>
                              <a:rPr lang="ar-AE" i="1">
                                <a:latin typeface="Cambria Math"/>
                              </a:rPr>
                            </m:ctrlPr>
                          </m:sSubPr>
                          <m:e>
                            <m:r>
                              <a:rPr lang="en" i="1">
                                <a:latin typeface="Cambria Math"/>
                              </a:rPr>
                              <m:t>𝑙</m:t>
                            </m:r>
                          </m:e>
                          <m:sub>
                            <m:r>
                              <a:rPr lang="ar-AE" i="1">
                                <a:latin typeface="Cambria Math"/>
                              </a:rPr>
                              <m:t>2</m:t>
                            </m:r>
                          </m:sub>
                        </m:sSub>
                      </m:num>
                      <m:den>
                        <m:r>
                          <a:rPr lang="en" i="1">
                            <a:latin typeface="Cambria Math"/>
                          </a:rPr>
                          <m:t>𝑚</m:t>
                        </m:r>
                      </m:den>
                    </m:f>
                  </m:oMath>
                </a14:m>
                <a:r>
                  <a:rPr lang="en-US" dirty="0" smtClean="0"/>
                  <a:t> within </a:t>
                </a:r>
                <a14:m>
                  <m:oMath xmlns:m="http://schemas.openxmlformats.org/officeDocument/2006/math">
                    <m:r>
                      <a:rPr lang="en-US" i="1">
                        <a:latin typeface="Cambria Math"/>
                      </a:rPr>
                      <m:t>𝐺</m:t>
                    </m:r>
                  </m:oMath>
                </a14:m>
                <a:r>
                  <a:rPr lang="ru-RU" dirty="0"/>
                  <a:t>.</a:t>
                </a:r>
                <a:endParaRPr lang="ar-AE" dirty="0"/>
              </a:p>
              <a:p>
                <a:pPr rtl="0"/>
                <a:r>
                  <a:rPr lang="en-GB" dirty="0"/>
                  <a:t>Approximate the differential equation using a difference scheme (9).</a:t>
                </a:r>
              </a:p>
              <a:p>
                <a:pPr marL="0" indent="0" algn="ctr" rtl="0">
                  <a:buNone/>
                </a:pPr>
                <a14:m>
                  <m:oMathPara xmlns:m="http://schemas.openxmlformats.org/officeDocument/2006/math">
                    <m:oMathParaPr>
                      <m:jc m:val="centerGroup"/>
                    </m:oMathParaPr>
                    <m:oMath xmlns:m="http://schemas.openxmlformats.org/officeDocument/2006/math">
                      <m:f>
                        <m:fPr>
                          <m:ctrlPr>
                            <a:rPr lang="ar-AE" i="1">
                              <a:latin typeface="Cambria Math"/>
                            </a:rPr>
                          </m:ctrlPr>
                        </m:fPr>
                        <m:num>
                          <m:d>
                            <m:dPr>
                              <m:ctrlPr>
                                <a:rPr lang="ar-AE" i="1">
                                  <a:latin typeface="Cambria Math"/>
                                </a:rPr>
                              </m:ctrlPr>
                            </m:dPr>
                            <m:e>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i="1">
                                      <a:latin typeface="Cambria Math"/>
                                    </a:rPr>
                                    <m:t>1</m:t>
                                  </m:r>
                                  <m:r>
                                    <a:rPr lang="en" i="1">
                                      <a:latin typeface="Cambria Math"/>
                                    </a:rPr>
                                    <m:t>,</m:t>
                                  </m:r>
                                  <m:r>
                                    <a:rPr lang="en">
                                      <a:latin typeface="Cambria Math"/>
                                    </a:rPr>
                                    <m:t>𝑗</m:t>
                                  </m:r>
                                </m:sub>
                              </m:sSub>
                              <m:r>
                                <a:rPr lang="ar-AE" i="1">
                                  <a:latin typeface="Cambria Math"/>
                                </a:rPr>
                                <m:t>−</m:t>
                              </m:r>
                              <m:r>
                                <a:rPr lang="ar-AE" i="1">
                                  <a:latin typeface="Cambria Math"/>
                                </a:rPr>
                                <m:t>2</m:t>
                              </m:r>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a:latin typeface="Cambria Math"/>
                                    </a:rPr>
                                    <m:t>𝑗</m:t>
                                  </m:r>
                                </m:sub>
                              </m:sSub>
                              <m:r>
                                <a:rPr lang="ar-AE" i="1">
                                  <a:latin typeface="Cambria Math"/>
                                </a:rPr>
                                <m:t>+</m:t>
                              </m:r>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i="1">
                                      <a:latin typeface="Cambria Math"/>
                                    </a:rPr>
                                    <m:t>1</m:t>
                                  </m:r>
                                  <m:r>
                                    <a:rPr lang="en" i="1">
                                      <a:latin typeface="Cambria Math"/>
                                    </a:rPr>
                                    <m:t>,</m:t>
                                  </m:r>
                                  <m:r>
                                    <a:rPr lang="en">
                                      <a:latin typeface="Cambria Math"/>
                                    </a:rPr>
                                    <m:t>𝑗</m:t>
                                  </m:r>
                                </m:sub>
                              </m:sSub>
                            </m:e>
                          </m:d>
                        </m:num>
                        <m:den>
                          <m:sSup>
                            <m:sSupPr>
                              <m:ctrlPr>
                                <a:rPr lang="ar-AE" i="1">
                                  <a:latin typeface="Cambria Math"/>
                                </a:rPr>
                              </m:ctrlPr>
                            </m:sSupPr>
                            <m:e>
                              <m:r>
                                <a:rPr lang="ar-AE" i="1">
                                  <a:latin typeface="Cambria Math"/>
                                </a:rPr>
                                <m:t>h</m:t>
                              </m:r>
                            </m:e>
                            <m:sup>
                              <m:r>
                                <a:rPr lang="ar-AE" i="1">
                                  <a:latin typeface="Cambria Math"/>
                                </a:rPr>
                                <m:t>2</m:t>
                              </m:r>
                            </m:sup>
                          </m:sSup>
                        </m:den>
                      </m:f>
                      <m:r>
                        <a:rPr lang="ar-AE" i="1">
                          <a:latin typeface="Cambria Math"/>
                        </a:rPr>
                        <m:t>+</m:t>
                      </m:r>
                      <m:f>
                        <m:fPr>
                          <m:ctrlPr>
                            <a:rPr lang="ar-AE" i="1">
                              <a:latin typeface="Cambria Math"/>
                            </a:rPr>
                          </m:ctrlPr>
                        </m:fPr>
                        <m:num>
                          <m:sSub>
                            <m:sSubPr>
                              <m:ctrlPr>
                                <a:rPr lang="ar-AE" i="1">
                                  <a:latin typeface="Cambria Math"/>
                                </a:rPr>
                              </m:ctrlPr>
                            </m:sSubPr>
                            <m:e>
                              <m:r>
                                <a:rPr lang="ar-AE" i="1">
                                  <a:latin typeface="Cambria Math"/>
                                </a:rPr>
                                <m:t>(</m:t>
                              </m:r>
                              <m:r>
                                <a:rPr lang="en">
                                  <a:latin typeface="Cambria Math"/>
                                </a:rPr>
                                <m:t>𝑈</m:t>
                              </m:r>
                            </m:e>
                            <m:sub>
                              <m:r>
                                <a:rPr lang="en">
                                  <a:latin typeface="Cambria Math"/>
                                </a:rPr>
                                <m:t>𝑖</m:t>
                              </m:r>
                              <m:r>
                                <a:rPr lang="en" i="1">
                                  <a:latin typeface="Cambria Math"/>
                                </a:rPr>
                                <m:t>,</m:t>
                              </m:r>
                              <m:r>
                                <a:rPr lang="en">
                                  <a:latin typeface="Cambria Math"/>
                                </a:rPr>
                                <m:t>𝑗</m:t>
                              </m:r>
                              <m:r>
                                <a:rPr lang="en" i="1">
                                  <a:latin typeface="Cambria Math"/>
                                </a:rPr>
                                <m:t>−</m:t>
                              </m:r>
                              <m:r>
                                <a:rPr lang="en" i="1">
                                  <a:latin typeface="Cambria Math"/>
                                </a:rPr>
                                <m:t>1</m:t>
                              </m:r>
                            </m:sub>
                          </m:sSub>
                          <m:r>
                            <a:rPr lang="ar-AE" i="1">
                              <a:latin typeface="Cambria Math"/>
                            </a:rPr>
                            <m:t>−</m:t>
                          </m:r>
                          <m:r>
                            <a:rPr lang="ar-AE" i="1">
                              <a:latin typeface="Cambria Math"/>
                            </a:rPr>
                            <m:t>2</m:t>
                          </m:r>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a:latin typeface="Cambria Math"/>
                                </a:rPr>
                                <m:t>𝑗</m:t>
                              </m:r>
                            </m:sub>
                          </m:sSub>
                          <m:r>
                            <a:rPr lang="ar-AE" i="1">
                              <a:latin typeface="Cambria Math"/>
                            </a:rPr>
                            <m:t>+</m:t>
                          </m:r>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a:latin typeface="Cambria Math"/>
                                </a:rPr>
                                <m:t>𝑗</m:t>
                              </m:r>
                              <m:r>
                                <a:rPr lang="en" i="1">
                                  <a:latin typeface="Cambria Math"/>
                                </a:rPr>
                                <m:t>+</m:t>
                              </m:r>
                              <m:r>
                                <a:rPr lang="en" i="1">
                                  <a:latin typeface="Cambria Math"/>
                                </a:rPr>
                                <m:t>1</m:t>
                              </m:r>
                            </m:sub>
                          </m:sSub>
                          <m:r>
                            <a:rPr lang="ar-AE" i="1">
                              <a:latin typeface="Cambria Math"/>
                            </a:rPr>
                            <m:t>)</m:t>
                          </m:r>
                        </m:num>
                        <m:den>
                          <m:sSup>
                            <m:sSupPr>
                              <m:ctrlPr>
                                <a:rPr lang="ar-AE" i="1">
                                  <a:latin typeface="Cambria Math"/>
                                </a:rPr>
                              </m:ctrlPr>
                            </m:sSupPr>
                            <m:e>
                              <m:r>
                                <a:rPr lang="en">
                                  <a:latin typeface="Cambria Math"/>
                                </a:rPr>
                                <m:t>𝑘</m:t>
                              </m:r>
                            </m:e>
                            <m:sup>
                              <m:r>
                                <a:rPr lang="ar-AE" i="1">
                                  <a:latin typeface="Cambria Math"/>
                                </a:rPr>
                                <m:t>2</m:t>
                              </m:r>
                            </m:sup>
                          </m:sSup>
                        </m:den>
                      </m:f>
                      <m:r>
                        <a:rPr lang="ar-AE" i="1">
                          <a:latin typeface="Cambria Math"/>
                        </a:rPr>
                        <m:t>=−</m:t>
                      </m:r>
                      <m:sSub>
                        <m:sSubPr>
                          <m:ctrlPr>
                            <a:rPr lang="ar-AE" i="1">
                              <a:latin typeface="Cambria Math"/>
                            </a:rPr>
                          </m:ctrlPr>
                        </m:sSubPr>
                        <m:e>
                          <m:r>
                            <a:rPr lang="en">
                              <a:latin typeface="Cambria Math"/>
                            </a:rPr>
                            <m:t>𝑓</m:t>
                          </m:r>
                        </m:e>
                        <m:sub>
                          <m:r>
                            <a:rPr lang="en">
                              <a:latin typeface="Cambria Math"/>
                            </a:rPr>
                            <m:t>𝑖</m:t>
                          </m:r>
                          <m:r>
                            <a:rPr lang="en" i="1">
                              <a:latin typeface="Cambria Math"/>
                            </a:rPr>
                            <m:t>,</m:t>
                          </m:r>
                          <m:r>
                            <a:rPr lang="en">
                              <a:latin typeface="Cambria Math"/>
                            </a:rPr>
                            <m:t>𝑗</m:t>
                          </m:r>
                        </m:sub>
                      </m:sSub>
                      <m:r>
                        <a:rPr lang="ar-AE" i="1">
                          <a:latin typeface="Cambria Math"/>
                        </a:rPr>
                        <m:t>,  </m:t>
                      </m:r>
                    </m:oMath>
                  </m:oMathPara>
                </a14:m>
                <a:endParaRPr lang="ar-AE" i="1" dirty="0" smtClean="0"/>
              </a:p>
              <a:p>
                <a:pPr marL="0" indent="0" algn="ctr" rtl="0">
                  <a:buNone/>
                </a:pPr>
                <a14:m>
                  <m:oMath xmlns:m="http://schemas.openxmlformats.org/officeDocument/2006/math">
                    <m:r>
                      <a:rPr lang="en">
                        <a:latin typeface="Cambria Math"/>
                      </a:rPr>
                      <m:t>𝑖</m:t>
                    </m:r>
                    <m:r>
                      <a:rPr lang="en" i="1">
                        <a:latin typeface="Cambria Math"/>
                      </a:rPr>
                      <m:t>=</m:t>
                    </m:r>
                    <m:bar>
                      <m:barPr>
                        <m:pos m:val="top"/>
                        <m:ctrlPr>
                          <a:rPr lang="ar-AE" i="1">
                            <a:latin typeface="Cambria Math"/>
                          </a:rPr>
                        </m:ctrlPr>
                      </m:barPr>
                      <m:e>
                        <m:r>
                          <a:rPr lang="ar-AE" i="1">
                            <a:latin typeface="Cambria Math"/>
                          </a:rPr>
                          <m:t>1</m:t>
                        </m:r>
                        <m:r>
                          <a:rPr lang="ar-AE" i="1">
                            <a:latin typeface="Cambria Math"/>
                          </a:rPr>
                          <m:t>, </m:t>
                        </m:r>
                        <m:r>
                          <a:rPr lang="en">
                            <a:latin typeface="Cambria Math"/>
                          </a:rPr>
                          <m:t>𝑛</m:t>
                        </m:r>
                        <m:r>
                          <a:rPr lang="en" i="1">
                            <a:latin typeface="Cambria Math"/>
                          </a:rPr>
                          <m:t>−</m:t>
                        </m:r>
                        <m:r>
                          <a:rPr lang="en" i="1">
                            <a:latin typeface="Cambria Math"/>
                          </a:rPr>
                          <m:t>1</m:t>
                        </m:r>
                      </m:e>
                    </m:bar>
                    <m:r>
                      <a:rPr lang="ar-AE" i="1">
                        <a:latin typeface="Cambria Math"/>
                      </a:rPr>
                      <m:t>, </m:t>
                    </m:r>
                    <m:r>
                      <a:rPr lang="en">
                        <a:latin typeface="Cambria Math"/>
                      </a:rPr>
                      <m:t>𝑗</m:t>
                    </m:r>
                    <m:r>
                      <a:rPr lang="en" i="1">
                        <a:latin typeface="Cambria Math"/>
                      </a:rPr>
                      <m:t>=</m:t>
                    </m:r>
                    <m:bar>
                      <m:barPr>
                        <m:pos m:val="top"/>
                        <m:ctrlPr>
                          <a:rPr lang="ar-AE" i="1">
                            <a:latin typeface="Cambria Math"/>
                          </a:rPr>
                        </m:ctrlPr>
                      </m:barPr>
                      <m:e>
                        <m:r>
                          <a:rPr lang="ar-AE" i="1">
                            <a:latin typeface="Cambria Math"/>
                          </a:rPr>
                          <m:t>1</m:t>
                        </m:r>
                        <m:r>
                          <a:rPr lang="ar-AE" i="1">
                            <a:latin typeface="Cambria Math"/>
                          </a:rPr>
                          <m:t>, </m:t>
                        </m:r>
                        <m:r>
                          <a:rPr lang="en">
                            <a:latin typeface="Cambria Math"/>
                          </a:rPr>
                          <m:t>𝑚</m:t>
                        </m:r>
                        <m:r>
                          <a:rPr lang="en" i="1">
                            <a:latin typeface="Cambria Math"/>
                          </a:rPr>
                          <m:t>−</m:t>
                        </m:r>
                        <m:r>
                          <a:rPr lang="en" i="1">
                            <a:latin typeface="Cambria Math"/>
                          </a:rPr>
                          <m:t>1</m:t>
                        </m:r>
                      </m:e>
                    </m:bar>
                  </m:oMath>
                </a14:m>
                <a:r>
                  <a:rPr lang="ar-AE" dirty="0"/>
                  <a:t> </a:t>
                </a:r>
              </a:p>
              <a:p>
                <a:pPr marL="0" indent="0" algn="ctr" rtl="0">
                  <a:buNone/>
                </a:pPr>
                <a14:m>
                  <m:oMathPara xmlns:m="http://schemas.openxmlformats.org/officeDocument/2006/math">
                    <m:oMathParaPr>
                      <m:jc m:val="right"/>
                    </m:oMathParaPr>
                    <m:oMath xmlns:m="http://schemas.openxmlformats.org/officeDocument/2006/math">
                      <m:sSub>
                        <m:sSubPr>
                          <m:ctrlPr>
                            <a:rPr lang="ar-AE" i="1">
                              <a:latin typeface="Cambria Math"/>
                            </a:rPr>
                          </m:ctrlPr>
                        </m:sSubPr>
                        <m:e>
                          <m:r>
                            <a:rPr lang="en">
                              <a:latin typeface="Cambria Math"/>
                            </a:rPr>
                            <m:t>𝑈</m:t>
                          </m:r>
                        </m:e>
                        <m:sub>
                          <m:r>
                            <a:rPr lang="ar-AE" i="1">
                              <a:latin typeface="Cambria Math"/>
                            </a:rPr>
                            <m:t>0</m:t>
                          </m:r>
                          <m:r>
                            <a:rPr lang="ar-AE" i="1">
                              <a:latin typeface="Cambria Math"/>
                            </a:rPr>
                            <m:t>,</m:t>
                          </m:r>
                          <m:r>
                            <a:rPr lang="en">
                              <a:latin typeface="Cambria Math"/>
                            </a:rPr>
                            <m:t>𝑗</m:t>
                          </m:r>
                        </m:sub>
                      </m:sSub>
                      <m:r>
                        <a:rPr lang="ar-AE" i="1">
                          <a:latin typeface="Cambria Math"/>
                        </a:rPr>
                        <m:t>=</m:t>
                      </m:r>
                      <m:sSub>
                        <m:sSubPr>
                          <m:ctrlPr>
                            <a:rPr lang="ar-AE" i="1">
                              <a:latin typeface="Cambria Math"/>
                            </a:rPr>
                          </m:ctrlPr>
                        </m:sSubPr>
                        <m:e>
                          <m:r>
                            <a:rPr lang="en">
                              <a:latin typeface="Cambria Math"/>
                            </a:rPr>
                            <m:t>𝜇</m:t>
                          </m:r>
                        </m:e>
                        <m:sub>
                          <m:r>
                            <a:rPr lang="ar-AE" i="1">
                              <a:latin typeface="Cambria Math"/>
                            </a:rPr>
                            <m:t>1</m:t>
                          </m:r>
                          <m:r>
                            <a:rPr lang="ar-AE" i="1">
                              <a:latin typeface="Cambria Math"/>
                            </a:rPr>
                            <m:t>,</m:t>
                          </m:r>
                          <m:r>
                            <a:rPr lang="en">
                              <a:latin typeface="Cambria Math"/>
                            </a:rPr>
                            <m:t>𝑗</m:t>
                          </m:r>
                        </m:sub>
                      </m:sSub>
                      <m:r>
                        <a:rPr lang="ar-AE" i="1">
                          <a:latin typeface="Cambria Math"/>
                        </a:rPr>
                        <m:t>,  </m:t>
                      </m:r>
                      <m:r>
                        <a:rPr lang="en">
                          <a:latin typeface="Cambria Math"/>
                        </a:rPr>
                        <m:t>𝑗</m:t>
                      </m:r>
                      <m:r>
                        <a:rPr lang="en" i="1">
                          <a:latin typeface="Cambria Math"/>
                        </a:rPr>
                        <m:t>=</m:t>
                      </m:r>
                      <m:bar>
                        <m:barPr>
                          <m:pos m:val="top"/>
                          <m:ctrlPr>
                            <a:rPr lang="ar-AE" i="1">
                              <a:latin typeface="Cambria Math"/>
                            </a:rPr>
                          </m:ctrlPr>
                        </m:barPr>
                        <m:e>
                          <m:r>
                            <a:rPr lang="ar-AE" i="1">
                              <a:latin typeface="Cambria Math"/>
                            </a:rPr>
                            <m:t>0</m:t>
                          </m:r>
                          <m:r>
                            <a:rPr lang="ar-AE" i="1">
                              <a:latin typeface="Cambria Math"/>
                            </a:rPr>
                            <m:t>,</m:t>
                          </m:r>
                          <m:r>
                            <a:rPr lang="en">
                              <a:latin typeface="Cambria Math"/>
                            </a:rPr>
                            <m:t>𝑚</m:t>
                          </m:r>
                        </m:e>
                      </m:bar>
                      <m:r>
                        <a:rPr lang="ar-AE" b="0" i="0" smtClean="0">
                          <a:latin typeface="Cambria Math"/>
                        </a:rPr>
                        <m:t>                                    (</m:t>
                      </m:r>
                      <m:r>
                        <a:rPr lang="ar-AE" b="0" i="0" smtClean="0">
                          <a:latin typeface="Cambria Math"/>
                        </a:rPr>
                        <m:t>8</m:t>
                      </m:r>
                      <m:r>
                        <a:rPr lang="ar-AE" b="0" i="0" smtClean="0">
                          <a:latin typeface="Cambria Math"/>
                        </a:rPr>
                        <m:t>)</m:t>
                      </m:r>
                    </m:oMath>
                  </m:oMathPara>
                </a14:m>
                <a:endParaRPr lang="ar-AE" dirty="0"/>
              </a:p>
              <a:p>
                <a:pPr marL="0" indent="0" algn="ctr" rtl="0">
                  <a:buNone/>
                </a:pPr>
                <a14:m>
                  <m:oMath xmlns:m="http://schemas.openxmlformats.org/officeDocument/2006/math">
                    <m:sSub>
                      <m:sSubPr>
                        <m:ctrlPr>
                          <a:rPr lang="ar-AE" i="1">
                            <a:latin typeface="Cambria Math"/>
                          </a:rPr>
                        </m:ctrlPr>
                      </m:sSubPr>
                      <m:e>
                        <m:r>
                          <a:rPr lang="en">
                            <a:latin typeface="Cambria Math"/>
                          </a:rPr>
                          <m:t>𝑈</m:t>
                        </m:r>
                      </m:e>
                      <m:sub>
                        <m:r>
                          <a:rPr lang="en">
                            <a:latin typeface="Cambria Math"/>
                          </a:rPr>
                          <m:t>𝑛</m:t>
                        </m:r>
                        <m:r>
                          <a:rPr lang="en" i="1">
                            <a:latin typeface="Cambria Math"/>
                          </a:rPr>
                          <m:t>,</m:t>
                        </m:r>
                        <m:r>
                          <a:rPr lang="en">
                            <a:latin typeface="Cambria Math"/>
                          </a:rPr>
                          <m:t>𝑗</m:t>
                        </m:r>
                      </m:sub>
                    </m:sSub>
                    <m:r>
                      <a:rPr lang="ar-AE" i="1">
                        <a:latin typeface="Cambria Math"/>
                      </a:rPr>
                      <m:t>=</m:t>
                    </m:r>
                    <m:sSub>
                      <m:sSubPr>
                        <m:ctrlPr>
                          <a:rPr lang="ar-AE" i="1">
                            <a:latin typeface="Cambria Math"/>
                          </a:rPr>
                        </m:ctrlPr>
                      </m:sSubPr>
                      <m:e>
                        <m:r>
                          <a:rPr lang="en">
                            <a:latin typeface="Cambria Math"/>
                          </a:rPr>
                          <m:t>𝜇</m:t>
                        </m:r>
                      </m:e>
                      <m:sub>
                        <m:r>
                          <a:rPr lang="ar-AE" i="1">
                            <a:latin typeface="Cambria Math"/>
                          </a:rPr>
                          <m:t>2</m:t>
                        </m:r>
                        <m:r>
                          <a:rPr lang="ar-AE" i="1">
                            <a:latin typeface="Cambria Math"/>
                          </a:rPr>
                          <m:t>,</m:t>
                        </m:r>
                        <m:r>
                          <a:rPr lang="en">
                            <a:latin typeface="Cambria Math"/>
                          </a:rPr>
                          <m:t>𝑗</m:t>
                        </m:r>
                      </m:sub>
                    </m:sSub>
                    <m:r>
                      <a:rPr lang="ar-AE" i="1">
                        <a:latin typeface="Cambria Math"/>
                      </a:rPr>
                      <m:t>,  </m:t>
                    </m:r>
                    <m:r>
                      <a:rPr lang="en">
                        <a:latin typeface="Cambria Math"/>
                      </a:rPr>
                      <m:t>𝑗</m:t>
                    </m:r>
                    <m:r>
                      <a:rPr lang="en" i="1">
                        <a:latin typeface="Cambria Math"/>
                      </a:rPr>
                      <m:t>=</m:t>
                    </m:r>
                    <m:bar>
                      <m:barPr>
                        <m:pos m:val="top"/>
                        <m:ctrlPr>
                          <a:rPr lang="ar-AE" i="1">
                            <a:latin typeface="Cambria Math"/>
                          </a:rPr>
                        </m:ctrlPr>
                      </m:barPr>
                      <m:e>
                        <m:r>
                          <a:rPr lang="ar-AE" i="1">
                            <a:latin typeface="Cambria Math"/>
                          </a:rPr>
                          <m:t>0</m:t>
                        </m:r>
                        <m:r>
                          <a:rPr lang="ar-AE" i="1">
                            <a:latin typeface="Cambria Math"/>
                          </a:rPr>
                          <m:t>,</m:t>
                        </m:r>
                        <m:r>
                          <a:rPr lang="en">
                            <a:latin typeface="Cambria Math"/>
                          </a:rPr>
                          <m:t>𝑚</m:t>
                        </m:r>
                      </m:e>
                    </m:bar>
                  </m:oMath>
                </a14:m>
                <a:r>
                  <a:rPr lang="ar-AE" dirty="0"/>
                  <a:t> </a:t>
                </a:r>
              </a:p>
              <a:p>
                <a:pPr marL="0" indent="0" algn="ctr" rtl="0">
                  <a:buNone/>
                </a:pPr>
                <a14:m>
                  <m:oMath xmlns:m="http://schemas.openxmlformats.org/officeDocument/2006/math">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i="1">
                            <a:latin typeface="Cambria Math"/>
                          </a:rPr>
                          <m:t>0</m:t>
                        </m:r>
                      </m:sub>
                    </m:sSub>
                    <m:r>
                      <a:rPr lang="ar-AE" i="1">
                        <a:latin typeface="Cambria Math"/>
                      </a:rPr>
                      <m:t>=</m:t>
                    </m:r>
                    <m:sSub>
                      <m:sSubPr>
                        <m:ctrlPr>
                          <a:rPr lang="ar-AE" i="1">
                            <a:latin typeface="Cambria Math"/>
                          </a:rPr>
                        </m:ctrlPr>
                      </m:sSubPr>
                      <m:e>
                        <m:r>
                          <a:rPr lang="en">
                            <a:latin typeface="Cambria Math"/>
                          </a:rPr>
                          <m:t>𝜇</m:t>
                        </m:r>
                      </m:e>
                      <m:sub>
                        <m:r>
                          <a:rPr lang="ar-AE" i="1">
                            <a:latin typeface="Cambria Math"/>
                          </a:rPr>
                          <m:t>3</m:t>
                        </m:r>
                        <m:r>
                          <a:rPr lang="ar-AE" i="1">
                            <a:latin typeface="Cambria Math"/>
                          </a:rPr>
                          <m:t>,</m:t>
                        </m:r>
                        <m:r>
                          <a:rPr lang="en">
                            <a:latin typeface="Cambria Math"/>
                          </a:rPr>
                          <m:t>𝑖</m:t>
                        </m:r>
                      </m:sub>
                    </m:sSub>
                    <m:r>
                      <a:rPr lang="ar-AE" i="1">
                        <a:latin typeface="Cambria Math"/>
                      </a:rPr>
                      <m:t>,  </m:t>
                    </m:r>
                    <m:r>
                      <a:rPr lang="en">
                        <a:latin typeface="Cambria Math"/>
                      </a:rPr>
                      <m:t>𝑖</m:t>
                    </m:r>
                    <m:r>
                      <a:rPr lang="en" i="1">
                        <a:latin typeface="Cambria Math"/>
                      </a:rPr>
                      <m:t>=</m:t>
                    </m:r>
                    <m:bar>
                      <m:barPr>
                        <m:pos m:val="top"/>
                        <m:ctrlPr>
                          <a:rPr lang="ar-AE" i="1">
                            <a:latin typeface="Cambria Math"/>
                          </a:rPr>
                        </m:ctrlPr>
                      </m:barPr>
                      <m:e>
                        <m:r>
                          <a:rPr lang="ar-AE" i="1">
                            <a:latin typeface="Cambria Math"/>
                          </a:rPr>
                          <m:t>0</m:t>
                        </m:r>
                        <m:r>
                          <a:rPr lang="ar-AE" i="1">
                            <a:latin typeface="Cambria Math"/>
                          </a:rPr>
                          <m:t>,</m:t>
                        </m:r>
                        <m:r>
                          <a:rPr lang="en">
                            <a:latin typeface="Cambria Math"/>
                          </a:rPr>
                          <m:t>𝑛</m:t>
                        </m:r>
                      </m:e>
                    </m:bar>
                  </m:oMath>
                </a14:m>
                <a:r>
                  <a:rPr lang="ar-AE" dirty="0"/>
                  <a:t> </a:t>
                </a:r>
              </a:p>
              <a:p>
                <a:pPr marL="0" indent="0" algn="ctr" rtl="0">
                  <a:buNone/>
                </a:pPr>
                <a14:m>
                  <m:oMath xmlns:m="http://schemas.openxmlformats.org/officeDocument/2006/math">
                    <m:sSub>
                      <m:sSubPr>
                        <m:ctrlPr>
                          <a:rPr lang="ar-AE" i="1">
                            <a:latin typeface="Cambria Math"/>
                          </a:rPr>
                        </m:ctrlPr>
                      </m:sSubPr>
                      <m:e>
                        <m:r>
                          <a:rPr lang="en">
                            <a:latin typeface="Cambria Math"/>
                          </a:rPr>
                          <m:t>𝑈</m:t>
                        </m:r>
                      </m:e>
                      <m:sub>
                        <m:r>
                          <a:rPr lang="en">
                            <a:latin typeface="Cambria Math"/>
                          </a:rPr>
                          <m:t>𝑖</m:t>
                        </m:r>
                        <m:r>
                          <a:rPr lang="en" i="1">
                            <a:latin typeface="Cambria Math"/>
                          </a:rPr>
                          <m:t>,</m:t>
                        </m:r>
                        <m:r>
                          <a:rPr lang="en">
                            <a:latin typeface="Cambria Math"/>
                          </a:rPr>
                          <m:t>𝑚</m:t>
                        </m:r>
                      </m:sub>
                    </m:sSub>
                    <m:r>
                      <a:rPr lang="ar-AE" i="1">
                        <a:latin typeface="Cambria Math"/>
                      </a:rPr>
                      <m:t>=</m:t>
                    </m:r>
                    <m:sSub>
                      <m:sSubPr>
                        <m:ctrlPr>
                          <a:rPr lang="ar-AE" i="1">
                            <a:latin typeface="Cambria Math"/>
                          </a:rPr>
                        </m:ctrlPr>
                      </m:sSubPr>
                      <m:e>
                        <m:r>
                          <a:rPr lang="en">
                            <a:latin typeface="Cambria Math"/>
                          </a:rPr>
                          <m:t>𝜇</m:t>
                        </m:r>
                      </m:e>
                      <m:sub>
                        <m:r>
                          <a:rPr lang="ar-AE" i="1">
                            <a:latin typeface="Cambria Math"/>
                          </a:rPr>
                          <m:t>4</m:t>
                        </m:r>
                        <m:r>
                          <a:rPr lang="ar-AE" i="1">
                            <a:latin typeface="Cambria Math"/>
                          </a:rPr>
                          <m:t>,</m:t>
                        </m:r>
                        <m:r>
                          <a:rPr lang="en">
                            <a:latin typeface="Cambria Math"/>
                          </a:rPr>
                          <m:t>𝑖</m:t>
                        </m:r>
                      </m:sub>
                    </m:sSub>
                    <m:r>
                      <a:rPr lang="ar-AE" i="1">
                        <a:latin typeface="Cambria Math"/>
                      </a:rPr>
                      <m:t>,  </m:t>
                    </m:r>
                    <m:r>
                      <a:rPr lang="en">
                        <a:latin typeface="Cambria Math"/>
                      </a:rPr>
                      <m:t>𝑖</m:t>
                    </m:r>
                    <m:r>
                      <a:rPr lang="en" i="1">
                        <a:latin typeface="Cambria Math"/>
                      </a:rPr>
                      <m:t>=</m:t>
                    </m:r>
                    <m:bar>
                      <m:barPr>
                        <m:pos m:val="top"/>
                        <m:ctrlPr>
                          <a:rPr lang="ar-AE" i="1">
                            <a:latin typeface="Cambria Math"/>
                          </a:rPr>
                        </m:ctrlPr>
                      </m:barPr>
                      <m:e>
                        <m:r>
                          <a:rPr lang="ar-AE" i="1">
                            <a:latin typeface="Cambria Math"/>
                          </a:rPr>
                          <m:t>0</m:t>
                        </m:r>
                        <m:r>
                          <a:rPr lang="ar-AE" i="1">
                            <a:latin typeface="Cambria Math"/>
                          </a:rPr>
                          <m:t>,</m:t>
                        </m:r>
                        <m:r>
                          <a:rPr lang="en">
                            <a:latin typeface="Cambria Math"/>
                          </a:rPr>
                          <m:t>𝑛</m:t>
                        </m:r>
                      </m:e>
                    </m:bar>
                  </m:oMath>
                </a14:m>
                <a:r>
                  <a:rPr lang="ar-AE" dirty="0"/>
                  <a:t> </a:t>
                </a:r>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46389915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(7)</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dirty="0">
                <a:solidFill>
                  <a:srgbClr val="008000"/>
                </a:solidFill>
                <a:latin typeface="Courier New"/>
                <a:ea typeface="Calibri"/>
              </a:rPr>
              <a:t>    // b) if the </a:t>
            </a:r>
            <a:r>
              <a:rPr lang="en" sz="1600" b="1" dirty="0" smtClean="0">
                <a:solidFill>
                  <a:srgbClr val="008000"/>
                </a:solidFill>
                <a:latin typeface="Courier New"/>
                <a:ea typeface="Calibri"/>
              </a:rPr>
              <a:t>approximation </a:t>
            </a:r>
            <a:r>
              <a:rPr lang="en" sz="1600" b="1" dirty="0">
                <a:solidFill>
                  <a:srgbClr val="008000"/>
                </a:solidFill>
                <a:latin typeface="Courier New"/>
                <a:ea typeface="Calibri"/>
              </a:rPr>
              <a:t>vector has been computed completely</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else </a:t>
            </a:r>
            <a:r>
              <a:rPr lang="en" sz="1600" b="1" dirty="0">
                <a:latin typeface="Courier New"/>
                <a:ea typeface="Calibri"/>
              </a:rPr>
              <a:t>{</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prevPos[(currIter + i) % numWorkers] = 0;</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currPos[(currIter + i) % numWorkers] = min(portion,</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prevPos[(currIter + i - 1) % numWorkers] - 1);</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Workers [(currIter + i) % numWorkers]-&gt;CurrError = -1.0;</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Workers [(currIter + i) % numWorkers]-&gt;start  =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prevPos[(currIter + i) % numWorkers] * Chunk;</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Workers [(currIter + i) % numWorkers]-&gt;finish =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currPos[(currIter + i) % numWorkers] * Chunk;</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tasks.push_back(*(Workers[(currIter + i) % numWorkers]));</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refCount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2.5 - Placing the problems in the pool and solving them</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set_ref_count(refCount);</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spawn_and_wait_for_all(tasks);</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dirty="0">
                <a:solidFill>
                  <a:srgbClr val="008000"/>
                </a:solidFill>
                <a:latin typeface="Courier New" pitchFamily="49" charset="0"/>
                <a:ea typeface="Calibri"/>
                <a:cs typeface="Courier New" pitchFamily="49" charset="0"/>
              </a:rPr>
              <a:t>    // continued in the following slide</a:t>
            </a:r>
            <a:endParaRPr lang="ru-RU" sz="1600" b="1" dirty="0">
              <a:solidFill>
                <a:srgbClr val="008000"/>
              </a:solidFill>
              <a:latin typeface="Courier New" pitchFamily="49" charset="0"/>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71464358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(8)</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2.6 - If the current approximation has been computed completely,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check the stop criterion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(currPos[currIter] == maxPortion)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CurrError = Workers[currIter]-&gt;CurrError;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Workers[currIter]-&gt;CurrError = -1.0;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currErrorBuff[currIter] = -1.0;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if the solution is found, store it in tDecision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 ((CurrError &lt; tAccuracy) || (NumSteps &gt; MaxNumSteps))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tORAccuracy = CurrError;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this</a:t>
            </a:r>
            <a:r>
              <a:rPr lang="en" sz="1600" b="1">
                <a:latin typeface="Courier New"/>
                <a:ea typeface="Calibri"/>
              </a:rPr>
              <a:t>-&gt;tDecision = Workers[currIter]-&gt;CurrResult;</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NumSteps++;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NULL;</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NumSteps++;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2.7 - Identification of new problems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а) remember current error of each approximation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(i = 0; i &lt; numWorkers; 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currErrorBuff[i] = Workers[i]-&gt;CurrError;</a:t>
            </a:r>
            <a:endParaRPr lang="ru-RU" sz="1600" b="1" dirty="0" smtClean="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pitchFamily="49" charset="0"/>
                <a:ea typeface="Calibri"/>
                <a:cs typeface="Courier New" pitchFamily="49" charset="0"/>
              </a:rPr>
              <a:t>   // continued in the following slide</a:t>
            </a:r>
            <a:endParaRPr lang="ru-RU" sz="1600" b="1" dirty="0">
              <a:solidFill>
                <a:srgbClr val="008000"/>
              </a:solidFill>
              <a:latin typeface="Courier New" pitchFamily="49" charset="0"/>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01700243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(9)</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b) identify new problems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delete</a:t>
            </a:r>
            <a:r>
              <a:rPr lang="en" sz="1600" b="1">
                <a:latin typeface="Courier New"/>
                <a:ea typeface="Calibri"/>
              </a:rPr>
              <a:t> [] 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 = </a:t>
            </a:r>
            <a:r>
              <a:rPr lang="en" sz="1600" b="1">
                <a:solidFill>
                  <a:srgbClr val="0000FF"/>
                </a:solidFill>
                <a:latin typeface="Courier New"/>
                <a:ea typeface="Calibri"/>
              </a:rPr>
              <a:t>new</a:t>
            </a:r>
            <a:r>
              <a:rPr lang="en" sz="1600" b="1">
                <a:latin typeface="Courier New"/>
                <a:ea typeface="Calibri"/>
              </a:rPr>
              <a:t> OverRelaxWorker * [numWorkers];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(i = 0; i &lt; numWorkers; 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Workers[i] = </a:t>
            </a:r>
            <a:r>
              <a:rPr lang="en" sz="1600" b="1">
                <a:solidFill>
                  <a:srgbClr val="0000FF"/>
                </a:solidFill>
                <a:latin typeface="Courier New"/>
                <a:ea typeface="Calibri"/>
              </a:rPr>
              <a:t>new</a:t>
            </a:r>
            <a:r>
              <a:rPr lang="en" sz="1600" b="1">
                <a:latin typeface="Courier New"/>
                <a:ea typeface="Calibri"/>
              </a:rPr>
              <a:t>(tbb::task::allocate_child()) </a:t>
            </a:r>
            <a:r>
              <a:rPr lang="en" sz="2000" b="1">
                <a:latin typeface="Times New Roman"/>
                <a:ea typeface="Times New Roman"/>
              </a:rPr>
              <a:t> </a:t>
            </a:r>
            <a:r>
              <a:rPr lang="en" sz="1600" b="1">
                <a:latin typeface="Courier New"/>
                <a:ea typeface="Calibri"/>
              </a:rPr>
              <a:t>OverRelaxWorker;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с) initialize approximations for the problems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(i = 0; i &lt; numWorkers; i++)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Workers[i]-&gt;CurrError = currErrorBuff[i];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Workers[i]-&gt;CurrResult = workerResults[i];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Workers[i]-&gt;PrevResult =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workerResults[(i + numWorkers - 1) % numWorkers];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//3. Memory release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FreeVector(&amp;currPos);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FreeVector(&amp;prevPos);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FreeVector(&amp;currErrorBuff);</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p>
          <a:p>
            <a:pPr marL="0" indent="0" rtl="0">
              <a:spcBef>
                <a:spcPts val="0"/>
              </a:spcBef>
              <a:spcAft>
                <a:spcPts val="0"/>
              </a:spcAft>
              <a:buNone/>
            </a:pPr>
            <a:r>
              <a:rPr lang="en" sz="1600" b="1">
                <a:solidFill>
                  <a:srgbClr val="008000"/>
                </a:solidFill>
                <a:latin typeface="Courier New"/>
                <a:ea typeface="Calibri"/>
                <a:cs typeface="Courier New" pitchFamily="49" charset="0"/>
              </a:rPr>
              <a:t>  </a:t>
            </a:r>
            <a:r>
              <a:rPr lang="en" sz="1600" b="1">
                <a:solidFill>
                  <a:srgbClr val="008000"/>
                </a:solidFill>
                <a:latin typeface="Courier New" pitchFamily="49" charset="0"/>
                <a:ea typeface="Calibri"/>
                <a:cs typeface="Courier New" pitchFamily="49" charset="0"/>
              </a:rPr>
              <a:t>// continued in the following slide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1600" b="1" dirty="0">
              <a:solidFill>
                <a:srgbClr val="008000"/>
              </a:solidFill>
              <a:latin typeface="Courier New" pitchFamily="49" charset="0"/>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57346346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Class ensuring functionality of the master (10)</a:t>
            </a:r>
            <a:endParaRPr lang="ru-RU" dirty="0"/>
          </a:p>
        </p:txBody>
      </p:sp>
      <p:sp>
        <p:nvSpPr>
          <p:cNvPr id="3" name="Объект 2"/>
          <p:cNvSpPr>
            <a:spLocks noGrp="1"/>
          </p:cNvSpPr>
          <p:nvPr>
            <p:ph idx="1"/>
          </p:nvPr>
        </p:nvSpPr>
        <p:spPr>
          <a:xfrm>
            <a:off x="495300" y="1196977"/>
            <a:ext cx="8915400" cy="1799975"/>
          </a:xfrm>
          <a:solidFill>
            <a:schemeClr val="accent3">
              <a:lumMod val="85000"/>
            </a:schemeClr>
          </a:solidFill>
        </p:spPr>
        <p:txBody>
          <a:bodyPr rtlCol="0"/>
          <a:lstStyle/>
          <a:p>
            <a:pPr marL="0" indent="0" rtl="0">
              <a:spcBef>
                <a:spcPts val="0"/>
              </a:spcBef>
              <a:spcAft>
                <a:spcPts val="0"/>
              </a:spcAft>
              <a:buNone/>
            </a:pPr>
            <a:r>
              <a:rPr lang="en" sz="1600" b="1">
                <a:solidFill>
                  <a:srgbClr val="0000FF"/>
                </a:solidFill>
                <a:latin typeface="Courier New"/>
                <a:ea typeface="Calibri"/>
              </a:rPr>
              <a:t>  for</a:t>
            </a:r>
            <a:r>
              <a:rPr lang="en" sz="1600" b="1">
                <a:latin typeface="Courier New"/>
                <a:ea typeface="Calibri"/>
              </a:rPr>
              <a:t> (i = 0; i &lt; numWorkers; 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 (workerResults[i] != tDecision)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FreeVector(&amp;workerResults[i]);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delete</a:t>
            </a:r>
            <a:r>
              <a:rPr lang="en" sz="1600" b="1">
                <a:latin typeface="Courier New"/>
                <a:ea typeface="Calibri"/>
              </a:rPr>
              <a:t> [] workerResults;</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NULL;</a:t>
            </a:r>
            <a:endParaRPr lang="ru-RU" sz="2000" b="1" dirty="0">
              <a:latin typeface="Times New Roman"/>
              <a:ea typeface="Times New Roman"/>
            </a:endParaRPr>
          </a:p>
          <a:p>
            <a:pPr marL="0" indent="0" rtl="0">
              <a:spcBef>
                <a:spcPts val="0"/>
              </a:spcBef>
              <a:spcAft>
                <a:spcPts val="600"/>
              </a:spcAft>
              <a:buNone/>
            </a:pPr>
            <a:r>
              <a:rPr lang="en" sz="1600" b="1">
                <a:latin typeface="Courier New"/>
                <a:ea typeface="Calibri"/>
              </a:rPr>
              <a:t>} </a:t>
            </a:r>
            <a:endParaRPr lang="ru-RU" sz="1600" b="1" dirty="0">
              <a:solidFill>
                <a:srgbClr val="008000"/>
              </a:solidFill>
              <a:latin typeface="Courier New" pitchFamily="49" charset="0"/>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7899982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a:t>BandOverRelaxation() function modification (1)</a:t>
            </a:r>
            <a:endParaRPr lang="ru-RU" dirty="0"/>
          </a:p>
        </p:txBody>
      </p:sp>
      <p:sp>
        <p:nvSpPr>
          <p:cNvPr id="3" name="Объект 2"/>
          <p:cNvSpPr>
            <a:spLocks noGrp="1"/>
          </p:cNvSpPr>
          <p:nvPr>
            <p:ph idx="1"/>
          </p:nvPr>
        </p:nvSpPr>
        <p:spPr>
          <a:noFill/>
        </p:spPr>
        <p:txBody>
          <a:bodyPr rtlCol="0"/>
          <a:lstStyle/>
          <a:p>
            <a:pPr rtl="0">
              <a:spcBef>
                <a:spcPts val="0"/>
              </a:spcBef>
              <a:spcAft>
                <a:spcPts val="0"/>
              </a:spcAft>
            </a:pPr>
            <a:r>
              <a:rPr lang="en">
                <a:latin typeface="+mj-lt"/>
                <a:ea typeface="Calibri"/>
                <a:cs typeface="Courier New" pitchFamily="49" charset="0"/>
              </a:rPr>
              <a:t>Modify the </a:t>
            </a:r>
            <a:r>
              <a:rPr lang="en" b="1"/>
              <a:t>BandOverRelaxation()</a:t>
            </a:r>
            <a:r>
              <a:rPr lang="en"/>
              <a:t> function and name it </a:t>
            </a:r>
            <a:r>
              <a:rPr lang="en" b="1"/>
              <a:t>BandOverRelaxationTBB()</a:t>
            </a:r>
            <a:r>
              <a:rPr lang="en">
                <a:latin typeface="+mj-lt"/>
                <a:ea typeface="Calibri"/>
                <a:cs typeface="Courier New" pitchFamily="49" charset="0"/>
              </a:rPr>
              <a:t> .</a:t>
            </a:r>
          </a:p>
          <a:p>
            <a:pPr rtl="0">
              <a:spcBef>
                <a:spcPts val="0"/>
              </a:spcBef>
              <a:spcAft>
                <a:spcPts val="0"/>
              </a:spcAft>
            </a:pPr>
            <a:r>
              <a:rPr lang="en"/>
              <a:t>Before the </a:t>
            </a:r>
            <a:r>
              <a:rPr lang="en" b="1"/>
              <a:t>BandOverRelaxationTBB()</a:t>
            </a:r>
            <a:r>
              <a:rPr lang="en"/>
              <a:t> function, declare the static member variables of </a:t>
            </a:r>
            <a:r>
              <a:rPr lang="en" b="1"/>
              <a:t>OverRelaxWorker </a:t>
            </a:r>
            <a:r>
              <a:rPr lang="en"/>
              <a:t>and </a:t>
            </a:r>
            <a:r>
              <a:rPr lang="en" b="1"/>
              <a:t>OverRelaxMaster </a:t>
            </a:r>
            <a:r>
              <a:rPr lang="en"/>
              <a:t>classes.</a:t>
            </a:r>
            <a:endParaRPr lang="ru-RU" dirty="0">
              <a:latin typeface="+mj-lt"/>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08250018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a:t>BandOverRelaxation() function modification (2)</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BandOverRelaxationTBB(...)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OverRelaxMaster static member variables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OverRelaxMaster::tAccuracy = Accuracy;</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OverRelaxMaster::tSize = size;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OverRelaxMaster::tResSize = size + 2*Index[bandWidth - 1];</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OverRelaxMaster::MaxNumSteps = N_MAX;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OverRelaxMaster::tORAccuracy = -1.0;</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OverRelaxMaster::NumSteps = 0;</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OverRelaxMaster::Chunk = n - 1;</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OverRelaxMaster::numWorkers = THREADS_PER_WORKER*NumThreads;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a:t>
            </a: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 OverRelaxWorker static member variables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OverRelaxWorker::tMatrix = Matrix;</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OverRelaxWorker::tVector = Vector;</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OverRelaxWorker::tWParam = WParam;</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OverRelaxWorker::tIndex = Index;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OverRelaxWorker::tSize = size;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OverRelaxWorker::tBandWidth = bandWidth;</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endParaRPr lang="ru-RU" sz="1600" b="1" dirty="0" smtClean="0">
              <a:solidFill>
                <a:srgbClr val="008000"/>
              </a:solidFill>
              <a:latin typeface="Courier New" pitchFamily="49" charset="0"/>
              <a:ea typeface="Calibri"/>
              <a:cs typeface="Courier New" pitchFamily="49" charset="0"/>
            </a:endParaRP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 continued in the following slide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endParaRPr lang="ru-RU" sz="1600" b="1" dirty="0">
              <a:solidFill>
                <a:srgbClr val="008000"/>
              </a:solidFill>
              <a:latin typeface="Courier New" pitchFamily="49" charset="0"/>
              <a:ea typeface="Calibri"/>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56583076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a:t>BandOverRelaxation() function modification (3)</a:t>
            </a:r>
            <a:endParaRPr lang="ru-RU" dirty="0"/>
          </a:p>
        </p:txBody>
      </p:sp>
      <p:sp>
        <p:nvSpPr>
          <p:cNvPr id="3" name="Объект 2"/>
          <p:cNvSpPr>
            <a:spLocks noGrp="1"/>
          </p:cNvSpPr>
          <p:nvPr>
            <p:ph idx="1"/>
          </p:nvPr>
        </p:nvSpPr>
        <p:spPr>
          <a:xfrm>
            <a:off x="495300" y="1196977"/>
            <a:ext cx="8915400" cy="2304031"/>
          </a:xfrm>
          <a:solidFill>
            <a:schemeClr val="accent3">
              <a:lumMod val="85000"/>
            </a:schemeClr>
          </a:solidFill>
        </p:spPr>
        <p:txBody>
          <a:bodyPr rtlCol="0"/>
          <a:lstStyle/>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 SOR method start</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OverRelaxMaster&amp; FirstIter =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new</a:t>
            </a:r>
            <a:r>
              <a:rPr lang="en" sz="1600" b="1">
                <a:latin typeface="Courier New" pitchFamily="49" charset="0"/>
                <a:ea typeface="Calibri"/>
                <a:cs typeface="Courier New" pitchFamily="49" charset="0"/>
              </a:rPr>
              <a:t> (tbb::task::allocate_root()) OverRelaxMaster();</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tbb::task::spawn_root_and_wait(FirstIter);</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(*Result) = OverRelaxMaster::tDecision;</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StepCount = OverRelaxMaster::NumSteps;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return</a:t>
            </a:r>
            <a:r>
              <a:rPr lang="en" sz="1600" b="1">
                <a:latin typeface="Courier New" pitchFamily="49" charset="0"/>
                <a:ea typeface="Calibri"/>
                <a:cs typeface="Courier New" pitchFamily="49" charset="0"/>
              </a:rPr>
              <a:t> OverRelaxMaster::tORAccuracy;</a:t>
            </a:r>
            <a:endParaRPr lang="ru-RU" sz="1600" b="1" dirty="0">
              <a:latin typeface="Courier New" pitchFamily="49" charset="0"/>
              <a:ea typeface="Times New Roman"/>
              <a:cs typeface="Courier New" pitchFamily="49" charset="0"/>
            </a:endParaRPr>
          </a:p>
          <a:p>
            <a:pPr marL="0" indent="0" algn="just" rtl="0">
              <a:spcBef>
                <a:spcPts val="0"/>
              </a:spcBef>
              <a:spcAft>
                <a:spcPts val="600"/>
              </a:spcAft>
              <a:buNone/>
            </a:pPr>
            <a:r>
              <a:rPr lang="en" sz="1600" b="1">
                <a:latin typeface="Courier New" pitchFamily="49" charset="0"/>
                <a:ea typeface="Calibri"/>
                <a:cs typeface="Courier New" pitchFamily="49" charset="0"/>
              </a:rPr>
              <a:t>}</a:t>
            </a:r>
            <a:endParaRPr lang="ru-RU" sz="1600" b="1" dirty="0">
              <a:latin typeface="Courier New" pitchFamily="49" charset="0"/>
              <a:ea typeface="Times New Roman"/>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40833130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compilation and application run</a:t>
            </a:r>
            <a:endParaRPr lang="ru-RU" dirty="0"/>
          </a:p>
        </p:txBody>
      </p:sp>
      <p:sp>
        <p:nvSpPr>
          <p:cNvPr id="3" name="Содержимое 2"/>
          <p:cNvSpPr>
            <a:spLocks noGrp="1"/>
          </p:cNvSpPr>
          <p:nvPr>
            <p:ph idx="1"/>
          </p:nvPr>
        </p:nvSpPr>
        <p:spPr/>
        <p:txBody>
          <a:bodyPr rtlCol="0"/>
          <a:lstStyle/>
          <a:p>
            <a:pPr rtl="0"/>
            <a:r>
              <a:rPr lang="en"/>
              <a:t>Modify the program code as required.</a:t>
            </a:r>
          </a:p>
          <a:p>
            <a:pPr rtl="0"/>
            <a:r>
              <a:rPr lang="en"/>
              <a:t>Having developed the software implementation, build the project by executing </a:t>
            </a:r>
            <a:r>
              <a:rPr lang="en" b="1"/>
              <a:t>Build→Rebuild 03_BandOR_cilk</a:t>
            </a:r>
            <a:r>
              <a:rPr lang="en"/>
              <a:t> and check the application for consistent running.</a:t>
            </a:r>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1436021191"/>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Scalability analysis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smtClean="0"/>
                  <a:t>To analyze the pipelined scheme efficiency, perform experiments using functions based on formulas (3) – (7) with the accuracy of </a:t>
                </a:r>
                <a14:m>
                  <m:oMath xmlns:m="http://schemas.openxmlformats.org/officeDocument/2006/math">
                    <m:r>
                      <a:rPr lang="ru-RU" i="1">
                        <a:latin typeface="Cambria Math"/>
                      </a:rPr>
                      <m:t>𝜀</m:t>
                    </m:r>
                    <m:r>
                      <a:rPr lang="ru-RU" i="1">
                        <a:latin typeface="Cambria Math"/>
                      </a:rPr>
                      <m:t>=</m:t>
                    </m:r>
                    <m:sSup>
                      <m:sSupPr>
                        <m:ctrlPr>
                          <a:rPr lang="ru-RU" i="1">
                            <a:latin typeface="Cambria Math"/>
                          </a:rPr>
                        </m:ctrlPr>
                      </m:sSupPr>
                      <m:e>
                        <m:r>
                          <a:rPr lang="ru-RU" i="1">
                            <a:latin typeface="Cambria Math"/>
                          </a:rPr>
                          <m:t>10</m:t>
                        </m:r>
                      </m:e>
                      <m:sup>
                        <m:r>
                          <a:rPr lang="ru-RU" i="1">
                            <a:latin typeface="Cambria Math"/>
                          </a:rPr>
                          <m:t>−</m:t>
                        </m:r>
                        <m:r>
                          <a:rPr lang="ru-RU" i="1">
                            <a:latin typeface="Cambria Math"/>
                          </a:rPr>
                          <m:t>5</m:t>
                        </m:r>
                      </m:sup>
                    </m:sSup>
                  </m:oMath>
                </a14:m>
                <a:r>
                  <a:rPr lang="en-US" dirty="0" smtClean="0"/>
                  <a:t>.</a:t>
                </a:r>
                <a:endParaRPr lang="ru-RU" dirty="0" smtClean="0"/>
              </a:p>
              <a:p>
                <a:pPr rtl="0"/>
                <a:endParaRPr lang="ru-RU" dirty="0" smtClean="0"/>
              </a:p>
              <a:p>
                <a:pPr rtl="0"/>
                <a:r>
                  <a:rPr lang="en" dirty="0"/>
                  <a:t>See the next slide for the results of running a multiple-thread pipelined scheme. </a:t>
                </a:r>
                <a:r>
                  <a:rPr lang="en" i="1" dirty="0"/>
                  <a:t>T </a:t>
                </a:r>
                <a:r>
                  <a:rPr lang="en" dirty="0"/>
                  <a:t>is the runtime (in seconds)</a:t>
                </a:r>
                <a:r>
                  <a:rPr lang="en" i="1" dirty="0"/>
                  <a:t>, S </a:t>
                </a:r>
                <a:r>
                  <a:rPr lang="en" dirty="0"/>
                  <a:t>is the acceleration as compared to single thread operation</a:t>
                </a:r>
                <a:r>
                  <a:rPr lang="en" i="1" dirty="0"/>
                  <a:t>.</a:t>
                </a: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730956701"/>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Scalability analysis (2)</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2162671386"/>
              </p:ext>
            </p:extLst>
          </p:nvPr>
        </p:nvGraphicFramePr>
        <p:xfrm>
          <a:off x="704529" y="1196750"/>
          <a:ext cx="8856983" cy="4754680"/>
        </p:xfrm>
        <a:graphic>
          <a:graphicData uri="http://schemas.openxmlformats.org/drawingml/2006/table">
            <a:tbl>
              <a:tblPr firstRow="1" firstCol="1" bandRow="1"/>
              <a:tblGrid>
                <a:gridCol w="952621"/>
                <a:gridCol w="952621"/>
                <a:gridCol w="947845"/>
                <a:gridCol w="747312"/>
                <a:gridCol w="936104"/>
                <a:gridCol w="864096"/>
                <a:gridCol w="936104"/>
                <a:gridCol w="792088"/>
                <a:gridCol w="864096"/>
                <a:gridCol w="864096"/>
              </a:tblGrid>
              <a:tr h="376323">
                <a:tc rowSpan="2">
                  <a:txBody>
                    <a:bodyPr/>
                    <a:lstStyle/>
                    <a:p>
                      <a:pPr marL="0" marR="0" algn="l" rtl="0">
                        <a:lnSpc>
                          <a:spcPct val="115000"/>
                        </a:lnSpc>
                        <a:spcBef>
                          <a:spcPts val="0"/>
                        </a:spcBef>
                        <a:spcAft>
                          <a:spcPts val="0"/>
                        </a:spcAft>
                      </a:pPr>
                      <a:r>
                        <a:rPr lang="en" sz="1800">
                          <a:solidFill>
                            <a:srgbClr val="000000"/>
                          </a:solidFill>
                          <a:effectLst/>
                          <a:latin typeface="+mn-lt"/>
                          <a:ea typeface="Times New Roman"/>
                          <a:cs typeface="Times New Roman"/>
                        </a:rPr>
                        <a:t>System dimension</a:t>
                      </a:r>
                      <a:endParaRPr lang="ru-RU" sz="1800" dirty="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1 thread</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2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4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6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8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615127">
                <a:tc vMerge="1">
                  <a:txBody>
                    <a:bodyPr/>
                    <a:lstStyle/>
                    <a:p>
                      <a:pPr rtl="0"/>
                      <a:endParaRPr lang="ru-RU"/>
                    </a:p>
                  </a:txBody>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a:t>
                      </a:r>
                      <a:endParaRPr lang="ru-RU" sz="1800" dirty="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0,67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0,35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0,21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3,20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0,17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3,94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0,14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4,65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a:t>
                      </a:r>
                      <a:endParaRPr lang="ru-RU" sz="1800" dirty="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4,98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2,57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1,45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3,43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1,08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4,59</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0,90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5,52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16,03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8,25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4,60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3,48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3,34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4,80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2,71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5,91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37,87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19,61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10,50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3,61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7,46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5,08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6,01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6,31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73,47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36,98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1,99</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19,75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13,91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5,28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11,17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6,58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123,42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62,83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32,96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23,10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5,34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18,53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6,66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190,60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96,76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51,26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35,63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5,35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28,56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6,67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280,10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141,79</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74,73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51,91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5,40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41,88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6,69</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390,15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199,02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104,32</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72,27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5,40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58,73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6,64</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1000</a:t>
                      </a:r>
                      <a:endParaRPr lang="ru-RU" sz="1800">
                        <a:effectLst/>
                        <a:latin typeface="+mn-lt"/>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529,07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265,81</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1,99</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141,18</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3,75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97,46</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5,43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80,50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6,57</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6990918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Difference scheme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Boundary conditions are solved for unknown variables at boundary nodes. </a:t>
                </a:r>
                <a:endParaRPr lang="ru-RU" dirty="0" smtClean="0"/>
              </a:p>
              <a:p>
                <a:pPr rtl="0"/>
                <a:r>
                  <a:rPr lang="en" dirty="0"/>
                  <a:t>Substitute the respective unknown variables for their values.</a:t>
                </a:r>
              </a:p>
              <a:p>
                <a:pPr rtl="0"/>
                <a:r>
                  <a:rPr lang="en" dirty="0"/>
                  <a:t>Consider the first differential scheme equation (</a:t>
                </a:r>
                <a14:m>
                  <m:oMath xmlns:m="http://schemas.openxmlformats.org/officeDocument/2006/math">
                    <m:r>
                      <a:rPr>
                        <a:latin typeface="Cambria Math"/>
                      </a:rPr>
                      <m:t>𝑖</m:t>
                    </m:r>
                    <m:r>
                      <a:rPr>
                        <a:latin typeface="Cambria Math"/>
                      </a:rPr>
                      <m:t>=</m:t>
                    </m:r>
                    <m:r>
                      <a:rPr lang="ru-RU" i="1">
                        <a:latin typeface="Cambria Math"/>
                      </a:rPr>
                      <m:t>1</m:t>
                    </m:r>
                  </m:oMath>
                </a14:m>
                <a:r>
                  <a:rPr lang="en" dirty="0"/>
                  <a:t>).</a:t>
                </a:r>
              </a:p>
              <a:p>
                <a:r>
                  <a:rPr lang="en" dirty="0"/>
                  <a:t>In a similar way, cases when </a:t>
                </a:r>
                <a14:m>
                  <m:oMath xmlns:m="http://schemas.openxmlformats.org/officeDocument/2006/math">
                    <m:r>
                      <a:rPr lang="ru-RU" i="1">
                        <a:latin typeface="Cambria Math"/>
                      </a:rPr>
                      <m:t>𝑖</m:t>
                    </m:r>
                    <m:r>
                      <a:rPr lang="ru-RU" i="1">
                        <a:latin typeface="Cambria Math"/>
                      </a:rPr>
                      <m:t>=</m:t>
                    </m:r>
                    <m:r>
                      <a:rPr lang="ru-RU" i="1">
                        <a:latin typeface="Cambria Math"/>
                      </a:rPr>
                      <m:t>𝑛</m:t>
                    </m:r>
                    <m:r>
                      <a:rPr lang="ru-RU" i="1">
                        <a:latin typeface="Cambria Math"/>
                      </a:rPr>
                      <m:t>−1</m:t>
                    </m:r>
                  </m:oMath>
                </a14:m>
                <a:r>
                  <a:rPr lang="ru-RU" dirty="0"/>
                  <a:t> и </a:t>
                </a:r>
                <a14:m>
                  <m:oMath xmlns:m="http://schemas.openxmlformats.org/officeDocument/2006/math">
                    <m:r>
                      <a:rPr lang="ru-RU" i="1">
                        <a:latin typeface="Cambria Math"/>
                      </a:rPr>
                      <m:t>𝑖</m:t>
                    </m:r>
                    <m:r>
                      <a:rPr lang="ru-RU" i="1">
                        <a:latin typeface="Cambria Math"/>
                      </a:rPr>
                      <m:t>=</m:t>
                    </m:r>
                    <m:bar>
                      <m:barPr>
                        <m:pos m:val="top"/>
                        <m:ctrlPr>
                          <a:rPr lang="ru-RU" i="1">
                            <a:latin typeface="Cambria Math"/>
                          </a:rPr>
                        </m:ctrlPr>
                      </m:barPr>
                      <m:e>
                        <m:r>
                          <a:rPr lang="ru-RU" i="1">
                            <a:latin typeface="Cambria Math"/>
                          </a:rPr>
                          <m:t>2,</m:t>
                        </m:r>
                        <m:r>
                          <a:rPr lang="ru-RU" i="1">
                            <a:latin typeface="Cambria Math"/>
                          </a:rPr>
                          <m:t>𝑛</m:t>
                        </m:r>
                        <m:r>
                          <a:rPr lang="ru-RU" i="1">
                            <a:latin typeface="Cambria Math"/>
                          </a:rPr>
                          <m:t>−2</m:t>
                        </m:r>
                      </m:e>
                    </m:bar>
                  </m:oMath>
                </a14:m>
                <a:r>
                  <a:rPr lang="en-US" dirty="0" smtClean="0"/>
                  <a:t> can </a:t>
                </a:r>
                <a:r>
                  <a:rPr lang="en" dirty="0" smtClean="0"/>
                  <a:t>be </a:t>
                </a:r>
                <a:r>
                  <a:rPr lang="en" dirty="0"/>
                  <a:t>considered</a:t>
                </a:r>
                <a:r>
                  <a:rPr lang="en" dirty="0" smtClean="0"/>
                  <a:t>.</a:t>
                </a:r>
                <a:endParaRPr lang="en" dirty="0"/>
              </a:p>
              <a:p>
                <a:pPr rtl="0"/>
                <a:endParaRPr lang="ru-RU" dirty="0"/>
              </a:p>
              <a:p>
                <a:pPr rtl="0"/>
                <a:endParaRPr lang="ru-RU" dirty="0" smtClean="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65990309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p:txBody>
          <a:bodyPr rtlCol="0"/>
          <a:lstStyle/>
          <a:p>
            <a:pPr rtl="0"/>
            <a:r>
              <a:rPr lang="en"/>
              <a:t>Scalability analysis (4)</a:t>
            </a:r>
            <a:endParaRPr lang="ru-RU" dirty="0"/>
          </a:p>
        </p:txBody>
      </p:sp>
      <mc:AlternateContent xmlns:mc="http://schemas.openxmlformats.org/markup-compatibility/2006">
        <mc:Choice xmlns:a14="http://schemas.microsoft.com/office/drawing/2010/main" xmlns="" Requires="a14">
          <p:sp>
            <p:nvSpPr>
              <p:cNvPr id="2" name="Объект 1"/>
              <p:cNvSpPr>
                <a:spLocks noGrp="1"/>
              </p:cNvSpPr>
              <p:nvPr>
                <p:ph idx="1"/>
              </p:nvPr>
            </p:nvSpPr>
            <p:spPr/>
            <p:txBody>
              <a:bodyPr rtlCol="0"/>
              <a:lstStyle/>
              <a:p>
                <a:pPr rtl="0"/>
                <a:r>
                  <a:rPr lang="en" dirty="0"/>
                  <a:t>The maximum acceleration of 6.7 was obtained for 8 threads when </a:t>
                </a:r>
                <a14:m>
                  <m:oMath xmlns:m="http://schemas.openxmlformats.org/officeDocument/2006/math">
                    <m:r>
                      <a:rPr>
                        <a:latin typeface="Cambria Math"/>
                      </a:rPr>
                      <m:t>𝑛</m:t>
                    </m:r>
                    <m:r>
                      <a:rPr lang="ru-RU" i="1">
                        <a:latin typeface="Cambria Math"/>
                      </a:rPr>
                      <m:t>=</m:t>
                    </m:r>
                    <m:r>
                      <a:rPr lang="ru-RU" i="1">
                        <a:latin typeface="Cambria Math"/>
                      </a:rPr>
                      <m:t>800</m:t>
                    </m:r>
                  </m:oMath>
                </a14:m>
                <a:r>
                  <a:rPr lang="en" dirty="0"/>
                  <a:t>. If the grid size </a:t>
                </a:r>
                <a14:m>
                  <m:oMath xmlns:m="http://schemas.openxmlformats.org/officeDocument/2006/math">
                    <m:r>
                      <a:rPr>
                        <a:latin typeface="Cambria Math"/>
                      </a:rPr>
                      <m:t>𝑛</m:t>
                    </m:r>
                    <m:r>
                      <a:rPr>
                        <a:latin typeface="Cambria Math"/>
                      </a:rPr>
                      <m:t>&gt;</m:t>
                    </m:r>
                    <m:r>
                      <a:rPr lang="en-US" b="0" i="1" smtClean="0">
                        <a:latin typeface="Cambria Math"/>
                      </a:rPr>
                      <m:t>300</m:t>
                    </m:r>
                    <m:r>
                      <a:rPr lang="en-US" b="0" i="1" smtClean="0">
                        <a:latin typeface="Cambria Math"/>
                      </a:rPr>
                      <m:t> </m:t>
                    </m:r>
                  </m:oMath>
                </a14:m>
                <a:r>
                  <a:rPr lang="en" dirty="0" smtClean="0"/>
                  <a:t>acceleration will exceed 6.</a:t>
                </a:r>
                <a:endParaRPr lang="en-US" dirty="0" smtClean="0"/>
              </a:p>
              <a:p>
                <a:pPr rtl="0"/>
                <a:r>
                  <a:rPr lang="en" dirty="0"/>
                  <a:t>Acceleration growth depending on the number of threads and grid size indicates good scalability of the proposed pipelined scheme.</a:t>
                </a:r>
                <a:endParaRPr lang="en-US" dirty="0" smtClean="0"/>
              </a:p>
              <a:p>
                <a:pPr rtl="0"/>
                <a:r>
                  <a:rPr lang="en" dirty="0"/>
                  <a:t>The pipelined scheme requires the same number of the SOR method iterations as the consecutive version.</a:t>
                </a:r>
                <a:endParaRPr lang="en-US" dirty="0" smtClean="0"/>
              </a:p>
              <a:p>
                <a:pPr rtl="0"/>
                <a:r>
                  <a:rPr lang="en" dirty="0"/>
                  <a:t>Additional acceleration may be ensured by fitting scheme parameters to a specific problem.</a:t>
                </a:r>
              </a:p>
            </p:txBody>
          </p:sp>
        </mc:Choice>
        <mc:Fallback>
          <p:sp>
            <p:nvSpPr>
              <p:cNvPr id="2" name="Объект 1"/>
              <p:cNvSpPr>
                <a:spLocks noGrp="1" noRot="1" noChangeAspect="1" noMove="1" noResize="1" noEditPoints="1" noAdjustHandles="1" noChangeArrowheads="1" noChangeShapeType="1" noTextEdit="1"/>
              </p:cNvSpPr>
              <p:nvPr>
                <p:ph idx="1"/>
              </p:nvPr>
            </p:nvSpPr>
            <p:spPr>
              <a:blipFill rotWithShape="1">
                <a:blip r:embed="rId2" cstate="print"/>
                <a:stretch>
                  <a:fillRect l="-478" t="-859" r="-684"/>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2277880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questions (1)</a:t>
            </a:r>
            <a:endParaRPr lang="ru-RU" dirty="0"/>
          </a:p>
        </p:txBody>
      </p:sp>
      <p:sp>
        <p:nvSpPr>
          <p:cNvPr id="3" name="Объект 2"/>
          <p:cNvSpPr>
            <a:spLocks noGrp="1"/>
          </p:cNvSpPr>
          <p:nvPr>
            <p:ph idx="1"/>
          </p:nvPr>
        </p:nvSpPr>
        <p:spPr/>
        <p:txBody>
          <a:bodyPr rtlCol="0"/>
          <a:lstStyle/>
          <a:p>
            <a:pPr lvl="0" rtl="0"/>
            <a:r>
              <a:rPr lang="en" dirty="0"/>
              <a:t>Deduce a linear system resulting from grid approximation of the heat transfer equation. What structural peculiarities does this matrix have?</a:t>
            </a:r>
          </a:p>
          <a:p>
            <a:pPr lvl="0" rtl="0"/>
            <a:r>
              <a:rPr lang="en" dirty="0"/>
              <a:t>Give the canonical SOR method form and approximation component computation formula.</a:t>
            </a:r>
          </a:p>
          <a:p>
            <a:pPr lvl="0" rtl="0"/>
            <a:r>
              <a:rPr lang="en" dirty="0"/>
              <a:t>Substantiate the SOR method convergence. Demonstrate dependence of the convergence rate on the method parameters selection.</a:t>
            </a:r>
          </a:p>
          <a:p>
            <a:pPr lvl="0" rtl="0"/>
            <a:r>
              <a:rPr lang="en" dirty="0"/>
              <a:t>What band matrix storage formats do you know? When </a:t>
            </a:r>
            <a:r>
              <a:rPr lang="en" dirty="0" smtClean="0"/>
              <a:t>is </a:t>
            </a:r>
            <a:r>
              <a:rPr lang="en" dirty="0"/>
              <a:t>each of them used?</a:t>
            </a:r>
          </a:p>
          <a:p>
            <a:pPr mar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97102173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questions (2)</a:t>
            </a:r>
            <a:endParaRPr lang="ru-RU" dirty="0"/>
          </a:p>
        </p:txBody>
      </p:sp>
      <p:sp>
        <p:nvSpPr>
          <p:cNvPr id="3" name="Объект 2"/>
          <p:cNvSpPr>
            <a:spLocks noGrp="1"/>
          </p:cNvSpPr>
          <p:nvPr>
            <p:ph idx="1"/>
          </p:nvPr>
        </p:nvSpPr>
        <p:spPr/>
        <p:txBody>
          <a:bodyPr rtlCol="0"/>
          <a:lstStyle/>
          <a:p>
            <a:pPr lvl="0" rtl="0"/>
            <a:r>
              <a:rPr lang="en"/>
              <a:t>Why is the number of the SOR method iterations different in case of a multi-thread Intel® Cilk Plus-based parallel implementation?</a:t>
            </a:r>
          </a:p>
          <a:p>
            <a:pPr lvl="0" rtl="0"/>
            <a:r>
              <a:rPr lang="en"/>
              <a:t>Substantiate the necessary restrictions to the pipelined parallelization scheme parameters. What changes must be introduced to the system to relax these restrictions?</a:t>
            </a:r>
          </a:p>
          <a:p>
            <a:pPr mar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70141312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Added tasks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lvl="0" rtl="0"/>
                <a:r>
                  <a:rPr lang="en" dirty="0"/>
                  <a:t>Prove that the block five-diagonal matrix used for solving linear systems in the course of this laboratory work is negative definite.</a:t>
                </a:r>
              </a:p>
              <a:p>
                <a:pPr lvl="0" rtl="0"/>
                <a:r>
                  <a:rPr lang="en" dirty="0"/>
                  <a:t>Show that if the matrix </a:t>
                </a:r>
                <a14:m>
                  <m:oMath xmlns:m="http://schemas.openxmlformats.org/officeDocument/2006/math">
                    <m:r>
                      <a:rPr>
                        <a:latin typeface="Cambria Math"/>
                      </a:rPr>
                      <m:t>𝐴</m:t>
                    </m:r>
                  </m:oMath>
                </a14:m>
                <a:r>
                  <a:rPr lang="en" dirty="0"/>
                  <a:t> is a negative definite, the matrix</a:t>
                </a:r>
                <a14:m>
                  <m:oMath xmlns:m="http://schemas.openxmlformats.org/officeDocument/2006/math">
                    <m:r>
                      <a:rPr lang="ru-RU" i="1">
                        <a:latin typeface="Cambria Math"/>
                      </a:rPr>
                      <m:t> (–</m:t>
                    </m:r>
                    <m:r>
                      <a:rPr lang="ru-RU" i="1">
                        <a:latin typeface="Cambria Math"/>
                      </a:rPr>
                      <m:t>𝐴</m:t>
                    </m:r>
                    <m:r>
                      <a:rPr lang="ru-RU" i="1">
                        <a:latin typeface="Cambria Math"/>
                      </a:rPr>
                      <m:t>)</m:t>
                    </m:r>
                  </m:oMath>
                </a14:m>
                <a:r>
                  <a:rPr lang="en" dirty="0" smtClean="0"/>
                  <a:t> will be positive definite.</a:t>
                </a:r>
                <a:endParaRPr lang="en" dirty="0"/>
              </a:p>
              <a:p>
                <a:pPr lvl="0" rtl="0"/>
                <a:r>
                  <a:rPr lang="en" dirty="0"/>
                  <a:t>Show that the eigenvalues of the matrix in question (part of the linear system) are computed using formulas (17) and (18). It is assumed that </a:t>
                </a:r>
                <a14:m>
                  <m:oMath xmlns:m="http://schemas.openxmlformats.org/officeDocument/2006/math">
                    <m:r>
                      <a:rPr lang="ru-RU" i="1">
                        <a:latin typeface="Cambria Math"/>
                      </a:rPr>
                      <m:t>h</m:t>
                    </m:r>
                    <m:r>
                      <a:rPr lang="ru-RU" i="1">
                        <a:latin typeface="Cambria Math"/>
                      </a:rPr>
                      <m:t>=</m:t>
                    </m:r>
                    <m:r>
                      <a:rPr>
                        <a:latin typeface="Cambria Math"/>
                      </a:rPr>
                      <m:t>𝑘</m:t>
                    </m:r>
                    <m:r>
                      <a:rPr>
                        <a:latin typeface="Cambria Math"/>
                      </a:rPr>
                      <m:t>.</m:t>
                    </m:r>
                  </m:oMath>
                </a14:m>
                <a:endParaRPr lang="ru-RU" dirty="0"/>
              </a:p>
              <a:p>
                <a:pPr marL="0" lvl="0" indent="0" rtl="0">
                  <a:buNone/>
                </a:pPr>
                <a:endParaRPr lang="ru-RU" dirty="0">
                  <a:solidFill>
                    <a:srgbClr val="FF0000"/>
                  </a:solidFill>
                </a:endParaRP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1640"/>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62735769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Added tasks (2)</a:t>
            </a:r>
            <a:endParaRPr lang="ru-RU" dirty="0"/>
          </a:p>
        </p:txBody>
      </p:sp>
      <p:sp>
        <p:nvSpPr>
          <p:cNvPr id="3" name="Объект 2"/>
          <p:cNvSpPr>
            <a:spLocks noGrp="1"/>
          </p:cNvSpPr>
          <p:nvPr>
            <p:ph idx="1"/>
          </p:nvPr>
        </p:nvSpPr>
        <p:spPr/>
        <p:txBody>
          <a:bodyPr rtlCol="0"/>
          <a:lstStyle/>
          <a:p>
            <a:pPr lvl="0" rtl="0"/>
            <a:r>
              <a:rPr lang="en" dirty="0"/>
              <a:t>Implement the Jacobi method as applied to a block five-diagonal matrix mentioned in this laboratory work. Think about a possible parallelization scheme.</a:t>
            </a:r>
          </a:p>
          <a:p>
            <a:pPr lvl="0" rtl="0"/>
            <a:r>
              <a:rPr lang="en" dirty="0"/>
              <a:t>Implement the Seidel method as applied to a block five-diagonal matrix mentioned in this laboratory work. Think about a possible parallelization scheme.</a:t>
            </a:r>
          </a:p>
          <a:p>
            <a:pPr lvl="0" rtl="0"/>
            <a:r>
              <a:rPr lang="en" dirty="0"/>
              <a:t>Conduct a computational experiment having found the best pipelined scheme parameter values using Intel® TBB for test grid dimensions. </a:t>
            </a:r>
          </a:p>
          <a:p>
            <a:pPr marL="0" lv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86918654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Questions</a:t>
            </a:r>
            <a:endParaRPr lang="ru-RU" dirty="0"/>
          </a:p>
        </p:txBody>
      </p:sp>
      <p:sp>
        <p:nvSpPr>
          <p:cNvPr id="3" name="Содержимое 2"/>
          <p:cNvSpPr>
            <a:spLocks noGrp="1"/>
          </p:cNvSpPr>
          <p:nvPr>
            <p:ph idx="1"/>
          </p:nvPr>
        </p:nvSpPr>
        <p:spPr/>
        <p:txBody>
          <a:bodyPr rtlCol="0"/>
          <a:lstStyle/>
          <a:p>
            <a:pPr rtl="0"/>
            <a:r>
              <a:rPr lang="en"/>
              <a:t>???</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27592135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Difference scheme (3)</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marL="0" indent="0" rtl="0">
                  <a:buNone/>
                </a:pPr>
                <a14:m>
                  <m:oMath xmlns:m="http://schemas.openxmlformats.org/officeDocument/2006/math">
                    <m:f>
                      <m:fPr>
                        <m:ctrlPr>
                          <a:rPr lang="ru-RU" i="1" smtClean="0">
                            <a:latin typeface="Cambria Math"/>
                          </a:rPr>
                        </m:ctrlPr>
                      </m:fPr>
                      <m:num>
                        <m:d>
                          <m:dPr>
                            <m:ctrlPr>
                              <a:rPr lang="ru-RU" i="1">
                                <a:latin typeface="Cambria Math"/>
                              </a:rPr>
                            </m:ctrlPr>
                          </m:dPr>
                          <m:e>
                            <m:sSub>
                              <m:sSubPr>
                                <m:ctrlPr>
                                  <a:rPr lang="ru-RU" i="1">
                                    <a:latin typeface="Cambria Math"/>
                                  </a:rPr>
                                </m:ctrlPr>
                              </m:sSubPr>
                              <m:e>
                                <m:r>
                                  <a:rPr>
                                    <a:latin typeface="Cambria Math"/>
                                  </a:rPr>
                                  <m:t>𝑈</m:t>
                                </m:r>
                              </m:e>
                              <m:sub>
                                <m:r>
                                  <a:rPr lang="ru-RU" i="1">
                                    <a:latin typeface="Cambria Math"/>
                                  </a:rPr>
                                  <m:t>0</m:t>
                                </m:r>
                                <m:r>
                                  <a:rPr lang="ru-RU" i="1">
                                    <a:latin typeface="Cambria Math"/>
                                  </a:rPr>
                                  <m:t>,</m:t>
                                </m:r>
                                <m:r>
                                  <a:rPr>
                                    <a:latin typeface="Cambria Math"/>
                                  </a:rPr>
                                  <m:t>𝑗</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a:latin typeface="Cambria Math"/>
                                  </a:rPr>
                                  <m:t>𝑗</m:t>
                                </m:r>
                              </m:sub>
                            </m:sSub>
                          </m:e>
                        </m:d>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sSub>
                          <m:sSubPr>
                            <m:ctrlPr>
                              <a:rPr lang="ru-RU" i="1">
                                <a:latin typeface="Cambria Math"/>
                              </a:rPr>
                            </m:ctrlPr>
                          </m:sSubPr>
                          <m:e>
                            <m:r>
                              <a:rPr lang="ru-RU" i="1">
                                <a:latin typeface="Cambria Math"/>
                              </a:rPr>
                              <m:t>(</m:t>
                            </m:r>
                            <m:r>
                              <a:rPr>
                                <a:latin typeface="Cambria Math"/>
                              </a:rPr>
                              <m:t>𝑈</m:t>
                            </m:r>
                          </m:e>
                          <m:sub>
                            <m:r>
                              <a:rPr lang="ru-RU" i="1">
                                <a:latin typeface="Cambria Math"/>
                              </a:rPr>
                              <m:t>1</m:t>
                            </m:r>
                            <m:r>
                              <a:rPr lang="ru-RU" i="1">
                                <a:latin typeface="Cambria Math"/>
                              </a:rPr>
                              <m:t>,</m:t>
                            </m:r>
                            <m:r>
                              <a:rPr>
                                <a:latin typeface="Cambria Math"/>
                              </a:rPr>
                              <m:t>𝑗</m:t>
                            </m:r>
                            <m:r>
                              <a:rPr lang="ru-RU" i="1">
                                <a:latin typeface="Cambria Math"/>
                              </a:rPr>
                              <m:t>−</m:t>
                            </m:r>
                            <m:r>
                              <a:rPr lang="ru-RU" i="1">
                                <a:latin typeface="Cambria Math"/>
                              </a:rPr>
                              <m:t>1</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r>
                              <a:rPr lang="ru-RU" i="1">
                                <a:latin typeface="Cambria Math"/>
                              </a:rPr>
                              <m:t>+</m:t>
                            </m:r>
                            <m:r>
                              <a:rPr lang="ru-RU" i="1">
                                <a:latin typeface="Cambria Math"/>
                              </a:rPr>
                              <m:t>1</m:t>
                            </m:r>
                          </m:sub>
                        </m:sSub>
                        <m:r>
                          <a:rPr lang="ru-RU" i="1">
                            <a:latin typeface="Cambria Math"/>
                          </a:rPr>
                          <m:t>)</m:t>
                        </m:r>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a:latin typeface="Cambria Math"/>
                          </a:rPr>
                          <m:t>𝑗</m:t>
                        </m:r>
                      </m:sub>
                    </m:sSub>
                    <m:r>
                      <a:rPr lang="ru-RU" i="1">
                        <a:latin typeface="Cambria Math"/>
                      </a:rPr>
                      <m:t>,  </m:t>
                    </m:r>
                    <m:r>
                      <a:rPr>
                        <a:latin typeface="Cambria Math"/>
                      </a:rPr>
                      <m:t>𝑗</m:t>
                    </m:r>
                    <m:r>
                      <a:rPr lang="ru-RU" i="1">
                        <a:latin typeface="Cambria Math"/>
                      </a:rPr>
                      <m:t>=</m:t>
                    </m:r>
                    <m:bar>
                      <m:barPr>
                        <m:pos m:val="top"/>
                        <m:ctrlPr>
                          <a:rPr lang="ru-RU" i="1">
                            <a:latin typeface="Cambria Math"/>
                          </a:rPr>
                        </m:ctrlPr>
                      </m:barPr>
                      <m:e>
                        <m:r>
                          <a:rPr lang="ru-RU" i="1">
                            <a:latin typeface="Cambria Math"/>
                          </a:rPr>
                          <m:t>2</m:t>
                        </m:r>
                        <m:r>
                          <a:rPr lang="ru-RU" i="1">
                            <a:latin typeface="Cambria Math"/>
                          </a:rPr>
                          <m:t>, </m:t>
                        </m:r>
                        <m:r>
                          <a:rPr>
                            <a:latin typeface="Cambria Math"/>
                          </a:rPr>
                          <m:t>𝑚</m:t>
                        </m:r>
                        <m:r>
                          <a:rPr lang="ru-RU" i="1">
                            <a:latin typeface="Cambria Math"/>
                          </a:rPr>
                          <m:t>−</m:t>
                        </m:r>
                        <m:r>
                          <a:rPr lang="ru-RU" i="1">
                            <a:latin typeface="Cambria Math"/>
                          </a:rPr>
                          <m:t>2</m:t>
                        </m:r>
                      </m:e>
                    </m:bar>
                  </m:oMath>
                </a14:m>
                <a:r>
                  <a:rPr lang="en" i="1"/>
                  <a:t> </a:t>
                </a:r>
                <a:endParaRPr lang="ru-RU" dirty="0"/>
              </a:p>
              <a:p>
                <a:pPr marL="0" indent="0" rtl="0">
                  <a:buNone/>
                </a:pPr>
                <a14:m>
                  <m:oMath xmlns:m="http://schemas.openxmlformats.org/officeDocument/2006/math">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a:latin typeface="Cambria Math"/>
                              </a:rPr>
                              <m:t>𝑗</m:t>
                            </m:r>
                          </m:sub>
                        </m:sSub>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r>
                      <a:rPr lang="ru-RU" i="1">
                        <a:latin typeface="Cambria Math"/>
                      </a:rPr>
                      <m:t>2</m:t>
                    </m:r>
                    <m:d>
                      <m:dPr>
                        <m:ctrlPr>
                          <a:rPr lang="ru-RU" i="1">
                            <a:latin typeface="Cambria Math"/>
                          </a:rPr>
                        </m:ctrlPr>
                      </m:dPr>
                      <m:e>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e>
                    </m:d>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sub>
                    </m:sSub>
                    <m:r>
                      <a:rPr lang="ru-RU" i="1">
                        <a:latin typeface="Cambria Math"/>
                      </a:rPr>
                      <m:t>+</m:t>
                    </m:r>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r>
                              <a:rPr lang="ru-RU" i="1">
                                <a:latin typeface="Cambria Math"/>
                              </a:rPr>
                              <m:t>−</m:t>
                            </m:r>
                            <m:r>
                              <a:rPr lang="ru-RU" i="1">
                                <a:latin typeface="Cambria Math"/>
                              </a:rPr>
                              <m:t>1</m:t>
                            </m:r>
                          </m:sub>
                        </m:sSub>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𝑗</m:t>
                            </m:r>
                            <m:r>
                              <a:rPr lang="ru-RU" i="1">
                                <a:latin typeface="Cambria Math"/>
                              </a:rPr>
                              <m:t>+</m:t>
                            </m:r>
                            <m:r>
                              <a:rPr lang="ru-RU" i="1">
                                <a:latin typeface="Cambria Math"/>
                              </a:rPr>
                              <m:t>1</m:t>
                            </m:r>
                          </m:sub>
                        </m:sSub>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a:latin typeface="Cambria Math"/>
                          </a:rPr>
                          <m:t>𝑗</m:t>
                        </m:r>
                      </m:sub>
                    </m:sSub>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sSub>
                      <m:sSubPr>
                        <m:ctrlPr>
                          <a:rPr lang="ru-RU" i="1">
                            <a:latin typeface="Cambria Math"/>
                          </a:rPr>
                        </m:ctrlPr>
                      </m:sSubPr>
                      <m:e>
                        <m:r>
                          <a:rPr>
                            <a:latin typeface="Cambria Math"/>
                          </a:rPr>
                          <m:t>𝜇</m:t>
                        </m:r>
                      </m:e>
                      <m:sub>
                        <m:r>
                          <a:rPr lang="ru-RU" i="1">
                            <a:latin typeface="Cambria Math"/>
                          </a:rPr>
                          <m:t>1</m:t>
                        </m:r>
                        <m:r>
                          <a:rPr lang="ru-RU" i="1">
                            <a:latin typeface="Cambria Math"/>
                          </a:rPr>
                          <m:t>,</m:t>
                        </m:r>
                        <m:r>
                          <a:rPr>
                            <a:latin typeface="Cambria Math"/>
                          </a:rPr>
                          <m:t>𝑗</m:t>
                        </m:r>
                      </m:sub>
                    </m:sSub>
                    <m:r>
                      <a:rPr lang="ru-RU" i="1">
                        <a:latin typeface="Cambria Math"/>
                      </a:rPr>
                      <m:t>,  </m:t>
                    </m:r>
                    <m:r>
                      <a:rPr>
                        <a:latin typeface="Cambria Math"/>
                      </a:rPr>
                      <m:t>𝑗</m:t>
                    </m:r>
                    <m:r>
                      <a:rPr lang="ru-RU" i="1">
                        <a:latin typeface="Cambria Math"/>
                      </a:rPr>
                      <m:t>=</m:t>
                    </m:r>
                    <m:bar>
                      <m:barPr>
                        <m:pos m:val="top"/>
                        <m:ctrlPr>
                          <a:rPr lang="ru-RU" i="1">
                            <a:latin typeface="Cambria Math"/>
                          </a:rPr>
                        </m:ctrlPr>
                      </m:barPr>
                      <m:e>
                        <m:r>
                          <a:rPr lang="ru-RU" i="1">
                            <a:latin typeface="Cambria Math"/>
                          </a:rPr>
                          <m:t>2</m:t>
                        </m:r>
                        <m:r>
                          <a:rPr lang="ru-RU" i="1">
                            <a:latin typeface="Cambria Math"/>
                          </a:rPr>
                          <m:t>, </m:t>
                        </m:r>
                        <m:r>
                          <a:rPr>
                            <a:latin typeface="Cambria Math"/>
                          </a:rPr>
                          <m:t>𝑚</m:t>
                        </m:r>
                        <m:r>
                          <a:rPr lang="ru-RU" i="1">
                            <a:latin typeface="Cambria Math"/>
                          </a:rPr>
                          <m:t>−</m:t>
                        </m:r>
                        <m:r>
                          <a:rPr lang="ru-RU" i="1">
                            <a:latin typeface="Cambria Math"/>
                          </a:rPr>
                          <m:t>2</m:t>
                        </m:r>
                      </m:e>
                    </m:bar>
                  </m:oMath>
                </a14:m>
                <a:r>
                  <a:rPr lang="en"/>
                  <a:t> </a:t>
                </a:r>
              </a:p>
              <a:p>
                <a:pPr marL="0" indent="0" rtl="0">
                  <a:buNone/>
                </a:pPr>
                <a:endParaRPr lang="ru-RU" i="1" dirty="0" smtClean="0">
                  <a:latin typeface="Cambria Math"/>
                </a:endParaRPr>
              </a:p>
              <a:p>
                <a:pPr marL="0" indent="0" rtl="0">
                  <a:buNone/>
                </a:pPr>
                <a14:m>
                  <m:oMath xmlns:m="http://schemas.openxmlformats.org/officeDocument/2006/math">
                    <m:f>
                      <m:fPr>
                        <m:ctrlPr>
                          <a:rPr lang="ru-RU" i="1">
                            <a:latin typeface="Cambria Math"/>
                          </a:rPr>
                        </m:ctrlPr>
                      </m:fPr>
                      <m:num>
                        <m:d>
                          <m:dPr>
                            <m:ctrlPr>
                              <a:rPr lang="ru-RU" i="1">
                                <a:latin typeface="Cambria Math"/>
                              </a:rPr>
                            </m:ctrlPr>
                          </m:dPr>
                          <m:e>
                            <m:sSub>
                              <m:sSubPr>
                                <m:ctrlPr>
                                  <a:rPr lang="ru-RU" i="1">
                                    <a:latin typeface="Cambria Math"/>
                                  </a:rPr>
                                </m:ctrlPr>
                              </m:sSubPr>
                              <m:e>
                                <m:r>
                                  <a:rPr>
                                    <a:latin typeface="Cambria Math"/>
                                  </a:rPr>
                                  <m:t>𝑈</m:t>
                                </m:r>
                              </m:e>
                              <m:sub>
                                <m:r>
                                  <a:rPr lang="ru-RU" i="1">
                                    <a:latin typeface="Cambria Math"/>
                                  </a:rPr>
                                  <m:t>0</m:t>
                                </m:r>
                                <m:r>
                                  <a:rPr lang="ru-RU" i="1">
                                    <a:latin typeface="Cambria Math"/>
                                  </a:rPr>
                                  <m:t>,</m:t>
                                </m:r>
                                <m:r>
                                  <a:rPr lang="ru-RU" i="1">
                                    <a:latin typeface="Cambria Math"/>
                                  </a:rPr>
                                  <m:t>1</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1</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lang="ru-RU" i="1">
                                    <a:latin typeface="Cambria Math"/>
                                  </a:rPr>
                                  <m:t>1</m:t>
                                </m:r>
                              </m:sub>
                            </m:sSub>
                          </m:e>
                        </m:d>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sSub>
                          <m:sSubPr>
                            <m:ctrlPr>
                              <a:rPr lang="ru-RU" i="1">
                                <a:latin typeface="Cambria Math"/>
                              </a:rPr>
                            </m:ctrlPr>
                          </m:sSubPr>
                          <m:e>
                            <m:r>
                              <a:rPr lang="ru-RU" i="1">
                                <a:latin typeface="Cambria Math"/>
                              </a:rPr>
                              <m:t>(</m:t>
                            </m:r>
                            <m:r>
                              <a:rPr>
                                <a:latin typeface="Cambria Math"/>
                              </a:rPr>
                              <m:t>𝑈</m:t>
                            </m:r>
                          </m:e>
                          <m:sub>
                            <m:r>
                              <a:rPr lang="ru-RU" i="1">
                                <a:latin typeface="Cambria Math"/>
                              </a:rPr>
                              <m:t>1</m:t>
                            </m:r>
                            <m:r>
                              <a:rPr lang="ru-RU" i="1">
                                <a:latin typeface="Cambria Math"/>
                              </a:rPr>
                              <m:t>,</m:t>
                            </m:r>
                            <m:r>
                              <a:rPr lang="ru-RU" i="1">
                                <a:latin typeface="Cambria Math"/>
                              </a:rPr>
                              <m:t>0</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1</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2</m:t>
                            </m:r>
                          </m:sub>
                        </m:sSub>
                        <m:r>
                          <a:rPr lang="ru-RU" i="1">
                            <a:latin typeface="Cambria Math"/>
                          </a:rPr>
                          <m:t>)</m:t>
                        </m:r>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lang="ru-RU" i="1">
                            <a:latin typeface="Cambria Math"/>
                          </a:rPr>
                          <m:t>1</m:t>
                        </m:r>
                      </m:sub>
                    </m:sSub>
                    <m:r>
                      <a:rPr lang="ru-RU" i="1">
                        <a:latin typeface="Cambria Math"/>
                      </a:rPr>
                      <m:t>,  </m:t>
                    </m:r>
                    <m:r>
                      <a:rPr>
                        <a:latin typeface="Cambria Math"/>
                      </a:rPr>
                      <m:t>𝑗</m:t>
                    </m:r>
                    <m:r>
                      <a:rPr lang="ru-RU" i="1">
                        <a:latin typeface="Cambria Math"/>
                      </a:rPr>
                      <m:t>=</m:t>
                    </m:r>
                    <m:r>
                      <a:rPr lang="ru-RU" i="1">
                        <a:latin typeface="Cambria Math"/>
                      </a:rPr>
                      <m:t>1</m:t>
                    </m:r>
                  </m:oMath>
                </a14:m>
                <a:r>
                  <a:rPr lang="en" i="1"/>
                  <a:t> </a:t>
                </a:r>
                <a:endParaRPr lang="ru-RU" dirty="0"/>
              </a:p>
              <a:p>
                <a:pPr marL="0" indent="0" rtl="0">
                  <a:buNone/>
                </a:pPr>
                <a14:m>
                  <m:oMath xmlns:m="http://schemas.openxmlformats.org/officeDocument/2006/math">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lang="ru-RU" i="1">
                                <a:latin typeface="Cambria Math"/>
                              </a:rPr>
                              <m:t>1</m:t>
                            </m:r>
                          </m:sub>
                        </m:sSub>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r>
                      <a:rPr lang="ru-RU" i="1">
                        <a:latin typeface="Cambria Math"/>
                      </a:rPr>
                      <m:t>2</m:t>
                    </m:r>
                    <m:d>
                      <m:dPr>
                        <m:ctrlPr>
                          <a:rPr lang="ru-RU" i="1">
                            <a:latin typeface="Cambria Math"/>
                          </a:rPr>
                        </m:ctrlPr>
                      </m:dPr>
                      <m:e>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e>
                    </m:d>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1</m:t>
                        </m:r>
                      </m:sub>
                    </m:sSub>
                    <m:r>
                      <a:rPr lang="ru-RU" i="1">
                        <a:latin typeface="Cambria Math"/>
                      </a:rPr>
                      <m:t>+</m:t>
                    </m:r>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2</m:t>
                            </m:r>
                          </m:sub>
                        </m:sSub>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lang="ru-RU" i="1">
                            <a:latin typeface="Cambria Math"/>
                          </a:rPr>
                          <m:t>1</m:t>
                        </m:r>
                      </m:sub>
                    </m:sSub>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sSub>
                      <m:sSubPr>
                        <m:ctrlPr>
                          <a:rPr lang="ru-RU" i="1">
                            <a:latin typeface="Cambria Math"/>
                          </a:rPr>
                        </m:ctrlPr>
                      </m:sSubPr>
                      <m:e>
                        <m:r>
                          <a:rPr>
                            <a:latin typeface="Cambria Math"/>
                          </a:rPr>
                          <m:t>𝜇</m:t>
                        </m:r>
                      </m:e>
                      <m:sub>
                        <m:r>
                          <a:rPr lang="ru-RU" i="1">
                            <a:latin typeface="Cambria Math"/>
                          </a:rPr>
                          <m:t>3</m:t>
                        </m:r>
                        <m:r>
                          <a:rPr lang="ru-RU" i="1">
                            <a:latin typeface="Cambria Math"/>
                          </a:rPr>
                          <m:t>,</m:t>
                        </m:r>
                        <m:r>
                          <a:rPr lang="ru-RU" i="1">
                            <a:latin typeface="Cambria Math"/>
                          </a:rPr>
                          <m:t>1</m:t>
                        </m:r>
                      </m:sub>
                    </m:sSub>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sSub>
                      <m:sSubPr>
                        <m:ctrlPr>
                          <a:rPr lang="ru-RU" i="1">
                            <a:latin typeface="Cambria Math"/>
                          </a:rPr>
                        </m:ctrlPr>
                      </m:sSubPr>
                      <m:e>
                        <m:r>
                          <a:rPr>
                            <a:latin typeface="Cambria Math"/>
                          </a:rPr>
                          <m:t>𝜇</m:t>
                        </m:r>
                      </m:e>
                      <m:sub>
                        <m:r>
                          <a:rPr lang="ru-RU" i="1">
                            <a:latin typeface="Cambria Math"/>
                          </a:rPr>
                          <m:t>1</m:t>
                        </m:r>
                        <m:r>
                          <a:rPr lang="ru-RU" i="1">
                            <a:latin typeface="Cambria Math"/>
                          </a:rPr>
                          <m:t>,</m:t>
                        </m:r>
                        <m:r>
                          <a:rPr lang="ru-RU" i="1">
                            <a:latin typeface="Cambria Math"/>
                          </a:rPr>
                          <m:t>1</m:t>
                        </m:r>
                      </m:sub>
                    </m:sSub>
                    <m:r>
                      <a:rPr lang="ru-RU" i="1">
                        <a:latin typeface="Cambria Math"/>
                      </a:rPr>
                      <m:t>,  </m:t>
                    </m:r>
                    <m:r>
                      <a:rPr>
                        <a:latin typeface="Cambria Math"/>
                      </a:rPr>
                      <m:t>𝑗</m:t>
                    </m:r>
                    <m:r>
                      <a:rPr lang="ru-RU" i="1">
                        <a:latin typeface="Cambria Math"/>
                      </a:rPr>
                      <m:t>=</m:t>
                    </m:r>
                    <m:r>
                      <a:rPr lang="ru-RU" i="1">
                        <a:latin typeface="Cambria Math"/>
                      </a:rPr>
                      <m:t>1</m:t>
                    </m:r>
                  </m:oMath>
                </a14:m>
                <a:r>
                  <a:rPr lang="en" i="1"/>
                  <a:t> </a:t>
                </a:r>
                <a:endParaRPr lang="ru-RU" dirty="0"/>
              </a:p>
              <a:p>
                <a:pPr marL="0" indent="0" rtl="0">
                  <a:buNone/>
                </a:pPr>
                <a14:m>
                  <m:oMath xmlns:m="http://schemas.openxmlformats.org/officeDocument/2006/math">
                    <m:f>
                      <m:fPr>
                        <m:ctrlPr>
                          <a:rPr lang="ru-RU" i="1">
                            <a:latin typeface="Cambria Math"/>
                          </a:rPr>
                        </m:ctrlPr>
                      </m:fPr>
                      <m:num>
                        <m:d>
                          <m:dPr>
                            <m:ctrlPr>
                              <a:rPr lang="ru-RU" i="1">
                                <a:latin typeface="Cambria Math"/>
                              </a:rPr>
                            </m:ctrlPr>
                          </m:dPr>
                          <m:e>
                            <m:sSub>
                              <m:sSubPr>
                                <m:ctrlPr>
                                  <a:rPr lang="ru-RU" i="1">
                                    <a:latin typeface="Cambria Math"/>
                                  </a:rPr>
                                </m:ctrlPr>
                              </m:sSubPr>
                              <m:e>
                                <m:r>
                                  <a:rPr>
                                    <a:latin typeface="Cambria Math"/>
                                  </a:rPr>
                                  <m:t>𝑈</m:t>
                                </m:r>
                              </m:e>
                              <m:sub>
                                <m:r>
                                  <a:rPr lang="ru-RU" i="1">
                                    <a:latin typeface="Cambria Math"/>
                                  </a:rPr>
                                  <m:t>0</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a:latin typeface="Cambria Math"/>
                                  </a:rPr>
                                  <m:t>𝑚</m:t>
                                </m:r>
                                <m:r>
                                  <a:rPr lang="ru-RU" i="1">
                                    <a:latin typeface="Cambria Math"/>
                                  </a:rPr>
                                  <m:t>−</m:t>
                                </m:r>
                                <m:r>
                                  <a:rPr lang="ru-RU" i="1">
                                    <a:latin typeface="Cambria Math"/>
                                  </a:rPr>
                                  <m:t>1</m:t>
                                </m:r>
                              </m:sub>
                            </m:sSub>
                          </m:e>
                        </m:d>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sSub>
                          <m:sSubPr>
                            <m:ctrlPr>
                              <a:rPr lang="ru-RU" i="1">
                                <a:latin typeface="Cambria Math"/>
                              </a:rPr>
                            </m:ctrlPr>
                          </m:sSubPr>
                          <m:e>
                            <m:r>
                              <a:rPr lang="ru-RU" i="1">
                                <a:latin typeface="Cambria Math"/>
                              </a:rPr>
                              <m:t>(</m:t>
                            </m:r>
                            <m:r>
                              <a:rPr>
                                <a:latin typeface="Cambria Math"/>
                              </a:rPr>
                              <m:t>𝑈</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2</m:t>
                            </m:r>
                          </m:sub>
                        </m:sSub>
                        <m:r>
                          <a:rPr lang="ru-RU" i="1">
                            <a:latin typeface="Cambria Math"/>
                          </a:rPr>
                          <m:t>−</m:t>
                        </m:r>
                        <m:r>
                          <a:rPr lang="ru-RU" i="1">
                            <a:latin typeface="Cambria Math"/>
                          </a:rPr>
                          <m:t>2</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sub>
                        </m:sSub>
                        <m:r>
                          <a:rPr lang="ru-RU" i="1">
                            <a:latin typeface="Cambria Math"/>
                          </a:rPr>
                          <m:t>)</m:t>
                        </m:r>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a:latin typeface="Cambria Math"/>
                          </a:rPr>
                          <m:t>𝑗</m:t>
                        </m:r>
                      </m:sub>
                    </m:sSub>
                    <m:r>
                      <a:rPr lang="ru-RU" i="1">
                        <a:latin typeface="Cambria Math"/>
                      </a:rPr>
                      <m:t>,  </m:t>
                    </m:r>
                    <m:r>
                      <a:rPr>
                        <a:latin typeface="Cambria Math"/>
                      </a:rPr>
                      <m:t>𝑗</m:t>
                    </m:r>
                    <m:r>
                      <a:rPr lang="ru-RU" i="1">
                        <a:latin typeface="Cambria Math"/>
                      </a:rPr>
                      <m:t>=</m:t>
                    </m:r>
                    <m:r>
                      <a:rPr>
                        <a:latin typeface="Cambria Math"/>
                      </a:rPr>
                      <m:t>𝑚</m:t>
                    </m:r>
                    <m:r>
                      <a:rPr lang="ru-RU" i="1">
                        <a:latin typeface="Cambria Math"/>
                      </a:rPr>
                      <m:t>−</m:t>
                    </m:r>
                    <m:r>
                      <a:rPr lang="ru-RU" i="1">
                        <a:latin typeface="Cambria Math"/>
                      </a:rPr>
                      <m:t>1</m:t>
                    </m:r>
                  </m:oMath>
                </a14:m>
                <a:r>
                  <a:rPr lang="en" i="1"/>
                  <a:t> </a:t>
                </a:r>
                <a:endParaRPr lang="ru-RU" dirty="0"/>
              </a:p>
              <a:p>
                <a:pPr marL="0" indent="0" rtl="0">
                  <a:buNone/>
                </a:pPr>
                <a14:m>
                  <m:oMath xmlns:m="http://schemas.openxmlformats.org/officeDocument/2006/math">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a:latin typeface="Cambria Math"/>
                              </a:rPr>
                              <m:t>𝑚</m:t>
                            </m:r>
                            <m:r>
                              <a:rPr lang="ru-RU" i="1">
                                <a:latin typeface="Cambria Math"/>
                              </a:rPr>
                              <m:t>−</m:t>
                            </m:r>
                            <m:r>
                              <a:rPr lang="ru-RU" i="1">
                                <a:latin typeface="Cambria Math"/>
                              </a:rPr>
                              <m:t>1</m:t>
                            </m:r>
                          </m:sub>
                        </m:sSub>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r>
                      <a:rPr lang="ru-RU" i="1">
                        <a:latin typeface="Cambria Math"/>
                      </a:rPr>
                      <m:t>2</m:t>
                    </m:r>
                    <m:d>
                      <m:dPr>
                        <m:ctrlPr>
                          <a:rPr lang="ru-RU" i="1">
                            <a:latin typeface="Cambria Math"/>
                          </a:rPr>
                        </m:ctrlPr>
                      </m:dPr>
                      <m:e>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e>
                    </m:d>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m:t>
                    </m:r>
                    <m:f>
                      <m:fPr>
                        <m:ctrlPr>
                          <a:rPr lang="ru-RU" i="1">
                            <a:latin typeface="Cambria Math"/>
                          </a:rPr>
                        </m:ctrlPr>
                      </m:fPr>
                      <m:num>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2</m:t>
                            </m:r>
                          </m:sub>
                        </m:sSub>
                      </m:num>
                      <m:den>
                        <m:sSup>
                          <m:sSupPr>
                            <m:ctrlPr>
                              <a:rPr lang="ru-RU" i="1">
                                <a:latin typeface="Cambria Math"/>
                              </a:rPr>
                            </m:ctrlPr>
                          </m:sSupPr>
                          <m:e>
                            <m:r>
                              <a:rPr>
                                <a:latin typeface="Cambria Math"/>
                              </a:rPr>
                              <m:t>𝑘</m:t>
                            </m:r>
                          </m:e>
                          <m:sup>
                            <m:r>
                              <a:rPr lang="ru-RU" i="1">
                                <a:latin typeface="Cambria Math"/>
                              </a:rPr>
                              <m:t>2</m:t>
                            </m:r>
                          </m:sup>
                        </m:sSup>
                      </m:den>
                    </m:f>
                    <m:r>
                      <a:rPr lang="ru-RU" i="1">
                        <a:latin typeface="Cambria Math"/>
                      </a:rPr>
                      <m:t>=−</m:t>
                    </m:r>
                    <m:sSub>
                      <m:sSubPr>
                        <m:ctrlPr>
                          <a:rPr lang="ru-RU" i="1">
                            <a:latin typeface="Cambria Math"/>
                          </a:rPr>
                        </m:ctrlPr>
                      </m:sSubPr>
                      <m:e>
                        <m:r>
                          <a:rPr>
                            <a:latin typeface="Cambria Math"/>
                          </a:rPr>
                          <m:t>𝑓</m:t>
                        </m:r>
                      </m:e>
                      <m:sub>
                        <m:r>
                          <a:rPr>
                            <a:latin typeface="Cambria Math"/>
                          </a:rPr>
                          <m:t>𝑖</m:t>
                        </m:r>
                        <m:r>
                          <a:rPr lang="ru-RU" i="1">
                            <a:latin typeface="Cambria Math"/>
                          </a:rPr>
                          <m:t>,</m:t>
                        </m:r>
                        <m:r>
                          <a:rPr>
                            <a:latin typeface="Cambria Math"/>
                          </a:rPr>
                          <m:t>𝑗</m:t>
                        </m:r>
                      </m:sub>
                    </m:sSub>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sSub>
                      <m:sSubPr>
                        <m:ctrlPr>
                          <a:rPr lang="ru-RU" i="1">
                            <a:latin typeface="Cambria Math"/>
                          </a:rPr>
                        </m:ctrlPr>
                      </m:sSubPr>
                      <m:e>
                        <m:r>
                          <a:rPr>
                            <a:latin typeface="Cambria Math"/>
                          </a:rPr>
                          <m:t>𝜇</m:t>
                        </m:r>
                      </m:e>
                      <m:sub>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sSub>
                      <m:sSubPr>
                        <m:ctrlPr>
                          <a:rPr lang="ru-RU" i="1">
                            <a:latin typeface="Cambria Math"/>
                          </a:rPr>
                        </m:ctrlPr>
                      </m:sSubPr>
                      <m:e>
                        <m:r>
                          <a:rPr>
                            <a:latin typeface="Cambria Math"/>
                          </a:rPr>
                          <m:t>𝜇</m:t>
                        </m:r>
                      </m:e>
                      <m:sub>
                        <m:r>
                          <a:rPr lang="ru-RU" i="1">
                            <a:latin typeface="Cambria Math"/>
                          </a:rPr>
                          <m:t>4</m:t>
                        </m:r>
                        <m:r>
                          <a:rPr lang="ru-RU" i="1">
                            <a:latin typeface="Cambria Math"/>
                          </a:rPr>
                          <m:t>,</m:t>
                        </m:r>
                        <m:r>
                          <a:rPr lang="ru-RU" i="1">
                            <a:latin typeface="Cambria Math"/>
                          </a:rPr>
                          <m:t>1</m:t>
                        </m:r>
                      </m:sub>
                    </m:sSub>
                    <m:r>
                      <a:rPr lang="ru-RU" i="1">
                        <a:latin typeface="Cambria Math"/>
                      </a:rPr>
                      <m:t>,             </m:t>
                    </m:r>
                    <m:r>
                      <a:rPr>
                        <a:latin typeface="Cambria Math"/>
                      </a:rPr>
                      <m:t>𝑗</m:t>
                    </m:r>
                    <m:r>
                      <a:rPr lang="ru-RU" i="1">
                        <a:latin typeface="Cambria Math"/>
                      </a:rPr>
                      <m:t>=</m:t>
                    </m:r>
                    <m:r>
                      <a:rPr>
                        <a:latin typeface="Cambria Math"/>
                      </a:rPr>
                      <m:t>𝑚</m:t>
                    </m:r>
                    <m:r>
                      <a:rPr lang="ru-RU" i="1">
                        <a:latin typeface="Cambria Math"/>
                      </a:rPr>
                      <m:t>−</m:t>
                    </m:r>
                    <m:r>
                      <a:rPr lang="ru-RU" i="1">
                        <a:latin typeface="Cambria Math"/>
                      </a:rPr>
                      <m:t>1</m:t>
                    </m:r>
                  </m:oMath>
                </a14:m>
                <a:r>
                  <a:rPr lang="en" i="1"/>
                  <a:t> </a:t>
                </a:r>
                <a:endParaRPr lang="ru-RU" dirty="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a:stretch>
              </a:blipFill>
            </p:spPr>
            <p:txBody>
              <a:bodyPr rtlCol="0"/>
              <a:lstStyle/>
              <a:p>
                <a:pPr rtl="0"/>
                <a:r>
                  <a:rPr lang="en">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85799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
            </a:r>
            <a:br>
              <a:rPr lang="ru-RU" dirty="0" smtClean="0"/>
            </a:br>
            <a:r>
              <a:rPr lang="en"/>
              <a:t> Putting a differential system </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Form the vector of unknowns </a:t>
                </a:r>
                <a14:m>
                  <m:oMath xmlns:m="http://schemas.openxmlformats.org/officeDocument/2006/math">
                    <m:acc>
                      <m:accPr>
                        <m:chr m:val="⃗"/>
                        <m:ctrlPr>
                          <a:rPr lang="ru-RU" i="1">
                            <a:latin typeface="Cambria Math"/>
                          </a:rPr>
                        </m:ctrlPr>
                      </m:accPr>
                      <m:e>
                        <m:r>
                          <a:rPr>
                            <a:latin typeface="Cambria Math"/>
                          </a:rPr>
                          <m:t>𝑈</m:t>
                        </m:r>
                      </m:e>
                    </m:acc>
                  </m:oMath>
                </a14:m>
                <a:r>
                  <a:rPr lang="en" dirty="0"/>
                  <a:t> as follows: </a:t>
                </a:r>
                <a:endParaRPr lang="ru-RU" dirty="0" smtClean="0"/>
              </a:p>
              <a:p>
                <a:pPr marL="0" indent="0" rtl="0">
                  <a:buNone/>
                </a:pPr>
                <a14:m>
                  <m:oMathPara xmlns:m="http://schemas.openxmlformats.org/officeDocument/2006/math">
                    <m:oMathParaPr>
                      <m:jc m:val="centerGroup"/>
                    </m:oMathParaPr>
                    <m:oMath xmlns:m="http://schemas.openxmlformats.org/officeDocument/2006/math">
                      <m:acc>
                        <m:accPr>
                          <m:chr m:val="⃗"/>
                          <m:ctrlPr>
                            <a:rPr lang="ru-RU" i="1">
                              <a:latin typeface="Cambria Math"/>
                            </a:rPr>
                          </m:ctrlPr>
                        </m:accPr>
                        <m:e>
                          <m:r>
                            <a:rPr>
                              <a:latin typeface="Cambria Math"/>
                            </a:rPr>
                            <m:t>𝑈</m:t>
                          </m:r>
                        </m:e>
                      </m:acc>
                      <m:r>
                        <a:rPr lang="ru-RU" i="1">
                          <a:latin typeface="Cambria Math"/>
                        </a:rPr>
                        <m:t>=(</m:t>
                      </m:r>
                      <m:sSub>
                        <m:sSubPr>
                          <m:ctrlPr>
                            <a:rPr lang="ru-RU" i="1">
                              <a:latin typeface="Cambria Math"/>
                            </a:rPr>
                          </m:ctrlPr>
                        </m:sSubPr>
                        <m:e>
                          <m:r>
                            <a:rPr>
                              <a:latin typeface="Cambria Math"/>
                            </a:rPr>
                            <m:t>𝑈</m:t>
                          </m:r>
                        </m:e>
                        <m:sub>
                          <m:r>
                            <a:rPr lang="ru-RU" i="1">
                              <a:latin typeface="Cambria Math"/>
                            </a:rPr>
                            <m:t>1,1</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2,1</m:t>
                          </m:r>
                        </m:sub>
                      </m:sSub>
                      <m:r>
                        <a:rPr lang="ru-RU" i="1">
                          <a:latin typeface="Cambria Math"/>
                        </a:rPr>
                        <m:t>, …, </m:t>
                      </m:r>
                      <m:sSub>
                        <m:sSubPr>
                          <m:ctrlPr>
                            <a:rPr lang="ru-RU" i="1">
                              <a:latin typeface="Cambria Math"/>
                            </a:rPr>
                          </m:ctrlPr>
                        </m:sSubPr>
                        <m:e>
                          <m:r>
                            <a:rPr>
                              <a:latin typeface="Cambria Math"/>
                            </a:rPr>
                            <m:t>𝑈</m:t>
                          </m:r>
                        </m:e>
                        <m:sub>
                          <m:r>
                            <a:rPr>
                              <a:latin typeface="Cambria Math"/>
                            </a:rPr>
                            <m:t>𝑛</m:t>
                          </m:r>
                          <m:r>
                            <a:rPr lang="ru-RU" i="1">
                              <a:latin typeface="Cambria Math"/>
                            </a:rPr>
                            <m:t>−1,1</m:t>
                          </m:r>
                        </m:sub>
                      </m:sSub>
                      <m:r>
                        <a:rPr lang="ru-RU" i="1">
                          <a:latin typeface="Cambria Math"/>
                        </a:rPr>
                        <m:t>, </m:t>
                      </m:r>
                    </m:oMath>
                  </m:oMathPara>
                </a14:m>
                <a:endParaRPr lang="ru-RU" i="1" dirty="0" smtClean="0"/>
              </a:p>
              <a:p>
                <a:pPr marL="0" indent="0" rtl="0">
                  <a:buNone/>
                </a:pPr>
                <a14:m>
                  <m:oMathPara xmlns:m="http://schemas.openxmlformats.org/officeDocument/2006/math">
                    <m:oMathParaPr>
                      <m:jc m:val="centerGroup"/>
                    </m:oMathParaPr>
                    <m:oMath xmlns:m="http://schemas.openxmlformats.org/officeDocument/2006/math">
                      <m:r>
                        <a:rPr lang="ru-RU" b="0" i="1" smtClean="0">
                          <a:latin typeface="Cambria Math"/>
                        </a:rPr>
                        <m:t>        </m:t>
                      </m:r>
                      <m:sSub>
                        <m:sSubPr>
                          <m:ctrlPr>
                            <a:rPr lang="ru-RU" i="1">
                              <a:latin typeface="Cambria Math"/>
                            </a:rPr>
                          </m:ctrlPr>
                        </m:sSubPr>
                        <m:e>
                          <m:r>
                            <a:rPr>
                              <a:latin typeface="Cambria Math"/>
                            </a:rPr>
                            <m:t>𝑈</m:t>
                          </m:r>
                        </m:e>
                        <m:sub>
                          <m:r>
                            <a:rPr lang="ru-RU" i="1">
                              <a:latin typeface="Cambria Math"/>
                            </a:rPr>
                            <m:t>1,2</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2,2</m:t>
                          </m:r>
                        </m:sub>
                      </m:sSub>
                      <m:r>
                        <a:rPr lang="ru-RU" i="1">
                          <a:latin typeface="Cambria Math"/>
                        </a:rPr>
                        <m:t>,…,</m:t>
                      </m:r>
                      <m:sSub>
                        <m:sSubPr>
                          <m:ctrlPr>
                            <a:rPr lang="ru-RU" i="1">
                              <a:latin typeface="Cambria Math"/>
                            </a:rPr>
                          </m:ctrlPr>
                        </m:sSubPr>
                        <m:e>
                          <m:r>
                            <a:rPr>
                              <a:latin typeface="Cambria Math"/>
                            </a:rPr>
                            <m:t>𝑈</m:t>
                          </m:r>
                        </m:e>
                        <m:sub>
                          <m:r>
                            <a:rPr>
                              <a:latin typeface="Cambria Math"/>
                            </a:rPr>
                            <m:t>𝑛</m:t>
                          </m:r>
                          <m:r>
                            <a:rPr lang="ru-RU" i="1">
                              <a:latin typeface="Cambria Math"/>
                            </a:rPr>
                            <m:t>−1,2</m:t>
                          </m:r>
                        </m:sub>
                      </m:sSub>
                      <m:r>
                        <a:rPr lang="ru-RU" i="1">
                          <a:latin typeface="Cambria Math"/>
                        </a:rPr>
                        <m:t>,…,</m:t>
                      </m:r>
                    </m:oMath>
                  </m:oMathPara>
                </a14:m>
                <a:endParaRPr lang="ru-RU" i="1" dirty="0" smtClean="0"/>
              </a:p>
              <a:p>
                <a:pPr marL="0" indent="0" algn="ctr" rtl="0">
                  <a:buNone/>
                </a:pPr>
                <a:r>
                  <a:rPr lang="en" dirty="0"/>
                  <a:t>              </a:t>
                </a:r>
                <a14:m>
                  <m:oMath xmlns:m="http://schemas.openxmlformats.org/officeDocument/2006/math">
                    <m:sSub>
                      <m:sSubPr>
                        <m:ctrlPr>
                          <a:rPr lang="ru-RU" i="1">
                            <a:latin typeface="Cambria Math"/>
                          </a:rPr>
                        </m:ctrlPr>
                      </m:sSubPr>
                      <m:e>
                        <m:r>
                          <a:rPr>
                            <a:latin typeface="Cambria Math"/>
                          </a:rPr>
                          <m:t>𝑈</m:t>
                        </m:r>
                      </m:e>
                      <m:sub>
                        <m:r>
                          <a:rPr lang="ru-RU" i="1">
                            <a:latin typeface="Cambria Math"/>
                          </a:rPr>
                          <m:t>1,</m:t>
                        </m:r>
                        <m:r>
                          <a:rPr>
                            <a:latin typeface="Cambria Math"/>
                          </a:rPr>
                          <m:t>𝑚</m:t>
                        </m:r>
                        <m:r>
                          <a:rPr lang="ru-RU" i="1">
                            <a:latin typeface="Cambria Math"/>
                          </a:rPr>
                          <m:t>−1</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2,</m:t>
                        </m:r>
                        <m:r>
                          <a:rPr>
                            <a:latin typeface="Cambria Math"/>
                          </a:rPr>
                          <m:t>𝑚</m:t>
                        </m:r>
                        <m:r>
                          <a:rPr lang="ru-RU" i="1">
                            <a:latin typeface="Cambria Math"/>
                          </a:rPr>
                          <m:t>−1</m:t>
                        </m:r>
                      </m:sub>
                    </m:sSub>
                    <m:r>
                      <a:rPr lang="ru-RU" i="1">
                        <a:latin typeface="Cambria Math"/>
                      </a:rPr>
                      <m:t>,…, </m:t>
                    </m:r>
                    <m:sSub>
                      <m:sSubPr>
                        <m:ctrlPr>
                          <a:rPr lang="ru-RU" i="1">
                            <a:latin typeface="Cambria Math"/>
                          </a:rPr>
                        </m:ctrlPr>
                      </m:sSubPr>
                      <m:e>
                        <m:r>
                          <a:rPr>
                            <a:latin typeface="Cambria Math"/>
                          </a:rPr>
                          <m:t>𝑈</m:t>
                        </m:r>
                      </m:e>
                      <m:sub>
                        <m:r>
                          <a:rPr>
                            <a:latin typeface="Cambria Math"/>
                          </a:rPr>
                          <m:t>𝑛</m:t>
                        </m:r>
                        <m:r>
                          <a:rPr lang="ru-RU" i="1">
                            <a:latin typeface="Cambria Math"/>
                          </a:rPr>
                          <m:t>−1,</m:t>
                        </m:r>
                        <m:r>
                          <a:rPr>
                            <a:latin typeface="Cambria Math"/>
                          </a:rPr>
                          <m:t>𝑚</m:t>
                        </m:r>
                        <m:r>
                          <a:rPr lang="ru-RU" i="1">
                            <a:latin typeface="Cambria Math"/>
                          </a:rPr>
                          <m:t>−1</m:t>
                        </m:r>
                      </m:sub>
                    </m:sSub>
                    <m:r>
                      <a:rPr lang="ru-RU" i="1">
                        <a:latin typeface="Cambria Math"/>
                      </a:rPr>
                      <m:t>)</m:t>
                    </m:r>
                  </m:oMath>
                </a14:m>
                <a:r>
                  <a:rPr lang="en" dirty="0"/>
                  <a:t> </a:t>
                </a:r>
                <a:endParaRPr lang="ru-RU" dirty="0" smtClean="0"/>
              </a:p>
              <a:p>
                <a:pPr marL="0" indent="0" rtl="0">
                  <a:buNone/>
                </a:pPr>
                <a:r>
                  <a:rPr lang="en" dirty="0"/>
                  <a:t>interior grid nodes </a:t>
                </a:r>
                <a:r>
                  <a:rPr lang="en" dirty="0" smtClean="0"/>
                  <a:t>are listed </a:t>
                </a:r>
                <a:r>
                  <a:rPr lang="en" dirty="0"/>
                  <a:t>as they are located along the coordinate variation axis </a:t>
                </a:r>
                <a14:m>
                  <m:oMath xmlns:m="http://schemas.openxmlformats.org/officeDocument/2006/math">
                    <m:r>
                      <a:rPr>
                        <a:latin typeface="Cambria Math"/>
                      </a:rPr>
                      <m:t>𝑥</m:t>
                    </m:r>
                  </m:oMath>
                </a14:m>
                <a:r>
                  <a:rPr lang="en" dirty="0"/>
                  <a:t>.</a:t>
                </a:r>
              </a:p>
              <a:p>
                <a:r>
                  <a:rPr lang="en" dirty="0"/>
                  <a:t>Then the differential system can be put it a matrix form </a:t>
                </a:r>
                <a:r>
                  <a:rPr lang="en" dirty="0" smtClean="0"/>
                  <a:t>like  </a:t>
                </a:r>
                <a14:m>
                  <m:oMath xmlns:m="http://schemas.openxmlformats.org/officeDocument/2006/math">
                    <m:r>
                      <a:rPr>
                        <a:latin typeface="Cambria Math"/>
                      </a:rPr>
                      <m:t>𝐴</m:t>
                    </m:r>
                    <m:acc>
                      <m:accPr>
                        <m:chr m:val="⃗"/>
                        <m:ctrlPr>
                          <a:rPr lang="ru-RU" i="1">
                            <a:latin typeface="Cambria Math"/>
                          </a:rPr>
                        </m:ctrlPr>
                      </m:accPr>
                      <m:e>
                        <m:r>
                          <a:rPr>
                            <a:latin typeface="Cambria Math"/>
                          </a:rPr>
                          <m:t>𝑈</m:t>
                        </m:r>
                        <m:r>
                          <a:rPr>
                            <a:latin typeface="Cambria Math"/>
                          </a:rPr>
                          <m:t>=</m:t>
                        </m:r>
                        <m:r>
                          <a:rPr>
                            <a:latin typeface="Cambria Math"/>
                          </a:rPr>
                          <m:t>𝐹</m:t>
                        </m:r>
                      </m:e>
                    </m:acc>
                  </m:oMath>
                </a14:m>
                <a:r>
                  <a:rPr lang="en-US" dirty="0"/>
                  <a:t> where </a:t>
                </a:r>
                <a14:m>
                  <m:oMath xmlns:m="http://schemas.openxmlformats.org/officeDocument/2006/math">
                    <m:acc>
                      <m:accPr>
                        <m:chr m:val="⃗"/>
                        <m:ctrlPr>
                          <a:rPr lang="ru-RU" i="1">
                            <a:latin typeface="Cambria Math"/>
                          </a:rPr>
                        </m:ctrlPr>
                      </m:accPr>
                      <m:e>
                        <m:r>
                          <a:rPr lang="ru-RU" i="1">
                            <a:latin typeface="Cambria Math"/>
                          </a:rPr>
                          <m:t>𝐹</m:t>
                        </m:r>
                      </m:e>
                    </m:acc>
                  </m:oMath>
                </a14:m>
                <a:r>
                  <a:rPr lang="en-US" dirty="0"/>
                  <a:t> is the vector of the function </a:t>
                </a:r>
                <a14:m>
                  <m:oMath xmlns:m="http://schemas.openxmlformats.org/officeDocument/2006/math">
                    <m:r>
                      <a:rPr lang="ru-RU" i="1">
                        <a:latin typeface="Cambria Math"/>
                      </a:rPr>
                      <m:t>𝑓</m:t>
                    </m:r>
                    <m:r>
                      <a:rPr lang="ru-RU" i="1">
                        <a:latin typeface="Cambria Math"/>
                      </a:rPr>
                      <m:t>(</m:t>
                    </m:r>
                    <m:r>
                      <a:rPr lang="ru-RU" i="1">
                        <a:latin typeface="Cambria Math"/>
                      </a:rPr>
                      <m:t>𝑥</m:t>
                    </m:r>
                    <m:r>
                      <a:rPr lang="ru-RU" i="1">
                        <a:latin typeface="Cambria Math"/>
                      </a:rPr>
                      <m:t>,</m:t>
                    </m:r>
                    <m:r>
                      <a:rPr lang="ru-RU" i="1">
                        <a:latin typeface="Cambria Math"/>
                      </a:rPr>
                      <m:t>𝑦</m:t>
                    </m:r>
                    <m:r>
                      <a:rPr lang="ru-RU" i="1">
                        <a:latin typeface="Cambria Math"/>
                      </a:rPr>
                      <m:t>)</m:t>
                    </m:r>
                  </m:oMath>
                </a14:m>
                <a:r>
                  <a:rPr lang="ru-RU" dirty="0"/>
                  <a:t> </a:t>
                </a:r>
                <a:r>
                  <a:rPr lang="en-US" dirty="0"/>
                  <a:t>values at the interior nodes minus boundary condition remainders and the matrix </a:t>
                </a:r>
                <a14:m>
                  <m:oMath xmlns:m="http://schemas.openxmlformats.org/officeDocument/2006/math">
                    <m:r>
                      <a:rPr lang="ru-RU" i="1">
                        <a:latin typeface="Cambria Math"/>
                      </a:rPr>
                      <m:t>𝐴</m:t>
                    </m:r>
                    <m:r>
                      <a:rPr lang="ru-RU" i="1">
                        <a:latin typeface="Cambria Math"/>
                      </a:rPr>
                      <m:t> </m:t>
                    </m:r>
                  </m:oMath>
                </a14:m>
                <a:r>
                  <a:rPr lang="en-US" dirty="0" smtClean="0"/>
                  <a:t> is </a:t>
                </a:r>
                <a:r>
                  <a:rPr lang="en-US" dirty="0"/>
                  <a:t>a block five-diagonal one.</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1025"/>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31633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8" name="Объект 2"/>
              <p:cNvSpPr>
                <a:spLocks noGrp="1"/>
              </p:cNvSpPr>
              <p:nvPr>
                <p:ph idx="1"/>
              </p:nvPr>
            </p:nvSpPr>
            <p:spPr>
              <a:xfrm>
                <a:off x="495300" y="1196976"/>
                <a:ext cx="8915400" cy="4968875"/>
              </a:xfrm>
            </p:spPr>
            <p:txBody>
              <a:bodyPr rtlCol="0"/>
              <a:lstStyle/>
              <a:p>
                <a:pPr rtl="0"/>
                <a:r>
                  <a:rPr lang="en" dirty="0"/>
                  <a:t>Example of such a matrix </a:t>
                </a:r>
                <a:endParaRPr lang="ru-RU" dirty="0" smtClean="0"/>
              </a:p>
              <a:p>
                <a:pPr marL="0" indent="0" rtl="0">
                  <a:buNone/>
                </a:pPr>
                <a:r>
                  <a:rPr lang="en" dirty="0"/>
                  <a:t>for </a:t>
                </a:r>
                <a14:m>
                  <m:oMath xmlns:m="http://schemas.openxmlformats.org/officeDocument/2006/math">
                    <m:r>
                      <a:rPr>
                        <a:latin typeface="Cambria Math"/>
                      </a:rPr>
                      <m:t>𝑛</m:t>
                    </m:r>
                    <m:r>
                      <a:rPr>
                        <a:latin typeface="Cambria Math"/>
                      </a:rPr>
                      <m:t>=</m:t>
                    </m:r>
                    <m:r>
                      <a:rPr>
                        <a:latin typeface="Cambria Math"/>
                      </a:rPr>
                      <m:t>5</m:t>
                    </m:r>
                    <m:r>
                      <a:rPr>
                        <a:latin typeface="Cambria Math"/>
                      </a:rPr>
                      <m:t>, </m:t>
                    </m:r>
                    <m:r>
                      <a:rPr>
                        <a:latin typeface="Cambria Math"/>
                      </a:rPr>
                      <m:t>𝑚</m:t>
                    </m:r>
                    <m:r>
                      <a:rPr>
                        <a:latin typeface="Cambria Math"/>
                      </a:rPr>
                      <m:t>=</m:t>
                    </m:r>
                    <m:r>
                      <a:rPr>
                        <a:latin typeface="Cambria Math"/>
                      </a:rPr>
                      <m:t>5</m:t>
                    </m:r>
                  </m:oMath>
                </a14:m>
                <a:r>
                  <a:rPr lang="en" dirty="0"/>
                  <a:t> </a:t>
                </a:r>
                <a:endParaRPr lang="ru-RU" dirty="0" smtClean="0"/>
              </a:p>
              <a:p>
                <a:pPr marL="0" indent="0" rtl="0">
                  <a:buNone/>
                </a:pPr>
                <a:r>
                  <a:rPr lang="en" dirty="0"/>
                  <a:t>(</a:t>
                </a:r>
                <a:r>
                  <a:rPr lang="en" dirty="0" smtClean="0"/>
                  <a:t>where</a:t>
                </a:r>
                <a:endParaRPr lang="ru-RU" dirty="0" smtClean="0"/>
              </a:p>
              <a:p>
                <a:pPr marL="0" indent="0" rtl="0">
                  <a:buNone/>
                </a:pPr>
                <a14:m>
                  <m:oMath xmlns:m="http://schemas.openxmlformats.org/officeDocument/2006/math">
                    <m:r>
                      <a:rPr>
                        <a:latin typeface="Cambria Math"/>
                      </a:rPr>
                      <m:t>𝐴</m:t>
                    </m:r>
                    <m:r>
                      <a:rPr lang="ru-RU" i="1">
                        <a:latin typeface="Cambria Math"/>
                      </a:rPr>
                      <m:t>= −</m:t>
                    </m:r>
                    <m:r>
                      <a:rPr lang="ru-RU" i="1">
                        <a:latin typeface="Cambria Math"/>
                      </a:rPr>
                      <m:t>2</m:t>
                    </m:r>
                    <m:d>
                      <m:dPr>
                        <m:ctrlPr>
                          <a:rPr lang="ru-RU" i="1">
                            <a:latin typeface="Cambria Math"/>
                          </a:rPr>
                        </m:ctrlPr>
                      </m:dPr>
                      <m:e>
                        <m:f>
                          <m:fPr>
                            <m:ctrlPr>
                              <a:rPr lang="ru-RU" i="1">
                                <a:latin typeface="Cambria Math"/>
                              </a:rPr>
                            </m:ctrlPr>
                          </m:fPr>
                          <m:num>
                            <m:r>
                              <a:rPr lang="ru-RU" i="1">
                                <a:latin typeface="Cambria Math"/>
                              </a:rPr>
                              <m:t>1</m:t>
                            </m:r>
                          </m:num>
                          <m:den>
                            <m:sSup>
                              <m:sSupPr>
                                <m:ctrlPr>
                                  <a:rPr lang="ru-RU" i="1">
                                    <a:latin typeface="Cambria Math"/>
                                  </a:rPr>
                                </m:ctrlPr>
                              </m:sSupPr>
                              <m:e>
                                <m:r>
                                  <a:rPr lang="ru-RU" i="1">
                                    <a:latin typeface="Cambria Math"/>
                                  </a:rPr>
                                  <m:t>h</m:t>
                                </m:r>
                              </m:e>
                              <m:sup>
                                <m:r>
                                  <a:rPr lang="ru-RU" i="1">
                                    <a:latin typeface="Cambria Math"/>
                                  </a:rPr>
                                  <m:t>2</m:t>
                                </m:r>
                              </m:sup>
                            </m:sSup>
                          </m:den>
                        </m:f>
                        <m:r>
                          <a:rPr lang="ru-RU" i="1">
                            <a:latin typeface="Cambria Math"/>
                          </a:rPr>
                          <m:t>+</m:t>
                        </m:r>
                        <m:f>
                          <m:fPr>
                            <m:ctrlPr>
                              <a:rPr lang="ru-RU" i="1">
                                <a:latin typeface="Cambria Math"/>
                              </a:rPr>
                            </m:ctrlPr>
                          </m:fPr>
                          <m:num>
                            <m:r>
                              <a:rPr lang="ru-RU" i="1">
                                <a:latin typeface="Cambria Math"/>
                              </a:rPr>
                              <m:t>1</m:t>
                            </m:r>
                          </m:num>
                          <m:den>
                            <m:sSup>
                              <m:sSupPr>
                                <m:ctrlPr>
                                  <a:rPr lang="ru-RU" i="1">
                                    <a:latin typeface="Cambria Math"/>
                                  </a:rPr>
                                </m:ctrlPr>
                              </m:sSupPr>
                              <m:e>
                                <m:r>
                                  <a:rPr>
                                    <a:latin typeface="Cambria Math"/>
                                  </a:rPr>
                                  <m:t>𝑘</m:t>
                                </m:r>
                              </m:e>
                              <m:sup>
                                <m:r>
                                  <a:rPr lang="ru-RU" i="1">
                                    <a:latin typeface="Cambria Math"/>
                                  </a:rPr>
                                  <m:t>2</m:t>
                                </m:r>
                              </m:sup>
                            </m:sSup>
                          </m:den>
                        </m:f>
                      </m:e>
                    </m:d>
                  </m:oMath>
                </a14:m>
                <a:r>
                  <a:rPr lang="en" dirty="0"/>
                  <a:t>).</a:t>
                </a:r>
              </a:p>
            </p:txBody>
          </p:sp>
        </mc:Choice>
        <mc:Fallback>
          <p:sp>
            <p:nvSpPr>
              <p:cNvPr id="8" name="Объект 2"/>
              <p:cNvSpPr>
                <a:spLocks noGrp="1" noRot="1" noChangeAspect="1" noMove="1" noResize="1" noEditPoints="1" noAdjustHandles="1" noChangeArrowheads="1" noChangeShapeType="1" noTextEdit="1"/>
              </p:cNvSpPr>
              <p:nvPr>
                <p:ph idx="1"/>
              </p:nvPr>
            </p:nvSpPr>
            <p:spPr>
              <a:xfrm>
                <a:off x="495300" y="1196976"/>
                <a:ext cx="8915400" cy="4968875"/>
              </a:xfrm>
              <a:blipFill rotWithShape="1">
                <a:blip r:embed="rId2" cstate="print"/>
                <a:stretch>
                  <a:fillRect l="-1025" t="-859"/>
                </a:stretch>
              </a:blipFill>
            </p:spPr>
            <p:txBody>
              <a:bodyPr/>
              <a:lstStyle/>
              <a:p>
                <a:r>
                  <a:rPr lang="ru-RU">
                    <a:noFill/>
                  </a:rPr>
                  <a:t> </a:t>
                </a:r>
              </a:p>
            </p:txBody>
          </p:sp>
        </mc:Fallback>
      </mc:AlternateContent>
      <p:sp>
        <p:nvSpPr>
          <p:cNvPr id="2" name="Заголовок 1"/>
          <p:cNvSpPr>
            <a:spLocks noGrp="1"/>
          </p:cNvSpPr>
          <p:nvPr>
            <p:ph type="title"/>
          </p:nvPr>
        </p:nvSpPr>
        <p:spPr/>
        <p:txBody>
          <a:bodyPr rtlCol="0"/>
          <a:lstStyle/>
          <a:p>
            <a:pPr rtl="0"/>
            <a:r>
              <a:rPr lang="en"/>
              <a:t>Put the system of differential equations</a:t>
            </a:r>
            <a:r>
              <a:rPr lang="ru-RU" dirty="0"/>
              <a:t/>
            </a:r>
            <a:br>
              <a:rPr lang="ru-RU" dirty="0"/>
            </a:br>
            <a:r>
              <a:rPr lang="en"/>
              <a:t> in a matrix form (2)</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pic>
        <p:nvPicPr>
          <p:cNvPr id="1025" name="Picture 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24428" y="1196753"/>
            <a:ext cx="5461145" cy="5171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00189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pPr lvl="1" rtl="0"/>
            <a:r>
              <a:rPr lang="en" sz="4000"/>
              <a:t>SOR METHOD</a:t>
            </a:r>
            <a:endParaRPr lang="ru-RU" sz="4000" dirty="0"/>
          </a:p>
        </p:txBody>
      </p:sp>
      <p:sp>
        <p:nvSpPr>
          <p:cNvPr id="7" name="Текст 6"/>
          <p:cNvSpPr>
            <a:spLocks noGrp="1"/>
          </p:cNvSpPr>
          <p:nvPr>
            <p:ph type="body" idx="1"/>
          </p:nvPr>
        </p:nvSpPr>
        <p:spPr/>
        <p:txBody>
          <a:bodyPr rtlCol="0"/>
          <a:lstStyle/>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956449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1" rtl="0"/>
            <a:r>
              <a:rPr lang="en"/>
              <a:t>SOR method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smtClean="0"/>
                  <a:t>The </a:t>
                </a:r>
                <a:r>
                  <a:rPr lang="en" dirty="0"/>
                  <a:t>linear system </a:t>
                </a:r>
                <a14:m>
                  <m:oMath xmlns:m="http://schemas.openxmlformats.org/officeDocument/2006/math">
                    <m:r>
                      <a:rPr lang="ru-RU" i="1">
                        <a:latin typeface="Cambria Math"/>
                      </a:rPr>
                      <m:t>𝐴</m:t>
                    </m:r>
                    <m:acc>
                      <m:accPr>
                        <m:chr m:val="⃗"/>
                        <m:ctrlPr>
                          <a:rPr lang="ru-RU" i="1">
                            <a:latin typeface="Cambria Math"/>
                          </a:rPr>
                        </m:ctrlPr>
                      </m:accPr>
                      <m:e>
                        <m:r>
                          <a:rPr lang="en-US" i="1">
                            <a:latin typeface="Cambria Math"/>
                          </a:rPr>
                          <m:t>𝑈</m:t>
                        </m:r>
                      </m:e>
                    </m:acc>
                    <m:r>
                      <a:rPr lang="ru-RU" i="1">
                        <a:latin typeface="Cambria Math"/>
                      </a:rPr>
                      <m:t>=</m:t>
                    </m:r>
                    <m:acc>
                      <m:accPr>
                        <m:chr m:val="⃗"/>
                        <m:ctrlPr>
                          <a:rPr lang="ru-RU" i="1">
                            <a:latin typeface="Cambria Math"/>
                          </a:rPr>
                        </m:ctrlPr>
                      </m:accPr>
                      <m:e>
                        <m:r>
                          <a:rPr lang="ru-RU" i="1">
                            <a:latin typeface="Cambria Math"/>
                          </a:rPr>
                          <m:t>𝐹</m:t>
                        </m:r>
                      </m:e>
                    </m:acc>
                  </m:oMath>
                </a14:m>
                <a:r>
                  <a:rPr lang="en" dirty="0" smtClean="0"/>
                  <a:t> </a:t>
                </a:r>
                <a:r>
                  <a:rPr lang="en" dirty="0"/>
                  <a:t> </a:t>
                </a:r>
                <a:r>
                  <a:rPr lang="en-US" dirty="0"/>
                  <a:t>resulting from a stationary heat transfer problem has a symmetric negative definite matrix</a:t>
                </a:r>
                <a:r>
                  <a:rPr lang="en-US" dirty="0" smtClean="0"/>
                  <a:t>. </a:t>
                </a:r>
                <a:r>
                  <a:rPr lang="en" dirty="0" smtClean="0"/>
                  <a:t>The </a:t>
                </a:r>
                <a:r>
                  <a:rPr lang="en" dirty="0"/>
                  <a:t>matrix (</a:t>
                </a:r>
                <a:r>
                  <a:rPr lang="en" i="1" dirty="0"/>
                  <a:t>– A</a:t>
                </a:r>
                <a:r>
                  <a:rPr lang="en" dirty="0"/>
                  <a:t>) will be positive definite. </a:t>
                </a:r>
                <a:endParaRPr lang="ru-RU" dirty="0" smtClean="0"/>
              </a:p>
              <a:p>
                <a:pPr rtl="0"/>
                <a:r>
                  <a:rPr lang="en" dirty="0"/>
                  <a:t>To solve the system (9), use numerical methods applicable to symmetric positive definite matrices:</a:t>
                </a:r>
              </a:p>
              <a:p>
                <a:pPr marL="0" indent="0" rtl="0">
                  <a:buNone/>
                </a:pPr>
                <a14:m>
                  <m:oMathPara xmlns:m="http://schemas.openxmlformats.org/officeDocument/2006/math">
                    <m:oMathParaPr>
                      <m:jc m:val="right"/>
                    </m:oMathParaPr>
                    <m:oMath xmlns:m="http://schemas.openxmlformats.org/officeDocument/2006/math">
                      <m:r>
                        <a:rPr lang="ru-RU" i="1">
                          <a:latin typeface="Cambria Math"/>
                        </a:rPr>
                        <m:t>−</m:t>
                      </m:r>
                      <m:r>
                        <a:rPr>
                          <a:latin typeface="Cambria Math"/>
                        </a:rPr>
                        <m:t>𝐴</m:t>
                      </m:r>
                      <m:acc>
                        <m:accPr>
                          <m:chr m:val="⃗"/>
                          <m:ctrlPr>
                            <a:rPr lang="ru-RU" i="1">
                              <a:latin typeface="Cambria Math"/>
                            </a:rPr>
                          </m:ctrlPr>
                        </m:accPr>
                        <m:e>
                          <m:r>
                            <a:rPr>
                              <a:latin typeface="Cambria Math"/>
                            </a:rPr>
                            <m:t>𝑈</m:t>
                          </m:r>
                        </m:e>
                      </m:acc>
                      <m:r>
                        <a:rPr lang="ru-RU" i="1">
                          <a:latin typeface="Cambria Math"/>
                        </a:rPr>
                        <m:t>=−</m:t>
                      </m:r>
                      <m:acc>
                        <m:accPr>
                          <m:chr m:val="⃗"/>
                          <m:ctrlPr>
                            <a:rPr lang="ru-RU" i="1">
                              <a:latin typeface="Cambria Math"/>
                            </a:rPr>
                          </m:ctrlPr>
                        </m:accPr>
                        <m:e>
                          <m:r>
                            <a:rPr>
                              <a:latin typeface="Cambria Math"/>
                            </a:rPr>
                            <m:t>𝐹</m:t>
                          </m:r>
                        </m:e>
                      </m:acc>
                      <m:r>
                        <a:rPr lang="ru-RU" b="0" i="1" smtClean="0">
                          <a:latin typeface="Cambria Math"/>
                        </a:rPr>
                        <m:t>                                                       </m:t>
                      </m:r>
                      <m:d>
                        <m:dPr>
                          <m:ctrlPr>
                            <a:rPr lang="ru-RU" b="0" i="1" smtClean="0">
                              <a:latin typeface="Cambria Math"/>
                            </a:rPr>
                          </m:ctrlPr>
                        </m:dPr>
                        <m:e>
                          <m:r>
                            <a:rPr lang="ru-RU" b="0" i="1" smtClean="0">
                              <a:latin typeface="Cambria Math"/>
                            </a:rPr>
                            <m:t>9</m:t>
                          </m:r>
                        </m:e>
                      </m:d>
                    </m:oMath>
                  </m:oMathPara>
                </a14:m>
                <a:endParaRPr lang="ru-RU" b="0" dirty="0" smtClean="0"/>
              </a:p>
              <a:p>
                <a:pPr rtl="0"/>
                <a:r>
                  <a:rPr lang="en" dirty="0"/>
                  <a:t>The SOR method is a stationary single-step iterative </a:t>
                </a:r>
                <a:r>
                  <a:rPr lang="en" dirty="0" smtClean="0"/>
                  <a:t>method </a:t>
                </a:r>
                <a:r>
                  <a:rPr lang="en" dirty="0"/>
                  <a:t>of linear algebra applicable to symmetric positive definite matrices.</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r="-820"/>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592058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1" rtl="0"/>
            <a:r>
              <a:rPr lang="en"/>
              <a:t>SOR method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Consider a linear system (10) with a </a:t>
                </a:r>
                <a:r>
                  <a:rPr lang="en" i="1" dirty="0"/>
                  <a:t>𝑛∗𝑛 symmetric positive definite matrix </a:t>
                </a:r>
                <a:r>
                  <a:rPr lang="en" dirty="0"/>
                  <a:t>A</a:t>
                </a:r>
                <a14:m>
                  <m:oMath xmlns:m="http://schemas.openxmlformats.org/officeDocument/2006/math">
                    <m:r>
                      <a:rPr>
                        <a:latin typeface="Cambria Math"/>
                      </a:rPr>
                      <m:t>:</m:t>
                    </m:r>
                  </m:oMath>
                </a14:m>
                <a:endParaRPr lang="en-US" b="0" dirty="0" smtClean="0"/>
              </a:p>
              <a:p>
                <a:pPr marL="0" indent="0" rtl="0">
                  <a:buNone/>
                </a:pPr>
                <a14:m>
                  <m:oMathPara xmlns:m="http://schemas.openxmlformats.org/officeDocument/2006/math">
                    <m:oMathParaPr>
                      <m:jc m:val="right"/>
                    </m:oMathParaPr>
                    <m:oMath xmlns:m="http://schemas.openxmlformats.org/officeDocument/2006/math">
                      <m:r>
                        <a:rPr>
                          <a:latin typeface="Cambria Math"/>
                        </a:rPr>
                        <m:t>𝐴𝑥</m:t>
                      </m:r>
                      <m:r>
                        <a:rPr lang="en-US" i="1">
                          <a:latin typeface="Cambria Math"/>
                        </a:rPr>
                        <m:t>=</m:t>
                      </m:r>
                      <m:r>
                        <a:rPr>
                          <a:latin typeface="Cambria Math"/>
                        </a:rPr>
                        <m:t>𝑏</m:t>
                      </m:r>
                      <m:r>
                        <a:rPr lang="en-US" b="0" i="1" smtClean="0">
                          <a:latin typeface="Cambria Math"/>
                        </a:rPr>
                        <m:t>                                                       (</m:t>
                      </m:r>
                      <m:r>
                        <a:rPr lang="en-US" b="0" i="1" smtClean="0">
                          <a:latin typeface="Cambria Math"/>
                        </a:rPr>
                        <m:t>10</m:t>
                      </m:r>
                      <m:r>
                        <a:rPr lang="en-US" b="0" i="1" smtClean="0">
                          <a:latin typeface="Cambria Math"/>
                        </a:rPr>
                        <m:t>)</m:t>
                      </m:r>
                    </m:oMath>
                  </m:oMathPara>
                </a14:m>
                <a:endParaRPr lang="en-US" dirty="0" smtClean="0"/>
              </a:p>
              <a:p>
                <a:pPr rtl="0"/>
                <a:r>
                  <a:rPr lang="en" dirty="0"/>
                  <a:t>Represent the matrix </a:t>
                </a:r>
                <a:r>
                  <a:rPr lang="en" i="1" dirty="0"/>
                  <a:t>A</a:t>
                </a:r>
                <a:r>
                  <a:rPr lang="en" dirty="0"/>
                  <a:t> as a sum of three matrices:</a:t>
                </a:r>
              </a:p>
              <a:p>
                <a:pPr marL="0" indent="0" rtl="0">
                  <a:buNone/>
                </a:pPr>
                <a14:m>
                  <m:oMathPara xmlns:m="http://schemas.openxmlformats.org/officeDocument/2006/math">
                    <m:oMathParaPr>
                      <m:jc m:val="right"/>
                    </m:oMathParaPr>
                    <m:oMath xmlns:m="http://schemas.openxmlformats.org/officeDocument/2006/math">
                      <m:r>
                        <a:rPr>
                          <a:latin typeface="Cambria Math"/>
                        </a:rPr>
                        <m:t>𝐴</m:t>
                      </m:r>
                      <m:r>
                        <a:rPr lang="ru-RU" i="1">
                          <a:latin typeface="Cambria Math"/>
                        </a:rPr>
                        <m:t>=</m:t>
                      </m:r>
                      <m:r>
                        <a:rPr>
                          <a:latin typeface="Cambria Math"/>
                        </a:rPr>
                        <m:t>𝐿</m:t>
                      </m:r>
                      <m:r>
                        <a:rPr lang="ru-RU" i="1">
                          <a:latin typeface="Cambria Math"/>
                        </a:rPr>
                        <m:t>+</m:t>
                      </m:r>
                      <m:r>
                        <a:rPr>
                          <a:latin typeface="Cambria Math"/>
                        </a:rPr>
                        <m:t>𝐷</m:t>
                      </m:r>
                      <m:r>
                        <a:rPr lang="ru-RU" i="1">
                          <a:latin typeface="Cambria Math"/>
                        </a:rPr>
                        <m:t>+</m:t>
                      </m:r>
                      <m:r>
                        <a:rPr>
                          <a:latin typeface="Cambria Math"/>
                        </a:rPr>
                        <m:t>𝑅</m:t>
                      </m:r>
                      <m:r>
                        <a:rPr lang="en-US" b="0" i="1" smtClean="0">
                          <a:latin typeface="Cambria Math"/>
                        </a:rPr>
                        <m:t>                                               (</m:t>
                      </m:r>
                      <m:r>
                        <a:rPr lang="en-US" b="0" i="1" smtClean="0">
                          <a:latin typeface="Cambria Math"/>
                        </a:rPr>
                        <m:t>11</m:t>
                      </m:r>
                      <m:r>
                        <a:rPr lang="en-US" b="0" i="1" smtClean="0">
                          <a:latin typeface="Cambria Math"/>
                        </a:rPr>
                        <m:t>)</m:t>
                      </m:r>
                    </m:oMath>
                  </m:oMathPara>
                </a14:m>
                <a:endParaRPr lang="en-US" dirty="0" smtClean="0"/>
              </a:p>
              <a:p>
                <a:pPr marL="400050" lvl="1" indent="0">
                  <a:buNone/>
                </a:pPr>
                <a:r>
                  <a:rPr lang="en" dirty="0"/>
                  <a:t>Here, </a:t>
                </a:r>
                <a:r>
                  <a:rPr lang="en" i="1" dirty="0"/>
                  <a:t>D</a:t>
                </a:r>
                <a:r>
                  <a:rPr lang="en" dirty="0"/>
                  <a:t> is a </a:t>
                </a:r>
                <a14:m>
                  <m:oMath xmlns:m="http://schemas.openxmlformats.org/officeDocument/2006/math">
                    <m:r>
                      <a:rPr>
                        <a:latin typeface="Cambria Math"/>
                      </a:rPr>
                      <m:t>𝑛</m:t>
                    </m:r>
                    <m:r>
                      <a:rPr>
                        <a:latin typeface="Cambria Math"/>
                      </a:rPr>
                      <m:t>∗</m:t>
                    </m:r>
                    <m:r>
                      <a:rPr>
                        <a:latin typeface="Cambria Math"/>
                      </a:rPr>
                      <m:t>𝑛</m:t>
                    </m:r>
                  </m:oMath>
                </a14:m>
                <a:r>
                  <a:rPr lang="en" dirty="0"/>
                  <a:t> </a:t>
                </a:r>
                <a:r>
                  <a:rPr lang="en-US" dirty="0"/>
                  <a:t>diagonal matrix whose principal diagonal coincides with that of the matrix </a:t>
                </a:r>
                <a:r>
                  <a:rPr lang="en-US" i="1" dirty="0"/>
                  <a:t>A</a:t>
                </a:r>
                <a:r>
                  <a:rPr lang="en-US" dirty="0"/>
                  <a:t>;</a:t>
                </a:r>
                <a:endParaRPr lang="ru-RU" dirty="0" smtClean="0"/>
              </a:p>
              <a:p>
                <a:pPr marL="400050" lvl="1" indent="0" rtl="0">
                  <a:buNone/>
                </a:pPr>
                <a:r>
                  <a:rPr lang="en" i="1" dirty="0"/>
                  <a:t>L is a </a:t>
                </a:r>
                <a:r>
                  <a:rPr lang="en" dirty="0"/>
                  <a:t>𝑛∗𝑛 lower triangular matrix</a:t>
                </a:r>
                <a14:m>
                  <m:oMath xmlns:m="http://schemas.openxmlformats.org/officeDocument/2006/math">
                    <m:r>
                      <a:rPr>
                        <a:latin typeface="Cambria Math"/>
                      </a:rPr>
                      <m:t>.</m:t>
                    </m:r>
                  </m:oMath>
                </a14:m>
                <a:r>
                  <a:rPr lang="en" dirty="0"/>
                  <a:t> Its elements under the main diagonal coincide with the matrix </a:t>
                </a:r>
                <a:r>
                  <a:rPr lang="en" i="1" dirty="0"/>
                  <a:t>A</a:t>
                </a:r>
                <a:r>
                  <a:rPr lang="en" dirty="0"/>
                  <a:t> elements, main diagonal being the zero one; </a:t>
                </a: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982" r="-170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127523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Contents</a:t>
            </a:r>
            <a:endParaRPr lang="ru-RU" dirty="0"/>
          </a:p>
        </p:txBody>
      </p:sp>
      <p:sp>
        <p:nvSpPr>
          <p:cNvPr id="3" name="Объект 2"/>
          <p:cNvSpPr>
            <a:spLocks noGrp="1"/>
          </p:cNvSpPr>
          <p:nvPr>
            <p:ph idx="1"/>
          </p:nvPr>
        </p:nvSpPr>
        <p:spPr/>
        <p:txBody>
          <a:bodyPr rtlCol="0"/>
          <a:lstStyle/>
          <a:p>
            <a:pPr rtl="0"/>
            <a:r>
              <a:rPr lang="en" dirty="0"/>
              <a:t>Purpose and objectives of work</a:t>
            </a:r>
          </a:p>
          <a:p>
            <a:pPr rtl="0"/>
            <a:r>
              <a:rPr lang="en" dirty="0"/>
              <a:t>Stationary problem of heat diffusion in a plate</a:t>
            </a:r>
          </a:p>
          <a:p>
            <a:pPr rtl="0"/>
            <a:r>
              <a:rPr lang="en" dirty="0"/>
              <a:t>Computation scheme</a:t>
            </a:r>
          </a:p>
          <a:p>
            <a:pPr rtl="0"/>
            <a:r>
              <a:rPr lang="en" dirty="0"/>
              <a:t>SOR method</a:t>
            </a:r>
          </a:p>
          <a:p>
            <a:pPr rtl="0"/>
            <a:r>
              <a:rPr lang="en" dirty="0"/>
              <a:t>Band matrix storage formats</a:t>
            </a:r>
          </a:p>
          <a:p>
            <a:pPr rtl="0"/>
            <a:r>
              <a:rPr lang="en" dirty="0"/>
              <a:t>Software implementation and its efficiency analysis</a:t>
            </a:r>
          </a:p>
          <a:p>
            <a:pPr lvl="1" rtl="0"/>
            <a:r>
              <a:rPr lang="en-US" dirty="0" smtClean="0"/>
              <a:t>Consecutive</a:t>
            </a:r>
            <a:r>
              <a:rPr lang="en" dirty="0" smtClean="0"/>
              <a:t> </a:t>
            </a:r>
            <a:r>
              <a:rPr lang="en" dirty="0"/>
              <a:t>version</a:t>
            </a:r>
          </a:p>
          <a:p>
            <a:pPr lvl="1" rtl="0"/>
            <a:r>
              <a:rPr lang="en" dirty="0"/>
              <a:t>Parallel Intel® Cilk Plus-based version</a:t>
            </a:r>
          </a:p>
          <a:p>
            <a:pPr lvl="1" rtl="0"/>
            <a:r>
              <a:rPr lang="en" dirty="0"/>
              <a:t>Parallel implementation of the Intel® TBB-based pipelined method scheme</a:t>
            </a:r>
            <a:endParaRPr lang="ru-RU" dirty="0" smtClean="0"/>
          </a:p>
          <a:p>
            <a:pPr rtl="0"/>
            <a:endParaRPr lang="ru-RU"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66654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(3)</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marL="400050" lvl="1" indent="0" rtl="0">
                  <a:buNone/>
                </a:pPr>
                <a:r>
                  <a:rPr lang="en" i="1" dirty="0"/>
                  <a:t>R</a:t>
                </a:r>
                <a:r>
                  <a:rPr lang="en" dirty="0"/>
                  <a:t> is a </a:t>
                </a:r>
                <a14:m>
                  <m:oMath xmlns:m="http://schemas.openxmlformats.org/officeDocument/2006/math">
                    <m:r>
                      <a:rPr>
                        <a:latin typeface="Cambria Math"/>
                      </a:rPr>
                      <m:t>𝑛</m:t>
                    </m:r>
                    <m:r>
                      <a:rPr lang="en-US">
                        <a:latin typeface="Cambria Math"/>
                      </a:rPr>
                      <m:t>∗</m:t>
                    </m:r>
                    <m:r>
                      <a:rPr>
                        <a:latin typeface="Cambria Math"/>
                      </a:rPr>
                      <m:t>𝑛</m:t>
                    </m:r>
                    <m:r>
                      <a:rPr lang="ru-RU">
                        <a:latin typeface="Cambria Math"/>
                      </a:rPr>
                      <m:t> </m:t>
                    </m:r>
                  </m:oMath>
                </a14:m>
                <a:r>
                  <a:rPr lang="en" dirty="0" smtClean="0"/>
                  <a:t> </a:t>
                </a:r>
                <a:r>
                  <a:rPr lang="en-GB" dirty="0" smtClean="0"/>
                  <a:t>u</a:t>
                </a:r>
                <a:r>
                  <a:rPr lang="en" dirty="0" smtClean="0"/>
                  <a:t>pper triangular matrix. Its </a:t>
                </a:r>
                <a:r>
                  <a:rPr lang="en" dirty="0"/>
                  <a:t>elements above the main diagonal coincide with the matrix </a:t>
                </a:r>
                <a:r>
                  <a:rPr lang="en" i="1" dirty="0"/>
                  <a:t>A</a:t>
                </a:r>
                <a:r>
                  <a:rPr lang="en" dirty="0"/>
                  <a:t> elements, main diagonal being the zero one; </a:t>
                </a:r>
              </a:p>
              <a:p>
                <a:pPr rtl="0"/>
                <a:r>
                  <a:rPr lang="en" dirty="0"/>
                  <a:t>Canonical form of the SOR method:</a:t>
                </a:r>
              </a:p>
              <a:p>
                <a:pPr marL="0" indent="0" rtl="0">
                  <a:buNone/>
                </a:pPr>
                <a14:m>
                  <m:oMathPara xmlns:m="http://schemas.openxmlformats.org/officeDocument/2006/math">
                    <m:oMathParaPr>
                      <m:jc m:val="right"/>
                    </m:oMathParaPr>
                    <m:oMath xmlns:m="http://schemas.openxmlformats.org/officeDocument/2006/math">
                      <m:f>
                        <m:fPr>
                          <m:ctrlPr>
                            <a:rPr lang="ru-RU" i="1">
                              <a:latin typeface="Cambria Math"/>
                            </a:rPr>
                          </m:ctrlPr>
                        </m:fPr>
                        <m:num>
                          <m:d>
                            <m:dPr>
                              <m:ctrlPr>
                                <a:rPr lang="ru-RU" i="1">
                                  <a:latin typeface="Cambria Math"/>
                                </a:rPr>
                              </m:ctrlPr>
                            </m:dPr>
                            <m:e>
                              <m:r>
                                <a:rPr>
                                  <a:latin typeface="Cambria Math"/>
                                </a:rPr>
                                <m:t>𝐷</m:t>
                              </m:r>
                              <m:r>
                                <a:rPr lang="en-US" i="1">
                                  <a:latin typeface="Cambria Math"/>
                                </a:rPr>
                                <m:t>+</m:t>
                              </m:r>
                              <m:r>
                                <a:rPr>
                                  <a:latin typeface="Cambria Math"/>
                                </a:rPr>
                                <m:t>𝜔</m:t>
                              </m:r>
                              <m:r>
                                <a:rPr>
                                  <a:latin typeface="Cambria Math"/>
                                </a:rPr>
                                <m:t>𝐿</m:t>
                              </m:r>
                            </m:e>
                          </m:d>
                          <m:d>
                            <m:dPr>
                              <m:ctrlPr>
                                <a:rPr lang="ru-RU" i="1">
                                  <a:latin typeface="Cambria Math"/>
                                </a:rPr>
                              </m:ctrlPr>
                            </m:dPr>
                            <m:e>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en-US" i="1">
                                          <a:latin typeface="Cambria Math"/>
                                        </a:rPr>
                                        <m:t>+</m:t>
                                      </m:r>
                                      <m:r>
                                        <a:rPr lang="en-US" i="1">
                                          <a:latin typeface="Cambria Math"/>
                                        </a:rPr>
                                        <m:t>1</m:t>
                                      </m:r>
                                    </m:e>
                                  </m:d>
                                </m:sup>
                              </m:sSup>
                              <m:r>
                                <a:rPr lang="en-US" i="1">
                                  <a:latin typeface="Cambria Math"/>
                                </a:rPr>
                                <m:t>−</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e>
                          </m:d>
                        </m:num>
                        <m:den>
                          <m:r>
                            <a:rPr>
                              <a:latin typeface="Cambria Math"/>
                            </a:rPr>
                            <m:t>𝜔</m:t>
                          </m:r>
                        </m:den>
                      </m:f>
                      <m:r>
                        <a:rPr lang="en-US" i="1">
                          <a:latin typeface="Cambria Math"/>
                        </a:rPr>
                        <m:t>+</m:t>
                      </m:r>
                      <m:r>
                        <a:rPr>
                          <a:latin typeface="Cambria Math"/>
                        </a:rPr>
                        <m:t>𝐴</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en-US" i="1">
                          <a:latin typeface="Cambria Math"/>
                        </a:rPr>
                        <m:t>=</m:t>
                      </m:r>
                      <m:r>
                        <a:rPr>
                          <a:latin typeface="Cambria Math"/>
                        </a:rPr>
                        <m:t>𝑏</m:t>
                      </m:r>
                      <m:r>
                        <a:rPr lang="ru-RU" b="0" i="1" smtClean="0">
                          <a:latin typeface="Cambria Math"/>
                        </a:rPr>
                        <m:t>                    (</m:t>
                      </m:r>
                      <m:r>
                        <a:rPr lang="ru-RU" b="0" i="1" smtClean="0">
                          <a:latin typeface="Cambria Math"/>
                        </a:rPr>
                        <m:t>12</m:t>
                      </m:r>
                      <m:r>
                        <a:rPr lang="ru-RU" b="0" i="1" smtClean="0">
                          <a:latin typeface="Cambria Math"/>
                        </a:rPr>
                        <m:t>)</m:t>
                      </m:r>
                    </m:oMath>
                  </m:oMathPara>
                </a14:m>
                <a:endParaRPr lang="ru-RU" i="1" dirty="0"/>
              </a:p>
              <a:p>
                <a:pPr marL="400050" lvl="1" indent="0">
                  <a:buNone/>
                </a:pPr>
                <a:r>
                  <a:rPr lang="en" dirty="0"/>
                  <a:t>Here, </a:t>
                </a:r>
                <a14:m>
                  <m:oMath xmlns:m="http://schemas.openxmlformats.org/officeDocument/2006/math">
                    <m:sSup>
                      <m:sSupPr>
                        <m:ctrlPr>
                          <a:rPr lang="ru-RU" i="1">
                            <a:latin typeface="Cambria Math"/>
                          </a:rPr>
                        </m:ctrlPr>
                      </m:sSupPr>
                      <m:e>
                        <m:r>
                          <a:rPr lang="ru-RU" i="1">
                            <a:latin typeface="Cambria Math"/>
                          </a:rPr>
                          <m:t>𝑥</m:t>
                        </m:r>
                      </m:e>
                      <m:sup>
                        <m:r>
                          <a:rPr lang="ru-RU" i="1">
                            <a:latin typeface="Cambria Math"/>
                          </a:rPr>
                          <m:t>(</m:t>
                        </m:r>
                        <m:r>
                          <a:rPr lang="ru-RU" i="1">
                            <a:latin typeface="Cambria Math"/>
                          </a:rPr>
                          <m:t>𝑠</m:t>
                        </m:r>
                        <m:r>
                          <a:rPr lang="ru-RU" i="1">
                            <a:latin typeface="Cambria Math"/>
                          </a:rPr>
                          <m:t>)</m:t>
                        </m:r>
                      </m:sup>
                    </m:sSup>
                  </m:oMath>
                </a14:m>
                <a:r>
                  <a:rPr lang="en" dirty="0" smtClean="0"/>
                  <a:t>,</a:t>
                </a:r>
                <a:r>
                  <a:rPr lang="en-US" dirty="0"/>
                  <a:t> s the approximation obtained at </a:t>
                </a:r>
                <a14:m>
                  <m:oMath xmlns:m="http://schemas.openxmlformats.org/officeDocument/2006/math">
                    <m:r>
                      <a:rPr lang="ru-RU" i="1">
                        <a:latin typeface="Cambria Math"/>
                      </a:rPr>
                      <m:t>𝑠</m:t>
                    </m:r>
                    <m:r>
                      <a:rPr lang="ru-RU" i="1">
                        <a:latin typeface="Cambria Math"/>
                      </a:rPr>
                      <m:t>+</m:t>
                    </m:r>
                    <m:r>
                      <a:rPr lang="ru-RU" i="1">
                        <a:latin typeface="Cambria Math"/>
                      </a:rPr>
                      <m:t>1</m:t>
                    </m:r>
                    <m:r>
                      <a:rPr lang="ru-RU" i="1">
                        <a:latin typeface="Cambria Math"/>
                      </a:rPr>
                      <m:t> </m:t>
                    </m:r>
                  </m:oMath>
                </a14:m>
                <a:r>
                  <a:rPr lang="en-US" dirty="0"/>
                  <a:t>iteration</a:t>
                </a:r>
                <a:endParaRPr lang="en" dirty="0"/>
              </a:p>
              <a:p>
                <a:pPr marL="400050" lvl="1" indent="0" rtl="0">
                  <a:buNone/>
                </a:pPr>
                <a14:m>
                  <m:oMath xmlns:m="http://schemas.openxmlformats.org/officeDocument/2006/math">
                    <m:r>
                      <a:rPr>
                        <a:latin typeface="Cambria Math"/>
                      </a:rPr>
                      <m:t>𝜔</m:t>
                    </m:r>
                  </m:oMath>
                </a14:m>
                <a:r>
                  <a:rPr lang="en" dirty="0"/>
                  <a:t> </a:t>
                </a:r>
                <a:r>
                  <a:rPr lang="en" dirty="0" smtClean="0"/>
                  <a:t>is the </a:t>
                </a:r>
                <a:r>
                  <a:rPr lang="en" dirty="0"/>
                  <a:t>method parameter (number).</a:t>
                </a:r>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728887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(4)</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a:t>The necessary condition of SOR convergence from any initial approximation  </a:t>
                </a:r>
                <a14:m>
                  <m:oMath xmlns:m="http://schemas.openxmlformats.org/officeDocument/2006/math">
                    <m:sSup>
                      <m:sSupPr>
                        <m:ctrlPr>
                          <a:rPr lang="ru-RU" i="1">
                            <a:latin typeface="Cambria Math"/>
                          </a:rPr>
                        </m:ctrlPr>
                      </m:sSupPr>
                      <m:e>
                        <m:r>
                          <a:rPr>
                            <a:latin typeface="Cambria Math"/>
                          </a:rPr>
                          <m:t>𝑥</m:t>
                        </m:r>
                      </m:e>
                      <m:sup>
                        <m:d>
                          <m:dPr>
                            <m:ctrlPr>
                              <a:rPr lang="ru-RU" i="1">
                                <a:latin typeface="Cambria Math"/>
                              </a:rPr>
                            </m:ctrlPr>
                          </m:dPr>
                          <m:e>
                            <m:r>
                              <a:rPr lang="ru-RU" i="1">
                                <a:latin typeface="Cambria Math"/>
                              </a:rPr>
                              <m:t>0</m:t>
                            </m:r>
                          </m:e>
                        </m:d>
                      </m:sup>
                    </m:sSup>
                  </m:oMath>
                </a14:m>
                <a:r>
                  <a:rPr lang="en" dirty="0"/>
                  <a:t> </a:t>
                </a:r>
                <a:r>
                  <a:rPr lang="en" dirty="0" smtClean="0"/>
                  <a:t>to </a:t>
                </a:r>
                <a:r>
                  <a:rPr lang="en" dirty="0"/>
                  <a:t>the exact </a:t>
                </a:r>
                <a:r>
                  <a:rPr lang="en" dirty="0" smtClean="0"/>
                  <a:t>solution</a:t>
                </a:r>
                <a:r>
                  <a:rPr lang="ru-RU" dirty="0" smtClean="0"/>
                  <a:t> </a:t>
                </a:r>
                <a14:m>
                  <m:oMath xmlns:m="http://schemas.openxmlformats.org/officeDocument/2006/math">
                    <m:sSup>
                      <m:sSupPr>
                        <m:ctrlPr>
                          <a:rPr lang="ru-RU" i="1">
                            <a:latin typeface="Cambria Math"/>
                          </a:rPr>
                        </m:ctrlPr>
                      </m:sSupPr>
                      <m:e>
                        <m:r>
                          <a:rPr lang="ru-RU" i="1">
                            <a:latin typeface="Cambria Math"/>
                          </a:rPr>
                          <m:t>𝑥</m:t>
                        </m:r>
                      </m:e>
                      <m:sup>
                        <m:r>
                          <a:rPr lang="ru-RU" i="1">
                            <a:latin typeface="Cambria Math"/>
                          </a:rPr>
                          <m:t>∗</m:t>
                        </m:r>
                      </m:sup>
                    </m:sSup>
                  </m:oMath>
                </a14:m>
                <a:r>
                  <a:rPr lang="ru-RU" dirty="0"/>
                  <a:t> </a:t>
                </a:r>
                <a:r>
                  <a:rPr lang="en-US" dirty="0" smtClean="0"/>
                  <a:t>is fulfillment of </a:t>
                </a:r>
                <a:r>
                  <a:rPr lang="ru-RU" dirty="0" smtClean="0"/>
                  <a:t> </a:t>
                </a:r>
                <a14:m>
                  <m:oMath xmlns:m="http://schemas.openxmlformats.org/officeDocument/2006/math">
                    <m:r>
                      <a:rPr lang="ru-RU" i="1">
                        <a:latin typeface="Cambria Math"/>
                      </a:rPr>
                      <m:t>𝜔𝜖</m:t>
                    </m:r>
                    <m:r>
                      <a:rPr lang="ru-RU" i="1">
                        <a:latin typeface="Cambria Math"/>
                      </a:rPr>
                      <m:t>(</m:t>
                    </m:r>
                    <m:r>
                      <a:rPr lang="ru-RU" i="1">
                        <a:latin typeface="Cambria Math"/>
                      </a:rPr>
                      <m:t>1</m:t>
                    </m:r>
                    <m:r>
                      <a:rPr lang="ru-RU" i="1">
                        <a:latin typeface="Cambria Math"/>
                      </a:rPr>
                      <m:t>, </m:t>
                    </m:r>
                    <m:r>
                      <a:rPr lang="ru-RU" i="1">
                        <a:latin typeface="Cambria Math"/>
                      </a:rPr>
                      <m:t>2</m:t>
                    </m:r>
                    <m:r>
                      <a:rPr lang="ru-RU" i="1">
                        <a:latin typeface="Cambria Math"/>
                      </a:rPr>
                      <m:t>)</m:t>
                    </m:r>
                  </m:oMath>
                </a14:m>
                <a:r>
                  <a:rPr lang="ru-RU" dirty="0"/>
                  <a:t>.</a:t>
                </a:r>
                <a:r>
                  <a:rPr lang="en" dirty="0" smtClean="0"/>
                  <a:t> In </a:t>
                </a:r>
                <a:r>
                  <a:rPr lang="en" dirty="0"/>
                  <a:t>case of the symmetric positive definite matrix </a:t>
                </a:r>
                <a:r>
                  <a:rPr lang="en" i="1" dirty="0"/>
                  <a:t>A, </a:t>
                </a:r>
                <a:r>
                  <a:rPr lang="en" dirty="0"/>
                  <a:t>this condition is sufficient. </a:t>
                </a:r>
                <a:endParaRPr lang="en-US" dirty="0"/>
              </a:p>
              <a:p>
                <a:pPr rtl="0"/>
                <a:r>
                  <a:rPr lang="en" dirty="0"/>
                  <a:t>If </a:t>
                </a:r>
                <a14:m>
                  <m:oMath xmlns:m="http://schemas.openxmlformats.org/officeDocument/2006/math">
                    <m:r>
                      <a:rPr>
                        <a:latin typeface="Cambria Math"/>
                      </a:rPr>
                      <m:t>𝜔</m:t>
                    </m:r>
                    <m:r>
                      <a:rPr lang="ru-RU" i="1">
                        <a:latin typeface="Cambria Math"/>
                      </a:rPr>
                      <m:t>=</m:t>
                    </m:r>
                    <m:r>
                      <a:rPr lang="ru-RU" i="1">
                        <a:latin typeface="Cambria Math"/>
                      </a:rPr>
                      <m:t>1</m:t>
                    </m:r>
                    <m:r>
                      <a:rPr lang="ru-RU" i="1">
                        <a:latin typeface="Cambria Math"/>
                      </a:rPr>
                      <m:t>,</m:t>
                    </m:r>
                  </m:oMath>
                </a14:m>
                <a:r>
                  <a:rPr lang="en" dirty="0"/>
                  <a:t> the SOR method will be the same as the Seidel method. </a:t>
                </a:r>
                <a:endParaRPr lang="ru-RU" dirty="0" smtClean="0"/>
              </a:p>
              <a:p>
                <a:r>
                  <a:rPr lang="en" dirty="0"/>
                  <a:t>The determine formulas to explicitly compute the next approximation </a:t>
                </a:r>
                <a14:m>
                  <m:oMath xmlns:m="http://schemas.openxmlformats.org/officeDocument/2006/math">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a:latin typeface="Cambria Math"/>
                              </a:rPr>
                              <m:t>+</m:t>
                            </m:r>
                            <m:r>
                              <a:rPr>
                                <a:latin typeface="Cambria Math"/>
                              </a:rPr>
                              <m:t>1</m:t>
                            </m:r>
                          </m:e>
                        </m:d>
                      </m:sup>
                    </m:sSup>
                  </m:oMath>
                </a14:m>
                <a:r>
                  <a:rPr lang="en" dirty="0" smtClean="0"/>
                  <a:t> based on the previous one </a:t>
                </a:r>
                <a14:m>
                  <m:oMath xmlns:m="http://schemas.openxmlformats.org/officeDocument/2006/math">
                    <m:sSup>
                      <m:sSupPr>
                        <m:ctrlPr>
                          <a:rPr lang="ru-RU" i="1">
                            <a:latin typeface="Cambria Math"/>
                          </a:rPr>
                        </m:ctrlPr>
                      </m:sSupPr>
                      <m:e>
                        <m:r>
                          <a:rPr lang="ru-RU" i="1">
                            <a:latin typeface="Cambria Math"/>
                          </a:rPr>
                          <m:t>𝑥</m:t>
                        </m:r>
                      </m:e>
                      <m:sup>
                        <m:r>
                          <a:rPr lang="ru-RU" i="1">
                            <a:latin typeface="Cambria Math"/>
                          </a:rPr>
                          <m:t>(</m:t>
                        </m:r>
                        <m:r>
                          <a:rPr lang="ru-RU" i="1">
                            <a:latin typeface="Cambria Math"/>
                          </a:rPr>
                          <m:t>𝑠</m:t>
                        </m:r>
                        <m:r>
                          <a:rPr lang="ru-RU" i="1">
                            <a:latin typeface="Cambria Math"/>
                          </a:rPr>
                          <m:t>)</m:t>
                        </m:r>
                      </m:sup>
                    </m:sSup>
                  </m:oMath>
                </a14:m>
                <a:r>
                  <a:rPr lang="ru-RU" dirty="0"/>
                  <a:t> </a:t>
                </a:r>
                <a:endParaRPr lang="en" dirty="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684"/>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673517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(5)</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marL="0" indent="0" rtl="0">
                  <a:buNone/>
                </a:pPr>
                <a14:m>
                  <m:oMathPara xmlns:m="http://schemas.openxmlformats.org/officeDocument/2006/math">
                    <m:oMathParaPr>
                      <m:jc m:val="centerGroup"/>
                    </m:oMathParaPr>
                    <m:oMath xmlns:m="http://schemas.openxmlformats.org/officeDocument/2006/math">
                      <m:d>
                        <m:dPr>
                          <m:ctrlPr>
                            <a:rPr lang="ru-RU" i="1" smtClean="0">
                              <a:latin typeface="Cambria Math"/>
                            </a:rPr>
                          </m:ctrlPr>
                        </m:dPr>
                        <m:e>
                          <m:r>
                            <a:rPr>
                              <a:latin typeface="Cambria Math"/>
                            </a:rPr>
                            <m:t>𝐷</m:t>
                          </m:r>
                          <m:r>
                            <a:rPr lang="en-US" i="1">
                              <a:latin typeface="Cambria Math"/>
                            </a:rPr>
                            <m:t>+</m:t>
                          </m:r>
                          <m:r>
                            <a:rPr>
                              <a:latin typeface="Cambria Math"/>
                            </a:rPr>
                            <m:t>𝜔</m:t>
                          </m:r>
                          <m:r>
                            <a:rPr>
                              <a:latin typeface="Cambria Math"/>
                            </a:rPr>
                            <m:t>𝐿</m:t>
                          </m:r>
                        </m:e>
                      </m:d>
                      <m:d>
                        <m:dPr>
                          <m:ctrlPr>
                            <a:rPr lang="ru-RU" i="1">
                              <a:latin typeface="Cambria Math"/>
                            </a:rPr>
                          </m:ctrlPr>
                        </m:dPr>
                        <m:e>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en-US" i="1">
                                      <a:latin typeface="Cambria Math"/>
                                    </a:rPr>
                                    <m:t>+1</m:t>
                                  </m:r>
                                </m:e>
                              </m:d>
                            </m:sup>
                          </m:sSup>
                          <m:r>
                            <a:rPr lang="en-US" i="1">
                              <a:latin typeface="Cambria Math"/>
                            </a:rPr>
                            <m:t>−</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e>
                      </m:d>
                      <m:r>
                        <a:rPr lang="en-US" i="1">
                          <a:latin typeface="Cambria Math"/>
                        </a:rPr>
                        <m:t>+</m:t>
                      </m:r>
                      <m:r>
                        <a:rPr>
                          <a:latin typeface="Cambria Math"/>
                        </a:rPr>
                        <m:t>𝜔</m:t>
                      </m:r>
                      <m:r>
                        <a:rPr>
                          <a:latin typeface="Cambria Math"/>
                        </a:rPr>
                        <m:t>𝐴</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en-US" i="1">
                          <a:latin typeface="Cambria Math"/>
                        </a:rPr>
                        <m:t>=</m:t>
                      </m:r>
                      <m:r>
                        <a:rPr>
                          <a:latin typeface="Cambria Math"/>
                        </a:rPr>
                        <m:t>𝜔</m:t>
                      </m:r>
                      <m:r>
                        <a:rPr>
                          <a:latin typeface="Cambria Math"/>
                        </a:rPr>
                        <m:t>𝑏</m:t>
                      </m:r>
                    </m:oMath>
                  </m:oMathPara>
                </a14:m>
                <a:endParaRPr lang="ru-RU" dirty="0" smtClean="0"/>
              </a:p>
              <a:p>
                <a:pPr marL="0" indent="0" rtl="0">
                  <a:buNone/>
                </a:pPr>
                <a14:m>
                  <m:oMathPara xmlns:m="http://schemas.openxmlformats.org/officeDocument/2006/math">
                    <m:oMathParaPr>
                      <m:jc m:val="centerGroup"/>
                    </m:oMathParaPr>
                    <m:oMath xmlns:m="http://schemas.openxmlformats.org/officeDocument/2006/math">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r>
                        <a:rPr>
                          <a:latin typeface="Cambria Math"/>
                        </a:rPr>
                        <m:t>𝜔</m:t>
                      </m:r>
                      <m:r>
                        <a:rPr>
                          <a:latin typeface="Cambria Math"/>
                        </a:rPr>
                        <m:t>𝐿</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𝐿</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𝐴</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𝑏</m:t>
                      </m:r>
                    </m:oMath>
                  </m:oMathPara>
                </a14:m>
                <a:endParaRPr lang="ru-RU" dirty="0" smtClean="0"/>
              </a:p>
              <a:p>
                <a:pPr marL="0" indent="0" rtl="0">
                  <a:buNone/>
                </a:pPr>
                <a14:m>
                  <m:oMathPara xmlns:m="http://schemas.openxmlformats.org/officeDocument/2006/math">
                    <m:oMathParaPr>
                      <m:jc m:val="centerGroup"/>
                    </m:oMathParaPr>
                    <m:oMath xmlns:m="http://schemas.openxmlformats.org/officeDocument/2006/math">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r>
                        <a:rPr>
                          <a:latin typeface="Cambria Math"/>
                        </a:rPr>
                        <m:t>𝜔</m:t>
                      </m:r>
                      <m:r>
                        <a:rPr>
                          <a:latin typeface="Cambria Math"/>
                        </a:rPr>
                        <m:t>𝐿</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d>
                        <m:dPr>
                          <m:ctrlPr>
                            <a:rPr lang="ru-RU" i="1">
                              <a:latin typeface="Cambria Math"/>
                            </a:rPr>
                          </m:ctrlPr>
                        </m:dPr>
                        <m:e>
                          <m:r>
                            <a:rPr>
                              <a:latin typeface="Cambria Math"/>
                            </a:rPr>
                            <m:t>𝐴</m:t>
                          </m:r>
                          <m:r>
                            <a:rPr lang="ru-RU" i="1">
                              <a:latin typeface="Cambria Math"/>
                            </a:rPr>
                            <m:t>−</m:t>
                          </m:r>
                          <m:r>
                            <a:rPr>
                              <a:latin typeface="Cambria Math"/>
                            </a:rPr>
                            <m:t>𝐿</m:t>
                          </m:r>
                        </m:e>
                      </m:d>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𝑏</m:t>
                      </m:r>
                    </m:oMath>
                  </m:oMathPara>
                </a14:m>
                <a:endParaRPr lang="ru-RU" dirty="0" smtClean="0"/>
              </a:p>
              <a:p>
                <a:pPr rtl="0"/>
                <a:r>
                  <a:rPr lang="en" dirty="0"/>
                  <a:t>Given that </a:t>
                </a:r>
                <a14:m>
                  <m:oMath xmlns:m="http://schemas.openxmlformats.org/officeDocument/2006/math">
                    <m:r>
                      <a:rPr>
                        <a:latin typeface="Cambria Math"/>
                      </a:rPr>
                      <m:t>𝐴</m:t>
                    </m:r>
                    <m:r>
                      <a:rPr>
                        <a:latin typeface="Cambria Math"/>
                      </a:rPr>
                      <m:t>−</m:t>
                    </m:r>
                    <m:r>
                      <a:rPr>
                        <a:latin typeface="Cambria Math"/>
                      </a:rPr>
                      <m:t>𝐿</m:t>
                    </m:r>
                    <m:r>
                      <a:rPr>
                        <a:latin typeface="Cambria Math"/>
                      </a:rPr>
                      <m:t>=</m:t>
                    </m:r>
                    <m:r>
                      <a:rPr>
                        <a:latin typeface="Cambria Math"/>
                      </a:rPr>
                      <m:t>𝐷</m:t>
                    </m:r>
                    <m:r>
                      <a:rPr>
                        <a:latin typeface="Cambria Math"/>
                      </a:rPr>
                      <m:t>+</m:t>
                    </m:r>
                    <m:r>
                      <a:rPr>
                        <a:latin typeface="Cambria Math"/>
                      </a:rPr>
                      <m:t>𝑅</m:t>
                    </m:r>
                    <m:r>
                      <a:rPr lang="ru-RU" i="1">
                        <a:latin typeface="Cambria Math"/>
                      </a:rPr>
                      <m:t>, </m:t>
                    </m:r>
                  </m:oMath>
                </a14:m>
                <a:r>
                  <a:rPr lang="en" dirty="0" smtClean="0"/>
                  <a:t>we obtain:</a:t>
                </a:r>
                <a:endParaRPr lang="en" dirty="0"/>
              </a:p>
              <a:p>
                <a:pPr marL="0" indent="0" rtl="0">
                  <a:buNone/>
                </a:pPr>
                <a14:m>
                  <m:oMathPara xmlns:m="http://schemas.openxmlformats.org/officeDocument/2006/math">
                    <m:oMathParaPr>
                      <m:jc m:val="right"/>
                    </m:oMathParaPr>
                    <m:oMath xmlns:m="http://schemas.openxmlformats.org/officeDocument/2006/math">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r>
                        <a:rPr>
                          <a:latin typeface="Cambria Math"/>
                        </a:rPr>
                        <m:t>𝜔</m:t>
                      </m:r>
                      <m:r>
                        <a:rPr>
                          <a:latin typeface="Cambria Math"/>
                        </a:rPr>
                        <m:t>𝐿</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m:t>
                              </m:r>
                            </m:e>
                          </m:d>
                        </m:sup>
                      </m:sSup>
                      <m:r>
                        <a:rPr lang="ru-RU" i="1">
                          <a:latin typeface="Cambria Math"/>
                        </a:rPr>
                        <m:t>+</m:t>
                      </m:r>
                      <m:d>
                        <m:dPr>
                          <m:ctrlPr>
                            <a:rPr lang="ru-RU" i="1">
                              <a:latin typeface="Cambria Math"/>
                            </a:rPr>
                          </m:ctrlPr>
                        </m:dPr>
                        <m:e>
                          <m:r>
                            <a:rPr lang="ru-RU" i="1">
                              <a:latin typeface="Cambria Math"/>
                            </a:rPr>
                            <m:t>1−</m:t>
                          </m:r>
                          <m:r>
                            <a:rPr>
                              <a:latin typeface="Cambria Math"/>
                            </a:rPr>
                            <m:t>𝜔</m:t>
                          </m:r>
                        </m:e>
                      </m:d>
                      <m:r>
                        <a:rPr>
                          <a:latin typeface="Cambria Math"/>
                        </a:rPr>
                        <m:t>𝐷</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𝑅</m:t>
                      </m:r>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e>
                          </m:d>
                        </m:sup>
                      </m:sSup>
                      <m:r>
                        <a:rPr lang="ru-RU" i="1">
                          <a:latin typeface="Cambria Math"/>
                        </a:rPr>
                        <m:t>+</m:t>
                      </m:r>
                      <m:r>
                        <a:rPr>
                          <a:latin typeface="Cambria Math"/>
                        </a:rPr>
                        <m:t>𝜔</m:t>
                      </m:r>
                      <m:r>
                        <a:rPr>
                          <a:latin typeface="Cambria Math"/>
                        </a:rPr>
                        <m:t>𝑏</m:t>
                      </m:r>
                      <m:r>
                        <a:rPr lang="ru-RU" b="0" i="1" smtClean="0">
                          <a:latin typeface="Cambria Math"/>
                        </a:rPr>
                        <m:t>       (13)</m:t>
                      </m:r>
                    </m:oMath>
                  </m:oMathPara>
                </a14:m>
                <a:endParaRPr lang="ru-RU" dirty="0" smtClean="0"/>
              </a:p>
              <a:p>
                <a:pPr rtl="0"/>
                <a:r>
                  <a:rPr lang="en" dirty="0"/>
                  <a:t>From (13), record explicit formulas for computation of the new vector </a:t>
                </a:r>
                <a14:m>
                  <m:oMath xmlns:m="http://schemas.openxmlformats.org/officeDocument/2006/math">
                    <m:sSup>
                      <m:sSupPr>
                        <m:ctrlPr>
                          <a:rPr lang="ru-RU" i="1">
                            <a:latin typeface="Cambria Math"/>
                          </a:rPr>
                        </m:ctrlPr>
                      </m:sSupPr>
                      <m:e>
                        <m:r>
                          <a:rPr>
                            <a:latin typeface="Cambria Math"/>
                          </a:rPr>
                          <m:t>𝑥</m:t>
                        </m:r>
                      </m:e>
                      <m:sup>
                        <m:d>
                          <m:dPr>
                            <m:ctrlPr>
                              <a:rPr lang="ru-RU" i="1">
                                <a:latin typeface="Cambria Math"/>
                              </a:rPr>
                            </m:ctrlPr>
                          </m:dPr>
                          <m:e>
                            <m:r>
                              <a:rPr>
                                <a:latin typeface="Cambria Math"/>
                              </a:rPr>
                              <m:t>𝑠</m:t>
                            </m:r>
                            <m:r>
                              <a:rPr lang="ru-RU" i="1">
                                <a:latin typeface="Cambria Math"/>
                              </a:rPr>
                              <m:t>+1 </m:t>
                            </m:r>
                          </m:e>
                        </m:d>
                      </m:sup>
                    </m:sSup>
                  </m:oMath>
                </a14:m>
                <a:r>
                  <a:rPr lang="en" dirty="0"/>
                  <a:t>components:</a:t>
                </a:r>
              </a:p>
              <a:p>
                <a:pPr marL="0" indent="0" algn="ctr" rtl="0">
                  <a:buNone/>
                </a:pPr>
                <a14:m>
                  <m:oMathPara xmlns:m="http://schemas.openxmlformats.org/officeDocument/2006/math">
                    <m:oMathParaPr>
                      <m:jc m:val="center"/>
                    </m:oMathParaPr>
                    <m:oMath xmlns:m="http://schemas.openxmlformats.org/officeDocument/2006/math">
                      <m:sSub>
                        <m:sSubPr>
                          <m:ctrlPr>
                            <a:rPr lang="ru-RU" i="1">
                              <a:latin typeface="Cambria Math"/>
                            </a:rPr>
                          </m:ctrlPr>
                        </m:sSubPr>
                        <m:e>
                          <m:r>
                            <a:rPr>
                              <a:latin typeface="Cambria Math"/>
                            </a:rPr>
                            <m:t>𝑎</m:t>
                          </m:r>
                        </m:e>
                        <m:sub>
                          <m:r>
                            <a:rPr>
                              <a:latin typeface="Cambria Math"/>
                            </a:rPr>
                            <m:t>𝑖𝑖</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𝑖</m:t>
                              </m:r>
                            </m:sub>
                          </m:sSub>
                        </m:e>
                        <m:sup>
                          <m:d>
                            <m:dPr>
                              <m:ctrlPr>
                                <a:rPr lang="ru-RU" i="1">
                                  <a:latin typeface="Cambria Math"/>
                                </a:rPr>
                              </m:ctrlPr>
                            </m:dPr>
                            <m:e>
                              <m:r>
                                <a:rPr>
                                  <a:latin typeface="Cambria Math"/>
                                </a:rPr>
                                <m:t>𝑠</m:t>
                              </m:r>
                              <m:r>
                                <a:rPr lang="ru-RU" i="1">
                                  <a:latin typeface="Cambria Math"/>
                                </a:rPr>
                                <m:t>+1</m:t>
                              </m:r>
                            </m:e>
                          </m:d>
                        </m:sup>
                      </m:sSup>
                      <m:r>
                        <a:rPr lang="ru-RU" b="0" i="1" smtClean="0">
                          <a:latin typeface="Cambria Math"/>
                        </a:rPr>
                        <m:t>=</m:t>
                      </m:r>
                      <m:r>
                        <a:rPr>
                          <a:latin typeface="Cambria Math"/>
                        </a:rPr>
                        <m:t>𝜔</m:t>
                      </m:r>
                      <m:nary>
                        <m:naryPr>
                          <m:chr m:val="∑"/>
                          <m:limLoc m:val="undOvr"/>
                          <m:ctrlPr>
                            <a:rPr lang="ru-RU" i="1">
                              <a:latin typeface="Cambria Math"/>
                            </a:rPr>
                          </m:ctrlPr>
                        </m:naryPr>
                        <m:sub>
                          <m:r>
                            <a:rPr>
                              <a:latin typeface="Cambria Math"/>
                            </a:rPr>
                            <m:t>𝑗</m:t>
                          </m:r>
                          <m:r>
                            <a:rPr lang="en-US" i="1">
                              <a:latin typeface="Cambria Math"/>
                            </a:rPr>
                            <m:t>=1</m:t>
                          </m:r>
                        </m:sub>
                        <m:sup>
                          <m:r>
                            <a:rPr>
                              <a:latin typeface="Cambria Math"/>
                            </a:rPr>
                            <m:t>𝑖</m:t>
                          </m:r>
                          <m:r>
                            <a:rPr lang="en-US" i="1">
                              <a:latin typeface="Cambria Math"/>
                            </a:rPr>
                            <m:t>−1</m:t>
                          </m:r>
                        </m:sup>
                        <m:e>
                          <m:sSub>
                            <m:sSubPr>
                              <m:ctrlPr>
                                <a:rPr lang="ru-RU" i="1">
                                  <a:latin typeface="Cambria Math"/>
                                </a:rPr>
                              </m:ctrlPr>
                            </m:sSubPr>
                            <m:e>
                              <m:r>
                                <a:rPr>
                                  <a:latin typeface="Cambria Math"/>
                                </a:rPr>
                                <m:t>𝑎</m:t>
                              </m:r>
                            </m:e>
                            <m:sub>
                              <m:r>
                                <a:rPr>
                                  <a:latin typeface="Cambria Math"/>
                                </a:rPr>
                                <m:t>𝑖𝑗</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𝑗</m:t>
                                  </m:r>
                                </m:sub>
                              </m:sSub>
                            </m:e>
                            <m:sup>
                              <m:d>
                                <m:dPr>
                                  <m:ctrlPr>
                                    <a:rPr lang="ru-RU" i="1">
                                      <a:latin typeface="Cambria Math"/>
                                    </a:rPr>
                                  </m:ctrlPr>
                                </m:dPr>
                                <m:e>
                                  <m:r>
                                    <a:rPr>
                                      <a:latin typeface="Cambria Math"/>
                                    </a:rPr>
                                    <m:t>𝑠</m:t>
                                  </m:r>
                                  <m:r>
                                    <a:rPr lang="ru-RU" i="1">
                                      <a:latin typeface="Cambria Math"/>
                                    </a:rPr>
                                    <m:t>+1</m:t>
                                  </m:r>
                                </m:e>
                              </m:d>
                            </m:sup>
                          </m:sSup>
                        </m:e>
                      </m:nary>
                      <m:r>
                        <a:rPr lang="en-US" i="1">
                          <a:latin typeface="Cambria Math"/>
                        </a:rPr>
                        <m:t>+</m:t>
                      </m:r>
                      <m:d>
                        <m:dPr>
                          <m:ctrlPr>
                            <a:rPr lang="ru-RU" i="1">
                              <a:latin typeface="Cambria Math"/>
                            </a:rPr>
                          </m:ctrlPr>
                        </m:dPr>
                        <m:e>
                          <m:r>
                            <a:rPr lang="en-US" i="1">
                              <a:latin typeface="Cambria Math"/>
                            </a:rPr>
                            <m:t>1−</m:t>
                          </m:r>
                          <m:r>
                            <a:rPr>
                              <a:latin typeface="Cambria Math"/>
                            </a:rPr>
                            <m:t>𝜔</m:t>
                          </m:r>
                        </m:e>
                      </m:d>
                      <m:sSub>
                        <m:sSubPr>
                          <m:ctrlPr>
                            <a:rPr lang="ru-RU" i="1">
                              <a:latin typeface="Cambria Math"/>
                            </a:rPr>
                          </m:ctrlPr>
                        </m:sSubPr>
                        <m:e>
                          <m:r>
                            <a:rPr>
                              <a:latin typeface="Cambria Math"/>
                            </a:rPr>
                            <m:t>𝑎</m:t>
                          </m:r>
                        </m:e>
                        <m:sub>
                          <m:r>
                            <a:rPr>
                              <a:latin typeface="Cambria Math"/>
                            </a:rPr>
                            <m:t>𝑖𝑖</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𝑖</m:t>
                              </m:r>
                            </m:sub>
                          </m:sSub>
                        </m:e>
                        <m:sup>
                          <m:d>
                            <m:dPr>
                              <m:ctrlPr>
                                <a:rPr lang="ru-RU" i="1">
                                  <a:latin typeface="Cambria Math"/>
                                </a:rPr>
                              </m:ctrlPr>
                            </m:dPr>
                            <m:e>
                              <m:r>
                                <a:rPr>
                                  <a:latin typeface="Cambria Math"/>
                                </a:rPr>
                                <m:t>𝑠</m:t>
                              </m:r>
                            </m:e>
                          </m:d>
                        </m:sup>
                      </m:sSup>
                      <m:r>
                        <a:rPr lang="en-US" i="1">
                          <a:latin typeface="Cambria Math"/>
                        </a:rPr>
                        <m:t>−</m:t>
                      </m:r>
                    </m:oMath>
                  </m:oMathPara>
                </a14:m>
                <a:endParaRPr lang="ru-RU" i="1" dirty="0" smtClean="0"/>
              </a:p>
              <a:p>
                <a:pPr marL="0" indent="0" algn="ctr" rtl="0">
                  <a:buNone/>
                </a:pPr>
                <a14:m>
                  <m:oMathPara xmlns:m="http://schemas.openxmlformats.org/officeDocument/2006/math">
                    <m:oMathParaPr>
                      <m:jc m:val="right"/>
                    </m:oMathParaPr>
                    <m:oMath xmlns:m="http://schemas.openxmlformats.org/officeDocument/2006/math">
                      <m:r>
                        <a:rPr lang="ru-RU" b="0" i="1" smtClean="0">
                          <a:latin typeface="Cambria Math"/>
                        </a:rPr>
                        <m:t>− </m:t>
                      </m:r>
                      <m:r>
                        <a:rPr>
                          <a:latin typeface="Cambria Math"/>
                        </a:rPr>
                        <m:t>𝜔</m:t>
                      </m:r>
                      <m:nary>
                        <m:naryPr>
                          <m:chr m:val="∑"/>
                          <m:limLoc m:val="undOvr"/>
                          <m:ctrlPr>
                            <a:rPr lang="ru-RU" i="1">
                              <a:latin typeface="Cambria Math"/>
                            </a:rPr>
                          </m:ctrlPr>
                        </m:naryPr>
                        <m:sub>
                          <m:r>
                            <a:rPr>
                              <a:latin typeface="Cambria Math"/>
                            </a:rPr>
                            <m:t>𝑗</m:t>
                          </m:r>
                          <m:r>
                            <a:rPr lang="en-US" i="1">
                              <a:latin typeface="Cambria Math"/>
                            </a:rPr>
                            <m:t>=</m:t>
                          </m:r>
                          <m:r>
                            <a:rPr>
                              <a:latin typeface="Cambria Math"/>
                            </a:rPr>
                            <m:t>𝑖</m:t>
                          </m:r>
                          <m:r>
                            <a:rPr lang="en-US" i="1">
                              <a:latin typeface="Cambria Math"/>
                            </a:rPr>
                            <m:t>+1</m:t>
                          </m:r>
                        </m:sub>
                        <m:sup>
                          <m:r>
                            <a:rPr>
                              <a:latin typeface="Cambria Math"/>
                            </a:rPr>
                            <m:t>𝑛</m:t>
                          </m:r>
                        </m:sup>
                        <m:e>
                          <m:sSub>
                            <m:sSubPr>
                              <m:ctrlPr>
                                <a:rPr lang="ru-RU" i="1">
                                  <a:latin typeface="Cambria Math"/>
                                </a:rPr>
                              </m:ctrlPr>
                            </m:sSubPr>
                            <m:e>
                              <m:r>
                                <a:rPr>
                                  <a:latin typeface="Cambria Math"/>
                                </a:rPr>
                                <m:t>𝑎</m:t>
                              </m:r>
                            </m:e>
                            <m:sub>
                              <m:r>
                                <a:rPr>
                                  <a:latin typeface="Cambria Math"/>
                                </a:rPr>
                                <m:t>𝑖𝑗</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𝑗</m:t>
                                  </m:r>
                                </m:sub>
                              </m:sSub>
                            </m:e>
                            <m:sup>
                              <m:d>
                                <m:dPr>
                                  <m:ctrlPr>
                                    <a:rPr lang="ru-RU" i="1">
                                      <a:latin typeface="Cambria Math"/>
                                    </a:rPr>
                                  </m:ctrlPr>
                                </m:dPr>
                                <m:e>
                                  <m:r>
                                    <a:rPr>
                                      <a:latin typeface="Cambria Math"/>
                                    </a:rPr>
                                    <m:t>𝑠</m:t>
                                  </m:r>
                                </m:e>
                              </m:d>
                            </m:sup>
                          </m:sSup>
                        </m:e>
                      </m:nary>
                      <m:r>
                        <a:rPr lang="en-US" i="1">
                          <a:latin typeface="Cambria Math"/>
                        </a:rPr>
                        <m:t>+</m:t>
                      </m:r>
                      <m:r>
                        <a:rPr>
                          <a:latin typeface="Cambria Math"/>
                        </a:rPr>
                        <m:t>𝜔</m:t>
                      </m:r>
                      <m:sSub>
                        <m:sSubPr>
                          <m:ctrlPr>
                            <a:rPr lang="ru-RU" i="1">
                              <a:latin typeface="Cambria Math"/>
                            </a:rPr>
                          </m:ctrlPr>
                        </m:sSubPr>
                        <m:e>
                          <m:r>
                            <a:rPr>
                              <a:latin typeface="Cambria Math"/>
                            </a:rPr>
                            <m:t>𝑏</m:t>
                          </m:r>
                        </m:e>
                        <m:sub>
                          <m:r>
                            <a:rPr>
                              <a:latin typeface="Cambria Math"/>
                            </a:rPr>
                            <m:t>𝑖</m:t>
                          </m:r>
                        </m:sub>
                      </m:sSub>
                      <m:r>
                        <a:rPr lang="ru-RU" b="0" i="1" smtClean="0">
                          <a:latin typeface="Cambria Math"/>
                        </a:rPr>
                        <m:t>                        </m:t>
                      </m:r>
                      <m:r>
                        <a:rPr lang="ru-RU" i="1">
                          <a:latin typeface="Cambria Math"/>
                        </a:rPr>
                        <m:t>(14)</m:t>
                      </m:r>
                    </m:oMath>
                  </m:oMathPara>
                </a14:m>
                <a:endParaRPr lang="ru-RU" dirty="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r="-1230" b="-1227"/>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2500259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(6)</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GB" dirty="0" smtClean="0"/>
                  <a:t>As it can be seen from formula (14), to compute the </a:t>
                </a:r>
                <a14:m>
                  <m:oMath xmlns:m="http://schemas.openxmlformats.org/officeDocument/2006/math">
                    <m:r>
                      <a:rPr lang="en">
                        <a:latin typeface="Cambria Math"/>
                      </a:rPr>
                      <m:t>𝑖</m:t>
                    </m:r>
                  </m:oMath>
                </a14:m>
                <a:r>
                  <a:rPr lang="en-GB" dirty="0"/>
                  <a:t>th component of a new approximation, all smaller index components are taken from the new approximation </a:t>
                </a:r>
                <a14:m>
                  <m:oMath xmlns:m="http://schemas.openxmlformats.org/officeDocument/2006/math">
                    <m:sSup>
                      <m:sSupPr>
                        <m:ctrlPr>
                          <a:rPr lang="ar-AE" i="1" smtClean="0">
                            <a:latin typeface="Cambria Math"/>
                          </a:rPr>
                        </m:ctrlPr>
                      </m:sSupPr>
                      <m:e>
                        <m:r>
                          <a:rPr lang="en">
                            <a:latin typeface="Cambria Math"/>
                          </a:rPr>
                          <m:t>𝑥</m:t>
                        </m:r>
                      </m:e>
                      <m:sup>
                        <m:d>
                          <m:dPr>
                            <m:ctrlPr>
                              <a:rPr lang="ar-AE" i="1">
                                <a:latin typeface="Cambria Math"/>
                              </a:rPr>
                            </m:ctrlPr>
                          </m:dPr>
                          <m:e>
                            <m:r>
                              <a:rPr lang="en">
                                <a:latin typeface="Cambria Math"/>
                              </a:rPr>
                              <m:t>𝑠</m:t>
                            </m:r>
                            <m:r>
                              <a:rPr lang="en">
                                <a:latin typeface="Cambria Math"/>
                              </a:rPr>
                              <m:t>+</m:t>
                            </m:r>
                            <m:r>
                              <a:rPr lang="en">
                                <a:latin typeface="Cambria Math"/>
                              </a:rPr>
                              <m:t>1</m:t>
                            </m:r>
                            <m:r>
                              <a:rPr lang="en" i="1">
                                <a:latin typeface="Cambria Math"/>
                              </a:rPr>
                              <m:t> </m:t>
                            </m:r>
                          </m:e>
                        </m:d>
                      </m:sup>
                    </m:sSup>
                  </m:oMath>
                </a14:m>
                <a:r>
                  <a:rPr lang="ar-AE" dirty="0"/>
                  <a:t> </a:t>
                </a:r>
                <a:r>
                  <a:rPr lang="en-GB" dirty="0" smtClean="0"/>
                  <a:t>while all greater index components are taken from the previous one, </a:t>
                </a:r>
                <a14:m>
                  <m:oMath xmlns:m="http://schemas.openxmlformats.org/officeDocument/2006/math">
                    <m:sSup>
                      <m:sSupPr>
                        <m:ctrlPr>
                          <a:rPr lang="ar-AE" i="1">
                            <a:latin typeface="Cambria Math"/>
                          </a:rPr>
                        </m:ctrlPr>
                      </m:sSupPr>
                      <m:e>
                        <m:r>
                          <a:rPr lang="en" i="1">
                            <a:latin typeface="Cambria Math"/>
                          </a:rPr>
                          <m:t>𝑥</m:t>
                        </m:r>
                      </m:e>
                      <m:sup>
                        <m:d>
                          <m:dPr>
                            <m:ctrlPr>
                              <a:rPr lang="ar-AE" i="1">
                                <a:latin typeface="Cambria Math"/>
                              </a:rPr>
                            </m:ctrlPr>
                          </m:dPr>
                          <m:e>
                            <m:r>
                              <a:rPr lang="en" i="1">
                                <a:latin typeface="Cambria Math"/>
                              </a:rPr>
                              <m:t>𝑠</m:t>
                            </m:r>
                          </m:e>
                        </m:d>
                      </m:sup>
                    </m:sSup>
                  </m:oMath>
                </a14:m>
                <a:r>
                  <a:rPr lang="ar-AE" dirty="0"/>
                  <a:t>. </a:t>
                </a:r>
                <a:endParaRPr lang="ar-AE" dirty="0" smtClean="0"/>
              </a:p>
              <a:p>
                <a:r>
                  <a:rPr lang="en-GB" dirty="0"/>
                  <a:t>To implement the method, it is enough to store only one (current) approximation </a:t>
                </a:r>
                <a14:m>
                  <m:oMath xmlns:m="http://schemas.openxmlformats.org/officeDocument/2006/math">
                    <m:sSup>
                      <m:sSupPr>
                        <m:ctrlPr>
                          <a:rPr lang="ar-AE" i="1">
                            <a:latin typeface="Cambria Math"/>
                          </a:rPr>
                        </m:ctrlPr>
                      </m:sSupPr>
                      <m:e>
                        <m:r>
                          <a:rPr lang="en">
                            <a:latin typeface="Cambria Math"/>
                          </a:rPr>
                          <m:t>𝑥</m:t>
                        </m:r>
                      </m:e>
                      <m:sup>
                        <m:d>
                          <m:dPr>
                            <m:ctrlPr>
                              <a:rPr lang="ar-AE" i="1">
                                <a:latin typeface="Cambria Math"/>
                              </a:rPr>
                            </m:ctrlPr>
                          </m:dPr>
                          <m:e>
                            <m:r>
                              <a:rPr lang="en">
                                <a:latin typeface="Cambria Math"/>
                              </a:rPr>
                              <m:t>𝑠</m:t>
                            </m:r>
                          </m:e>
                        </m:d>
                      </m:sup>
                    </m:sSup>
                  </m:oMath>
                </a14:m>
                <a:r>
                  <a:rPr lang="ar-AE" dirty="0"/>
                  <a:t>, </a:t>
                </a:r>
                <a:r>
                  <a:rPr lang="en-GB" dirty="0"/>
                  <a:t>and to compute the next approximation</a:t>
                </a:r>
                <a:r>
                  <a:rPr lang="en-GB" dirty="0" smtClean="0"/>
                  <a:t> </a:t>
                </a:r>
                <a14:m>
                  <m:oMath xmlns:m="http://schemas.openxmlformats.org/officeDocument/2006/math">
                    <m:sSup>
                      <m:sSupPr>
                        <m:ctrlPr>
                          <a:rPr lang="ru-RU" i="1">
                            <a:latin typeface="Cambria Math"/>
                          </a:rPr>
                        </m:ctrlPr>
                      </m:sSupPr>
                      <m:e>
                        <m:r>
                          <a:rPr lang="ru-RU" i="1">
                            <a:latin typeface="Cambria Math"/>
                          </a:rPr>
                          <m:t>𝑥</m:t>
                        </m:r>
                      </m:e>
                      <m:sup>
                        <m:d>
                          <m:dPr>
                            <m:ctrlPr>
                              <a:rPr lang="ru-RU" i="1">
                                <a:latin typeface="Cambria Math"/>
                              </a:rPr>
                            </m:ctrlPr>
                          </m:dPr>
                          <m:e>
                            <m:r>
                              <a:rPr lang="ru-RU" i="1">
                                <a:latin typeface="Cambria Math"/>
                              </a:rPr>
                              <m:t>𝑠</m:t>
                            </m:r>
                            <m:r>
                              <a:rPr lang="ru-RU" i="1">
                                <a:latin typeface="Cambria Math"/>
                              </a:rPr>
                              <m:t>+</m:t>
                            </m:r>
                            <m:r>
                              <a:rPr lang="ru-RU" i="1">
                                <a:latin typeface="Cambria Math"/>
                              </a:rPr>
                              <m:t>1</m:t>
                            </m:r>
                          </m:e>
                        </m:d>
                      </m:sup>
                    </m:sSup>
                  </m:oMath>
                </a14:m>
                <a:r>
                  <a:rPr lang="en-US" dirty="0" smtClean="0"/>
                  <a:t>use the formula for all components in series and gradually renew the approximation vector.</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33276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(7)</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a:t>Generalized formula for the software implementation:</a:t>
                </a:r>
              </a:p>
              <a:p>
                <a:pPr marL="0" indent="0" rtl="0">
                  <a:buNone/>
                </a:pPr>
                <a14:m>
                  <m:oMathPara xmlns:m="http://schemas.openxmlformats.org/officeDocument/2006/math">
                    <m:oMathParaPr>
                      <m:jc m:val="right"/>
                    </m:oMathParaPr>
                    <m:oMath xmlns:m="http://schemas.openxmlformats.org/officeDocument/2006/math">
                      <m:sSub>
                        <m:sSubPr>
                          <m:ctrlPr>
                            <a:rPr lang="ru-RU" i="1">
                              <a:latin typeface="Cambria Math"/>
                            </a:rPr>
                          </m:ctrlPr>
                        </m:sSubPr>
                        <m:e>
                          <m:r>
                            <a:rPr>
                              <a:latin typeface="Cambria Math"/>
                            </a:rPr>
                            <m:t>𝑎</m:t>
                          </m:r>
                        </m:e>
                        <m:sub>
                          <m:r>
                            <a:rPr>
                              <a:latin typeface="Cambria Math"/>
                            </a:rPr>
                            <m:t>𝑖𝑖</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𝑖</m:t>
                              </m:r>
                            </m:sub>
                          </m:sSub>
                        </m:e>
                        <m:sup>
                          <m:d>
                            <m:dPr>
                              <m:ctrlPr>
                                <a:rPr lang="ru-RU" i="1">
                                  <a:latin typeface="Cambria Math"/>
                                </a:rPr>
                              </m:ctrlPr>
                            </m:dPr>
                            <m:e>
                              <m:r>
                                <a:rPr>
                                  <a:latin typeface="Cambria Math"/>
                                </a:rPr>
                                <m:t>𝑠</m:t>
                              </m:r>
                              <m:r>
                                <a:rPr lang="ru-RU" i="1">
                                  <a:latin typeface="Cambria Math"/>
                                </a:rPr>
                                <m:t>+1</m:t>
                              </m:r>
                            </m:e>
                          </m:d>
                        </m:sup>
                      </m:sSup>
                      <m:r>
                        <a:rPr lang="en-US" i="1">
                          <a:latin typeface="Cambria Math"/>
                        </a:rPr>
                        <m:t>=−</m:t>
                      </m:r>
                      <m:r>
                        <a:rPr>
                          <a:latin typeface="Cambria Math"/>
                        </a:rPr>
                        <m:t>𝜔</m:t>
                      </m:r>
                      <m:nary>
                        <m:naryPr>
                          <m:chr m:val="∑"/>
                          <m:limLoc m:val="undOvr"/>
                          <m:ctrlPr>
                            <a:rPr lang="ru-RU" i="1">
                              <a:latin typeface="Cambria Math"/>
                            </a:rPr>
                          </m:ctrlPr>
                        </m:naryPr>
                        <m:sub>
                          <m:r>
                            <a:rPr>
                              <a:latin typeface="Cambria Math"/>
                            </a:rPr>
                            <m:t>𝑗</m:t>
                          </m:r>
                          <m:r>
                            <a:rPr lang="en-US" i="1">
                              <a:latin typeface="Cambria Math"/>
                            </a:rPr>
                            <m:t>=1</m:t>
                          </m:r>
                        </m:sub>
                        <m:sup>
                          <m:r>
                            <a:rPr>
                              <a:latin typeface="Cambria Math"/>
                            </a:rPr>
                            <m:t>𝑛</m:t>
                          </m:r>
                        </m:sup>
                        <m:e>
                          <m:sSub>
                            <m:sSubPr>
                              <m:ctrlPr>
                                <a:rPr lang="ru-RU" i="1">
                                  <a:latin typeface="Cambria Math"/>
                                </a:rPr>
                              </m:ctrlPr>
                            </m:sSubPr>
                            <m:e>
                              <m:r>
                                <a:rPr>
                                  <a:latin typeface="Cambria Math"/>
                                </a:rPr>
                                <m:t>𝑎</m:t>
                              </m:r>
                            </m:e>
                            <m:sub>
                              <m:r>
                                <a:rPr>
                                  <a:latin typeface="Cambria Math"/>
                                </a:rPr>
                                <m:t>𝑖𝑗</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𝑗</m:t>
                                  </m:r>
                                </m:sub>
                              </m:sSub>
                            </m:e>
                            <m:sup>
                              <m:d>
                                <m:dPr>
                                  <m:ctrlPr>
                                    <a:rPr lang="ru-RU" i="1">
                                      <a:latin typeface="Cambria Math"/>
                                    </a:rPr>
                                  </m:ctrlPr>
                                </m:dPr>
                                <m:e>
                                  <m:r>
                                    <a:rPr>
                                      <a:latin typeface="Cambria Math"/>
                                    </a:rPr>
                                    <m:t>𝑠</m:t>
                                  </m:r>
                                </m:e>
                              </m:d>
                            </m:sup>
                          </m:sSup>
                        </m:e>
                      </m:nary>
                      <m:r>
                        <a:rPr lang="en-US" i="1">
                          <a:latin typeface="Cambria Math"/>
                        </a:rPr>
                        <m:t>+</m:t>
                      </m:r>
                      <m:sSub>
                        <m:sSubPr>
                          <m:ctrlPr>
                            <a:rPr lang="ru-RU" i="1">
                              <a:latin typeface="Cambria Math"/>
                            </a:rPr>
                          </m:ctrlPr>
                        </m:sSubPr>
                        <m:e>
                          <m:r>
                            <a:rPr>
                              <a:latin typeface="Cambria Math"/>
                            </a:rPr>
                            <m:t>𝑎</m:t>
                          </m:r>
                        </m:e>
                        <m:sub>
                          <m:r>
                            <a:rPr>
                              <a:latin typeface="Cambria Math"/>
                            </a:rPr>
                            <m:t>𝑖𝑖</m:t>
                          </m:r>
                        </m:sub>
                      </m:sSub>
                      <m:sSup>
                        <m:sSupPr>
                          <m:ctrlPr>
                            <a:rPr lang="ru-RU" i="1">
                              <a:latin typeface="Cambria Math"/>
                            </a:rPr>
                          </m:ctrlPr>
                        </m:sSupPr>
                        <m:e>
                          <m:sSub>
                            <m:sSubPr>
                              <m:ctrlPr>
                                <a:rPr lang="ru-RU" i="1">
                                  <a:latin typeface="Cambria Math"/>
                                </a:rPr>
                              </m:ctrlPr>
                            </m:sSubPr>
                            <m:e>
                              <m:r>
                                <a:rPr>
                                  <a:latin typeface="Cambria Math"/>
                                </a:rPr>
                                <m:t>𝑥</m:t>
                              </m:r>
                            </m:e>
                            <m:sub>
                              <m:r>
                                <a:rPr>
                                  <a:latin typeface="Cambria Math"/>
                                </a:rPr>
                                <m:t>𝑖</m:t>
                              </m:r>
                            </m:sub>
                          </m:sSub>
                        </m:e>
                        <m:sup>
                          <m:d>
                            <m:dPr>
                              <m:ctrlPr>
                                <a:rPr lang="ru-RU" i="1">
                                  <a:latin typeface="Cambria Math"/>
                                </a:rPr>
                              </m:ctrlPr>
                            </m:dPr>
                            <m:e>
                              <m:r>
                                <a:rPr>
                                  <a:latin typeface="Cambria Math"/>
                                </a:rPr>
                                <m:t>𝑠</m:t>
                              </m:r>
                            </m:e>
                          </m:d>
                        </m:sup>
                      </m:sSup>
                      <m:r>
                        <a:rPr lang="en-US" i="1">
                          <a:latin typeface="Cambria Math"/>
                        </a:rPr>
                        <m:t>+</m:t>
                      </m:r>
                      <m:r>
                        <a:rPr>
                          <a:latin typeface="Cambria Math"/>
                        </a:rPr>
                        <m:t>𝜔</m:t>
                      </m:r>
                      <m:sSub>
                        <m:sSubPr>
                          <m:ctrlPr>
                            <a:rPr lang="ru-RU" i="1">
                              <a:latin typeface="Cambria Math"/>
                            </a:rPr>
                          </m:ctrlPr>
                        </m:sSubPr>
                        <m:e>
                          <m:r>
                            <a:rPr>
                              <a:latin typeface="Cambria Math"/>
                            </a:rPr>
                            <m:t>𝑏</m:t>
                          </m:r>
                        </m:e>
                        <m:sub>
                          <m:r>
                            <a:rPr>
                              <a:latin typeface="Cambria Math"/>
                            </a:rPr>
                            <m:t>𝑖</m:t>
                          </m:r>
                        </m:sub>
                      </m:sSub>
                      <m:r>
                        <a:rPr lang="ru-RU" b="0" i="1" smtClean="0">
                          <a:latin typeface="Cambria Math"/>
                        </a:rPr>
                        <m:t>            (15)</m:t>
                      </m:r>
                    </m:oMath>
                  </m:oMathPara>
                </a14:m>
                <a:endParaRPr lang="ru-RU" dirty="0"/>
              </a:p>
              <a:p>
                <a:pPr rtl="0"/>
                <a:r>
                  <a:rPr lang="en"/>
                  <a:t>The SOR method convergence rate depends on the </a:t>
                </a:r>
                <a:r>
                  <a:rPr lang="en" i="1"/>
                  <a:t>ω</a:t>
                </a:r>
                <a:r>
                  <a:rPr lang="en"/>
                  <a:t> parameter selection. </a:t>
                </a:r>
                <a:endParaRPr lang="ru-RU" dirty="0" smtClean="0"/>
              </a:p>
              <a:p>
                <a:pPr rtl="0"/>
                <a:r>
                  <a:rPr lang="en"/>
                  <a:t>We know that to solve linear systems of certain classes, the SOR method requires </a:t>
                </a:r>
                <a14:m>
                  <m:oMath xmlns:m="http://schemas.openxmlformats.org/officeDocument/2006/math">
                    <m:r>
                      <a:rPr>
                        <a:latin typeface="Cambria Math"/>
                      </a:rPr>
                      <m:t>𝑂</m:t>
                    </m:r>
                    <m:d>
                      <m:dPr>
                        <m:ctrlPr>
                          <a:rPr lang="ru-RU" i="1">
                            <a:latin typeface="Cambria Math"/>
                          </a:rPr>
                        </m:ctrlPr>
                      </m:dPr>
                      <m:e>
                        <m:sSup>
                          <m:sSupPr>
                            <m:ctrlPr>
                              <a:rPr lang="ru-RU" i="1">
                                <a:latin typeface="Cambria Math"/>
                              </a:rPr>
                            </m:ctrlPr>
                          </m:sSupPr>
                          <m:e>
                            <m:r>
                              <a:rPr>
                                <a:latin typeface="Cambria Math"/>
                              </a:rPr>
                              <m:t>𝑛</m:t>
                            </m:r>
                          </m:e>
                          <m:sup>
                            <m:r>
                              <a:rPr lang="ru-RU" i="1">
                                <a:latin typeface="Cambria Math"/>
                              </a:rPr>
                              <m:t>2</m:t>
                            </m:r>
                          </m:sup>
                        </m:sSup>
                      </m:e>
                    </m:d>
                  </m:oMath>
                </a14:m>
                <a:r>
                  <a:rPr lang="en"/>
                  <a:t> iterations. For a certain </a:t>
                </a:r>
                <a:r>
                  <a:rPr lang="en" i="1"/>
                  <a:t>ω</a:t>
                </a:r>
                <a:r>
                  <a:rPr lang="en"/>
                  <a:t> selection, the method will converge after </a:t>
                </a:r>
                <a14:m>
                  <m:oMath xmlns:m="http://schemas.openxmlformats.org/officeDocument/2006/math">
                    <m:r>
                      <a:rPr>
                        <a:latin typeface="Cambria Math"/>
                      </a:rPr>
                      <m:t>𝑂</m:t>
                    </m:r>
                    <m:d>
                      <m:dPr>
                        <m:ctrlPr>
                          <a:rPr lang="ru-RU" i="1">
                            <a:latin typeface="Cambria Math"/>
                          </a:rPr>
                        </m:ctrlPr>
                      </m:dPr>
                      <m:e>
                        <m:r>
                          <a:rPr>
                            <a:latin typeface="Cambria Math"/>
                          </a:rPr>
                          <m:t>𝑛</m:t>
                        </m:r>
                      </m:e>
                    </m:d>
                  </m:oMath>
                </a14:m>
                <a:r>
                  <a:rPr lang="en"/>
                  <a:t> iterations. </a:t>
                </a:r>
                <a:endParaRPr lang="ru-RU" dirty="0" smtClean="0"/>
              </a:p>
              <a:p>
                <a:pPr rtl="0"/>
                <a:r>
                  <a:rPr lang="en"/>
                  <a:t>There is no general analytical formula to compute the best </a:t>
                </a:r>
                <a14:m>
                  <m:oMath xmlns:m="http://schemas.openxmlformats.org/officeDocument/2006/math">
                    <m:sSub>
                      <m:sSubPr>
                        <m:ctrlPr>
                          <a:rPr lang="ru-RU" i="1">
                            <a:latin typeface="Cambria Math"/>
                          </a:rPr>
                        </m:ctrlPr>
                      </m:sSubPr>
                      <m:e>
                        <m:r>
                          <a:rPr>
                            <a:latin typeface="Cambria Math"/>
                          </a:rPr>
                          <m:t>𝜔</m:t>
                        </m:r>
                      </m:e>
                      <m:sub>
                        <m:r>
                          <a:rPr>
                            <a:latin typeface="Cambria Math"/>
                          </a:rPr>
                          <m:t>𝑜𝑝𝑡</m:t>
                        </m:r>
                      </m:sub>
                    </m:sSub>
                  </m:oMath>
                </a14:m>
                <a:r>
                  <a:rPr lang="en"/>
                  <a:t> value.</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rtlCol="0"/>
              <a:lstStyle/>
              <a:p>
                <a:pPr rtl="0"/>
                <a:r>
                  <a:rPr lang="en">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230805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SOR method (8)</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a:t>For a linear system based on a differential scheme (8), the best parameter </a:t>
                </a:r>
                <a14:m>
                  <m:oMath xmlns:m="http://schemas.openxmlformats.org/officeDocument/2006/math">
                    <m:r>
                      <a:rPr>
                        <a:latin typeface="Cambria Math"/>
                      </a:rPr>
                      <m:t>𝜔</m:t>
                    </m:r>
                  </m:oMath>
                </a14:m>
                <a:r>
                  <a:rPr lang="en" dirty="0"/>
                  <a:t> for the SOR method is known and, if the grid size </a:t>
                </a:r>
                <a14:m>
                  <m:oMath xmlns:m="http://schemas.openxmlformats.org/officeDocument/2006/math">
                    <m:r>
                      <a:rPr lang="ru-RU" i="1">
                        <a:latin typeface="Cambria Math"/>
                      </a:rPr>
                      <m:t>h</m:t>
                    </m:r>
                  </m:oMath>
                </a14:m>
                <a:r>
                  <a:rPr lang="en" dirty="0"/>
                  <a:t> and </a:t>
                </a:r>
                <a14:m>
                  <m:oMath xmlns:m="http://schemas.openxmlformats.org/officeDocument/2006/math">
                    <m:r>
                      <a:rPr lang="ru-RU" i="1">
                        <a:latin typeface="Cambria Math"/>
                      </a:rPr>
                      <m:t>𝑘</m:t>
                    </m:r>
                    <m:r>
                      <a:rPr lang="ru-RU" i="1">
                        <a:latin typeface="Cambria Math"/>
                      </a:rPr>
                      <m:t> </m:t>
                    </m:r>
                  </m:oMath>
                </a14:m>
                <a:r>
                  <a:rPr lang="en" dirty="0" smtClean="0"/>
                  <a:t>are the same, it is computed using </a:t>
                </a:r>
                <a:r>
                  <a:rPr lang="ru-RU" dirty="0" smtClean="0"/>
                  <a:t>(16</a:t>
                </a:r>
                <a:r>
                  <a:rPr lang="ru-RU" dirty="0"/>
                  <a:t>)</a:t>
                </a:r>
                <a14:m>
                  <m:oMath xmlns:m="http://schemas.openxmlformats.org/officeDocument/2006/math">
                    <m:r>
                      <a:rPr>
                        <a:latin typeface="Cambria Math"/>
                      </a:rPr>
                      <m:t>:</m:t>
                    </m:r>
                  </m:oMath>
                </a14:m>
                <a:r>
                  <a:rPr lang="en" i="1" dirty="0"/>
                  <a:t> </a:t>
                </a:r>
                <a:r>
                  <a:rPr lang="en" dirty="0"/>
                  <a:t> </a:t>
                </a:r>
                <a:endParaRPr lang="ru-RU" dirty="0" smtClean="0"/>
              </a:p>
              <a:p>
                <a:pPr marL="0" indent="0" rtl="0">
                  <a:buNone/>
                </a:pPr>
                <a14:m>
                  <m:oMathPara xmlns:m="http://schemas.openxmlformats.org/officeDocument/2006/math">
                    <m:oMathParaPr>
                      <m:jc m:val="right"/>
                    </m:oMathParaPr>
                    <m:oMath xmlns:m="http://schemas.openxmlformats.org/officeDocument/2006/math">
                      <m:sSub>
                        <m:sSubPr>
                          <m:ctrlPr>
                            <a:rPr lang="ru-RU" i="1">
                              <a:latin typeface="Cambria Math"/>
                            </a:rPr>
                          </m:ctrlPr>
                        </m:sSubPr>
                        <m:e>
                          <m:r>
                            <a:rPr>
                              <a:latin typeface="Cambria Math"/>
                            </a:rPr>
                            <m:t>𝜔</m:t>
                          </m:r>
                        </m:e>
                        <m:sub>
                          <m:r>
                            <a:rPr>
                              <a:latin typeface="Cambria Math"/>
                            </a:rPr>
                            <m:t>𝑜𝑝𝑡</m:t>
                          </m:r>
                        </m:sub>
                      </m:sSub>
                      <m:r>
                        <a:rPr lang="ru-RU" i="1">
                          <a:latin typeface="Cambria Math"/>
                        </a:rPr>
                        <m:t>=</m:t>
                      </m:r>
                      <m:f>
                        <m:fPr>
                          <m:ctrlPr>
                            <a:rPr lang="ru-RU" i="1">
                              <a:latin typeface="Cambria Math"/>
                            </a:rPr>
                          </m:ctrlPr>
                        </m:fPr>
                        <m:num>
                          <m:r>
                            <a:rPr lang="ru-RU" i="1">
                              <a:latin typeface="Cambria Math"/>
                            </a:rPr>
                            <m:t>2</m:t>
                          </m:r>
                        </m:num>
                        <m:den>
                          <m:r>
                            <a:rPr lang="ru-RU" i="1">
                              <a:latin typeface="Cambria Math"/>
                            </a:rPr>
                            <m:t>1</m:t>
                          </m:r>
                          <m:r>
                            <a:rPr lang="ru-RU" i="1">
                              <a:latin typeface="Cambria Math"/>
                            </a:rPr>
                            <m:t>+</m:t>
                          </m:r>
                          <m:r>
                            <a:rPr lang="ru-RU" i="1">
                              <a:latin typeface="Cambria Math"/>
                            </a:rPr>
                            <m:t>2</m:t>
                          </m:r>
                          <m:func>
                            <m:funcPr>
                              <m:ctrlPr>
                                <a:rPr lang="ru-RU" i="1">
                                  <a:latin typeface="Cambria Math"/>
                                </a:rPr>
                              </m:ctrlPr>
                            </m:funcPr>
                            <m:fName>
                              <m:r>
                                <a:rPr lang="ru-RU">
                                  <a:latin typeface="Cambria Math"/>
                                </a:rPr>
                                <m:t>𝑠𝑖𝑛</m:t>
                              </m:r>
                            </m:fName>
                            <m:e>
                              <m:d>
                                <m:dPr>
                                  <m:ctrlPr>
                                    <a:rPr lang="ru-RU" i="1">
                                      <a:latin typeface="Cambria Math"/>
                                    </a:rPr>
                                  </m:ctrlPr>
                                </m:dPr>
                                <m:e>
                                  <m:f>
                                    <m:fPr>
                                      <m:ctrlPr>
                                        <a:rPr lang="ru-RU" i="1">
                                          <a:latin typeface="Cambria Math"/>
                                        </a:rPr>
                                      </m:ctrlPr>
                                    </m:fPr>
                                    <m:num>
                                      <m:r>
                                        <a:rPr>
                                          <a:latin typeface="Cambria Math"/>
                                        </a:rPr>
                                        <m:t>𝜋</m:t>
                                      </m:r>
                                      <m:r>
                                        <a:rPr lang="ru-RU" i="1">
                                          <a:latin typeface="Cambria Math"/>
                                        </a:rPr>
                                        <m:t>h</m:t>
                                      </m:r>
                                    </m:num>
                                    <m:den>
                                      <m:r>
                                        <a:rPr lang="ru-RU" i="1">
                                          <a:latin typeface="Cambria Math"/>
                                        </a:rPr>
                                        <m:t>2</m:t>
                                      </m:r>
                                    </m:den>
                                  </m:f>
                                </m:e>
                              </m:d>
                            </m:e>
                          </m:func>
                        </m:den>
                      </m:f>
                      <m:r>
                        <a:rPr lang="ru-RU" b="0" i="1" smtClean="0">
                          <a:latin typeface="Cambria Math"/>
                        </a:rPr>
                        <m:t>                                         </m:t>
                      </m:r>
                      <m:d>
                        <m:dPr>
                          <m:ctrlPr>
                            <a:rPr lang="ru-RU" b="0" i="1" smtClean="0">
                              <a:latin typeface="Cambria Math"/>
                            </a:rPr>
                          </m:ctrlPr>
                        </m:dPr>
                        <m:e>
                          <m:r>
                            <a:rPr lang="ru-RU" b="0" i="1" smtClean="0">
                              <a:latin typeface="Cambria Math"/>
                            </a:rPr>
                            <m:t> </m:t>
                          </m:r>
                          <m:r>
                            <a:rPr lang="ru-RU" b="0" i="1" smtClean="0">
                              <a:latin typeface="Cambria Math"/>
                            </a:rPr>
                            <m:t>16</m:t>
                          </m:r>
                        </m:e>
                      </m:d>
                    </m:oMath>
                  </m:oMathPara>
                </a14:m>
                <a:endParaRPr lang="ru-RU" b="0" dirty="0" smtClean="0"/>
              </a:p>
              <a:p>
                <a:pPr rtl="0"/>
                <a:r>
                  <a:rPr lang="en" dirty="0"/>
                  <a:t>Minimum and maximum system matrix eigenvalues will in this case be:</a:t>
                </a:r>
              </a:p>
              <a:p>
                <a:pPr marL="0" indent="0" algn="r" rtl="0">
                  <a:buNone/>
                </a:pPr>
                <a14:m>
                  <m:oMathPara xmlns:m="http://schemas.openxmlformats.org/officeDocument/2006/math">
                    <m:oMathParaPr>
                      <m:jc m:val="right"/>
                    </m:oMathParaPr>
                    <m:oMath xmlns:m="http://schemas.openxmlformats.org/officeDocument/2006/math">
                      <m:sSub>
                        <m:sSubPr>
                          <m:ctrlPr>
                            <a:rPr lang="ru-RU" i="1">
                              <a:latin typeface="Cambria Math"/>
                            </a:rPr>
                          </m:ctrlPr>
                        </m:sSubPr>
                        <m:e>
                          <m:r>
                            <a:rPr>
                              <a:latin typeface="Cambria Math"/>
                            </a:rPr>
                            <m:t>𝜆</m:t>
                          </m:r>
                        </m:e>
                        <m:sub>
                          <m:r>
                            <a:rPr>
                              <a:latin typeface="Cambria Math"/>
                            </a:rPr>
                            <m:t>𝑚𝑖𝑛</m:t>
                          </m:r>
                        </m:sub>
                      </m:sSub>
                      <m:r>
                        <a:rPr lang="ru-RU" i="1">
                          <a:latin typeface="Cambria Math"/>
                        </a:rPr>
                        <m:t>=</m:t>
                      </m:r>
                      <m:f>
                        <m:fPr>
                          <m:ctrlPr>
                            <a:rPr lang="ru-RU" i="1">
                              <a:latin typeface="Cambria Math"/>
                            </a:rPr>
                          </m:ctrlPr>
                        </m:fPr>
                        <m:num>
                          <m:r>
                            <a:rPr lang="ru-RU" i="1">
                              <a:latin typeface="Cambria Math"/>
                            </a:rPr>
                            <m:t>4</m:t>
                          </m:r>
                        </m:num>
                        <m:den>
                          <m:sSup>
                            <m:sSupPr>
                              <m:ctrlPr>
                                <a:rPr lang="ru-RU" i="1">
                                  <a:latin typeface="Cambria Math"/>
                                </a:rPr>
                              </m:ctrlPr>
                            </m:sSupPr>
                            <m:e>
                              <m:r>
                                <a:rPr lang="ru-RU" i="1">
                                  <a:latin typeface="Cambria Math"/>
                                </a:rPr>
                                <m:t>h</m:t>
                              </m:r>
                            </m:e>
                            <m:sup>
                              <m:r>
                                <a:rPr lang="ru-RU" i="1">
                                  <a:latin typeface="Cambria Math"/>
                                </a:rPr>
                                <m:t>2</m:t>
                              </m:r>
                            </m:sup>
                          </m:sSup>
                        </m:den>
                      </m:f>
                      <m:sSup>
                        <m:sSupPr>
                          <m:ctrlPr>
                            <a:rPr lang="ru-RU" i="1">
                              <a:latin typeface="Cambria Math"/>
                            </a:rPr>
                          </m:ctrlPr>
                        </m:sSupPr>
                        <m:e>
                          <m:r>
                            <a:rPr lang="ru-RU">
                              <a:latin typeface="Cambria Math"/>
                            </a:rPr>
                            <m:t>𝑠𝑖𝑛</m:t>
                          </m:r>
                        </m:e>
                        <m:sup>
                          <m:r>
                            <a:rPr lang="ru-RU">
                              <a:latin typeface="Cambria Math"/>
                            </a:rPr>
                            <m:t>2</m:t>
                          </m:r>
                        </m:sup>
                      </m:sSup>
                      <m:d>
                        <m:dPr>
                          <m:ctrlPr>
                            <a:rPr lang="ru-RU" i="1">
                              <a:latin typeface="Cambria Math"/>
                            </a:rPr>
                          </m:ctrlPr>
                        </m:dPr>
                        <m:e>
                          <m:f>
                            <m:fPr>
                              <m:ctrlPr>
                                <a:rPr lang="ru-RU" i="1">
                                  <a:latin typeface="Cambria Math"/>
                                </a:rPr>
                              </m:ctrlPr>
                            </m:fPr>
                            <m:num>
                              <m:r>
                                <a:rPr>
                                  <a:latin typeface="Cambria Math"/>
                                </a:rPr>
                                <m:t>𝜋</m:t>
                              </m:r>
                            </m:num>
                            <m:den>
                              <m:r>
                                <a:rPr lang="ru-RU" i="1">
                                  <a:latin typeface="Cambria Math"/>
                                </a:rPr>
                                <m:t>2</m:t>
                              </m:r>
                              <m:r>
                                <a:rPr>
                                  <a:latin typeface="Cambria Math"/>
                                </a:rPr>
                                <m:t>𝑛</m:t>
                              </m:r>
                            </m:den>
                          </m:f>
                        </m:e>
                      </m:d>
                      <m:r>
                        <a:rPr lang="ru-RU" i="1">
                          <a:latin typeface="Cambria Math"/>
                        </a:rPr>
                        <m:t>+</m:t>
                      </m:r>
                      <m:f>
                        <m:fPr>
                          <m:ctrlPr>
                            <a:rPr lang="ru-RU" i="1">
                              <a:latin typeface="Cambria Math"/>
                            </a:rPr>
                          </m:ctrlPr>
                        </m:fPr>
                        <m:num>
                          <m:r>
                            <a:rPr lang="ru-RU" i="1">
                              <a:latin typeface="Cambria Math"/>
                            </a:rPr>
                            <m:t>4</m:t>
                          </m:r>
                        </m:num>
                        <m:den>
                          <m:sSup>
                            <m:sSupPr>
                              <m:ctrlPr>
                                <a:rPr lang="ru-RU" i="1">
                                  <a:latin typeface="Cambria Math"/>
                                </a:rPr>
                              </m:ctrlPr>
                            </m:sSupPr>
                            <m:e>
                              <m:r>
                                <a:rPr>
                                  <a:latin typeface="Cambria Math"/>
                                </a:rPr>
                                <m:t>𝑘</m:t>
                              </m:r>
                            </m:e>
                            <m:sup>
                              <m:r>
                                <a:rPr lang="ru-RU" i="1">
                                  <a:latin typeface="Cambria Math"/>
                                </a:rPr>
                                <m:t>2</m:t>
                              </m:r>
                            </m:sup>
                          </m:sSup>
                        </m:den>
                      </m:f>
                      <m:sSup>
                        <m:sSupPr>
                          <m:ctrlPr>
                            <a:rPr lang="ru-RU" i="1">
                              <a:latin typeface="Cambria Math"/>
                            </a:rPr>
                          </m:ctrlPr>
                        </m:sSupPr>
                        <m:e>
                          <m:r>
                            <a:rPr lang="ru-RU">
                              <a:latin typeface="Cambria Math"/>
                            </a:rPr>
                            <m:t>𝑠𝑖𝑛</m:t>
                          </m:r>
                        </m:e>
                        <m:sup>
                          <m:r>
                            <a:rPr lang="ru-RU">
                              <a:latin typeface="Cambria Math"/>
                            </a:rPr>
                            <m:t>2</m:t>
                          </m:r>
                        </m:sup>
                      </m:sSup>
                      <m:d>
                        <m:dPr>
                          <m:ctrlPr>
                            <a:rPr lang="ru-RU" i="1">
                              <a:latin typeface="Cambria Math"/>
                            </a:rPr>
                          </m:ctrlPr>
                        </m:dPr>
                        <m:e>
                          <m:f>
                            <m:fPr>
                              <m:ctrlPr>
                                <a:rPr lang="ru-RU" i="1">
                                  <a:latin typeface="Cambria Math"/>
                                </a:rPr>
                              </m:ctrlPr>
                            </m:fPr>
                            <m:num>
                              <m:r>
                                <a:rPr>
                                  <a:latin typeface="Cambria Math"/>
                                </a:rPr>
                                <m:t>𝜋</m:t>
                              </m:r>
                            </m:num>
                            <m:den>
                              <m:r>
                                <a:rPr lang="ru-RU" i="1">
                                  <a:latin typeface="Cambria Math"/>
                                </a:rPr>
                                <m:t>2</m:t>
                              </m:r>
                              <m:r>
                                <a:rPr>
                                  <a:latin typeface="Cambria Math"/>
                                </a:rPr>
                                <m:t>𝑚</m:t>
                              </m:r>
                            </m:den>
                          </m:f>
                        </m:e>
                      </m:d>
                      <m:r>
                        <a:rPr lang="ru-RU" b="0" i="1" smtClean="0">
                          <a:latin typeface="Cambria Math"/>
                        </a:rPr>
                        <m:t>                  (</m:t>
                      </m:r>
                      <m:r>
                        <a:rPr lang="ru-RU" b="0" i="1" smtClean="0">
                          <a:latin typeface="Cambria Math"/>
                        </a:rPr>
                        <m:t>17</m:t>
                      </m:r>
                      <m:r>
                        <a:rPr lang="ru-RU" b="0" i="1" smtClean="0">
                          <a:latin typeface="Cambria Math"/>
                        </a:rPr>
                        <m:t>)</m:t>
                      </m:r>
                    </m:oMath>
                  </m:oMathPara>
                </a14:m>
                <a:endParaRPr lang="ru-RU" dirty="0" smtClean="0"/>
              </a:p>
              <a:p>
                <a:pPr marL="0" indent="0" algn="r" rtl="0">
                  <a:buNone/>
                </a:pPr>
                <a14:m>
                  <m:oMathPara xmlns:m="http://schemas.openxmlformats.org/officeDocument/2006/math">
                    <m:oMathParaPr>
                      <m:jc m:val="right"/>
                    </m:oMathParaPr>
                    <m:oMath xmlns:m="http://schemas.openxmlformats.org/officeDocument/2006/math">
                      <m:sSub>
                        <m:sSubPr>
                          <m:ctrlPr>
                            <a:rPr lang="ru-RU" i="1">
                              <a:latin typeface="Cambria Math"/>
                            </a:rPr>
                          </m:ctrlPr>
                        </m:sSubPr>
                        <m:e>
                          <m:r>
                            <a:rPr>
                              <a:latin typeface="Cambria Math"/>
                            </a:rPr>
                            <m:t>𝜆</m:t>
                          </m:r>
                        </m:e>
                        <m:sub>
                          <m:r>
                            <a:rPr>
                              <a:latin typeface="Cambria Math"/>
                            </a:rPr>
                            <m:t>𝑚𝑖𝑛</m:t>
                          </m:r>
                        </m:sub>
                      </m:sSub>
                      <m:r>
                        <a:rPr lang="ru-RU" i="1">
                          <a:latin typeface="Cambria Math"/>
                        </a:rPr>
                        <m:t>=</m:t>
                      </m:r>
                      <m:f>
                        <m:fPr>
                          <m:ctrlPr>
                            <a:rPr lang="ru-RU" i="1">
                              <a:latin typeface="Cambria Math"/>
                            </a:rPr>
                          </m:ctrlPr>
                        </m:fPr>
                        <m:num>
                          <m:r>
                            <a:rPr lang="ru-RU" i="1">
                              <a:latin typeface="Cambria Math"/>
                            </a:rPr>
                            <m:t>4</m:t>
                          </m:r>
                        </m:num>
                        <m:den>
                          <m:sSup>
                            <m:sSupPr>
                              <m:ctrlPr>
                                <a:rPr lang="ru-RU" i="1">
                                  <a:latin typeface="Cambria Math"/>
                                </a:rPr>
                              </m:ctrlPr>
                            </m:sSupPr>
                            <m:e>
                              <m:r>
                                <a:rPr lang="ru-RU" i="1">
                                  <a:latin typeface="Cambria Math"/>
                                </a:rPr>
                                <m:t>h</m:t>
                              </m:r>
                            </m:e>
                            <m:sup>
                              <m:r>
                                <a:rPr lang="ru-RU" i="1">
                                  <a:latin typeface="Cambria Math"/>
                                </a:rPr>
                                <m:t>2</m:t>
                              </m:r>
                            </m:sup>
                          </m:sSup>
                        </m:den>
                      </m:f>
                      <m:sSup>
                        <m:sSupPr>
                          <m:ctrlPr>
                            <a:rPr lang="ru-RU" i="1">
                              <a:latin typeface="Cambria Math"/>
                            </a:rPr>
                          </m:ctrlPr>
                        </m:sSupPr>
                        <m:e>
                          <m:r>
                            <a:rPr lang="ru-RU">
                              <a:latin typeface="Cambria Math"/>
                            </a:rPr>
                            <m:t>𝑐𝑜𝑠</m:t>
                          </m:r>
                        </m:e>
                        <m:sup>
                          <m:r>
                            <a:rPr lang="ru-RU">
                              <a:latin typeface="Cambria Math"/>
                            </a:rPr>
                            <m:t>2</m:t>
                          </m:r>
                        </m:sup>
                      </m:sSup>
                      <m:d>
                        <m:dPr>
                          <m:ctrlPr>
                            <a:rPr lang="ru-RU" i="1">
                              <a:latin typeface="Cambria Math"/>
                            </a:rPr>
                          </m:ctrlPr>
                        </m:dPr>
                        <m:e>
                          <m:f>
                            <m:fPr>
                              <m:ctrlPr>
                                <a:rPr lang="ru-RU" i="1">
                                  <a:latin typeface="Cambria Math"/>
                                </a:rPr>
                              </m:ctrlPr>
                            </m:fPr>
                            <m:num>
                              <m:r>
                                <a:rPr>
                                  <a:latin typeface="Cambria Math"/>
                                </a:rPr>
                                <m:t>𝜋</m:t>
                              </m:r>
                            </m:num>
                            <m:den>
                              <m:r>
                                <a:rPr lang="ru-RU" i="1">
                                  <a:latin typeface="Cambria Math"/>
                                </a:rPr>
                                <m:t>2</m:t>
                              </m:r>
                              <m:r>
                                <a:rPr>
                                  <a:latin typeface="Cambria Math"/>
                                </a:rPr>
                                <m:t>𝑛</m:t>
                              </m:r>
                            </m:den>
                          </m:f>
                        </m:e>
                      </m:d>
                      <m:r>
                        <a:rPr lang="ru-RU" i="1">
                          <a:latin typeface="Cambria Math"/>
                        </a:rPr>
                        <m:t>+</m:t>
                      </m:r>
                      <m:f>
                        <m:fPr>
                          <m:ctrlPr>
                            <a:rPr lang="ru-RU" i="1">
                              <a:latin typeface="Cambria Math"/>
                            </a:rPr>
                          </m:ctrlPr>
                        </m:fPr>
                        <m:num>
                          <m:r>
                            <a:rPr lang="ru-RU" i="1">
                              <a:latin typeface="Cambria Math"/>
                            </a:rPr>
                            <m:t>4</m:t>
                          </m:r>
                        </m:num>
                        <m:den>
                          <m:sSup>
                            <m:sSupPr>
                              <m:ctrlPr>
                                <a:rPr lang="ru-RU" i="1">
                                  <a:latin typeface="Cambria Math"/>
                                </a:rPr>
                              </m:ctrlPr>
                            </m:sSupPr>
                            <m:e>
                              <m:r>
                                <a:rPr>
                                  <a:latin typeface="Cambria Math"/>
                                </a:rPr>
                                <m:t>𝑘</m:t>
                              </m:r>
                            </m:e>
                            <m:sup>
                              <m:r>
                                <a:rPr lang="ru-RU" i="1">
                                  <a:latin typeface="Cambria Math"/>
                                </a:rPr>
                                <m:t>2</m:t>
                              </m:r>
                            </m:sup>
                          </m:sSup>
                        </m:den>
                      </m:f>
                      <m:sSup>
                        <m:sSupPr>
                          <m:ctrlPr>
                            <a:rPr lang="ru-RU" i="1">
                              <a:latin typeface="Cambria Math"/>
                            </a:rPr>
                          </m:ctrlPr>
                        </m:sSupPr>
                        <m:e>
                          <m:r>
                            <a:rPr lang="ru-RU">
                              <a:latin typeface="Cambria Math"/>
                            </a:rPr>
                            <m:t>𝑐𝑜𝑠</m:t>
                          </m:r>
                        </m:e>
                        <m:sup>
                          <m:r>
                            <a:rPr lang="ru-RU">
                              <a:latin typeface="Cambria Math"/>
                            </a:rPr>
                            <m:t>2</m:t>
                          </m:r>
                        </m:sup>
                      </m:sSup>
                      <m:d>
                        <m:dPr>
                          <m:ctrlPr>
                            <a:rPr lang="ru-RU" i="1">
                              <a:latin typeface="Cambria Math"/>
                            </a:rPr>
                          </m:ctrlPr>
                        </m:dPr>
                        <m:e>
                          <m:f>
                            <m:fPr>
                              <m:ctrlPr>
                                <a:rPr lang="ru-RU" i="1">
                                  <a:latin typeface="Cambria Math"/>
                                </a:rPr>
                              </m:ctrlPr>
                            </m:fPr>
                            <m:num>
                              <m:r>
                                <a:rPr>
                                  <a:latin typeface="Cambria Math"/>
                                </a:rPr>
                                <m:t>𝜋</m:t>
                              </m:r>
                            </m:num>
                            <m:den>
                              <m:r>
                                <a:rPr lang="ru-RU" i="1">
                                  <a:latin typeface="Cambria Math"/>
                                </a:rPr>
                                <m:t>2</m:t>
                              </m:r>
                              <m:r>
                                <a:rPr>
                                  <a:latin typeface="Cambria Math"/>
                                </a:rPr>
                                <m:t>𝑚</m:t>
                              </m:r>
                            </m:den>
                          </m:f>
                        </m:e>
                      </m:d>
                      <m:r>
                        <a:rPr lang="ru-RU" b="0" i="1" smtClean="0">
                          <a:latin typeface="Cambria Math"/>
                        </a:rPr>
                        <m:t>                 (</m:t>
                      </m:r>
                      <m:r>
                        <a:rPr lang="ru-RU" b="0" i="1" smtClean="0">
                          <a:latin typeface="Cambria Math"/>
                        </a:rPr>
                        <m:t>18</m:t>
                      </m:r>
                      <m:r>
                        <a:rPr lang="ru-RU" b="0" i="1" smtClean="0">
                          <a:latin typeface="Cambria Math"/>
                        </a:rPr>
                        <m:t>)</m:t>
                      </m:r>
                    </m:oMath>
                  </m:oMathPara>
                </a14:m>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1094"/>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922866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pPr lvl="1" rtl="0"/>
            <a:r>
              <a:rPr lang="en" sz="4000"/>
              <a:t>BAND MATRIX STORAGE FORMATS</a:t>
            </a:r>
            <a:endParaRPr lang="ru-RU" sz="4000" dirty="0"/>
          </a:p>
        </p:txBody>
      </p:sp>
      <p:sp>
        <p:nvSpPr>
          <p:cNvPr id="7" name="Текст 6"/>
          <p:cNvSpPr>
            <a:spLocks noGrp="1"/>
          </p:cNvSpPr>
          <p:nvPr>
            <p:ph type="body" idx="1"/>
          </p:nvPr>
        </p:nvSpPr>
        <p:spPr/>
        <p:txBody>
          <a:bodyPr rtlCol="0"/>
          <a:lstStyle/>
          <a:p>
            <a:pPr rtl="0"/>
            <a:endParaRPr lang="ru-RU"/>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3540824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matrix notion (1)</a:t>
            </a:r>
            <a:endParaRPr lang="ru-RU" dirty="0"/>
          </a:p>
        </p:txBody>
      </p:sp>
      <mc:AlternateContent xmlns:mc="http://schemas.openxmlformats.org/markup-compatibility/2006">
        <mc:Choice xmlns:a14="http://schemas.microsoft.com/office/drawing/2010/main" xmlns="" Requires="a14">
          <p:sp>
            <p:nvSpPr>
              <p:cNvPr id="8" name="Объект 7"/>
              <p:cNvSpPr>
                <a:spLocks noGrp="1"/>
              </p:cNvSpPr>
              <p:nvPr>
                <p:ph idx="1"/>
              </p:nvPr>
            </p:nvSpPr>
            <p:spPr>
              <a:xfrm>
                <a:off x="495300" y="1196976"/>
                <a:ext cx="9138220" cy="4968875"/>
              </a:xfrm>
            </p:spPr>
            <p:txBody>
              <a:bodyPr rtlCol="0"/>
              <a:lstStyle/>
              <a:p>
                <a:pPr rtl="0"/>
                <a:r>
                  <a:rPr lang="en-GB" dirty="0" smtClean="0"/>
                  <a:t>A </a:t>
                </a:r>
                <a14:m>
                  <m:oMath xmlns:m="http://schemas.openxmlformats.org/officeDocument/2006/math">
                    <m:r>
                      <a:rPr lang="en">
                        <a:latin typeface="Cambria Math"/>
                      </a:rPr>
                      <m:t>𝐴</m:t>
                    </m:r>
                  </m:oMath>
                </a14:m>
                <a:r>
                  <a:rPr lang="en" dirty="0"/>
                  <a:t> </a:t>
                </a:r>
                <a:r>
                  <a:rPr lang="en-GB" dirty="0"/>
                  <a:t>matrix is a </a:t>
                </a:r>
                <a:r>
                  <a:rPr lang="en-GB" i="1" dirty="0"/>
                  <a:t>band</a:t>
                </a:r>
                <a:r>
                  <a:rPr lang="en-GB" dirty="0"/>
                  <a:t> one if all its non-zero entries are confined to a band comprising diagonal parallel to the main one. </a:t>
                </a:r>
              </a:p>
              <a:p>
                <a:pPr rtl="0"/>
                <a:r>
                  <a:rPr lang="en-GB" dirty="0"/>
                  <a:t>If for the matrix </a:t>
                </a:r>
                <a14:m>
                  <m:oMath xmlns:m="http://schemas.openxmlformats.org/officeDocument/2006/math">
                    <m:r>
                      <a:rPr lang="en">
                        <a:latin typeface="Cambria Math"/>
                      </a:rPr>
                      <m:t>𝐴</m:t>
                    </m:r>
                  </m:oMath>
                </a14:m>
                <a:r>
                  <a:rPr lang="en" dirty="0"/>
                  <a:t> </a:t>
                </a:r>
                <a14:m>
                  <m:oMath xmlns:m="http://schemas.openxmlformats.org/officeDocument/2006/math">
                    <m:sSub>
                      <m:sSubPr>
                        <m:ctrlPr>
                          <a:rPr lang="ar-AE" i="1">
                            <a:latin typeface="Cambria Math"/>
                          </a:rPr>
                        </m:ctrlPr>
                      </m:sSubPr>
                      <m:e>
                        <m:r>
                          <a:rPr lang="en">
                            <a:latin typeface="Cambria Math"/>
                          </a:rPr>
                          <m:t>𝑎</m:t>
                        </m:r>
                      </m:e>
                      <m:sub>
                        <m:r>
                          <a:rPr lang="en">
                            <a:latin typeface="Cambria Math"/>
                          </a:rPr>
                          <m:t>𝑖𝑗</m:t>
                        </m:r>
                      </m:sub>
                    </m:sSub>
                    <m:r>
                      <a:rPr lang="ar-AE" i="1">
                        <a:latin typeface="Cambria Math"/>
                      </a:rPr>
                      <m:t>=</m:t>
                    </m:r>
                    <m:r>
                      <a:rPr lang="ar-AE" i="1">
                        <a:latin typeface="Cambria Math"/>
                      </a:rPr>
                      <m:t>0</m:t>
                    </m:r>
                  </m:oMath>
                </a14:m>
                <a:r>
                  <a:rPr lang="ar-AE" dirty="0"/>
                  <a:t> </a:t>
                </a:r>
                <a:r>
                  <a:rPr lang="en-GB" dirty="0"/>
                  <a:t>when </a:t>
                </a:r>
                <a14:m>
                  <m:oMath xmlns:m="http://schemas.openxmlformats.org/officeDocument/2006/math">
                    <m:r>
                      <a:rPr lang="en">
                        <a:latin typeface="Cambria Math"/>
                      </a:rPr>
                      <m:t>𝑖</m:t>
                    </m:r>
                    <m:r>
                      <a:rPr lang="en" i="1">
                        <a:latin typeface="Cambria Math"/>
                      </a:rPr>
                      <m:t>&gt;</m:t>
                    </m:r>
                    <m:r>
                      <a:rPr lang="en">
                        <a:latin typeface="Cambria Math"/>
                      </a:rPr>
                      <m:t>𝑗</m:t>
                    </m:r>
                    <m:r>
                      <a:rPr lang="en" i="1">
                        <a:latin typeface="Cambria Math"/>
                      </a:rPr>
                      <m:t>+</m:t>
                    </m:r>
                    <m:r>
                      <a:rPr lang="en">
                        <a:latin typeface="Cambria Math"/>
                      </a:rPr>
                      <m:t>𝑝</m:t>
                    </m:r>
                  </m:oMath>
                </a14:m>
                <a:r>
                  <a:rPr lang="en" dirty="0"/>
                  <a:t> </a:t>
                </a:r>
                <a:r>
                  <a:rPr lang="en-GB" dirty="0"/>
                  <a:t>and </a:t>
                </a:r>
                <a14:m>
                  <m:oMath xmlns:m="http://schemas.openxmlformats.org/officeDocument/2006/math">
                    <m:sSub>
                      <m:sSubPr>
                        <m:ctrlPr>
                          <a:rPr lang="ar-AE" i="1">
                            <a:latin typeface="Cambria Math"/>
                          </a:rPr>
                        </m:ctrlPr>
                      </m:sSubPr>
                      <m:e>
                        <m:r>
                          <a:rPr lang="en">
                            <a:latin typeface="Cambria Math"/>
                          </a:rPr>
                          <m:t>𝑎</m:t>
                        </m:r>
                      </m:e>
                      <m:sub>
                        <m:r>
                          <a:rPr lang="en">
                            <a:latin typeface="Cambria Math"/>
                          </a:rPr>
                          <m:t>𝑖𝑗</m:t>
                        </m:r>
                      </m:sub>
                    </m:sSub>
                    <m:r>
                      <a:rPr lang="ar-AE" i="1">
                        <a:latin typeface="Cambria Math"/>
                      </a:rPr>
                      <m:t>=</m:t>
                    </m:r>
                    <m:r>
                      <a:rPr lang="ar-AE" i="1">
                        <a:latin typeface="Cambria Math"/>
                      </a:rPr>
                      <m:t>0</m:t>
                    </m:r>
                  </m:oMath>
                </a14:m>
                <a:r>
                  <a:rPr lang="ar-AE" dirty="0"/>
                  <a:t> </a:t>
                </a:r>
                <a:r>
                  <a:rPr lang="en-GB" dirty="0"/>
                  <a:t>when </a:t>
                </a:r>
                <a14:m>
                  <m:oMath xmlns:m="http://schemas.openxmlformats.org/officeDocument/2006/math">
                    <m:r>
                      <a:rPr lang="en">
                        <a:latin typeface="Cambria Math"/>
                      </a:rPr>
                      <m:t>𝑗</m:t>
                    </m:r>
                    <m:r>
                      <a:rPr lang="en" i="1">
                        <a:latin typeface="Cambria Math"/>
                      </a:rPr>
                      <m:t>&gt;</m:t>
                    </m:r>
                    <m:r>
                      <a:rPr lang="en">
                        <a:latin typeface="Cambria Math"/>
                      </a:rPr>
                      <m:t>𝑖</m:t>
                    </m:r>
                    <m:r>
                      <a:rPr lang="en" i="1">
                        <a:latin typeface="Cambria Math"/>
                      </a:rPr>
                      <m:t>+</m:t>
                    </m:r>
                    <m:r>
                      <a:rPr lang="en">
                        <a:latin typeface="Cambria Math"/>
                      </a:rPr>
                      <m:t>𝑞</m:t>
                    </m:r>
                  </m:oMath>
                </a14:m>
                <a:r>
                  <a:rPr lang="en" dirty="0"/>
                  <a:t>, </a:t>
                </a:r>
                <a14:m>
                  <m:oMath xmlns:m="http://schemas.openxmlformats.org/officeDocument/2006/math">
                    <m:r>
                      <a:rPr lang="en">
                        <a:latin typeface="Cambria Math"/>
                      </a:rPr>
                      <m:t>𝑝</m:t>
                    </m:r>
                  </m:oMath>
                </a14:m>
                <a:r>
                  <a:rPr lang="en" dirty="0"/>
                  <a:t> </a:t>
                </a:r>
                <a:r>
                  <a:rPr lang="en-GB" dirty="0"/>
                  <a:t>is</a:t>
                </a:r>
                <a:r>
                  <a:rPr lang="en-GB" i="1" dirty="0"/>
                  <a:t> </a:t>
                </a:r>
                <a:r>
                  <a:rPr lang="en-GB" dirty="0" smtClean="0"/>
                  <a:t>the </a:t>
                </a:r>
                <a:r>
                  <a:rPr lang="en-GB" i="1" dirty="0" smtClean="0"/>
                  <a:t>lower bandwidth </a:t>
                </a:r>
                <a:r>
                  <a:rPr lang="en-GB" dirty="0" smtClean="0"/>
                  <a:t>and </a:t>
                </a:r>
                <a:r>
                  <a:rPr lang="en" i="1" dirty="0"/>
                  <a:t>𝑞</a:t>
                </a:r>
                <a:r>
                  <a:rPr lang="en" dirty="0"/>
                  <a:t> </a:t>
                </a:r>
                <a:r>
                  <a:rPr lang="en-GB" dirty="0"/>
                  <a:t>is the </a:t>
                </a:r>
                <a:r>
                  <a:rPr lang="en-GB" i="1" dirty="0"/>
                  <a:t>upper bandwidth</a:t>
                </a:r>
                <a:r>
                  <a:rPr lang="en-GB" dirty="0"/>
                  <a:t>. </a:t>
                </a:r>
                <a:endParaRPr lang="en-GB" dirty="0" smtClean="0"/>
              </a:p>
              <a:p>
                <a:pPr rtl="0"/>
                <a:r>
                  <a:rPr lang="en" dirty="0"/>
                  <a:t>𝑚</a:t>
                </a:r>
                <a14:m>
                  <m:oMath xmlns:m="http://schemas.openxmlformats.org/officeDocument/2006/math">
                    <m:r>
                      <a:rPr lang="en">
                        <a:latin typeface="Cambria Math"/>
                      </a:rPr>
                      <m:t>=</m:t>
                    </m:r>
                    <m:r>
                      <a:rPr lang="en" i="1">
                        <a:latin typeface="Cambria Math"/>
                      </a:rPr>
                      <m:t>𝑝</m:t>
                    </m:r>
                    <m:r>
                      <a:rPr lang="en">
                        <a:latin typeface="Cambria Math"/>
                      </a:rPr>
                      <m:t>+</m:t>
                    </m:r>
                    <m:r>
                      <a:rPr lang="en" i="1">
                        <a:latin typeface="Cambria Math"/>
                      </a:rPr>
                      <m:t>𝑞</m:t>
                    </m:r>
                    <m:r>
                      <a:rPr lang="en">
                        <a:latin typeface="Cambria Math"/>
                      </a:rPr>
                      <m:t>+</m:t>
                    </m:r>
                    <m:r>
                      <a:rPr lang="en">
                        <a:latin typeface="Cambria Math"/>
                      </a:rPr>
                      <m:t>1</m:t>
                    </m:r>
                    <m:r>
                      <a:rPr lang="en" i="1">
                        <a:latin typeface="Cambria Math"/>
                      </a:rPr>
                      <m:t> </m:t>
                    </m:r>
                  </m:oMath>
                </a14:m>
                <a:r>
                  <a:rPr lang="en-GB" dirty="0" smtClean="0"/>
                  <a:t>is called the bandwidth</a:t>
                </a:r>
                <a:r>
                  <a:rPr lang="en-GB" i="1" dirty="0" smtClean="0"/>
                  <a:t> of the matrix </a:t>
                </a:r>
                <a:r>
                  <a:rPr lang="en" dirty="0" smtClean="0"/>
                  <a:t>𝐴</a:t>
                </a:r>
                <a14:m>
                  <m:oMath xmlns:m="http://schemas.openxmlformats.org/officeDocument/2006/math">
                    <m:r>
                      <a:rPr lang="en">
                        <a:latin typeface="Cambria Math"/>
                      </a:rPr>
                      <m:t>.</m:t>
                    </m:r>
                  </m:oMath>
                </a14:m>
                <a:endParaRPr lang="en" dirty="0"/>
              </a:p>
              <a:p>
                <a:pPr rtl="0"/>
                <a:endParaRPr lang="ru-RU" dirty="0"/>
              </a:p>
            </p:txBody>
          </p:sp>
        </mc:Choice>
        <mc:Fallback>
          <p:sp>
            <p:nvSpPr>
              <p:cNvPr id="8" name="Объект 7"/>
              <p:cNvSpPr>
                <a:spLocks noGrp="1" noRot="1" noChangeAspect="1" noMove="1" noResize="1" noEditPoints="1" noAdjustHandles="1" noChangeArrowheads="1" noChangeShapeType="1" noTextEdit="1"/>
              </p:cNvSpPr>
              <p:nvPr>
                <p:ph idx="1"/>
              </p:nvPr>
            </p:nvSpPr>
            <p:spPr>
              <a:xfrm>
                <a:off x="495300" y="1196976"/>
                <a:ext cx="9138220" cy="4968875"/>
              </a:xfrm>
              <a:blipFill rotWithShape="1">
                <a:blip r:embed="rId2" cstate="print"/>
                <a:stretch>
                  <a:fillRect l="-467" t="-859"/>
                </a:stretch>
              </a:blipFill>
            </p:spPr>
            <p:txBody>
              <a:bodyPr/>
              <a:lstStyle/>
              <a:p>
                <a:r>
                  <a:rPr lang="ru-RU">
                    <a:noFill/>
                  </a:rPr>
                  <a:t> </a:t>
                </a:r>
              </a:p>
            </p:txBody>
          </p:sp>
        </mc:Fallback>
      </mc:AlternateContent>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spTree>
    <p:extLst>
      <p:ext uri="{BB962C8B-B14F-4D97-AF65-F5344CB8AC3E}">
        <p14:creationId xmlns:p14="http://schemas.microsoft.com/office/powerpoint/2010/main" xmlns="" val="3433730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dirty="0"/>
              <a:t>Band matrix notion (2)</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mc:AlternateContent xmlns:mc="http://schemas.openxmlformats.org/markup-compatibility/2006">
        <mc:Choice xmlns:a14="http://schemas.microsoft.com/office/drawing/2010/main" xmlns="" Requires="a14">
          <p:sp>
            <p:nvSpPr>
              <p:cNvPr id="2" name="Объект 1"/>
              <p:cNvSpPr>
                <a:spLocks noGrp="1"/>
              </p:cNvSpPr>
              <p:nvPr>
                <p:ph idx="1"/>
              </p:nvPr>
            </p:nvSpPr>
            <p:spPr>
              <a:xfrm>
                <a:off x="280308" y="4633937"/>
                <a:ext cx="8915400" cy="1675384"/>
              </a:xfrm>
            </p:spPr>
            <p:txBody>
              <a:bodyPr rtlCol="0"/>
              <a:lstStyle/>
              <a:p>
                <a:pPr rtl="0"/>
                <a:r>
                  <a:rPr lang="en" dirty="0"/>
                  <a:t>Let us study some band matrix storage types</a:t>
                </a:r>
              </a:p>
              <a:p>
                <a:pPr rtl="0"/>
                <a:r>
                  <a:rPr lang="en" dirty="0"/>
                  <a:t>Let us suppose that dimension and bandwidth of the initial matrix </a:t>
                </a:r>
                <a14:m>
                  <m:oMath xmlns:m="http://schemas.openxmlformats.org/officeDocument/2006/math">
                    <m:r>
                      <a:rPr>
                        <a:latin typeface="Cambria Math"/>
                      </a:rPr>
                      <m:t>𝐴</m:t>
                    </m:r>
                  </m:oMath>
                </a14:m>
                <a:r>
                  <a:rPr lang="en" dirty="0"/>
                  <a:t> are </a:t>
                </a:r>
                <a14:m>
                  <m:oMath xmlns:m="http://schemas.openxmlformats.org/officeDocument/2006/math">
                    <m:r>
                      <a:rPr>
                        <a:latin typeface="Cambria Math"/>
                      </a:rPr>
                      <m:t>𝑛</m:t>
                    </m:r>
                  </m:oMath>
                </a14:m>
                <a:r>
                  <a:rPr lang="en" dirty="0"/>
                  <a:t> and </a:t>
                </a:r>
                <a14:m>
                  <m:oMath xmlns:m="http://schemas.openxmlformats.org/officeDocument/2006/math">
                    <m:r>
                      <a:rPr>
                        <a:latin typeface="Cambria Math"/>
                      </a:rPr>
                      <m:t>𝑚</m:t>
                    </m:r>
                  </m:oMath>
                </a14:m>
                <a:r>
                  <a:rPr lang="en" dirty="0"/>
                  <a:t>, respectively.</a:t>
                </a:r>
              </a:p>
              <a:p>
                <a:pPr rtl="0"/>
                <a:endParaRPr lang="ru-RU" dirty="0" smtClean="0"/>
              </a:p>
              <a:p>
                <a:pPr marL="0" indent="0" rtl="0">
                  <a:buNone/>
                </a:pPr>
                <a:endParaRPr lang="ru-RU" dirty="0"/>
              </a:p>
            </p:txBody>
          </p:sp>
        </mc:Choice>
        <mc:Fallback>
          <p:sp>
            <p:nvSpPr>
              <p:cNvPr id="2" name="Объект 1"/>
              <p:cNvSpPr>
                <a:spLocks noGrp="1" noRot="1" noChangeAspect="1" noMove="1" noResize="1" noEditPoints="1" noAdjustHandles="1" noChangeArrowheads="1" noChangeShapeType="1" noTextEdit="1"/>
              </p:cNvSpPr>
              <p:nvPr>
                <p:ph idx="1"/>
              </p:nvPr>
            </p:nvSpPr>
            <p:spPr>
              <a:xfrm>
                <a:off x="280308" y="4633937"/>
                <a:ext cx="8915400" cy="1675384"/>
              </a:xfrm>
              <a:blipFill rotWithShape="1">
                <a:blip r:embed="rId2" cstate="print"/>
                <a:stretch>
                  <a:fillRect l="-547" t="-2545" b="-5818"/>
                </a:stretch>
              </a:blipFill>
            </p:spPr>
            <p:txBody>
              <a:bodyPr rtlCol="0"/>
              <a:lstStyle/>
              <a:p>
                <a:pPr rtl="0"/>
                <a:r>
                  <a:rPr lang="en">
                    <a:noFill/>
                  </a:rPr>
                  <a:t> </a:t>
                </a:r>
              </a:p>
            </p:txBody>
          </p:sp>
        </mc:Fallback>
      </mc:AlternateContent>
      <p:sp>
        <p:nvSpPr>
          <p:cNvPr id="51" name="Объект 1"/>
          <p:cNvSpPr txBox="1">
            <a:spLocks/>
          </p:cNvSpPr>
          <p:nvPr/>
        </p:nvSpPr>
        <p:spPr bwMode="auto">
          <a:xfrm>
            <a:off x="279754" y="1073007"/>
            <a:ext cx="8915400" cy="93610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rtl="0"/>
            <a:r>
              <a:rPr lang="en"/>
              <a:t>Band matrix type:</a:t>
            </a:r>
          </a:p>
          <a:p>
            <a:pPr marL="0" indent="0" rtl="0">
              <a:buFont typeface="Wingdings" pitchFamily="2" charset="2"/>
              <a:buNone/>
            </a:pPr>
            <a:endParaRPr lang="ru-RU" dirty="0"/>
          </a:p>
        </p:txBody>
      </p:sp>
      <p:pic>
        <p:nvPicPr>
          <p:cNvPr id="52" name="Picture 2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18072" y="1628800"/>
            <a:ext cx="5475288" cy="30051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4160912" y="1773977"/>
            <a:ext cx="1440160" cy="430887"/>
          </a:xfrm>
          <a:prstGeom prst="rect">
            <a:avLst/>
          </a:prstGeom>
          <a:solidFill>
            <a:schemeClr val="bg1"/>
          </a:solidFill>
        </p:spPr>
        <p:txBody>
          <a:bodyPr wrap="square" rtlCol="0">
            <a:spAutoFit/>
          </a:bodyPr>
          <a:lstStyle/>
          <a:p>
            <a:r>
              <a:rPr lang="en-US" sz="1100" i="1" dirty="0" smtClean="0"/>
              <a:t>q – upper band width</a:t>
            </a:r>
            <a:endParaRPr lang="ru-RU" sz="1100" i="1" dirty="0"/>
          </a:p>
        </p:txBody>
      </p:sp>
      <p:sp>
        <p:nvSpPr>
          <p:cNvPr id="10" name="TextBox 9"/>
          <p:cNvSpPr txBox="1"/>
          <p:nvPr/>
        </p:nvSpPr>
        <p:spPr>
          <a:xfrm>
            <a:off x="4591620" y="2407334"/>
            <a:ext cx="1153468" cy="430887"/>
          </a:xfrm>
          <a:prstGeom prst="rect">
            <a:avLst/>
          </a:prstGeom>
          <a:solidFill>
            <a:schemeClr val="bg1"/>
          </a:solidFill>
        </p:spPr>
        <p:txBody>
          <a:bodyPr wrap="square" rtlCol="0">
            <a:spAutoFit/>
          </a:bodyPr>
          <a:lstStyle/>
          <a:p>
            <a:pPr algn="r"/>
            <a:r>
              <a:rPr lang="en-US" sz="1100" i="1" dirty="0" smtClean="0"/>
              <a:t>m –band </a:t>
            </a:r>
          </a:p>
          <a:p>
            <a:pPr algn="r"/>
            <a:r>
              <a:rPr lang="en-US" sz="1100" i="1" dirty="0" smtClean="0"/>
              <a:t>width</a:t>
            </a:r>
            <a:endParaRPr lang="ru-RU" sz="1100" i="1" dirty="0"/>
          </a:p>
        </p:txBody>
      </p:sp>
      <p:sp>
        <p:nvSpPr>
          <p:cNvPr id="11" name="TextBox 10"/>
          <p:cNvSpPr txBox="1"/>
          <p:nvPr/>
        </p:nvSpPr>
        <p:spPr>
          <a:xfrm>
            <a:off x="2792760" y="3645024"/>
            <a:ext cx="1368152" cy="430887"/>
          </a:xfrm>
          <a:prstGeom prst="rect">
            <a:avLst/>
          </a:prstGeom>
          <a:solidFill>
            <a:schemeClr val="bg1"/>
          </a:solidFill>
        </p:spPr>
        <p:txBody>
          <a:bodyPr wrap="square" rtlCol="0">
            <a:spAutoFit/>
          </a:bodyPr>
          <a:lstStyle/>
          <a:p>
            <a:r>
              <a:rPr lang="en-US" sz="1100" i="1" dirty="0" smtClean="0"/>
              <a:t>p – lower band </a:t>
            </a:r>
          </a:p>
          <a:p>
            <a:r>
              <a:rPr lang="en-US" sz="1100" i="1" dirty="0" smtClean="0"/>
              <a:t>width</a:t>
            </a:r>
            <a:endParaRPr lang="ru-RU" sz="1100" i="1" dirty="0"/>
          </a:p>
        </p:txBody>
      </p:sp>
      <p:sp>
        <p:nvSpPr>
          <p:cNvPr id="12" name="TextBox 11"/>
          <p:cNvSpPr txBox="1"/>
          <p:nvPr/>
        </p:nvSpPr>
        <p:spPr>
          <a:xfrm>
            <a:off x="6177136" y="2924944"/>
            <a:ext cx="1440160" cy="430887"/>
          </a:xfrm>
          <a:prstGeom prst="rect">
            <a:avLst/>
          </a:prstGeom>
          <a:solidFill>
            <a:schemeClr val="bg1"/>
          </a:solidFill>
        </p:spPr>
        <p:txBody>
          <a:bodyPr wrap="square" rtlCol="0">
            <a:spAutoFit/>
          </a:bodyPr>
          <a:lstStyle/>
          <a:p>
            <a:r>
              <a:rPr lang="en-US" sz="1100" i="1" dirty="0" smtClean="0"/>
              <a:t>n – matrix dimension</a:t>
            </a:r>
            <a:endParaRPr lang="ru-RU" sz="1100" i="1" dirty="0"/>
          </a:p>
        </p:txBody>
      </p:sp>
      <p:sp>
        <p:nvSpPr>
          <p:cNvPr id="13" name="TextBox 12"/>
          <p:cNvSpPr txBox="1"/>
          <p:nvPr/>
        </p:nvSpPr>
        <p:spPr>
          <a:xfrm>
            <a:off x="6177136" y="3959478"/>
            <a:ext cx="1863824" cy="261610"/>
          </a:xfrm>
          <a:prstGeom prst="rect">
            <a:avLst/>
          </a:prstGeom>
          <a:solidFill>
            <a:schemeClr val="bg1"/>
          </a:solidFill>
        </p:spPr>
        <p:txBody>
          <a:bodyPr wrap="square" rtlCol="0">
            <a:spAutoFit/>
          </a:bodyPr>
          <a:lstStyle/>
          <a:p>
            <a:r>
              <a:rPr lang="en-US" sz="1100" i="1" dirty="0" smtClean="0"/>
              <a:t>Main diagonal</a:t>
            </a:r>
            <a:endParaRPr lang="ru-RU" sz="1100" i="1" dirty="0"/>
          </a:p>
        </p:txBody>
      </p:sp>
    </p:spTree>
    <p:extLst>
      <p:ext uri="{BB962C8B-B14F-4D97-AF65-F5344CB8AC3E}">
        <p14:creationId xmlns:p14="http://schemas.microsoft.com/office/powerpoint/2010/main" xmlns="" val="402437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format</a:t>
            </a:r>
            <a:endParaRPr lang="ru-RU" dirty="0"/>
          </a:p>
        </p:txBody>
      </p:sp>
      <p:sp>
        <p:nvSpPr>
          <p:cNvPr id="8" name="Объект 7"/>
          <p:cNvSpPr>
            <a:spLocks noGrp="1"/>
          </p:cNvSpPr>
          <p:nvPr>
            <p:ph idx="1"/>
          </p:nvPr>
        </p:nvSpPr>
        <p:spPr>
          <a:xfrm>
            <a:off x="495300" y="1196976"/>
            <a:ext cx="9138220" cy="4968875"/>
          </a:xfrm>
        </p:spPr>
        <p:txBody>
          <a:bodyPr rtlCol="0"/>
          <a:lstStyle/>
          <a:p>
            <a:pPr rtl="0"/>
            <a:r>
              <a:rPr lang="en" i="1" dirty="0"/>
              <a:t>Band format</a:t>
            </a:r>
            <a:r>
              <a:rPr lang="en" dirty="0"/>
              <a:t> is used when one can distinguish a dense band of a specific width consisting of nonzeroes. </a:t>
            </a:r>
            <a:endParaRPr lang="ru-RU" dirty="0" smtClean="0"/>
          </a:p>
          <a:p>
            <a:pPr rtl="0"/>
            <a:r>
              <a:rPr lang="en" dirty="0"/>
              <a:t>If the initial matrix is symmetric, one may store only its lower (or upper) triangle.</a:t>
            </a:r>
          </a:p>
          <a:p>
            <a:pPr rtl="0"/>
            <a:r>
              <a:rPr lang="en" dirty="0"/>
              <a:t>Band format modifications:</a:t>
            </a:r>
          </a:p>
          <a:p>
            <a:pPr lvl="1" rtl="0"/>
            <a:r>
              <a:rPr lang="en" dirty="0"/>
              <a:t>Band row format</a:t>
            </a:r>
          </a:p>
          <a:p>
            <a:pPr lvl="1" rtl="0"/>
            <a:r>
              <a:rPr lang="en" dirty="0"/>
              <a:t>Band column format</a:t>
            </a:r>
          </a:p>
          <a:p>
            <a:pPr lvl="1" rtl="0"/>
            <a:r>
              <a:rPr lang="en" dirty="0"/>
              <a:t>mixed format</a:t>
            </a:r>
          </a:p>
          <a:p>
            <a:pPr marL="457200" lvl="1" indent="0" rtl="0">
              <a:buNone/>
            </a:pPr>
            <a:endParaRPr lang="ru-RU" dirty="0" smtClean="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spTree>
    <p:extLst>
      <p:ext uri="{BB962C8B-B14F-4D97-AF65-F5344CB8AC3E}">
        <p14:creationId xmlns:p14="http://schemas.microsoft.com/office/powerpoint/2010/main" xmlns="" val="447055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Purposes of work</a:t>
            </a:r>
            <a:endParaRPr lang="ru-RU" dirty="0"/>
          </a:p>
        </p:txBody>
      </p:sp>
      <p:sp>
        <p:nvSpPr>
          <p:cNvPr id="3" name="Объект 2"/>
          <p:cNvSpPr>
            <a:spLocks noGrp="1"/>
          </p:cNvSpPr>
          <p:nvPr>
            <p:ph idx="1"/>
          </p:nvPr>
        </p:nvSpPr>
        <p:spPr/>
        <p:txBody>
          <a:bodyPr rtlCol="0"/>
          <a:lstStyle/>
          <a:p>
            <a:pPr rtl="0"/>
            <a:r>
              <a:rPr lang="en" b="1" i="1"/>
              <a:t>The purpose of this laboratory work</a:t>
            </a:r>
            <a:r>
              <a:rPr lang="en"/>
              <a:t> is to see how linear systems with sparse matrices are solved using iterative methods via example of a stationary problem of heat diffusion in a rectangular plate at given temperature conditions at the plate edges.</a:t>
            </a: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5087616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row format (1)</a:t>
            </a:r>
            <a:endParaRPr lang="ru-RU" dirty="0"/>
          </a:p>
        </p:txBody>
      </p:sp>
      <mc:AlternateContent xmlns:mc="http://schemas.openxmlformats.org/markup-compatibility/2006">
        <mc:Choice xmlns:a14="http://schemas.microsoft.com/office/drawing/2010/main" xmlns="" Requires="a14">
          <p:sp>
            <p:nvSpPr>
              <p:cNvPr id="8" name="Объект 7"/>
              <p:cNvSpPr>
                <a:spLocks noGrp="1"/>
              </p:cNvSpPr>
              <p:nvPr>
                <p:ph idx="1"/>
              </p:nvPr>
            </p:nvSpPr>
            <p:spPr>
              <a:xfrm>
                <a:off x="495300" y="1196976"/>
                <a:ext cx="8850188" cy="1511943"/>
              </a:xfrm>
            </p:spPr>
            <p:txBody>
              <a:bodyPr rtlCol="0"/>
              <a:lstStyle/>
              <a:p>
                <a:pPr rtl="0"/>
                <a:r>
                  <a:rPr lang="en" i="1" dirty="0"/>
                  <a:t>Band row format</a:t>
                </a:r>
                <a:r>
                  <a:rPr lang="en" dirty="0"/>
                  <a:t> to store the initial matrix </a:t>
                </a:r>
                <a14:m>
                  <m:oMath xmlns:m="http://schemas.openxmlformats.org/officeDocument/2006/math">
                    <m:r>
                      <a:rPr>
                        <a:latin typeface="Cambria Math"/>
                      </a:rPr>
                      <m:t>𝐴</m:t>
                    </m:r>
                  </m:oMath>
                </a14:m>
                <a:r>
                  <a:rPr lang="en" dirty="0"/>
                  <a:t> uses a </a:t>
                </a:r>
                <a14:m>
                  <m:oMath xmlns:m="http://schemas.openxmlformats.org/officeDocument/2006/math">
                    <m:r>
                      <a:rPr>
                        <a:latin typeface="Cambria Math"/>
                      </a:rPr>
                      <m:t>𝑛</m:t>
                    </m:r>
                    <m:r>
                      <a:rPr lang="ru-RU" i="1">
                        <a:latin typeface="Cambria Math"/>
                      </a:rPr>
                      <m:t>×</m:t>
                    </m:r>
                    <m:r>
                      <a:rPr>
                        <a:latin typeface="Cambria Math"/>
                      </a:rPr>
                      <m:t>𝑚</m:t>
                    </m:r>
                  </m:oMath>
                </a14:m>
                <a:r>
                  <a:rPr lang="en" dirty="0"/>
                  <a:t> array where nonzeroes of the matrix </a:t>
                </a:r>
                <a14:m>
                  <m:oMath xmlns:m="http://schemas.openxmlformats.org/officeDocument/2006/math">
                    <m:r>
                      <a:rPr lang="ru-RU">
                        <a:latin typeface="Cambria Math"/>
                      </a:rPr>
                      <m:t>𝐴</m:t>
                    </m:r>
                  </m:oMath>
                </a14:m>
                <a:r>
                  <a:rPr lang="en" dirty="0"/>
                  <a:t> are stored row-wise. </a:t>
                </a:r>
                <a:endParaRPr lang="ru-RU" dirty="0" smtClean="0"/>
              </a:p>
            </p:txBody>
          </p:sp>
        </mc:Choice>
        <mc:Fallback>
          <p:sp>
            <p:nvSpPr>
              <p:cNvPr id="8" name="Объект 7"/>
              <p:cNvSpPr>
                <a:spLocks noGrp="1" noRot="1" noChangeAspect="1" noMove="1" noResize="1" noEditPoints="1" noAdjustHandles="1" noChangeArrowheads="1" noChangeShapeType="1" noTextEdit="1"/>
              </p:cNvSpPr>
              <p:nvPr>
                <p:ph idx="1"/>
              </p:nvPr>
            </p:nvSpPr>
            <p:spPr>
              <a:xfrm>
                <a:off x="495300" y="1196976"/>
                <a:ext cx="8850188" cy="1511943"/>
              </a:xfrm>
              <a:blipFill rotWithShape="1">
                <a:blip r:embed="rId2" cstate="print"/>
                <a:stretch>
                  <a:fillRect l="-482" t="-2823"/>
                </a:stretch>
              </a:blipFill>
            </p:spPr>
            <p:txBody>
              <a:bodyPr rtlCol="0"/>
              <a:lstStyle/>
              <a:p>
                <a:pPr rtl="0"/>
                <a:r>
                  <a:rPr lang="en">
                    <a:noFill/>
                  </a:rPr>
                  <a:t> </a:t>
                </a:r>
              </a:p>
            </p:txBody>
          </p:sp>
        </mc:Fallback>
      </mc:AlternateContent>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pic>
        <p:nvPicPr>
          <p:cNvPr id="10" name="Picture 3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9495" y="2492896"/>
            <a:ext cx="4088119" cy="2846363"/>
          </a:xfrm>
          <a:prstGeom prst="rect">
            <a:avLst/>
          </a:prstGeom>
          <a:noFill/>
          <a:ln w="9525">
            <a:noFill/>
            <a:miter lim="800000"/>
            <a:headEnd/>
            <a:tailEnd/>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xmlns="" Requires="a14">
          <p:sp>
            <p:nvSpPr>
              <p:cNvPr id="11" name="Объект 7"/>
              <p:cNvSpPr txBox="1">
                <a:spLocks/>
              </p:cNvSpPr>
              <p:nvPr/>
            </p:nvSpPr>
            <p:spPr bwMode="auto">
              <a:xfrm>
                <a:off x="480120" y="2421113"/>
                <a:ext cx="4688904" cy="3024111"/>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rtl="0"/>
                <a:r>
                  <a:rPr lang="en" dirty="0"/>
                  <a:t>Secondary diagonals are redefined to a </a:t>
                </a:r>
                <a14:m>
                  <m:oMath xmlns:m="http://schemas.openxmlformats.org/officeDocument/2006/math">
                    <m:r>
                      <a:rPr>
                        <a:latin typeface="Cambria Math"/>
                      </a:rPr>
                      <m:t>𝑛</m:t>
                    </m:r>
                  </m:oMath>
                </a14:m>
                <a:r>
                  <a:rPr lang="en" dirty="0"/>
                  <a:t> size by adding zeroes at their beginning for the lower triangle and at their end for the upper one.</a:t>
                </a:r>
              </a:p>
            </p:txBody>
          </p:sp>
        </mc:Choice>
        <mc:Fallback>
          <p:sp>
            <p:nvSpPr>
              <p:cNvPr id="11" name="Объект 7"/>
              <p:cNvSpPr txBox="1">
                <a:spLocks noRot="1" noChangeAspect="1" noMove="1" noResize="1" noEditPoints="1" noAdjustHandles="1" noChangeArrowheads="1" noChangeShapeType="1" noTextEdit="1"/>
              </p:cNvSpPr>
              <p:nvPr/>
            </p:nvSpPr>
            <p:spPr bwMode="auto">
              <a:xfrm>
                <a:off x="480120" y="2421113"/>
                <a:ext cx="4688904" cy="3024111"/>
              </a:xfrm>
              <a:prstGeom prst="rect">
                <a:avLst/>
              </a:prstGeom>
              <a:blipFill rotWithShape="1">
                <a:blip r:embed="rId4" cstate="print"/>
                <a:stretch>
                  <a:fillRect l="-1040" t="-1411"/>
                </a:stretch>
              </a:blipFill>
              <a:ln w="9525">
                <a:noFill/>
                <a:miter lim="800000"/>
                <a:headEnd/>
                <a:tailEnd/>
              </a:ln>
            </p:spPr>
            <p:txBody>
              <a:bodyPr rtlCol="0"/>
              <a:lstStyle/>
              <a:p>
                <a:pPr rtl="0"/>
                <a:r>
                  <a:rPr lang="en">
                    <a:noFill/>
                  </a:rPr>
                  <a:t> </a:t>
                </a:r>
              </a:p>
            </p:txBody>
          </p:sp>
        </mc:Fallback>
      </mc:AlternateContent>
      <p:sp>
        <p:nvSpPr>
          <p:cNvPr id="12" name="TextBox 11"/>
          <p:cNvSpPr txBox="1"/>
          <p:nvPr/>
        </p:nvSpPr>
        <p:spPr>
          <a:xfrm>
            <a:off x="6249144" y="3785272"/>
            <a:ext cx="1164410" cy="430887"/>
          </a:xfrm>
          <a:prstGeom prst="rect">
            <a:avLst/>
          </a:prstGeom>
          <a:solidFill>
            <a:schemeClr val="bg1"/>
          </a:solidFill>
        </p:spPr>
        <p:txBody>
          <a:bodyPr wrap="square" rtlCol="0">
            <a:spAutoFit/>
          </a:bodyPr>
          <a:lstStyle/>
          <a:p>
            <a:r>
              <a:rPr lang="en-US" sz="1100" i="1" dirty="0"/>
              <a:t>r</a:t>
            </a:r>
            <a:r>
              <a:rPr lang="en-US" sz="1100" i="1" dirty="0" smtClean="0"/>
              <a:t>ow-wise </a:t>
            </a:r>
          </a:p>
          <a:p>
            <a:r>
              <a:rPr lang="en-US" sz="1100" i="1" dirty="0" smtClean="0"/>
              <a:t>storage</a:t>
            </a:r>
            <a:endParaRPr lang="ru-RU" sz="1100" i="1" dirty="0"/>
          </a:p>
        </p:txBody>
      </p:sp>
    </p:spTree>
    <p:extLst>
      <p:ext uri="{BB962C8B-B14F-4D97-AF65-F5344CB8AC3E}">
        <p14:creationId xmlns:p14="http://schemas.microsoft.com/office/powerpoint/2010/main" xmlns="" val="42229106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row format (2)</a:t>
            </a:r>
            <a:endParaRPr lang="ru-RU" dirty="0"/>
          </a:p>
        </p:txBody>
      </p:sp>
      <p:sp>
        <p:nvSpPr>
          <p:cNvPr id="8" name="Объект 7"/>
          <p:cNvSpPr>
            <a:spLocks noGrp="1"/>
          </p:cNvSpPr>
          <p:nvPr>
            <p:ph idx="1"/>
          </p:nvPr>
        </p:nvSpPr>
        <p:spPr>
          <a:xfrm>
            <a:off x="495300" y="1196977"/>
            <a:ext cx="8850188" cy="863872"/>
          </a:xfrm>
        </p:spPr>
        <p:txBody>
          <a:bodyPr rtlCol="0"/>
          <a:lstStyle/>
          <a:p>
            <a:pPr rtl="0"/>
            <a:r>
              <a:rPr lang="en"/>
              <a:t>Example of a matrix stored in the band row format:</a:t>
            </a:r>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8" name="Объект 17"/>
          <p:cNvGraphicFramePr>
            <a:graphicFrameLocks noChangeAspect="1"/>
          </p:cNvGraphicFramePr>
          <p:nvPr>
            <p:extLst>
              <p:ext uri="{D42A27DB-BD31-4B8C-83A1-F6EECF244321}">
                <p14:modId xmlns:p14="http://schemas.microsoft.com/office/powerpoint/2010/main" xmlns="" val="2671277097"/>
              </p:ext>
            </p:extLst>
          </p:nvPr>
        </p:nvGraphicFramePr>
        <p:xfrm>
          <a:off x="-546100" y="2208213"/>
          <a:ext cx="11293475" cy="4025900"/>
        </p:xfrm>
        <a:graphic>
          <a:graphicData uri="http://schemas.openxmlformats.org/presentationml/2006/ole">
            <p:oleObj spid="_x0000_s8297" name="Документ" r:id="rId3" imgW="6082484" imgH="2178229" progId="Word.Document.12">
              <p:embed/>
            </p:oleObj>
          </a:graphicData>
        </a:graphic>
      </p:graphicFrame>
    </p:spTree>
    <p:extLst>
      <p:ext uri="{BB962C8B-B14F-4D97-AF65-F5344CB8AC3E}">
        <p14:creationId xmlns:p14="http://schemas.microsoft.com/office/powerpoint/2010/main" xmlns="" val="3888300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column format (1)</a:t>
            </a:r>
            <a:endParaRPr lang="ru-RU" dirty="0"/>
          </a:p>
        </p:txBody>
      </p:sp>
      <mc:AlternateContent xmlns:mc="http://schemas.openxmlformats.org/markup-compatibility/2006">
        <mc:Choice xmlns:a14="http://schemas.microsoft.com/office/drawing/2010/main" xmlns="" Requires="a14">
          <p:sp>
            <p:nvSpPr>
              <p:cNvPr id="8" name="Объект 7"/>
              <p:cNvSpPr>
                <a:spLocks noGrp="1"/>
              </p:cNvSpPr>
              <p:nvPr>
                <p:ph idx="1"/>
              </p:nvPr>
            </p:nvSpPr>
            <p:spPr>
              <a:xfrm>
                <a:off x="495300" y="1196976"/>
                <a:ext cx="8994204" cy="2304032"/>
              </a:xfrm>
            </p:spPr>
            <p:txBody>
              <a:bodyPr rtlCol="0"/>
              <a:lstStyle/>
              <a:p>
                <a:r>
                  <a:rPr lang="en-US" dirty="0" smtClean="0"/>
                  <a:t>To store the initial matrix </a:t>
                </a:r>
                <a:r>
                  <a:rPr lang="en-US" dirty="0"/>
                  <a:t>𝐴</a:t>
                </a:r>
                <a14:m>
                  <m:oMath xmlns:m="http://schemas.openxmlformats.org/officeDocument/2006/math">
                    <m:r>
                      <a:rPr lang="en-US">
                        <a:latin typeface="Cambria Math"/>
                      </a:rPr>
                      <m:t> </m:t>
                    </m:r>
                  </m:oMath>
                </a14:m>
                <a:r>
                  <a:rPr lang="en-US" i="1" dirty="0"/>
                  <a:t>band column format</a:t>
                </a:r>
                <a14:m>
                  <m:oMath xmlns:m="http://schemas.openxmlformats.org/officeDocument/2006/math">
                    <m:r>
                      <a:rPr lang="en-US" i="1">
                        <a:latin typeface="Cambria Math"/>
                      </a:rPr>
                      <m:t> </m:t>
                    </m:r>
                  </m:oMath>
                </a14:m>
                <a:r>
                  <a:rPr lang="en-US" dirty="0" smtClean="0"/>
                  <a:t>uses a </a:t>
                </a:r>
                <a:r>
                  <a:rPr lang="en-US" dirty="0" smtClean="0"/>
                  <a:t>array </a:t>
                </a:r>
                <a14:m>
                  <m:oMath xmlns:m="http://schemas.openxmlformats.org/officeDocument/2006/math">
                    <m:r>
                      <a:rPr lang="en-US" i="1">
                        <a:latin typeface="Cambria Math"/>
                      </a:rPr>
                      <m:t>𝑛</m:t>
                    </m:r>
                    <m:r>
                      <a:rPr lang="en-US">
                        <a:latin typeface="Cambria Math"/>
                      </a:rPr>
                      <m:t>×</m:t>
                    </m:r>
                  </m:oMath>
                </a14:m>
                <a:r>
                  <a:rPr lang="en-US" dirty="0"/>
                  <a:t>𝑚 </a:t>
                </a:r>
                <a:r>
                  <a:rPr lang="en-US" dirty="0" smtClean="0"/>
                  <a:t>with </a:t>
                </a:r>
                <a:r>
                  <a:rPr lang="en-US" dirty="0"/>
                  <a:t>each line</a:t>
                </a:r>
                <a:endParaRPr lang="en" dirty="0"/>
              </a:p>
            </p:txBody>
          </p:sp>
        </mc:Choice>
        <mc:Fallback>
          <p:sp>
            <p:nvSpPr>
              <p:cNvPr id="8" name="Объект 7"/>
              <p:cNvSpPr>
                <a:spLocks noGrp="1" noRot="1" noChangeAspect="1" noMove="1" noResize="1" noEditPoints="1" noAdjustHandles="1" noChangeArrowheads="1" noChangeShapeType="1" noTextEdit="1"/>
              </p:cNvSpPr>
              <p:nvPr>
                <p:ph idx="1"/>
              </p:nvPr>
            </p:nvSpPr>
            <p:spPr>
              <a:xfrm>
                <a:off x="495300" y="1196976"/>
                <a:ext cx="8994204" cy="2304032"/>
              </a:xfrm>
              <a:blipFill rotWithShape="1">
                <a:blip r:embed="rId2" cstate="print"/>
                <a:stretch>
                  <a:fillRect l="-474" t="-2116"/>
                </a:stretch>
              </a:blipFill>
            </p:spPr>
            <p:txBody>
              <a:bodyPr/>
              <a:lstStyle/>
              <a:p>
                <a:r>
                  <a:rPr lang="ru-RU">
                    <a:noFill/>
                  </a:rPr>
                  <a:t> </a:t>
                </a:r>
              </a:p>
            </p:txBody>
          </p:sp>
        </mc:Fallback>
      </mc:AlternateContent>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mc:AlternateContent xmlns:mc="http://schemas.openxmlformats.org/markup-compatibility/2006">
        <mc:Choice xmlns:a14="http://schemas.microsoft.com/office/drawing/2010/main" xmlns="" Requires="a14">
          <p:sp>
            <p:nvSpPr>
              <p:cNvPr id="3" name="Прямоугольник 2"/>
              <p:cNvSpPr/>
              <p:nvPr/>
            </p:nvSpPr>
            <p:spPr>
              <a:xfrm>
                <a:off x="864096" y="1916832"/>
                <a:ext cx="4953000" cy="1200329"/>
              </a:xfrm>
              <a:prstGeom prst="rect">
                <a:avLst/>
              </a:prstGeom>
            </p:spPr>
            <p:txBody>
              <a:bodyPr rtlCol="0">
                <a:spAutoFit/>
              </a:bodyPr>
              <a:lstStyle/>
              <a:p>
                <a:pPr rtl="0">
                  <a:spcAft>
                    <a:spcPts val="600"/>
                  </a:spcAft>
                </a:pPr>
                <a:r>
                  <a:rPr lang="en" sz="2400"/>
                  <a:t>containing column nonzeroes of the matrix </a:t>
                </a:r>
                <a14:m>
                  <m:oMath xmlns:m="http://schemas.openxmlformats.org/officeDocument/2006/math">
                    <m:r>
                      <a:rPr>
                        <a:latin typeface="Cambria Math"/>
                      </a:rPr>
                      <m:t>𝐴</m:t>
                    </m:r>
                  </m:oMath>
                </a14:m>
                <a:r>
                  <a:rPr lang="en" sz="2400"/>
                  <a:t>. </a:t>
                </a:r>
                <a:endParaRPr lang="ru-RU" sz="2400" dirty="0" smtClean="0"/>
              </a:p>
            </p:txBody>
          </p:sp>
        </mc:Choice>
        <mc:Fallback>
          <p:sp>
            <p:nvSpPr>
              <p:cNvPr id="3" name="Прямоугольник 2"/>
              <p:cNvSpPr>
                <a:spLocks noRot="1" noChangeAspect="1" noMove="1" noResize="1" noEditPoints="1" noAdjustHandles="1" noChangeArrowheads="1" noChangeShapeType="1" noTextEdit="1"/>
              </p:cNvSpPr>
              <p:nvPr/>
            </p:nvSpPr>
            <p:spPr>
              <a:xfrm>
                <a:off x="864096" y="1916832"/>
                <a:ext cx="4953000" cy="1200329"/>
              </a:xfrm>
              <a:prstGeom prst="rect">
                <a:avLst/>
              </a:prstGeom>
              <a:blipFill rotWithShape="1">
                <a:blip r:embed="rId3" cstate="print"/>
                <a:stretch>
                  <a:fillRect l="-1970" t="-3553" b="-11168"/>
                </a:stretch>
              </a:blipFill>
            </p:spPr>
            <p:txBody>
              <a:bodyPr rtlCol="0"/>
              <a:lstStyle/>
              <a:p>
                <a:pPr rtl="0"/>
                <a:r>
                  <a:rPr lang="en">
                    <a:noFill/>
                  </a:rPr>
                  <a:t> </a:t>
                </a:r>
              </a:p>
            </p:txBody>
          </p:sp>
        </mc:Fallback>
      </mc:AlternateContent>
      <p:sp>
        <p:nvSpPr>
          <p:cNvPr id="2" name="Rectangle 21"/>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pic>
        <p:nvPicPr>
          <p:cNvPr id="10274" name="Picture 3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76839" y="2060848"/>
            <a:ext cx="3824633" cy="4040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mc:AlternateContent xmlns:mc="http://schemas.openxmlformats.org/markup-compatibility/2006">
        <mc:Choice xmlns:a14="http://schemas.microsoft.com/office/drawing/2010/main" xmlns="" Requires="a14">
          <p:sp>
            <p:nvSpPr>
              <p:cNvPr id="11" name="Объект 7"/>
              <p:cNvSpPr txBox="1">
                <a:spLocks/>
              </p:cNvSpPr>
              <p:nvPr/>
            </p:nvSpPr>
            <p:spPr bwMode="auto">
              <a:xfrm>
                <a:off x="480120" y="3141193"/>
                <a:ext cx="4688904" cy="3024111"/>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rtl="0"/>
                <a:r>
                  <a:rPr lang="en" dirty="0"/>
                  <a:t>Secondary diagonals are redefined to a </a:t>
                </a:r>
                <a14:m>
                  <m:oMath xmlns:m="http://schemas.openxmlformats.org/officeDocument/2006/math">
                    <m:r>
                      <a:rPr>
                        <a:latin typeface="Cambria Math"/>
                      </a:rPr>
                      <m:t>𝑛</m:t>
                    </m:r>
                  </m:oMath>
                </a14:m>
                <a:r>
                  <a:rPr lang="en" dirty="0"/>
                  <a:t> size by adding zeroes at their beginning for the upper triangle and at their end for the lower one.</a:t>
                </a:r>
              </a:p>
            </p:txBody>
          </p:sp>
        </mc:Choice>
        <mc:Fallback>
          <p:sp>
            <p:nvSpPr>
              <p:cNvPr id="11" name="Объект 7"/>
              <p:cNvSpPr txBox="1">
                <a:spLocks noRot="1" noChangeAspect="1" noMove="1" noResize="1" noEditPoints="1" noAdjustHandles="1" noChangeArrowheads="1" noChangeShapeType="1" noTextEdit="1"/>
              </p:cNvSpPr>
              <p:nvPr/>
            </p:nvSpPr>
            <p:spPr bwMode="auto">
              <a:xfrm>
                <a:off x="480120" y="3141193"/>
                <a:ext cx="4688904" cy="3024111"/>
              </a:xfrm>
              <a:prstGeom prst="rect">
                <a:avLst/>
              </a:prstGeom>
              <a:blipFill rotWithShape="1">
                <a:blip r:embed="rId5" cstate="print"/>
                <a:stretch>
                  <a:fillRect l="-1040" t="-1411"/>
                </a:stretch>
              </a:blipFill>
              <a:ln w="9525">
                <a:noFill/>
                <a:miter lim="800000"/>
                <a:headEnd/>
                <a:tailEnd/>
              </a:ln>
            </p:spPr>
            <p:txBody>
              <a:bodyPr rtlCol="0"/>
              <a:lstStyle/>
              <a:p>
                <a:pPr rtl="0"/>
                <a:r>
                  <a:rPr lang="en">
                    <a:noFill/>
                  </a:rPr>
                  <a:t> </a:t>
                </a:r>
              </a:p>
            </p:txBody>
          </p:sp>
        </mc:Fallback>
      </mc:AlternateContent>
      <p:sp>
        <p:nvSpPr>
          <p:cNvPr id="12" name="TextBox 11"/>
          <p:cNvSpPr txBox="1"/>
          <p:nvPr/>
        </p:nvSpPr>
        <p:spPr>
          <a:xfrm>
            <a:off x="6969224" y="2780928"/>
            <a:ext cx="1296144" cy="430887"/>
          </a:xfrm>
          <a:prstGeom prst="rect">
            <a:avLst/>
          </a:prstGeom>
          <a:solidFill>
            <a:schemeClr val="bg1"/>
          </a:solidFill>
        </p:spPr>
        <p:txBody>
          <a:bodyPr wrap="square" rtlCol="0">
            <a:spAutoFit/>
          </a:bodyPr>
          <a:lstStyle/>
          <a:p>
            <a:r>
              <a:rPr lang="en-US" sz="1100" i="1" dirty="0" smtClean="0"/>
              <a:t>column-wise </a:t>
            </a:r>
          </a:p>
          <a:p>
            <a:r>
              <a:rPr lang="en-US" sz="1100" i="1" dirty="0" smtClean="0"/>
              <a:t>storage</a:t>
            </a:r>
            <a:endParaRPr lang="ru-RU" sz="1100" i="1" dirty="0"/>
          </a:p>
        </p:txBody>
      </p:sp>
    </p:spTree>
    <p:extLst>
      <p:ext uri="{BB962C8B-B14F-4D97-AF65-F5344CB8AC3E}">
        <p14:creationId xmlns:p14="http://schemas.microsoft.com/office/powerpoint/2010/main" xmlns="" val="36737583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Band column format (2)</a:t>
            </a:r>
            <a:endParaRPr lang="ru-RU" dirty="0"/>
          </a:p>
        </p:txBody>
      </p:sp>
      <mc:AlternateContent xmlns:mc="http://schemas.openxmlformats.org/markup-compatibility/2006">
        <mc:Choice xmlns:a14="http://schemas.microsoft.com/office/drawing/2010/main" xmlns="" Requires="a14">
          <p:sp>
            <p:nvSpPr>
              <p:cNvPr id="8" name="Объект 7"/>
              <p:cNvSpPr>
                <a:spLocks noGrp="1"/>
              </p:cNvSpPr>
              <p:nvPr>
                <p:ph idx="1"/>
              </p:nvPr>
            </p:nvSpPr>
            <p:spPr>
              <a:xfrm>
                <a:off x="495300" y="1196976"/>
                <a:ext cx="9138220" cy="1943992"/>
              </a:xfrm>
            </p:spPr>
            <p:txBody>
              <a:bodyPr rtlCol="0"/>
              <a:lstStyle/>
              <a:p>
                <a:r>
                  <a:rPr lang="en" dirty="0"/>
                  <a:t>The initial </a:t>
                </a:r>
                <a:r>
                  <a:rPr lang="en" dirty="0" smtClean="0"/>
                  <a:t>matrix element </a:t>
                </a:r>
                <a14:m>
                  <m:oMath xmlns:m="http://schemas.openxmlformats.org/officeDocument/2006/math">
                    <m:sSub>
                      <m:sSubPr>
                        <m:ctrlPr>
                          <a:rPr lang="ar-AE" i="1">
                            <a:latin typeface="Cambria Math"/>
                          </a:rPr>
                        </m:ctrlPr>
                      </m:sSubPr>
                      <m:e>
                        <m:r>
                          <a:rPr lang="ru-RU">
                            <a:latin typeface="Cambria Math"/>
                          </a:rPr>
                          <m:t>𝑎</m:t>
                        </m:r>
                      </m:e>
                      <m:sub>
                        <m:r>
                          <a:rPr lang="ru-RU">
                            <a:latin typeface="Cambria Math"/>
                          </a:rPr>
                          <m:t>𝑖𝑗</m:t>
                        </m:r>
                        <m:r>
                          <a:rPr lang="ru-RU">
                            <a:latin typeface="Cambria Math"/>
                          </a:rPr>
                          <m:t> </m:t>
                        </m:r>
                      </m:sub>
                    </m:sSub>
                  </m:oMath>
                </a14:m>
                <a:r>
                  <a:rPr lang="ar-AE" i="1" dirty="0"/>
                  <a:t> </a:t>
                </a:r>
                <a:r>
                  <a:rPr lang="en" dirty="0"/>
                  <a:t>is stored in an element of the array 𝐴</a:t>
                </a:r>
                <a14:m>
                  <m:oMath xmlns:m="http://schemas.openxmlformats.org/officeDocument/2006/math">
                    <m:r>
                      <a:rPr lang="en">
                        <a:latin typeface="Cambria Math"/>
                      </a:rPr>
                      <m:t>[</m:t>
                    </m:r>
                    <m:r>
                      <a:rPr lang="en" i="1">
                        <a:latin typeface="Cambria Math"/>
                      </a:rPr>
                      <m:t>𝑖</m:t>
                    </m:r>
                    <m:r>
                      <a:rPr lang="en">
                        <a:latin typeface="Cambria Math"/>
                      </a:rPr>
                      <m:t>−</m:t>
                    </m:r>
                    <m:r>
                      <a:rPr lang="en" i="1">
                        <a:latin typeface="Cambria Math"/>
                      </a:rPr>
                      <m:t>𝑗</m:t>
                    </m:r>
                    <m:r>
                      <a:rPr lang="en">
                        <a:latin typeface="Cambria Math"/>
                      </a:rPr>
                      <m:t>+</m:t>
                    </m:r>
                    <m:r>
                      <a:rPr lang="en" i="1">
                        <a:latin typeface="Cambria Math"/>
                      </a:rPr>
                      <m:t>𝑞</m:t>
                    </m:r>
                    <m:r>
                      <a:rPr lang="en">
                        <a:latin typeface="Cambria Math"/>
                      </a:rPr>
                      <m:t>+</m:t>
                    </m:r>
                    <m:r>
                      <a:rPr lang="en">
                        <a:latin typeface="Cambria Math"/>
                      </a:rPr>
                      <m:t>1</m:t>
                    </m:r>
                    <m:r>
                      <a:rPr lang="en">
                        <a:latin typeface="Cambria Math"/>
                      </a:rPr>
                      <m:t>, </m:t>
                    </m:r>
                    <m:r>
                      <a:rPr lang="en" i="1">
                        <a:latin typeface="Cambria Math"/>
                      </a:rPr>
                      <m:t>𝑗</m:t>
                    </m:r>
                    <m:r>
                      <a:rPr lang="en">
                        <a:latin typeface="Cambria Math"/>
                      </a:rPr>
                      <m:t>]</m:t>
                    </m:r>
                    <m:r>
                      <a:rPr lang="en" i="1">
                        <a:latin typeface="Cambria Math"/>
                      </a:rPr>
                      <m:t>, </m:t>
                    </m:r>
                  </m:oMath>
                </a14:m>
                <a:r>
                  <a:rPr lang="en" dirty="0" smtClean="0"/>
                  <a:t>where is the upper band width of the matrix 𝐴</a:t>
                </a:r>
                <a14:m>
                  <m:oMath xmlns:m="http://schemas.openxmlformats.org/officeDocument/2006/math">
                    <m:r>
                      <a:rPr>
                        <a:latin typeface="Cambria Math"/>
                      </a:rPr>
                      <m:t>.</m:t>
                    </m:r>
                  </m:oMath>
                </a14:m>
                <a:r>
                  <a:rPr lang="en" dirty="0" smtClean="0"/>
                  <a:t> </a:t>
                </a:r>
                <a:endParaRPr lang="en" dirty="0"/>
              </a:p>
              <a:p>
                <a:pPr rtl="0"/>
                <a:r>
                  <a:rPr lang="en" dirty="0"/>
                  <a:t>Example of a matrix stored in the band column format:</a:t>
                </a:r>
              </a:p>
            </p:txBody>
          </p:sp>
        </mc:Choice>
        <mc:Fallback>
          <p:sp>
            <p:nvSpPr>
              <p:cNvPr id="8" name="Объект 7"/>
              <p:cNvSpPr>
                <a:spLocks noGrp="1" noRot="1" noChangeAspect="1" noMove="1" noResize="1" noEditPoints="1" noAdjustHandles="1" noChangeArrowheads="1" noChangeShapeType="1" noTextEdit="1"/>
              </p:cNvSpPr>
              <p:nvPr>
                <p:ph idx="1"/>
              </p:nvPr>
            </p:nvSpPr>
            <p:spPr>
              <a:xfrm>
                <a:off x="495300" y="1196976"/>
                <a:ext cx="9138220" cy="1943992"/>
              </a:xfrm>
              <a:blipFill rotWithShape="1">
                <a:blip r:embed="rId2" cstate="print"/>
                <a:stretch>
                  <a:fillRect l="-467" t="-2508"/>
                </a:stretch>
              </a:blipFill>
            </p:spPr>
            <p:txBody>
              <a:bodyPr/>
              <a:lstStyle/>
              <a:p>
                <a:r>
                  <a:rPr lang="ru-RU">
                    <a:noFill/>
                  </a:rPr>
                  <a:t> </a:t>
                </a:r>
              </a:p>
            </p:txBody>
          </p:sp>
        </mc:Fallback>
      </mc:AlternateContent>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9" name="Rectangle 22"/>
          <p:cNvSpPr>
            <a:spLocks noChangeArrowheads="1"/>
          </p:cNvSpPr>
          <p:nvPr/>
        </p:nvSpPr>
        <p:spPr bwMode="auto">
          <a:xfrm>
            <a:off x="152400" y="152400"/>
            <a:ext cx="9906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p>
            <a:pPr rtl="0"/>
            <a:endParaRPr lang="ru-RU"/>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1681" y="2852936"/>
            <a:ext cx="10450833" cy="38164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Box 9"/>
          <p:cNvSpPr txBox="1"/>
          <p:nvPr/>
        </p:nvSpPr>
        <p:spPr>
          <a:xfrm>
            <a:off x="3296816" y="2884874"/>
            <a:ext cx="1656184" cy="400110"/>
          </a:xfrm>
          <a:prstGeom prst="rect">
            <a:avLst/>
          </a:prstGeom>
          <a:solidFill>
            <a:schemeClr val="bg1"/>
          </a:solidFill>
        </p:spPr>
        <p:txBody>
          <a:bodyPr wrap="square" rtlCol="0">
            <a:spAutoFit/>
          </a:bodyPr>
          <a:lstStyle/>
          <a:p>
            <a:pPr algn="ctr"/>
            <a:r>
              <a:rPr lang="en-US" sz="2000" dirty="0" smtClean="0"/>
              <a:t>Matrix A</a:t>
            </a:r>
            <a:endParaRPr lang="ru-RU" sz="2000" dirty="0"/>
          </a:p>
        </p:txBody>
      </p:sp>
      <p:sp>
        <p:nvSpPr>
          <p:cNvPr id="11" name="TextBox 10"/>
          <p:cNvSpPr txBox="1"/>
          <p:nvPr/>
        </p:nvSpPr>
        <p:spPr>
          <a:xfrm>
            <a:off x="6105128" y="2884874"/>
            <a:ext cx="2439888" cy="400110"/>
          </a:xfrm>
          <a:prstGeom prst="rect">
            <a:avLst/>
          </a:prstGeom>
          <a:solidFill>
            <a:schemeClr val="bg1"/>
          </a:solidFill>
        </p:spPr>
        <p:txBody>
          <a:bodyPr wrap="square" rtlCol="0">
            <a:spAutoFit/>
          </a:bodyPr>
          <a:lstStyle/>
          <a:p>
            <a:pPr algn="ctr"/>
            <a:r>
              <a:rPr lang="en-US" sz="2000" dirty="0" smtClean="0"/>
              <a:t>Storage structure:</a:t>
            </a:r>
            <a:endParaRPr lang="ru-RU" sz="2000" dirty="0"/>
          </a:p>
        </p:txBody>
      </p:sp>
    </p:spTree>
    <p:extLst>
      <p:ext uri="{BB962C8B-B14F-4D97-AF65-F5344CB8AC3E}">
        <p14:creationId xmlns:p14="http://schemas.microsoft.com/office/powerpoint/2010/main" xmlns="" val="34624006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Diagonal format (1)</a:t>
            </a:r>
            <a:endParaRPr lang="ru-RU" dirty="0"/>
          </a:p>
        </p:txBody>
      </p:sp>
      <p:sp>
        <p:nvSpPr>
          <p:cNvPr id="3" name="Объект 2"/>
          <p:cNvSpPr>
            <a:spLocks noGrp="1"/>
          </p:cNvSpPr>
          <p:nvPr>
            <p:ph idx="1"/>
          </p:nvPr>
        </p:nvSpPr>
        <p:spPr/>
        <p:txBody>
          <a:bodyPr rtlCol="0"/>
          <a:lstStyle/>
          <a:p>
            <a:pPr rtl="0"/>
            <a:r>
              <a:rPr lang="en" i="1" dirty="0"/>
              <a:t>Diagonal storage format</a:t>
            </a:r>
            <a:r>
              <a:rPr lang="en" dirty="0"/>
              <a:t> is used when all matrix nonzeroes ar located on different diagonals that are not densely spaced.</a:t>
            </a:r>
          </a:p>
          <a:p>
            <a:pPr marL="0" indent="0" rtl="0">
              <a:buNone/>
            </a:pP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pic>
        <p:nvPicPr>
          <p:cNvPr id="1127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01460" y="2560191"/>
            <a:ext cx="4527804" cy="28850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6105128" y="4006225"/>
            <a:ext cx="1440160" cy="430887"/>
          </a:xfrm>
          <a:prstGeom prst="rect">
            <a:avLst/>
          </a:prstGeom>
          <a:solidFill>
            <a:schemeClr val="bg1"/>
          </a:solidFill>
        </p:spPr>
        <p:txBody>
          <a:bodyPr wrap="square" rtlCol="0">
            <a:spAutoFit/>
          </a:bodyPr>
          <a:lstStyle/>
          <a:p>
            <a:r>
              <a:rPr lang="en-US" sz="1100" i="1" dirty="0" smtClean="0"/>
              <a:t>n – matrix dimension</a:t>
            </a:r>
            <a:endParaRPr lang="ru-RU" sz="1100" i="1" dirty="0"/>
          </a:p>
        </p:txBody>
      </p:sp>
    </p:spTree>
    <p:extLst>
      <p:ext uri="{BB962C8B-B14F-4D97-AF65-F5344CB8AC3E}">
        <p14:creationId xmlns:p14="http://schemas.microsoft.com/office/powerpoint/2010/main" xmlns="" val="568545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Diagonal format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To implement the matrix storage, two arrays are used.</a:t>
                </a:r>
              </a:p>
              <a:p>
                <a:r>
                  <a:rPr lang="en" dirty="0"/>
                  <a:t>Matrix nonzeroes are stored in </a:t>
                </a:r>
                <a:r>
                  <a:rPr lang="en" dirty="0" smtClean="0"/>
                  <a:t>the  </a:t>
                </a:r>
                <a:r>
                  <a:rPr lang="en" dirty="0">
                    <a:cs typeface="Courier New" pitchFamily="49" charset="0"/>
                  </a:rPr>
                  <a:t>𝑛×𝑚 </a:t>
                </a:r>
                <a:r>
                  <a:rPr lang="en" dirty="0" smtClean="0">
                    <a:cs typeface="Courier New" pitchFamily="49" charset="0"/>
                  </a:rPr>
                  <a:t> </a:t>
                </a:r>
                <a:r>
                  <a:rPr lang="en" b="1" dirty="0" smtClean="0"/>
                  <a:t>Matrix</a:t>
                </a:r>
                <a:r>
                  <a:rPr lang="en" dirty="0" smtClean="0"/>
                  <a:t> array, where </a:t>
                </a:r>
                <a14:m>
                  <m:oMath xmlns:m="http://schemas.openxmlformats.org/officeDocument/2006/math">
                    <m:r>
                      <a:rPr lang="ru-RU">
                        <a:latin typeface="Cambria Math"/>
                      </a:rPr>
                      <m:t>𝑛</m:t>
                    </m:r>
                    <m:r>
                      <a:rPr lang="ru-RU" i="1">
                        <a:latin typeface="Cambria Math"/>
                      </a:rPr>
                      <m:t> </m:t>
                    </m:r>
                  </m:oMath>
                </a14:m>
                <a:r>
                  <a:rPr lang="en" dirty="0" smtClean="0"/>
                  <a:t>is the initial matrix dimension </a:t>
                </a:r>
                <a:r>
                  <a:rPr lang="en" dirty="0"/>
                  <a:t>and 𝑚 is </a:t>
                </a:r>
                <a:r>
                  <a:rPr lang="en" dirty="0" smtClean="0"/>
                  <a:t>the number of nonzero diagonals</a:t>
                </a:r>
                <a14:m>
                  <m:oMath xmlns:m="http://schemas.openxmlformats.org/officeDocument/2006/math">
                    <m:r>
                      <a:rPr>
                        <a:latin typeface="Cambria Math"/>
                      </a:rPr>
                      <m:t>.</m:t>
                    </m:r>
                  </m:oMath>
                </a14:m>
                <a:r>
                  <a:rPr lang="en" i="1" dirty="0"/>
                  <a:t> </a:t>
                </a:r>
                <a:r>
                  <a:rPr lang="en" dirty="0"/>
                  <a:t> </a:t>
                </a:r>
              </a:p>
              <a:p>
                <a:pPr rtl="0"/>
                <a:r>
                  <a:rPr lang="en" dirty="0"/>
                  <a:t>Secondary diagonals are redefined to the common size by adding zeroes like in case with the band format. </a:t>
                </a:r>
                <a:endParaRPr lang="ru-RU" dirty="0" smtClean="0"/>
              </a:p>
              <a:p>
                <a:pPr rtl="0"/>
                <a:r>
                  <a:rPr lang="en" dirty="0"/>
                  <a:t>In addition, a </a:t>
                </a:r>
                <a:r>
                  <a:rPr lang="en" dirty="0">
                    <a:cs typeface="Courier New" pitchFamily="49" charset="0"/>
                  </a:rPr>
                  <a:t>𝑚 </a:t>
                </a:r>
                <a:r>
                  <a:rPr lang="en" dirty="0"/>
                  <a:t> </a:t>
                </a:r>
                <a:r>
                  <a:rPr lang="en" b="1" dirty="0" smtClean="0"/>
                  <a:t>Index</a:t>
                </a:r>
                <a:r>
                  <a:rPr lang="en" dirty="0" smtClean="0"/>
                  <a:t> array </a:t>
                </a:r>
                <a:r>
                  <a:rPr lang="en" dirty="0"/>
                  <a:t>of integers will be stored to indicate for each diagonal the values of shift from the main diagonal, positive indices for the upper triangle and negative indices for the lower one. </a:t>
                </a: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478"/>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709671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a:t>Diagonal format (3)</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5"/>
          <p:cNvSpPr>
            <a:spLocks noGrp="1"/>
          </p:cNvSpPr>
          <p:nvPr>
            <p:ph idx="1"/>
          </p:nvPr>
        </p:nvSpPr>
        <p:spPr>
          <a:xfrm>
            <a:off x="495300" y="1196977"/>
            <a:ext cx="8915400" cy="575840"/>
          </a:xfrm>
        </p:spPr>
        <p:txBody>
          <a:bodyPr rtlCol="0"/>
          <a:lstStyle/>
          <a:p>
            <a:pPr rtl="0"/>
            <a:r>
              <a:rPr lang="en" dirty="0"/>
              <a:t>Example of a matrix stored in the diagonal format:</a:t>
            </a:r>
            <a:endParaRPr lang="ru-RU"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0247" y="1988840"/>
            <a:ext cx="10697823" cy="4608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2432720" y="2020778"/>
            <a:ext cx="1656184" cy="400110"/>
          </a:xfrm>
          <a:prstGeom prst="rect">
            <a:avLst/>
          </a:prstGeom>
          <a:solidFill>
            <a:schemeClr val="bg1"/>
          </a:solidFill>
        </p:spPr>
        <p:txBody>
          <a:bodyPr wrap="square" rtlCol="0">
            <a:spAutoFit/>
          </a:bodyPr>
          <a:lstStyle/>
          <a:p>
            <a:pPr algn="ctr"/>
            <a:r>
              <a:rPr lang="en-US" sz="2000" dirty="0" smtClean="0"/>
              <a:t>Matrix A</a:t>
            </a:r>
            <a:endParaRPr lang="ru-RU" sz="2000" dirty="0"/>
          </a:p>
        </p:txBody>
      </p:sp>
      <p:sp>
        <p:nvSpPr>
          <p:cNvPr id="8" name="TextBox 7"/>
          <p:cNvSpPr txBox="1"/>
          <p:nvPr/>
        </p:nvSpPr>
        <p:spPr>
          <a:xfrm>
            <a:off x="5025008" y="2020778"/>
            <a:ext cx="2439888" cy="400110"/>
          </a:xfrm>
          <a:prstGeom prst="rect">
            <a:avLst/>
          </a:prstGeom>
          <a:solidFill>
            <a:schemeClr val="bg1"/>
          </a:solidFill>
        </p:spPr>
        <p:txBody>
          <a:bodyPr wrap="square" rtlCol="0">
            <a:spAutoFit/>
          </a:bodyPr>
          <a:lstStyle/>
          <a:p>
            <a:pPr algn="ctr"/>
            <a:r>
              <a:rPr lang="en-US" sz="2000" dirty="0" smtClean="0"/>
              <a:t>Storage structure:</a:t>
            </a:r>
            <a:endParaRPr lang="ru-RU" sz="2000" dirty="0"/>
          </a:p>
        </p:txBody>
      </p:sp>
    </p:spTree>
    <p:extLst>
      <p:ext uri="{BB962C8B-B14F-4D97-AF65-F5344CB8AC3E}">
        <p14:creationId xmlns:p14="http://schemas.microsoft.com/office/powerpoint/2010/main" xmlns="" val="2765893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Profile format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a:xfrm>
                <a:off x="495300" y="1052736"/>
                <a:ext cx="8915400" cy="4968875"/>
              </a:xfrm>
            </p:spPr>
            <p:txBody>
              <a:bodyPr rtlCol="0"/>
              <a:lstStyle/>
              <a:p>
                <a:pPr rtl="0"/>
                <a:r>
                  <a:rPr lang="en" i="1" dirty="0"/>
                  <a:t>Profile format</a:t>
                </a:r>
                <a:r>
                  <a:rPr lang="en" dirty="0"/>
                  <a:t> is used to store a matrix when the matrix has a wide band with a great number of zeroes inside. The matrix does not have a pronounced structure, but its nonzeroes are concentrated close to its main diagonal. </a:t>
                </a:r>
                <a:endParaRPr lang="ru-RU" dirty="0" smtClean="0"/>
              </a:p>
              <a:p>
                <a:r>
                  <a:rPr lang="en" dirty="0"/>
                  <a:t>Let us see how the profile format is applied to </a:t>
                </a:r>
                <a:r>
                  <a:rPr lang="en" dirty="0" smtClean="0"/>
                  <a:t>the </a:t>
                </a:r>
                <a14:m>
                  <m:oMath xmlns:m="http://schemas.openxmlformats.org/officeDocument/2006/math">
                    <m:r>
                      <a:rPr lang="ru-RU">
                        <a:latin typeface="Cambria Math"/>
                      </a:rPr>
                      <m:t>𝑛</m:t>
                    </m:r>
                    <m:r>
                      <a:rPr lang="ru-RU">
                        <a:latin typeface="Cambria Math"/>
                      </a:rPr>
                      <m:t>×</m:t>
                    </m:r>
                    <m:r>
                      <a:rPr lang="ru-RU">
                        <a:latin typeface="Cambria Math"/>
                      </a:rPr>
                      <m:t>𝑛</m:t>
                    </m:r>
                  </m:oMath>
                </a14:m>
                <a:r>
                  <a:rPr lang="en" dirty="0" smtClean="0"/>
                  <a:t> symmetric matrix 𝐴</a:t>
                </a:r>
                <a14:m>
                  <m:oMath xmlns:m="http://schemas.openxmlformats.org/officeDocument/2006/math">
                    <m:r>
                      <a:rPr>
                        <a:latin typeface="Cambria Math"/>
                      </a:rPr>
                      <m:t>.</m:t>
                    </m:r>
                  </m:oMath>
                </a14:m>
                <a:endParaRPr lang="ru-RU" dirty="0" smtClean="0"/>
              </a:p>
              <a:p>
                <a:pPr rtl="0"/>
                <a:r>
                  <a:rPr lang="en" dirty="0"/>
                  <a:t>For each row </a:t>
                </a:r>
                <a14:m>
                  <m:oMath xmlns:m="http://schemas.openxmlformats.org/officeDocument/2006/math">
                    <m:r>
                      <a:rPr>
                        <a:latin typeface="Cambria Math"/>
                      </a:rPr>
                      <m:t>𝑖</m:t>
                    </m:r>
                  </m:oMath>
                </a14:m>
                <a:r>
                  <a:rPr lang="en" dirty="0"/>
                  <a:t> of the matrix </a:t>
                </a:r>
                <a14:m>
                  <m:oMath xmlns:m="http://schemas.openxmlformats.org/officeDocument/2006/math">
                    <m:r>
                      <a:rPr>
                        <a:latin typeface="Cambria Math"/>
                      </a:rPr>
                      <m:t>𝐴</m:t>
                    </m:r>
                  </m:oMath>
                </a14:m>
                <a:r>
                  <a:rPr lang="en" dirty="0"/>
                  <a:t>, determine the first nonzero shift from the main diagonal. </a:t>
                </a:r>
              </a:p>
              <a:p>
                <a:pPr marL="0" indent="0" algn="ctr" rtl="0">
                  <a:buNone/>
                </a:pPr>
                <a14:m>
                  <m:oMath xmlns:m="http://schemas.openxmlformats.org/officeDocument/2006/math">
                    <m:sSub>
                      <m:sSubPr>
                        <m:ctrlPr>
                          <a:rPr lang="ru-RU" i="1">
                            <a:latin typeface="Cambria Math"/>
                          </a:rPr>
                        </m:ctrlPr>
                      </m:sSubPr>
                      <m:e>
                        <m:r>
                          <a:rPr>
                            <a:latin typeface="Cambria Math"/>
                          </a:rPr>
                          <m:t>𝛽</m:t>
                        </m:r>
                      </m:e>
                      <m:sub>
                        <m:r>
                          <a:rPr>
                            <a:latin typeface="Cambria Math"/>
                          </a:rPr>
                          <m:t>𝑖</m:t>
                        </m:r>
                      </m:sub>
                    </m:sSub>
                    <m:r>
                      <a:rPr lang="ru-RU" i="1">
                        <a:latin typeface="Cambria Math"/>
                      </a:rPr>
                      <m:t>=</m:t>
                    </m:r>
                    <m:r>
                      <a:rPr>
                        <a:latin typeface="Cambria Math"/>
                      </a:rPr>
                      <m:t>𝑖</m:t>
                    </m:r>
                    <m:r>
                      <a:rPr lang="ru-RU" i="1">
                        <a:latin typeface="Cambria Math"/>
                      </a:rPr>
                      <m:t>−</m:t>
                    </m:r>
                    <m:sSub>
                      <m:sSubPr>
                        <m:ctrlPr>
                          <a:rPr lang="ru-RU" i="1">
                            <a:latin typeface="Cambria Math"/>
                          </a:rPr>
                        </m:ctrlPr>
                      </m:sSubPr>
                      <m:e>
                        <m:r>
                          <a:rPr>
                            <a:latin typeface="Cambria Math"/>
                          </a:rPr>
                          <m:t>𝑗</m:t>
                        </m:r>
                      </m:e>
                      <m:sub>
                        <m:r>
                          <a:rPr>
                            <a:latin typeface="Cambria Math"/>
                          </a:rPr>
                          <m:t>𝑚𝑖𝑛</m:t>
                        </m:r>
                      </m:sub>
                    </m:sSub>
                    <m:r>
                      <a:rPr lang="ru-RU" i="1">
                        <a:latin typeface="Cambria Math"/>
                      </a:rPr>
                      <m:t>(</m:t>
                    </m:r>
                    <m:r>
                      <a:rPr>
                        <a:latin typeface="Cambria Math"/>
                      </a:rPr>
                      <m:t>𝑖</m:t>
                    </m:r>
                    <m:r>
                      <a:rPr lang="ru-RU" i="1">
                        <a:latin typeface="Cambria Math"/>
                      </a:rPr>
                      <m:t>)</m:t>
                    </m:r>
                  </m:oMath>
                </a14:m>
                <a:r>
                  <a:rPr lang="en" dirty="0"/>
                  <a:t>, </a:t>
                </a:r>
              </a:p>
              <a:p>
                <a:pPr marL="400050" lvl="1" indent="0" rtl="0">
                  <a:buNone/>
                </a:pPr>
                <a:r>
                  <a:rPr lang="en" dirty="0"/>
                  <a:t>where </a:t>
                </a:r>
                <a14:m>
                  <m:oMath xmlns:m="http://schemas.openxmlformats.org/officeDocument/2006/math">
                    <m:sSub>
                      <m:sSubPr>
                        <m:ctrlPr>
                          <a:rPr lang="ru-RU" i="1">
                            <a:latin typeface="Cambria Math"/>
                          </a:rPr>
                        </m:ctrlPr>
                      </m:sSubPr>
                      <m:e>
                        <m:r>
                          <a:rPr>
                            <a:latin typeface="Cambria Math"/>
                          </a:rPr>
                          <m:t>𝑗</m:t>
                        </m:r>
                      </m:e>
                      <m:sub>
                        <m:r>
                          <a:rPr>
                            <a:latin typeface="Cambria Math"/>
                          </a:rPr>
                          <m:t>𝑚𝑖𝑛</m:t>
                        </m:r>
                      </m:sub>
                    </m:sSub>
                    <m:r>
                      <a:rPr lang="ru-RU" i="1">
                        <a:latin typeface="Cambria Math"/>
                      </a:rPr>
                      <m:t>(</m:t>
                    </m:r>
                    <m:r>
                      <a:rPr>
                        <a:latin typeface="Cambria Math"/>
                      </a:rPr>
                      <m:t>𝑖</m:t>
                    </m:r>
                    <m:r>
                      <a:rPr lang="ru-RU" i="1">
                        <a:latin typeface="Cambria Math"/>
                      </a:rPr>
                      <m:t>)</m:t>
                    </m:r>
                  </m:oMath>
                </a14:m>
                <a:r>
                  <a:rPr lang="en" dirty="0"/>
                  <a:t> is the minimum number of column or row  </a:t>
                </a:r>
                <a14:m>
                  <m:oMath xmlns:m="http://schemas.openxmlformats.org/officeDocument/2006/math">
                    <m:r>
                      <a:rPr>
                        <a:latin typeface="Cambria Math"/>
                      </a:rPr>
                      <m:t>𝑖</m:t>
                    </m:r>
                  </m:oMath>
                </a14:m>
                <a:r>
                  <a:rPr lang="en" dirty="0"/>
                  <a:t> for which </a:t>
                </a:r>
                <a14:m>
                  <m:oMath xmlns:m="http://schemas.openxmlformats.org/officeDocument/2006/math">
                    <m:sSub>
                      <m:sSubPr>
                        <m:ctrlPr>
                          <a:rPr lang="ru-RU" i="1">
                            <a:latin typeface="Cambria Math"/>
                          </a:rPr>
                        </m:ctrlPr>
                      </m:sSubPr>
                      <m:e>
                        <m:r>
                          <a:rPr>
                            <a:latin typeface="Cambria Math"/>
                          </a:rPr>
                          <m:t>𝑎</m:t>
                        </m:r>
                      </m:e>
                      <m:sub>
                        <m:r>
                          <a:rPr>
                            <a:latin typeface="Cambria Math"/>
                          </a:rPr>
                          <m:t>𝑖𝑗</m:t>
                        </m:r>
                      </m:sub>
                    </m:sSub>
                    <m:r>
                      <a:rPr lang="ru-RU" i="1">
                        <a:latin typeface="Cambria Math"/>
                      </a:rPr>
                      <m:t>≠</m:t>
                    </m:r>
                    <m:r>
                      <a:rPr lang="ru-RU" i="1">
                        <a:latin typeface="Cambria Math"/>
                      </a:rPr>
                      <m:t>0</m:t>
                    </m:r>
                  </m:oMath>
                </a14:m>
                <a:r>
                  <a:rPr lang="en" dirty="0"/>
                  <a:t>. </a:t>
                </a:r>
              </a:p>
              <a:p>
                <a:pPr rtl="0"/>
                <a:endParaRPr lang="ru-RU" dirty="0" smtClean="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xfrm>
                <a:off x="495300" y="1052736"/>
                <a:ext cx="8915400" cy="4968875"/>
              </a:xfrm>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5050543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Profile format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i="1" dirty="0"/>
                  <a:t>Shell </a:t>
                </a:r>
                <a:r>
                  <a:rPr lang="en" dirty="0"/>
                  <a:t>of the matrix </a:t>
                </a:r>
                <a14:m>
                  <m:oMath xmlns:m="http://schemas.openxmlformats.org/officeDocument/2006/math">
                    <m:r>
                      <a:rPr>
                        <a:latin typeface="Cambria Math"/>
                      </a:rPr>
                      <m:t>𝐴</m:t>
                    </m:r>
                  </m:oMath>
                </a14:m>
                <a:r>
                  <a:rPr lang="en" dirty="0"/>
                  <a:t> is a set of elements </a:t>
                </a:r>
                <a14:m>
                  <m:oMath xmlns:m="http://schemas.openxmlformats.org/officeDocument/2006/math">
                    <m:sSub>
                      <m:sSubPr>
                        <m:ctrlPr>
                          <a:rPr lang="ru-RU" i="1">
                            <a:latin typeface="Cambria Math"/>
                          </a:rPr>
                        </m:ctrlPr>
                      </m:sSubPr>
                      <m:e>
                        <m:r>
                          <a:rPr>
                            <a:latin typeface="Cambria Math"/>
                          </a:rPr>
                          <m:t>𝑎</m:t>
                        </m:r>
                      </m:e>
                      <m:sub>
                        <m:r>
                          <a:rPr>
                            <a:latin typeface="Cambria Math"/>
                          </a:rPr>
                          <m:t>𝑖𝑗</m:t>
                        </m:r>
                      </m:sub>
                    </m:sSub>
                  </m:oMath>
                </a14:m>
                <a:r>
                  <a:rPr lang="en" dirty="0"/>
                  <a:t>, for which </a:t>
                </a:r>
                <a14:m>
                  <m:oMath xmlns:m="http://schemas.openxmlformats.org/officeDocument/2006/math">
                    <m:r>
                      <a:rPr lang="ru-RU" i="1">
                        <a:latin typeface="Cambria Math"/>
                      </a:rPr>
                      <m:t>0</m:t>
                    </m:r>
                    <m:r>
                      <a:rPr lang="ru-RU" i="1">
                        <a:latin typeface="Cambria Math"/>
                      </a:rPr>
                      <m:t>&lt; </m:t>
                    </m:r>
                    <m:r>
                      <a:rPr>
                        <a:latin typeface="Cambria Math"/>
                      </a:rPr>
                      <m:t>𝑖</m:t>
                    </m:r>
                    <m:r>
                      <a:rPr lang="ru-RU" i="1">
                        <a:latin typeface="Cambria Math"/>
                      </a:rPr>
                      <m:t>−</m:t>
                    </m:r>
                    <m:r>
                      <a:rPr>
                        <a:latin typeface="Cambria Math"/>
                      </a:rPr>
                      <m:t>𝑗</m:t>
                    </m:r>
                    <m:r>
                      <a:rPr lang="ru-RU" i="1">
                        <a:latin typeface="Cambria Math"/>
                      </a:rPr>
                      <m:t>≤</m:t>
                    </m:r>
                    <m:sSub>
                      <m:sSubPr>
                        <m:ctrlPr>
                          <a:rPr lang="ru-RU" i="1">
                            <a:latin typeface="Cambria Math"/>
                          </a:rPr>
                        </m:ctrlPr>
                      </m:sSubPr>
                      <m:e>
                        <m:r>
                          <a:rPr>
                            <a:latin typeface="Cambria Math"/>
                          </a:rPr>
                          <m:t>𝛽</m:t>
                        </m:r>
                      </m:e>
                      <m:sub>
                        <m:r>
                          <a:rPr>
                            <a:latin typeface="Cambria Math"/>
                          </a:rPr>
                          <m:t>𝑖</m:t>
                        </m:r>
                      </m:sub>
                    </m:sSub>
                  </m:oMath>
                </a14:m>
                <a:r>
                  <a:rPr lang="en" dirty="0"/>
                  <a:t>. In </a:t>
                </a:r>
                <a:r>
                  <a:rPr lang="en" dirty="0" smtClean="0"/>
                  <a:t>the </a:t>
                </a:r>
                <a14:m>
                  <m:oMath xmlns:m="http://schemas.openxmlformats.org/officeDocument/2006/math">
                    <m:r>
                      <a:rPr lang="ru-RU">
                        <a:latin typeface="Cambria Math"/>
                      </a:rPr>
                      <m:t>𝑖</m:t>
                    </m:r>
                  </m:oMath>
                </a14:m>
                <a:r>
                  <a:rPr lang="en" dirty="0" smtClean="0"/>
                  <a:t>th matrix row, elements with row indices from </a:t>
                </a:r>
                <a:r>
                  <a:rPr lang="ru-RU" dirty="0" smtClean="0"/>
                  <a:t>𝑗</a:t>
                </a:r>
                <a14:m>
                  <m:oMath xmlns:m="http://schemas.openxmlformats.org/officeDocument/2006/math">
                    <m:sSub>
                      <m:sSubPr>
                        <m:ctrlPr>
                          <a:rPr lang="ar-AE" i="1">
                            <a:latin typeface="Cambria Math"/>
                          </a:rPr>
                        </m:ctrlPr>
                      </m:sSubPr>
                      <m:e>
                        <m:r>
                          <a:rPr lang="ru-RU">
                            <a:latin typeface="Cambria Math"/>
                          </a:rPr>
                          <m:t>𝑚𝑖𝑛</m:t>
                        </m:r>
                      </m:e>
                      <m:sub>
                        <m:r>
                          <a:rPr lang="ru-RU">
                            <a:latin typeface="Cambria Math"/>
                          </a:rPr>
                          <m:t>𝑖</m:t>
                        </m:r>
                      </m:sub>
                    </m:sSub>
                  </m:oMath>
                </a14:m>
                <a:r>
                  <a:rPr lang="en" dirty="0"/>
                  <a:t> to 𝑖</a:t>
                </a:r>
                <a14:m>
                  <m:oMath xmlns:m="http://schemas.openxmlformats.org/officeDocument/2006/math">
                    <m:r>
                      <a:rPr lang="en">
                        <a:latin typeface="Cambria Math"/>
                      </a:rPr>
                      <m:t>−</m:t>
                    </m:r>
                    <m:r>
                      <a:rPr lang="en">
                        <a:latin typeface="Cambria Math"/>
                      </a:rPr>
                      <m:t>1</m:t>
                    </m:r>
                  </m:oMath>
                </a14:m>
                <a:r>
                  <a:rPr lang="en" dirty="0"/>
                  <a:t>, a total of </a:t>
                </a:r>
                <a14:m>
                  <m:oMath xmlns:m="http://schemas.openxmlformats.org/officeDocument/2006/math">
                    <m:sSub>
                      <m:sSubPr>
                        <m:ctrlPr>
                          <a:rPr lang="ru-RU" i="1">
                            <a:latin typeface="Cambria Math"/>
                          </a:rPr>
                        </m:ctrlPr>
                      </m:sSubPr>
                      <m:e>
                        <m:r>
                          <a:rPr lang="ru-RU" i="1">
                            <a:latin typeface="Cambria Math"/>
                          </a:rPr>
                          <m:t>𝛽</m:t>
                        </m:r>
                      </m:e>
                      <m:sub>
                        <m:r>
                          <a:rPr lang="ru-RU" i="1">
                            <a:latin typeface="Cambria Math"/>
                          </a:rPr>
                          <m:t>𝑖</m:t>
                        </m:r>
                      </m:sub>
                    </m:sSub>
                    <m:r>
                      <a:rPr lang="ar-AE" i="1">
                        <a:latin typeface="Cambria Math"/>
                      </a:rPr>
                      <m:t> </m:t>
                    </m:r>
                  </m:oMath>
                </a14:m>
                <a:r>
                  <a:rPr lang="en" dirty="0" smtClean="0"/>
                  <a:t>elements, belong to the shell. Diagonal </a:t>
                </a:r>
                <a:r>
                  <a:rPr lang="en" dirty="0"/>
                  <a:t>elements are not included into the shell. </a:t>
                </a:r>
                <a:endParaRPr lang="ru-RU" dirty="0" smtClean="0"/>
              </a:p>
              <a:p>
                <a:pPr rtl="0"/>
                <a:r>
                  <a:rPr lang="en" i="1" dirty="0"/>
                  <a:t>Profile</a:t>
                </a:r>
                <a:r>
                  <a:rPr lang="en" i="1" dirty="0" smtClean="0"/>
                  <a:t> </a:t>
                </a:r>
                <a:r>
                  <a:rPr lang="en" dirty="0" smtClean="0"/>
                  <a:t>of the matrix</a:t>
                </a:r>
                <a14:m>
                  <m:oMath xmlns:m="http://schemas.openxmlformats.org/officeDocument/2006/math">
                    <m:r>
                      <a:rPr i="0">
                        <a:latin typeface="Cambria Math"/>
                      </a:rPr>
                      <m:t> </m:t>
                    </m:r>
                  </m:oMath>
                </a14:m>
                <a:r>
                  <a:rPr lang="en" dirty="0" smtClean="0"/>
                  <a:t>𝐴 is </a:t>
                </a:r>
                <a:r>
                  <a:rPr lang="en" dirty="0"/>
                  <a:t>the number of elements in the shell:</a:t>
                </a:r>
              </a:p>
              <a:p>
                <a:pPr marL="0" indent="0" rtl="0">
                  <a:buNone/>
                </a:pPr>
                <a14:m>
                  <m:oMathPara xmlns:m="http://schemas.openxmlformats.org/officeDocument/2006/math">
                    <m:oMathParaPr>
                      <m:jc m:val="center"/>
                    </m:oMathParaPr>
                    <m:oMath xmlns:m="http://schemas.openxmlformats.org/officeDocument/2006/math">
                      <m:r>
                        <a:rPr>
                          <a:latin typeface="Cambria Math"/>
                        </a:rPr>
                        <m:t>𝑝𝑟𝑜𝑓𝑖𝑙𝑒</m:t>
                      </m:r>
                      <m:d>
                        <m:dPr>
                          <m:ctrlPr>
                            <a:rPr lang="ru-RU" i="1">
                              <a:latin typeface="Cambria Math"/>
                            </a:rPr>
                          </m:ctrlPr>
                        </m:dPr>
                        <m:e>
                          <m:r>
                            <a:rPr>
                              <a:latin typeface="Cambria Math"/>
                            </a:rPr>
                            <m:t>𝐴</m:t>
                          </m:r>
                        </m:e>
                      </m:d>
                      <m:r>
                        <a:rPr lang="ru-RU" i="1">
                          <a:latin typeface="Cambria Math"/>
                        </a:rPr>
                        <m:t>=</m:t>
                      </m:r>
                      <m:nary>
                        <m:naryPr>
                          <m:chr m:val="∑"/>
                          <m:ctrlPr>
                            <a:rPr lang="ru-RU" i="1">
                              <a:latin typeface="Cambria Math"/>
                            </a:rPr>
                          </m:ctrlPr>
                        </m:naryPr>
                        <m:sub>
                          <m:r>
                            <a:rPr>
                              <a:latin typeface="Cambria Math"/>
                            </a:rPr>
                            <m:t>𝑖</m:t>
                          </m:r>
                          <m:r>
                            <a:rPr lang="ru-RU" i="1">
                              <a:latin typeface="Cambria Math"/>
                            </a:rPr>
                            <m:t>=</m:t>
                          </m:r>
                          <m:r>
                            <a:rPr lang="ru-RU" i="1">
                              <a:latin typeface="Cambria Math"/>
                            </a:rPr>
                            <m:t>1</m:t>
                          </m:r>
                        </m:sub>
                        <m:sup>
                          <m:r>
                            <a:rPr>
                              <a:latin typeface="Cambria Math"/>
                            </a:rPr>
                            <m:t>𝑛</m:t>
                          </m:r>
                        </m:sup>
                        <m:e>
                          <m:sSub>
                            <m:sSubPr>
                              <m:ctrlPr>
                                <a:rPr lang="ru-RU" i="1">
                                  <a:latin typeface="Cambria Math"/>
                                </a:rPr>
                              </m:ctrlPr>
                            </m:sSubPr>
                            <m:e>
                              <m:r>
                                <a:rPr>
                                  <a:latin typeface="Cambria Math"/>
                                </a:rPr>
                                <m:t>𝛽</m:t>
                              </m:r>
                            </m:e>
                            <m:sub>
                              <m:r>
                                <a:rPr>
                                  <a:latin typeface="Cambria Math"/>
                                </a:rPr>
                                <m:t>𝑖</m:t>
                              </m:r>
                            </m:sub>
                          </m:sSub>
                        </m:e>
                      </m:nary>
                    </m:oMath>
                  </m:oMathPara>
                </a14:m>
                <a:endParaRPr lang="ru-RU" dirty="0" smtClean="0"/>
              </a:p>
              <a:p>
                <a:pPr rtl="0"/>
                <a:endParaRPr lang="ru-RU" dirty="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982" r="-1777"/>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543151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a:t>Matrix example:</a:t>
                </a:r>
              </a:p>
              <a:p>
                <a:pPr rtl="0"/>
                <a:endParaRPr lang="ru-RU" i="1" dirty="0"/>
              </a:p>
              <a:p>
                <a:pPr rtl="0"/>
                <a:endParaRPr lang="ru-RU" i="1" dirty="0" smtClean="0"/>
              </a:p>
              <a:p>
                <a:pPr rtl="0"/>
                <a:endParaRPr lang="ru-RU" i="1" dirty="0"/>
              </a:p>
              <a:p>
                <a:pPr rtl="0"/>
                <a:endParaRPr lang="ru-RU" i="1" dirty="0" smtClean="0"/>
              </a:p>
              <a:p>
                <a:pPr rtl="0"/>
                <a:endParaRPr lang="ru-RU" i="1" dirty="0"/>
              </a:p>
              <a:p>
                <a:pPr rtl="0"/>
                <a:endParaRPr lang="ru-RU" i="1" dirty="0" smtClean="0"/>
              </a:p>
              <a:p>
                <a:pPr rtl="0"/>
                <a:endParaRPr lang="ru-RU" i="1" dirty="0"/>
              </a:p>
              <a:p>
                <a:pPr rtl="0"/>
                <a:endParaRPr lang="ru-RU" i="1" dirty="0" smtClean="0"/>
              </a:p>
              <a:p>
                <a:pPr rtl="0"/>
                <a:endParaRPr lang="ru-RU" i="1" dirty="0"/>
              </a:p>
              <a:p>
                <a:pPr marL="0" indent="0" rtl="0">
                  <a:lnSpc>
                    <a:spcPct val="150000"/>
                  </a:lnSpc>
                  <a:buNone/>
                </a:pPr>
                <a14:m>
                  <m:oMathPara xmlns:m="http://schemas.openxmlformats.org/officeDocument/2006/math">
                    <m:oMathParaPr>
                      <m:jc m:val="left"/>
                    </m:oMathParaPr>
                    <m:oMath xmlns:m="http://schemas.openxmlformats.org/officeDocument/2006/math">
                      <m:r>
                        <a:rPr>
                          <a:latin typeface="Cambria Math"/>
                        </a:rPr>
                        <m:t>𝑝𝑟𝑜𝑓𝑖𝑙𝑒</m:t>
                      </m:r>
                      <m:d>
                        <m:dPr>
                          <m:ctrlPr>
                            <a:rPr lang="ru-RU" i="1">
                              <a:latin typeface="Cambria Math"/>
                            </a:rPr>
                          </m:ctrlPr>
                        </m:dPr>
                        <m:e>
                          <m:r>
                            <a:rPr>
                              <a:latin typeface="Cambria Math"/>
                            </a:rPr>
                            <m:t>𝐴</m:t>
                          </m:r>
                        </m:e>
                      </m:d>
                      <m:r>
                        <a:rPr lang="ru-RU" i="1">
                          <a:latin typeface="Cambria Math"/>
                        </a:rPr>
                        <m:t>=</m:t>
                      </m:r>
                      <m:r>
                        <a:rPr lang="ru-RU" i="1">
                          <a:latin typeface="Cambria Math"/>
                        </a:rPr>
                        <m:t>11</m:t>
                      </m:r>
                    </m:oMath>
                  </m:oMathPara>
                </a14:m>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rtlCol="0"/>
              <a:lstStyle/>
              <a:p>
                <a:pPr rtl="0"/>
                <a:r>
                  <a:rPr lang="en">
                    <a:noFill/>
                  </a:rPr>
                  <a:t> </a:t>
                </a:r>
              </a:p>
            </p:txBody>
          </p:sp>
        </mc:Fallback>
      </mc:AlternateContent>
      <p:pic>
        <p:nvPicPr>
          <p:cNvPr id="14353" name="Picture 1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2362" y="1648401"/>
            <a:ext cx="10641946" cy="44448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rtlCol="0"/>
          <a:lstStyle/>
          <a:p>
            <a:pPr rtl="0"/>
            <a:r>
              <a:rPr lang="en"/>
              <a:t>Profile format (3)</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TextBox 6"/>
          <p:cNvSpPr txBox="1"/>
          <p:nvPr/>
        </p:nvSpPr>
        <p:spPr>
          <a:xfrm>
            <a:off x="1136576" y="3207943"/>
            <a:ext cx="1440160" cy="707886"/>
          </a:xfrm>
          <a:prstGeom prst="rect">
            <a:avLst/>
          </a:prstGeom>
          <a:solidFill>
            <a:schemeClr val="bg1"/>
          </a:solidFill>
        </p:spPr>
        <p:txBody>
          <a:bodyPr wrap="square" rtlCol="0">
            <a:spAutoFit/>
          </a:bodyPr>
          <a:lstStyle/>
          <a:p>
            <a:r>
              <a:rPr lang="en-US" sz="2000" dirty="0" smtClean="0"/>
              <a:t>Shell</a:t>
            </a:r>
          </a:p>
          <a:p>
            <a:r>
              <a:rPr lang="en-US" sz="2000" dirty="0" smtClean="0"/>
              <a:t>elements</a:t>
            </a:r>
            <a:endParaRPr lang="ru-RU" sz="2000" dirty="0"/>
          </a:p>
        </p:txBody>
      </p:sp>
    </p:spTree>
    <p:extLst>
      <p:ext uri="{BB962C8B-B14F-4D97-AF65-F5344CB8AC3E}">
        <p14:creationId xmlns:p14="http://schemas.microsoft.com/office/powerpoint/2010/main" xmlns="" val="287111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Objectives of work (1)</a:t>
            </a:r>
            <a:endParaRPr lang="ru-RU" dirty="0"/>
          </a:p>
        </p:txBody>
      </p:sp>
      <p:sp>
        <p:nvSpPr>
          <p:cNvPr id="3" name="Объект 2"/>
          <p:cNvSpPr>
            <a:spLocks noGrp="1"/>
          </p:cNvSpPr>
          <p:nvPr>
            <p:ph idx="1"/>
          </p:nvPr>
        </p:nvSpPr>
        <p:spPr/>
        <p:txBody>
          <a:bodyPr rtlCol="0"/>
          <a:lstStyle/>
          <a:p>
            <a:pPr lvl="0" rtl="0"/>
            <a:r>
              <a:rPr lang="en"/>
              <a:t>Studying the Successive Over Relaxation method to solve linear systems with general matrices.</a:t>
            </a:r>
          </a:p>
          <a:p>
            <a:pPr lvl="0" rtl="0"/>
            <a:r>
              <a:rPr lang="en"/>
              <a:t>SOR method development to solve linear system with a special matrix (block five-diagonal matrix with the same number on each individual diagonal).</a:t>
            </a:r>
          </a:p>
          <a:p>
            <a:pPr lvl="0" rtl="0"/>
            <a:r>
              <a:rPr lang="en"/>
              <a:t>Development of infrastructure for mass experiments.</a:t>
            </a:r>
          </a:p>
          <a:p>
            <a:pPr lvl="0" rtl="0"/>
            <a:r>
              <a:rPr lang="en"/>
              <a:t>Development of a consecutive SOR method implementation to solve linear system with a block five-diagonal matrix.</a:t>
            </a:r>
          </a:p>
          <a:p>
            <a:pPr lvl="0" rtl="0"/>
            <a:r>
              <a:rPr lang="en"/>
              <a:t>Developed SOR method convergence analysis</a:t>
            </a:r>
          </a:p>
          <a:p>
            <a:pPr marL="0" lvl="0" indent="0" rtl="0">
              <a:buNone/>
            </a:pPr>
            <a:endParaRPr lang="ru-RU" dirty="0">
              <a:solidFill>
                <a:srgbClr val="FF0000"/>
              </a:solidFill>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89124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Profile format (4)</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GB" dirty="0" smtClean="0"/>
                  <a:t>To store a symmetric matrix in a profile format, two arrays are required. </a:t>
                </a:r>
                <a:endParaRPr lang="en-GB" dirty="0" smtClean="0"/>
              </a:p>
              <a:p>
                <a:pPr rtl="0"/>
                <a:r>
                  <a:rPr lang="en-GB" dirty="0"/>
                  <a:t>All elements of the matrix shell including zeroes arranged in rows are stored in the </a:t>
                </a:r>
                <a:r>
                  <a:rPr lang="en-GB" b="1" dirty="0">
                    <a:cs typeface="Courier New" pitchFamily="49" charset="0"/>
                  </a:rPr>
                  <a:t>Matrix</a:t>
                </a:r>
                <a:r>
                  <a:rPr lang="en-GB" b="1" dirty="0"/>
                  <a:t> </a:t>
                </a:r>
                <a:r>
                  <a:rPr lang="en-GB" dirty="0"/>
                  <a:t> </a:t>
                </a:r>
                <a:r>
                  <a:rPr lang="en-GB" dirty="0" smtClean="0"/>
                  <a:t>array size</a:t>
                </a:r>
                <a14:m>
                  <m:oMath xmlns:m="http://schemas.openxmlformats.org/officeDocument/2006/math">
                    <m:r>
                      <a:rPr lang="en-GB">
                        <a:latin typeface="Cambria Math"/>
                      </a:rPr>
                      <m:t> </m:t>
                    </m:r>
                    <m:d>
                      <m:dPr>
                        <m:ctrlPr>
                          <a:rPr lang="ar-AE" i="1">
                            <a:latin typeface="Cambria Math"/>
                          </a:rPr>
                        </m:ctrlPr>
                      </m:dPr>
                      <m:e>
                        <m:r>
                          <a:rPr lang="en">
                            <a:latin typeface="Cambria Math"/>
                          </a:rPr>
                          <m:t>𝑝𝑟𝑜𝑓𝑖𝑙𝑒</m:t>
                        </m:r>
                      </m:e>
                    </m:d>
                    <m:r>
                      <a:rPr lang="en" i="1">
                        <a:latin typeface="Cambria Math"/>
                      </a:rPr>
                      <m:t>𝐴</m:t>
                    </m:r>
                    <m:r>
                      <a:rPr lang="en" i="1">
                        <a:latin typeface="Cambria Math"/>
                      </a:rPr>
                      <m:t>+ </m:t>
                    </m:r>
                    <m:r>
                      <a:rPr lang="en" i="1">
                        <a:latin typeface="Cambria Math"/>
                      </a:rPr>
                      <m:t>𝑛</m:t>
                    </m:r>
                    <m:r>
                      <a:rPr lang="en">
                        <a:latin typeface="Cambria Math"/>
                      </a:rPr>
                      <m:t>.</m:t>
                    </m:r>
                  </m:oMath>
                </a14:m>
                <a:r>
                  <a:rPr lang="en" dirty="0"/>
                  <a:t> </a:t>
                </a:r>
                <a:r>
                  <a:rPr lang="en-GB" dirty="0"/>
                  <a:t>The diagonal element for this row is placed at its end. </a:t>
                </a:r>
                <a:endParaRPr lang="en-GB" dirty="0" smtClean="0"/>
              </a:p>
              <a:p>
                <a:r>
                  <a:rPr lang="en-GB" dirty="0"/>
                  <a:t>In addition, the </a:t>
                </a:r>
                <a:r>
                  <a:rPr lang="en" dirty="0">
                    <a:cs typeface="Courier New" pitchFamily="49" charset="0"/>
                  </a:rPr>
                  <a:t>𝑛</a:t>
                </a:r>
                <a:r>
                  <a:rPr lang="en" dirty="0"/>
                  <a:t> </a:t>
                </a:r>
                <a:r>
                  <a:rPr lang="en-GB" b="1" dirty="0" smtClean="0"/>
                  <a:t>Index</a:t>
                </a:r>
                <a:r>
                  <a:rPr lang="en-GB" dirty="0" smtClean="0"/>
                  <a:t> array </a:t>
                </a:r>
                <a:r>
                  <a:rPr lang="en-GB" dirty="0"/>
                  <a:t>will be stored to contain indices of diagonal matrix elements in the </a:t>
                </a:r>
                <a:r>
                  <a:rPr lang="en-GB" b="1" dirty="0">
                    <a:cs typeface="Courier New" pitchFamily="49" charset="0"/>
                  </a:rPr>
                  <a:t>Matrix</a:t>
                </a:r>
                <a:r>
                  <a:rPr lang="en-GB" dirty="0"/>
                  <a:t> array. Thus, if </a:t>
                </a:r>
                <a14:m>
                  <m:oMath xmlns:m="http://schemas.openxmlformats.org/officeDocument/2006/math">
                    <m:r>
                      <a:rPr lang="en">
                        <a:latin typeface="Cambria Math"/>
                      </a:rPr>
                      <m:t>𝑖</m:t>
                    </m:r>
                    <m:r>
                      <a:rPr lang="en" i="1">
                        <a:latin typeface="Cambria Math"/>
                      </a:rPr>
                      <m:t>≥</m:t>
                    </m:r>
                    <m:r>
                      <a:rPr lang="en" i="1">
                        <a:latin typeface="Cambria Math"/>
                      </a:rPr>
                      <m:t>1</m:t>
                    </m:r>
                    <m:r>
                      <a:rPr lang="en" i="1">
                        <a:latin typeface="Cambria Math"/>
                      </a:rPr>
                      <m:t> </m:t>
                    </m:r>
                  </m:oMath>
                </a14:m>
                <a:r>
                  <a:rPr lang="en-GB" dirty="0"/>
                  <a:t>elements of the </a:t>
                </a:r>
                <a14:m>
                  <m:oMath xmlns:m="http://schemas.openxmlformats.org/officeDocument/2006/math">
                    <m:r>
                      <a:rPr lang="en" i="1">
                        <a:latin typeface="Cambria Math"/>
                      </a:rPr>
                      <m:t>𝑖</m:t>
                    </m:r>
                    <m:r>
                      <a:rPr lang="en" i="1">
                        <a:latin typeface="Cambria Math"/>
                      </a:rPr>
                      <m:t> </m:t>
                    </m:r>
                    <m:r>
                      <m:rPr>
                        <m:sty m:val="p"/>
                      </m:rPr>
                      <a:rPr lang="en-GB" b="0" i="0" smtClean="0">
                        <a:latin typeface="Cambria Math"/>
                      </a:rPr>
                      <m:t>t</m:t>
                    </m:r>
                    <m:r>
                      <m:rPr>
                        <m:sty m:val="p"/>
                      </m:rPr>
                      <a:rPr lang="en-US" b="0" i="0" smtClean="0">
                        <a:latin typeface="Cambria Math"/>
                      </a:rPr>
                      <m:t>h</m:t>
                    </m:r>
                    <m:r>
                      <a:rPr lang="en-US" b="0" i="0" smtClean="0">
                        <a:latin typeface="Cambria Math"/>
                      </a:rPr>
                      <m:t> </m:t>
                    </m:r>
                  </m:oMath>
                </a14:m>
                <a:r>
                  <a:rPr lang="en-GB" dirty="0" smtClean="0"/>
                  <a:t>row of the matrix </a:t>
                </a:r>
                <a14:m>
                  <m:oMath xmlns:m="http://schemas.openxmlformats.org/officeDocument/2006/math">
                    <m:r>
                      <a:rPr lang="ru-RU" i="1">
                        <a:latin typeface="Cambria Math"/>
                      </a:rPr>
                      <m:t>𝐴</m:t>
                    </m:r>
                    <m:r>
                      <a:rPr lang="ru-RU" i="1">
                        <a:latin typeface="Cambria Math"/>
                      </a:rPr>
                      <m:t> </m:t>
                    </m:r>
                  </m:oMath>
                </a14:m>
                <a:r>
                  <a:rPr lang="en-GB" dirty="0" smtClean="0"/>
                  <a:t>are stored in the </a:t>
                </a:r>
                <a:r>
                  <a:rPr lang="en-GB" b="1" dirty="0" smtClean="0"/>
                  <a:t>Matrix</a:t>
                </a:r>
                <a:r>
                  <a:rPr lang="en-GB" b="1" dirty="0" smtClean="0">
                    <a:cs typeface="Courier New" pitchFamily="49" charset="0"/>
                  </a:rPr>
                  <a:t> </a:t>
                </a:r>
                <a:r>
                  <a:rPr lang="en-GB" dirty="0">
                    <a:cs typeface="Courier New" pitchFamily="49" charset="0"/>
                  </a:rPr>
                  <a:t>array from </a:t>
                </a:r>
                <a:r>
                  <a:rPr lang="en-GB" b="1" dirty="0"/>
                  <a:t>Index[i – 1] </a:t>
                </a:r>
                <a:r>
                  <a:rPr lang="en-GB" dirty="0"/>
                  <a:t>+ 1 </a:t>
                </a:r>
                <a:r>
                  <a:rPr lang="en-GB" dirty="0">
                    <a:cs typeface="Courier New" pitchFamily="49" charset="0"/>
                  </a:rPr>
                  <a:t>to</a:t>
                </a:r>
                <a:r>
                  <a:rPr lang="en-GB" b="1" dirty="0">
                    <a:cs typeface="Courier New" pitchFamily="49" charset="0"/>
                  </a:rPr>
                  <a:t> </a:t>
                </a:r>
                <a:r>
                  <a:rPr lang="en-GB" b="1" dirty="0"/>
                  <a:t>Index[</a:t>
                </a:r>
                <a:r>
                  <a:rPr lang="en-GB" b="1" dirty="0" err="1"/>
                  <a:t>i</a:t>
                </a:r>
                <a:r>
                  <a:rPr lang="en-GB" b="1" dirty="0" smtClean="0"/>
                  <a:t>]</a:t>
                </a:r>
                <a:r>
                  <a:rPr lang="en-GB" b="1" dirty="0" smtClean="0">
                    <a:cs typeface="Courier New" pitchFamily="49" charset="0"/>
                  </a:rPr>
                  <a:t>.</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957"/>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570855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Profile format (5)</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Объект 6"/>
          <p:cNvSpPr>
            <a:spLocks noGrp="1"/>
          </p:cNvSpPr>
          <p:nvPr>
            <p:ph idx="1"/>
          </p:nvPr>
        </p:nvSpPr>
        <p:spPr>
          <a:xfrm>
            <a:off x="495300" y="1196977"/>
            <a:ext cx="8915400" cy="719856"/>
          </a:xfrm>
        </p:spPr>
        <p:txBody>
          <a:bodyPr rtlCol="0"/>
          <a:lstStyle/>
          <a:p>
            <a:pPr rtl="0"/>
            <a:r>
              <a:rPr lang="en"/>
              <a:t>Example of a matrix stored in the profile format:</a:t>
            </a:r>
            <a:endParaRPr lang="ru-RU" dirty="0"/>
          </a:p>
        </p:txBody>
      </p:sp>
      <p:graphicFrame>
        <p:nvGraphicFramePr>
          <p:cNvPr id="9" name="Объект 8"/>
          <p:cNvGraphicFramePr>
            <a:graphicFrameLocks noChangeAspect="1"/>
          </p:cNvGraphicFramePr>
          <p:nvPr>
            <p:extLst>
              <p:ext uri="{D42A27DB-BD31-4B8C-83A1-F6EECF244321}">
                <p14:modId xmlns:p14="http://schemas.microsoft.com/office/powerpoint/2010/main" xmlns="" val="664685791"/>
              </p:ext>
            </p:extLst>
          </p:nvPr>
        </p:nvGraphicFramePr>
        <p:xfrm>
          <a:off x="11666" y="1700808"/>
          <a:ext cx="11089233" cy="4730373"/>
        </p:xfrm>
        <a:graphic>
          <a:graphicData uri="http://schemas.openxmlformats.org/presentationml/2006/ole">
            <p:oleObj spid="_x0000_s9310" name="Документ" r:id="rId3" imgW="6082484" imgH="2597937" progId="Word.Document.12">
              <p:embed/>
            </p:oleObj>
          </a:graphicData>
        </a:graphic>
      </p:graphicFrame>
    </p:spTree>
    <p:extLst>
      <p:ext uri="{BB962C8B-B14F-4D97-AF65-F5344CB8AC3E}">
        <p14:creationId xmlns:p14="http://schemas.microsoft.com/office/powerpoint/2010/main" xmlns="" val="10929022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Profile format (6)</a:t>
            </a:r>
            <a:endParaRPr lang="ru-RU" dirty="0"/>
          </a:p>
        </p:txBody>
      </p:sp>
      <p:sp>
        <p:nvSpPr>
          <p:cNvPr id="3" name="Объект 2"/>
          <p:cNvSpPr>
            <a:spLocks noGrp="1"/>
          </p:cNvSpPr>
          <p:nvPr>
            <p:ph idx="1"/>
          </p:nvPr>
        </p:nvSpPr>
        <p:spPr/>
        <p:txBody>
          <a:bodyPr rtlCol="0"/>
          <a:lstStyle/>
          <a:p>
            <a:pPr rtl="0"/>
            <a:r>
              <a:rPr lang="en" dirty="0"/>
              <a:t>Profile storage scheme modification for a non-symmetric matrix with a symmetric pattern requires four arrays:</a:t>
            </a:r>
            <a:endParaRPr lang="ru-RU" dirty="0" smtClean="0"/>
          </a:p>
          <a:p>
            <a:pPr lvl="1" rtl="0"/>
            <a:r>
              <a:rPr lang="en" dirty="0"/>
              <a:t>The </a:t>
            </a:r>
            <a:r>
              <a:rPr lang="en" dirty="0">
                <a:cs typeface="Courier New" pitchFamily="49" charset="0"/>
              </a:rPr>
              <a:t>𝑛</a:t>
            </a:r>
            <a:r>
              <a:rPr lang="en" dirty="0"/>
              <a:t> </a:t>
            </a:r>
            <a:r>
              <a:rPr lang="en" b="1" dirty="0" smtClean="0"/>
              <a:t>di</a:t>
            </a:r>
            <a:r>
              <a:rPr lang="en" dirty="0" smtClean="0"/>
              <a:t> array </a:t>
            </a:r>
            <a:r>
              <a:rPr lang="en" dirty="0"/>
              <a:t>contains diagonal elements. </a:t>
            </a:r>
            <a:endParaRPr lang="ru-RU" dirty="0" smtClean="0"/>
          </a:p>
          <a:p>
            <a:pPr lvl="1" rtl="0"/>
            <a:r>
              <a:rPr lang="en" dirty="0"/>
              <a:t>The </a:t>
            </a:r>
            <a:r>
              <a:rPr lang="en" dirty="0" smtClean="0">
                <a:cs typeface="Courier New" pitchFamily="49" charset="0"/>
              </a:rPr>
              <a:t>𝑝𝑟𝑜𝑓𝑖𝑙𝑒 (</a:t>
            </a:r>
            <a:r>
              <a:rPr lang="en" dirty="0" smtClean="0"/>
              <a:t>𝐴) </a:t>
            </a:r>
            <a:r>
              <a:rPr lang="en" b="1" dirty="0">
                <a:cs typeface="Courier New" pitchFamily="49" charset="0"/>
              </a:rPr>
              <a:t>au</a:t>
            </a:r>
            <a:r>
              <a:rPr lang="en" dirty="0"/>
              <a:t> and </a:t>
            </a:r>
            <a:r>
              <a:rPr lang="en" b="1" dirty="0" smtClean="0"/>
              <a:t>al</a:t>
            </a:r>
            <a:r>
              <a:rPr lang="en" dirty="0" smtClean="0"/>
              <a:t> arrays contain off-diagonal elements of the upper triangle in the column-wise manner and lower triangle elements in the row-wise manner, respectively.</a:t>
            </a:r>
            <a:endParaRPr lang="ru-RU" dirty="0" smtClean="0"/>
          </a:p>
          <a:p>
            <a:pPr lvl="1" rtl="0"/>
            <a:r>
              <a:rPr lang="en" dirty="0" smtClean="0"/>
              <a:t>The auxiliary </a:t>
            </a:r>
            <a:r>
              <a:rPr lang="en" dirty="0" smtClean="0">
                <a:cs typeface="Courier New" pitchFamily="49" charset="0"/>
              </a:rPr>
              <a:t>𝑛</a:t>
            </a:r>
            <a:r>
              <a:rPr lang="en" dirty="0" smtClean="0"/>
              <a:t> </a:t>
            </a:r>
            <a:r>
              <a:rPr lang="en" b="1" dirty="0" smtClean="0"/>
              <a:t>Index</a:t>
            </a:r>
            <a:r>
              <a:rPr lang="en" dirty="0" smtClean="0"/>
              <a:t> array contains row indices in the </a:t>
            </a:r>
            <a:r>
              <a:rPr lang="en" b="1" dirty="0" smtClean="0">
                <a:cs typeface="Courier New" pitchFamily="49" charset="0"/>
              </a:rPr>
              <a:t>au</a:t>
            </a:r>
            <a:r>
              <a:rPr lang="en" dirty="0" smtClean="0"/>
              <a:t> and </a:t>
            </a:r>
            <a:r>
              <a:rPr lang="en" b="1" dirty="0" smtClean="0">
                <a:cs typeface="Courier New" pitchFamily="49" charset="0"/>
              </a:rPr>
              <a:t>al</a:t>
            </a:r>
            <a:r>
              <a:rPr lang="en" dirty="0" smtClean="0">
                <a:cs typeface="Courier New" pitchFamily="49" charset="0"/>
              </a:rPr>
              <a:t> arrays.</a:t>
            </a:r>
            <a:endParaRPr lang="ru-RU" dirty="0">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5442757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288062" cy="561975"/>
          </a:xfrm>
        </p:spPr>
        <p:txBody>
          <a:bodyPr rtlCol="0"/>
          <a:lstStyle/>
          <a:p>
            <a:pPr rtl="0"/>
            <a:r>
              <a:rPr lang="en"/>
              <a:t>Format used to solve the problem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a:t>For the purposes of work, the row format of the symmetrical </a:t>
                </a:r>
                <a:r>
                  <a:rPr lang="en" dirty="0" smtClean="0"/>
                  <a:t>matrix storage </a:t>
                </a:r>
                <a14:m>
                  <m:oMath xmlns:m="http://schemas.openxmlformats.org/officeDocument/2006/math">
                    <m:r>
                      <a:rPr lang="ru-RU" i="1">
                        <a:latin typeface="Cambria Math"/>
                      </a:rPr>
                      <m:t>(−</m:t>
                    </m:r>
                    <m:r>
                      <a:rPr lang="ru-RU" i="1">
                        <a:latin typeface="Cambria Math"/>
                      </a:rPr>
                      <m:t>𝐴</m:t>
                    </m:r>
                    <m:r>
                      <a:rPr lang="ru-RU" i="1">
                        <a:latin typeface="Cambria Math"/>
                      </a:rPr>
                      <m:t>) </m:t>
                    </m:r>
                  </m:oMath>
                </a14:m>
                <a:r>
                  <a:rPr lang="en" dirty="0" smtClean="0"/>
                  <a:t>will be used. </a:t>
                </a:r>
                <a:endParaRPr lang="ru-RU" dirty="0" smtClean="0"/>
              </a:p>
              <a:p>
                <a:pPr rtl="0"/>
                <a:r>
                  <a:rPr lang="en" dirty="0"/>
                  <a:t>Both the upper and lower triangles will be stored, as one of the basic SOR operations is multiplication of a matrix row by the vector of unknowns</a:t>
                </a:r>
                <a14:m>
                  <m:oMath xmlns:m="http://schemas.openxmlformats.org/officeDocument/2006/math">
                    <m:r>
                      <a:rPr>
                        <a:latin typeface="Cambria Math"/>
                      </a:rPr>
                      <m:t>𝑈</m:t>
                    </m:r>
                    <m:r>
                      <a:rPr lang="ru-RU" b="0" i="0" smtClean="0">
                        <a:latin typeface="Cambria Math"/>
                      </a:rPr>
                      <m:t>.</m:t>
                    </m:r>
                  </m:oMath>
                </a14:m>
                <a:r>
                  <a:rPr lang="en" dirty="0"/>
                  <a:t> </a:t>
                </a:r>
              </a:p>
              <a:p>
                <a:pPr rtl="0"/>
                <a:r>
                  <a:rPr lang="en" dirty="0"/>
                  <a:t>Additional array </a:t>
                </a:r>
                <a:r>
                  <a:rPr lang="en" b="1" dirty="0">
                    <a:cs typeface="Courier New" pitchFamily="49" charset="0"/>
                  </a:rPr>
                  <a:t>Index</a:t>
                </a:r>
                <a:r>
                  <a:rPr lang="en" dirty="0"/>
                  <a:t> will contain elements </a:t>
                </a:r>
                <a14:m>
                  <m:oMath xmlns:m="http://schemas.openxmlformats.org/officeDocument/2006/math">
                    <m:r>
                      <a:rPr lang="ru-RU" i="1">
                        <a:latin typeface="Cambria Math"/>
                      </a:rPr>
                      <m:t>−</m:t>
                    </m:r>
                    <m:r>
                      <a:rPr>
                        <a:latin typeface="Cambria Math"/>
                      </a:rPr>
                      <m:t>𝑛</m:t>
                    </m:r>
                    <m:r>
                      <a:rPr lang="ru-RU" i="1">
                        <a:latin typeface="Cambria Math"/>
                      </a:rPr>
                      <m:t>+</m:t>
                    </m:r>
                    <m:r>
                      <a:rPr lang="ru-RU" i="1">
                        <a:latin typeface="Cambria Math"/>
                      </a:rPr>
                      <m:t>1</m:t>
                    </m:r>
                    <m:r>
                      <a:rPr lang="ru-RU" i="1">
                        <a:latin typeface="Cambria Math"/>
                      </a:rPr>
                      <m:t>, −</m:t>
                    </m:r>
                    <m:r>
                      <a:rPr lang="ru-RU" i="1">
                        <a:latin typeface="Cambria Math"/>
                      </a:rPr>
                      <m:t>1</m:t>
                    </m:r>
                    <m:r>
                      <a:rPr lang="ru-RU" i="1">
                        <a:latin typeface="Cambria Math"/>
                      </a:rPr>
                      <m:t>, </m:t>
                    </m:r>
                    <m:r>
                      <a:rPr lang="ru-RU" i="1">
                        <a:latin typeface="Cambria Math"/>
                      </a:rPr>
                      <m:t>0</m:t>
                    </m:r>
                    <m:r>
                      <a:rPr lang="ru-RU" i="1">
                        <a:latin typeface="Cambria Math"/>
                      </a:rPr>
                      <m:t>, </m:t>
                    </m:r>
                    <m:r>
                      <a:rPr lang="ru-RU" i="1">
                        <a:latin typeface="Cambria Math"/>
                      </a:rPr>
                      <m:t>1</m:t>
                    </m:r>
                    <m:r>
                      <a:rPr lang="ru-RU" i="1">
                        <a:latin typeface="Cambria Math"/>
                      </a:rPr>
                      <m:t>, </m:t>
                    </m:r>
                    <m:r>
                      <a:rPr>
                        <a:latin typeface="Cambria Math"/>
                      </a:rPr>
                      <m:t>𝑛</m:t>
                    </m:r>
                    <m:r>
                      <a:rPr lang="ru-RU" i="1">
                        <a:latin typeface="Cambria Math"/>
                      </a:rPr>
                      <m:t>−</m:t>
                    </m:r>
                    <m:r>
                      <a:rPr lang="ru-RU" i="1">
                        <a:latin typeface="Cambria Math"/>
                      </a:rPr>
                      <m:t>1</m:t>
                    </m:r>
                  </m:oMath>
                </a14:m>
                <a:r>
                  <a:rPr lang="en" i="1" dirty="0"/>
                  <a:t>. </a:t>
                </a:r>
                <a:endParaRPr lang="ru-RU" i="1" dirty="0" smtClean="0"/>
              </a:p>
              <a:p>
                <a:r>
                  <a:rPr lang="en" dirty="0"/>
                  <a:t>Add </a:t>
                </a:r>
                <a14:m>
                  <m:oMath xmlns:m="http://schemas.openxmlformats.org/officeDocument/2006/math">
                    <m:r>
                      <a:rPr lang="ru-RU">
                        <a:latin typeface="Cambria Math"/>
                      </a:rPr>
                      <m:t>𝑛</m:t>
                    </m:r>
                    <m:r>
                      <a:rPr lang="ru-RU">
                        <a:latin typeface="Cambria Math"/>
                      </a:rPr>
                      <m:t>−</m:t>
                    </m:r>
                    <m:r>
                      <a:rPr lang="ru-RU">
                        <a:latin typeface="Cambria Math"/>
                      </a:rPr>
                      <m:t>1</m:t>
                    </m:r>
                    <m:r>
                      <a:rPr lang="ru-RU" i="1">
                        <a:latin typeface="Cambria Math"/>
                      </a:rPr>
                      <m:t> </m:t>
                    </m:r>
                  </m:oMath>
                </a14:m>
                <a:r>
                  <a:rPr lang="en" dirty="0" smtClean="0"/>
                  <a:t>zeroes to the vector of unknowns at the beginning and the end</a:t>
                </a:r>
                <a14:m>
                  <m:oMath xmlns:m="http://schemas.openxmlformats.org/officeDocument/2006/math">
                    <m:r>
                      <a:rPr lang="ru-RU" i="1">
                        <a:latin typeface="Cambria Math"/>
                      </a:rPr>
                      <m:t>:</m:t>
                    </m:r>
                  </m:oMath>
                </a14:m>
                <a:endParaRPr lang="en" dirty="0"/>
              </a:p>
              <a:p>
                <a:pPr marL="0" indent="0" rtl="0">
                  <a:buNone/>
                </a:pPr>
                <a14:m>
                  <m:oMathPara xmlns:m="http://schemas.openxmlformats.org/officeDocument/2006/math">
                    <m:oMathParaPr>
                      <m:jc m:val="centerGroup"/>
                    </m:oMathParaPr>
                    <m:oMath xmlns:m="http://schemas.openxmlformats.org/officeDocument/2006/math">
                      <m:r>
                        <a:rPr>
                          <a:latin typeface="Cambria Math"/>
                        </a:rPr>
                        <m:t>𝑈</m:t>
                      </m:r>
                      <m:r>
                        <a:rPr lang="ru-RU" i="1">
                          <a:latin typeface="Cambria Math"/>
                        </a:rPr>
                        <m:t>=</m:t>
                      </m:r>
                      <m:d>
                        <m:dPr>
                          <m:ctrlPr>
                            <a:rPr lang="ru-RU" i="1">
                              <a:latin typeface="Cambria Math"/>
                            </a:rPr>
                          </m:ctrlPr>
                        </m:dPr>
                        <m:e>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0</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lang="ru-RU" i="1">
                                  <a:latin typeface="Cambria Math"/>
                                </a:rPr>
                                <m:t>0</m:t>
                              </m:r>
                            </m:sub>
                          </m:sSub>
                          <m:r>
                            <a:rPr lang="ru-RU" i="1">
                              <a:latin typeface="Cambria Math"/>
                            </a:rPr>
                            <m:t>, …, </m:t>
                          </m:r>
                          <m:sSub>
                            <m:sSubPr>
                              <m:ctrlPr>
                                <a:rPr lang="ru-RU" i="1">
                                  <a:latin typeface="Cambria Math"/>
                                </a:rPr>
                              </m:ctrlPr>
                            </m:sSubPr>
                            <m:e>
                              <m:r>
                                <a:rPr>
                                  <a:latin typeface="Cambria Math"/>
                                </a:rPr>
                                <m:t>𝑈</m:t>
                              </m:r>
                            </m:e>
                            <m:sub>
                              <m:r>
                                <a:rPr>
                                  <a:latin typeface="Cambria Math"/>
                                </a:rPr>
                                <m:t>𝑛</m:t>
                              </m:r>
                              <m:r>
                                <a:rPr lang="ru-RU" i="1">
                                  <a:latin typeface="Cambria Math"/>
                                </a:rPr>
                                <m:t>−</m:t>
                              </m:r>
                              <m:r>
                                <a:rPr lang="ru-RU" i="1">
                                  <a:latin typeface="Cambria Math"/>
                                </a:rPr>
                                <m:t>1</m:t>
                              </m:r>
                              <m:r>
                                <a:rPr lang="ru-RU" i="1">
                                  <a:latin typeface="Cambria Math"/>
                                </a:rPr>
                                <m:t>,</m:t>
                              </m:r>
                              <m:r>
                                <a:rPr lang="ru-RU" i="1">
                                  <a:latin typeface="Cambria Math"/>
                                </a:rPr>
                                <m:t>0</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lang="ru-RU" i="1">
                                  <a:latin typeface="Cambria Math"/>
                                </a:rPr>
                                <m:t>1</m:t>
                              </m:r>
                            </m:sub>
                          </m:sSub>
                          <m:r>
                            <a:rPr lang="ru-RU" i="1">
                              <a:latin typeface="Cambria Math"/>
                            </a:rPr>
                            <m:t>, …, </m:t>
                          </m:r>
                          <m:sSub>
                            <m:sSubPr>
                              <m:ctrlPr>
                                <a:rPr lang="ru-RU" i="1">
                                  <a:latin typeface="Cambria Math"/>
                                </a:rPr>
                              </m:ctrlPr>
                            </m:sSubPr>
                            <m:e>
                              <m:r>
                                <a:rPr>
                                  <a:latin typeface="Cambria Math"/>
                                </a:rPr>
                                <m:t>𝑈</m:t>
                              </m:r>
                            </m:e>
                            <m:sub>
                              <m:r>
                                <a:rPr>
                                  <a:latin typeface="Cambria Math"/>
                                </a:rPr>
                                <m:t>𝑛</m:t>
                              </m:r>
                              <m:r>
                                <a:rPr lang="ru-RU" i="1">
                                  <a:latin typeface="Cambria Math"/>
                                </a:rPr>
                                <m:t>−</m:t>
                              </m:r>
                              <m:r>
                                <a:rPr lang="ru-RU" i="1">
                                  <a:latin typeface="Cambria Math"/>
                                </a:rPr>
                                <m:t>1</m:t>
                              </m:r>
                              <m:r>
                                <a:rPr lang="ru-RU" i="1">
                                  <a:latin typeface="Cambria Math"/>
                                </a:rPr>
                                <m:t>,</m:t>
                              </m:r>
                              <m:r>
                                <a:rPr>
                                  <a:latin typeface="Cambria Math"/>
                                </a:rPr>
                                <m:t>𝑚</m:t>
                              </m:r>
                              <m:r>
                                <a:rPr lang="ru-RU" i="1">
                                  <a:latin typeface="Cambria Math"/>
                                </a:rPr>
                                <m:t>−</m:t>
                              </m:r>
                              <m:r>
                                <a:rPr lang="ru-RU" i="1">
                                  <a:latin typeface="Cambria Math"/>
                                </a:rPr>
                                <m:t>1</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1</m:t>
                              </m:r>
                              <m:r>
                                <a:rPr lang="ru-RU" i="1">
                                  <a:latin typeface="Cambria Math"/>
                                </a:rPr>
                                <m:t>,</m:t>
                              </m:r>
                              <m:r>
                                <a:rPr>
                                  <a:latin typeface="Cambria Math"/>
                                </a:rPr>
                                <m:t>𝑚</m:t>
                              </m:r>
                            </m:sub>
                          </m:sSub>
                          <m:r>
                            <a:rPr lang="ru-RU" i="1">
                              <a:latin typeface="Cambria Math"/>
                            </a:rPr>
                            <m:t>, </m:t>
                          </m:r>
                          <m:sSub>
                            <m:sSubPr>
                              <m:ctrlPr>
                                <a:rPr lang="ru-RU" i="1">
                                  <a:latin typeface="Cambria Math"/>
                                </a:rPr>
                              </m:ctrlPr>
                            </m:sSubPr>
                            <m:e>
                              <m:r>
                                <a:rPr>
                                  <a:latin typeface="Cambria Math"/>
                                </a:rPr>
                                <m:t>𝑈</m:t>
                              </m:r>
                            </m:e>
                            <m:sub>
                              <m:r>
                                <a:rPr lang="ru-RU" i="1">
                                  <a:latin typeface="Cambria Math"/>
                                </a:rPr>
                                <m:t>2</m:t>
                              </m:r>
                              <m:r>
                                <a:rPr lang="ru-RU" i="1">
                                  <a:latin typeface="Cambria Math"/>
                                </a:rPr>
                                <m:t>,</m:t>
                              </m:r>
                              <m:r>
                                <a:rPr>
                                  <a:latin typeface="Cambria Math"/>
                                </a:rPr>
                                <m:t>𝑚</m:t>
                              </m:r>
                            </m:sub>
                          </m:sSub>
                          <m:r>
                            <a:rPr lang="ru-RU" i="1">
                              <a:latin typeface="Cambria Math"/>
                            </a:rPr>
                            <m:t>, …, </m:t>
                          </m:r>
                          <m:sSub>
                            <m:sSubPr>
                              <m:ctrlPr>
                                <a:rPr lang="ru-RU" i="1">
                                  <a:latin typeface="Cambria Math"/>
                                </a:rPr>
                              </m:ctrlPr>
                            </m:sSubPr>
                            <m:e>
                              <m:r>
                                <a:rPr>
                                  <a:latin typeface="Cambria Math"/>
                                </a:rPr>
                                <m:t>𝑈</m:t>
                              </m:r>
                            </m:e>
                            <m:sub>
                              <m:r>
                                <a:rPr>
                                  <a:latin typeface="Cambria Math"/>
                                </a:rPr>
                                <m:t>𝑛</m:t>
                              </m:r>
                              <m:r>
                                <a:rPr lang="ru-RU" i="1">
                                  <a:latin typeface="Cambria Math"/>
                                </a:rPr>
                                <m:t>−</m:t>
                              </m:r>
                              <m:r>
                                <a:rPr lang="ru-RU" i="1">
                                  <a:latin typeface="Cambria Math"/>
                                </a:rPr>
                                <m:t>1</m:t>
                              </m:r>
                              <m:r>
                                <a:rPr lang="ru-RU" i="1">
                                  <a:latin typeface="Cambria Math"/>
                                </a:rPr>
                                <m:t>,</m:t>
                              </m:r>
                              <m:r>
                                <a:rPr>
                                  <a:latin typeface="Cambria Math"/>
                                </a:rPr>
                                <m:t>𝑚</m:t>
                              </m:r>
                            </m:sub>
                          </m:sSub>
                        </m:e>
                      </m:d>
                      <m:r>
                        <a:rPr lang="en-US" i="1">
                          <a:latin typeface="Cambria Math"/>
                        </a:rPr>
                        <m:t>,</m:t>
                      </m:r>
                    </m:oMath>
                  </m:oMathPara>
                </a14:m>
                <a:endParaRPr lang="ru-RU" dirty="0" smtClean="0">
                  <a:cs typeface="Courier New" pitchFamily="49" charset="0"/>
                </a:endParaRPr>
              </a:p>
              <a:p>
                <a:pPr marL="0" indent="0" rtl="0">
                  <a:buNone/>
                </a:pPr>
                <a14:m>
                  <m:oMathPara xmlns:m="http://schemas.openxmlformats.org/officeDocument/2006/math">
                    <m:oMathParaPr>
                      <m:jc m:val="center"/>
                    </m:oMathParaPr>
                    <m:oMath xmlns:m="http://schemas.openxmlformats.org/officeDocument/2006/math">
                      <m:sSub>
                        <m:sSubPr>
                          <m:ctrlPr>
                            <a:rPr lang="ru-RU" i="1">
                              <a:latin typeface="Cambria Math"/>
                            </a:rPr>
                          </m:ctrlPr>
                        </m:sSubPr>
                        <m:e>
                          <m:r>
                            <a:rPr>
                              <a:latin typeface="Cambria Math"/>
                            </a:rPr>
                            <m:t>𝑈</m:t>
                          </m:r>
                        </m:e>
                        <m:sub>
                          <m:r>
                            <a:rPr>
                              <a:latin typeface="Cambria Math"/>
                            </a:rPr>
                            <m:t>𝑖</m:t>
                          </m:r>
                          <m:r>
                            <a:rPr lang="ru-RU" i="1">
                              <a:latin typeface="Cambria Math"/>
                            </a:rPr>
                            <m:t>,</m:t>
                          </m:r>
                          <m:r>
                            <a:rPr lang="ru-RU" i="1">
                              <a:latin typeface="Cambria Math"/>
                            </a:rPr>
                            <m:t>0</m:t>
                          </m:r>
                        </m:sub>
                      </m:sSub>
                      <m:r>
                        <a:rPr lang="ru-RU" i="1">
                          <a:latin typeface="Cambria Math"/>
                        </a:rPr>
                        <m:t>= </m:t>
                      </m:r>
                      <m:sSub>
                        <m:sSubPr>
                          <m:ctrlPr>
                            <a:rPr lang="ru-RU" i="1">
                              <a:latin typeface="Cambria Math"/>
                            </a:rPr>
                          </m:ctrlPr>
                        </m:sSubPr>
                        <m:e>
                          <m:r>
                            <a:rPr>
                              <a:latin typeface="Cambria Math"/>
                            </a:rPr>
                            <m:t>𝑈</m:t>
                          </m:r>
                        </m:e>
                        <m:sub>
                          <m:r>
                            <a:rPr>
                              <a:latin typeface="Cambria Math"/>
                            </a:rPr>
                            <m:t>𝑖</m:t>
                          </m:r>
                          <m:r>
                            <a:rPr lang="ru-RU" i="1">
                              <a:latin typeface="Cambria Math"/>
                            </a:rPr>
                            <m:t>,</m:t>
                          </m:r>
                          <m:r>
                            <a:rPr>
                              <a:latin typeface="Cambria Math"/>
                            </a:rPr>
                            <m:t>𝑚</m:t>
                          </m:r>
                        </m:sub>
                      </m:sSub>
                      <m:r>
                        <a:rPr lang="ru-RU" i="1">
                          <a:latin typeface="Cambria Math"/>
                        </a:rPr>
                        <m:t>=</m:t>
                      </m:r>
                      <m:r>
                        <a:rPr lang="ru-RU" i="1">
                          <a:latin typeface="Cambria Math"/>
                        </a:rPr>
                        <m:t>0</m:t>
                      </m:r>
                      <m:r>
                        <a:rPr lang="ru-RU" i="1">
                          <a:latin typeface="Cambria Math"/>
                        </a:rPr>
                        <m:t>,</m:t>
                      </m:r>
                      <m:r>
                        <a:rPr>
                          <a:latin typeface="Cambria Math"/>
                        </a:rPr>
                        <m:t>𝑖</m:t>
                      </m:r>
                      <m:r>
                        <a:rPr lang="ru-RU" i="1">
                          <a:latin typeface="Cambria Math"/>
                        </a:rPr>
                        <m:t>=</m:t>
                      </m:r>
                      <m:acc>
                        <m:accPr>
                          <m:chr m:val="̅"/>
                          <m:ctrlPr>
                            <a:rPr lang="ru-RU" i="1">
                              <a:latin typeface="Cambria Math"/>
                            </a:rPr>
                          </m:ctrlPr>
                        </m:accPr>
                        <m:e>
                          <m:r>
                            <a:rPr lang="ru-RU" i="1">
                              <a:latin typeface="Cambria Math"/>
                            </a:rPr>
                            <m:t>1</m:t>
                          </m:r>
                          <m:r>
                            <a:rPr lang="ru-RU" i="1">
                              <a:latin typeface="Cambria Math"/>
                            </a:rPr>
                            <m:t>,</m:t>
                          </m:r>
                          <m:r>
                            <a:rPr>
                              <a:latin typeface="Cambria Math"/>
                            </a:rPr>
                            <m:t>𝑛</m:t>
                          </m:r>
                          <m:r>
                            <a:rPr lang="ru-RU" i="1">
                              <a:latin typeface="Cambria Math"/>
                            </a:rPr>
                            <m:t>−</m:t>
                          </m:r>
                          <m:r>
                            <a:rPr lang="ru-RU" i="1">
                              <a:latin typeface="Cambria Math"/>
                            </a:rPr>
                            <m:t>1</m:t>
                          </m:r>
                        </m:e>
                      </m:acc>
                    </m:oMath>
                  </m:oMathPara>
                </a14:m>
                <a:endParaRPr lang="ru-RU" dirty="0">
                  <a:cs typeface="Courier New" pitchFamily="49" charset="0"/>
                </a:endParaRP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0190756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288062" cy="561975"/>
          </a:xfrm>
        </p:spPr>
        <p:txBody>
          <a:bodyPr rtlCol="0"/>
          <a:lstStyle/>
          <a:p>
            <a:pPr rtl="0"/>
            <a:r>
              <a:rPr lang="en"/>
              <a:t>Format used to solve the problem (2)</a:t>
            </a:r>
            <a:endParaRPr lang="ru-RU" dirty="0"/>
          </a:p>
        </p:txBody>
      </p:sp>
      <p:sp>
        <p:nvSpPr>
          <p:cNvPr id="3" name="Объект 2"/>
          <p:cNvSpPr>
            <a:spLocks noGrp="1"/>
          </p:cNvSpPr>
          <p:nvPr>
            <p:ph idx="1"/>
          </p:nvPr>
        </p:nvSpPr>
        <p:spPr>
          <a:xfrm>
            <a:off x="495300" y="1196977"/>
            <a:ext cx="8915400" cy="647848"/>
          </a:xfrm>
        </p:spPr>
        <p:txBody>
          <a:bodyPr rtlCol="0"/>
          <a:lstStyle/>
          <a:p>
            <a:pPr rtl="0"/>
            <a:r>
              <a:rPr lang="en" dirty="0"/>
              <a:t>Example of use of the selected storage format:</a:t>
            </a:r>
          </a:p>
          <a:p>
            <a:pPr rtl="0"/>
            <a:endParaRPr lang="ru-RU" dirty="0">
              <a:cs typeface="Courier New" pitchFamily="49" charset="0"/>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dirty="0"/>
              <a:t>Solving sparse linear systems by iterative methods</a:t>
            </a:r>
            <a:endParaRPr lang="ru-RU" dirty="0"/>
          </a:p>
        </p:txBody>
      </p:sp>
      <p:grpSp>
        <p:nvGrpSpPr>
          <p:cNvPr id="8" name="Группа 7"/>
          <p:cNvGrpSpPr/>
          <p:nvPr/>
        </p:nvGrpSpPr>
        <p:grpSpPr>
          <a:xfrm>
            <a:off x="770839" y="1916832"/>
            <a:ext cx="8498886" cy="4392488"/>
            <a:chOff x="770839" y="1916832"/>
            <a:chExt cx="8498886" cy="4392488"/>
          </a:xfrm>
        </p:grpSpPr>
        <p:pic>
          <p:nvPicPr>
            <p:cNvPr id="10241"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0839" y="1916832"/>
              <a:ext cx="8498886" cy="4392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Прямая соединительная линия 6"/>
            <p:cNvCxnSpPr/>
            <p:nvPr/>
          </p:nvCxnSpPr>
          <p:spPr bwMode="auto">
            <a:xfrm>
              <a:off x="6380527" y="5241075"/>
              <a:ext cx="194421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9" name="TextBox 8"/>
          <p:cNvSpPr txBox="1"/>
          <p:nvPr/>
        </p:nvSpPr>
        <p:spPr>
          <a:xfrm>
            <a:off x="2144688" y="1948770"/>
            <a:ext cx="1656184" cy="400110"/>
          </a:xfrm>
          <a:prstGeom prst="rect">
            <a:avLst/>
          </a:prstGeom>
          <a:solidFill>
            <a:schemeClr val="bg1"/>
          </a:solidFill>
        </p:spPr>
        <p:txBody>
          <a:bodyPr wrap="square" rtlCol="0">
            <a:spAutoFit/>
          </a:bodyPr>
          <a:lstStyle/>
          <a:p>
            <a:pPr algn="ctr"/>
            <a:r>
              <a:rPr lang="en-US" sz="2000" dirty="0" smtClean="0"/>
              <a:t>Matrix A</a:t>
            </a:r>
            <a:endParaRPr lang="ru-RU" sz="2000" dirty="0"/>
          </a:p>
        </p:txBody>
      </p:sp>
      <p:sp>
        <p:nvSpPr>
          <p:cNvPr id="10" name="TextBox 9"/>
          <p:cNvSpPr txBox="1"/>
          <p:nvPr/>
        </p:nvSpPr>
        <p:spPr>
          <a:xfrm>
            <a:off x="5529064" y="1988840"/>
            <a:ext cx="2592288" cy="400110"/>
          </a:xfrm>
          <a:prstGeom prst="rect">
            <a:avLst/>
          </a:prstGeom>
          <a:solidFill>
            <a:schemeClr val="bg1"/>
          </a:solidFill>
        </p:spPr>
        <p:txBody>
          <a:bodyPr wrap="square" rtlCol="0">
            <a:spAutoFit/>
          </a:bodyPr>
          <a:lstStyle/>
          <a:p>
            <a:pPr algn="ctr"/>
            <a:r>
              <a:rPr lang="en-US" sz="2000" dirty="0" smtClean="0"/>
              <a:t>Storage structure:</a:t>
            </a:r>
            <a:endParaRPr lang="ru-RU" sz="2000" dirty="0"/>
          </a:p>
        </p:txBody>
      </p:sp>
    </p:spTree>
    <p:extLst>
      <p:ext uri="{BB962C8B-B14F-4D97-AF65-F5344CB8AC3E}">
        <p14:creationId xmlns:p14="http://schemas.microsoft.com/office/powerpoint/2010/main" xmlns="" val="25129435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pPr rtl="0"/>
            <a:r>
              <a:rPr lang="en" dirty="0"/>
              <a:t>SOFTWARE implementation</a:t>
            </a:r>
            <a:r>
              <a:rPr lang="ru-RU" dirty="0" smtClean="0"/>
              <a:t/>
            </a:r>
            <a:br>
              <a:rPr lang="ru-RU" dirty="0" smtClean="0"/>
            </a:br>
            <a:r>
              <a:rPr lang="en-GB" sz="2800" cap="none" dirty="0" smtClean="0">
                <a:solidFill>
                  <a:schemeClr val="tx1"/>
                </a:solidFill>
              </a:rPr>
              <a:t>Consecutive</a:t>
            </a:r>
            <a:r>
              <a:rPr lang="en" sz="2800" cap="none" dirty="0" smtClean="0">
                <a:solidFill>
                  <a:schemeClr val="tx1"/>
                </a:solidFill>
              </a:rPr>
              <a:t> </a:t>
            </a:r>
            <a:r>
              <a:rPr lang="en" sz="2800" cap="none" dirty="0">
                <a:solidFill>
                  <a:schemeClr val="tx1"/>
                </a:solidFill>
              </a:rPr>
              <a:t>version</a:t>
            </a:r>
            <a:r>
              <a:rPr lang="ru-RU" dirty="0"/>
              <a:t/>
            </a:r>
            <a:br>
              <a:rPr lang="ru-RU" dirty="0"/>
            </a:br>
            <a:endParaRPr lang="ru-RU" cap="none" dirty="0"/>
          </a:p>
        </p:txBody>
      </p:sp>
      <p:sp>
        <p:nvSpPr>
          <p:cNvPr id="7" name="Текст 6"/>
          <p:cNvSpPr>
            <a:spLocks noGrp="1"/>
          </p:cNvSpPr>
          <p:nvPr>
            <p:ph type="body" idx="1"/>
          </p:nvPr>
        </p:nvSpPr>
        <p:spPr/>
        <p:txBody>
          <a:bodyPr rtlCol="0"/>
          <a:lstStyle/>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6821159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(1)</a:t>
            </a:r>
            <a:endParaRPr lang="ru-RU" dirty="0"/>
          </a:p>
        </p:txBody>
      </p:sp>
      <p:sp>
        <p:nvSpPr>
          <p:cNvPr id="3" name="Содержимое 2"/>
          <p:cNvSpPr>
            <a:spLocks noGrp="1"/>
          </p:cNvSpPr>
          <p:nvPr>
            <p:ph idx="1"/>
          </p:nvPr>
        </p:nvSpPr>
        <p:spPr/>
        <p:txBody>
          <a:bodyPr rtlCol="0"/>
          <a:lstStyle/>
          <a:p>
            <a:pPr rtl="0"/>
            <a:r>
              <a:rPr lang="en" dirty="0"/>
              <a:t>Run </a:t>
            </a:r>
            <a:r>
              <a:rPr lang="en" b="1" dirty="0"/>
              <a:t>Microsoft Visual Studio 2008</a:t>
            </a:r>
          </a:p>
          <a:p>
            <a:pPr rtl="0"/>
            <a:r>
              <a:rPr lang="en" dirty="0"/>
              <a:t>From the </a:t>
            </a:r>
            <a:r>
              <a:rPr lang="en" b="1" dirty="0"/>
              <a:t>File</a:t>
            </a:r>
            <a:r>
              <a:rPr lang="en" dirty="0"/>
              <a:t> menu, select </a:t>
            </a:r>
            <a:r>
              <a:rPr lang="en" b="1" dirty="0"/>
              <a:t>New→Project….</a:t>
            </a:r>
          </a:p>
          <a:p>
            <a:pPr rtl="0"/>
            <a:r>
              <a:rPr lang="en" dirty="0"/>
              <a:t>From the </a:t>
            </a:r>
            <a:r>
              <a:rPr lang="en" b="1" dirty="0"/>
              <a:t>New Project</a:t>
            </a:r>
            <a:r>
              <a:rPr lang="en" dirty="0"/>
              <a:t>, select </a:t>
            </a:r>
            <a:r>
              <a:rPr lang="en" b="1" dirty="0"/>
              <a:t>Win32</a:t>
            </a:r>
            <a:r>
              <a:rPr lang="en" dirty="0"/>
              <a:t> from the Project types pane and </a:t>
            </a:r>
            <a:r>
              <a:rPr lang="en" b="1" dirty="0"/>
              <a:t>Win32 Console Application</a:t>
            </a:r>
            <a:r>
              <a:rPr lang="en" dirty="0"/>
              <a:t> from the Templates pane; enter </a:t>
            </a:r>
            <a:r>
              <a:rPr lang="en" b="1" dirty="0"/>
              <a:t>ВandOverRelaxation</a:t>
            </a:r>
            <a:r>
              <a:rPr lang="en" dirty="0"/>
              <a:t> in the </a:t>
            </a:r>
            <a:r>
              <a:rPr lang="en" b="1" dirty="0"/>
              <a:t>Solution</a:t>
            </a:r>
            <a:r>
              <a:rPr lang="en" dirty="0"/>
              <a:t> field, enter </a:t>
            </a:r>
            <a:r>
              <a:rPr lang="en" b="1" dirty="0"/>
              <a:t>01_BandOR_seqv</a:t>
            </a:r>
            <a:r>
              <a:rPr lang="en" dirty="0"/>
              <a:t> in the </a:t>
            </a:r>
            <a:r>
              <a:rPr lang="en" b="1" dirty="0"/>
              <a:t>Name</a:t>
            </a:r>
            <a:r>
              <a:rPr lang="en" dirty="0"/>
              <a:t> field, enter </a:t>
            </a:r>
            <a:r>
              <a:rPr lang="en" b="1" dirty="0"/>
              <a:t>c:\ParallelCalculus\</a:t>
            </a:r>
            <a:r>
              <a:rPr lang="en" dirty="0"/>
              <a:t> (path to the folder with laboratory works). Press </a:t>
            </a:r>
            <a:r>
              <a:rPr lang="en" b="1" dirty="0"/>
              <a:t>OK.</a:t>
            </a:r>
            <a:endParaRPr lang="en-US" dirty="0" smtClean="0"/>
          </a:p>
          <a:p>
            <a:pPr rtl="0"/>
            <a:r>
              <a:rPr lang="en" dirty="0"/>
              <a:t>From the </a:t>
            </a:r>
            <a:r>
              <a:rPr lang="en" b="1" dirty="0"/>
              <a:t>Win32 Application Wizard</a:t>
            </a:r>
            <a:r>
              <a:rPr lang="en" dirty="0"/>
              <a:t> dialog, press </a:t>
            </a:r>
            <a:r>
              <a:rPr lang="en" b="1" dirty="0"/>
              <a:t>Next</a:t>
            </a:r>
            <a:r>
              <a:rPr lang="en" dirty="0"/>
              <a:t> and click </a:t>
            </a:r>
            <a:r>
              <a:rPr lang="en" b="1" dirty="0"/>
              <a:t>Empty Project</a:t>
            </a:r>
            <a:r>
              <a:rPr lang="en" dirty="0"/>
              <a:t>. Press </a:t>
            </a:r>
            <a:r>
              <a:rPr lang="en" b="1" dirty="0"/>
              <a:t>Finish.</a:t>
            </a:r>
          </a:p>
          <a:p>
            <a:pPr rtl="0"/>
            <a:endParaRPr lang="ru-RU" dirty="0" smtClean="0"/>
          </a:p>
          <a:p>
            <a:pPr rtl="0"/>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2869376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(2)</a:t>
            </a:r>
            <a:endParaRPr lang="ru-RU" dirty="0"/>
          </a:p>
        </p:txBody>
      </p:sp>
      <p:sp>
        <p:nvSpPr>
          <p:cNvPr id="3" name="Содержимое 2"/>
          <p:cNvSpPr>
            <a:spLocks noGrp="1"/>
          </p:cNvSpPr>
          <p:nvPr>
            <p:ph idx="1"/>
          </p:nvPr>
        </p:nvSpPr>
        <p:spPr/>
        <p:txBody>
          <a:bodyPr rtlCol="0"/>
          <a:lstStyle/>
          <a:p>
            <a:pPr rtl="0"/>
            <a:r>
              <a:rPr lang="en"/>
              <a:t>From the </a:t>
            </a:r>
            <a:r>
              <a:rPr lang="en" b="1"/>
              <a:t>Solution Explorer</a:t>
            </a:r>
            <a:r>
              <a:rPr lang="en"/>
              <a:t>, execute </a:t>
            </a:r>
            <a:r>
              <a:rPr lang="en" b="1"/>
              <a:t>Add→New Item</a:t>
            </a:r>
            <a:r>
              <a:rPr lang="en"/>
              <a:t> in the </a:t>
            </a:r>
            <a:r>
              <a:rPr lang="en" b="1"/>
              <a:t>Source Files</a:t>
            </a:r>
            <a:r>
              <a:rPr lang="en"/>
              <a:t> folder. In the selection tree, select </a:t>
            </a:r>
            <a:r>
              <a:rPr lang="en" b="1"/>
              <a:t>Code</a:t>
            </a:r>
            <a:r>
              <a:rPr lang="en"/>
              <a:t>; select </a:t>
            </a:r>
            <a:r>
              <a:rPr lang="en" b="1"/>
              <a:t>C++ File (.cpp)</a:t>
            </a:r>
            <a:r>
              <a:rPr lang="en"/>
              <a:t> in the templates on the right, enter </a:t>
            </a:r>
            <a:r>
              <a:rPr lang="en" b="1"/>
              <a:t>main</a:t>
            </a:r>
            <a:r>
              <a:rPr lang="en"/>
              <a:t> in the</a:t>
            </a:r>
            <a:r>
              <a:rPr lang="en" b="1"/>
              <a:t> Name</a:t>
            </a:r>
            <a:r>
              <a:rPr lang="en"/>
              <a:t> field. Press</a:t>
            </a:r>
            <a:r>
              <a:rPr lang="en" b="1"/>
              <a:t> Add.</a:t>
            </a:r>
          </a:p>
          <a:p>
            <a:pPr rtl="0"/>
            <a:r>
              <a:rPr lang="en"/>
              <a:t>In a similar way, add </a:t>
            </a:r>
            <a:r>
              <a:rPr lang="en" b="1"/>
              <a:t>BandOverRelax.cpp</a:t>
            </a:r>
            <a:r>
              <a:rPr lang="en"/>
              <a:t>, PoissonDecision.cpp and Utilities.cpp. </a:t>
            </a:r>
          </a:p>
          <a:p>
            <a:pPr rtl="0"/>
            <a:r>
              <a:rPr lang="en"/>
              <a:t>From the </a:t>
            </a:r>
            <a:r>
              <a:rPr lang="en" b="1"/>
              <a:t>Solution Explorer</a:t>
            </a:r>
            <a:r>
              <a:rPr lang="en"/>
              <a:t>, execute </a:t>
            </a:r>
            <a:r>
              <a:rPr lang="en" b="1"/>
              <a:t>Add→New Item</a:t>
            </a:r>
            <a:r>
              <a:rPr lang="en"/>
              <a:t> in the </a:t>
            </a:r>
            <a:r>
              <a:rPr lang="en" b="1"/>
              <a:t>Header Files</a:t>
            </a:r>
            <a:r>
              <a:rPr lang="en"/>
              <a:t> folder. In the selection tree, select </a:t>
            </a:r>
            <a:r>
              <a:rPr lang="en" b="1"/>
              <a:t>Code</a:t>
            </a:r>
            <a:r>
              <a:rPr lang="en"/>
              <a:t>; select</a:t>
            </a:r>
            <a:r>
              <a:rPr lang="en" b="1"/>
              <a:t> Header File (.h)</a:t>
            </a:r>
            <a:r>
              <a:rPr lang="en"/>
              <a:t> in the templates on the right, enter </a:t>
            </a:r>
            <a:r>
              <a:rPr lang="en" b="1"/>
              <a:t>BandOverRelax</a:t>
            </a:r>
            <a:r>
              <a:rPr lang="en"/>
              <a:t> in the</a:t>
            </a:r>
            <a:r>
              <a:rPr lang="en" b="1"/>
              <a:t> Name</a:t>
            </a:r>
            <a:r>
              <a:rPr lang="en"/>
              <a:t> field. Press</a:t>
            </a:r>
            <a:r>
              <a:rPr lang="en" b="1"/>
              <a:t> Add.</a:t>
            </a:r>
            <a:endParaRPr lang="en-US" dirty="0" smtClean="0"/>
          </a:p>
          <a:p>
            <a:pPr rtl="0"/>
            <a:endParaRPr lang="ru-RU" dirty="0" smtClean="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2741175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(3)</a:t>
            </a:r>
            <a:endParaRPr lang="ru-RU" dirty="0"/>
          </a:p>
        </p:txBody>
      </p:sp>
      <p:sp>
        <p:nvSpPr>
          <p:cNvPr id="3" name="Содержимое 2"/>
          <p:cNvSpPr>
            <a:spLocks noGrp="1"/>
          </p:cNvSpPr>
          <p:nvPr>
            <p:ph idx="1"/>
          </p:nvPr>
        </p:nvSpPr>
        <p:spPr/>
        <p:txBody>
          <a:bodyPr rtlCol="0"/>
          <a:lstStyle/>
          <a:p>
            <a:pPr rtl="0"/>
            <a:r>
              <a:rPr lang="en" dirty="0"/>
              <a:t>In a similar way, add </a:t>
            </a:r>
            <a:r>
              <a:rPr lang="en" b="1" dirty="0"/>
              <a:t>PoissonDecision.h</a:t>
            </a:r>
            <a:r>
              <a:rPr lang="en" dirty="0"/>
              <a:t> and </a:t>
            </a:r>
            <a:r>
              <a:rPr lang="en" b="1" dirty="0"/>
              <a:t>Utilities.h</a:t>
            </a:r>
            <a:r>
              <a:rPr lang="en" dirty="0"/>
              <a:t>. </a:t>
            </a:r>
          </a:p>
          <a:p>
            <a:pPr rtl="0">
              <a:spcBef>
                <a:spcPts val="600"/>
              </a:spcBef>
            </a:pPr>
            <a:endParaRPr lang="ru-RU" sz="1400" dirty="0" smtClean="0"/>
          </a:p>
          <a:p>
            <a:pPr rtl="0">
              <a:spcBef>
                <a:spcPts val="600"/>
              </a:spcBef>
            </a:pPr>
            <a:r>
              <a:rPr lang="en" b="1" dirty="0"/>
              <a:t>BandOverRelax.h</a:t>
            </a:r>
            <a:r>
              <a:rPr lang="en" dirty="0"/>
              <a:t> and </a:t>
            </a:r>
            <a:r>
              <a:rPr lang="en" b="1" dirty="0"/>
              <a:t>BandOverRelax.cpp</a:t>
            </a:r>
            <a:r>
              <a:rPr lang="en" dirty="0"/>
              <a:t> will store prototypes and implementations of functions necessary for the SOR method.</a:t>
            </a:r>
            <a:endParaRPr lang="ru-RU" dirty="0" smtClean="0"/>
          </a:p>
          <a:p>
            <a:r>
              <a:rPr lang="en-US" b="1" dirty="0" err="1"/>
              <a:t>P</a:t>
            </a:r>
            <a:r>
              <a:rPr lang="en-US" b="1" dirty="0" err="1" smtClean="0"/>
              <a:t>oissonDecision.h</a:t>
            </a:r>
            <a:r>
              <a:rPr lang="en" dirty="0" smtClean="0"/>
              <a:t> </a:t>
            </a:r>
            <a:r>
              <a:rPr lang="en" dirty="0"/>
              <a:t>and </a:t>
            </a:r>
            <a:r>
              <a:rPr lang="en-US" b="1" dirty="0"/>
              <a:t>PoissonDecision.cpp</a:t>
            </a:r>
            <a:r>
              <a:rPr lang="en" dirty="0" smtClean="0"/>
              <a:t> </a:t>
            </a:r>
            <a:r>
              <a:rPr lang="en" dirty="0"/>
              <a:t>will contain prototypes and implementations of functions determining the right-hand part and boundary conditions of the differential equation and the functions of solving differential equations.</a:t>
            </a:r>
          </a:p>
          <a:p>
            <a:pPr rtl="0"/>
            <a:r>
              <a:rPr lang="en" b="1" dirty="0"/>
              <a:t>Utilities.h</a:t>
            </a:r>
            <a:r>
              <a:rPr lang="en" dirty="0"/>
              <a:t> and </a:t>
            </a:r>
            <a:r>
              <a:rPr lang="en" b="1" dirty="0"/>
              <a:t>Utilities.cpp</a:t>
            </a:r>
            <a:r>
              <a:rPr lang="en" dirty="0"/>
              <a:t> will contain prototypes and implementations of auxiliary functions.</a:t>
            </a:r>
            <a:endParaRPr lang="ru-RU" dirty="0"/>
          </a:p>
          <a:p>
            <a:pPr rtl="0"/>
            <a:endParaRPr lang="ru-RU" dirty="0" smtClean="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0165073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Connection to the Intel® Math Kernel Library (1)</a:t>
            </a:r>
            <a:endParaRPr lang="ru-RU" dirty="0"/>
          </a:p>
        </p:txBody>
      </p:sp>
      <p:sp>
        <p:nvSpPr>
          <p:cNvPr id="3" name="Объект 2"/>
          <p:cNvSpPr>
            <a:spLocks noGrp="1"/>
          </p:cNvSpPr>
          <p:nvPr>
            <p:ph idx="1"/>
          </p:nvPr>
        </p:nvSpPr>
        <p:spPr/>
        <p:txBody>
          <a:bodyPr rtlCol="0"/>
          <a:lstStyle/>
          <a:p>
            <a:pPr rtl="0"/>
            <a:r>
              <a:rPr lang="en" dirty="0"/>
              <a:t>To check for correctness the solution obtained using the SOR method, use the linear system solution functions from the MKL library.</a:t>
            </a:r>
          </a:p>
          <a:p>
            <a:pPr rtl="0"/>
            <a:r>
              <a:rPr lang="en" dirty="0"/>
              <a:t>Library connection:</a:t>
            </a:r>
          </a:p>
          <a:p>
            <a:pPr lvl="1" rtl="0"/>
            <a:r>
              <a:rPr lang="en" dirty="0"/>
              <a:t>Open </a:t>
            </a:r>
            <a:r>
              <a:rPr lang="en" b="1" dirty="0"/>
              <a:t>Tools → Options</a:t>
            </a:r>
            <a:r>
              <a:rPr lang="en" dirty="0"/>
              <a:t> and select </a:t>
            </a:r>
            <a:r>
              <a:rPr lang="en" b="1" dirty="0"/>
              <a:t>Projects and Solutions→VC++ Directories</a:t>
            </a:r>
            <a:r>
              <a:rPr lang="en" dirty="0"/>
              <a:t>. </a:t>
            </a:r>
            <a:endParaRPr lang="ru-RU" dirty="0" smtClean="0"/>
          </a:p>
          <a:p>
            <a:pPr lvl="1" rtl="0"/>
            <a:r>
              <a:rPr lang="en" dirty="0"/>
              <a:t>In the drop-down menu, first select </a:t>
            </a:r>
            <a:r>
              <a:rPr lang="en" b="1" dirty="0"/>
              <a:t>Include Files</a:t>
            </a:r>
            <a:r>
              <a:rPr lang="en" dirty="0"/>
              <a:t>, add a new entry containing the path to MLK library header files (e. g. </a:t>
            </a:r>
            <a:r>
              <a:rPr lang="en" b="1" dirty="0"/>
              <a:t>C:\Program Files (x86)\Intel\ComposerXE-2011\mkl\incl</a:t>
            </a:r>
            <a:r>
              <a:rPr lang="en" dirty="0"/>
              <a:t>ude), </a:t>
            </a:r>
            <a:endParaRPr lang="ru-RU"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558324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Objectives of work (2)</a:t>
            </a:r>
            <a:endParaRPr lang="ru-RU" dirty="0"/>
          </a:p>
        </p:txBody>
      </p:sp>
      <p:sp>
        <p:nvSpPr>
          <p:cNvPr id="3" name="Объект 2"/>
          <p:cNvSpPr>
            <a:spLocks noGrp="1"/>
          </p:cNvSpPr>
          <p:nvPr>
            <p:ph idx="1"/>
          </p:nvPr>
        </p:nvSpPr>
        <p:spPr/>
        <p:txBody>
          <a:bodyPr rtlCol="0"/>
          <a:lstStyle/>
          <a:p>
            <a:pPr lvl="0" rtl="0"/>
            <a:r>
              <a:rPr lang="en"/>
              <a:t>Development of a so-called evident parallel implementation involving method modification based on Intel® Cilk Plus.</a:t>
            </a:r>
            <a:endParaRPr lang="ru-RU" dirty="0"/>
          </a:p>
          <a:p>
            <a:pPr lvl="0" rtl="0"/>
            <a:r>
              <a:rPr lang="en"/>
              <a:t>Evident parallel implementation scalability analysis</a:t>
            </a:r>
          </a:p>
          <a:p>
            <a:pPr lvl="0" rtl="0"/>
            <a:r>
              <a:rPr lang="en"/>
              <a:t>Development of a pipelined parallelization scheme based on Intel® Threading Building Blocks. </a:t>
            </a:r>
            <a:endParaRPr lang="ru-RU" dirty="0"/>
          </a:p>
          <a:p>
            <a:pPr lvl="0" rtl="0"/>
            <a:r>
              <a:rPr lang="en"/>
              <a:t>Modified parallel implementation scalability analysis</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3285917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Connection to the Intel® Math Kernel Library (2)</a:t>
            </a:r>
            <a:endParaRPr lang="ru-RU" dirty="0"/>
          </a:p>
        </p:txBody>
      </p:sp>
      <p:sp>
        <p:nvSpPr>
          <p:cNvPr id="3" name="Объект 2"/>
          <p:cNvSpPr>
            <a:spLocks noGrp="1"/>
          </p:cNvSpPr>
          <p:nvPr>
            <p:ph idx="1"/>
          </p:nvPr>
        </p:nvSpPr>
        <p:spPr/>
        <p:txBody>
          <a:bodyPr rtlCol="0"/>
          <a:lstStyle/>
          <a:p>
            <a:pPr lvl="1" rtl="0"/>
            <a:r>
              <a:rPr lang="en"/>
              <a:t>Then select </a:t>
            </a:r>
            <a:r>
              <a:rPr lang="en" b="1"/>
              <a:t>Library Files</a:t>
            </a:r>
            <a:r>
              <a:rPr lang="en"/>
              <a:t> and add the path to the library files:</a:t>
            </a:r>
          </a:p>
          <a:p>
            <a:pPr lvl="2" rtl="0"/>
            <a:r>
              <a:rPr lang="en"/>
              <a:t>To assemble a 32-bit application, enter the path to the static library for the ia-32 platform (e. g. </a:t>
            </a:r>
            <a:r>
              <a:rPr lang="en" b="1"/>
              <a:t>C:\Program Files (x86)\Intel\ComposerXE-2011\mkl\lib\ia32</a:t>
            </a:r>
            <a:r>
              <a:rPr lang="en"/>
              <a:t>)</a:t>
            </a:r>
          </a:p>
          <a:p>
            <a:pPr lvl="2" rtl="0"/>
            <a:r>
              <a:rPr lang="en"/>
              <a:t>To assemble a 64-bit application, enter the path to the static library for the 64-bit platform (e. g. </a:t>
            </a:r>
            <a:r>
              <a:rPr lang="en" b="1"/>
              <a:t>C:\Program Files (x86)\Intel\ComposerXE-2011\mkl\lib\intel64</a:t>
            </a:r>
            <a:r>
              <a:rPr lang="en"/>
              <a:t>).</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09649857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Connection to the Intel® Math Kernel Library (3)</a:t>
            </a:r>
            <a:endParaRPr lang="ru-RU" dirty="0"/>
          </a:p>
        </p:txBody>
      </p:sp>
      <p:sp>
        <p:nvSpPr>
          <p:cNvPr id="3" name="Объект 2"/>
          <p:cNvSpPr>
            <a:spLocks noGrp="1"/>
          </p:cNvSpPr>
          <p:nvPr>
            <p:ph idx="1"/>
          </p:nvPr>
        </p:nvSpPr>
        <p:spPr/>
        <p:txBody>
          <a:bodyPr rtlCol="0"/>
          <a:lstStyle/>
          <a:p>
            <a:pPr lvl="1" rtl="0"/>
            <a:r>
              <a:rPr lang="en" dirty="0"/>
              <a:t>From </a:t>
            </a:r>
            <a:r>
              <a:rPr lang="en" b="1" dirty="0"/>
              <a:t>Configuration Properties</a:t>
            </a:r>
            <a:r>
              <a:rPr lang="en" dirty="0"/>
              <a:t> in the </a:t>
            </a:r>
            <a:r>
              <a:rPr lang="en" b="1" dirty="0"/>
              <a:t>Linker→Input→Additional Dependencies tab</a:t>
            </a:r>
            <a:r>
              <a:rPr lang="en" dirty="0"/>
              <a:t>, enter the following static libraries: </a:t>
            </a:r>
          </a:p>
          <a:p>
            <a:pPr lvl="2" rtl="0"/>
            <a:r>
              <a:rPr lang="en" dirty="0"/>
              <a:t>for a 32-bit application, they are </a:t>
            </a:r>
            <a:r>
              <a:rPr lang="en" b="1" dirty="0"/>
              <a:t>mkl_core.lib, mkl_intel_c.lib, </a:t>
            </a:r>
            <a:r>
              <a:rPr lang="en" b="1" dirty="0" smtClean="0"/>
              <a:t>mkl_</a:t>
            </a:r>
            <a:r>
              <a:rPr lang="en-GB" b="1" dirty="0" smtClean="0"/>
              <a:t>Consecutive</a:t>
            </a:r>
            <a:r>
              <a:rPr lang="en" b="1" dirty="0" smtClean="0"/>
              <a:t>.lib</a:t>
            </a:r>
            <a:r>
              <a:rPr lang="en" b="1" dirty="0"/>
              <a:t>.</a:t>
            </a:r>
            <a:r>
              <a:rPr lang="en" dirty="0"/>
              <a:t> </a:t>
            </a:r>
          </a:p>
          <a:p>
            <a:pPr lvl="2" rtl="0"/>
            <a:r>
              <a:rPr lang="en" dirty="0"/>
              <a:t>for z 64-bit application, they are </a:t>
            </a:r>
            <a:r>
              <a:rPr lang="en" b="1" dirty="0"/>
              <a:t>mkl_core.lib, </a:t>
            </a:r>
            <a:r>
              <a:rPr lang="en" b="1" dirty="0" smtClean="0"/>
              <a:t>mkl_</a:t>
            </a:r>
            <a:r>
              <a:rPr lang="en-GB" b="1" dirty="0" smtClean="0"/>
              <a:t>Consecutive</a:t>
            </a:r>
            <a:r>
              <a:rPr lang="en" b="1" dirty="0" smtClean="0"/>
              <a:t>.lib</a:t>
            </a:r>
            <a:r>
              <a:rPr lang="en" b="1" dirty="0"/>
              <a:t>, mkl_intel_lp64.lib, mkl_blas95_lp64.lib.</a:t>
            </a:r>
            <a:r>
              <a:rPr lang="en" dirty="0"/>
              <a:t> </a:t>
            </a:r>
            <a:endParaRPr lang="ru-RU"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1487781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(1)</a:t>
            </a:r>
            <a:endParaRPr lang="ru-RU" dirty="0"/>
          </a:p>
        </p:txBody>
      </p:sp>
      <p:sp>
        <p:nvSpPr>
          <p:cNvPr id="3" name="Объект 2"/>
          <p:cNvSpPr>
            <a:spLocks noGrp="1"/>
          </p:cNvSpPr>
          <p:nvPr>
            <p:ph idx="1"/>
          </p:nvPr>
        </p:nvSpPr>
        <p:spPr>
          <a:xfrm>
            <a:off x="502096" y="1124744"/>
            <a:ext cx="8915400" cy="5040560"/>
          </a:xfrm>
          <a:solidFill>
            <a:schemeClr val="accent3">
              <a:lumMod val="85000"/>
            </a:schemeClr>
          </a:solidFill>
        </p:spPr>
        <p:txBody>
          <a:bodyPr rtlCol="0"/>
          <a:lstStyle/>
          <a:p>
            <a:pPr marL="0" marR="0" indent="0" rtl="0">
              <a:spcBef>
                <a:spcPts val="0"/>
              </a:spcBef>
              <a:spcAft>
                <a:spcPts val="0"/>
              </a:spcAft>
              <a:buNone/>
            </a:pPr>
            <a:r>
              <a:rPr lang="en" sz="1600" b="1">
                <a:solidFill>
                  <a:srgbClr val="008000"/>
                </a:solidFill>
                <a:latin typeface="Courier New"/>
                <a:ea typeface="Calibri"/>
                <a:cs typeface="Times New Roman"/>
              </a:rPr>
              <a:t>//SOR method accuracy</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#define</a:t>
            </a:r>
            <a:r>
              <a:rPr lang="en" sz="1600" b="1">
                <a:latin typeface="Courier New"/>
                <a:ea typeface="Calibri"/>
                <a:cs typeface="Times New Roman"/>
              </a:rPr>
              <a:t> EPSILON 0.00001</a:t>
            </a:r>
            <a:endParaRPr lang="ru-RU" sz="1600" b="1" dirty="0">
              <a:latin typeface="Courier New"/>
              <a:ea typeface="Times New Roman"/>
              <a:cs typeface="Times New Roman"/>
            </a:endParaRPr>
          </a:p>
          <a:p>
            <a:pPr marL="0" marR="0" indent="0" rtl="0">
              <a:spcBef>
                <a:spcPts val="0"/>
              </a:spcBef>
              <a:spcAft>
                <a:spcPts val="0"/>
              </a:spcAft>
              <a:buNone/>
            </a:pPr>
            <a:endParaRPr lang="ru-RU" sz="1600" b="1" dirty="0" smtClean="0">
              <a:solidFill>
                <a:srgbClr val="0000FF"/>
              </a:solidFill>
              <a:latin typeface="Courier New"/>
              <a:ea typeface="Calibri"/>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int</a:t>
            </a:r>
            <a:r>
              <a:rPr lang="en" sz="1600" b="1">
                <a:latin typeface="Courier New"/>
                <a:ea typeface="Calibri"/>
                <a:cs typeface="Times New Roman"/>
              </a:rPr>
              <a:t> main(</a:t>
            </a:r>
            <a:r>
              <a:rPr lang="en" sz="1600" b="1">
                <a:solidFill>
                  <a:srgbClr val="0000FF"/>
                </a:solidFill>
                <a:latin typeface="Courier New"/>
                <a:ea typeface="Calibri"/>
                <a:cs typeface="Times New Roman"/>
              </a:rPr>
              <a:t>int</a:t>
            </a:r>
            <a:r>
              <a:rPr lang="en" sz="1600" b="1">
                <a:latin typeface="Courier New"/>
                <a:ea typeface="Calibri"/>
                <a:cs typeface="Times New Roman"/>
              </a:rPr>
              <a:t> argc, </a:t>
            </a:r>
            <a:r>
              <a:rPr lang="en" sz="1600" b="1">
                <a:solidFill>
                  <a:srgbClr val="0000FF"/>
                </a:solidFill>
                <a:latin typeface="Courier New"/>
                <a:ea typeface="Calibri"/>
                <a:cs typeface="Times New Roman"/>
              </a:rPr>
              <a:t>char</a:t>
            </a:r>
            <a:r>
              <a:rPr lang="en" sz="1600" b="1">
                <a:latin typeface="Courier New"/>
                <a:ea typeface="Calibri"/>
                <a:cs typeface="Times New Roman"/>
              </a:rPr>
              <a:t>* argv[]) {</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8000"/>
                </a:solidFill>
                <a:latin typeface="Courier New"/>
                <a:ea typeface="Calibri"/>
                <a:cs typeface="Times New Roman"/>
              </a:rPr>
              <a:t>  </a:t>
            </a:r>
            <a:r>
              <a:rPr lang="en" sz="1600" b="1">
                <a:solidFill>
                  <a:srgbClr val="0000FF"/>
                </a:solidFill>
                <a:latin typeface="Courier New"/>
                <a:ea typeface="Calibri"/>
                <a:cs typeface="Times New Roman"/>
              </a:rPr>
              <a:t>int</a:t>
            </a:r>
            <a:r>
              <a:rPr lang="en" sz="1600" b="1">
                <a:latin typeface="Courier New"/>
                <a:ea typeface="Calibri"/>
                <a:cs typeface="Times New Roman"/>
              </a:rPr>
              <a:t> n, m;</a:t>
            </a:r>
            <a:r>
              <a:rPr lang="en" sz="1600" b="1">
                <a:solidFill>
                  <a:srgbClr val="008000"/>
                </a:solidFill>
                <a:latin typeface="Courier New"/>
                <a:ea typeface="Calibri"/>
                <a:cs typeface="Times New Roman"/>
              </a:rPr>
              <a:t>      //grid parameters</a:t>
            </a: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int</a:t>
            </a:r>
            <a:r>
              <a:rPr lang="en" sz="1600" b="1">
                <a:latin typeface="Courier New"/>
                <a:ea typeface="Calibri"/>
                <a:cs typeface="Times New Roman"/>
              </a:rPr>
              <a:t> StepCount;</a:t>
            </a:r>
            <a:r>
              <a:rPr lang="en" sz="1600" b="1">
                <a:solidFill>
                  <a:srgbClr val="008000"/>
                </a:solidFill>
                <a:latin typeface="Courier New"/>
                <a:ea typeface="Calibri"/>
                <a:cs typeface="Times New Roman"/>
              </a:rPr>
              <a:t> //number of steps performed by the SOR method</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int</a:t>
            </a:r>
            <a:r>
              <a:rPr lang="en" sz="1600" b="1">
                <a:latin typeface="Courier New"/>
                <a:ea typeface="Calibri"/>
                <a:cs typeface="Times New Roman"/>
              </a:rPr>
              <a:t> size;      </a:t>
            </a:r>
            <a:r>
              <a:rPr lang="en" sz="1600" b="1">
                <a:solidFill>
                  <a:srgbClr val="008000"/>
                </a:solidFill>
                <a:latin typeface="Courier New"/>
                <a:ea typeface="Calibri"/>
                <a:cs typeface="Times New Roman"/>
              </a:rPr>
              <a:t>//linear system dimension</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a:t>
            </a:r>
            <a:r>
              <a:rPr lang="en" sz="1600" b="1">
                <a:solidFill>
                  <a:srgbClr val="008000"/>
                </a:solidFill>
                <a:latin typeface="Courier New"/>
                <a:ea typeface="Calibri"/>
                <a:cs typeface="Times New Roman"/>
              </a:rPr>
              <a:t>// variables to store the computing function runtimes</a:t>
            </a:r>
            <a:endParaRPr lang="ru-RU" sz="1600" b="1" dirty="0" smtClean="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time, MKLtime;</a:t>
            </a:r>
            <a:endParaRPr lang="ru-RU" sz="1600" b="1" dirty="0" smtClean="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a:t>
            </a:r>
            <a:r>
              <a:rPr lang="en" sz="1600" b="1">
                <a:solidFill>
                  <a:srgbClr val="008000"/>
                </a:solidFill>
                <a:latin typeface="Courier New"/>
                <a:ea typeface="Calibri"/>
                <a:cs typeface="Times New Roman"/>
              </a:rPr>
              <a:t>// set accuracy of the SOR method as a stop criterion</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Accuracy = EPSILON;</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ORAccuracy;</a:t>
            </a:r>
            <a:r>
              <a:rPr lang="en" sz="1600" b="1">
                <a:solidFill>
                  <a:srgbClr val="008000"/>
                </a:solidFill>
                <a:latin typeface="Courier New"/>
                <a:ea typeface="Calibri"/>
                <a:cs typeface="Times New Roman"/>
              </a:rPr>
              <a:t>   //attainable SOR accuracy</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Decision;</a:t>
            </a:r>
            <a:r>
              <a:rPr lang="en" sz="1600" b="1">
                <a:solidFill>
                  <a:srgbClr val="008000"/>
                </a:solidFill>
                <a:latin typeface="Courier New"/>
                <a:ea typeface="Calibri"/>
                <a:cs typeface="Times New Roman"/>
              </a:rPr>
              <a:t>    //solution found using the SOR method</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*DecisionMKL;</a:t>
            </a:r>
            <a:r>
              <a:rPr lang="en" sz="1600" b="1">
                <a:solidFill>
                  <a:srgbClr val="008000"/>
                </a:solidFill>
                <a:latin typeface="Courier New"/>
                <a:ea typeface="Calibri"/>
                <a:cs typeface="Times New Roman"/>
              </a:rPr>
              <a:t> //exact system solution found using MKL</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8000"/>
                </a:solidFill>
                <a:latin typeface="Courier New"/>
                <a:ea typeface="Calibri"/>
                <a:cs typeface="Times New Roman"/>
              </a:rPr>
              <a:t>  // difference between the exact solution and the solution </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8000"/>
                </a:solidFill>
                <a:latin typeface="Courier New"/>
                <a:ea typeface="Calibri"/>
                <a:cs typeface="Times New Roman"/>
              </a:rPr>
              <a:t>  // found using the SOR method (in norm)</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Times New Roman"/>
              </a:rPr>
              <a:t>  double</a:t>
            </a:r>
            <a:r>
              <a:rPr lang="en" sz="1600" b="1">
                <a:latin typeface="Courier New"/>
                <a:ea typeface="Calibri"/>
                <a:cs typeface="Times New Roman"/>
              </a:rPr>
              <a:t> ExcAccuracy;</a:t>
            </a:r>
          </a:p>
          <a:p>
            <a:pPr marL="0" marR="0" indent="0" rtl="0">
              <a:spcBef>
                <a:spcPts val="0"/>
              </a:spcBef>
              <a:spcAft>
                <a:spcPts val="0"/>
              </a:spcAft>
              <a:buNone/>
            </a:pPr>
            <a:r>
              <a:rPr lang="en" sz="1600" b="1">
                <a:solidFill>
                  <a:srgbClr val="008000"/>
                </a:solidFill>
                <a:latin typeface="Courier New"/>
                <a:ea typeface="Calibri"/>
                <a:cs typeface="Times New Roman"/>
              </a:rPr>
              <a:t>  // variables to save the results in a file</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char</a:t>
            </a:r>
            <a:r>
              <a:rPr lang="en" sz="1600" b="1">
                <a:latin typeface="Courier New"/>
                <a:ea typeface="Calibri"/>
                <a:cs typeface="Times New Roman"/>
              </a:rPr>
              <a:t>* FileName = </a:t>
            </a:r>
            <a:r>
              <a:rPr lang="en" sz="1600" b="1">
                <a:solidFill>
                  <a:srgbClr val="A31515"/>
                </a:solidFill>
                <a:latin typeface="Courier New"/>
                <a:ea typeface="Calibri"/>
                <a:cs typeface="Times New Roman"/>
              </a:rPr>
              <a:t>"sparseOR_res.csv"</a:t>
            </a:r>
            <a:r>
              <a:rPr lang="en" sz="1600" b="1">
                <a:latin typeface="Courier New"/>
                <a:ea typeface="Calibri"/>
                <a:cs typeface="Times New Roman"/>
              </a:rPr>
              <a:t>; FILE* file;</a:t>
            </a:r>
            <a:endParaRPr lang="ru-RU" sz="1600" b="1" dirty="0" smtClean="0">
              <a:latin typeface="Courier New"/>
              <a:ea typeface="Calibri"/>
              <a:cs typeface="Times New Roman"/>
            </a:endParaRPr>
          </a:p>
          <a:p>
            <a:pPr marL="0" indent="0" rtl="0">
              <a:spcBef>
                <a:spcPts val="0"/>
              </a:spcBef>
              <a:spcAft>
                <a:spcPts val="0"/>
              </a:spcAft>
              <a:buNone/>
            </a:pPr>
            <a:r>
              <a:rPr lang="en" sz="1600" b="1">
                <a:solidFill>
                  <a:srgbClr val="009900"/>
                </a:solidFill>
                <a:latin typeface="Courier New" pitchFamily="49" charset="0"/>
                <a:cs typeface="Courier New" pitchFamily="49" charset="0"/>
              </a:rPr>
              <a:t>  </a:t>
            </a:r>
            <a:r>
              <a:rPr lang="en" sz="1600" b="1">
                <a:solidFill>
                  <a:srgbClr val="008000"/>
                </a:solidFill>
                <a:latin typeface="Courier New"/>
                <a:ea typeface="Calibri"/>
                <a:cs typeface="Times New Roman"/>
              </a:rPr>
              <a:t>// continued in the following slide</a:t>
            </a:r>
          </a:p>
          <a:p>
            <a:pPr marL="0" marR="0" indent="0" rtl="0">
              <a:spcBef>
                <a:spcPts val="0"/>
              </a:spcBef>
              <a:spcAft>
                <a:spcPts val="600"/>
              </a:spcAft>
              <a:buNone/>
            </a:pPr>
            <a:endParaRPr lang="ru-RU" sz="1600" b="1" dirty="0">
              <a:effectLst/>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6739369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(2)</a:t>
            </a:r>
            <a:endParaRPr lang="ru-RU" dirty="0"/>
          </a:p>
        </p:txBody>
      </p:sp>
      <p:sp>
        <p:nvSpPr>
          <p:cNvPr id="3" name="Объект 2"/>
          <p:cNvSpPr>
            <a:spLocks noGrp="1"/>
          </p:cNvSpPr>
          <p:nvPr>
            <p:ph idx="1"/>
          </p:nvPr>
        </p:nvSpPr>
        <p:spPr>
          <a:xfrm>
            <a:off x="495300" y="1196976"/>
            <a:ext cx="8915400" cy="4824312"/>
          </a:xfrm>
          <a:solidFill>
            <a:schemeClr val="accent3">
              <a:lumMod val="85000"/>
            </a:schemeClr>
          </a:solidFill>
        </p:spPr>
        <p:txBody>
          <a:bodyPr rtlCol="0"/>
          <a:lstStyle/>
          <a:p>
            <a:pPr marL="0" marR="0" indent="0" rtl="0">
              <a:spcBef>
                <a:spcPts val="0"/>
              </a:spcBef>
              <a:spcAft>
                <a:spcPts val="0"/>
              </a:spcAft>
              <a:buNone/>
            </a:pPr>
            <a:r>
              <a:rPr lang="en" sz="1600" b="1">
                <a:solidFill>
                  <a:srgbClr val="008000"/>
                </a:solidFill>
                <a:latin typeface="Courier New"/>
                <a:ea typeface="Calibri"/>
                <a:cs typeface="Times New Roman"/>
              </a:rPr>
              <a:t>//1. Reading the command line parameters</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((argc &gt; 2) &amp;&amp; (argc &lt; 6))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n = atoi(argv[1]);</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m = atoi(argv[2]);</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(argc &gt;= 4)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Accuracy = atof(argv[3]);</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(argc == 5)</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FileName = argv[4];</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else </a:t>
            </a:r>
            <a:r>
              <a:rPr lang="en" sz="1600" b="1">
                <a:latin typeface="Courier New"/>
                <a:ea typeface="Calibri"/>
                <a:cs typeface="Times New Roman"/>
              </a:rPr>
              <a:t>{</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printf(</a:t>
            </a:r>
            <a:r>
              <a:rPr lang="en" sz="1600" b="1">
                <a:solidFill>
                  <a:srgbClr val="A31515"/>
                </a:solidFill>
                <a:latin typeface="Courier New"/>
                <a:ea typeface="Calibri"/>
                <a:cs typeface="Times New Roman"/>
              </a:rPr>
              <a:t>"Invalid input parameters\n"</a:t>
            </a:r>
            <a:r>
              <a:rPr lang="en" sz="1600" b="1">
                <a:latin typeface="Courier New"/>
                <a:ea typeface="Calibri"/>
                <a:cs typeface="Times New Roman"/>
              </a:rPr>
              <a:t>);</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return</a:t>
            </a:r>
            <a:r>
              <a:rPr lang="en" sz="1600" b="1">
                <a:latin typeface="Courier New"/>
                <a:ea typeface="Calibri"/>
                <a:cs typeface="Times New Roman"/>
              </a:rPr>
              <a:t> 1;</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((n &lt; 0) || (m &lt; 0) || (Accuracy &lt; 0))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printf(</a:t>
            </a:r>
            <a:r>
              <a:rPr lang="en" sz="1600" b="1">
                <a:solidFill>
                  <a:srgbClr val="A31515"/>
                </a:solidFill>
                <a:latin typeface="Courier New"/>
                <a:ea typeface="Calibri"/>
                <a:cs typeface="Times New Roman"/>
              </a:rPr>
              <a:t>"Incorrect arguments of main\n"</a:t>
            </a:r>
            <a:r>
              <a:rPr lang="en" sz="1600" b="1">
                <a:latin typeface="Courier New"/>
                <a:ea typeface="Calibri"/>
                <a:cs typeface="Times New Roman"/>
              </a:rPr>
              <a:t>);</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return</a:t>
            </a:r>
            <a:r>
              <a:rPr lang="en" sz="1600" b="1">
                <a:latin typeface="Courier New"/>
                <a:ea typeface="Calibri"/>
                <a:cs typeface="Times New Roman"/>
              </a:rPr>
              <a:t> 1;</a:t>
            </a:r>
            <a:endParaRPr lang="ru-RU" sz="1600" b="1" dirty="0">
              <a:latin typeface="Courier New"/>
              <a:ea typeface="Times New Roman"/>
              <a:cs typeface="Times New Roman"/>
            </a:endParaRPr>
          </a:p>
          <a:p>
            <a:pPr marL="0" marR="0" indent="0" rtl="0">
              <a:spcBef>
                <a:spcPts val="0"/>
              </a:spcBef>
              <a:spcAft>
                <a:spcPts val="60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indent="0" rtl="0">
              <a:spcBef>
                <a:spcPts val="0"/>
              </a:spcBef>
              <a:spcAft>
                <a:spcPts val="0"/>
              </a:spcAft>
              <a:buNone/>
            </a:pPr>
            <a:r>
              <a:rPr lang="en" sz="1600" b="1">
                <a:solidFill>
                  <a:srgbClr val="008000"/>
                </a:solidFill>
                <a:latin typeface="Courier New"/>
                <a:ea typeface="Calibri"/>
                <a:cs typeface="Times New Roman"/>
              </a:rPr>
              <a:t>// continued in the following slide</a:t>
            </a:r>
            <a:endParaRPr lang="ru-RU" sz="1600" b="1" dirty="0">
              <a:solidFill>
                <a:srgbClr val="008000"/>
              </a:solidFill>
              <a:latin typeface="Courier New"/>
              <a:ea typeface="Calibri"/>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1106369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(3)</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dirty="0">
                <a:latin typeface="Courier New"/>
                <a:ea typeface="Calibri"/>
                <a:cs typeface="Times New Roman"/>
              </a:rPr>
              <a:t>  size = (n - 1)*(m - 1);</a:t>
            </a:r>
            <a:endParaRPr lang="ru-RU" sz="1600" b="1" dirty="0">
              <a:latin typeface="Courier New"/>
              <a:ea typeface="Times New Roman"/>
              <a:cs typeface="Times New Roman"/>
            </a:endParaRPr>
          </a:p>
          <a:p>
            <a:pPr marL="0" indent="0" rtl="0">
              <a:spcBef>
                <a:spcPts val="0"/>
              </a:spcBef>
              <a:spcAft>
                <a:spcPts val="0"/>
              </a:spcAft>
              <a:buNone/>
            </a:pPr>
            <a:r>
              <a:rPr lang="en" sz="1600" b="1" dirty="0">
                <a:solidFill>
                  <a:srgbClr val="008000"/>
                </a:solidFill>
                <a:latin typeface="Courier New"/>
                <a:ea typeface="Calibri"/>
                <a:cs typeface="Times New Roman"/>
              </a:rPr>
              <a:t>  </a:t>
            </a:r>
            <a:endParaRPr lang="ru-RU" sz="1600" b="1" dirty="0">
              <a:latin typeface="Courier New"/>
              <a:ea typeface="Times New Roman"/>
              <a:cs typeface="Times New Roman"/>
            </a:endParaRPr>
          </a:p>
          <a:p>
            <a:pPr marL="0" indent="0" rtl="0">
              <a:spcBef>
                <a:spcPts val="0"/>
              </a:spcBef>
              <a:spcAft>
                <a:spcPts val="0"/>
              </a:spcAft>
              <a:buNone/>
            </a:pPr>
            <a:r>
              <a:rPr lang="en" sz="1600" b="1" dirty="0">
                <a:solidFill>
                  <a:srgbClr val="008000"/>
                </a:solidFill>
                <a:latin typeface="Courier New"/>
                <a:ea typeface="Calibri"/>
                <a:cs typeface="Times New Roman"/>
              </a:rPr>
              <a:t>  //2. Memory allocation to arrays </a:t>
            </a:r>
          </a:p>
          <a:p>
            <a:pPr marL="0" indent="0" rtl="0">
              <a:spcBef>
                <a:spcPts val="0"/>
              </a:spcBef>
              <a:spcAft>
                <a:spcPts val="0"/>
              </a:spcAft>
              <a:buNone/>
            </a:pPr>
            <a:r>
              <a:rPr lang="en" sz="1600" b="1" dirty="0">
                <a:solidFill>
                  <a:srgbClr val="008000"/>
                </a:solidFill>
                <a:latin typeface="Courier New"/>
                <a:ea typeface="Calibri"/>
                <a:cs typeface="Times New Roman"/>
              </a:rPr>
              <a:t>  //Decision and DecisionMKL of the size dimension </a:t>
            </a:r>
            <a:endParaRPr lang="ru-RU" sz="1600" b="1" dirty="0" smtClean="0">
              <a:latin typeface="Courier New"/>
              <a:ea typeface="Times New Roman"/>
              <a:cs typeface="Times New Roman"/>
            </a:endParaRPr>
          </a:p>
          <a:p>
            <a:pPr marL="0" indent="0" rtl="0">
              <a:spcBef>
                <a:spcPts val="0"/>
              </a:spcBef>
              <a:spcAft>
                <a:spcPts val="0"/>
              </a:spcAft>
              <a:buNone/>
            </a:pPr>
            <a:r>
              <a:rPr lang="en" sz="1600" b="1" dirty="0">
                <a:latin typeface="Courier New"/>
                <a:ea typeface="Calibri"/>
                <a:cs typeface="Times New Roman"/>
              </a:rPr>
              <a:t> </a:t>
            </a:r>
            <a:endParaRPr lang="ru-RU" sz="1600" b="1" dirty="0">
              <a:latin typeface="Courier New"/>
              <a:ea typeface="Times New Roman"/>
              <a:cs typeface="Times New Roman"/>
            </a:endParaRPr>
          </a:p>
          <a:p>
            <a:pPr marL="0" indent="0" rtl="0">
              <a:spcBef>
                <a:spcPts val="0"/>
              </a:spcBef>
              <a:spcAft>
                <a:spcPts val="0"/>
              </a:spcAft>
              <a:buNone/>
            </a:pPr>
            <a:r>
              <a:rPr lang="en" sz="1600" b="1" dirty="0">
                <a:latin typeface="Courier New"/>
                <a:ea typeface="Calibri"/>
                <a:cs typeface="Times New Roman"/>
              </a:rPr>
              <a:t>  </a:t>
            </a:r>
            <a:r>
              <a:rPr lang="en" sz="1600" b="1" dirty="0">
                <a:solidFill>
                  <a:srgbClr val="008000"/>
                </a:solidFill>
                <a:latin typeface="Courier New"/>
                <a:ea typeface="Calibri"/>
                <a:cs typeface="Times New Roman"/>
              </a:rPr>
              <a:t>//3. Calling the function of solving linear systems by the SOR method, </a:t>
            </a:r>
            <a:endParaRPr lang="ru-RU" sz="1600" b="1" dirty="0">
              <a:latin typeface="Courier New"/>
              <a:ea typeface="Times New Roman"/>
              <a:cs typeface="Times New Roman"/>
            </a:endParaRPr>
          </a:p>
          <a:p>
            <a:pPr marL="0" indent="0" rtl="0">
              <a:spcAft>
                <a:spcPts val="0"/>
              </a:spcAft>
              <a:buNone/>
            </a:pPr>
            <a:r>
              <a:rPr lang="en" sz="1600" b="1" dirty="0">
                <a:solidFill>
                  <a:srgbClr val="008000"/>
                </a:solidFill>
                <a:latin typeface="Courier New"/>
                <a:ea typeface="Calibri"/>
                <a:cs typeface="Times New Roman"/>
              </a:rPr>
              <a:t>  </a:t>
            </a:r>
            <a:r>
              <a:rPr lang="en" sz="1600" b="1" dirty="0">
                <a:latin typeface="Courier New"/>
                <a:ea typeface="Calibri"/>
                <a:cs typeface="Times New Roman"/>
              </a:rPr>
              <a:t>printf(</a:t>
            </a:r>
            <a:r>
              <a:rPr lang="en" sz="1600" b="1" dirty="0">
                <a:solidFill>
                  <a:srgbClr val="A31515"/>
                </a:solidFill>
                <a:latin typeface="Courier New"/>
                <a:ea typeface="Calibri"/>
                <a:cs typeface="Times New Roman"/>
              </a:rPr>
              <a:t>"OverRelaxation:\ntime = %.15f\n"</a:t>
            </a:r>
            <a:r>
              <a:rPr lang="en" sz="1600" b="1" dirty="0">
                <a:latin typeface="Courier New"/>
                <a:ea typeface="Calibri"/>
                <a:cs typeface="Times New Roman"/>
              </a:rPr>
              <a:t>, time);</a:t>
            </a:r>
            <a:endParaRPr lang="ru-RU" sz="1600" b="1" dirty="0">
              <a:latin typeface="Courier New"/>
              <a:ea typeface="Times New Roman"/>
              <a:cs typeface="Times New Roman"/>
            </a:endParaRPr>
          </a:p>
          <a:p>
            <a:pPr marL="0" indent="0" rtl="0">
              <a:spcAft>
                <a:spcPts val="0"/>
              </a:spcAft>
              <a:buNone/>
            </a:pPr>
            <a:r>
              <a:rPr lang="en" sz="1600" b="1" dirty="0">
                <a:latin typeface="Courier New"/>
                <a:ea typeface="Calibri"/>
                <a:cs typeface="Times New Roman"/>
              </a:rPr>
              <a:t>  printf(</a:t>
            </a:r>
            <a:r>
              <a:rPr lang="en" sz="1600" b="1" dirty="0">
                <a:solidFill>
                  <a:srgbClr val="A31515"/>
                </a:solidFill>
                <a:latin typeface="Courier New"/>
                <a:ea typeface="Calibri"/>
                <a:cs typeface="Times New Roman"/>
              </a:rPr>
              <a:t>"Accuracy = %.15f, stepCount = %d\n"</a:t>
            </a:r>
            <a:r>
              <a:rPr lang="en" sz="1600" b="1" dirty="0">
                <a:latin typeface="Courier New"/>
                <a:ea typeface="Calibri"/>
                <a:cs typeface="Times New Roman"/>
              </a:rPr>
              <a:t>, ORAccuracy, StepCount);</a:t>
            </a:r>
            <a:endParaRPr lang="ru-RU" sz="1600" b="1" dirty="0">
              <a:latin typeface="Courier New"/>
              <a:ea typeface="Times New Roman"/>
              <a:cs typeface="Times New Roman"/>
            </a:endParaRPr>
          </a:p>
          <a:p>
            <a:pPr marL="0" indent="0" rtl="0">
              <a:spcBef>
                <a:spcPts val="0"/>
              </a:spcBef>
              <a:spcAft>
                <a:spcPts val="0"/>
              </a:spcAft>
              <a:buNone/>
            </a:pPr>
            <a:r>
              <a:rPr lang="en" sz="1600" b="1" dirty="0">
                <a:solidFill>
                  <a:srgbClr val="008000"/>
                </a:solidFill>
                <a:latin typeface="Courier New"/>
                <a:ea typeface="Calibri"/>
                <a:cs typeface="Times New Roman"/>
              </a:rPr>
              <a:t> </a:t>
            </a:r>
            <a:endParaRPr lang="ru-RU" sz="1600" b="1" dirty="0" smtClean="0">
              <a:solidFill>
                <a:srgbClr val="009900"/>
              </a:solidFill>
              <a:latin typeface="Courier New" pitchFamily="49" charset="0"/>
              <a:cs typeface="Courier New" pitchFamily="49" charset="0"/>
            </a:endParaRPr>
          </a:p>
          <a:p>
            <a:pPr marL="0" indent="0" rtl="0">
              <a:spcBef>
                <a:spcPts val="0"/>
              </a:spcBef>
              <a:spcAft>
                <a:spcPts val="0"/>
              </a:spcAft>
              <a:buNone/>
            </a:pPr>
            <a:r>
              <a:rPr lang="en" sz="1600" b="1" dirty="0">
                <a:solidFill>
                  <a:srgbClr val="008000"/>
                </a:solidFill>
                <a:latin typeface="Courier New"/>
                <a:ea typeface="Calibri"/>
                <a:cs typeface="Times New Roman"/>
              </a:rPr>
              <a:t>  //4. Solution verification: </a:t>
            </a:r>
            <a:endParaRPr lang="ru-RU" sz="1600" b="1" dirty="0">
              <a:latin typeface="Courier New"/>
              <a:ea typeface="Times New Roman"/>
              <a:cs typeface="Times New Roman"/>
            </a:endParaRPr>
          </a:p>
          <a:p>
            <a:pPr marL="0" indent="0" rtl="0">
              <a:spcBef>
                <a:spcPts val="0"/>
              </a:spcBef>
              <a:spcAft>
                <a:spcPts val="0"/>
              </a:spcAft>
              <a:buNone/>
            </a:pPr>
            <a:r>
              <a:rPr lang="en" sz="1600" b="1" dirty="0">
                <a:solidFill>
                  <a:srgbClr val="008000"/>
                </a:solidFill>
                <a:latin typeface="Courier New"/>
                <a:ea typeface="Calibri"/>
                <a:cs typeface="Times New Roman"/>
              </a:rPr>
              <a:t>  //  4.1. Finding the exact system solution using MKL</a:t>
            </a:r>
            <a:endParaRPr lang="ru-RU" sz="1600" b="1" dirty="0">
              <a:latin typeface="Courier New"/>
              <a:ea typeface="Times New Roman"/>
              <a:cs typeface="Times New Roman"/>
            </a:endParaRPr>
          </a:p>
          <a:p>
            <a:pPr marL="0" indent="0" rtl="0">
              <a:spcBef>
                <a:spcPts val="0"/>
              </a:spcBef>
              <a:spcAft>
                <a:spcPts val="0"/>
              </a:spcAft>
              <a:buNone/>
            </a:pPr>
            <a:r>
              <a:rPr lang="en" sz="1600" b="1" dirty="0">
                <a:solidFill>
                  <a:srgbClr val="008000"/>
                </a:solidFill>
                <a:latin typeface="Courier New"/>
                <a:ea typeface="Calibri"/>
                <a:cs typeface="Times New Roman"/>
              </a:rPr>
              <a:t>  //  4.2. Comparison of Decision and DecisionMKL</a:t>
            </a:r>
            <a:endParaRPr lang="ru-RU" sz="1600" b="1" dirty="0">
              <a:latin typeface="Courier New"/>
              <a:ea typeface="Times New Roman"/>
              <a:cs typeface="Times New Roman"/>
            </a:endParaRPr>
          </a:p>
          <a:p>
            <a:pPr marL="0" indent="0" rtl="0">
              <a:spcBef>
                <a:spcPts val="0"/>
              </a:spcBef>
              <a:spcAft>
                <a:spcPts val="0"/>
              </a:spcAft>
              <a:buNone/>
            </a:pPr>
            <a:r>
              <a:rPr lang="en" sz="1600" b="1" dirty="0">
                <a:latin typeface="Courier New"/>
                <a:ea typeface="Calibri"/>
                <a:cs typeface="Times New Roman"/>
              </a:rPr>
              <a:t>  MKLtime = СomputeDecisionMKL(n, m, DecisionMKL);</a:t>
            </a:r>
            <a:endParaRPr lang="ru-RU" sz="1600" b="1" dirty="0">
              <a:latin typeface="Courier New"/>
              <a:ea typeface="Times New Roman"/>
              <a:cs typeface="Times New Roman"/>
            </a:endParaRPr>
          </a:p>
          <a:p>
            <a:pPr marL="0" indent="0" rtl="0">
              <a:spcBef>
                <a:spcPts val="0"/>
              </a:spcBef>
              <a:spcAft>
                <a:spcPts val="0"/>
              </a:spcAft>
              <a:buNone/>
            </a:pPr>
            <a:r>
              <a:rPr lang="en" sz="1600" b="1" dirty="0">
                <a:latin typeface="Courier New"/>
                <a:ea typeface="Calibri"/>
                <a:cs typeface="Times New Roman"/>
              </a:rPr>
              <a:t>  ExcAccuracy = СompareDecisions(Decision, DecisionMKL, size);</a:t>
            </a:r>
          </a:p>
          <a:p>
            <a:pPr marL="0" marR="0" indent="0" rtl="0">
              <a:spcBef>
                <a:spcPts val="0"/>
              </a:spcBef>
              <a:spcAft>
                <a:spcPts val="0"/>
              </a:spcAft>
              <a:buNone/>
            </a:pPr>
            <a:r>
              <a:rPr lang="en" sz="1600" b="1" dirty="0">
                <a:latin typeface="Courier New"/>
                <a:ea typeface="Calibri"/>
                <a:cs typeface="Times New Roman"/>
              </a:rPr>
              <a:t>  printf(</a:t>
            </a:r>
            <a:r>
              <a:rPr lang="en" sz="1600" b="1" dirty="0">
                <a:solidFill>
                  <a:srgbClr val="A31515"/>
                </a:solidFill>
                <a:latin typeface="Courier New"/>
                <a:ea typeface="Calibri"/>
                <a:cs typeface="Times New Roman"/>
              </a:rPr>
              <a:t>"MKL:\ntime = %.15f\n"</a:t>
            </a:r>
            <a:r>
              <a:rPr lang="en" sz="1600" b="1" dirty="0">
                <a:latin typeface="Courier New"/>
                <a:ea typeface="Calibri"/>
                <a:cs typeface="Times New Roman"/>
              </a:rPr>
              <a:t>, MKLtime);</a:t>
            </a:r>
            <a:endParaRPr lang="ru-RU" sz="1600" b="1" dirty="0">
              <a:latin typeface="Courier New"/>
              <a:ea typeface="Times New Roman"/>
              <a:cs typeface="Times New Roman"/>
            </a:endParaRPr>
          </a:p>
          <a:p>
            <a:pPr marL="0" marR="0" indent="0" rtl="0">
              <a:spcBef>
                <a:spcPts val="0"/>
              </a:spcBef>
              <a:spcAft>
                <a:spcPts val="600"/>
              </a:spcAft>
              <a:buNone/>
            </a:pPr>
            <a:r>
              <a:rPr lang="en" sz="1600" b="1" dirty="0">
                <a:latin typeface="Courier New"/>
                <a:ea typeface="Calibri"/>
                <a:cs typeface="Times New Roman"/>
              </a:rPr>
              <a:t>  printf(</a:t>
            </a:r>
            <a:r>
              <a:rPr lang="en" sz="1600" b="1" dirty="0">
                <a:solidFill>
                  <a:srgbClr val="A31515"/>
                </a:solidFill>
                <a:latin typeface="Courier New"/>
                <a:ea typeface="Calibri"/>
                <a:cs typeface="Times New Roman"/>
              </a:rPr>
              <a:t>"OR and MKL comparison = %.15f\n"</a:t>
            </a:r>
            <a:r>
              <a:rPr lang="en" sz="1600" b="1" dirty="0">
                <a:latin typeface="Courier New"/>
                <a:ea typeface="Calibri"/>
                <a:cs typeface="Times New Roman"/>
              </a:rPr>
              <a:t>, ExcAccuracy);</a:t>
            </a:r>
            <a:endParaRPr lang="ru-RU" sz="1600" b="1" dirty="0">
              <a:latin typeface="Courier New"/>
              <a:ea typeface="Times New Roman"/>
              <a:cs typeface="Times New Roman"/>
            </a:endParaRPr>
          </a:p>
          <a:p>
            <a:pPr marL="0" indent="0" rtl="0">
              <a:spcAft>
                <a:spcPts val="0"/>
              </a:spcAft>
              <a:buNone/>
            </a:pPr>
            <a:r>
              <a:rPr lang="en" sz="1600" b="1" dirty="0">
                <a:solidFill>
                  <a:srgbClr val="008000"/>
                </a:solidFill>
                <a:latin typeface="Courier New"/>
                <a:ea typeface="Calibri"/>
                <a:cs typeface="Times New Roman"/>
              </a:rPr>
              <a:t>  // continued in the following slide</a:t>
            </a:r>
            <a:endParaRPr lang="ru-RU" sz="1600" b="1" dirty="0" smtClean="0">
              <a:solidFill>
                <a:srgbClr val="008000"/>
              </a:solidFill>
              <a:latin typeface="Courier New"/>
              <a:ea typeface="Calibri"/>
              <a:cs typeface="Times New Roman"/>
            </a:endParaRPr>
          </a:p>
          <a:p>
            <a:pPr marL="0" indent="0" rtl="0">
              <a:spcAft>
                <a:spcPts val="0"/>
              </a:spcAft>
              <a:buNone/>
            </a:pPr>
            <a:r>
              <a:rPr lang="en" sz="1600" b="1" dirty="0">
                <a:solidFill>
                  <a:srgbClr val="008000"/>
                </a:solidFill>
                <a:latin typeface="Courier New"/>
                <a:ea typeface="Calibri"/>
                <a:cs typeface="Times New Roman"/>
              </a:rPr>
              <a:t>  </a:t>
            </a:r>
            <a:endParaRPr lang="ru-RU" sz="1600" b="1" dirty="0">
              <a:effectLst/>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1443266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 (4)</a:t>
            </a:r>
            <a:endParaRPr lang="ru-RU" dirty="0"/>
          </a:p>
        </p:txBody>
      </p:sp>
      <p:sp>
        <p:nvSpPr>
          <p:cNvPr id="3" name="Объект 2"/>
          <p:cNvSpPr>
            <a:spLocks noGrp="1"/>
          </p:cNvSpPr>
          <p:nvPr>
            <p:ph idx="1"/>
          </p:nvPr>
        </p:nvSpPr>
        <p:spPr>
          <a:xfrm>
            <a:off x="495300" y="1196977"/>
            <a:ext cx="8915400" cy="3528167"/>
          </a:xfrm>
          <a:solidFill>
            <a:schemeClr val="accent3">
              <a:lumMod val="85000"/>
            </a:schemeClr>
          </a:solidFill>
        </p:spPr>
        <p:txBody>
          <a:bodyPr rtlCol="0"/>
          <a:lstStyle/>
          <a:p>
            <a:pPr marL="0" indent="0" rtl="0">
              <a:spcBef>
                <a:spcPts val="0"/>
              </a:spcBef>
              <a:spcAft>
                <a:spcPts val="0"/>
              </a:spcAft>
              <a:buNone/>
            </a:pPr>
            <a:r>
              <a:rPr lang="en" sz="1600" b="1">
                <a:solidFill>
                  <a:srgbClr val="008000"/>
                </a:solidFill>
                <a:latin typeface="Courier New"/>
                <a:ea typeface="Calibri"/>
                <a:cs typeface="Times New Roman"/>
              </a:rPr>
              <a:t>//5. Results filing</a:t>
            </a: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file = fopen(FileName, </a:t>
            </a:r>
            <a:r>
              <a:rPr lang="en" sz="1600" b="1">
                <a:solidFill>
                  <a:srgbClr val="A31515"/>
                </a:solidFill>
                <a:latin typeface="Courier New"/>
                <a:ea typeface="Calibri"/>
                <a:cs typeface="Times New Roman"/>
              </a:rPr>
              <a:t>"a+"</a:t>
            </a:r>
            <a:r>
              <a:rPr lang="en" sz="1600" b="1">
                <a:latin typeface="Courier New"/>
                <a:ea typeface="Calibri"/>
                <a:cs typeface="Times New Roman"/>
              </a:rPr>
              <a:t>);</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(file)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fprintf(file, </a:t>
            </a:r>
            <a:r>
              <a:rPr lang="en" sz="1600" b="1">
                <a:solidFill>
                  <a:srgbClr val="A31515"/>
                </a:solidFill>
                <a:latin typeface="Courier New"/>
                <a:ea typeface="Calibri"/>
                <a:cs typeface="Times New Roman"/>
              </a:rPr>
              <a:t>"%d;%d;%.15f;%.15f;%.15f;%d;%.15f\n"</a:t>
            </a: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n, m, Accuracy, ORAccuracy, ExcAccuracy,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StepCount, time);</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600"/>
              </a:spcAft>
              <a:buNone/>
            </a:pPr>
            <a:r>
              <a:rPr lang="en" sz="1600" b="1">
                <a:latin typeface="Courier New"/>
                <a:ea typeface="Calibri"/>
                <a:cs typeface="Times New Roman"/>
              </a:rPr>
              <a:t>  fclose(file);</a:t>
            </a:r>
            <a:endParaRPr lang="ru-RU" sz="1600" b="1" dirty="0">
              <a:latin typeface="Courier New"/>
              <a:ea typeface="Times New Roman"/>
              <a:cs typeface="Times New Roman"/>
            </a:endParaRPr>
          </a:p>
          <a:p>
            <a:pPr marL="0" indent="0" rtl="0">
              <a:spcAft>
                <a:spcPts val="0"/>
              </a:spcAft>
              <a:buNone/>
            </a:pPr>
            <a:endParaRPr lang="en-US" sz="1600" b="1" dirty="0" smtClean="0">
              <a:latin typeface="Courier New"/>
              <a:ea typeface="Calibri"/>
              <a:cs typeface="Times New Roman"/>
            </a:endParaRPr>
          </a:p>
          <a:p>
            <a:pPr marL="0" indent="0" rtl="0">
              <a:spcAft>
                <a:spcPts val="0"/>
              </a:spcAft>
              <a:buNone/>
            </a:pPr>
            <a:r>
              <a:rPr lang="en" sz="1600" b="1">
                <a:solidFill>
                  <a:srgbClr val="008000"/>
                </a:solidFill>
                <a:latin typeface="Courier New"/>
                <a:ea typeface="Calibri"/>
                <a:cs typeface="Times New Roman"/>
              </a:rPr>
              <a:t>  //6. Memory release for Decision and DecisionMKL arrays</a:t>
            </a:r>
            <a:endParaRPr lang="ru-RU" sz="1600" b="1" dirty="0">
              <a:latin typeface="Courier New"/>
              <a:ea typeface="Times New Roman"/>
              <a:cs typeface="Times New Roman"/>
            </a:endParaRPr>
          </a:p>
          <a:p>
            <a:pPr marL="0" indent="0" rtl="0">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return</a:t>
            </a:r>
            <a:r>
              <a:rPr lang="en" sz="1600" b="1">
                <a:latin typeface="Courier New"/>
                <a:ea typeface="Calibri"/>
                <a:cs typeface="Times New Roman"/>
              </a:rPr>
              <a:t> 0;</a:t>
            </a:r>
          </a:p>
          <a:p>
            <a:pPr marL="0" indent="0" rtl="0">
              <a:spcBef>
                <a:spcPts val="0"/>
              </a:spcBef>
              <a:spcAft>
                <a:spcPts val="0"/>
              </a:spcAft>
              <a:buNone/>
            </a:pPr>
            <a:r>
              <a:rPr lang="en" sz="1600" b="1">
                <a:latin typeface="Courier New"/>
                <a:ea typeface="Times New Roman"/>
                <a:cs typeface="Times New Roman"/>
              </a:rPr>
              <a:t>}</a:t>
            </a:r>
            <a:endParaRPr lang="ru-RU" sz="1600" b="1" dirty="0">
              <a:latin typeface="Courier New"/>
              <a:ea typeface="Times New Roman"/>
              <a:cs typeface="Times New Roman"/>
            </a:endParaRPr>
          </a:p>
          <a:p>
            <a:pPr marL="0" indent="0" rtl="0">
              <a:spcBef>
                <a:spcPts val="0"/>
              </a:spcBef>
              <a:spcAft>
                <a:spcPts val="600"/>
              </a:spcAft>
              <a:buNone/>
            </a:pPr>
            <a:endParaRPr lang="ru-RU" sz="1600" b="1" dirty="0">
              <a:effectLst/>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0763017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a:t>
            </a:r>
            <a:endParaRPr lang="ru-RU" dirty="0"/>
          </a:p>
        </p:txBody>
      </p:sp>
      <p:sp>
        <p:nvSpPr>
          <p:cNvPr id="3" name="Объект 2"/>
          <p:cNvSpPr>
            <a:spLocks noGrp="1"/>
          </p:cNvSpPr>
          <p:nvPr>
            <p:ph idx="1"/>
          </p:nvPr>
        </p:nvSpPr>
        <p:spPr/>
        <p:txBody>
          <a:bodyPr rtlCol="0"/>
          <a:lstStyle/>
          <a:p>
            <a:pPr rtl="0"/>
            <a:r>
              <a:rPr lang="en" b="1" dirty="0"/>
              <a:t>Utilities.h</a:t>
            </a:r>
            <a:r>
              <a:rPr lang="en" dirty="0"/>
              <a:t> will contain prototypes and </a:t>
            </a:r>
            <a:r>
              <a:rPr lang="en" b="1" dirty="0"/>
              <a:t>Utilities.cpp</a:t>
            </a:r>
            <a:r>
              <a:rPr lang="en" dirty="0"/>
              <a:t> will contain implementation of memory allocation and release functions.</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2"/>
          <p:cNvSpPr txBox="1">
            <a:spLocks/>
          </p:cNvSpPr>
          <p:nvPr/>
        </p:nvSpPr>
        <p:spPr bwMode="auto">
          <a:xfrm>
            <a:off x="488504" y="2551030"/>
            <a:ext cx="8915400" cy="1814074"/>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a:ea typeface="Calibri"/>
              </a:rPr>
              <a:t>//Memory allocation</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InitializeVector(</a:t>
            </a:r>
            <a:r>
              <a:rPr lang="en" sz="1600" b="1">
                <a:solidFill>
                  <a:srgbClr val="0000FF"/>
                </a:solidFill>
                <a:latin typeface="Courier New"/>
                <a:ea typeface="Calibri"/>
              </a:rPr>
              <a:t>double</a:t>
            </a:r>
            <a:r>
              <a:rPr lang="en" sz="1600" b="1">
                <a:latin typeface="Courier New"/>
                <a:ea typeface="Calibri"/>
              </a:rPr>
              <a:t>** Vector, </a:t>
            </a:r>
            <a:r>
              <a:rPr lang="en" sz="1600" b="1">
                <a:solidFill>
                  <a:srgbClr val="0000FF"/>
                </a:solidFill>
                <a:latin typeface="Courier New"/>
                <a:ea typeface="Calibri"/>
              </a:rPr>
              <a:t>int</a:t>
            </a:r>
            <a:r>
              <a:rPr lang="en" sz="1600" b="1">
                <a:latin typeface="Courier New"/>
                <a:ea typeface="Calibri"/>
              </a:rPr>
              <a:t> size);</a:t>
            </a:r>
            <a:endParaRPr lang="ru-RU" sz="1600" b="1" dirty="0" smtClean="0">
              <a:latin typeface="Courier New"/>
              <a:ea typeface="Calibri"/>
            </a:endParaRPr>
          </a:p>
          <a:p>
            <a:pPr marL="0" indent="0"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InitializeVector(</a:t>
            </a:r>
            <a:r>
              <a:rPr lang="en" sz="1600" b="1">
                <a:solidFill>
                  <a:srgbClr val="0000FF"/>
                </a:solidFill>
                <a:latin typeface="Courier New"/>
                <a:ea typeface="Calibri"/>
              </a:rPr>
              <a:t>int</a:t>
            </a:r>
            <a:r>
              <a:rPr lang="en" sz="1600" b="1">
                <a:latin typeface="Courier New"/>
                <a:ea typeface="Calibri"/>
              </a:rPr>
              <a:t> ** Matrix, </a:t>
            </a:r>
            <a:r>
              <a:rPr lang="en" sz="1600" b="1">
                <a:solidFill>
                  <a:srgbClr val="0000FF"/>
                </a:solidFill>
                <a:latin typeface="Courier New"/>
                <a:ea typeface="Calibri"/>
              </a:rPr>
              <a:t>int</a:t>
            </a:r>
            <a:r>
              <a:rPr lang="en" sz="1600" b="1">
                <a:latin typeface="Courier New"/>
                <a:ea typeface="Calibri"/>
              </a:rPr>
              <a:t> size); </a:t>
            </a:r>
          </a:p>
          <a:p>
            <a:pPr marL="0" indent="0" rtl="0">
              <a:spcBef>
                <a:spcPts val="0"/>
              </a:spcBef>
              <a:spcAft>
                <a:spcPts val="0"/>
              </a:spcAft>
              <a:buNone/>
            </a:pPr>
            <a:endParaRPr lang="en-US" sz="1600" b="1" dirty="0">
              <a:solidFill>
                <a:srgbClr val="008000"/>
              </a:solidFill>
              <a:latin typeface="Courier New"/>
              <a:ea typeface="Calibri"/>
            </a:endParaRPr>
          </a:p>
          <a:p>
            <a:pPr marL="0" indent="0" rtl="0">
              <a:spcBef>
                <a:spcPts val="0"/>
              </a:spcBef>
              <a:spcAft>
                <a:spcPts val="0"/>
              </a:spcAft>
              <a:buNone/>
            </a:pPr>
            <a:r>
              <a:rPr lang="en" sz="1600" b="1">
                <a:solidFill>
                  <a:srgbClr val="008000"/>
                </a:solidFill>
                <a:latin typeface="Courier New"/>
                <a:ea typeface="Calibri"/>
              </a:rPr>
              <a:t>// memory release</a:t>
            </a:r>
            <a:endParaRPr lang="en-US" sz="1600" b="1" dirty="0" smtClean="0">
              <a:solidFill>
                <a:srgbClr val="008000"/>
              </a:solidFill>
              <a:latin typeface="Courier New"/>
              <a:ea typeface="Calibri"/>
            </a:endParaRPr>
          </a:p>
          <a:p>
            <a:pPr marL="0" indent="0" rtl="0">
              <a:spcBef>
                <a:spcPts val="0"/>
              </a:spcBef>
              <a:spcAft>
                <a:spcPts val="0"/>
              </a:spcAft>
              <a:buNone/>
            </a:pPr>
            <a:r>
              <a:rPr lang="en" sz="1600" b="1">
                <a:solidFill>
                  <a:srgbClr val="0000FF"/>
                </a:solidFill>
                <a:latin typeface="Courier New"/>
                <a:ea typeface="Calibri"/>
              </a:rPr>
              <a:t>void</a:t>
            </a:r>
            <a:r>
              <a:rPr lang="en" sz="1600" b="1">
                <a:solidFill>
                  <a:srgbClr val="008000"/>
                </a:solidFill>
                <a:latin typeface="Courier New"/>
                <a:ea typeface="Times New Roman"/>
              </a:rPr>
              <a:t> </a:t>
            </a:r>
            <a:r>
              <a:rPr lang="en" sz="1600" b="1">
                <a:latin typeface="Courier New"/>
                <a:ea typeface="Calibri"/>
              </a:rPr>
              <a:t>FreeVector(</a:t>
            </a:r>
            <a:r>
              <a:rPr lang="en" sz="1600" b="1">
                <a:solidFill>
                  <a:srgbClr val="0000FF"/>
                </a:solidFill>
                <a:latin typeface="Courier New"/>
                <a:ea typeface="Calibri"/>
              </a:rPr>
              <a:t>double</a:t>
            </a:r>
            <a:r>
              <a:rPr lang="en" sz="1600" b="1">
                <a:latin typeface="Courier New"/>
                <a:ea typeface="Times New Roman"/>
              </a:rPr>
              <a:t>** Vector);</a:t>
            </a:r>
          </a:p>
          <a:p>
            <a:pPr marL="0" lvl="0" indent="0" rtl="0" eaLnBrk="1" fontAlgn="auto" hangingPunct="1">
              <a:spcBef>
                <a:spcPts val="0"/>
              </a:spcBef>
              <a:spcAft>
                <a:spcPts val="0"/>
              </a:spcAft>
              <a:buSzTx/>
              <a:buNone/>
            </a:pPr>
            <a:r>
              <a:rPr lang="en" sz="1600" b="1">
                <a:solidFill>
                  <a:srgbClr val="0000FF"/>
                </a:solidFill>
                <a:latin typeface="Courier New"/>
                <a:ea typeface="Calibri"/>
              </a:rPr>
              <a:t>void</a:t>
            </a:r>
            <a:r>
              <a:rPr lang="en" sz="1600" b="1">
                <a:solidFill>
                  <a:srgbClr val="008000"/>
                </a:solidFill>
                <a:latin typeface="Courier New"/>
                <a:ea typeface="Times New Roman"/>
              </a:rPr>
              <a:t> </a:t>
            </a:r>
            <a:r>
              <a:rPr lang="en" sz="1600" b="1">
                <a:solidFill>
                  <a:srgbClr val="000000"/>
                </a:solidFill>
                <a:latin typeface="Courier New"/>
                <a:ea typeface="Calibri"/>
              </a:rPr>
              <a:t>FreeVector(</a:t>
            </a:r>
            <a:r>
              <a:rPr lang="en" sz="1600" b="1">
                <a:solidFill>
                  <a:srgbClr val="0000FF"/>
                </a:solidFill>
                <a:latin typeface="Courier New"/>
                <a:ea typeface="Calibri"/>
              </a:rPr>
              <a:t>int</a:t>
            </a:r>
            <a:r>
              <a:rPr lang="en" sz="1600" b="1">
                <a:solidFill>
                  <a:srgbClr val="000000"/>
                </a:solidFill>
                <a:latin typeface="Courier New"/>
                <a:ea typeface="Times New Roman"/>
              </a:rPr>
              <a:t>** Vector);</a:t>
            </a:r>
            <a:endParaRPr lang="ru-RU" sz="2000" b="1" dirty="0">
              <a:solidFill>
                <a:srgbClr val="000000"/>
              </a:solidFill>
              <a:latin typeface="Times New Roman"/>
              <a:ea typeface="Times New Roman"/>
            </a:endParaRPr>
          </a:p>
          <a:p>
            <a:pPr marL="0" indent="0" rtl="0">
              <a:spcBef>
                <a:spcPts val="0"/>
              </a:spcBef>
              <a:spcAft>
                <a:spcPts val="0"/>
              </a:spcAft>
              <a:buNone/>
            </a:pPr>
            <a:endParaRPr lang="ru-RU" sz="2000" b="1" dirty="0">
              <a:latin typeface="Times New Roman"/>
              <a:ea typeface="Times New Roman"/>
            </a:endParaRPr>
          </a:p>
        </p:txBody>
      </p:sp>
    </p:spTree>
    <p:extLst>
      <p:ext uri="{BB962C8B-B14F-4D97-AF65-F5344CB8AC3E}">
        <p14:creationId xmlns:p14="http://schemas.microsoft.com/office/powerpoint/2010/main" xmlns="" val="10456688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Differential equation description (1)</a:t>
            </a:r>
            <a:endParaRPr lang="ru-RU" dirty="0"/>
          </a:p>
        </p:txBody>
      </p:sp>
      <p:sp>
        <p:nvSpPr>
          <p:cNvPr id="3" name="Объект 2"/>
          <p:cNvSpPr>
            <a:spLocks noGrp="1"/>
          </p:cNvSpPr>
          <p:nvPr>
            <p:ph idx="1"/>
          </p:nvPr>
        </p:nvSpPr>
        <p:spPr>
          <a:xfrm>
            <a:off x="574104" y="2853160"/>
            <a:ext cx="8915400" cy="2808088"/>
          </a:xfrm>
          <a:solidFill>
            <a:schemeClr val="accent3">
              <a:lumMod val="85000"/>
            </a:schemeClr>
          </a:solidFill>
        </p:spPr>
        <p:txBody>
          <a:bodyPr rtlCol="0"/>
          <a:lstStyle/>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#define </a:t>
            </a:r>
            <a:r>
              <a:rPr lang="en" sz="1600" b="1">
                <a:latin typeface="Courier New" pitchFamily="49" charset="0"/>
                <a:ea typeface="Calibri"/>
                <a:cs typeface="Courier New" pitchFamily="49" charset="0"/>
              </a:rPr>
              <a:t>_USE_MATH_DEFINES</a:t>
            </a:r>
            <a:endParaRPr lang="ru-RU" sz="1600" b="1" dirty="0" smtClean="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#include</a:t>
            </a:r>
            <a:r>
              <a:rPr lang="en" sz="1600" b="1">
                <a:solidFill>
                  <a:srgbClr val="008000"/>
                </a:solidFill>
                <a:latin typeface="Courier New" pitchFamily="49" charset="0"/>
                <a:ea typeface="Calibri"/>
                <a:cs typeface="Courier New" pitchFamily="49" charset="0"/>
              </a:rPr>
              <a:t> </a:t>
            </a:r>
            <a:r>
              <a:rPr lang="en" sz="1600" b="1">
                <a:solidFill>
                  <a:srgbClr val="A31515"/>
                </a:solidFill>
                <a:latin typeface="Courier New" pitchFamily="49" charset="0"/>
                <a:ea typeface="Calibri"/>
                <a:cs typeface="Courier New" pitchFamily="49" charset="0"/>
              </a:rPr>
              <a:t>"math.h"</a:t>
            </a:r>
            <a:endParaRPr lang="ru-RU" sz="1600" b="1" dirty="0" smtClean="0">
              <a:latin typeface="Courier New" pitchFamily="49" charset="0"/>
              <a:ea typeface="Times New Roman"/>
              <a:cs typeface="Courier New" pitchFamily="49" charset="0"/>
            </a:endParaRPr>
          </a:p>
          <a:p>
            <a:pPr marL="0" indent="0" rtl="0">
              <a:spcBef>
                <a:spcPts val="0"/>
              </a:spcBef>
              <a:spcAft>
                <a:spcPts val="0"/>
              </a:spcAft>
              <a:buNone/>
            </a:pPr>
            <a:endParaRPr lang="ru-RU" sz="1600" b="1" dirty="0" smtClean="0">
              <a:solidFill>
                <a:srgbClr val="0000FF"/>
              </a:solidFill>
              <a:latin typeface="Courier New"/>
              <a:ea typeface="Calibri"/>
            </a:endParaRPr>
          </a:p>
          <a:p>
            <a:pPr marL="0" indent="0" rtl="0">
              <a:spcBef>
                <a:spcPts val="0"/>
              </a:spcBef>
              <a:spcAft>
                <a:spcPts val="0"/>
              </a:spcAft>
              <a:buNone/>
            </a:pPr>
            <a:r>
              <a:rPr lang="en" sz="1600" b="1">
                <a:solidFill>
                  <a:srgbClr val="0000FF"/>
                </a:solidFill>
                <a:latin typeface="Courier New"/>
                <a:ea typeface="Calibri"/>
              </a:rPr>
              <a:t>#define</a:t>
            </a:r>
            <a:r>
              <a:rPr lang="en" sz="1600" b="1">
                <a:solidFill>
                  <a:srgbClr val="008000"/>
                </a:solidFill>
                <a:latin typeface="Courier New"/>
                <a:ea typeface="Calibri"/>
              </a:rPr>
              <a:t> </a:t>
            </a:r>
            <a:r>
              <a:rPr lang="en" sz="1600" b="1">
                <a:latin typeface="Courier New"/>
                <a:ea typeface="Calibri"/>
              </a:rPr>
              <a:t>LEFT_BOUND  10.0 </a:t>
            </a:r>
            <a:endParaRPr lang="ru-RU" sz="1600" b="1" dirty="0" smtClean="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#define</a:t>
            </a:r>
            <a:r>
              <a:rPr lang="en" sz="1600" b="1">
                <a:solidFill>
                  <a:srgbClr val="008000"/>
                </a:solidFill>
                <a:latin typeface="Courier New"/>
                <a:ea typeface="Calibri"/>
              </a:rPr>
              <a:t> </a:t>
            </a:r>
            <a:r>
              <a:rPr lang="en" sz="1600" b="1">
                <a:latin typeface="Courier New"/>
                <a:ea typeface="Calibri"/>
              </a:rPr>
              <a:t>RIGHT_BOUND 10.0</a:t>
            </a:r>
            <a:endParaRPr lang="ru-RU" sz="1600" b="1" dirty="0" smtClean="0">
              <a:latin typeface="Times New Roman"/>
              <a:ea typeface="Times New Roman"/>
            </a:endParaRPr>
          </a:p>
          <a:p>
            <a:pPr marL="0" indent="0" rtl="0">
              <a:buNone/>
            </a:pPr>
            <a:endParaRPr lang="ru-RU" sz="1600" b="1" dirty="0" smtClean="0">
              <a:solidFill>
                <a:srgbClr val="008000"/>
              </a:solidFill>
              <a:latin typeface="Courier New" pitchFamily="49" charset="0"/>
              <a:cs typeface="Courier New" pitchFamily="49" charset="0"/>
            </a:endParaRPr>
          </a:p>
          <a:p>
            <a:pPr marL="0" indent="0" rtl="0">
              <a:buNone/>
            </a:pPr>
            <a:r>
              <a:rPr lang="en" sz="1600" b="1">
                <a:solidFill>
                  <a:srgbClr val="008000"/>
                </a:solidFill>
                <a:latin typeface="Courier New" pitchFamily="49" charset="0"/>
                <a:cs typeface="Courier New" pitchFamily="49" charset="0"/>
              </a:rPr>
              <a:t>// Function of right-hand part computation for partial differential equations </a:t>
            </a:r>
          </a:p>
          <a:p>
            <a:pPr marL="0" indent="0" rtl="0">
              <a:buNone/>
            </a:pPr>
            <a:r>
              <a:rPr lang="en" sz="1600" b="1">
                <a:solidFill>
                  <a:srgbClr val="0000FF"/>
                </a:solidFill>
                <a:latin typeface="Courier New" pitchFamily="49" charset="0"/>
                <a:cs typeface="Courier New" pitchFamily="49" charset="0"/>
              </a:rPr>
              <a:t>double</a:t>
            </a:r>
            <a:r>
              <a:rPr lang="en" sz="1600" b="1">
                <a:latin typeface="Courier New" pitchFamily="49" charset="0"/>
                <a:cs typeface="Courier New" pitchFamily="49" charset="0"/>
              </a:rPr>
              <a:t> f(</a:t>
            </a:r>
            <a:r>
              <a:rPr lang="en" sz="1600" b="1">
                <a:solidFill>
                  <a:srgbClr val="0000FF"/>
                </a:solidFill>
                <a:latin typeface="Courier New" pitchFamily="49" charset="0"/>
                <a:cs typeface="Courier New" pitchFamily="49" charset="0"/>
              </a:rPr>
              <a:t>double</a:t>
            </a:r>
            <a:r>
              <a:rPr lang="en" sz="1600" b="1">
                <a:latin typeface="Courier New" pitchFamily="49" charset="0"/>
                <a:cs typeface="Courier New" pitchFamily="49" charset="0"/>
              </a:rPr>
              <a:t> x, </a:t>
            </a:r>
            <a:r>
              <a:rPr lang="en" sz="1600" b="1">
                <a:solidFill>
                  <a:srgbClr val="0000FF"/>
                </a:solidFill>
                <a:latin typeface="Courier New" pitchFamily="49" charset="0"/>
                <a:cs typeface="Courier New" pitchFamily="49" charset="0"/>
              </a:rPr>
              <a:t>double</a:t>
            </a:r>
            <a:r>
              <a:rPr lang="en" sz="1600" b="1">
                <a:latin typeface="Courier New" pitchFamily="49" charset="0"/>
                <a:cs typeface="Courier New" pitchFamily="49" charset="0"/>
              </a:rPr>
              <a:t> y) {</a:t>
            </a:r>
          </a:p>
          <a:p>
            <a:pPr marL="0" indent="0" rtl="0">
              <a:buNone/>
            </a:pPr>
            <a:r>
              <a:rPr lang="en" sz="1600" b="1">
                <a:latin typeface="Courier New" pitchFamily="49" charset="0"/>
                <a:cs typeface="Courier New" pitchFamily="49" charset="0"/>
              </a:rPr>
              <a:t>  </a:t>
            </a:r>
            <a:r>
              <a:rPr lang="en" sz="1600" b="1">
                <a:solidFill>
                  <a:srgbClr val="0000FF"/>
                </a:solidFill>
                <a:latin typeface="Courier New" pitchFamily="49" charset="0"/>
                <a:cs typeface="Courier New" pitchFamily="49" charset="0"/>
              </a:rPr>
              <a:t>return</a:t>
            </a:r>
            <a:r>
              <a:rPr lang="en" sz="1600" b="1">
                <a:latin typeface="Courier New" pitchFamily="49" charset="0"/>
                <a:cs typeface="Courier New" pitchFamily="49" charset="0"/>
              </a:rPr>
              <a:t> </a:t>
            </a:r>
            <a:r>
              <a:rPr lang="en" sz="1600" b="1">
                <a:latin typeface="Courier New" pitchFamily="49" charset="0"/>
                <a:ea typeface="Calibri"/>
                <a:cs typeface="Courier New" pitchFamily="49" charset="0"/>
              </a:rPr>
              <a:t> 10*sin(M_PI*x/LEFT_BOUND)*sin(M_PI*y/RIGHT_BOUND);</a:t>
            </a:r>
            <a:endParaRPr lang="ru-RU" sz="1600" b="1" dirty="0" smtClean="0">
              <a:latin typeface="Courier New" pitchFamily="49" charset="0"/>
              <a:ea typeface="Calibri"/>
              <a:cs typeface="Courier New" pitchFamily="49" charset="0"/>
            </a:endParaRPr>
          </a:p>
          <a:p>
            <a:pPr marL="0" indent="0" rtl="0">
              <a:buNone/>
            </a:pPr>
            <a:r>
              <a:rPr lang="en" sz="1600" b="1">
                <a:latin typeface="Courier New" pitchFamily="49" charset="0"/>
                <a:cs typeface="Courier New" pitchFamily="49" charset="0"/>
              </a:rPr>
              <a:t>}</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Прямоугольник 5"/>
          <p:cNvSpPr/>
          <p:nvPr/>
        </p:nvSpPr>
        <p:spPr>
          <a:xfrm>
            <a:off x="200472" y="1139260"/>
            <a:ext cx="9289032" cy="1569660"/>
          </a:xfrm>
          <a:prstGeom prst="rect">
            <a:avLst/>
          </a:prstGeom>
        </p:spPr>
        <p:txBody>
          <a:bodyPr wrap="square" rtlCol="0">
            <a:spAutoFit/>
          </a:bodyPr>
          <a:lstStyle/>
          <a:p>
            <a:pPr marL="342900" indent="-342900" rtl="0">
              <a:buFont typeface="Wingdings" pitchFamily="2" charset="2"/>
              <a:buChar char="q"/>
            </a:pPr>
            <a:r>
              <a:rPr lang="en" sz="2400" b="1" dirty="0"/>
              <a:t>PoissonDecision.h</a:t>
            </a:r>
            <a:r>
              <a:rPr lang="en" sz="2400" dirty="0"/>
              <a:t> will contain prototypes and </a:t>
            </a:r>
            <a:r>
              <a:rPr lang="en" sz="2400" b="1" dirty="0"/>
              <a:t>PoissonDecision.cpp</a:t>
            </a:r>
            <a:r>
              <a:rPr lang="en" sz="2400" dirty="0"/>
              <a:t> will contain implementation of functions describing the right-hand part and boundary conditions of the differential equation:</a:t>
            </a:r>
            <a:endParaRPr lang="ru-RU" sz="2000" dirty="0"/>
          </a:p>
        </p:txBody>
      </p:sp>
    </p:spTree>
    <p:extLst>
      <p:ext uri="{BB962C8B-B14F-4D97-AF65-F5344CB8AC3E}">
        <p14:creationId xmlns:p14="http://schemas.microsoft.com/office/powerpoint/2010/main" xmlns="" val="16739369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Differential equation description (2)</a:t>
            </a:r>
            <a:endParaRPr lang="ru-RU" dirty="0"/>
          </a:p>
        </p:txBody>
      </p:sp>
      <p:sp>
        <p:nvSpPr>
          <p:cNvPr id="3" name="Объект 2"/>
          <p:cNvSpPr>
            <a:spLocks noGrp="1"/>
          </p:cNvSpPr>
          <p:nvPr>
            <p:ph idx="1"/>
          </p:nvPr>
        </p:nvSpPr>
        <p:spPr>
          <a:xfrm>
            <a:off x="272480" y="1052736"/>
            <a:ext cx="9396444" cy="4968552"/>
          </a:xfrm>
          <a:solidFill>
            <a:schemeClr val="accent3">
              <a:lumMod val="85000"/>
            </a:schemeClr>
          </a:solidFill>
        </p:spPr>
        <p:txBody>
          <a:bodyPr rtlCol="0"/>
          <a:lstStyle/>
          <a:p>
            <a:pPr marL="0" indent="0">
              <a:spcBef>
                <a:spcPts val="0"/>
              </a:spcBef>
              <a:spcAft>
                <a:spcPts val="0"/>
              </a:spcAft>
              <a:buNone/>
            </a:pPr>
            <a:r>
              <a:rPr lang="en" sz="1600" b="1" dirty="0">
                <a:solidFill>
                  <a:srgbClr val="008000"/>
                </a:solidFill>
                <a:latin typeface="Courier New" pitchFamily="49" charset="0"/>
                <a:cs typeface="Courier New" pitchFamily="49" charset="0"/>
              </a:rPr>
              <a:t>// Function of BC computation at the left side of the rectangle</a:t>
            </a:r>
          </a:p>
          <a:p>
            <a:pPr marL="0" indent="0" rtl="0">
              <a:spcBef>
                <a:spcPts val="0"/>
              </a:spcBef>
              <a:spcAft>
                <a:spcPts val="0"/>
              </a:spcAft>
              <a:buNone/>
            </a:pP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mu1(</a:t>
            </a: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y) {</a:t>
            </a:r>
            <a:endParaRPr lang="ru-RU" sz="1600" b="1" dirty="0">
              <a:latin typeface="Courier New" pitchFamily="49" charset="0"/>
              <a:cs typeface="Courier New" pitchFamily="49" charset="0"/>
            </a:endParaRPr>
          </a:p>
          <a:p>
            <a:pPr marL="0" marR="0" indent="0" rtl="0">
              <a:spcBef>
                <a:spcPts val="0"/>
              </a:spcBef>
              <a:spcAft>
                <a:spcPts val="0"/>
              </a:spcAft>
              <a:buNone/>
            </a:pPr>
            <a:r>
              <a:rPr lang="en" sz="1600" b="1" dirty="0">
                <a:latin typeface="Courier New" pitchFamily="49" charset="0"/>
                <a:cs typeface="Courier New" pitchFamily="49" charset="0"/>
              </a:rPr>
              <a:t>  </a:t>
            </a:r>
            <a:r>
              <a:rPr lang="en" sz="1600" b="1" dirty="0">
                <a:solidFill>
                  <a:srgbClr val="0000FF"/>
                </a:solidFill>
                <a:latin typeface="Courier New" pitchFamily="49" charset="0"/>
                <a:cs typeface="Courier New" pitchFamily="49" charset="0"/>
              </a:rPr>
              <a:t>return</a:t>
            </a:r>
            <a:r>
              <a:rPr lang="en" sz="1600" b="1" dirty="0">
                <a:latin typeface="Courier New" pitchFamily="49" charset="0"/>
                <a:cs typeface="Courier New" pitchFamily="49" charset="0"/>
              </a:rPr>
              <a:t> </a:t>
            </a:r>
            <a:r>
              <a:rPr lang="en" sz="1600" b="1" dirty="0">
                <a:latin typeface="Courier New"/>
                <a:ea typeface="Calibri"/>
                <a:cs typeface="Courier New"/>
              </a:rPr>
              <a:t> y*(RIGHT_BOUND - y)*cos(M_PI*(RIGHT_BOUND - y)/ </a:t>
            </a:r>
            <a:endParaRPr lang="ru-RU" sz="1600" b="1" dirty="0">
              <a:latin typeface="Courier New"/>
              <a:ea typeface="Times New Roman"/>
              <a:cs typeface="Times New Roman"/>
            </a:endParaRPr>
          </a:p>
          <a:p>
            <a:pPr marL="0" marR="0" indent="0" rtl="0">
              <a:spcBef>
                <a:spcPts val="0"/>
              </a:spcBef>
              <a:spcAft>
                <a:spcPts val="0"/>
              </a:spcAft>
              <a:buNone/>
            </a:pPr>
            <a:r>
              <a:rPr lang="en" sz="1600" b="1" dirty="0">
                <a:latin typeface="Courier New"/>
                <a:ea typeface="Calibri"/>
                <a:cs typeface="Courier New"/>
              </a:rPr>
              <a:t>    		 RIGHT_BOUND)*cos(M_PI*y/RIGHT_BOUND);</a:t>
            </a:r>
            <a:endParaRPr lang="ru-RU" sz="1600" b="1" dirty="0">
              <a:latin typeface="Courier New" pitchFamily="49" charset="0"/>
              <a:cs typeface="Courier New" pitchFamily="49" charset="0"/>
            </a:endParaRPr>
          </a:p>
          <a:p>
            <a:pPr marL="0" indent="0" rtl="0">
              <a:spcBef>
                <a:spcPts val="0"/>
              </a:spcBef>
              <a:spcAft>
                <a:spcPts val="0"/>
              </a:spcAft>
              <a:buNone/>
            </a:pPr>
            <a:r>
              <a:rPr lang="en" sz="1600" b="1" dirty="0">
                <a:latin typeface="Courier New" pitchFamily="49" charset="0"/>
                <a:cs typeface="Courier New" pitchFamily="49" charset="0"/>
              </a:rPr>
              <a:t>}</a:t>
            </a:r>
          </a:p>
          <a:p>
            <a:pPr marL="0" indent="0" rtl="0">
              <a:spcBef>
                <a:spcPts val="0"/>
              </a:spcBef>
              <a:spcAft>
                <a:spcPts val="0"/>
              </a:spcAft>
              <a:buNone/>
            </a:pPr>
            <a:endParaRPr lang="ru-RU" sz="1200" b="1" dirty="0" smtClean="0">
              <a:solidFill>
                <a:srgbClr val="008000"/>
              </a:solidFill>
              <a:latin typeface="Courier New" pitchFamily="49" charset="0"/>
              <a:cs typeface="Courier New" pitchFamily="49" charset="0"/>
            </a:endParaRPr>
          </a:p>
          <a:p>
            <a:pPr marL="0" indent="0">
              <a:spcBef>
                <a:spcPts val="0"/>
              </a:spcBef>
              <a:spcAft>
                <a:spcPts val="0"/>
              </a:spcAft>
              <a:buNone/>
            </a:pPr>
            <a:r>
              <a:rPr lang="en" sz="1600" b="1" dirty="0">
                <a:solidFill>
                  <a:srgbClr val="008000"/>
                </a:solidFill>
                <a:latin typeface="Courier New" pitchFamily="49" charset="0"/>
                <a:cs typeface="Courier New" pitchFamily="49" charset="0"/>
              </a:rPr>
              <a:t>// Function of BC computation at the right side of the rectangle</a:t>
            </a:r>
          </a:p>
          <a:p>
            <a:pPr marL="0" indent="0" rtl="0">
              <a:spcBef>
                <a:spcPts val="0"/>
              </a:spcBef>
              <a:spcAft>
                <a:spcPts val="0"/>
              </a:spcAft>
              <a:buNone/>
            </a:pP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mu2(</a:t>
            </a: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y) {</a:t>
            </a:r>
            <a:endParaRPr lang="ru-RU" sz="1600" b="1" dirty="0">
              <a:latin typeface="Courier New" pitchFamily="49" charset="0"/>
              <a:cs typeface="Courier New" pitchFamily="49" charset="0"/>
            </a:endParaRPr>
          </a:p>
          <a:p>
            <a:pPr marL="0" marR="0" indent="0" rtl="0">
              <a:spcBef>
                <a:spcPts val="0"/>
              </a:spcBef>
              <a:spcAft>
                <a:spcPts val="0"/>
              </a:spcAft>
              <a:buNone/>
            </a:pPr>
            <a:r>
              <a:rPr lang="en" sz="1600" b="1" dirty="0">
                <a:latin typeface="Courier New" pitchFamily="49" charset="0"/>
                <a:cs typeface="Courier New" pitchFamily="49" charset="0"/>
              </a:rPr>
              <a:t>  </a:t>
            </a:r>
            <a:r>
              <a:rPr lang="en" sz="1600" b="1" dirty="0">
                <a:solidFill>
                  <a:srgbClr val="0000FF"/>
                </a:solidFill>
                <a:latin typeface="Courier New" pitchFamily="49" charset="0"/>
                <a:cs typeface="Courier New" pitchFamily="49" charset="0"/>
              </a:rPr>
              <a:t>return</a:t>
            </a:r>
            <a:r>
              <a:rPr lang="en" sz="1600" b="1" dirty="0">
                <a:latin typeface="Courier New" pitchFamily="49" charset="0"/>
                <a:cs typeface="Courier New" pitchFamily="49" charset="0"/>
              </a:rPr>
              <a:t> </a:t>
            </a:r>
            <a:r>
              <a:rPr lang="en" sz="1600" b="1" dirty="0">
                <a:latin typeface="Courier New"/>
                <a:ea typeface="Calibri"/>
                <a:cs typeface="Courier New"/>
              </a:rPr>
              <a:t> -y*(RIGHT_BOUND - y)*sin(M_PI*(RIGHT_BOUND - y)/RIGHT_BOUND);</a:t>
            </a:r>
            <a:endParaRPr lang="ru-RU" sz="1600" b="1" dirty="0">
              <a:latin typeface="Courier New"/>
              <a:ea typeface="Times New Roman"/>
              <a:cs typeface="Times New Roman"/>
            </a:endParaRPr>
          </a:p>
          <a:p>
            <a:pPr marL="0" indent="0" rtl="0">
              <a:spcBef>
                <a:spcPts val="0"/>
              </a:spcBef>
              <a:spcAft>
                <a:spcPts val="0"/>
              </a:spcAft>
              <a:buNone/>
            </a:pPr>
            <a:r>
              <a:rPr lang="en" sz="1600" b="1" dirty="0">
                <a:latin typeface="Courier New" pitchFamily="49" charset="0"/>
                <a:cs typeface="Courier New" pitchFamily="49" charset="0"/>
              </a:rPr>
              <a:t>}</a:t>
            </a:r>
          </a:p>
          <a:p>
            <a:pPr marL="0" indent="0" rtl="0">
              <a:spcBef>
                <a:spcPts val="0"/>
              </a:spcBef>
              <a:spcAft>
                <a:spcPts val="0"/>
              </a:spcAft>
              <a:buNone/>
            </a:pPr>
            <a:endParaRPr lang="ru-RU" sz="1200" b="1" dirty="0">
              <a:solidFill>
                <a:srgbClr val="008000"/>
              </a:solidFill>
              <a:latin typeface="Courier New" pitchFamily="49" charset="0"/>
              <a:cs typeface="Courier New" pitchFamily="49" charset="0"/>
            </a:endParaRPr>
          </a:p>
          <a:p>
            <a:pPr marL="0" indent="0">
              <a:spcBef>
                <a:spcPts val="0"/>
              </a:spcBef>
              <a:spcAft>
                <a:spcPts val="0"/>
              </a:spcAft>
              <a:buNone/>
            </a:pPr>
            <a:r>
              <a:rPr lang="en" sz="1600" b="1" dirty="0">
                <a:solidFill>
                  <a:srgbClr val="008000"/>
                </a:solidFill>
                <a:latin typeface="Courier New" pitchFamily="49" charset="0"/>
                <a:cs typeface="Courier New" pitchFamily="49" charset="0"/>
              </a:rPr>
              <a:t>// Function of BC computation at the lower side of the rectangle</a:t>
            </a:r>
          </a:p>
          <a:p>
            <a:pPr marL="0" indent="0" rtl="0">
              <a:spcBef>
                <a:spcPts val="0"/>
              </a:spcBef>
              <a:spcAft>
                <a:spcPts val="0"/>
              </a:spcAft>
              <a:buNone/>
            </a:pP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mu3(</a:t>
            </a:r>
            <a:r>
              <a:rPr lang="en" sz="1600" b="1" dirty="0">
                <a:solidFill>
                  <a:srgbClr val="0000FF"/>
                </a:solidFill>
                <a:latin typeface="Courier New" pitchFamily="49" charset="0"/>
                <a:cs typeface="Courier New" pitchFamily="49" charset="0"/>
              </a:rPr>
              <a:t>double </a:t>
            </a:r>
            <a:r>
              <a:rPr lang="en" sz="1600" b="1" dirty="0">
                <a:latin typeface="Courier New" pitchFamily="49" charset="0"/>
                <a:cs typeface="Courier New" pitchFamily="49" charset="0"/>
              </a:rPr>
              <a:t>x) {</a:t>
            </a:r>
            <a:endParaRPr lang="ru-RU" sz="1600" b="1" dirty="0">
              <a:latin typeface="Courier New" pitchFamily="49" charset="0"/>
              <a:cs typeface="Courier New" pitchFamily="49" charset="0"/>
            </a:endParaRPr>
          </a:p>
          <a:p>
            <a:pPr marL="0" marR="0" indent="0" rtl="0">
              <a:spcBef>
                <a:spcPts val="0"/>
              </a:spcBef>
              <a:spcAft>
                <a:spcPts val="0"/>
              </a:spcAft>
              <a:buNone/>
            </a:pPr>
            <a:r>
              <a:rPr lang="en" sz="1600" b="1" dirty="0">
                <a:solidFill>
                  <a:srgbClr val="0000FF"/>
                </a:solidFill>
                <a:latin typeface="Courier New"/>
                <a:ea typeface="Calibri"/>
                <a:cs typeface="Courier New"/>
              </a:rPr>
              <a:t>  return</a:t>
            </a:r>
            <a:r>
              <a:rPr lang="en" sz="1600" b="1" dirty="0">
                <a:latin typeface="Courier New"/>
                <a:ea typeface="Calibri"/>
                <a:cs typeface="Courier New"/>
              </a:rPr>
              <a:t> x*(LEFT_BOUND - x)*cos(M_PI*(LEFT_BOUND - x)/    </a:t>
            </a:r>
            <a:endParaRPr lang="ru-RU" sz="1600" b="1" dirty="0">
              <a:latin typeface="Courier New"/>
              <a:ea typeface="Times New Roman"/>
              <a:cs typeface="Times New Roman"/>
            </a:endParaRPr>
          </a:p>
          <a:p>
            <a:pPr marL="0" marR="0" indent="0" rtl="0">
              <a:spcBef>
                <a:spcPts val="0"/>
              </a:spcBef>
              <a:spcAft>
                <a:spcPts val="0"/>
              </a:spcAft>
              <a:buNone/>
            </a:pPr>
            <a:r>
              <a:rPr lang="en" sz="1600" b="1" dirty="0">
                <a:latin typeface="Courier New"/>
                <a:ea typeface="Calibri"/>
                <a:cs typeface="Courier New"/>
              </a:rPr>
              <a:t>    		 LEFT_BOUND)*cos(M_PI*x/ LEFT_BOUND);</a:t>
            </a:r>
            <a:endParaRPr lang="ru-RU" sz="1600" b="1" dirty="0">
              <a:latin typeface="Courier New"/>
              <a:ea typeface="Times New Roman"/>
              <a:cs typeface="Times New Roman"/>
            </a:endParaRPr>
          </a:p>
          <a:p>
            <a:pPr marL="0" indent="0" rtl="0">
              <a:spcBef>
                <a:spcPts val="0"/>
              </a:spcBef>
              <a:spcAft>
                <a:spcPts val="0"/>
              </a:spcAft>
              <a:buNone/>
            </a:pPr>
            <a:r>
              <a:rPr lang="en" sz="1600" b="1" dirty="0">
                <a:latin typeface="Courier New" pitchFamily="49" charset="0"/>
                <a:cs typeface="Courier New" pitchFamily="49" charset="0"/>
              </a:rPr>
              <a:t>}</a:t>
            </a:r>
          </a:p>
          <a:p>
            <a:pPr marL="0" indent="0" rtl="0">
              <a:spcBef>
                <a:spcPts val="0"/>
              </a:spcBef>
              <a:spcAft>
                <a:spcPts val="0"/>
              </a:spcAft>
              <a:buNone/>
            </a:pPr>
            <a:endParaRPr lang="ru-RU" sz="1200" b="1" dirty="0">
              <a:latin typeface="Courier New" pitchFamily="49" charset="0"/>
              <a:cs typeface="Courier New" pitchFamily="49" charset="0"/>
            </a:endParaRPr>
          </a:p>
          <a:p>
            <a:pPr marL="0" indent="0" rtl="0">
              <a:spcBef>
                <a:spcPts val="0"/>
              </a:spcBef>
              <a:spcAft>
                <a:spcPts val="0"/>
              </a:spcAft>
              <a:buNone/>
            </a:pPr>
            <a:r>
              <a:rPr lang="en" sz="1600" b="1" dirty="0">
                <a:solidFill>
                  <a:srgbClr val="008000"/>
                </a:solidFill>
                <a:latin typeface="Courier New" pitchFamily="49" charset="0"/>
                <a:cs typeface="Courier New" pitchFamily="49" charset="0"/>
              </a:rPr>
              <a:t>// Function of </a:t>
            </a:r>
            <a:r>
              <a:rPr lang="en" sz="1600" b="1" dirty="0" smtClean="0">
                <a:solidFill>
                  <a:srgbClr val="008000"/>
                </a:solidFill>
                <a:latin typeface="Courier New" pitchFamily="49" charset="0"/>
                <a:cs typeface="Courier New" pitchFamily="49" charset="0"/>
              </a:rPr>
              <a:t>BC </a:t>
            </a:r>
            <a:r>
              <a:rPr lang="en" sz="1600" b="1" dirty="0">
                <a:solidFill>
                  <a:srgbClr val="008000"/>
                </a:solidFill>
                <a:latin typeface="Courier New" pitchFamily="49" charset="0"/>
                <a:cs typeface="Courier New" pitchFamily="49" charset="0"/>
              </a:rPr>
              <a:t>computation at the upper side of the rectangle</a:t>
            </a:r>
          </a:p>
          <a:p>
            <a:pPr marL="0" indent="0" rtl="0">
              <a:spcBef>
                <a:spcPts val="0"/>
              </a:spcBef>
              <a:spcAft>
                <a:spcPts val="0"/>
              </a:spcAft>
              <a:buNone/>
            </a:pPr>
            <a:r>
              <a:rPr lang="en" sz="1600" b="1" dirty="0">
                <a:solidFill>
                  <a:srgbClr val="0000FF"/>
                </a:solidFill>
                <a:latin typeface="Courier New" pitchFamily="49" charset="0"/>
                <a:cs typeface="Courier New" pitchFamily="49" charset="0"/>
              </a:rPr>
              <a:t>double</a:t>
            </a:r>
            <a:r>
              <a:rPr lang="en" sz="1600" b="1" dirty="0">
                <a:latin typeface="Courier New" pitchFamily="49" charset="0"/>
                <a:cs typeface="Courier New" pitchFamily="49" charset="0"/>
              </a:rPr>
              <a:t> mu4(</a:t>
            </a:r>
            <a:r>
              <a:rPr lang="en" sz="1600" b="1" dirty="0">
                <a:solidFill>
                  <a:srgbClr val="0000FF"/>
                </a:solidFill>
                <a:latin typeface="Courier New" pitchFamily="49" charset="0"/>
                <a:cs typeface="Courier New" pitchFamily="49" charset="0"/>
              </a:rPr>
              <a:t>double </a:t>
            </a:r>
            <a:r>
              <a:rPr lang="en" sz="1600" b="1" dirty="0">
                <a:latin typeface="Courier New" pitchFamily="49" charset="0"/>
                <a:cs typeface="Courier New" pitchFamily="49" charset="0"/>
              </a:rPr>
              <a:t>x) {</a:t>
            </a:r>
            <a:endParaRPr lang="ru-RU" sz="1600" b="1" dirty="0">
              <a:latin typeface="Courier New" pitchFamily="49" charset="0"/>
              <a:cs typeface="Courier New" pitchFamily="49" charset="0"/>
            </a:endParaRPr>
          </a:p>
          <a:p>
            <a:pPr marL="0" marR="0" indent="0" rtl="0">
              <a:spcBef>
                <a:spcPts val="0"/>
              </a:spcBef>
              <a:spcAft>
                <a:spcPts val="0"/>
              </a:spcAft>
              <a:buNone/>
            </a:pPr>
            <a:r>
              <a:rPr lang="en" sz="1600" b="1" dirty="0">
                <a:latin typeface="Courier New"/>
                <a:ea typeface="Calibri"/>
                <a:cs typeface="Courier New"/>
              </a:rPr>
              <a:t>  </a:t>
            </a:r>
            <a:r>
              <a:rPr lang="en" sz="1600" b="1" dirty="0">
                <a:solidFill>
                  <a:srgbClr val="0000FF"/>
                </a:solidFill>
                <a:latin typeface="Courier New"/>
                <a:ea typeface="Calibri"/>
                <a:cs typeface="Courier New"/>
              </a:rPr>
              <a:t>return</a:t>
            </a:r>
            <a:r>
              <a:rPr lang="en" sz="1600" b="1" dirty="0">
                <a:latin typeface="Courier New"/>
                <a:ea typeface="Calibri"/>
                <a:cs typeface="Courier New"/>
              </a:rPr>
              <a:t> -x*(LEFT_BOUND - x)*sin(M_PI*(LEFT_BOUND - x)/ LEFT_BOUND);</a:t>
            </a:r>
          </a:p>
          <a:p>
            <a:pPr marL="0" marR="0" indent="0" rtl="0">
              <a:spcBef>
                <a:spcPts val="0"/>
              </a:spcBef>
              <a:spcAft>
                <a:spcPts val="0"/>
              </a:spcAft>
              <a:buNone/>
            </a:pPr>
            <a:r>
              <a:rPr lang="en" sz="1600" b="1" dirty="0">
                <a:latin typeface="Courier New" pitchFamily="49" charset="0"/>
                <a:cs typeface="Courier New" pitchFamily="49" charset="0"/>
              </a:rPr>
              <a:t>}</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8371071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Linear system initialization (1)</a:t>
            </a:r>
            <a:endParaRPr lang="ru-RU" dirty="0"/>
          </a:p>
        </p:txBody>
      </p:sp>
      <p:sp>
        <p:nvSpPr>
          <p:cNvPr id="3" name="Объект 2"/>
          <p:cNvSpPr>
            <a:spLocks noGrp="1"/>
          </p:cNvSpPr>
          <p:nvPr>
            <p:ph idx="1"/>
          </p:nvPr>
        </p:nvSpPr>
        <p:spPr/>
        <p:txBody>
          <a:bodyPr rtlCol="0"/>
          <a:lstStyle/>
          <a:p>
            <a:pPr rtl="0"/>
            <a:r>
              <a:rPr lang="en" b="1" dirty="0"/>
              <a:t>Utilities.h</a:t>
            </a:r>
            <a:r>
              <a:rPr lang="en" dirty="0"/>
              <a:t> will contain prototypes and </a:t>
            </a:r>
            <a:r>
              <a:rPr lang="en" b="1" dirty="0"/>
              <a:t>Utilities.cpp</a:t>
            </a:r>
            <a:r>
              <a:rPr lang="en" dirty="0"/>
              <a:t> will contain implementation of functions forming the right-hand matrix and vector of the linear system based on a difference scheme in the selected format.</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2"/>
          <p:cNvSpPr txBox="1">
            <a:spLocks/>
          </p:cNvSpPr>
          <p:nvPr/>
        </p:nvSpPr>
        <p:spPr bwMode="auto">
          <a:xfrm>
            <a:off x="488504" y="2852936"/>
            <a:ext cx="8915400" cy="3312368"/>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a:ea typeface="Calibri"/>
              </a:rPr>
              <a:t>// matrix initialization for a grid (n, m)</a:t>
            </a:r>
          </a:p>
          <a:p>
            <a:pPr marL="0" indent="0"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CreateDUMatrix(</a:t>
            </a:r>
            <a:r>
              <a:rPr lang="en" sz="1600" b="1">
                <a:solidFill>
                  <a:srgbClr val="0000FF"/>
                </a:solidFill>
                <a:latin typeface="Courier New"/>
                <a:ea typeface="Calibri"/>
              </a:rPr>
              <a:t>int</a:t>
            </a:r>
            <a:r>
              <a:rPr lang="en" sz="1600" b="1">
                <a:latin typeface="Courier New"/>
                <a:ea typeface="Calibri"/>
              </a:rPr>
              <a:t> n, </a:t>
            </a:r>
            <a:r>
              <a:rPr lang="en" sz="1600" b="1">
                <a:solidFill>
                  <a:srgbClr val="0000FF"/>
                </a:solidFill>
                <a:latin typeface="Courier New"/>
                <a:ea typeface="Calibri"/>
              </a:rPr>
              <a:t>int</a:t>
            </a:r>
            <a:r>
              <a:rPr lang="en" sz="1600" b="1">
                <a:latin typeface="Courier New"/>
                <a:ea typeface="Calibri"/>
              </a:rPr>
              <a:t> m, </a:t>
            </a:r>
            <a:r>
              <a:rPr lang="en" sz="1600" b="1">
                <a:solidFill>
                  <a:srgbClr val="0000FF"/>
                </a:solidFill>
                <a:latin typeface="Courier New"/>
                <a:ea typeface="Calibri"/>
              </a:rPr>
              <a:t>double</a:t>
            </a:r>
            <a:r>
              <a:rPr lang="en" sz="1600" b="1">
                <a:latin typeface="Courier New"/>
                <a:ea typeface="Calibri"/>
              </a:rPr>
              <a:t>** Matrix, </a:t>
            </a:r>
            <a:r>
              <a:rPr lang="en" sz="1600" b="1">
                <a:solidFill>
                  <a:srgbClr val="0000FF"/>
                </a:solidFill>
                <a:latin typeface="Courier New"/>
                <a:ea typeface="Calibri"/>
              </a:rPr>
              <a:t>int</a:t>
            </a:r>
            <a:r>
              <a:rPr lang="en" sz="1600" b="1">
                <a:latin typeface="Courier New"/>
                <a:ea typeface="Calibri"/>
              </a:rPr>
              <a:t>** Index)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matrix dimension, band width </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int</a:t>
            </a:r>
            <a:r>
              <a:rPr lang="en" sz="1600" b="1">
                <a:latin typeface="Courier New"/>
                <a:ea typeface="Calibri"/>
              </a:rPr>
              <a:t> size = (n - 1)*(m - 1), bandWidth = 5;</a:t>
            </a: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 matrix elements</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  double</a:t>
            </a:r>
            <a:r>
              <a:rPr lang="en" sz="1600" b="1">
                <a:latin typeface="Courier New"/>
                <a:ea typeface="Calibri"/>
              </a:rPr>
              <a:t> hsqr = (</a:t>
            </a:r>
            <a:r>
              <a:rPr lang="en" sz="1600" b="1">
                <a:solidFill>
                  <a:srgbClr val="0000FF"/>
                </a:solidFill>
                <a:latin typeface="Courier New"/>
                <a:ea typeface="Calibri"/>
              </a:rPr>
              <a:t>double</a:t>
            </a:r>
            <a:r>
              <a:rPr lang="en" sz="1600" b="1">
                <a:latin typeface="Courier New"/>
                <a:ea typeface="Calibri"/>
              </a:rPr>
              <a:t>)n*n/LEFT_BOUND/ LEFT_BOUND; </a:t>
            </a:r>
            <a:r>
              <a:rPr lang="en" sz="1600" b="1">
                <a:solidFill>
                  <a:srgbClr val="008000"/>
                </a:solidFill>
                <a:latin typeface="Courier New"/>
                <a:ea typeface="Calibri"/>
              </a:rPr>
              <a:t>// 1/h</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ksqr = (</a:t>
            </a:r>
            <a:r>
              <a:rPr lang="en" sz="1600" b="1">
                <a:solidFill>
                  <a:srgbClr val="0000FF"/>
                </a:solidFill>
                <a:latin typeface="Courier New"/>
                <a:ea typeface="Calibri"/>
              </a:rPr>
              <a:t>double</a:t>
            </a:r>
            <a:r>
              <a:rPr lang="en" sz="1600" b="1">
                <a:latin typeface="Courier New"/>
                <a:ea typeface="Calibri"/>
              </a:rPr>
              <a:t>)m*m/RIGHT_BOUND/RIGHT_BOUND;</a:t>
            </a:r>
            <a:r>
              <a:rPr lang="en" sz="1600" b="1">
                <a:solidFill>
                  <a:srgbClr val="008000"/>
                </a:solidFill>
                <a:latin typeface="Courier New"/>
                <a:ea typeface="Calibri"/>
              </a:rPr>
              <a:t>// 1/k</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A = 2*(hsqr + ksqr);</a:t>
            </a:r>
            <a:endParaRPr lang="ru-RU" sz="1600" b="1" dirty="0" smtClean="0">
              <a:latin typeface="Courier New"/>
              <a:ea typeface="Calibri"/>
            </a:endParaRPr>
          </a:p>
          <a:p>
            <a:pPr marL="0" indent="0" rtl="0">
              <a:spcBef>
                <a:spcPts val="0"/>
              </a:spcBef>
              <a:spcAft>
                <a:spcPts val="0"/>
              </a:spcAft>
              <a:buNone/>
            </a:pP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//1. Memory allocation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InitializeVector(Matrix, size*bandWidth);</a:t>
            </a:r>
            <a:endParaRPr lang="ru-RU" sz="1600" b="1" dirty="0" smtClean="0">
              <a:latin typeface="Courier New"/>
              <a:ea typeface="Calibri"/>
            </a:endParaRPr>
          </a:p>
          <a:p>
            <a:pPr marL="0" indent="0" rtl="0">
              <a:spcBef>
                <a:spcPts val="0"/>
              </a:spcBef>
              <a:spcAft>
                <a:spcPts val="0"/>
              </a:spcAft>
              <a:buNone/>
            </a:pPr>
            <a:r>
              <a:rPr lang="en" sz="1600" b="1">
                <a:latin typeface="Courier New"/>
                <a:ea typeface="Calibri"/>
              </a:rPr>
              <a:t>  InitializeVector(Index, bandWidth);</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continued in the following slide</a:t>
            </a:r>
            <a:endParaRPr lang="ru-RU" sz="2000" b="1" dirty="0">
              <a:latin typeface="Times New Roman"/>
              <a:ea typeface="Times New Roman"/>
            </a:endParaRPr>
          </a:p>
        </p:txBody>
      </p:sp>
    </p:spTree>
    <p:extLst>
      <p:ext uri="{BB962C8B-B14F-4D97-AF65-F5344CB8AC3E}">
        <p14:creationId xmlns:p14="http://schemas.microsoft.com/office/powerpoint/2010/main" xmlns="" val="4082686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infrastructure</a:t>
            </a:r>
            <a:endParaRPr lang="ru-RU" dirty="0"/>
          </a:p>
        </p:txBody>
      </p:sp>
      <p:graphicFrame>
        <p:nvGraphicFramePr>
          <p:cNvPr id="5" name="Таблица 4"/>
          <p:cNvGraphicFramePr>
            <a:graphicFrameLocks noGrp="1"/>
          </p:cNvGraphicFramePr>
          <p:nvPr/>
        </p:nvGraphicFramePr>
        <p:xfrm>
          <a:off x="452406" y="1428735"/>
          <a:ext cx="9001188" cy="4357718"/>
        </p:xfrm>
        <a:graphic>
          <a:graphicData uri="http://schemas.openxmlformats.org/drawingml/2006/table">
            <a:tbl>
              <a:tblPr/>
              <a:tblGrid>
                <a:gridCol w="3697687"/>
                <a:gridCol w="5303501"/>
              </a:tblGrid>
              <a:tr h="622531">
                <a:tc>
                  <a:txBody>
                    <a:bodyPr/>
                    <a:lstStyle/>
                    <a:p>
                      <a:pPr algn="just" rtl="0">
                        <a:lnSpc>
                          <a:spcPct val="115000"/>
                        </a:lnSpc>
                        <a:spcBef>
                          <a:spcPts val="300"/>
                        </a:spcBef>
                        <a:spcAft>
                          <a:spcPts val="300"/>
                        </a:spcAft>
                      </a:pPr>
                      <a:r>
                        <a:rPr lang="en" sz="2000" dirty="0">
                          <a:latin typeface="+mn-lt"/>
                          <a:ea typeface="Times New Roman"/>
                          <a:cs typeface="Times New Roman"/>
                        </a:rPr>
                        <a:t>CPU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dirty="0">
                          <a:latin typeface="+mn-lt"/>
                          <a:ea typeface="Times New Roman"/>
                          <a:cs typeface="Times New Roman"/>
                        </a:rPr>
                        <a:t>No. 2 Intel Xeon E5520 (2.27 GHz)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RAM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dirty="0">
                          <a:latin typeface="+mn-lt"/>
                          <a:ea typeface="Times New Roman"/>
                          <a:cs typeface="Times New Roman"/>
                        </a:rPr>
                        <a:t>16 Gb</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Windows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Framework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Visual Studio 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Compiler, profiler, debugger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063">
                <a:tc>
                  <a:txBody>
                    <a:bodyPr/>
                    <a:lstStyle/>
                    <a:p>
                      <a:pPr algn="just" rtl="0">
                        <a:lnSpc>
                          <a:spcPct val="115000"/>
                        </a:lnSpc>
                        <a:spcBef>
                          <a:spcPts val="300"/>
                        </a:spcBef>
                        <a:spcAft>
                          <a:spcPts val="300"/>
                        </a:spcAft>
                      </a:pPr>
                      <a:r>
                        <a:rPr lang="en" sz="2000">
                          <a:latin typeface="+mn-lt"/>
                          <a:ea typeface="Times New Roman"/>
                          <a:cs typeface="Times New Roman"/>
                        </a:rPr>
                        <a:t>Libraries</a:t>
                      </a:r>
                      <a:endParaRPr lang="ru-RU" sz="20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Intel® Threading Building Blocks 3.0 for Windows, Update 3 (part of 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Нижний колонтитул 2"/>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24597673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Linear system initialization (2)</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2"/>
          <p:cNvSpPr txBox="1">
            <a:spLocks/>
          </p:cNvSpPr>
          <p:nvPr/>
        </p:nvSpPr>
        <p:spPr bwMode="auto">
          <a:xfrm>
            <a:off x="488504" y="1196752"/>
            <a:ext cx="8915400" cy="4248472"/>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a:ea typeface="Calibri"/>
              </a:rPr>
              <a:t>  //2. Index array initialization</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(*Index)[0] = -n + 1; (*Index)[1] = -1; (*Index)[2] = 0;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(*Index)[3] = 1; (*Index)[4] = n - 1;</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//3. Initialization of the matrix (-А) based on a differential scheme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 = 0; i &lt; size; i++)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 (i &gt;= n - 1) (*Matrix)[i*bandWidth] = -ksqr;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else</a:t>
            </a:r>
            <a:r>
              <a:rPr lang="en" sz="1600" b="1">
                <a:latin typeface="Courier New"/>
                <a:ea typeface="Calibri"/>
              </a:rPr>
              <a:t>  (*Matrix)[i*bandWidth] = 0.0;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else</a:t>
            </a:r>
            <a:r>
              <a:rPr lang="en" sz="1600" b="1">
                <a:latin typeface="Courier New"/>
                <a:ea typeface="Calibri"/>
              </a:rPr>
              <a:t>  (*Matrix)[i*bandWidth + 1] = 0.0;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(*Matrix)[i*bandWidth + 2] = A;</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 ((i + 1) % (n - 1) != 0) (*Matrix)[i*bandWidth + 3] = -hsqr;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else</a:t>
            </a:r>
            <a:r>
              <a:rPr lang="en" sz="1600" b="1">
                <a:latin typeface="Courier New"/>
                <a:ea typeface="Calibri"/>
              </a:rPr>
              <a:t>  (*Matrix)[i*bandWidth + 3] = 0.0;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a:t>
            </a:r>
            <a:r>
              <a:rPr lang="en" sz="1600" b="1">
                <a:latin typeface="Courier New"/>
                <a:ea typeface="Calibri"/>
              </a:rPr>
              <a:t> (i &lt; (n - 1)*(m - 2)) (*Matrix)[i*bandWidth + 4] = -ksqr;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else</a:t>
            </a:r>
            <a:r>
              <a:rPr lang="en" sz="1600" b="1">
                <a:latin typeface="Courier New"/>
                <a:ea typeface="Calibri"/>
              </a:rPr>
              <a:t>  (*Matrix)[i*bandWidth + 4] = 0.0;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a:t>
            </a:r>
            <a:endParaRPr lang="ru-RU" sz="2000" b="1" dirty="0">
              <a:latin typeface="Times New Roman"/>
              <a:ea typeface="Times New Roman"/>
            </a:endParaRPr>
          </a:p>
        </p:txBody>
      </p:sp>
    </p:spTree>
    <p:extLst>
      <p:ext uri="{BB962C8B-B14F-4D97-AF65-F5344CB8AC3E}">
        <p14:creationId xmlns:p14="http://schemas.microsoft.com/office/powerpoint/2010/main" xmlns="" val="302865303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Linear system initialization (3)</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2"/>
          <p:cNvSpPr txBox="1">
            <a:spLocks/>
          </p:cNvSpPr>
          <p:nvPr/>
        </p:nvSpPr>
        <p:spPr bwMode="auto">
          <a:xfrm>
            <a:off x="181048" y="980728"/>
            <a:ext cx="9577064" cy="5184576"/>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dirty="0">
                <a:solidFill>
                  <a:srgbClr val="008000"/>
                </a:solidFill>
                <a:latin typeface="Courier New"/>
                <a:ea typeface="Calibri"/>
              </a:rPr>
              <a:t>// vector initialization for a grid (n, m)</a:t>
            </a:r>
            <a:endParaRPr lang="ru-RU" sz="2000" b="1" dirty="0">
              <a:latin typeface="Times New Roman"/>
              <a:ea typeface="Times New Roman"/>
            </a:endParaRPr>
          </a:p>
          <a:p>
            <a:pPr marL="0" indent="0" rtl="0">
              <a:spcBef>
                <a:spcPts val="0"/>
              </a:spcBef>
              <a:spcAft>
                <a:spcPts val="0"/>
              </a:spcAft>
              <a:buNone/>
            </a:pPr>
            <a:r>
              <a:rPr lang="en" sz="1600" b="1" dirty="0">
                <a:solidFill>
                  <a:srgbClr val="0000FF"/>
                </a:solidFill>
                <a:latin typeface="Courier New"/>
                <a:ea typeface="Calibri"/>
              </a:rPr>
              <a:t>void</a:t>
            </a:r>
            <a:r>
              <a:rPr lang="en" sz="1600" b="1" dirty="0">
                <a:latin typeface="Courier New"/>
                <a:ea typeface="Calibri"/>
              </a:rPr>
              <a:t> CreateDUVector(</a:t>
            </a:r>
            <a:r>
              <a:rPr lang="en" sz="1600" b="1" dirty="0">
                <a:solidFill>
                  <a:srgbClr val="0000FF"/>
                </a:solidFill>
                <a:latin typeface="Courier New"/>
                <a:ea typeface="Calibri"/>
              </a:rPr>
              <a:t>int</a:t>
            </a:r>
            <a:r>
              <a:rPr lang="en" sz="1600" b="1" dirty="0">
                <a:latin typeface="Courier New"/>
                <a:ea typeface="Calibri"/>
              </a:rPr>
              <a:t> n, </a:t>
            </a:r>
            <a:r>
              <a:rPr lang="en" sz="1600" b="1" dirty="0">
                <a:solidFill>
                  <a:srgbClr val="0000FF"/>
                </a:solidFill>
                <a:latin typeface="Courier New"/>
                <a:ea typeface="Calibri"/>
              </a:rPr>
              <a:t>int</a:t>
            </a:r>
            <a:r>
              <a:rPr lang="en" sz="1600" b="1" dirty="0">
                <a:latin typeface="Courier New"/>
                <a:ea typeface="Calibri"/>
              </a:rPr>
              <a:t> m, </a:t>
            </a:r>
            <a:r>
              <a:rPr lang="en" sz="1600" b="1" dirty="0">
                <a:solidFill>
                  <a:srgbClr val="0000FF"/>
                </a:solidFill>
                <a:latin typeface="Courier New"/>
                <a:ea typeface="Calibri"/>
              </a:rPr>
              <a:t>double</a:t>
            </a:r>
            <a:r>
              <a:rPr lang="en" sz="1600" b="1" dirty="0">
                <a:latin typeface="Courier New"/>
                <a:ea typeface="Calibri"/>
              </a:rPr>
              <a:t>** Vector)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auxiliary variables</a:t>
            </a:r>
            <a:endParaRPr lang="ru-RU" sz="2000" b="1" dirty="0">
              <a:latin typeface="Times New Roman"/>
              <a:ea typeface="Times New Roman"/>
            </a:endParaRPr>
          </a:p>
          <a:p>
            <a:pPr marL="0" indent="0" rtl="0">
              <a:spcBef>
                <a:spcPts val="0"/>
              </a:spcBef>
              <a:spcAft>
                <a:spcPts val="0"/>
              </a:spcAft>
              <a:buNone/>
            </a:pPr>
            <a:r>
              <a:rPr lang="en" sz="1600" b="1" dirty="0">
                <a:solidFill>
                  <a:srgbClr val="0000FF"/>
                </a:solidFill>
                <a:latin typeface="Courier New"/>
                <a:ea typeface="Calibri"/>
              </a:rPr>
              <a:t>  double</a:t>
            </a:r>
            <a:r>
              <a:rPr lang="en" sz="1600" b="1" dirty="0">
                <a:latin typeface="Courier New"/>
                <a:ea typeface="Calibri"/>
              </a:rPr>
              <a:t> h = LEFT_BOUND/(</a:t>
            </a:r>
            <a:r>
              <a:rPr lang="en" sz="1600" b="1" dirty="0">
                <a:solidFill>
                  <a:srgbClr val="0000FF"/>
                </a:solidFill>
                <a:latin typeface="Courier New"/>
                <a:ea typeface="Calibri"/>
              </a:rPr>
              <a:t>double</a:t>
            </a:r>
            <a:r>
              <a:rPr lang="en" sz="1600" b="1" dirty="0">
                <a:latin typeface="Courier New"/>
                <a:ea typeface="Calibri"/>
              </a:rPr>
              <a:t>)n;</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double</a:t>
            </a:r>
            <a:r>
              <a:rPr lang="en" sz="1600" b="1" dirty="0">
                <a:latin typeface="Courier New"/>
                <a:ea typeface="Calibri"/>
              </a:rPr>
              <a:t> k = RIGHT_BOUND/(</a:t>
            </a:r>
            <a:r>
              <a:rPr lang="en" sz="1600" b="1" dirty="0">
                <a:solidFill>
                  <a:srgbClr val="0000FF"/>
                </a:solidFill>
                <a:latin typeface="Courier New"/>
                <a:ea typeface="Calibri"/>
              </a:rPr>
              <a:t>double</a:t>
            </a:r>
            <a:r>
              <a:rPr lang="en" sz="1600" b="1" dirty="0">
                <a:latin typeface="Courier New"/>
                <a:ea typeface="Calibri"/>
              </a:rPr>
              <a:t>)m;</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double</a:t>
            </a:r>
            <a:r>
              <a:rPr lang="en" sz="1600" b="1" dirty="0">
                <a:latin typeface="Courier New"/>
                <a:ea typeface="Calibri"/>
              </a:rPr>
              <a:t> hsqr = (</a:t>
            </a:r>
            <a:r>
              <a:rPr lang="en" sz="1600" b="1" dirty="0">
                <a:solidFill>
                  <a:srgbClr val="0000FF"/>
                </a:solidFill>
                <a:latin typeface="Courier New"/>
                <a:ea typeface="Calibri"/>
              </a:rPr>
              <a:t>double</a:t>
            </a:r>
            <a:r>
              <a:rPr lang="en" sz="1600" b="1" dirty="0">
                <a:latin typeface="Courier New"/>
                <a:ea typeface="Calibri"/>
              </a:rPr>
              <a:t>)n*n/LEFT_BOUND/LEFT_BOUND;</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double</a:t>
            </a:r>
            <a:r>
              <a:rPr lang="en" sz="1600" b="1" dirty="0">
                <a:latin typeface="Courier New"/>
                <a:ea typeface="Calibri"/>
              </a:rPr>
              <a:t> ksqr = (</a:t>
            </a:r>
            <a:r>
              <a:rPr lang="en" sz="1600" b="1" dirty="0">
                <a:solidFill>
                  <a:srgbClr val="0000FF"/>
                </a:solidFill>
                <a:latin typeface="Courier New"/>
                <a:ea typeface="Calibri"/>
              </a:rPr>
              <a:t>double</a:t>
            </a:r>
            <a:r>
              <a:rPr lang="en" sz="1600" b="1" dirty="0">
                <a:latin typeface="Courier New"/>
                <a:ea typeface="Calibri"/>
              </a:rPr>
              <a:t>)m*m/RIGHT_BOUND/RIGHT_BOUND;</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//1. Memory allocation</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InitializeVector(Vector, (n - 1)*(m - 1));</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//2. Initialization of the linear system left part based on a differential scheme</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a:t>
            </a:r>
            <a:r>
              <a:rPr lang="en" sz="1600" b="1" dirty="0">
                <a:solidFill>
                  <a:srgbClr val="0000FF"/>
                </a:solidFill>
                <a:latin typeface="Courier New"/>
                <a:ea typeface="Calibri"/>
              </a:rPr>
              <a:t>int</a:t>
            </a:r>
            <a:r>
              <a:rPr lang="en" sz="1600" b="1" dirty="0">
                <a:latin typeface="Courier New"/>
                <a:ea typeface="Calibri"/>
              </a:rPr>
              <a:t> j = 0; j &lt; m - 1; j++) {</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a:t>
            </a:r>
            <a:r>
              <a:rPr lang="en" sz="1600" b="1" dirty="0">
                <a:solidFill>
                  <a:srgbClr val="0000FF"/>
                </a:solidFill>
                <a:latin typeface="Courier New"/>
                <a:ea typeface="Calibri"/>
              </a:rPr>
              <a:t>int</a:t>
            </a:r>
            <a:r>
              <a:rPr lang="en" sz="1600" b="1" dirty="0">
                <a:latin typeface="Courier New"/>
                <a:ea typeface="Calibri"/>
              </a:rPr>
              <a:t> i = 0; i &lt; n - 1; i++)</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(*Vector)[j*(n - 1) + i] = f((</a:t>
            </a:r>
            <a:r>
              <a:rPr lang="en" sz="1600" b="1" dirty="0">
                <a:solidFill>
                  <a:srgbClr val="0000FF"/>
                </a:solidFill>
                <a:latin typeface="Courier New"/>
                <a:ea typeface="Calibri"/>
              </a:rPr>
              <a:t>double</a:t>
            </a:r>
            <a:r>
              <a:rPr lang="en" sz="1600" b="1" dirty="0">
                <a:latin typeface="Courier New"/>
                <a:ea typeface="Calibri"/>
              </a:rPr>
              <a:t>)(i + 1)*h, </a:t>
            </a:r>
            <a:endParaRPr lang="ru-RU" sz="1600" b="1" dirty="0" smtClean="0">
              <a:latin typeface="Courier New"/>
              <a:ea typeface="Calibri"/>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double</a:t>
            </a:r>
            <a:r>
              <a:rPr lang="en" sz="1600" b="1" dirty="0">
                <a:latin typeface="Courier New"/>
                <a:ea typeface="Calibri"/>
              </a:rPr>
              <a:t>)(j + 1)*k);</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(*Vector)[j*(n - 1)]         += hsqr*mu1((</a:t>
            </a:r>
            <a:r>
              <a:rPr lang="en" sz="1600" b="1" dirty="0">
                <a:solidFill>
                  <a:srgbClr val="0000FF"/>
                </a:solidFill>
                <a:latin typeface="Courier New"/>
                <a:ea typeface="Calibri"/>
              </a:rPr>
              <a:t>double</a:t>
            </a:r>
            <a:r>
              <a:rPr lang="en" sz="1600" b="1" dirty="0">
                <a:latin typeface="Courier New"/>
                <a:ea typeface="Calibri"/>
              </a:rPr>
              <a:t>)(j + 1)*k);</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(*Vector)[j*(n - 1) + n - 2] += hsqr*mu2((</a:t>
            </a:r>
            <a:r>
              <a:rPr lang="en" sz="1600" b="1" dirty="0">
                <a:solidFill>
                  <a:srgbClr val="0000FF"/>
                </a:solidFill>
                <a:latin typeface="Courier New"/>
                <a:ea typeface="Calibri"/>
              </a:rPr>
              <a:t>double</a:t>
            </a:r>
            <a:r>
              <a:rPr lang="en" sz="1600" b="1" dirty="0">
                <a:latin typeface="Courier New"/>
                <a:ea typeface="Calibri"/>
              </a:rPr>
              <a:t>)(j + 1)*k);</a:t>
            </a:r>
            <a:endParaRPr lang="ru-RU" sz="2000" b="1" dirty="0">
              <a:latin typeface="Times New Roman"/>
              <a:ea typeface="Times New Roman"/>
            </a:endParaRPr>
          </a:p>
          <a:p>
            <a:pPr marL="0" indent="0" rtl="0">
              <a:spcBef>
                <a:spcPts val="0"/>
              </a:spcBef>
              <a:spcAft>
                <a:spcPts val="0"/>
              </a:spcAft>
              <a:buNone/>
            </a:pPr>
            <a:r>
              <a:rPr lang="en" sz="1600" b="1" dirty="0">
                <a:latin typeface="Courier New"/>
                <a:ea typeface="Calibri"/>
              </a:rPr>
              <a:t>  }</a:t>
            </a:r>
            <a:endParaRPr lang="ru-RU" sz="2000" b="1" dirty="0">
              <a:latin typeface="Times New Roman"/>
              <a:ea typeface="Times New Roman"/>
            </a:endParaRPr>
          </a:p>
          <a:p>
            <a:pPr marL="0" lvl="0" indent="0" rtl="0" eaLnBrk="1" fontAlgn="auto" hangingPunct="1">
              <a:spcBef>
                <a:spcPts val="0"/>
              </a:spcBef>
              <a:spcAft>
                <a:spcPts val="0"/>
              </a:spcAft>
              <a:buSzTx/>
              <a:buNone/>
            </a:pPr>
            <a:r>
              <a:rPr lang="en" sz="1600" b="1" dirty="0">
                <a:latin typeface="Courier New"/>
                <a:ea typeface="Calibri"/>
              </a:rPr>
              <a:t>  </a:t>
            </a:r>
            <a:r>
              <a:rPr lang="en" sz="1600" b="1" dirty="0">
                <a:solidFill>
                  <a:srgbClr val="008000"/>
                </a:solidFill>
                <a:latin typeface="Courier New"/>
                <a:ea typeface="Calibri"/>
              </a:rPr>
              <a:t>// continued in the following slide</a:t>
            </a:r>
            <a:endParaRPr lang="ru-RU" sz="2000" b="1" dirty="0">
              <a:solidFill>
                <a:srgbClr val="000000"/>
              </a:solidFill>
              <a:latin typeface="Times New Roman"/>
              <a:ea typeface="Times New Roman"/>
            </a:endParaRPr>
          </a:p>
        </p:txBody>
      </p:sp>
    </p:spTree>
    <p:extLst>
      <p:ext uri="{BB962C8B-B14F-4D97-AF65-F5344CB8AC3E}">
        <p14:creationId xmlns:p14="http://schemas.microsoft.com/office/powerpoint/2010/main" xmlns="" val="13575160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a:t>Auxiliary functions. Linear system initialization (4)</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Объект 2"/>
          <p:cNvSpPr txBox="1">
            <a:spLocks/>
          </p:cNvSpPr>
          <p:nvPr/>
        </p:nvSpPr>
        <p:spPr bwMode="auto">
          <a:xfrm>
            <a:off x="488504" y="1196752"/>
            <a:ext cx="8915400" cy="1296144"/>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00FF"/>
                </a:solidFill>
                <a:latin typeface="Courier New"/>
                <a:ea typeface="Calibri"/>
              </a:rPr>
              <a:t>  for</a:t>
            </a: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 =0; i &lt; n - 1; i++)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(*Vector)[i] += ksqr*mu3((</a:t>
            </a:r>
            <a:r>
              <a:rPr lang="en" sz="1600" b="1">
                <a:solidFill>
                  <a:srgbClr val="0000FF"/>
                </a:solidFill>
                <a:latin typeface="Courier New"/>
                <a:ea typeface="Calibri"/>
              </a:rPr>
              <a:t>double</a:t>
            </a:r>
            <a:r>
              <a:rPr lang="en" sz="1600" b="1">
                <a:latin typeface="Courier New"/>
                <a:ea typeface="Calibri"/>
              </a:rPr>
              <a:t>)(i + 1)*h);</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(*Vector)[(m - 2)*(n - 1) + i] += ksqr*mu4((</a:t>
            </a:r>
            <a:r>
              <a:rPr lang="en" sz="1600" b="1">
                <a:solidFill>
                  <a:srgbClr val="0000FF"/>
                </a:solidFill>
                <a:latin typeface="Courier New"/>
                <a:ea typeface="Calibri"/>
              </a:rPr>
              <a:t>double</a:t>
            </a:r>
            <a:r>
              <a:rPr lang="en" sz="1600" b="1">
                <a:latin typeface="Courier New"/>
                <a:ea typeface="Calibri"/>
              </a:rPr>
              <a:t>)(i + 1)*h);</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a:t>
            </a:r>
            <a:endParaRPr lang="ru-RU" sz="2000" b="1" dirty="0">
              <a:effectLst/>
              <a:latin typeface="Times New Roman"/>
              <a:ea typeface="Times New Roman"/>
            </a:endParaRPr>
          </a:p>
        </p:txBody>
      </p:sp>
      <mc:AlternateContent xmlns:mc="http://schemas.openxmlformats.org/markup-compatibility/2006">
        <mc:Choice xmlns:a14="http://schemas.microsoft.com/office/drawing/2010/main" xmlns="" Requires="a14">
          <p:sp>
            <p:nvSpPr>
              <p:cNvPr id="3" name="Прямоугольник 2"/>
              <p:cNvSpPr/>
              <p:nvPr/>
            </p:nvSpPr>
            <p:spPr>
              <a:xfrm>
                <a:off x="488504" y="2673441"/>
                <a:ext cx="8915400" cy="1614737"/>
              </a:xfrm>
              <a:prstGeom prst="rect">
                <a:avLst/>
              </a:prstGeom>
            </p:spPr>
            <p:txBody>
              <a:bodyPr wrap="square" rtlCol="0">
                <a:spAutoFit/>
              </a:bodyPr>
              <a:lstStyle/>
              <a:p>
                <a:pPr marL="342900" indent="-342900">
                  <a:buFont typeface="Wingdings" pitchFamily="2" charset="2"/>
                  <a:buChar char="q"/>
                </a:pPr>
                <a:r>
                  <a:rPr lang="en" sz="2400" dirty="0" smtClean="0"/>
                  <a:t>Implement </a:t>
                </a:r>
                <a:r>
                  <a:rPr lang="en" sz="2400" b="1" dirty="0">
                    <a:cs typeface="Courier New" pitchFamily="49" charset="0"/>
                  </a:rPr>
                  <a:t>CreateMKLMatrix()</a:t>
                </a:r>
                <a:r>
                  <a:rPr lang="en" sz="2400" dirty="0"/>
                  <a:t> that enables initialization of the matrix </a:t>
                </a:r>
                <a14:m>
                  <m:oMath xmlns:m="http://schemas.openxmlformats.org/officeDocument/2006/math">
                    <m:r>
                      <a:rPr lang="ru-RU" sz="2400" i="1">
                        <a:latin typeface="Cambria Math"/>
                      </a:rPr>
                      <m:t>(–</m:t>
                    </m:r>
                    <m:r>
                      <a:rPr lang="ru-RU" sz="2400" i="1">
                        <a:latin typeface="Cambria Math"/>
                      </a:rPr>
                      <m:t>𝐴</m:t>
                    </m:r>
                    <m:r>
                      <a:rPr lang="ru-RU" sz="2400" i="1">
                        <a:latin typeface="Cambria Math"/>
                      </a:rPr>
                      <m:t>) </m:t>
                    </m:r>
                  </m:oMath>
                </a14:m>
                <a:r>
                  <a:rPr lang="en" sz="2400" dirty="0" smtClean="0"/>
                  <a:t>based on a differential scheme (8) from the </a:t>
                </a:r>
                <a14:m>
                  <m:oMath xmlns:m="http://schemas.openxmlformats.org/officeDocument/2006/math">
                    <m:r>
                      <a:rPr lang="en-US" sz="2400" b="0" i="0" smtClean="0">
                        <a:latin typeface="Cambria Math"/>
                      </a:rPr>
                      <m:t>(</m:t>
                    </m:r>
                    <m:r>
                      <a:rPr lang="ru-RU" sz="2400" i="1">
                        <a:latin typeface="Cambria Math"/>
                      </a:rPr>
                      <m:t>𝑛</m:t>
                    </m:r>
                    <m:r>
                      <a:rPr lang="ru-RU" sz="2400" i="1">
                        <a:latin typeface="Cambria Math"/>
                      </a:rPr>
                      <m:t>, </m:t>
                    </m:r>
                    <m:r>
                      <a:rPr lang="ru-RU" sz="2400" i="1">
                        <a:latin typeface="Cambria Math"/>
                      </a:rPr>
                      <m:t>𝑚</m:t>
                    </m:r>
                    <m:r>
                      <a:rPr lang="en-US" sz="2400" b="0" i="1" smtClean="0">
                        <a:latin typeface="Cambria Math"/>
                      </a:rPr>
                      <m:t>)</m:t>
                    </m:r>
                  </m:oMath>
                </a14:m>
                <a:r>
                  <a:rPr lang="en" sz="2400" dirty="0"/>
                  <a:t> </a:t>
                </a:r>
                <a:r>
                  <a:rPr lang="en" sz="2400" dirty="0" smtClean="0"/>
                  <a:t>grid </a:t>
                </a:r>
                <a:r>
                  <a:rPr lang="en" sz="2400" dirty="0"/>
                  <a:t>in the format used by the MKL library (the upper triangle will be stored in a column-wise way</a:t>
                </a:r>
                <a:r>
                  <a:rPr lang="en" sz="2400" dirty="0" smtClean="0"/>
                  <a:t>).</a:t>
                </a:r>
                <a:endParaRPr lang="ru-RU" sz="2400" dirty="0"/>
              </a:p>
            </p:txBody>
          </p:sp>
        </mc:Choice>
        <mc:Fallback>
          <p:sp>
            <p:nvSpPr>
              <p:cNvPr id="3" name="Прямоугольник 2"/>
              <p:cNvSpPr>
                <a:spLocks noRot="1" noChangeAspect="1" noMove="1" noResize="1" noEditPoints="1" noAdjustHandles="1" noChangeArrowheads="1" noChangeShapeType="1" noTextEdit="1"/>
              </p:cNvSpPr>
              <p:nvPr/>
            </p:nvSpPr>
            <p:spPr>
              <a:xfrm>
                <a:off x="488504" y="2673441"/>
                <a:ext cx="8915400" cy="1614737"/>
              </a:xfrm>
              <a:prstGeom prst="rect">
                <a:avLst/>
              </a:prstGeom>
              <a:blipFill rotWithShape="1">
                <a:blip r:embed="rId2" cstate="print"/>
                <a:stretch>
                  <a:fillRect l="-889" t="-2652" b="-8333"/>
                </a:stretch>
              </a:blipFill>
            </p:spPr>
            <p:txBody>
              <a:bodyPr/>
              <a:lstStyle/>
              <a:p>
                <a:r>
                  <a:rPr lang="ru-RU">
                    <a:noFill/>
                  </a:rPr>
                  <a:t> </a:t>
                </a:r>
              </a:p>
            </p:txBody>
          </p:sp>
        </mc:Fallback>
      </mc:AlternateContent>
      <p:sp>
        <p:nvSpPr>
          <p:cNvPr id="7" name="Объект 2"/>
          <p:cNvSpPr txBox="1">
            <a:spLocks/>
          </p:cNvSpPr>
          <p:nvPr/>
        </p:nvSpPr>
        <p:spPr bwMode="auto">
          <a:xfrm>
            <a:off x="505367" y="4725144"/>
            <a:ext cx="8915400" cy="648072"/>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a:ea typeface="Calibri"/>
              </a:rPr>
              <a:t>// matrix initialization for MKL</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CreateMKLMatrix(</a:t>
            </a:r>
            <a:r>
              <a:rPr lang="en" sz="1600" b="1">
                <a:solidFill>
                  <a:srgbClr val="0000FF"/>
                </a:solidFill>
                <a:latin typeface="Courier New"/>
                <a:ea typeface="Calibri"/>
              </a:rPr>
              <a:t>int</a:t>
            </a:r>
            <a:r>
              <a:rPr lang="en" sz="1600" b="1">
                <a:latin typeface="Courier New"/>
                <a:ea typeface="Calibri"/>
              </a:rPr>
              <a:t> n, </a:t>
            </a:r>
            <a:r>
              <a:rPr lang="en" sz="1600" b="1">
                <a:solidFill>
                  <a:srgbClr val="0000FF"/>
                </a:solidFill>
                <a:latin typeface="Courier New"/>
                <a:ea typeface="Calibri"/>
              </a:rPr>
              <a:t>int</a:t>
            </a:r>
            <a:r>
              <a:rPr lang="en" sz="1600" b="1">
                <a:latin typeface="Courier New"/>
                <a:ea typeface="Calibri"/>
              </a:rPr>
              <a:t> m, </a:t>
            </a:r>
            <a:r>
              <a:rPr lang="en" sz="1600" b="1">
                <a:solidFill>
                  <a:srgbClr val="0000FF"/>
                </a:solidFill>
                <a:latin typeface="Courier New"/>
                <a:ea typeface="Calibri"/>
              </a:rPr>
              <a:t>double</a:t>
            </a:r>
            <a:r>
              <a:rPr lang="en" sz="1600" b="1">
                <a:latin typeface="Courier New"/>
                <a:ea typeface="Calibri"/>
              </a:rPr>
              <a:t>** Matrix)</a:t>
            </a:r>
            <a:r>
              <a:rPr lang="en" sz="1600" b="1">
                <a:latin typeface="Times New Roman"/>
                <a:ea typeface="Calibri"/>
              </a:rPr>
              <a:t>;</a:t>
            </a:r>
            <a:endParaRPr lang="ru-RU" sz="1600" b="1" dirty="0">
              <a:latin typeface="Times New Roman"/>
              <a:ea typeface="Times New Roman"/>
            </a:endParaRPr>
          </a:p>
        </p:txBody>
      </p:sp>
    </p:spTree>
    <p:extLst>
      <p:ext uri="{BB962C8B-B14F-4D97-AF65-F5344CB8AC3E}">
        <p14:creationId xmlns:p14="http://schemas.microsoft.com/office/powerpoint/2010/main" xmlns="" val="31899042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dirty="0"/>
              <a:t>Auxiliary functions. Obtaining the exact system solution (1)</a:t>
            </a:r>
            <a:endParaRPr lang="ru-RU" dirty="0"/>
          </a:p>
        </p:txBody>
      </p:sp>
      <p:sp>
        <p:nvSpPr>
          <p:cNvPr id="3" name="Объект 2"/>
          <p:cNvSpPr>
            <a:spLocks noGrp="1"/>
          </p:cNvSpPr>
          <p:nvPr>
            <p:ph idx="1"/>
          </p:nvPr>
        </p:nvSpPr>
        <p:spPr/>
        <p:txBody>
          <a:bodyPr rtlCol="0"/>
          <a:lstStyle/>
          <a:p>
            <a:pPr rtl="0"/>
            <a:endParaRPr lang="ru-RU"/>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Объект 2"/>
          <p:cNvSpPr txBox="1">
            <a:spLocks/>
          </p:cNvSpPr>
          <p:nvPr/>
        </p:nvSpPr>
        <p:spPr bwMode="auto">
          <a:xfrm>
            <a:off x="505367" y="1196752"/>
            <a:ext cx="8915400" cy="4896544"/>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a:ea typeface="Calibri"/>
              </a:rPr>
              <a:t>// finding the exact system solution using MKL</a:t>
            </a:r>
            <a:endParaRPr lang="ru-RU" sz="16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#include</a:t>
            </a:r>
            <a:r>
              <a:rPr lang="en" sz="1600" b="1">
                <a:solidFill>
                  <a:srgbClr val="008000"/>
                </a:solidFill>
                <a:latin typeface="Courier New"/>
                <a:ea typeface="Calibri"/>
              </a:rPr>
              <a:t> </a:t>
            </a:r>
            <a:r>
              <a:rPr lang="en" sz="1600" b="1">
                <a:solidFill>
                  <a:srgbClr val="A31515"/>
                </a:solidFill>
                <a:latin typeface="Courier New"/>
                <a:ea typeface="Calibri"/>
              </a:rPr>
              <a:t>"mkl_lapack.h"</a:t>
            </a:r>
            <a:endParaRPr lang="ru-RU" sz="1600" b="1" dirty="0">
              <a:latin typeface="Times New Roman"/>
              <a:ea typeface="Times New Roman"/>
            </a:endParaRPr>
          </a:p>
          <a:p>
            <a:pPr marL="0" indent="0" rtl="0">
              <a:spcBef>
                <a:spcPts val="0"/>
              </a:spcBef>
              <a:spcAft>
                <a:spcPts val="0"/>
              </a:spcAft>
              <a:buNone/>
            </a:pPr>
            <a:endParaRPr lang="en-US" sz="1600" b="1" dirty="0" smtClean="0">
              <a:solidFill>
                <a:srgbClr val="0000FF"/>
              </a:solidFill>
              <a:latin typeface="Courier New"/>
              <a:ea typeface="Calibri"/>
            </a:endParaRPr>
          </a:p>
          <a:p>
            <a:pPr marL="0" indent="0" rtl="0">
              <a:spcBef>
                <a:spcPts val="0"/>
              </a:spcBef>
              <a:spcAft>
                <a:spcPts val="0"/>
              </a:spcAft>
              <a:buNone/>
            </a:pPr>
            <a:r>
              <a:rPr lang="en" sz="1600" b="1">
                <a:solidFill>
                  <a:srgbClr val="0000FF"/>
                </a:solidFill>
                <a:latin typeface="Courier New"/>
                <a:ea typeface="Calibri"/>
              </a:rPr>
              <a:t>double</a:t>
            </a:r>
            <a:r>
              <a:rPr lang="en" sz="1600" b="1">
                <a:latin typeface="Courier New"/>
                <a:ea typeface="Calibri"/>
              </a:rPr>
              <a:t> СomputeDecisionMKL(</a:t>
            </a:r>
            <a:r>
              <a:rPr lang="en" sz="1600" b="1">
                <a:solidFill>
                  <a:srgbClr val="0000FF"/>
                </a:solidFill>
                <a:latin typeface="Courier New"/>
                <a:ea typeface="Calibri"/>
              </a:rPr>
              <a:t>int</a:t>
            </a:r>
            <a:r>
              <a:rPr lang="en" sz="1600" b="1">
                <a:latin typeface="Courier New"/>
                <a:ea typeface="Calibri"/>
              </a:rPr>
              <a:t> n, </a:t>
            </a:r>
            <a:r>
              <a:rPr lang="en" sz="1600" b="1">
                <a:solidFill>
                  <a:srgbClr val="0000FF"/>
                </a:solidFill>
                <a:latin typeface="Courier New"/>
                <a:ea typeface="Calibri"/>
              </a:rPr>
              <a:t>int</a:t>
            </a:r>
            <a:r>
              <a:rPr lang="en" sz="1600" b="1">
                <a:latin typeface="Courier New"/>
                <a:ea typeface="Calibri"/>
              </a:rPr>
              <a:t> m, </a:t>
            </a:r>
            <a:r>
              <a:rPr lang="en" sz="1600" b="1">
                <a:solidFill>
                  <a:srgbClr val="0000FF"/>
                </a:solidFill>
                <a:latin typeface="Courier New"/>
                <a:ea typeface="Calibri"/>
              </a:rPr>
              <a:t>double</a:t>
            </a:r>
            <a:r>
              <a:rPr lang="en" sz="1600" b="1">
                <a:latin typeface="Courier New"/>
                <a:ea typeface="Calibri"/>
              </a:rPr>
              <a:t>* Decision) {</a:t>
            </a:r>
            <a:endParaRPr lang="ru-RU" sz="1600" b="1" dirty="0" smtClean="0">
              <a:latin typeface="Courier New"/>
              <a:ea typeface="Calibri"/>
            </a:endParaRPr>
          </a:p>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*Matrix, *Vector; </a:t>
            </a:r>
            <a:r>
              <a:rPr lang="en" sz="1600" b="1">
                <a:solidFill>
                  <a:srgbClr val="008000"/>
                </a:solidFill>
                <a:latin typeface="Courier New" pitchFamily="49" charset="0"/>
                <a:ea typeface="Calibri"/>
                <a:cs typeface="Courier New" pitchFamily="49" charset="0"/>
              </a:rPr>
              <a:t>//system matrix and vector</a:t>
            </a:r>
            <a:r>
              <a:rPr lang="en" sz="1600" b="1">
                <a:latin typeface="Courier New" pitchFamily="49" charset="0"/>
                <a:ea typeface="Calibri"/>
                <a:cs typeface="Courier New" pitchFamily="49" charset="0"/>
              </a:rPr>
              <a:t> </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int</a:t>
            </a:r>
            <a:r>
              <a:rPr lang="en" sz="1600" b="1">
                <a:latin typeface="Courier New" pitchFamily="49" charset="0"/>
                <a:ea typeface="Calibri"/>
                <a:cs typeface="Courier New" pitchFamily="49" charset="0"/>
              </a:rPr>
              <a:t> size = (n - 1) * (m - 1);</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auxiliary variables for MKL functions</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char</a:t>
            </a:r>
            <a:r>
              <a:rPr lang="en" sz="1600" b="1">
                <a:latin typeface="Courier New" pitchFamily="49" charset="0"/>
                <a:ea typeface="Calibri"/>
                <a:cs typeface="Courier New" pitchFamily="49" charset="0"/>
              </a:rPr>
              <a:t> uplo = </a:t>
            </a:r>
            <a:r>
              <a:rPr lang="en" sz="1600" b="1">
                <a:solidFill>
                  <a:srgbClr val="A31515"/>
                </a:solidFill>
                <a:latin typeface="Courier New" pitchFamily="49" charset="0"/>
                <a:ea typeface="Calibri"/>
                <a:cs typeface="Courier New" pitchFamily="49" charset="0"/>
              </a:rPr>
              <a:t>'U'</a:t>
            </a:r>
            <a:r>
              <a:rPr lang="en" sz="1600" b="1">
                <a:latin typeface="Courier New" pitchFamily="49" charset="0"/>
                <a:ea typeface="Calibri"/>
                <a:cs typeface="Courier New" pitchFamily="49" charset="0"/>
              </a:rPr>
              <a:t>;</a:t>
            </a:r>
            <a:r>
              <a:rPr lang="en" sz="2000" b="1">
                <a:solidFill>
                  <a:srgbClr val="008000"/>
                </a:solidFill>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//consider the matrix as an upper triangular one</a:t>
            </a:r>
            <a:endParaRPr lang="ru-RU" sz="1600" b="1" dirty="0" smtClean="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int</a:t>
            </a:r>
            <a:r>
              <a:rPr lang="en" sz="1600" b="1">
                <a:latin typeface="Courier New" pitchFamily="49" charset="0"/>
                <a:ea typeface="Calibri"/>
                <a:cs typeface="Courier New" pitchFamily="49" charset="0"/>
              </a:rPr>
              <a:t> kd = n - 1;</a:t>
            </a:r>
            <a:r>
              <a:rPr lang="en" sz="1600" b="1">
                <a:solidFill>
                  <a:srgbClr val="008000"/>
                </a:solidFill>
                <a:latin typeface="Courier New" pitchFamily="49" charset="0"/>
                <a:ea typeface="Calibri"/>
                <a:cs typeface="Courier New" pitchFamily="49" charset="0"/>
              </a:rPr>
              <a:t>  //number of top diagonals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int</a:t>
            </a:r>
            <a:r>
              <a:rPr lang="en" sz="1600" b="1">
                <a:latin typeface="Courier New" pitchFamily="49" charset="0"/>
                <a:ea typeface="Calibri"/>
                <a:cs typeface="Courier New" pitchFamily="49" charset="0"/>
              </a:rPr>
              <a:t> ldab = n;</a:t>
            </a:r>
            <a:r>
              <a:rPr lang="en" sz="1600" b="1">
                <a:solidFill>
                  <a:srgbClr val="008000"/>
                </a:solidFill>
                <a:latin typeface="Courier New" pitchFamily="49" charset="0"/>
                <a:ea typeface="Calibri"/>
                <a:cs typeface="Courier New" pitchFamily="49" charset="0"/>
              </a:rPr>
              <a:t>    //first matrix dimension</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int</a:t>
            </a:r>
            <a:r>
              <a:rPr lang="en" sz="1600" b="1">
                <a:latin typeface="Courier New" pitchFamily="49" charset="0"/>
                <a:ea typeface="Calibri"/>
                <a:cs typeface="Courier New" pitchFamily="49" charset="0"/>
              </a:rPr>
              <a:t> info = 0;</a:t>
            </a:r>
            <a:r>
              <a:rPr lang="en" sz="1600" b="1">
                <a:solidFill>
                  <a:srgbClr val="008000"/>
                </a:solidFill>
                <a:latin typeface="Courier New" pitchFamily="49" charset="0"/>
                <a:ea typeface="Calibri"/>
                <a:cs typeface="Courier New" pitchFamily="49" charset="0"/>
              </a:rPr>
              <a:t>    //output parameter, error code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int</a:t>
            </a:r>
            <a:r>
              <a:rPr lang="en" sz="1600" b="1">
                <a:latin typeface="Courier New" pitchFamily="49" charset="0"/>
                <a:ea typeface="Calibri"/>
                <a:cs typeface="Courier New" pitchFamily="49" charset="0"/>
              </a:rPr>
              <a:t> nrhs = 1;</a:t>
            </a:r>
            <a:r>
              <a:rPr lang="en" sz="1600" b="1">
                <a:solidFill>
                  <a:srgbClr val="008000"/>
                </a:solidFill>
                <a:latin typeface="Courier New" pitchFamily="49" charset="0"/>
                <a:ea typeface="Calibri"/>
                <a:cs typeface="Courier New" pitchFamily="49" charset="0"/>
              </a:rPr>
              <a:t>    //number of right-hand parts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  double</a:t>
            </a:r>
            <a:r>
              <a:rPr lang="en" sz="1600" b="1">
                <a:latin typeface="Courier New" pitchFamily="49" charset="0"/>
                <a:ea typeface="Calibri"/>
                <a:cs typeface="Courier New" pitchFamily="49" charset="0"/>
              </a:rPr>
              <a:t> time;</a:t>
            </a:r>
            <a:r>
              <a:rPr lang="en" sz="1600" b="1">
                <a:solidFill>
                  <a:srgbClr val="008000"/>
                </a:solidFill>
                <a:latin typeface="Courier New" pitchFamily="49" charset="0"/>
                <a:ea typeface="Calibri"/>
                <a:cs typeface="Courier New" pitchFamily="49" charset="0"/>
              </a:rPr>
              <a:t>     //runtime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endParaRPr lang="ru-RU" sz="1600" b="1" dirty="0" smtClean="0">
              <a:latin typeface="Courier New" pitchFamily="49" charset="0"/>
              <a:ea typeface="Calibri"/>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//1. Matrix and right-hand vector initialization</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CreateMKLMatrix(n, m, &amp;Matrix);</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CreateDUVector(n, m, &amp;Vector);</a:t>
            </a:r>
            <a:endParaRPr lang="ru-RU" sz="2000" b="1" dirty="0">
              <a:latin typeface="Courier New" pitchFamily="49" charset="0"/>
              <a:ea typeface="Times New Roman"/>
              <a:cs typeface="Courier New" pitchFamily="49" charset="0"/>
            </a:endParaRPr>
          </a:p>
          <a:p>
            <a:pPr marL="0" lvl="0" indent="0" rtl="0">
              <a:spcBef>
                <a:spcPts val="0"/>
              </a:spcBef>
              <a:spcAft>
                <a:spcPts val="0"/>
              </a:spcAft>
              <a:buNone/>
            </a:pPr>
            <a:r>
              <a:rPr lang="en" sz="1600" b="1">
                <a:solidFill>
                  <a:srgbClr val="008000"/>
                </a:solidFill>
                <a:latin typeface="Courier New"/>
                <a:ea typeface="Calibri"/>
              </a:rPr>
              <a:t>  </a:t>
            </a:r>
          </a:p>
          <a:p>
            <a:pPr marL="0" lvl="0" indent="0" rtl="0">
              <a:spcBef>
                <a:spcPts val="0"/>
              </a:spcBef>
              <a:spcAft>
                <a:spcPts val="0"/>
              </a:spcAft>
              <a:buNone/>
            </a:pPr>
            <a:r>
              <a:rPr lang="en" sz="1600" b="1">
                <a:solidFill>
                  <a:srgbClr val="008000"/>
                </a:solidFill>
                <a:latin typeface="Courier New"/>
                <a:ea typeface="Calibri"/>
              </a:rPr>
              <a:t>  // continued in the following slide</a:t>
            </a:r>
            <a:endParaRPr lang="ru-RU" sz="2000" b="1" dirty="0">
              <a:solidFill>
                <a:srgbClr val="000000"/>
              </a:solidFill>
              <a:latin typeface="Times New Roman"/>
              <a:ea typeface="Times New Roman"/>
            </a:endParaRPr>
          </a:p>
          <a:p>
            <a:pPr marL="0" indent="0" rtl="0">
              <a:spcBef>
                <a:spcPts val="0"/>
              </a:spcBef>
              <a:spcAft>
                <a:spcPts val="0"/>
              </a:spcAft>
              <a:buNone/>
            </a:pPr>
            <a:endParaRPr lang="ru-RU" sz="1600" b="1" dirty="0">
              <a:effectLst/>
              <a:latin typeface="Times New Roman"/>
              <a:ea typeface="Times New Roman"/>
            </a:endParaRPr>
          </a:p>
        </p:txBody>
      </p:sp>
    </p:spTree>
    <p:extLst>
      <p:ext uri="{BB962C8B-B14F-4D97-AF65-F5344CB8AC3E}">
        <p14:creationId xmlns:p14="http://schemas.microsoft.com/office/powerpoint/2010/main" xmlns="" val="1111012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Obtaining the exact system solution (2)</a:t>
            </a:r>
            <a:endParaRPr lang="ru-RU" dirty="0"/>
          </a:p>
        </p:txBody>
      </p:sp>
      <p:sp>
        <p:nvSpPr>
          <p:cNvPr id="3" name="Объект 2"/>
          <p:cNvSpPr>
            <a:spLocks noGrp="1"/>
          </p:cNvSpPr>
          <p:nvPr>
            <p:ph idx="1"/>
          </p:nvPr>
        </p:nvSpPr>
        <p:spPr>
          <a:xfrm>
            <a:off x="495300" y="1196977"/>
            <a:ext cx="8915400" cy="4032223"/>
          </a:xfrm>
          <a:solidFill>
            <a:schemeClr val="accent3">
              <a:lumMod val="85000"/>
            </a:schemeClr>
          </a:solidFill>
        </p:spPr>
        <p:txBody>
          <a:bodyPr rtlCol="0"/>
          <a:lstStyle/>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//2. Solving the system</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clock_t start = clock();</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dpbtrf(&amp;uplo, &amp;size, &amp;kd, Matrix, &amp;ldab, &amp;info);</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dpbtrs(&amp;uplo, &amp;size, &amp;kd, &amp;nrhs, Matrix, &amp;ldab, Vector, &amp;size, &amp;info);</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time =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)(clock() - start) / CLOCKS_PER_SEC;</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//3. Memorization</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memcpy(Decision, Vector, </a:t>
            </a:r>
            <a:r>
              <a:rPr lang="en" sz="1600" b="1">
                <a:solidFill>
                  <a:srgbClr val="0000FF"/>
                </a:solidFill>
                <a:latin typeface="Courier New" pitchFamily="49" charset="0"/>
                <a:ea typeface="Calibri"/>
                <a:cs typeface="Courier New" pitchFamily="49" charset="0"/>
              </a:rPr>
              <a:t>sizeof</a:t>
            </a:r>
            <a:r>
              <a:rPr lang="en" sz="1600" b="1">
                <a:latin typeface="Courier New" pitchFamily="49" charset="0"/>
                <a:ea typeface="Calibri"/>
                <a:cs typeface="Courier New" pitchFamily="49" charset="0"/>
              </a:rPr>
              <a:t>(</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)*size);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//4. Memory release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FreeVector(&amp;Matrix);</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FreeVector(&amp;Vector);</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return</a:t>
            </a:r>
            <a:r>
              <a:rPr lang="en" sz="1600" b="1">
                <a:latin typeface="Courier New" pitchFamily="49" charset="0"/>
                <a:ea typeface="Calibri"/>
                <a:cs typeface="Courier New" pitchFamily="49" charset="0"/>
              </a:rPr>
              <a:t> time;</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latin typeface="Courier New" pitchFamily="49" charset="0"/>
                <a:ea typeface="Calibri"/>
                <a:cs typeface="Courier New" pitchFamily="49" charset="0"/>
              </a:rPr>
              <a:t>}</a:t>
            </a:r>
            <a:endParaRPr lang="ru-RU" sz="1600"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8426870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Obtaining the exact system solution (3)</a:t>
            </a:r>
            <a:endParaRPr lang="ru-RU" dirty="0"/>
          </a:p>
        </p:txBody>
      </p:sp>
      <mc:AlternateContent xmlns:mc="http://schemas.openxmlformats.org/markup-compatibility/2006">
        <mc:Choice xmlns:a14="http://schemas.microsoft.com/office/drawing/2010/main" xmlns="" Requires="a14">
          <p:sp>
            <p:nvSpPr>
              <p:cNvPr id="6" name="Объект 5"/>
              <p:cNvSpPr>
                <a:spLocks noGrp="1"/>
              </p:cNvSpPr>
              <p:nvPr>
                <p:ph idx="1"/>
              </p:nvPr>
            </p:nvSpPr>
            <p:spPr/>
            <p:txBody>
              <a:bodyPr rtlCol="0"/>
              <a:lstStyle/>
              <a:p>
                <a:pPr rtl="0"/>
                <a:r>
                  <a:rPr lang="en"/>
                  <a:t>Implement </a:t>
                </a:r>
                <a:r>
                  <a:rPr lang="en" b="1"/>
                  <a:t>CompareDecisions() </a:t>
                </a:r>
                <a:r>
                  <a:rPr lang="en"/>
                  <a:t>that enable finding the norm of difference between the solution found using the SOR method and the exact solution obtained by the MKL (the vector norm can be defined as </a:t>
                </a:r>
                <a14:m>
                  <m:oMath xmlns:m="http://schemas.openxmlformats.org/officeDocument/2006/math">
                    <m:sSub>
                      <m:sSubPr>
                        <m:ctrlPr>
                          <a:rPr lang="ru-RU" i="1">
                            <a:latin typeface="Cambria Math"/>
                          </a:rPr>
                        </m:ctrlPr>
                      </m:sSubPr>
                      <m:e>
                        <m:d>
                          <m:dPr>
                            <m:begChr m:val="‖"/>
                            <m:endChr m:val="‖"/>
                            <m:ctrlPr>
                              <a:rPr lang="ru-RU" i="1">
                                <a:latin typeface="Cambria Math"/>
                              </a:rPr>
                            </m:ctrlPr>
                          </m:dPr>
                          <m:e>
                            <m:r>
                              <a:rPr>
                                <a:latin typeface="Cambria Math"/>
                              </a:rPr>
                              <m:t>𝑥</m:t>
                            </m:r>
                            <m:r>
                              <a:rPr>
                                <a:latin typeface="Cambria Math"/>
                              </a:rPr>
                              <m:t>∞</m:t>
                            </m:r>
                          </m:e>
                        </m:d>
                      </m:e>
                      <m:sub>
                        <m:r>
                          <a:rPr lang="ru-RU" i="1">
                            <a:latin typeface="Cambria Math"/>
                          </a:rPr>
                          <m:t>=</m:t>
                        </m:r>
                      </m:sub>
                    </m:sSub>
                    <m:func>
                      <m:funcPr>
                        <m:ctrlPr>
                          <a:rPr lang="ru-RU" i="1">
                            <a:latin typeface="Cambria Math"/>
                          </a:rPr>
                        </m:ctrlPr>
                      </m:funcPr>
                      <m:fName>
                        <m:limLow>
                          <m:limLowPr>
                            <m:ctrlPr>
                              <a:rPr lang="ru-RU" i="1">
                                <a:latin typeface="Cambria Math"/>
                              </a:rPr>
                            </m:ctrlPr>
                          </m:limLowPr>
                          <m:e>
                            <m:r>
                              <a:rPr lang="ru-RU">
                                <a:latin typeface="Cambria Math"/>
                              </a:rPr>
                              <m:t>𝑚𝑎𝑥𝑖</m:t>
                            </m:r>
                          </m:e>
                          <m:lim>
                            <m:r>
                              <a:rPr>
                                <a:latin typeface="Cambria Math"/>
                              </a:rPr>
                              <m:t>𝑥</m:t>
                            </m:r>
                          </m:lim>
                        </m:limLow>
                      </m:fName>
                      <m:e>
                        <m:d>
                          <m:dPr>
                            <m:begChr m:val="|"/>
                            <m:endChr m:val="|"/>
                            <m:ctrlPr>
                              <a:rPr lang="ru-RU" i="1">
                                <a:latin typeface="Cambria Math"/>
                              </a:rPr>
                            </m:ctrlPr>
                          </m:dPr>
                          <m:e>
                            <m:sSub>
                              <m:sSubPr>
                                <m:ctrlPr>
                                  <a:rPr lang="ru-RU" i="1">
                                    <a:latin typeface="Cambria Math"/>
                                  </a:rPr>
                                </m:ctrlPr>
                              </m:sSubPr>
                              <m:e>
                                <m:r>
                                  <a:rPr>
                                    <a:latin typeface="Cambria Math"/>
                                  </a:rPr>
                                  <m:t>𝑖</m:t>
                                </m:r>
                              </m:e>
                              <m:sub>
                                <m:r>
                                  <a:rPr>
                                    <a:latin typeface="Cambria Math"/>
                                  </a:rPr>
                                  <m:t>).</m:t>
                                </m:r>
                              </m:sub>
                            </m:sSub>
                          </m:e>
                        </m:d>
                      </m:e>
                    </m:func>
                  </m:oMath>
                </a14:m>
                <a:endParaRPr lang="en"/>
              </a:p>
              <a:p>
                <a:pPr rtl="0"/>
                <a:endParaRPr lang="ru-RU" dirty="0"/>
              </a:p>
            </p:txBody>
          </p:sp>
        </mc:Choice>
        <mc:Fallback>
          <p:sp>
            <p:nvSpPr>
              <p:cNvPr id="6" name="Объект 5"/>
              <p:cNvSpPr>
                <a:spLocks noGrp="1" noRot="1" noChangeAspect="1" noMove="1" noResize="1" noEditPoints="1" noAdjustHandles="1" noChangeArrowheads="1" noChangeShapeType="1" noTextEdit="1"/>
              </p:cNvSpPr>
              <p:nvPr>
                <p:ph idx="1"/>
              </p:nvPr>
            </p:nvSpPr>
            <p:spPr>
              <a:blipFill rotWithShape="1">
                <a:blip r:embed="rId2" cstate="print"/>
                <a:stretch>
                  <a:fillRect l="-478" t="-859" r="-410"/>
                </a:stretch>
              </a:blipFill>
            </p:spPr>
            <p:txBody>
              <a:bodyPr rtlCol="0"/>
              <a:lstStyle/>
              <a:p>
                <a:pPr rtl="0"/>
                <a:r>
                  <a:rPr lang="en">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Объект 2"/>
          <p:cNvSpPr txBox="1">
            <a:spLocks/>
          </p:cNvSpPr>
          <p:nvPr/>
        </p:nvSpPr>
        <p:spPr bwMode="auto">
          <a:xfrm>
            <a:off x="649383" y="3284984"/>
            <a:ext cx="8840122" cy="864096"/>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8000"/>
                </a:solidFill>
                <a:latin typeface="Courier New" pitchFamily="49" charset="0"/>
                <a:ea typeface="Calibri"/>
                <a:cs typeface="Courier New" pitchFamily="49" charset="0"/>
              </a:rPr>
              <a:t>// comparison of solutions</a:t>
            </a:r>
            <a:endParaRPr lang="ru-RU" sz="1600" b="1" dirty="0">
              <a:latin typeface="Courier New" pitchFamily="49" charset="0"/>
              <a:ea typeface="Times New Roman"/>
              <a:cs typeface="Courier New" pitchFamily="49" charset="0"/>
            </a:endParaRPr>
          </a:p>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СompareDecisions(</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ORResult,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MKLDecision, </a:t>
            </a:r>
            <a:endParaRPr lang="ru-RU" sz="1600" b="1" dirty="0" smtClean="0">
              <a:latin typeface="Courier New" pitchFamily="49" charset="0"/>
              <a:ea typeface="Calibri"/>
              <a:cs typeface="Courier New" pitchFamily="49" charset="0"/>
            </a:endParaRPr>
          </a:p>
          <a:p>
            <a:pPr marL="0" indent="0" rtl="0">
              <a:spcBef>
                <a:spcPts val="0"/>
              </a:spcBef>
              <a:spcAft>
                <a:spcPts val="0"/>
              </a:spcAft>
              <a:buNone/>
            </a:pPr>
            <a:r>
              <a:rPr lang="en" sz="1600" b="1">
                <a:solidFill>
                  <a:srgbClr val="0000FF"/>
                </a:solidFill>
                <a:latin typeface="Courier New" pitchFamily="49" charset="0"/>
                <a:ea typeface="Calibri"/>
                <a:cs typeface="Courier New" pitchFamily="49" charset="0"/>
              </a:rPr>
              <a:t>							int</a:t>
            </a:r>
            <a:r>
              <a:rPr lang="en" sz="1600" b="1">
                <a:latin typeface="Courier New" pitchFamily="49" charset="0"/>
                <a:ea typeface="Calibri"/>
                <a:cs typeface="Courier New" pitchFamily="49" charset="0"/>
              </a:rPr>
              <a:t> size);</a:t>
            </a:r>
            <a:endParaRPr lang="ru-RU" sz="1600" b="1" dirty="0">
              <a:effectLst/>
              <a:latin typeface="Courier New" pitchFamily="49" charset="0"/>
              <a:ea typeface="Times New Roman"/>
              <a:cs typeface="Courier New" pitchFamily="49" charset="0"/>
            </a:endParaRPr>
          </a:p>
        </p:txBody>
      </p:sp>
    </p:spTree>
    <p:extLst>
      <p:ext uri="{BB962C8B-B14F-4D97-AF65-F5344CB8AC3E}">
        <p14:creationId xmlns:p14="http://schemas.microsoft.com/office/powerpoint/2010/main" xmlns="" val="20881085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Calling the Successive Over Relaxation method (1)</a:t>
            </a:r>
            <a:endParaRPr lang="ru-RU" dirty="0"/>
          </a:p>
        </p:txBody>
      </p:sp>
      <p:sp>
        <p:nvSpPr>
          <p:cNvPr id="3" name="Объект 2"/>
          <p:cNvSpPr>
            <a:spLocks noGrp="1"/>
          </p:cNvSpPr>
          <p:nvPr>
            <p:ph idx="1"/>
          </p:nvPr>
        </p:nvSpPr>
        <p:spPr/>
        <p:txBody>
          <a:bodyPr rtlCol="0"/>
          <a:lstStyle/>
          <a:p>
            <a:pPr rtl="0"/>
            <a:r>
              <a:rPr lang="en" dirty="0"/>
              <a:t>ComputeDecision() will compute an approximated decision of the differential equation using the SOR method within a </a:t>
            </a:r>
            <a:r>
              <a:rPr lang="en" dirty="0" smtClean="0"/>
              <a:t>(𝑛</a:t>
            </a:r>
            <a:r>
              <a:rPr lang="en" dirty="0"/>
              <a:t>, </a:t>
            </a:r>
            <a:r>
              <a:rPr lang="en" dirty="0" smtClean="0"/>
              <a:t>𝑚) </a:t>
            </a:r>
            <a:r>
              <a:rPr lang="en" dirty="0"/>
              <a:t>grid</a:t>
            </a:r>
            <a:r>
              <a:rPr lang="en" dirty="0" smtClean="0"/>
              <a:t>. </a:t>
            </a:r>
            <a:r>
              <a:rPr lang="en" dirty="0"/>
              <a:t>Place the function implementation in </a:t>
            </a:r>
            <a:r>
              <a:rPr lang="en" b="1" dirty="0"/>
              <a:t>PoissonDecision.cpp</a:t>
            </a:r>
            <a:r>
              <a:rPr lang="en" dirty="0"/>
              <a:t> and declare the respective prototype in </a:t>
            </a:r>
            <a:r>
              <a:rPr lang="en" b="1" dirty="0"/>
              <a:t>PoissonDecision.h.</a:t>
            </a:r>
          </a:p>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Объект 2"/>
          <p:cNvSpPr txBox="1">
            <a:spLocks/>
          </p:cNvSpPr>
          <p:nvPr/>
        </p:nvSpPr>
        <p:spPr bwMode="auto">
          <a:xfrm>
            <a:off x="344488" y="3068960"/>
            <a:ext cx="9505055" cy="3096344"/>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dirty="0">
                <a:solidFill>
                  <a:srgbClr val="008000"/>
                </a:solidFill>
                <a:latin typeface="Courier New" pitchFamily="49" charset="0"/>
                <a:ea typeface="Calibri"/>
                <a:cs typeface="Courier New" pitchFamily="49" charset="0"/>
              </a:rPr>
              <a:t>// approximated differential equation solution computation for a grid (n, m) </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dirty="0">
                <a:solidFill>
                  <a:srgbClr val="008000"/>
                </a:solidFill>
                <a:latin typeface="Courier New" pitchFamily="49" charset="0"/>
                <a:ea typeface="Calibri"/>
                <a:cs typeface="Courier New" pitchFamily="49" charset="0"/>
              </a:rPr>
              <a:t>// obtained solution is stored in the Decision vector</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dirty="0">
                <a:solidFill>
                  <a:srgbClr val="008000"/>
                </a:solidFill>
                <a:latin typeface="Courier New" pitchFamily="49" charset="0"/>
                <a:ea typeface="Calibri"/>
                <a:cs typeface="Courier New" pitchFamily="49" charset="0"/>
              </a:rPr>
              <a:t>// function returns the method runtime</a:t>
            </a:r>
            <a:endParaRPr lang="ru-RU" sz="2000" b="1" dirty="0">
              <a:latin typeface="Courier New" pitchFamily="49" charset="0"/>
              <a:ea typeface="Times New Roman"/>
              <a:cs typeface="Courier New" pitchFamily="49" charset="0"/>
            </a:endParaRPr>
          </a:p>
          <a:p>
            <a:pPr marL="0" indent="0" rtl="0">
              <a:spcBef>
                <a:spcPts val="0"/>
              </a:spcBef>
              <a:spcAft>
                <a:spcPts val="0"/>
              </a:spcAft>
              <a:buNone/>
            </a:pPr>
            <a:r>
              <a:rPr lang="en" sz="1600" b="1" dirty="0">
                <a:solidFill>
                  <a:srgbClr val="0000FF"/>
                </a:solidFill>
                <a:latin typeface="Courier New" pitchFamily="49" charset="0"/>
                <a:ea typeface="Calibri"/>
                <a:cs typeface="Courier New" pitchFamily="49" charset="0"/>
              </a:rPr>
              <a:t>double</a:t>
            </a:r>
            <a:r>
              <a:rPr lang="en" sz="1600" b="1" dirty="0">
                <a:latin typeface="Courier New" pitchFamily="49" charset="0"/>
                <a:ea typeface="Calibri"/>
                <a:cs typeface="Courier New" pitchFamily="49" charset="0"/>
              </a:rPr>
              <a:t> СomputeDecision(</a:t>
            </a:r>
            <a:r>
              <a:rPr lang="en" sz="1600" b="1" dirty="0">
                <a:solidFill>
                  <a:srgbClr val="0000FF"/>
                </a:solidFill>
                <a:latin typeface="Courier New" pitchFamily="49" charset="0"/>
                <a:ea typeface="Calibri"/>
                <a:cs typeface="Courier New" pitchFamily="49" charset="0"/>
              </a:rPr>
              <a:t>int</a:t>
            </a:r>
            <a:r>
              <a:rPr lang="en" sz="1600" b="1" dirty="0">
                <a:latin typeface="Courier New" pitchFamily="49" charset="0"/>
                <a:ea typeface="Calibri"/>
                <a:cs typeface="Courier New" pitchFamily="49" charset="0"/>
              </a:rPr>
              <a:t> n, </a:t>
            </a:r>
            <a:r>
              <a:rPr lang="en" sz="1600" b="1" dirty="0">
                <a:solidFill>
                  <a:srgbClr val="0000FF"/>
                </a:solidFill>
                <a:latin typeface="Courier New" pitchFamily="49" charset="0"/>
                <a:ea typeface="Calibri"/>
                <a:cs typeface="Courier New" pitchFamily="49" charset="0"/>
              </a:rPr>
              <a:t>int</a:t>
            </a:r>
            <a:r>
              <a:rPr lang="en" sz="1600" b="1" dirty="0">
                <a:latin typeface="Courier New" pitchFamily="49" charset="0"/>
                <a:ea typeface="Calibri"/>
                <a:cs typeface="Courier New" pitchFamily="49" charset="0"/>
              </a:rPr>
              <a:t> m, </a:t>
            </a:r>
            <a:r>
              <a:rPr lang="en" sz="1600" b="1" dirty="0">
                <a:solidFill>
                  <a:srgbClr val="0000FF"/>
                </a:solidFill>
                <a:latin typeface="Courier New" pitchFamily="49" charset="0"/>
                <a:ea typeface="Calibri"/>
                <a:cs typeface="Courier New" pitchFamily="49" charset="0"/>
              </a:rPr>
              <a:t>double</a:t>
            </a:r>
            <a:r>
              <a:rPr lang="en" sz="1600" b="1" dirty="0">
                <a:latin typeface="Courier New" pitchFamily="49" charset="0"/>
                <a:ea typeface="Calibri"/>
                <a:cs typeface="Courier New" pitchFamily="49" charset="0"/>
              </a:rPr>
              <a:t>* Decision,</a:t>
            </a:r>
            <a:endParaRPr lang="ru-RU" sz="1600" b="1" dirty="0" smtClean="0">
              <a:latin typeface="Courier New" pitchFamily="49" charset="0"/>
              <a:ea typeface="Calibri"/>
              <a:cs typeface="Courier New" pitchFamily="49" charset="0"/>
            </a:endParaRPr>
          </a:p>
          <a:p>
            <a:pPr marL="0" indent="0" rtl="0">
              <a:spcBef>
                <a:spcPts val="0"/>
              </a:spcBef>
              <a:spcAft>
                <a:spcPts val="0"/>
              </a:spcAft>
              <a:buNone/>
            </a:pPr>
            <a:r>
              <a:rPr lang="en" sz="1600" b="1" dirty="0">
                <a:latin typeface="Courier New" pitchFamily="49" charset="0"/>
                <a:ea typeface="Calibri"/>
                <a:cs typeface="Courier New" pitchFamily="49" charset="0"/>
              </a:rPr>
              <a:t>			 </a:t>
            </a:r>
            <a:r>
              <a:rPr lang="en" sz="1600" b="1" dirty="0">
                <a:solidFill>
                  <a:srgbClr val="0000FF"/>
                </a:solidFill>
                <a:latin typeface="Courier New" pitchFamily="49" charset="0"/>
                <a:ea typeface="Calibri"/>
                <a:cs typeface="Courier New" pitchFamily="49" charset="0"/>
              </a:rPr>
              <a:t>double</a:t>
            </a:r>
            <a:r>
              <a:rPr lang="en" sz="1600" b="1" dirty="0">
                <a:latin typeface="Courier New" pitchFamily="49" charset="0"/>
                <a:ea typeface="Calibri"/>
                <a:cs typeface="Courier New" pitchFamily="49" charset="0"/>
              </a:rPr>
              <a:t> Accuracy, </a:t>
            </a:r>
            <a:r>
              <a:rPr lang="en" sz="1600" b="1" dirty="0">
                <a:solidFill>
                  <a:srgbClr val="0000FF"/>
                </a:solidFill>
                <a:latin typeface="Courier New" pitchFamily="49" charset="0"/>
                <a:ea typeface="Calibri"/>
                <a:cs typeface="Courier New" pitchFamily="49" charset="0"/>
              </a:rPr>
              <a:t>double</a:t>
            </a:r>
            <a:r>
              <a:rPr lang="en" sz="1600" b="1" dirty="0">
                <a:latin typeface="Courier New" pitchFamily="49" charset="0"/>
                <a:ea typeface="Calibri"/>
                <a:cs typeface="Courier New" pitchFamily="49" charset="0"/>
              </a:rPr>
              <a:t> &amp;ORAccuracy, </a:t>
            </a:r>
            <a:endParaRPr lang="ru-RU" sz="1600" b="1" dirty="0" smtClean="0">
              <a:latin typeface="Courier New" pitchFamily="49" charset="0"/>
              <a:ea typeface="Calibri"/>
              <a:cs typeface="Courier New" pitchFamily="49" charset="0"/>
            </a:endParaRPr>
          </a:p>
          <a:p>
            <a:pPr marL="0" indent="0" rtl="0">
              <a:spcBef>
                <a:spcPts val="0"/>
              </a:spcBef>
              <a:spcAft>
                <a:spcPts val="0"/>
              </a:spcAft>
              <a:buNone/>
            </a:pPr>
            <a:r>
              <a:rPr lang="en" sz="1600" b="1" dirty="0">
                <a:solidFill>
                  <a:srgbClr val="0000FF"/>
                </a:solidFill>
                <a:latin typeface="Courier New" pitchFamily="49" charset="0"/>
                <a:ea typeface="Calibri"/>
                <a:cs typeface="Courier New" pitchFamily="49" charset="0"/>
              </a:rPr>
              <a:t>			 int</a:t>
            </a:r>
            <a:r>
              <a:rPr lang="en" sz="1600" b="1" dirty="0">
                <a:latin typeface="Courier New" pitchFamily="49" charset="0"/>
                <a:ea typeface="Calibri"/>
                <a:cs typeface="Courier New" pitchFamily="49" charset="0"/>
              </a:rPr>
              <a:t> &amp;StepCount) {</a:t>
            </a:r>
          </a:p>
          <a:p>
            <a:pPr marL="0" indent="0" rtl="0">
              <a:spcBef>
                <a:spcPts val="0"/>
              </a:spcBef>
              <a:spcAft>
                <a:spcPts val="0"/>
              </a:spcAft>
              <a:buNone/>
            </a:pPr>
            <a:r>
              <a:rPr lang="en" sz="1600" b="1" dirty="0">
                <a:solidFill>
                  <a:srgbClr val="008000"/>
                </a:solidFill>
                <a:latin typeface="Courier New"/>
                <a:ea typeface="Calibri"/>
              </a:rPr>
              <a:t>  // matrix, vector, solution</a:t>
            </a:r>
            <a:endParaRPr lang="ru-RU" sz="1600" b="1" dirty="0">
              <a:latin typeface="Times New Roman"/>
              <a:ea typeface="Times New Roman"/>
            </a:endParaRPr>
          </a:p>
          <a:p>
            <a:pPr marL="0" indent="0" rtl="0">
              <a:spcBef>
                <a:spcPts val="0"/>
              </a:spcBef>
              <a:spcAft>
                <a:spcPts val="0"/>
              </a:spcAft>
              <a:buNone/>
            </a:pPr>
            <a:r>
              <a:rPr lang="en" sz="1600" b="1" dirty="0">
                <a:solidFill>
                  <a:srgbClr val="0000FF"/>
                </a:solidFill>
                <a:latin typeface="Courier New"/>
                <a:ea typeface="Calibri"/>
              </a:rPr>
              <a:t>  double</a:t>
            </a:r>
            <a:r>
              <a:rPr lang="en" sz="1600" b="1" dirty="0">
                <a:latin typeface="Courier New"/>
                <a:ea typeface="Calibri"/>
              </a:rPr>
              <a:t>* Matrix, *Vector, *Result; </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int</a:t>
            </a:r>
            <a:r>
              <a:rPr lang="en" sz="1600" b="1" dirty="0">
                <a:latin typeface="Courier New"/>
                <a:ea typeface="Calibri"/>
              </a:rPr>
              <a:t>* Index;</a:t>
            </a:r>
            <a:endParaRPr lang="ru-RU" sz="1600" b="1" dirty="0">
              <a:latin typeface="Times New Roman"/>
              <a:ea typeface="Times New Roman"/>
            </a:endParaRPr>
          </a:p>
          <a:p>
            <a:pPr marL="0" indent="0" rtl="0">
              <a:spcBef>
                <a:spcPts val="0"/>
              </a:spcBef>
              <a:spcAft>
                <a:spcPts val="0"/>
              </a:spcAft>
              <a:buNone/>
            </a:pPr>
            <a:r>
              <a:rPr lang="en" sz="1600" b="1" dirty="0">
                <a:solidFill>
                  <a:srgbClr val="0000FF"/>
                </a:solidFill>
                <a:latin typeface="Courier New"/>
                <a:ea typeface="Calibri"/>
              </a:rPr>
              <a:t>  int</a:t>
            </a:r>
            <a:r>
              <a:rPr lang="en" sz="1600" b="1" dirty="0">
                <a:latin typeface="Courier New"/>
                <a:ea typeface="Calibri"/>
              </a:rPr>
              <a:t> size = (n - 1)*(m - 1);</a:t>
            </a:r>
            <a:r>
              <a:rPr lang="en" sz="1600" b="1" dirty="0">
                <a:solidFill>
                  <a:srgbClr val="008000"/>
                </a:solidFill>
                <a:latin typeface="Courier New"/>
                <a:ea typeface="Calibri"/>
              </a:rPr>
              <a:t>     //system dimension</a:t>
            </a:r>
            <a:endParaRPr lang="ru-RU" sz="1600" b="1" dirty="0">
              <a:latin typeface="Times New Roman"/>
              <a:ea typeface="Times New Roman"/>
            </a:endParaRPr>
          </a:p>
          <a:p>
            <a:pPr marL="0" indent="0"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int</a:t>
            </a:r>
            <a:r>
              <a:rPr lang="en" sz="1600" b="1" dirty="0">
                <a:latin typeface="Courier New"/>
                <a:ea typeface="Calibri"/>
              </a:rPr>
              <a:t> ResSize = size + 2*(n - 1); </a:t>
            </a:r>
            <a:r>
              <a:rPr lang="en" sz="1600" b="1" dirty="0">
                <a:solidFill>
                  <a:srgbClr val="008000"/>
                </a:solidFill>
                <a:latin typeface="Courier New"/>
                <a:ea typeface="Calibri"/>
              </a:rPr>
              <a:t>// augmented vector dimension</a:t>
            </a:r>
            <a:endParaRPr lang="en-US" sz="1600" b="1" dirty="0" smtClean="0">
              <a:solidFill>
                <a:srgbClr val="008000"/>
              </a:solidFill>
              <a:latin typeface="Courier New"/>
              <a:ea typeface="Calibri"/>
            </a:endParaRPr>
          </a:p>
          <a:p>
            <a:pPr marL="0" indent="0" rtl="0">
              <a:spcBef>
                <a:spcPts val="0"/>
              </a:spcBef>
              <a:spcAft>
                <a:spcPts val="0"/>
              </a:spcAft>
              <a:buNone/>
            </a:pPr>
            <a:r>
              <a:rPr lang="en" sz="1600" b="1" dirty="0">
                <a:solidFill>
                  <a:srgbClr val="008000"/>
                </a:solidFill>
                <a:latin typeface="Courier New"/>
                <a:ea typeface="Calibri"/>
              </a:rPr>
              <a:t>  // continued in the following slide</a:t>
            </a:r>
            <a:endParaRPr lang="ru-RU" sz="1600" b="1" dirty="0" smtClean="0">
              <a:solidFill>
                <a:srgbClr val="008000"/>
              </a:solidFill>
              <a:latin typeface="Courier New"/>
              <a:ea typeface="Calibri"/>
            </a:endParaRPr>
          </a:p>
          <a:p>
            <a:pPr marL="0" indent="0" rtl="0">
              <a:spcBef>
                <a:spcPts val="0"/>
              </a:spcBef>
              <a:spcAft>
                <a:spcPts val="0"/>
              </a:spcAft>
              <a:buNone/>
            </a:pPr>
            <a:r>
              <a:rPr lang="en" sz="1600" b="1" dirty="0">
                <a:solidFill>
                  <a:srgbClr val="008000"/>
                </a:solidFill>
                <a:latin typeface="Courier New"/>
                <a:ea typeface="Calibri"/>
              </a:rPr>
              <a:t>  </a:t>
            </a:r>
            <a:endParaRPr lang="ru-RU" sz="2000" b="1" dirty="0">
              <a:effectLst/>
              <a:latin typeface="Courier New" pitchFamily="49" charset="0"/>
              <a:ea typeface="Times New Roman"/>
              <a:cs typeface="Courier New" pitchFamily="49" charset="0"/>
            </a:endParaRPr>
          </a:p>
        </p:txBody>
      </p:sp>
    </p:spTree>
    <p:extLst>
      <p:ext uri="{BB962C8B-B14F-4D97-AF65-F5344CB8AC3E}">
        <p14:creationId xmlns:p14="http://schemas.microsoft.com/office/powerpoint/2010/main" xmlns="" val="2505257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Calling the Successive Over Relaxation method (2)</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 </a:t>
            </a:r>
            <a:r>
              <a:rPr lang="en" sz="1600" b="1">
                <a:latin typeface="Courier New"/>
                <a:ea typeface="Calibri"/>
              </a:rPr>
              <a:t>bandWidth = 5;</a:t>
            </a:r>
            <a:r>
              <a:rPr lang="en" sz="1600" b="1">
                <a:solidFill>
                  <a:srgbClr val="008000"/>
                </a:solidFill>
                <a:latin typeface="Courier New"/>
                <a:ea typeface="Calibri"/>
              </a:rPr>
              <a:t> // band width</a:t>
            </a:r>
            <a:endParaRPr lang="ru-RU" sz="1600" b="1" dirty="0">
              <a:latin typeface="Times New Roman"/>
              <a:ea typeface="Times New Roman"/>
            </a:endParaRPr>
          </a:p>
          <a:p>
            <a:pPr marL="0" indent="0" rtl="0">
              <a:spcBef>
                <a:spcPts val="0"/>
              </a:spcBef>
              <a:spcAft>
                <a:spcPts val="0"/>
              </a:spcAft>
              <a:buNone/>
            </a:pP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variables to measure time</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clock_t start, finish;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time;</a:t>
            </a:r>
            <a:endParaRPr lang="ru-RU" sz="16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 SOR method parameters</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WParam;</a:t>
            </a:r>
            <a:endParaRPr lang="ru-RU" sz="1600" b="1" dirty="0">
              <a:latin typeface="Times New Roman"/>
              <a:ea typeface="Times New Roman"/>
            </a:endParaRPr>
          </a:p>
          <a:p>
            <a:pPr marL="0" indent="0" rtl="0">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step = n/LEFT_BOUND &gt; m/RIGHT_BOUND) ?</a:t>
            </a:r>
            <a:endParaRPr lang="ru-RU" sz="1600" b="1" dirty="0">
              <a:latin typeface="Courier New" pitchFamily="49" charset="0"/>
              <a:ea typeface="Times New Roman"/>
              <a:cs typeface="Courier New" pitchFamily="49" charset="0"/>
            </a:endParaRPr>
          </a:p>
          <a:p>
            <a:pPr marL="0" indent="0" rtl="0">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LEFT_BOUND /n : (</a:t>
            </a:r>
            <a:r>
              <a:rPr lang="en" sz="1600" b="1">
                <a:solidFill>
                  <a:srgbClr val="0000FF"/>
                </a:solidFill>
                <a:latin typeface="Courier New" pitchFamily="49" charset="0"/>
                <a:ea typeface="Calibri"/>
                <a:cs typeface="Courier New" pitchFamily="49" charset="0"/>
              </a:rPr>
              <a:t>double</a:t>
            </a:r>
            <a:r>
              <a:rPr lang="en" sz="1600" b="1">
                <a:latin typeface="Courier New" pitchFamily="49" charset="0"/>
                <a:ea typeface="Calibri"/>
                <a:cs typeface="Courier New" pitchFamily="49" charset="0"/>
              </a:rPr>
              <a:t>) RIGHT_BOUND /m;</a:t>
            </a:r>
            <a:endParaRPr lang="ru-RU" sz="1600" b="1" dirty="0">
              <a:latin typeface="Courier New" pitchFamily="49" charset="0"/>
              <a:ea typeface="Calibri"/>
              <a:cs typeface="Courier New" pitchFamily="49" charset="0"/>
            </a:endParaRPr>
          </a:p>
          <a:p>
            <a:pPr marL="0" indent="0" rtl="0">
              <a:spcBef>
                <a:spcPts val="0"/>
              </a:spcBef>
              <a:spcAft>
                <a:spcPts val="0"/>
              </a:spcAft>
              <a:buNone/>
            </a:pPr>
            <a:r>
              <a:rPr lang="en" sz="1600" b="1">
                <a:solidFill>
                  <a:srgbClr val="008000"/>
                </a:solidFill>
                <a:latin typeface="Courier New"/>
                <a:ea typeface="Calibri"/>
              </a:rPr>
              <a:t>  //1. System initialization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CreateDUMatrix(n, m, &amp;Matrix, &amp;Index);</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CreateDUVector(n, m, &amp;Vector);</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//2. Method initialization</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InitializeVector(&amp;Result, ResSize);</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GetFirstApproximation(&amp;Result, ResSize);</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WParam = GetWParam(step);</a:t>
            </a:r>
          </a:p>
          <a:p>
            <a:pPr marL="0" indent="0" rtl="0">
              <a:spcBef>
                <a:spcPts val="0"/>
              </a:spcBef>
              <a:spcAft>
                <a:spcPts val="0"/>
              </a:spcAft>
              <a:buNone/>
            </a:pP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continued in the following slide</a:t>
            </a:r>
            <a:endParaRPr lang="ru-RU" sz="1600"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9973056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Calling the Successive Over Relaxation method (3)</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//3. Approximated solution computation using the successive over</a:t>
            </a: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 relaxation method</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start = clock();</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ORAccuracy = BandOverRelaxation(Matrix, Vector, &amp;Result, Index, size,</a:t>
            </a:r>
            <a:endParaRPr lang="ru-RU" sz="1600" b="1" dirty="0">
              <a:latin typeface="Courier New"/>
              <a:ea typeface="Calibri"/>
            </a:endParaRPr>
          </a:p>
          <a:p>
            <a:pPr marL="0" indent="0" rtl="0">
              <a:spcBef>
                <a:spcPts val="0"/>
              </a:spcBef>
              <a:spcAft>
                <a:spcPts val="0"/>
              </a:spcAft>
              <a:buNone/>
            </a:pPr>
            <a:r>
              <a:rPr lang="en" sz="1600" b="1">
                <a:latin typeface="Courier New"/>
                <a:ea typeface="Calibri"/>
              </a:rPr>
              <a:t> 				    bandWidth, WParam, Accuracy,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&amp;stepCount);</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finish = clock();</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time = (</a:t>
            </a:r>
            <a:r>
              <a:rPr lang="en" sz="1600" b="1">
                <a:solidFill>
                  <a:srgbClr val="0000FF"/>
                </a:solidFill>
                <a:latin typeface="Courier New"/>
                <a:ea typeface="Calibri"/>
              </a:rPr>
              <a:t>double</a:t>
            </a:r>
            <a:r>
              <a:rPr lang="en" sz="1600" b="1">
                <a:latin typeface="Courier New"/>
                <a:ea typeface="Calibri"/>
              </a:rPr>
              <a:t>)(finish - start)/CLOCKS_PER_SEC;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solution saving</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memcpy(Decision, Result + n - 1, </a:t>
            </a:r>
            <a:r>
              <a:rPr lang="en" sz="1600" b="1">
                <a:solidFill>
                  <a:srgbClr val="0000FF"/>
                </a:solidFill>
                <a:latin typeface="Courier New"/>
                <a:ea typeface="Calibri"/>
              </a:rPr>
              <a:t>sizeof</a:t>
            </a:r>
            <a:r>
              <a:rPr lang="en" sz="1600" b="1">
                <a:latin typeface="Courier New"/>
                <a:ea typeface="Calibri"/>
              </a:rPr>
              <a:t>(</a:t>
            </a:r>
            <a:r>
              <a:rPr lang="en" sz="1600" b="1">
                <a:solidFill>
                  <a:srgbClr val="0000FF"/>
                </a:solidFill>
                <a:latin typeface="Courier New"/>
                <a:ea typeface="Calibri"/>
              </a:rPr>
              <a:t>double</a:t>
            </a:r>
            <a:r>
              <a:rPr lang="en" sz="1600" b="1">
                <a:latin typeface="Courier New"/>
                <a:ea typeface="Calibri"/>
              </a:rPr>
              <a:t>)*size);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//4. Memory release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FreeVector(&amp;Matrix);</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FreeVector(&amp;Index);</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FreeVector(&amp;Vector);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FreeVector(&amp;Vector);</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time;</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a:t>
            </a:r>
            <a:endParaRPr lang="ru-RU" sz="1600"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2076710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(1)</a:t>
            </a:r>
            <a:endParaRPr lang="ru-RU" dirty="0"/>
          </a:p>
        </p:txBody>
      </p:sp>
      <p:sp>
        <p:nvSpPr>
          <p:cNvPr id="6" name="Объект 5"/>
          <p:cNvSpPr>
            <a:spLocks noGrp="1"/>
          </p:cNvSpPr>
          <p:nvPr>
            <p:ph idx="1"/>
          </p:nvPr>
        </p:nvSpPr>
        <p:spPr/>
        <p:txBody>
          <a:bodyPr rtlCol="0"/>
          <a:lstStyle/>
          <a:p>
            <a:pPr rtl="0"/>
            <a:r>
              <a:rPr lang="en"/>
              <a:t>Implement the SOR method as applicable to the block five-diagonal matrix. Place prototypes of the respective functions in </a:t>
            </a:r>
            <a:r>
              <a:rPr lang="en" b="1"/>
              <a:t>BandOverRelax.h</a:t>
            </a:r>
            <a:r>
              <a:rPr lang="en"/>
              <a:t> and their implementation - in </a:t>
            </a:r>
            <a:r>
              <a:rPr lang="en" b="1"/>
              <a:t>BandOverRelax.cpp.</a:t>
            </a:r>
            <a:endParaRPr lang="ru-RU" dirty="0"/>
          </a:p>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7" name="Объект 2"/>
          <p:cNvSpPr txBox="1">
            <a:spLocks/>
          </p:cNvSpPr>
          <p:nvPr/>
        </p:nvSpPr>
        <p:spPr bwMode="auto">
          <a:xfrm>
            <a:off x="505367" y="3140968"/>
            <a:ext cx="8915400" cy="3024336"/>
          </a:xfrm>
          <a:prstGeom prst="rect">
            <a:avLst/>
          </a:prstGeom>
          <a:solidFill>
            <a:schemeClr val="accent3">
              <a:lumMod val="85000"/>
            </a:schemeClr>
          </a:solidFill>
          <a:ln w="9525">
            <a:noFill/>
            <a:miter lim="800000"/>
            <a:headEnd/>
            <a:tailEnd/>
          </a:ln>
        </p:spPr>
        <p:txBody>
          <a:bodyPr vert="horz" wrap="square" lIns="91440" tIns="45720" rIns="91440" bIns="45720" numCol="1" rtlCol="0" anchor="t" anchorCtr="0" compatLnSpc="1">
            <a:prstTxWarp prst="textNoShape">
              <a:avLst/>
            </a:prstTxWarp>
          </a:bodyPr>
          <a:lst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a:lstStyle>
          <a:p>
            <a:pPr marL="0" indent="0" rtl="0">
              <a:spcBef>
                <a:spcPts val="0"/>
              </a:spcBef>
              <a:spcAft>
                <a:spcPts val="0"/>
              </a:spcAft>
              <a:buNone/>
            </a:pPr>
            <a:r>
              <a:rPr lang="en" sz="1600" b="1">
                <a:solidFill>
                  <a:srgbClr val="0000FF"/>
                </a:solidFill>
                <a:latin typeface="Courier New"/>
                <a:ea typeface="Calibri"/>
              </a:rPr>
              <a:t>#define </a:t>
            </a:r>
            <a:r>
              <a:rPr lang="en" sz="1600" b="1">
                <a:latin typeface="Courier New"/>
                <a:ea typeface="Calibri"/>
              </a:rPr>
              <a:t>N_MAX 50000 </a:t>
            </a:r>
            <a:r>
              <a:rPr lang="en" sz="1600" b="1">
                <a:solidFill>
                  <a:srgbClr val="008000"/>
                </a:solidFill>
                <a:latin typeface="Courier New"/>
                <a:ea typeface="Calibri"/>
              </a:rPr>
              <a:t>//maximum allowable number of steps</a:t>
            </a:r>
            <a:endParaRPr lang="ru-RU" sz="2000" b="1" dirty="0">
              <a:latin typeface="Times New Roman"/>
              <a:ea typeface="Times New Roman"/>
            </a:endParaRPr>
          </a:p>
          <a:p>
            <a:pPr marL="0" indent="0" rtl="0">
              <a:spcBef>
                <a:spcPts val="0"/>
              </a:spcBef>
              <a:spcAft>
                <a:spcPts val="0"/>
              </a:spcAft>
              <a:buNone/>
            </a:pPr>
            <a:endParaRPr lang="ru-RU" sz="1600" b="1" dirty="0" smtClean="0">
              <a:solidFill>
                <a:srgbClr val="008000"/>
              </a:solidFill>
              <a:latin typeface="Courier New"/>
              <a:ea typeface="Calibri"/>
            </a:endParaRPr>
          </a:p>
          <a:p>
            <a:pPr marL="0" indent="0" rtl="0">
              <a:spcBef>
                <a:spcPts val="0"/>
              </a:spcBef>
              <a:spcAft>
                <a:spcPts val="0"/>
              </a:spcAft>
              <a:buNone/>
            </a:pPr>
            <a:r>
              <a:rPr lang="en" sz="1600" b="1">
                <a:solidFill>
                  <a:srgbClr val="008000"/>
                </a:solidFill>
                <a:latin typeface="Courier New"/>
                <a:ea typeface="Calibri"/>
              </a:rPr>
              <a:t>// setting zero approximation for the SOR method</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GetFirstApproximation(</a:t>
            </a:r>
            <a:r>
              <a:rPr lang="en" sz="1600" b="1">
                <a:solidFill>
                  <a:srgbClr val="0000FF"/>
                </a:solidFill>
                <a:latin typeface="Courier New"/>
                <a:ea typeface="Calibri"/>
              </a:rPr>
              <a:t>double</a:t>
            </a:r>
            <a:r>
              <a:rPr lang="en" sz="1600" b="1">
                <a:latin typeface="Courier New"/>
                <a:ea typeface="Calibri"/>
              </a:rPr>
              <a:t>** Result, </a:t>
            </a:r>
            <a:r>
              <a:rPr lang="en" sz="1600" b="1">
                <a:solidFill>
                  <a:srgbClr val="0000FF"/>
                </a:solidFill>
                <a:latin typeface="Courier New"/>
                <a:ea typeface="Calibri"/>
              </a:rPr>
              <a:t>int</a:t>
            </a:r>
            <a:r>
              <a:rPr lang="en" sz="1600" b="1">
                <a:latin typeface="Courier New"/>
                <a:ea typeface="Calibri"/>
              </a:rPr>
              <a:t> size)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a:t>
            </a:r>
            <a:r>
              <a:rPr lang="en" sz="1600" b="1">
                <a:solidFill>
                  <a:srgbClr val="0000FF"/>
                </a:solidFill>
                <a:latin typeface="Courier New"/>
                <a:ea typeface="Calibri"/>
              </a:rPr>
              <a:t>int</a:t>
            </a:r>
            <a:r>
              <a:rPr lang="en" sz="1600" b="1">
                <a:latin typeface="Courier New"/>
                <a:ea typeface="Calibri"/>
              </a:rPr>
              <a:t> i = 0; i &lt; size; i++)</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Result[i] = 0.0;</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2000" b="1" dirty="0">
              <a:latin typeface="Times New Roman"/>
              <a:ea typeface="Times New Roman"/>
            </a:endParaRPr>
          </a:p>
          <a:p>
            <a:pPr marL="0" indent="0" rtl="0">
              <a:spcBef>
                <a:spcPts val="0"/>
              </a:spcBef>
              <a:spcAft>
                <a:spcPts val="0"/>
              </a:spcAft>
              <a:buNone/>
            </a:pPr>
            <a:r>
              <a:rPr lang="en" sz="1600" b="1">
                <a:solidFill>
                  <a:srgbClr val="008000"/>
                </a:solidFill>
                <a:latin typeface="Courier New"/>
                <a:ea typeface="Calibri"/>
              </a:rPr>
              <a:t>// setting the SOR method parameter depending on the grid size</a:t>
            </a:r>
            <a:endParaRPr lang="ru-RU" sz="2000" b="1" dirty="0">
              <a:latin typeface="Times New Roman"/>
              <a:ea typeface="Times New Roman"/>
            </a:endParaRPr>
          </a:p>
          <a:p>
            <a:pPr marL="0" indent="0" rtl="0">
              <a:spcBef>
                <a:spcPts val="0"/>
              </a:spcBef>
              <a:spcAft>
                <a:spcPts val="0"/>
              </a:spcAft>
              <a:buNone/>
            </a:pPr>
            <a:r>
              <a:rPr lang="en" sz="1600" b="1">
                <a:solidFill>
                  <a:srgbClr val="0000FF"/>
                </a:solidFill>
                <a:latin typeface="Courier New"/>
                <a:ea typeface="Calibri"/>
              </a:rPr>
              <a:t>double</a:t>
            </a:r>
            <a:r>
              <a:rPr lang="en" sz="1600" b="1">
                <a:latin typeface="Courier New"/>
                <a:ea typeface="Calibri"/>
              </a:rPr>
              <a:t> GetWParam(</a:t>
            </a:r>
            <a:r>
              <a:rPr lang="en" sz="1600" b="1">
                <a:solidFill>
                  <a:srgbClr val="0000FF"/>
                </a:solidFill>
                <a:latin typeface="Courier New"/>
                <a:ea typeface="Calibri"/>
              </a:rPr>
              <a:t>double</a:t>
            </a:r>
            <a:r>
              <a:rPr lang="en" sz="1600" b="1">
                <a:latin typeface="Courier New"/>
                <a:ea typeface="Calibri"/>
              </a:rPr>
              <a:t> Step) {</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2 / (1 + 2*sin(M_PI*Step/2));</a:t>
            </a:r>
            <a:endParaRPr lang="ru-RU" sz="2000" b="1" dirty="0">
              <a:latin typeface="Times New Roman"/>
              <a:ea typeface="Times New Roman"/>
            </a:endParaRPr>
          </a:p>
          <a:p>
            <a:pPr marL="0" indent="0" rtl="0">
              <a:spcBef>
                <a:spcPts val="0"/>
              </a:spcBef>
              <a:spcAft>
                <a:spcPts val="0"/>
              </a:spcAft>
              <a:buNone/>
            </a:pPr>
            <a:r>
              <a:rPr lang="en" sz="1600" b="1">
                <a:latin typeface="Courier New"/>
                <a:ea typeface="Calibri"/>
              </a:rPr>
              <a:t>}</a:t>
            </a:r>
            <a:endParaRPr lang="ru-RU" sz="2000" b="1" dirty="0">
              <a:effectLst/>
              <a:latin typeface="Times New Roman"/>
              <a:ea typeface="Times New Roman"/>
            </a:endParaRPr>
          </a:p>
        </p:txBody>
      </p:sp>
    </p:spTree>
    <p:extLst>
      <p:ext uri="{BB962C8B-B14F-4D97-AF65-F5344CB8AC3E}">
        <p14:creationId xmlns:p14="http://schemas.microsoft.com/office/powerpoint/2010/main" xmlns="" val="3637413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pPr rtl="0"/>
            <a:r>
              <a:rPr lang="en"/>
              <a:t>Stationary problem of heat diffusion in a plate</a:t>
            </a:r>
            <a:r>
              <a:rPr lang="ru-RU" dirty="0"/>
              <a:t/>
            </a:r>
            <a:br>
              <a:rPr lang="ru-RU" dirty="0"/>
            </a:br>
            <a:endParaRPr lang="ru-RU" dirty="0"/>
          </a:p>
        </p:txBody>
      </p:sp>
      <p:sp>
        <p:nvSpPr>
          <p:cNvPr id="7" name="Текст 6"/>
          <p:cNvSpPr>
            <a:spLocks noGrp="1"/>
          </p:cNvSpPr>
          <p:nvPr>
            <p:ph type="body" idx="1"/>
          </p:nvPr>
        </p:nvSpPr>
        <p:spPr/>
        <p:txBody>
          <a:bodyPr rtlCol="0"/>
          <a:lstStyle/>
          <a:p>
            <a:pPr rtl="0"/>
            <a:endParaRPr lang="ru-RU"/>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3061893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(2)</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lvl="0" indent="0" rtl="0" eaLnBrk="1" fontAlgn="auto" hangingPunct="1">
              <a:spcBef>
                <a:spcPts val="0"/>
              </a:spcBef>
              <a:spcAft>
                <a:spcPts val="0"/>
              </a:spcAft>
              <a:buSzTx/>
              <a:buNone/>
            </a:pPr>
            <a:r>
              <a:rPr lang="en" sz="1600" b="1" kern="1200">
                <a:solidFill>
                  <a:srgbClr val="008000"/>
                </a:solidFill>
                <a:latin typeface="Courier New"/>
                <a:ea typeface="Calibri"/>
              </a:rPr>
              <a:t>//SOR method for band matrices</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8000"/>
                </a:solidFill>
                <a:latin typeface="Courier New"/>
                <a:ea typeface="Calibri"/>
              </a:rPr>
              <a:t>// function returns the attainable system solution accuracy</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FF"/>
                </a:solidFill>
                <a:latin typeface="Courier New"/>
                <a:ea typeface="Calibri"/>
              </a:rPr>
              <a:t>double</a:t>
            </a:r>
            <a:r>
              <a:rPr lang="en" sz="1600" b="1" kern="1200">
                <a:solidFill>
                  <a:srgbClr val="000000"/>
                </a:solidFill>
                <a:latin typeface="Courier New"/>
                <a:ea typeface="Calibri"/>
              </a:rPr>
              <a:t> BandOverRelaxation(</a:t>
            </a:r>
            <a:r>
              <a:rPr lang="en" sz="1600" b="1" kern="1200">
                <a:solidFill>
                  <a:srgbClr val="0000FF"/>
                </a:solidFill>
                <a:latin typeface="Courier New"/>
                <a:ea typeface="Calibri"/>
              </a:rPr>
              <a:t>double</a:t>
            </a:r>
            <a:r>
              <a:rPr lang="en" sz="1600" b="1" kern="1200">
                <a:solidFill>
                  <a:srgbClr val="000000"/>
                </a:solidFill>
                <a:latin typeface="Courier New"/>
                <a:ea typeface="Calibri"/>
              </a:rPr>
              <a:t>* Matrix, </a:t>
            </a:r>
            <a:r>
              <a:rPr lang="en" sz="1600" b="1" kern="1200">
                <a:solidFill>
                  <a:srgbClr val="0000FF"/>
                </a:solidFill>
                <a:latin typeface="Courier New"/>
                <a:ea typeface="Calibri"/>
              </a:rPr>
              <a:t>double</a:t>
            </a:r>
            <a:r>
              <a:rPr lang="en" sz="1600" b="1" kern="1200">
                <a:solidFill>
                  <a:srgbClr val="000000"/>
                </a:solidFill>
                <a:latin typeface="Courier New"/>
                <a:ea typeface="Calibri"/>
              </a:rPr>
              <a:t>* Vector, </a:t>
            </a:r>
            <a:endParaRPr lang="ru-RU" sz="1600" b="1" kern="1200" dirty="0">
              <a:solidFill>
                <a:srgbClr val="000000"/>
              </a:solidFill>
              <a:latin typeface="Courier New"/>
              <a:ea typeface="Calibri"/>
            </a:endParaRPr>
          </a:p>
          <a:p>
            <a:pPr marL="0" lvl="0" indent="0" rtl="0" eaLnBrk="1" fontAlgn="auto" hangingPunct="1">
              <a:spcBef>
                <a:spcPts val="0"/>
              </a:spcBef>
              <a:spcAft>
                <a:spcPts val="0"/>
              </a:spcAft>
              <a:buSzTx/>
              <a:buNone/>
            </a:pPr>
            <a:r>
              <a:rPr lang="en" sz="1600" b="1" kern="1200">
                <a:solidFill>
                  <a:srgbClr val="0000FF"/>
                </a:solidFill>
                <a:latin typeface="Courier New"/>
                <a:ea typeface="Calibri"/>
              </a:rPr>
              <a:t>		           double</a:t>
            </a:r>
            <a:r>
              <a:rPr lang="en" sz="1600" b="1" kern="1200">
                <a:solidFill>
                  <a:srgbClr val="000000"/>
                </a:solidFill>
                <a:latin typeface="Courier New"/>
                <a:ea typeface="Calibri"/>
              </a:rPr>
              <a:t>** Result, </a:t>
            </a:r>
            <a:r>
              <a:rPr lang="en" sz="1600" b="1" kern="1200">
                <a:solidFill>
                  <a:srgbClr val="0000FF"/>
                </a:solidFill>
                <a:latin typeface="Courier New"/>
                <a:ea typeface="Calibri"/>
              </a:rPr>
              <a:t>int</a:t>
            </a:r>
            <a:r>
              <a:rPr lang="en" sz="1600" b="1" kern="1200">
                <a:solidFill>
                  <a:srgbClr val="000000"/>
                </a:solidFill>
                <a:latin typeface="Courier New"/>
                <a:ea typeface="Calibri"/>
              </a:rPr>
              <a:t>* Index, </a:t>
            </a:r>
            <a:r>
              <a:rPr lang="en" sz="1600" b="1" kern="1200">
                <a:solidFill>
                  <a:srgbClr val="0000FF"/>
                </a:solidFill>
                <a:latin typeface="Courier New"/>
                <a:ea typeface="Calibri"/>
              </a:rPr>
              <a:t>int</a:t>
            </a:r>
            <a:r>
              <a:rPr lang="en" sz="1600" b="1" kern="1200">
                <a:solidFill>
                  <a:srgbClr val="000000"/>
                </a:solidFill>
                <a:latin typeface="Courier New"/>
                <a:ea typeface="Calibri"/>
              </a:rPr>
              <a:t> size, </a:t>
            </a:r>
            <a:endParaRPr lang="ru-RU" sz="1600" b="1" kern="1200" dirty="0">
              <a:solidFill>
                <a:srgbClr val="000000"/>
              </a:solidFill>
              <a:latin typeface="Courier New"/>
              <a:ea typeface="Calibri"/>
            </a:endParaRPr>
          </a:p>
          <a:p>
            <a:pPr marL="0" lvl="0" indent="0" rtl="0" eaLnBrk="1" fontAlgn="auto" hangingPunct="1">
              <a:spcBef>
                <a:spcPts val="0"/>
              </a:spcBef>
              <a:spcAft>
                <a:spcPts val="0"/>
              </a:spcAft>
              <a:buSzTx/>
              <a:buNone/>
            </a:pPr>
            <a:r>
              <a:rPr lang="en" sz="1600" b="1" kern="1200">
                <a:solidFill>
                  <a:srgbClr val="0000FF"/>
                </a:solidFill>
                <a:latin typeface="Courier New"/>
                <a:ea typeface="Calibri"/>
              </a:rPr>
              <a:t>                          int</a:t>
            </a:r>
            <a:r>
              <a:rPr lang="en" sz="1600" b="1" kern="1200">
                <a:solidFill>
                  <a:srgbClr val="000000"/>
                </a:solidFill>
                <a:latin typeface="Courier New"/>
                <a:ea typeface="Calibri"/>
              </a:rPr>
              <a:t> bandWidth, </a:t>
            </a:r>
            <a:r>
              <a:rPr lang="en" sz="1600" b="1" kern="1200">
                <a:solidFill>
                  <a:srgbClr val="0000FF"/>
                </a:solidFill>
                <a:latin typeface="Courier New"/>
                <a:ea typeface="Calibri"/>
              </a:rPr>
              <a:t>double</a:t>
            </a:r>
            <a:r>
              <a:rPr lang="en" sz="1600" b="1" kern="1200">
                <a:solidFill>
                  <a:srgbClr val="000000"/>
                </a:solidFill>
                <a:latin typeface="Courier New"/>
                <a:ea typeface="Calibri"/>
              </a:rPr>
              <a:t> WParam, </a:t>
            </a:r>
            <a:endParaRPr lang="ru-RU" sz="1600" b="1" kern="1200" dirty="0">
              <a:solidFill>
                <a:srgbClr val="000000"/>
              </a:solidFill>
              <a:latin typeface="Courier New"/>
              <a:ea typeface="Calibri"/>
            </a:endParaRPr>
          </a:p>
          <a:p>
            <a:pPr marL="0" lvl="0" indent="0" rtl="0" eaLnBrk="1" fontAlgn="auto" hangingPunct="1">
              <a:spcBef>
                <a:spcPts val="0"/>
              </a:spcBef>
              <a:spcAft>
                <a:spcPts val="0"/>
              </a:spcAft>
              <a:buSzTx/>
              <a:buNone/>
            </a:pPr>
            <a:r>
              <a:rPr lang="en" sz="1600" b="1" kern="1200">
                <a:solidFill>
                  <a:srgbClr val="0000FF"/>
                </a:solidFill>
                <a:latin typeface="Courier New"/>
                <a:ea typeface="Calibri"/>
              </a:rPr>
              <a:t>		           double</a:t>
            </a:r>
            <a:r>
              <a:rPr lang="en" sz="1600" b="1" kern="1200">
                <a:solidFill>
                  <a:srgbClr val="000000"/>
                </a:solidFill>
                <a:latin typeface="Courier New"/>
                <a:ea typeface="Calibri"/>
              </a:rPr>
              <a:t> Accuracy, </a:t>
            </a:r>
            <a:r>
              <a:rPr lang="en" sz="1600" b="1" kern="1200">
                <a:solidFill>
                  <a:srgbClr val="0000FF"/>
                </a:solidFill>
                <a:latin typeface="Courier New"/>
                <a:ea typeface="Calibri"/>
              </a:rPr>
              <a:t>int</a:t>
            </a:r>
            <a:r>
              <a:rPr lang="en" sz="1600" b="1" kern="1200">
                <a:solidFill>
                  <a:srgbClr val="000000"/>
                </a:solidFill>
                <a:latin typeface="Courier New"/>
                <a:ea typeface="Calibri"/>
              </a:rPr>
              <a:t> &amp;StepCount)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8000"/>
                </a:solidFill>
                <a:latin typeface="Courier New"/>
                <a:ea typeface="Calibri"/>
              </a:rPr>
              <a:t>// auxiliary variables</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FF"/>
                </a:solidFill>
                <a:latin typeface="Courier New"/>
                <a:ea typeface="Calibri"/>
              </a:rPr>
              <a:t>  double</a:t>
            </a:r>
            <a:r>
              <a:rPr lang="en" sz="1600" b="1" kern="1200">
                <a:solidFill>
                  <a:srgbClr val="000000"/>
                </a:solidFill>
                <a:latin typeface="Courier New"/>
                <a:ea typeface="Calibri"/>
              </a:rPr>
              <a:t> CurrError; </a:t>
            </a:r>
            <a:r>
              <a:rPr lang="en" sz="1600" b="1" kern="1200">
                <a:solidFill>
                  <a:srgbClr val="008000"/>
                </a:solidFill>
                <a:latin typeface="Courier New"/>
                <a:ea typeface="Calibri"/>
              </a:rPr>
              <a:t>//attainable accuracy for the iteration</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double</a:t>
            </a:r>
            <a:r>
              <a:rPr lang="en" sz="1600" b="1" kern="1200">
                <a:solidFill>
                  <a:srgbClr val="000000"/>
                </a:solidFill>
                <a:latin typeface="Courier New"/>
                <a:ea typeface="Calibri"/>
              </a:rPr>
              <a:t> sum, TempError;</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int</a:t>
            </a:r>
            <a:r>
              <a:rPr lang="en" sz="1600" b="1" kern="1200">
                <a:solidFill>
                  <a:srgbClr val="000000"/>
                </a:solidFill>
                <a:latin typeface="Courier New"/>
                <a:ea typeface="Calibri"/>
              </a:rPr>
              <a:t> ii, index = Index[bandWidth - 1], bandHalf = (bandWidth - 1)/2;</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StepCount = 0;</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do </a:t>
            </a:r>
            <a:r>
              <a:rPr lang="en" sz="1600" b="1" kern="1200">
                <a:solidFill>
                  <a:srgbClr val="000000"/>
                </a:solidFill>
                <a:latin typeface="Courier New"/>
                <a:ea typeface="Calibri"/>
              </a:rPr>
              <a:t>{</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CurrError = -1.0;</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for</a:t>
            </a:r>
            <a:r>
              <a:rPr lang="en" sz="1600" b="1" kern="1200">
                <a:solidFill>
                  <a:srgbClr val="000000"/>
                </a:solidFill>
                <a:latin typeface="Courier New"/>
                <a:ea typeface="Calibri"/>
              </a:rPr>
              <a:t>(</a:t>
            </a:r>
            <a:r>
              <a:rPr lang="en" sz="1600" b="1" kern="1200">
                <a:solidFill>
                  <a:srgbClr val="0000FF"/>
                </a:solidFill>
                <a:latin typeface="Courier New"/>
                <a:ea typeface="Calibri"/>
              </a:rPr>
              <a:t>int</a:t>
            </a:r>
            <a:r>
              <a:rPr lang="en" sz="1600" b="1" kern="1200">
                <a:solidFill>
                  <a:srgbClr val="000000"/>
                </a:solidFill>
                <a:latin typeface="Courier New"/>
                <a:ea typeface="Calibri"/>
              </a:rPr>
              <a:t> i = index; i &lt; size + index; i++)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ii = i - index;</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TempError = (*Result)[i];</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sum = 0.0;</a:t>
            </a:r>
            <a:endParaRPr lang="ru-RU" sz="1600" b="1" kern="1200" dirty="0" smtClean="0">
              <a:solidFill>
                <a:srgbClr val="000000"/>
              </a:solidFill>
              <a:latin typeface="Courier New"/>
              <a:ea typeface="Calibri"/>
            </a:endParaRPr>
          </a:p>
          <a:p>
            <a:pPr marL="0" lvl="0" indent="0" rtl="0" eaLnBrk="1" fontAlgn="auto" hangingPunct="1">
              <a:spcBef>
                <a:spcPts val="0"/>
              </a:spcBef>
              <a:spcAft>
                <a:spcPts val="0"/>
              </a:spcAft>
              <a:buSzTx/>
              <a:buNone/>
            </a:pPr>
            <a:endParaRPr lang="ru-RU" sz="1600" b="1" kern="1200" dirty="0">
              <a:solidFill>
                <a:srgbClr val="000000"/>
              </a:solidFill>
              <a:latin typeface="Courier New"/>
              <a:ea typeface="Calibri"/>
            </a:endParaRPr>
          </a:p>
          <a:p>
            <a:pPr marL="0" lvl="0" indent="0" rtl="0" eaLnBrk="1" fontAlgn="auto" hangingPunct="1">
              <a:spcBef>
                <a:spcPts val="0"/>
              </a:spcBef>
              <a:spcAft>
                <a:spcPts val="0"/>
              </a:spcAft>
              <a:buSzTx/>
              <a:buNone/>
            </a:pPr>
            <a:r>
              <a:rPr lang="en" sz="1600" b="1" kern="1200">
                <a:solidFill>
                  <a:srgbClr val="008000"/>
                </a:solidFill>
                <a:latin typeface="Courier New"/>
                <a:ea typeface="Calibri"/>
              </a:rPr>
              <a:t>  // continued in the following slide</a:t>
            </a:r>
            <a:endParaRPr lang="ru-RU" sz="2000" b="1" kern="1200" dirty="0">
              <a:solidFill>
                <a:srgbClr val="000000"/>
              </a:solidFill>
              <a:latin typeface="Times New Roman"/>
              <a:ea typeface="Times New Roman"/>
            </a:endParaRPr>
          </a:p>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5995322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Implementation of the Successive Over Relaxation method (3)</a:t>
            </a:r>
            <a:endParaRPr lang="ru-RU" dirty="0"/>
          </a:p>
        </p:txBody>
      </p:sp>
      <p:sp>
        <p:nvSpPr>
          <p:cNvPr id="3" name="Объект 2"/>
          <p:cNvSpPr>
            <a:spLocks noGrp="1"/>
          </p:cNvSpPr>
          <p:nvPr>
            <p:ph idx="1"/>
          </p:nvPr>
        </p:nvSpPr>
        <p:spPr>
          <a:xfrm>
            <a:off x="495300" y="1196977"/>
            <a:ext cx="8915400" cy="3024111"/>
          </a:xfrm>
          <a:solidFill>
            <a:schemeClr val="accent3">
              <a:lumMod val="85000"/>
            </a:schemeClr>
          </a:solidFill>
        </p:spPr>
        <p:txBody>
          <a:bodyPr rtlCol="0"/>
          <a:lstStyle/>
          <a:p>
            <a:pPr marL="0" lvl="0" indent="0" rtl="0" eaLnBrk="1" fontAlgn="auto" hangingPunct="1">
              <a:spcBef>
                <a:spcPts val="0"/>
              </a:spcBef>
              <a:spcAft>
                <a:spcPts val="0"/>
              </a:spcAft>
              <a:buSzTx/>
              <a:buNone/>
            </a:pPr>
            <a:r>
              <a:rPr lang="en" sz="1600" b="1" kern="1200">
                <a:solidFill>
                  <a:srgbClr val="0000FF"/>
                </a:solidFill>
                <a:latin typeface="Courier New"/>
                <a:ea typeface="Calibri"/>
              </a:rPr>
              <a:t>for</a:t>
            </a:r>
            <a:r>
              <a:rPr lang="en" sz="1600" b="1" kern="1200">
                <a:solidFill>
                  <a:srgbClr val="000000"/>
                </a:solidFill>
                <a:latin typeface="Courier New"/>
                <a:ea typeface="Calibri"/>
              </a:rPr>
              <a:t> (</a:t>
            </a:r>
            <a:r>
              <a:rPr lang="en" sz="1600" b="1" kern="1200">
                <a:solidFill>
                  <a:srgbClr val="0000FF"/>
                </a:solidFill>
                <a:latin typeface="Courier New"/>
                <a:ea typeface="Calibri"/>
              </a:rPr>
              <a:t>int</a:t>
            </a:r>
            <a:r>
              <a:rPr lang="en" sz="1600" b="1" kern="1200">
                <a:solidFill>
                  <a:srgbClr val="000000"/>
                </a:solidFill>
                <a:latin typeface="Courier New"/>
                <a:ea typeface="Calibri"/>
              </a:rPr>
              <a:t> j = 0; j &lt; bandWidth; j++)</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sum += Matrix[ii*bandWidth + j] * (*Result)[i + Index[j]];</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(*Result)[i] = (Vector[ii] - sum) * WParam /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Matrix[ii*bandWidth + bandHalf] + (*Result)[i];</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TempError = fabs((*Result)[i] - TempError);</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if</a:t>
            </a:r>
            <a:r>
              <a:rPr lang="en" sz="1600" b="1" kern="1200">
                <a:solidFill>
                  <a:srgbClr val="000000"/>
                </a:solidFill>
                <a:latin typeface="Courier New"/>
                <a:ea typeface="Calibri"/>
              </a:rPr>
              <a:t> (TempError &gt; CurrError) CurrError = TempError;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StepCount++;</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while</a:t>
            </a:r>
            <a:r>
              <a:rPr lang="en" sz="1600" b="1" kern="1200">
                <a:solidFill>
                  <a:srgbClr val="000000"/>
                </a:solidFill>
                <a:latin typeface="Courier New"/>
                <a:ea typeface="Calibri"/>
              </a:rPr>
              <a:t> ((CurrError &gt; Accuracy)&amp;&amp;(StepCount &lt; N_MAX));</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00FF"/>
                </a:solidFill>
                <a:latin typeface="Courier New"/>
                <a:ea typeface="Calibri"/>
              </a:rPr>
              <a:t>return</a:t>
            </a:r>
            <a:r>
              <a:rPr lang="en" sz="1600" b="1" kern="1200">
                <a:solidFill>
                  <a:srgbClr val="000000"/>
                </a:solidFill>
                <a:latin typeface="Courier New"/>
                <a:ea typeface="Calibri"/>
              </a:rPr>
              <a:t> CurrError;</a:t>
            </a:r>
            <a:endParaRPr lang="ru-RU" sz="20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a:t>
            </a:r>
            <a:endParaRPr lang="ru-RU" sz="2000" b="1" kern="1200" dirty="0">
              <a:solidFill>
                <a:srgbClr val="000000"/>
              </a:solidFill>
              <a:latin typeface="Times New Roman"/>
              <a:ea typeface="Times New Roman"/>
            </a:endParaRPr>
          </a:p>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7937469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compilation and application run</a:t>
            </a:r>
            <a:endParaRPr lang="ru-RU" dirty="0"/>
          </a:p>
        </p:txBody>
      </p:sp>
      <p:sp>
        <p:nvSpPr>
          <p:cNvPr id="3" name="Содержимое 2"/>
          <p:cNvSpPr>
            <a:spLocks noGrp="1"/>
          </p:cNvSpPr>
          <p:nvPr>
            <p:ph idx="1"/>
          </p:nvPr>
        </p:nvSpPr>
        <p:spPr/>
        <p:txBody>
          <a:bodyPr rtlCol="0"/>
          <a:lstStyle/>
          <a:p>
            <a:pPr rtl="0"/>
            <a:r>
              <a:rPr lang="en"/>
              <a:t>Add missing functions to the software implementation; include necessary header files.</a:t>
            </a:r>
          </a:p>
          <a:p>
            <a:pPr rtl="0"/>
            <a:r>
              <a:rPr lang="en"/>
              <a:t>Having developed the software implementation, build the project by executing </a:t>
            </a:r>
            <a:r>
              <a:rPr lang="en" b="1"/>
              <a:t>Build→Rebuild 01_BandOR_seqv</a:t>
            </a:r>
            <a:r>
              <a:rPr lang="en"/>
              <a:t> and check the application for consistent running.</a:t>
            </a:r>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308207162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To analyze the implemented SOR method, let us consider a system resulting from a differential equation with a predefined known solution and boundary conditions.</a:t>
                </a:r>
              </a:p>
              <a:p>
                <a:r>
                  <a:rPr lang="en" dirty="0"/>
                  <a:t>Study temperature variation in a plate with lateral lengths </a:t>
                </a:r>
                <a14:m>
                  <m:oMath xmlns:m="http://schemas.openxmlformats.org/officeDocument/2006/math">
                    <m:sSub>
                      <m:sSubPr>
                        <m:ctrlPr>
                          <a:rPr lang="ru-RU" i="1">
                            <a:latin typeface="Cambria Math"/>
                          </a:rPr>
                        </m:ctrlPr>
                      </m:sSubPr>
                      <m:e>
                        <m:r>
                          <a:rPr>
                            <a:latin typeface="Cambria Math"/>
                          </a:rPr>
                          <m:t>𝑙</m:t>
                        </m:r>
                        <m:r>
                          <a:rPr>
                            <a:latin typeface="Cambria Math"/>
                          </a:rPr>
                          <m:t>1</m:t>
                        </m:r>
                      </m:e>
                      <m:sub>
                        <m:r>
                          <a:rPr lang="ru-RU" i="1">
                            <a:latin typeface="Cambria Math"/>
                          </a:rPr>
                          <m:t>=</m:t>
                        </m:r>
                      </m:sub>
                    </m:sSub>
                    <m:r>
                      <a:rPr lang="ru-RU" i="1">
                        <a:latin typeface="Cambria Math"/>
                      </a:rPr>
                      <m:t>𝑙</m:t>
                    </m:r>
                    <m:r>
                      <a:rPr lang="ru-RU" i="1">
                        <a:latin typeface="Cambria Math"/>
                      </a:rPr>
                      <m:t>2</m:t>
                    </m:r>
                    <m:sSub>
                      <m:sSubPr>
                        <m:ctrlPr>
                          <a:rPr lang="ru-RU" i="1">
                            <a:latin typeface="Cambria Math"/>
                          </a:rPr>
                        </m:ctrlPr>
                      </m:sSubPr>
                      <m:e>
                        <m:r>
                          <a:rPr>
                            <a:latin typeface="Cambria Math"/>
                          </a:rPr>
                          <m:t>=</m:t>
                        </m:r>
                        <m:r>
                          <a:rPr>
                            <a:latin typeface="Cambria Math"/>
                          </a:rPr>
                          <m:t>1</m:t>
                        </m:r>
                      </m:e>
                      <m:sub>
                        <m:r>
                          <a:rPr lang="ru-RU" i="1">
                            <a:latin typeface="Cambria Math"/>
                          </a:rPr>
                          <m:t>.</m:t>
                        </m:r>
                      </m:sub>
                    </m:sSub>
                  </m:oMath>
                </a14:m>
                <a:r>
                  <a:rPr lang="en" dirty="0"/>
                  <a:t> Let the </a:t>
                </a:r>
                <a:r>
                  <a:rPr lang="en" dirty="0" smtClean="0"/>
                  <a:t>function </a:t>
                </a:r>
                <a14:m>
                  <m:oMath xmlns:m="http://schemas.openxmlformats.org/officeDocument/2006/math">
                    <m:r>
                      <a:rPr lang="ru-RU" i="1">
                        <a:latin typeface="Cambria Math"/>
                      </a:rPr>
                      <m:t>𝑢</m:t>
                    </m:r>
                    <m:d>
                      <m:dPr>
                        <m:ctrlPr>
                          <a:rPr lang="ru-RU" i="1">
                            <a:latin typeface="Cambria Math"/>
                          </a:rPr>
                        </m:ctrlPr>
                      </m:dPr>
                      <m:e>
                        <m:r>
                          <a:rPr lang="ru-RU" i="1">
                            <a:latin typeface="Cambria Math"/>
                          </a:rPr>
                          <m:t>𝑥</m:t>
                        </m:r>
                        <m:r>
                          <a:rPr lang="ru-RU" i="1">
                            <a:latin typeface="Cambria Math"/>
                          </a:rPr>
                          <m:t>,</m:t>
                        </m:r>
                        <m:r>
                          <a:rPr lang="ru-RU" i="1">
                            <a:latin typeface="Cambria Math"/>
                          </a:rPr>
                          <m:t>𝑦</m:t>
                        </m:r>
                      </m:e>
                    </m:d>
                    <m:r>
                      <a:rPr lang="ru-RU" i="1">
                        <a:latin typeface="Cambria Math"/>
                      </a:rPr>
                      <m:t>=</m:t>
                    </m:r>
                    <m:sSup>
                      <m:sSupPr>
                        <m:ctrlPr>
                          <a:rPr lang="ru-RU" i="1">
                            <a:latin typeface="Cambria Math"/>
                          </a:rPr>
                        </m:ctrlPr>
                      </m:sSupPr>
                      <m:e>
                        <m:r>
                          <a:rPr lang="ru-RU" i="1">
                            <a:latin typeface="Cambria Math"/>
                          </a:rPr>
                          <m:t>𝑥</m:t>
                        </m:r>
                      </m:e>
                      <m:sup>
                        <m:r>
                          <a:rPr lang="ru-RU" i="1">
                            <a:latin typeface="Cambria Math"/>
                          </a:rPr>
                          <m:t>2</m:t>
                        </m:r>
                      </m:sup>
                    </m:sSup>
                    <m:r>
                      <a:rPr lang="ru-RU" i="1">
                        <a:latin typeface="Cambria Math"/>
                      </a:rPr>
                      <m:t>𝑦</m:t>
                    </m:r>
                    <m:r>
                      <a:rPr lang="ru-RU" i="1">
                        <a:latin typeface="Cambria Math"/>
                      </a:rPr>
                      <m:t>+</m:t>
                    </m:r>
                    <m:sSup>
                      <m:sSupPr>
                        <m:ctrlPr>
                          <a:rPr lang="ru-RU" i="1">
                            <a:latin typeface="Cambria Math"/>
                          </a:rPr>
                        </m:ctrlPr>
                      </m:sSupPr>
                      <m:e>
                        <m:r>
                          <a:rPr lang="ru-RU" i="1">
                            <a:latin typeface="Cambria Math"/>
                          </a:rPr>
                          <m:t>𝑦</m:t>
                        </m:r>
                      </m:e>
                      <m:sup>
                        <m:r>
                          <a:rPr lang="ru-RU" i="1">
                            <a:latin typeface="Cambria Math"/>
                          </a:rPr>
                          <m:t>2</m:t>
                        </m:r>
                      </m:sup>
                    </m:sSup>
                    <m:r>
                      <a:rPr lang="ru-RU" i="1">
                        <a:latin typeface="Cambria Math"/>
                      </a:rPr>
                      <m:t>𝑥</m:t>
                    </m:r>
                    <m:r>
                      <a:rPr lang="ru-RU" i="1">
                        <a:latin typeface="Cambria Math"/>
                      </a:rPr>
                      <m:t> </m:t>
                    </m:r>
                  </m:oMath>
                </a14:m>
                <a:r>
                  <a:rPr lang="en" dirty="0" smtClean="0"/>
                  <a:t>be the heat diffusion equation solution Then</a:t>
                </a:r>
                <a:r>
                  <a:rPr lang="en" dirty="0"/>
                  <a:t>, the equation (1) will look as follows:</a:t>
                </a:r>
              </a:p>
              <a:p>
                <a:pPr marL="0" indent="0" rtl="0">
                  <a:buNone/>
                </a:pPr>
                <a14:m>
                  <m:oMathPara xmlns:m="http://schemas.openxmlformats.org/officeDocument/2006/math">
                    <m:oMathParaPr>
                      <m:jc m:val="right"/>
                    </m:oMathParaPr>
                    <m:oMath xmlns:m="http://schemas.openxmlformats.org/officeDocument/2006/math">
                      <m:r>
                        <a:rPr lang="ru-RU" i="1">
                          <a:latin typeface="Cambria Math"/>
                        </a:rPr>
                        <m:t>∆</m:t>
                      </m:r>
                      <m:r>
                        <a:rPr>
                          <a:latin typeface="Cambria Math"/>
                        </a:rPr>
                        <m:t>𝑈</m:t>
                      </m:r>
                      <m:r>
                        <a:rPr lang="ru-RU" i="1">
                          <a:latin typeface="Cambria Math"/>
                        </a:rPr>
                        <m:t>=−</m:t>
                      </m:r>
                      <m:r>
                        <a:rPr>
                          <a:latin typeface="Cambria Math"/>
                        </a:rPr>
                        <m:t>𝑓</m:t>
                      </m:r>
                      <m:d>
                        <m:dPr>
                          <m:ctrlPr>
                            <a:rPr lang="ru-RU" i="1">
                              <a:latin typeface="Cambria Math"/>
                            </a:rPr>
                          </m:ctrlPr>
                        </m:dPr>
                        <m:e>
                          <m:r>
                            <a:rPr>
                              <a:latin typeface="Cambria Math"/>
                            </a:rPr>
                            <m:t>𝑥</m:t>
                          </m:r>
                          <m:r>
                            <a:rPr lang="ru-RU" i="1">
                              <a:latin typeface="Cambria Math"/>
                            </a:rPr>
                            <m:t>,</m:t>
                          </m:r>
                          <m:r>
                            <a:rPr>
                              <a:latin typeface="Cambria Math"/>
                            </a:rPr>
                            <m:t>𝑦</m:t>
                          </m:r>
                        </m:e>
                      </m:d>
                      <m:r>
                        <a:rPr lang="ru-RU" i="1">
                          <a:latin typeface="Cambria Math"/>
                        </a:rPr>
                        <m:t>=</m:t>
                      </m:r>
                      <m:r>
                        <a:rPr lang="ru-RU" i="1">
                          <a:latin typeface="Cambria Math"/>
                        </a:rPr>
                        <m:t>2</m:t>
                      </m:r>
                      <m:d>
                        <m:dPr>
                          <m:ctrlPr>
                            <a:rPr lang="ru-RU" i="1">
                              <a:latin typeface="Cambria Math"/>
                            </a:rPr>
                          </m:ctrlPr>
                        </m:dPr>
                        <m:e>
                          <m:r>
                            <a:rPr>
                              <a:latin typeface="Cambria Math"/>
                            </a:rPr>
                            <m:t>𝑥</m:t>
                          </m:r>
                          <m:r>
                            <a:rPr lang="ru-RU" i="1">
                              <a:latin typeface="Cambria Math"/>
                            </a:rPr>
                            <m:t>+</m:t>
                          </m:r>
                          <m:r>
                            <a:rPr>
                              <a:latin typeface="Cambria Math"/>
                            </a:rPr>
                            <m:t>𝑦</m:t>
                          </m:r>
                        </m:e>
                      </m:d>
                      <m:r>
                        <a:rPr lang="ru-RU" b="0" i="1" smtClean="0">
                          <a:latin typeface="Cambria Math"/>
                        </a:rPr>
                        <m:t>                             (</m:t>
                      </m:r>
                      <m:r>
                        <a:rPr lang="ru-RU" b="0" i="1" smtClean="0">
                          <a:latin typeface="Cambria Math"/>
                        </a:rPr>
                        <m:t>19</m:t>
                      </m:r>
                      <m:r>
                        <a:rPr lang="ru-RU" b="0" i="1" smtClean="0">
                          <a:latin typeface="Cambria Math"/>
                        </a:rPr>
                        <m:t>)</m:t>
                      </m:r>
                    </m:oMath>
                  </m:oMathPara>
                </a14:m>
                <a:endParaRPr lang="ru-RU" dirty="0" smtClean="0"/>
              </a:p>
              <a:p>
                <a:pPr marL="0" indent="0" rtl="0">
                  <a:buNone/>
                </a:pP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1094"/>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038038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(2)</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Boundary conditions (2) will satisfy the following equations:</a:t>
                </a:r>
              </a:p>
              <a:p>
                <a:pPr marL="0" indent="0" algn="ctr" rtl="0">
                  <a:buNone/>
                </a:pPr>
                <a14:m>
                  <m:oMathPara xmlns:m="http://schemas.openxmlformats.org/officeDocument/2006/math">
                    <m:oMathParaPr>
                      <m:jc m:val="right"/>
                    </m:oMathParaPr>
                    <m:oMath xmlns:m="http://schemas.openxmlformats.org/officeDocument/2006/math">
                      <m:r>
                        <a:rPr>
                          <a:latin typeface="Cambria Math"/>
                        </a:rPr>
                        <m:t>𝑈</m:t>
                      </m:r>
                      <m:d>
                        <m:dPr>
                          <m:ctrlPr>
                            <a:rPr lang="ru-RU" i="1">
                              <a:latin typeface="Cambria Math"/>
                            </a:rPr>
                          </m:ctrlPr>
                        </m:dPr>
                        <m:e>
                          <m:r>
                            <a:rPr lang="ru-RU" i="1">
                              <a:latin typeface="Cambria Math"/>
                            </a:rPr>
                            <m:t>0</m:t>
                          </m:r>
                          <m:r>
                            <a:rPr lang="ru-RU" i="1">
                              <a:latin typeface="Cambria Math"/>
                            </a:rPr>
                            <m:t>,</m:t>
                          </m:r>
                          <m:r>
                            <a:rPr>
                              <a:latin typeface="Cambria Math"/>
                            </a:rPr>
                            <m:t>𝑦</m:t>
                          </m:r>
                        </m:e>
                      </m:d>
                      <m:r>
                        <a:rPr lang="ru-RU" i="1">
                          <a:latin typeface="Cambria Math"/>
                        </a:rPr>
                        <m:t>=</m:t>
                      </m:r>
                      <m:sSub>
                        <m:sSubPr>
                          <m:ctrlPr>
                            <a:rPr lang="ru-RU" i="1">
                              <a:latin typeface="Cambria Math"/>
                            </a:rPr>
                          </m:ctrlPr>
                        </m:sSubPr>
                        <m:e>
                          <m:r>
                            <a:rPr>
                              <a:latin typeface="Cambria Math"/>
                            </a:rPr>
                            <m:t>𝜇</m:t>
                          </m:r>
                        </m:e>
                        <m:sub>
                          <m:r>
                            <a:rPr lang="ru-RU" i="1">
                              <a:latin typeface="Cambria Math"/>
                            </a:rPr>
                            <m:t>1</m:t>
                          </m:r>
                        </m:sub>
                      </m:sSub>
                      <m:d>
                        <m:dPr>
                          <m:ctrlPr>
                            <a:rPr lang="ru-RU" i="1">
                              <a:latin typeface="Cambria Math"/>
                            </a:rPr>
                          </m:ctrlPr>
                        </m:dPr>
                        <m:e>
                          <m:r>
                            <a:rPr>
                              <a:latin typeface="Cambria Math"/>
                            </a:rPr>
                            <m:t>𝑦</m:t>
                          </m:r>
                        </m:e>
                      </m:d>
                      <m:r>
                        <a:rPr lang="ru-RU" i="1">
                          <a:latin typeface="Cambria Math"/>
                        </a:rPr>
                        <m:t>=</m:t>
                      </m:r>
                      <m:r>
                        <a:rPr lang="ru-RU" i="1">
                          <a:latin typeface="Cambria Math"/>
                        </a:rPr>
                        <m:t>0</m:t>
                      </m:r>
                      <m:r>
                        <a:rPr lang="ru-RU" b="0" i="1" smtClean="0">
                          <a:latin typeface="Cambria Math"/>
                        </a:rPr>
                        <m:t>                                  </m:t>
                      </m:r>
                      <m:d>
                        <m:dPr>
                          <m:ctrlPr>
                            <a:rPr lang="ru-RU" b="0" i="1" smtClean="0">
                              <a:latin typeface="Cambria Math"/>
                            </a:rPr>
                          </m:ctrlPr>
                        </m:dPr>
                        <m:e>
                          <m:r>
                            <a:rPr lang="ru-RU" b="0" i="1" smtClean="0">
                              <a:latin typeface="Cambria Math"/>
                            </a:rPr>
                            <m:t> </m:t>
                          </m:r>
                          <m:r>
                            <a:rPr lang="ru-RU" b="0" i="1" smtClean="0">
                              <a:latin typeface="Cambria Math"/>
                            </a:rPr>
                            <m:t>20</m:t>
                          </m:r>
                        </m:e>
                      </m:d>
                    </m:oMath>
                  </m:oMathPara>
                </a14:m>
                <a:endParaRPr lang="ru-RU" b="0" i="1" dirty="0" smtClean="0">
                  <a:latin typeface="Cambria Math"/>
                </a:endParaRPr>
              </a:p>
              <a:p>
                <a:pPr marL="0" indent="0" algn="ctr"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sSub>
                            <m:sSubPr>
                              <m:ctrlPr>
                                <a:rPr lang="ru-RU" i="1">
                                  <a:latin typeface="Cambria Math"/>
                                </a:rPr>
                              </m:ctrlPr>
                            </m:sSubPr>
                            <m:e>
                              <m:r>
                                <a:rPr>
                                  <a:latin typeface="Cambria Math"/>
                                </a:rPr>
                                <m:t>𝑙</m:t>
                              </m:r>
                            </m:e>
                            <m:sub>
                              <m:r>
                                <a:rPr lang="ru-RU" i="1">
                                  <a:latin typeface="Cambria Math"/>
                                </a:rPr>
                                <m:t>1</m:t>
                              </m:r>
                            </m:sub>
                          </m:sSub>
                          <m:r>
                            <a:rPr lang="ru-RU" i="1">
                              <a:latin typeface="Cambria Math"/>
                            </a:rPr>
                            <m:t>,</m:t>
                          </m:r>
                          <m:r>
                            <a:rPr>
                              <a:latin typeface="Cambria Math"/>
                            </a:rPr>
                            <m:t>𝑦</m:t>
                          </m:r>
                        </m:e>
                      </m:d>
                      <m:r>
                        <a:rPr lang="ru-RU" i="1">
                          <a:latin typeface="Cambria Math"/>
                        </a:rPr>
                        <m:t>=</m:t>
                      </m:r>
                      <m:sSub>
                        <m:sSubPr>
                          <m:ctrlPr>
                            <a:rPr lang="ru-RU" i="1">
                              <a:latin typeface="Cambria Math"/>
                            </a:rPr>
                          </m:ctrlPr>
                        </m:sSubPr>
                        <m:e>
                          <m:r>
                            <a:rPr>
                              <a:latin typeface="Cambria Math"/>
                            </a:rPr>
                            <m:t>𝜇</m:t>
                          </m:r>
                        </m:e>
                        <m:sub>
                          <m:r>
                            <a:rPr lang="ru-RU" i="1">
                              <a:latin typeface="Cambria Math"/>
                            </a:rPr>
                            <m:t>2</m:t>
                          </m:r>
                        </m:sub>
                      </m:sSub>
                      <m:d>
                        <m:dPr>
                          <m:ctrlPr>
                            <a:rPr lang="ru-RU" i="1">
                              <a:latin typeface="Cambria Math"/>
                            </a:rPr>
                          </m:ctrlPr>
                        </m:dPr>
                        <m:e>
                          <m:r>
                            <a:rPr>
                              <a:latin typeface="Cambria Math"/>
                            </a:rPr>
                            <m:t>𝑦</m:t>
                          </m:r>
                        </m:e>
                      </m:d>
                      <m:r>
                        <a:rPr lang="ru-RU" i="1">
                          <a:latin typeface="Cambria Math"/>
                        </a:rPr>
                        <m:t>=</m:t>
                      </m:r>
                      <m:sSub>
                        <m:sSubPr>
                          <m:ctrlPr>
                            <a:rPr lang="ru-RU" i="1">
                              <a:latin typeface="Cambria Math"/>
                            </a:rPr>
                          </m:ctrlPr>
                        </m:sSubPr>
                        <m:e>
                          <m:r>
                            <a:rPr>
                              <a:latin typeface="Cambria Math"/>
                            </a:rPr>
                            <m:t>𝑙</m:t>
                          </m:r>
                        </m:e>
                        <m:sub>
                          <m:r>
                            <a:rPr lang="ru-RU" i="1">
                              <a:latin typeface="Cambria Math"/>
                            </a:rPr>
                            <m:t>1</m:t>
                          </m:r>
                        </m:sub>
                      </m:sSub>
                      <m:r>
                        <a:rPr lang="ru-RU" i="1">
                          <a:latin typeface="Cambria Math"/>
                        </a:rPr>
                        <m:t>(</m:t>
                      </m:r>
                      <m:sSub>
                        <m:sSubPr>
                          <m:ctrlPr>
                            <a:rPr lang="ru-RU" i="1">
                              <a:latin typeface="Cambria Math"/>
                            </a:rPr>
                          </m:ctrlPr>
                        </m:sSubPr>
                        <m:e>
                          <m:r>
                            <a:rPr>
                              <a:latin typeface="Cambria Math"/>
                            </a:rPr>
                            <m:t>𝑙</m:t>
                          </m:r>
                        </m:e>
                        <m:sub>
                          <m:r>
                            <a:rPr lang="ru-RU" i="1">
                              <a:latin typeface="Cambria Math"/>
                            </a:rPr>
                            <m:t>1</m:t>
                          </m:r>
                        </m:sub>
                      </m:sSub>
                      <m:r>
                        <a:rPr lang="ru-RU" i="1">
                          <a:latin typeface="Cambria Math"/>
                        </a:rPr>
                        <m:t>+</m:t>
                      </m:r>
                      <m:sSup>
                        <m:sSupPr>
                          <m:ctrlPr>
                            <a:rPr lang="ru-RU" i="1">
                              <a:latin typeface="Cambria Math"/>
                            </a:rPr>
                          </m:ctrlPr>
                        </m:sSupPr>
                        <m:e>
                          <m:r>
                            <a:rPr>
                              <a:latin typeface="Cambria Math"/>
                            </a:rPr>
                            <m:t>𝑦</m:t>
                          </m:r>
                        </m:e>
                        <m:sup>
                          <m:r>
                            <a:rPr lang="ru-RU" i="1">
                              <a:latin typeface="Cambria Math"/>
                            </a:rPr>
                            <m:t>2</m:t>
                          </m:r>
                        </m:sup>
                      </m:sSup>
                      <m:r>
                        <a:rPr lang="ru-RU" i="1">
                          <a:latin typeface="Cambria Math"/>
                        </a:rPr>
                        <m:t>)</m:t>
                      </m:r>
                    </m:oMath>
                  </m:oMathPara>
                </a14:m>
                <a:endParaRPr lang="ru-RU" dirty="0"/>
              </a:p>
              <a:p>
                <a:pPr marL="0" indent="0" algn="r"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r>
                            <a:rPr>
                              <a:latin typeface="Cambria Math"/>
                            </a:rPr>
                            <m:t>𝑥</m:t>
                          </m:r>
                          <m:r>
                            <a:rPr lang="ru-RU" i="1">
                              <a:latin typeface="Cambria Math"/>
                            </a:rPr>
                            <m:t>,</m:t>
                          </m:r>
                          <m:r>
                            <a:rPr lang="ru-RU" i="1">
                              <a:latin typeface="Cambria Math"/>
                            </a:rPr>
                            <m:t>0</m:t>
                          </m:r>
                        </m:e>
                      </m:d>
                      <m:r>
                        <a:rPr lang="ru-RU" i="1">
                          <a:latin typeface="Cambria Math"/>
                        </a:rPr>
                        <m:t>=</m:t>
                      </m:r>
                      <m:sSub>
                        <m:sSubPr>
                          <m:ctrlPr>
                            <a:rPr lang="ru-RU" i="1">
                              <a:latin typeface="Cambria Math"/>
                            </a:rPr>
                          </m:ctrlPr>
                        </m:sSubPr>
                        <m:e>
                          <m:r>
                            <a:rPr>
                              <a:latin typeface="Cambria Math"/>
                            </a:rPr>
                            <m:t>𝜇</m:t>
                          </m:r>
                        </m:e>
                        <m:sub>
                          <m:r>
                            <a:rPr lang="ru-RU" i="1">
                              <a:latin typeface="Cambria Math"/>
                            </a:rPr>
                            <m:t>3</m:t>
                          </m:r>
                        </m:sub>
                      </m:sSub>
                      <m:d>
                        <m:dPr>
                          <m:ctrlPr>
                            <a:rPr lang="ru-RU" i="1">
                              <a:latin typeface="Cambria Math"/>
                            </a:rPr>
                          </m:ctrlPr>
                        </m:dPr>
                        <m:e>
                          <m:r>
                            <a:rPr>
                              <a:latin typeface="Cambria Math"/>
                            </a:rPr>
                            <m:t>𝑥</m:t>
                          </m:r>
                        </m:e>
                      </m:d>
                      <m:r>
                        <a:rPr lang="ru-RU" i="1">
                          <a:latin typeface="Cambria Math"/>
                        </a:rPr>
                        <m:t>=</m:t>
                      </m:r>
                      <m:r>
                        <a:rPr lang="ru-RU" i="1">
                          <a:latin typeface="Cambria Math"/>
                        </a:rPr>
                        <m:t>0</m:t>
                      </m:r>
                    </m:oMath>
                  </m:oMathPara>
                </a14:m>
                <a:endParaRPr lang="ru-RU" dirty="0"/>
              </a:p>
              <a:p>
                <a:pPr marL="0" indent="0" algn="r"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r>
                            <a:rPr>
                              <a:latin typeface="Cambria Math"/>
                            </a:rPr>
                            <m:t>𝑥</m:t>
                          </m:r>
                          <m:r>
                            <a:rPr lang="ru-RU" i="1">
                              <a:latin typeface="Cambria Math"/>
                            </a:rPr>
                            <m:t>,</m:t>
                          </m:r>
                          <m:sSub>
                            <m:sSubPr>
                              <m:ctrlPr>
                                <a:rPr lang="ru-RU" i="1">
                                  <a:latin typeface="Cambria Math"/>
                                </a:rPr>
                              </m:ctrlPr>
                            </m:sSubPr>
                            <m:e>
                              <m:r>
                                <a:rPr>
                                  <a:latin typeface="Cambria Math"/>
                                </a:rPr>
                                <m:t>𝑙</m:t>
                              </m:r>
                            </m:e>
                            <m:sub>
                              <m:r>
                                <a:rPr lang="ru-RU" i="1">
                                  <a:latin typeface="Cambria Math"/>
                                </a:rPr>
                                <m:t>2</m:t>
                              </m:r>
                            </m:sub>
                          </m:sSub>
                        </m:e>
                      </m:d>
                      <m:r>
                        <a:rPr lang="ru-RU" i="1">
                          <a:latin typeface="Cambria Math"/>
                        </a:rPr>
                        <m:t>=</m:t>
                      </m:r>
                      <m:sSub>
                        <m:sSubPr>
                          <m:ctrlPr>
                            <a:rPr lang="ru-RU" i="1">
                              <a:latin typeface="Cambria Math"/>
                            </a:rPr>
                          </m:ctrlPr>
                        </m:sSubPr>
                        <m:e>
                          <m:r>
                            <a:rPr>
                              <a:latin typeface="Cambria Math"/>
                            </a:rPr>
                            <m:t>𝜇</m:t>
                          </m:r>
                        </m:e>
                        <m:sub>
                          <m:r>
                            <a:rPr lang="ru-RU" i="1">
                              <a:latin typeface="Cambria Math"/>
                            </a:rPr>
                            <m:t>4</m:t>
                          </m:r>
                        </m:sub>
                      </m:sSub>
                      <m:d>
                        <m:dPr>
                          <m:ctrlPr>
                            <a:rPr lang="ru-RU" i="1">
                              <a:latin typeface="Cambria Math"/>
                            </a:rPr>
                          </m:ctrlPr>
                        </m:dPr>
                        <m:e>
                          <m:r>
                            <a:rPr>
                              <a:latin typeface="Cambria Math"/>
                            </a:rPr>
                            <m:t>𝑥</m:t>
                          </m:r>
                        </m:e>
                      </m:d>
                      <m:r>
                        <a:rPr lang="ru-RU" i="1">
                          <a:latin typeface="Cambria Math"/>
                        </a:rPr>
                        <m:t>=</m:t>
                      </m:r>
                      <m:sSub>
                        <m:sSubPr>
                          <m:ctrlPr>
                            <a:rPr lang="ru-RU" i="1">
                              <a:latin typeface="Cambria Math"/>
                            </a:rPr>
                          </m:ctrlPr>
                        </m:sSubPr>
                        <m:e>
                          <m:r>
                            <a:rPr>
                              <a:latin typeface="Cambria Math"/>
                            </a:rPr>
                            <m:t>𝑙</m:t>
                          </m:r>
                        </m:e>
                        <m:sub>
                          <m:r>
                            <a:rPr lang="ru-RU" i="1">
                              <a:latin typeface="Cambria Math"/>
                            </a:rPr>
                            <m:t>2</m:t>
                          </m:r>
                        </m:sub>
                      </m:sSub>
                      <m:r>
                        <a:rPr lang="ru-RU" i="1">
                          <a:latin typeface="Cambria Math"/>
                        </a:rPr>
                        <m:t>(</m:t>
                      </m:r>
                      <m:sSub>
                        <m:sSubPr>
                          <m:ctrlPr>
                            <a:rPr lang="ru-RU" i="1">
                              <a:latin typeface="Cambria Math"/>
                            </a:rPr>
                          </m:ctrlPr>
                        </m:sSubPr>
                        <m:e>
                          <m:r>
                            <a:rPr>
                              <a:latin typeface="Cambria Math"/>
                            </a:rPr>
                            <m:t>𝑙</m:t>
                          </m:r>
                        </m:e>
                        <m:sub>
                          <m:r>
                            <a:rPr lang="ru-RU" i="1">
                              <a:latin typeface="Cambria Math"/>
                            </a:rPr>
                            <m:t>2</m:t>
                          </m:r>
                        </m:sub>
                      </m:sSub>
                      <m:r>
                        <a:rPr lang="ru-RU" i="1">
                          <a:latin typeface="Cambria Math"/>
                        </a:rPr>
                        <m:t>+</m:t>
                      </m:r>
                      <m:sSup>
                        <m:sSupPr>
                          <m:ctrlPr>
                            <a:rPr lang="ru-RU" i="1">
                              <a:latin typeface="Cambria Math"/>
                            </a:rPr>
                          </m:ctrlPr>
                        </m:sSupPr>
                        <m:e>
                          <m:r>
                            <a:rPr>
                              <a:latin typeface="Cambria Math"/>
                            </a:rPr>
                            <m:t>𝑥</m:t>
                          </m:r>
                        </m:e>
                        <m:sup>
                          <m:r>
                            <a:rPr lang="ru-RU" i="1">
                              <a:latin typeface="Cambria Math"/>
                            </a:rPr>
                            <m:t>2</m:t>
                          </m:r>
                        </m:sup>
                      </m:sSup>
                      <m:r>
                        <a:rPr lang="ru-RU" i="1">
                          <a:latin typeface="Cambria Math"/>
                        </a:rPr>
                        <m:t>)</m:t>
                      </m:r>
                    </m:oMath>
                  </m:oMathPara>
                </a14:m>
                <a:endParaRPr lang="ru-RU" dirty="0"/>
              </a:p>
              <a:p>
                <a:r>
                  <a:rPr lang="en" dirty="0"/>
                  <a:t>Replace implementation of functions corresponding to setting </a:t>
                </a:r>
                <a:r>
                  <a:rPr lang="en" dirty="0" smtClean="0"/>
                  <a:t>functions </a:t>
                </a:r>
                <a14:m>
                  <m:oMath xmlns:m="http://schemas.openxmlformats.org/officeDocument/2006/math">
                    <m:sSub>
                      <m:sSubPr>
                        <m:ctrlPr>
                          <a:rPr lang="ru-RU" i="1">
                            <a:latin typeface="Cambria Math"/>
                          </a:rPr>
                        </m:ctrlPr>
                      </m:sSubPr>
                      <m:e>
                        <m:r>
                          <a:rPr lang="en-US" i="1">
                            <a:latin typeface="Cambria Math"/>
                          </a:rPr>
                          <m:t>𝑓</m:t>
                        </m:r>
                        <m:r>
                          <a:rPr lang="ru-RU" i="1">
                            <a:latin typeface="Cambria Math"/>
                          </a:rPr>
                          <m:t>,  </m:t>
                        </m:r>
                        <m:r>
                          <a:rPr lang="ru-RU" i="1">
                            <a:latin typeface="Cambria Math"/>
                          </a:rPr>
                          <m:t>𝜇</m:t>
                        </m:r>
                      </m:e>
                      <m:sub>
                        <m:r>
                          <a:rPr lang="ru-RU" i="1">
                            <a:latin typeface="Cambria Math"/>
                          </a:rPr>
                          <m:t>1</m:t>
                        </m:r>
                      </m:sub>
                    </m:sSub>
                    <m:r>
                      <a:rPr lang="ru-RU" i="1">
                        <a:latin typeface="Cambria Math"/>
                      </a:rPr>
                      <m:t>, </m:t>
                    </m:r>
                    <m:sSub>
                      <m:sSubPr>
                        <m:ctrlPr>
                          <a:rPr lang="ru-RU" i="1">
                            <a:latin typeface="Cambria Math"/>
                          </a:rPr>
                        </m:ctrlPr>
                      </m:sSubPr>
                      <m:e>
                        <m:r>
                          <a:rPr lang="ru-RU" i="1">
                            <a:latin typeface="Cambria Math"/>
                          </a:rPr>
                          <m:t> </m:t>
                        </m:r>
                        <m:r>
                          <a:rPr lang="ru-RU" i="1">
                            <a:latin typeface="Cambria Math"/>
                          </a:rPr>
                          <m:t>𝜇</m:t>
                        </m:r>
                      </m:e>
                      <m:sub>
                        <m:r>
                          <a:rPr lang="ru-RU" i="1">
                            <a:latin typeface="Cambria Math"/>
                          </a:rPr>
                          <m:t>2</m:t>
                        </m:r>
                      </m:sub>
                    </m:sSub>
                    <m:sSub>
                      <m:sSubPr>
                        <m:ctrlPr>
                          <a:rPr lang="ru-RU" i="1">
                            <a:latin typeface="Cambria Math"/>
                          </a:rPr>
                        </m:ctrlPr>
                      </m:sSubPr>
                      <m:e>
                        <m:r>
                          <a:rPr lang="ru-RU" i="1">
                            <a:latin typeface="Cambria Math"/>
                          </a:rPr>
                          <m:t>,  </m:t>
                        </m:r>
                        <m:r>
                          <a:rPr lang="ru-RU" i="1">
                            <a:latin typeface="Cambria Math"/>
                          </a:rPr>
                          <m:t>𝜇</m:t>
                        </m:r>
                      </m:e>
                      <m:sub>
                        <m:r>
                          <a:rPr lang="ru-RU" i="1">
                            <a:latin typeface="Cambria Math"/>
                          </a:rPr>
                          <m:t>3</m:t>
                        </m:r>
                      </m:sub>
                    </m:sSub>
                    <m:sSub>
                      <m:sSubPr>
                        <m:ctrlPr>
                          <a:rPr lang="ru-RU" i="1">
                            <a:latin typeface="Cambria Math"/>
                          </a:rPr>
                        </m:ctrlPr>
                      </m:sSubPr>
                      <m:e>
                        <m:r>
                          <a:rPr lang="ru-RU" i="1">
                            <a:latin typeface="Cambria Math"/>
                          </a:rPr>
                          <m:t>,  </m:t>
                        </m:r>
                        <m:r>
                          <a:rPr lang="ru-RU" i="1">
                            <a:latin typeface="Cambria Math"/>
                          </a:rPr>
                          <m:t>𝜇</m:t>
                        </m:r>
                      </m:e>
                      <m:sub>
                        <m:r>
                          <a:rPr lang="ru-RU" i="1">
                            <a:latin typeface="Cambria Math"/>
                          </a:rPr>
                          <m:t>4</m:t>
                        </m:r>
                      </m:sub>
                    </m:sSub>
                  </m:oMath>
                </a14:m>
                <a:r>
                  <a:rPr lang="ru-RU" dirty="0"/>
                  <a:t> </a:t>
                </a:r>
                <a:r>
                  <a:rPr lang="en" dirty="0" smtClean="0"/>
                  <a:t>in the program code.</a:t>
                </a:r>
                <a:endParaRPr lang="en"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478"/>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3784104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(3)</a:t>
            </a:r>
            <a:endParaRPr lang="ru-RU" dirty="0"/>
          </a:p>
        </p:txBody>
      </p:sp>
      <p:sp>
        <p:nvSpPr>
          <p:cNvPr id="3" name="Объект 2"/>
          <p:cNvSpPr>
            <a:spLocks noGrp="1"/>
          </p:cNvSpPr>
          <p:nvPr>
            <p:ph idx="1"/>
          </p:nvPr>
        </p:nvSpPr>
        <p:spPr>
          <a:xfrm>
            <a:off x="495300" y="1196977"/>
            <a:ext cx="8915400" cy="3384152"/>
          </a:xfrm>
        </p:spPr>
        <p:txBody>
          <a:bodyPr rtlCol="0"/>
          <a:lstStyle/>
          <a:p>
            <a:pPr rtl="0"/>
            <a:r>
              <a:rPr lang="en" dirty="0"/>
              <a:t>In </a:t>
            </a:r>
            <a:r>
              <a:rPr lang="en" b="1" dirty="0"/>
              <a:t>PoissonDecision.cpp</a:t>
            </a:r>
            <a:r>
              <a:rPr lang="en" dirty="0"/>
              <a:t>, implement the </a:t>
            </a:r>
            <a:r>
              <a:rPr lang="en" b="1" dirty="0">
                <a:latin typeface="Courier New" pitchFamily="49" charset="0"/>
                <a:cs typeface="Courier New" pitchFamily="49" charset="0"/>
              </a:rPr>
              <a:t>FunkU()</a:t>
            </a:r>
            <a:r>
              <a:rPr lang="en" dirty="0"/>
              <a:t> function that returns the solution fucntion value at a certain point:</a:t>
            </a:r>
          </a:p>
          <a:p>
            <a:pPr rtl="0">
              <a:lnSpc>
                <a:spcPct val="200000"/>
              </a:lnSpc>
            </a:pPr>
            <a:endParaRPr lang="ru-RU" dirty="0" smtClean="0"/>
          </a:p>
          <a:p>
            <a:pPr rtl="0"/>
            <a:r>
              <a:rPr lang="en" dirty="0"/>
              <a:t>In </a:t>
            </a:r>
            <a:r>
              <a:rPr lang="en" b="1" dirty="0"/>
              <a:t>Utilities.cpp</a:t>
            </a:r>
            <a:r>
              <a:rPr lang="en" dirty="0"/>
              <a:t>, implement the </a:t>
            </a:r>
            <a:r>
              <a:rPr lang="en" b="1" dirty="0"/>
              <a:t>CheckDecision()</a:t>
            </a:r>
            <a:r>
              <a:rPr lang="en" dirty="0"/>
              <a:t> function that makes it possible to find the residual norm of a solution obtained using a certain method with a predetermined solution.</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Прямоугольник 5"/>
          <p:cNvSpPr/>
          <p:nvPr/>
        </p:nvSpPr>
        <p:spPr>
          <a:xfrm>
            <a:off x="488504" y="1988840"/>
            <a:ext cx="8840122" cy="584775"/>
          </a:xfrm>
          <a:prstGeom prst="rect">
            <a:avLst/>
          </a:prstGeom>
          <a:solidFill>
            <a:schemeClr val="accent3">
              <a:lumMod val="85000"/>
            </a:schemeClr>
          </a:solidFill>
        </p:spPr>
        <p:txBody>
          <a:bodyPr wrap="square" rtlCol="0">
            <a:spAutoFit/>
          </a:bodyPr>
          <a:lstStyle/>
          <a:p>
            <a:pPr rtl="0"/>
            <a:r>
              <a:rPr lang="en" sz="1600" b="1" dirty="0">
                <a:solidFill>
                  <a:srgbClr val="008000"/>
                </a:solidFill>
                <a:latin typeface="Courier New"/>
                <a:ea typeface="Calibri"/>
              </a:rPr>
              <a:t>// exact solution of a differential equation</a:t>
            </a:r>
            <a:endParaRPr lang="ru-RU" sz="1600" b="1" dirty="0">
              <a:latin typeface="Times New Roman"/>
              <a:ea typeface="Times New Roman"/>
            </a:endParaRPr>
          </a:p>
          <a:p>
            <a:pPr rtl="0"/>
            <a:r>
              <a:rPr lang="en" sz="1600" b="1" dirty="0">
                <a:solidFill>
                  <a:srgbClr val="0000FF"/>
                </a:solidFill>
                <a:latin typeface="Courier New"/>
                <a:ea typeface="Calibri"/>
              </a:rPr>
              <a:t>double</a:t>
            </a:r>
            <a:r>
              <a:rPr lang="en" sz="1600" b="1" dirty="0">
                <a:latin typeface="Courier New"/>
                <a:ea typeface="Calibri"/>
              </a:rPr>
              <a:t> FuncU(double x, double y)</a:t>
            </a:r>
            <a:r>
              <a:rPr lang="en" sz="1600" b="1" dirty="0">
                <a:latin typeface="Times New Roman"/>
                <a:ea typeface="Calibri"/>
              </a:rPr>
              <a:t>;</a:t>
            </a:r>
            <a:r>
              <a:rPr lang="en" sz="1600" b="1" dirty="0">
                <a:latin typeface="Courier New"/>
                <a:ea typeface="Calibri"/>
              </a:rPr>
              <a:t>           </a:t>
            </a:r>
            <a:endParaRPr lang="ru-RU" sz="1600" b="1" dirty="0">
              <a:effectLst/>
              <a:latin typeface="Times New Roman"/>
              <a:ea typeface="Times New Roman"/>
            </a:endParaRPr>
          </a:p>
        </p:txBody>
      </p:sp>
      <p:sp>
        <p:nvSpPr>
          <p:cNvPr id="7" name="Прямоугольник 6"/>
          <p:cNvSpPr/>
          <p:nvPr/>
        </p:nvSpPr>
        <p:spPr>
          <a:xfrm>
            <a:off x="649384" y="4788441"/>
            <a:ext cx="8840122" cy="584775"/>
          </a:xfrm>
          <a:prstGeom prst="rect">
            <a:avLst/>
          </a:prstGeom>
          <a:solidFill>
            <a:schemeClr val="accent3">
              <a:lumMod val="85000"/>
            </a:schemeClr>
          </a:solidFill>
        </p:spPr>
        <p:txBody>
          <a:bodyPr wrap="square" rtlCol="0">
            <a:spAutoFit/>
          </a:bodyPr>
          <a:lstStyle/>
          <a:p>
            <a:pPr rtl="0"/>
            <a:r>
              <a:rPr lang="en" sz="1600" b="1">
                <a:solidFill>
                  <a:srgbClr val="008000"/>
                </a:solidFill>
                <a:latin typeface="Courier New"/>
                <a:ea typeface="Calibri"/>
              </a:rPr>
              <a:t>// solution accuracy verification</a:t>
            </a:r>
            <a:endParaRPr lang="ru-RU" sz="1600" b="1" dirty="0">
              <a:latin typeface="Times New Roman"/>
              <a:ea typeface="Times New Roman"/>
            </a:endParaRPr>
          </a:p>
          <a:p>
            <a:pPr rtl="0"/>
            <a:r>
              <a:rPr lang="en" sz="1600" b="1">
                <a:solidFill>
                  <a:srgbClr val="0000FF"/>
                </a:solidFill>
                <a:latin typeface="Courier New"/>
                <a:ea typeface="Calibri"/>
              </a:rPr>
              <a:t>double</a:t>
            </a:r>
            <a:r>
              <a:rPr lang="en" sz="1600" b="1">
                <a:latin typeface="Courier New"/>
                <a:ea typeface="Calibri"/>
              </a:rPr>
              <a:t> CheckDecision(</a:t>
            </a:r>
            <a:r>
              <a:rPr lang="en" sz="1600" b="1">
                <a:solidFill>
                  <a:srgbClr val="0000FF"/>
                </a:solidFill>
                <a:latin typeface="Courier New"/>
                <a:ea typeface="Calibri"/>
              </a:rPr>
              <a:t>double</a:t>
            </a:r>
            <a:r>
              <a:rPr lang="en" sz="1600" b="1">
                <a:latin typeface="Courier New"/>
                <a:ea typeface="Calibri"/>
              </a:rPr>
              <a:t>* Decision, </a:t>
            </a:r>
            <a:r>
              <a:rPr lang="en" sz="1600" b="1">
                <a:solidFill>
                  <a:srgbClr val="0000FF"/>
                </a:solidFill>
                <a:latin typeface="Courier New"/>
                <a:ea typeface="Calibri"/>
              </a:rPr>
              <a:t>int</a:t>
            </a:r>
            <a:r>
              <a:rPr lang="en" sz="1600" b="1">
                <a:latin typeface="Courier New"/>
                <a:ea typeface="Calibri"/>
              </a:rPr>
              <a:t> n, </a:t>
            </a:r>
            <a:r>
              <a:rPr lang="en" sz="1600" b="1">
                <a:solidFill>
                  <a:srgbClr val="0000FF"/>
                </a:solidFill>
                <a:latin typeface="Courier New"/>
                <a:ea typeface="Calibri"/>
              </a:rPr>
              <a:t>int</a:t>
            </a:r>
            <a:r>
              <a:rPr lang="en" sz="1600" b="1">
                <a:latin typeface="Courier New"/>
                <a:ea typeface="Calibri"/>
              </a:rPr>
              <a:t> m)</a:t>
            </a:r>
            <a:endParaRPr lang="ru-RU" sz="1600" b="1" dirty="0">
              <a:effectLst/>
              <a:latin typeface="Times New Roman"/>
              <a:ea typeface="Times New Roman"/>
            </a:endParaRPr>
          </a:p>
        </p:txBody>
      </p:sp>
    </p:spTree>
    <p:extLst>
      <p:ext uri="{BB962C8B-B14F-4D97-AF65-F5344CB8AC3E}">
        <p14:creationId xmlns:p14="http://schemas.microsoft.com/office/powerpoint/2010/main" xmlns="" val="13865689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(4)</a:t>
            </a:r>
            <a:endParaRPr lang="ru-RU" dirty="0"/>
          </a:p>
        </p:txBody>
      </p:sp>
      <p:sp>
        <p:nvSpPr>
          <p:cNvPr id="3" name="Объект 2"/>
          <p:cNvSpPr>
            <a:spLocks noGrp="1"/>
          </p:cNvSpPr>
          <p:nvPr>
            <p:ph idx="1"/>
          </p:nvPr>
        </p:nvSpPr>
        <p:spPr>
          <a:xfrm>
            <a:off x="344488" y="1196977"/>
            <a:ext cx="2808312" cy="1943991"/>
          </a:xfrm>
        </p:spPr>
        <p:txBody>
          <a:bodyPr rtlCol="0"/>
          <a:lstStyle/>
          <a:p>
            <a:pPr rtl="0"/>
            <a:r>
              <a:rPr lang="en"/>
              <a:t>Experimental results with various accuracy:</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mc:AlternateContent xmlns:mc="http://schemas.openxmlformats.org/markup-compatibility/2006">
        <mc:Choice xmlns:a14="http://schemas.microsoft.com/office/drawing/2010/main" xmlns="" Requires="a14">
          <p:graphicFrame>
            <p:nvGraphicFramePr>
              <p:cNvPr id="8" name="Таблица 7"/>
              <p:cNvGraphicFramePr>
                <a:graphicFrameLocks noGrp="1"/>
              </p:cNvGraphicFramePr>
              <p:nvPr>
                <p:extLst>
                  <p:ext uri="{D42A27DB-BD31-4B8C-83A1-F6EECF244321}">
                    <p14:modId xmlns:p14="http://schemas.microsoft.com/office/powerpoint/2010/main" val="802683121"/>
                  </p:ext>
                </p:extLst>
              </p:nvPr>
            </p:nvGraphicFramePr>
            <p:xfrm>
              <a:off x="3224808" y="1196752"/>
              <a:ext cx="6408712" cy="4937760"/>
            </p:xfrm>
            <a:graphic>
              <a:graphicData uri="http://schemas.openxmlformats.org/drawingml/2006/table">
                <a:tbl>
                  <a:tblPr firstRow="1" firstCol="1" bandRow="1">
                    <a:tableStyleId>{5940675A-B579-460E-94D1-54222C63F5DA}</a:tableStyleId>
                  </a:tblPr>
                  <a:tblGrid>
                    <a:gridCol w="854052"/>
                    <a:gridCol w="1141323"/>
                    <a:gridCol w="812937"/>
                    <a:gridCol w="1578406"/>
                    <a:gridCol w="2021994"/>
                  </a:tblGrid>
                  <a:tr h="448991">
                    <a:tc>
                      <a:txBody>
                        <a:bodyPr/>
                        <a:lstStyle/>
                        <a:p>
                          <a:pPr marL="0" marR="0" algn="just" rtl="0">
                            <a:spcBef>
                              <a:spcPts val="0"/>
                            </a:spcBef>
                            <a:spcAft>
                              <a:spcPts val="600"/>
                            </a:spcAft>
                          </a:pPr>
                          <a14:m>
                            <m:oMathPara xmlns:m="http://schemas.openxmlformats.org/officeDocument/2006/math">
                              <m:oMathParaPr>
                                <m:jc m:val="centerGroup"/>
                              </m:oMathParaPr>
                              <m:oMath xmlns:m="http://schemas.openxmlformats.org/officeDocument/2006/math">
                                <m:r>
                                  <a:rPr>
                                    <a:latin typeface="Cambria Math"/>
                                  </a:rPr>
                                  <m:t>𝑛</m:t>
                                </m:r>
                                <m:r>
                                  <a:rPr lang="ru-RU" sz="1800">
                                    <a:effectLst/>
                                    <a:latin typeface="Cambria Math"/>
                                  </a:rPr>
                                  <m:t>, </m:t>
                                </m:r>
                                <m:r>
                                  <a:rPr>
                                    <a:latin typeface="Cambria Math"/>
                                  </a:rPr>
                                  <m:t>𝑚</m:t>
                                </m:r>
                              </m:oMath>
                            </m:oMathPara>
                          </a14:m>
                          <a:endParaRPr lang="ru-RU" sz="1800" dirty="0">
                            <a:effectLst/>
                            <a:latin typeface="+mn-lt"/>
                            <a:ea typeface="Times New Roman"/>
                          </a:endParaRPr>
                        </a:p>
                      </a:txBody>
                      <a:tcPr marL="68580" marR="68580" marT="0" marB="0"/>
                    </a:tc>
                    <a:tc>
                      <a:txBody>
                        <a:bodyPr/>
                        <a:lstStyle/>
                        <a:p>
                          <a:pPr marL="0" marR="0" algn="just" rtl="0">
                            <a:spcBef>
                              <a:spcPts val="0"/>
                            </a:spcBef>
                            <a:spcAft>
                              <a:spcPts val="600"/>
                            </a:spcAft>
                          </a:pPr>
                          <a14:m>
                            <m:oMathPara xmlns:m="http://schemas.openxmlformats.org/officeDocument/2006/math">
                              <m:oMathParaPr>
                                <m:jc m:val="centerGroup"/>
                              </m:oMathParaPr>
                              <m:oMath xmlns:m="http://schemas.openxmlformats.org/officeDocument/2006/math">
                                <m:r>
                                  <a:rPr>
                                    <a:latin typeface="Cambria Math"/>
                                  </a:rPr>
                                  <m:t>𝜀</m:t>
                                </m:r>
                              </m:oMath>
                            </m:oMathPara>
                          </a14:m>
                          <a:endParaRPr lang="ru-RU" sz="1800">
                            <a:effectLst/>
                            <a:latin typeface="+mn-lt"/>
                            <a:ea typeface="Times New Roman"/>
                          </a:endParaRPr>
                        </a:p>
                      </a:txBody>
                      <a:tcPr marL="68580" marR="68580" marT="0" marB="0"/>
                    </a:tc>
                    <a:tc>
                      <a:txBody>
                        <a:bodyPr/>
                        <a:lstStyle/>
                        <a:p>
                          <a:pPr marL="0" marR="0" algn="ctr" rtl="0">
                            <a:spcBef>
                              <a:spcPts val="0"/>
                            </a:spcBef>
                            <a:spcAft>
                              <a:spcPts val="600"/>
                            </a:spcAft>
                          </a:pPr>
                          <a:r>
                            <a:rPr lang="en" sz="1800">
                              <a:effectLst/>
                            </a:rPr>
                            <a:t>Number of steps</a:t>
                          </a:r>
                          <a:endParaRPr lang="ru-RU" sz="1800">
                            <a:effectLst/>
                            <a:latin typeface="+mn-lt"/>
                            <a:ea typeface="Times New Roman"/>
                          </a:endParaRPr>
                        </a:p>
                      </a:txBody>
                      <a:tcPr marL="68580" marR="68580" marT="0" marB="0"/>
                    </a:tc>
                    <a:tc>
                      <a:txBody>
                        <a:bodyPr/>
                        <a:lstStyle/>
                        <a:p>
                          <a:pPr marL="0" marR="0" algn="ctr" rtl="0">
                            <a:spcBef>
                              <a:spcPts val="0"/>
                            </a:spcBef>
                            <a:spcAft>
                              <a:spcPts val="600"/>
                            </a:spcAft>
                          </a:pPr>
                          <a:r>
                            <a:rPr lang="en" sz="1800">
                              <a:effectLst/>
                            </a:rPr>
                            <a:t>Attainable accuracy</a:t>
                          </a:r>
                          <a:endParaRPr lang="ru-RU" sz="1800">
                            <a:effectLst/>
                            <a:latin typeface="+mn-lt"/>
                            <a:ea typeface="Times New Roman"/>
                          </a:endParaRPr>
                        </a:p>
                      </a:txBody>
                      <a:tcPr marL="68580" marR="68580" marT="0" marB="0"/>
                    </a:tc>
                    <a:tc>
                      <a:txBody>
                        <a:bodyPr/>
                        <a:lstStyle/>
                        <a:p>
                          <a:pPr marL="0" marR="0" algn="ctr" rtl="0">
                            <a:spcBef>
                              <a:spcPts val="0"/>
                            </a:spcBef>
                            <a:spcAft>
                              <a:spcPts val="600"/>
                            </a:spcAft>
                          </a:pPr>
                          <a:r>
                            <a:rPr lang="en" sz="1800">
                              <a:effectLst/>
                            </a:rPr>
                            <a:t>Allowed difference from the exact solution</a:t>
                          </a:r>
                          <a:endParaRPr lang="ru-RU" sz="1800">
                            <a:effectLst/>
                            <a:latin typeface="+mn-lt"/>
                            <a:ea typeface="Times New Roman"/>
                          </a:endParaRPr>
                        </a:p>
                      </a:txBody>
                      <a:tcPr marL="68580" marR="68580" marT="0" marB="0"/>
                    </a:tc>
                  </a:tr>
                  <a:tr h="224495">
                    <a:tc>
                      <a:txBody>
                        <a:bodyPr/>
                        <a:lstStyle/>
                        <a:p>
                          <a:pPr marL="0" marR="0" algn="r" rtl="0">
                            <a:spcBef>
                              <a:spcPts val="0"/>
                            </a:spcBef>
                            <a:spcAft>
                              <a:spcPts val="600"/>
                            </a:spcAft>
                          </a:pPr>
                          <a:r>
                            <a:rPr lang="en" sz="1800">
                              <a:effectLst/>
                            </a:rPr>
                            <a:t>10</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0,000467</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0,000383</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0,000723</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0,000380</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0,000703</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0,000455</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0,000461</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0,000671</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0,000380</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0,000844</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22</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0,000078</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0,000107</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0,000075</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0,000268</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0,000084</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0,000360</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0,000080</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0,000535</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0,000085</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0,000624</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0,0000099</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0,000013</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115</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0,0000095</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0,000058</a:t>
                          </a:r>
                          <a:endParaRPr lang="ru-RU" sz="1800" dirty="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219</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0,0000098</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0,000131</a:t>
                          </a:r>
                          <a:endParaRPr lang="ru-RU" sz="180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1016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0,0000097</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0,000393</a:t>
                          </a:r>
                          <a:endParaRPr lang="ru-RU" sz="1800" dirty="0">
                            <a:effectLst/>
                            <a:latin typeface="+mn-lt"/>
                            <a:ea typeface="Times New Roman"/>
                          </a:endParaRPr>
                        </a:p>
                      </a:txBody>
                      <a:tcPr marL="68580" marR="68580" marT="0" marB="0" anchor="b"/>
                    </a:tc>
                  </a:tr>
                  <a:tr h="224495">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2036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0,0000099</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0,000382</a:t>
                          </a:r>
                          <a:endParaRPr lang="ru-RU" sz="1800" dirty="0">
                            <a:effectLst/>
                            <a:latin typeface="+mn-lt"/>
                            <a:ea typeface="Times New Roman"/>
                          </a:endParaRPr>
                        </a:p>
                      </a:txBody>
                      <a:tcPr marL="68580" marR="68580" marT="0" marB="0" anchor="b"/>
                    </a:tc>
                  </a:tr>
                </a:tbl>
              </a:graphicData>
            </a:graphic>
          </p:graphicFrame>
        </mc:Choice>
        <mc:Fallback>
          <p:graphicFrame>
            <p:nvGraphicFramePr>
              <p:cNvPr id="8" name="Таблица 7"/>
              <p:cNvGraphicFramePr>
                <a:graphicFrameLocks noGrp="1"/>
              </p:cNvGraphicFramePr>
              <p:nvPr>
                <p:extLst>
                  <p:ext uri="{D42A27DB-BD31-4B8C-83A1-F6EECF244321}">
                    <p14:modId xmlns:p14="http://schemas.microsoft.com/office/powerpoint/2010/main" xmlns="" xmlns:a14="http://schemas.microsoft.com/office/drawing/2010/main" val="802683121"/>
                  </p:ext>
                </p:extLst>
              </p:nvPr>
            </p:nvGraphicFramePr>
            <p:xfrm>
              <a:off x="3224808" y="1196752"/>
              <a:ext cx="6408712" cy="4937760"/>
            </p:xfrm>
            <a:graphic>
              <a:graphicData uri="http://schemas.openxmlformats.org/drawingml/2006/table">
                <a:tbl>
                  <a:tblPr firstRow="1" firstCol="1" bandRow="1">
                    <a:tableStyleId>{5940675A-B579-460E-94D1-54222C63F5DA}</a:tableStyleId>
                  </a:tblPr>
                  <a:tblGrid>
                    <a:gridCol w="854052"/>
                    <a:gridCol w="1141323"/>
                    <a:gridCol w="812937"/>
                    <a:gridCol w="1578406"/>
                    <a:gridCol w="2021994"/>
                  </a:tblGrid>
                  <a:tr h="822960">
                    <a:tc>
                      <a:txBody>
                        <a:bodyPr/>
                        <a:lstStyle/>
                        <a:p>
                          <a:pPr rtl="0"/>
                          <a:endParaRPr lang="ru-RU"/>
                        </a:p>
                      </a:txBody>
                      <a:tcPr marL="68580" marR="68580" marT="0" marB="0">
                        <a:blipFill rotWithShape="1">
                          <a:blip r:embed="rId2"/>
                          <a:stretch>
                            <a:fillRect t="-8889" r="-651429" b="-517778"/>
                          </a:stretch>
                        </a:blipFill>
                      </a:tcPr>
                    </a:tc>
                    <a:tc>
                      <a:txBody>
                        <a:bodyPr/>
                        <a:lstStyle/>
                        <a:p>
                          <a:pPr rtl="0"/>
                          <a:endParaRPr lang="ru-RU"/>
                        </a:p>
                      </a:txBody>
                      <a:tcPr marL="68580" marR="68580" marT="0" marB="0">
                        <a:blipFill rotWithShape="1">
                          <a:blip r:embed="rId2"/>
                          <a:stretch>
                            <a:fillRect l="-74866" t="-8889" r="-387701" b="-517778"/>
                          </a:stretch>
                        </a:blipFill>
                      </a:tcPr>
                    </a:tc>
                    <a:tc>
                      <a:txBody>
                        <a:bodyPr/>
                        <a:lstStyle/>
                        <a:p>
                          <a:pPr marL="0" marR="0" algn="ctr" rtl="0">
                            <a:spcBef>
                              <a:spcPts val="0"/>
                            </a:spcBef>
                            <a:spcAft>
                              <a:spcPts val="600"/>
                            </a:spcAft>
                          </a:pPr>
                          <a:r>
                            <a:rPr lang="en" sz="1800">
                              <a:effectLst/>
                            </a:rPr>
                            <a:t>Number of steps</a:t>
                          </a:r>
                          <a:endParaRPr lang="ru-RU" sz="1800">
                            <a:effectLst/>
                            <a:latin typeface="+mn-lt"/>
                            <a:ea typeface="Times New Roman"/>
                          </a:endParaRPr>
                        </a:p>
                      </a:txBody>
                      <a:tcPr marL="68580" marR="68580" marT="0" marB="0"/>
                    </a:tc>
                    <a:tc>
                      <a:txBody>
                        <a:bodyPr/>
                        <a:lstStyle/>
                        <a:p>
                          <a:pPr marL="0" marR="0" algn="ctr" rtl="0">
                            <a:spcBef>
                              <a:spcPts val="0"/>
                            </a:spcBef>
                            <a:spcAft>
                              <a:spcPts val="600"/>
                            </a:spcAft>
                          </a:pPr>
                          <a:r>
                            <a:rPr lang="en" sz="1800">
                              <a:effectLst/>
                            </a:rPr>
                            <a:t>Attainable accuracy</a:t>
                          </a:r>
                          <a:endParaRPr lang="ru-RU" sz="1800">
                            <a:effectLst/>
                            <a:latin typeface="+mn-lt"/>
                            <a:ea typeface="Times New Roman"/>
                          </a:endParaRPr>
                        </a:p>
                      </a:txBody>
                      <a:tcPr marL="68580" marR="68580" marT="0" marB="0"/>
                    </a:tc>
                    <a:tc>
                      <a:txBody>
                        <a:bodyPr/>
                        <a:lstStyle/>
                        <a:p>
                          <a:pPr marL="0" marR="0" algn="ctr" rtl="0">
                            <a:spcBef>
                              <a:spcPts val="0"/>
                            </a:spcBef>
                            <a:spcAft>
                              <a:spcPts val="600"/>
                            </a:spcAft>
                          </a:pPr>
                          <a:r>
                            <a:rPr lang="en" sz="1800">
                              <a:effectLst/>
                            </a:rPr>
                            <a:t>Allowed difference from the exact solution</a:t>
                          </a:r>
                          <a:endParaRPr lang="ru-RU" sz="1800">
                            <a:effectLst/>
                            <a:latin typeface="+mn-lt"/>
                            <a:ea typeface="Times New Roman"/>
                          </a:endParaRPr>
                        </a:p>
                      </a:txBody>
                      <a:tcPr marL="68580" marR="68580" marT="0" marB="0"/>
                    </a:tc>
                  </a:tr>
                  <a:tr h="274320">
                    <a:tc>
                      <a:txBody>
                        <a:bodyPr/>
                        <a:lstStyle/>
                        <a:p>
                          <a:pPr marL="0" marR="0" algn="r" rtl="0">
                            <a:spcBef>
                              <a:spcPts val="0"/>
                            </a:spcBef>
                            <a:spcAft>
                              <a:spcPts val="600"/>
                            </a:spcAft>
                          </a:pPr>
                          <a:r>
                            <a:rPr lang="en" sz="1800">
                              <a:effectLst/>
                            </a:rPr>
                            <a:t>10</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0,000467</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0,000383</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0,000723</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0,000380</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0,000703</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0,000455</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1001</a:t>
                          </a:r>
                          <a:endParaRPr lang="ru-RU" sz="1800" dirty="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0,000461</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0,000671</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0,000380</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0,000844</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22</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0,000078</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0,000107</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0,000075</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0,000268</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0,000084</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0,000360</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0,000080</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0,000535</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2004</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0,000085</a:t>
                          </a:r>
                          <a:endParaRPr lang="ru-RU" sz="1800" dirty="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0,000624</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0,0000099</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0,000013</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115</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0,0000095</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0,000058</a:t>
                          </a:r>
                          <a:endParaRPr lang="ru-RU" sz="1800" dirty="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219</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0,0000098</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0,000131</a:t>
                          </a:r>
                          <a:endParaRPr lang="ru-RU" sz="180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500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1016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0,0000097</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0,000393</a:t>
                          </a:r>
                          <a:endParaRPr lang="ru-RU" sz="1800" dirty="0">
                            <a:effectLst/>
                            <a:latin typeface="+mn-lt"/>
                            <a:ea typeface="Times New Roman"/>
                          </a:endParaRPr>
                        </a:p>
                      </a:txBody>
                      <a:tcPr marL="68580" marR="68580" marT="0" marB="0" anchor="b"/>
                    </a:tc>
                  </a:tr>
                  <a:tr h="274320">
                    <a:tc>
                      <a:txBody>
                        <a:bodyPr/>
                        <a:lstStyle/>
                        <a:p>
                          <a:pPr marL="0" marR="0" algn="r" rtl="0">
                            <a:spcBef>
                              <a:spcPts val="0"/>
                            </a:spcBef>
                            <a:spcAft>
                              <a:spcPts val="600"/>
                            </a:spcAft>
                          </a:pPr>
                          <a:r>
                            <a:rPr lang="en" sz="1800">
                              <a:effectLst/>
                            </a:rPr>
                            <a:t>1000</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0,00001</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2036</a:t>
                          </a:r>
                          <a:endParaRPr lang="ru-RU" sz="1800">
                            <a:effectLst/>
                            <a:latin typeface="+mn-lt"/>
                            <a:ea typeface="Times New Roman"/>
                          </a:endParaRPr>
                        </a:p>
                      </a:txBody>
                      <a:tcPr marL="68580" marR="68580" marT="0" marB="0" anchor="ctr"/>
                    </a:tc>
                    <a:tc>
                      <a:txBody>
                        <a:bodyPr/>
                        <a:lstStyle/>
                        <a:p>
                          <a:pPr marL="0" marR="0" algn="r" rtl="0">
                            <a:spcBef>
                              <a:spcPts val="0"/>
                            </a:spcBef>
                            <a:spcAft>
                              <a:spcPts val="600"/>
                            </a:spcAft>
                          </a:pPr>
                          <a:r>
                            <a:rPr lang="en" sz="1800">
                              <a:effectLst/>
                            </a:rPr>
                            <a:t>0,0000099</a:t>
                          </a:r>
                          <a:endParaRPr lang="ru-RU" sz="1800">
                            <a:effectLst/>
                            <a:latin typeface="+mn-lt"/>
                            <a:ea typeface="Times New Roman"/>
                          </a:endParaRPr>
                        </a:p>
                      </a:txBody>
                      <a:tcPr marL="68580" marR="68580" marT="0" marB="0" anchor="b"/>
                    </a:tc>
                    <a:tc>
                      <a:txBody>
                        <a:bodyPr/>
                        <a:lstStyle/>
                        <a:p>
                          <a:pPr marL="0" marR="0" algn="r" rtl="0">
                            <a:spcBef>
                              <a:spcPts val="0"/>
                            </a:spcBef>
                            <a:spcAft>
                              <a:spcPts val="600"/>
                            </a:spcAft>
                          </a:pPr>
                          <a:r>
                            <a:rPr lang="en" sz="1800">
                              <a:effectLst/>
                            </a:rPr>
                            <a:t>0,000382</a:t>
                          </a:r>
                          <a:endParaRPr lang="ru-RU" sz="1800" dirty="0">
                            <a:effectLst/>
                            <a:latin typeface="+mn-lt"/>
                            <a:ea typeface="Times New Roman"/>
                          </a:endParaRPr>
                        </a:p>
                      </a:txBody>
                      <a:tcPr marL="68580" marR="68580" marT="0" marB="0" anchor="b"/>
                    </a:tc>
                  </a:tr>
                </a:tbl>
              </a:graphicData>
            </a:graphic>
          </p:graphicFrame>
        </mc:Fallback>
      </mc:AlternateContent>
    </p:spTree>
    <p:extLst>
      <p:ext uri="{BB962C8B-B14F-4D97-AF65-F5344CB8AC3E}">
        <p14:creationId xmlns:p14="http://schemas.microsoft.com/office/powerpoint/2010/main" xmlns="" val="29070009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lvl="2" rtl="0"/>
            <a:r>
              <a:rPr lang="en" sz="3200"/>
              <a:t>Method convergence analysis (5)</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a:t>The method quickly converges to a solution. This effect may be partially explained by simplicity of the right-hand function and boundary conditions. </a:t>
                </a:r>
                <a:endParaRPr lang="ru-RU" dirty="0" smtClean="0"/>
              </a:p>
              <a:p>
                <a:pPr rtl="0"/>
                <a:r>
                  <a:rPr lang="en"/>
                  <a:t>The norm of difference from the exact solution for all the above cases has an order of at least </a:t>
                </a:r>
                <a14:m>
                  <m:oMath xmlns:m="http://schemas.openxmlformats.org/officeDocument/2006/math">
                    <m:sSup>
                      <m:sSupPr>
                        <m:ctrlPr>
                          <a:rPr lang="ru-RU" i="1">
                            <a:latin typeface="Cambria Math"/>
                          </a:rPr>
                        </m:ctrlPr>
                      </m:sSupPr>
                      <m:e>
                        <m:r>
                          <a:rPr lang="ru-RU" i="1">
                            <a:latin typeface="Cambria Math"/>
                          </a:rPr>
                          <m:t>10</m:t>
                        </m:r>
                      </m:e>
                      <m:sup>
                        <m:r>
                          <a:rPr lang="ru-RU" i="1">
                            <a:latin typeface="Cambria Math"/>
                          </a:rPr>
                          <m:t>−</m:t>
                        </m:r>
                        <m:r>
                          <a:rPr lang="ru-RU" i="1">
                            <a:latin typeface="Cambria Math"/>
                          </a:rPr>
                          <m:t>4</m:t>
                        </m:r>
                      </m:sup>
                    </m:sSup>
                  </m:oMath>
                </a14:m>
                <a:r>
                  <a:rPr lang="en"/>
                  <a:t>. </a:t>
                </a:r>
                <a:endParaRPr lang="ru-RU" dirty="0" smtClean="0"/>
              </a:p>
              <a:p>
                <a:pPr rtl="0"/>
                <a:r>
                  <a:rPr lang="en"/>
                  <a:t>For the selected functions, a single-order decrease of the required accuracy </a:t>
                </a:r>
                <a14:m>
                  <m:oMath xmlns:m="http://schemas.openxmlformats.org/officeDocument/2006/math">
                    <m:r>
                      <a:rPr>
                        <a:latin typeface="Cambria Math"/>
                      </a:rPr>
                      <m:t>𝜀</m:t>
                    </m:r>
                  </m:oMath>
                </a14:m>
                <a:r>
                  <a:rPr lang="en"/>
                  <a:t> given a fixed grid size has an insignificant influence on the number of method iterations.</a:t>
                </a: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1709"/>
                </a:stretch>
              </a:blipFill>
            </p:spPr>
            <p:txBody>
              <a:bodyPr rtlCol="0"/>
              <a:lstStyle/>
              <a:p>
                <a:pPr rtl="0"/>
                <a:r>
                  <a:rPr lang="en">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14198553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pPr rtl="0"/>
            <a:r>
              <a:rPr lang="en"/>
              <a:t>SOFTWARE implementation </a:t>
            </a:r>
            <a:r>
              <a:rPr lang="en" sz="2800" cap="none">
                <a:solidFill>
                  <a:schemeClr val="tx1"/>
                </a:solidFill>
              </a:rPr>
              <a:t>Parallel Intel® Cilk Plus-based version</a:t>
            </a:r>
            <a:endParaRPr lang="ru-RU" sz="2800" cap="none" dirty="0">
              <a:solidFill>
                <a:schemeClr val="tx1"/>
              </a:solidFill>
            </a:endParaRPr>
          </a:p>
        </p:txBody>
      </p:sp>
      <p:sp>
        <p:nvSpPr>
          <p:cNvPr id="7" name="Текст 6"/>
          <p:cNvSpPr>
            <a:spLocks noGrp="1"/>
          </p:cNvSpPr>
          <p:nvPr>
            <p:ph type="body" idx="1"/>
          </p:nvPr>
        </p:nvSpPr>
        <p:spPr/>
        <p:txBody>
          <a:bodyPr rtlCol="0"/>
          <a:lstStyle/>
          <a:p>
            <a:pPr rtl="0"/>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318853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Project creation</a:t>
            </a:r>
            <a:endParaRPr lang="ru-RU" dirty="0"/>
          </a:p>
        </p:txBody>
      </p:sp>
      <p:sp>
        <p:nvSpPr>
          <p:cNvPr id="8" name="Объект 7"/>
          <p:cNvSpPr>
            <a:spLocks noGrp="1"/>
          </p:cNvSpPr>
          <p:nvPr>
            <p:ph idx="1"/>
          </p:nvPr>
        </p:nvSpPr>
        <p:spPr/>
        <p:txBody>
          <a:bodyPr rtlCol="0"/>
          <a:lstStyle/>
          <a:p>
            <a:pPr rtl="0"/>
            <a:r>
              <a:rPr lang="en"/>
              <a:t>From </a:t>
            </a:r>
            <a:r>
              <a:rPr lang="en" b="1"/>
              <a:t>BandOverRelaxation</a:t>
            </a:r>
            <a:r>
              <a:rPr lang="en"/>
              <a:t>, create a new project entitled </a:t>
            </a:r>
            <a:r>
              <a:rPr lang="en" b="1"/>
              <a:t>02_BandOR_cilk</a:t>
            </a:r>
            <a:r>
              <a:rPr lang="en"/>
              <a:t>. </a:t>
            </a:r>
          </a:p>
          <a:p>
            <a:pPr rtl="0"/>
            <a:r>
              <a:rPr lang="en"/>
              <a:t>Create empty files </a:t>
            </a:r>
            <a:r>
              <a:rPr lang="en" b="1"/>
              <a:t>main.cpp, PoissonDecision.h, PoissonDecision.cpp, BandOverRelax.h, BandOverRelax.cpp, Utilities.h, Utilities.cpp</a:t>
            </a:r>
            <a:r>
              <a:rPr lang="en"/>
              <a:t> and copy to these files the code from the respective files of </a:t>
            </a:r>
            <a:r>
              <a:rPr lang="en" b="1"/>
              <a:t>01_BandOR_seq</a:t>
            </a:r>
            <a:r>
              <a:rPr lang="en"/>
              <a:t>.</a:t>
            </a:r>
            <a:endParaRPr lang="en-US" dirty="0" smtClean="0"/>
          </a:p>
          <a:p>
            <a:pPr rtl="0"/>
            <a:r>
              <a:rPr lang="en"/>
              <a:t>Connect Cilk Plus. For this purpose, open </a:t>
            </a:r>
            <a:r>
              <a:rPr lang="en" b="1"/>
              <a:t>Configuration Properties</a:t>
            </a:r>
            <a:r>
              <a:rPr lang="en"/>
              <a:t> and select </a:t>
            </a:r>
            <a:r>
              <a:rPr lang="en" b="1"/>
              <a:t>С\С++→Language</a:t>
            </a:r>
            <a:r>
              <a:rPr lang="en"/>
              <a:t> to make sure that the value of the </a:t>
            </a:r>
            <a:r>
              <a:rPr lang="en" b="1"/>
              <a:t>Disable Intel Cilk Plus Keywords For Serial Semantics</a:t>
            </a:r>
            <a:r>
              <a:rPr lang="en"/>
              <a:t> field is “No”.</a:t>
            </a:r>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648853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smtClean="0"/>
              <a:t>Legend</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14:m>
                  <m:oMath xmlns:m="http://schemas.openxmlformats.org/officeDocument/2006/math">
                    <m:sSub>
                      <m:sSubPr>
                        <m:ctrlPr>
                          <a:rPr lang="ru-RU" i="1">
                            <a:latin typeface="Cambria Math"/>
                          </a:rPr>
                        </m:ctrlPr>
                      </m:sSubPr>
                      <m:e>
                        <m:r>
                          <a:rPr>
                            <a:latin typeface="Cambria Math"/>
                          </a:rPr>
                          <m:t>𝑙</m:t>
                        </m:r>
                      </m:e>
                      <m:sub>
                        <m:r>
                          <a:rPr lang="ru-RU" i="1">
                            <a:latin typeface="Cambria Math"/>
                          </a:rPr>
                          <m:t>1</m:t>
                        </m:r>
                      </m:sub>
                    </m:sSub>
                    <m:r>
                      <a:rPr lang="ru-RU" i="1">
                        <a:latin typeface="Cambria Math"/>
                      </a:rPr>
                      <m:t>, </m:t>
                    </m:r>
                    <m:sSub>
                      <m:sSubPr>
                        <m:ctrlPr>
                          <a:rPr lang="ru-RU" i="1">
                            <a:latin typeface="Cambria Math"/>
                          </a:rPr>
                        </m:ctrlPr>
                      </m:sSubPr>
                      <m:e>
                        <m:r>
                          <a:rPr>
                            <a:latin typeface="Cambria Math"/>
                          </a:rPr>
                          <m:t>𝑙</m:t>
                        </m:r>
                      </m:e>
                      <m:sub>
                        <m:r>
                          <a:rPr lang="ru-RU" i="1">
                            <a:latin typeface="Cambria Math"/>
                          </a:rPr>
                          <m:t>2</m:t>
                        </m:r>
                      </m:sub>
                    </m:sSub>
                  </m:oMath>
                </a14:m>
                <a:r>
                  <a:rPr lang="en" dirty="0"/>
                  <a:t> – lateral lengths of a rectangular plate.</a:t>
                </a:r>
              </a:p>
              <a:p>
                <a:pPr rtl="0"/>
                <a:endParaRPr lang="ru-RU" dirty="0" smtClean="0"/>
              </a:p>
              <a:p>
                <a:pPr rtl="0"/>
                <a14:m>
                  <m:oMath xmlns:m="http://schemas.openxmlformats.org/officeDocument/2006/math">
                    <m:r>
                      <a:rPr>
                        <a:latin typeface="Cambria Math"/>
                      </a:rPr>
                      <m:t>𝑈</m:t>
                    </m:r>
                    <m:d>
                      <m:dPr>
                        <m:ctrlPr>
                          <a:rPr lang="ru-RU" i="1">
                            <a:latin typeface="Cambria Math"/>
                          </a:rPr>
                        </m:ctrlPr>
                      </m:dPr>
                      <m:e>
                        <m:r>
                          <a:rPr>
                            <a:latin typeface="Cambria Math"/>
                          </a:rPr>
                          <m:t>𝑥</m:t>
                        </m:r>
                        <m:r>
                          <a:rPr lang="ru-RU" i="1">
                            <a:latin typeface="Cambria Math"/>
                          </a:rPr>
                          <m:t>,</m:t>
                        </m:r>
                        <m:r>
                          <a:rPr>
                            <a:latin typeface="Cambria Math"/>
                          </a:rPr>
                          <m:t>𝑦</m:t>
                        </m:r>
                      </m:e>
                    </m:d>
                  </m:oMath>
                </a14:m>
                <a:r>
                  <a:rPr lang="en" dirty="0"/>
                  <a:t> – plate temperature in the point </a:t>
                </a:r>
                <a14:m>
                  <m:oMath xmlns:m="http://schemas.openxmlformats.org/officeDocument/2006/math">
                    <m:d>
                      <m:dPr>
                        <m:ctrlPr>
                          <a:rPr lang="ru-RU" i="1">
                            <a:latin typeface="Cambria Math"/>
                          </a:rPr>
                        </m:ctrlPr>
                      </m:dPr>
                      <m:e>
                        <m:r>
                          <a:rPr>
                            <a:latin typeface="Cambria Math"/>
                          </a:rPr>
                          <m:t>𝑥</m:t>
                        </m:r>
                        <m:r>
                          <a:rPr lang="ru-RU" i="1">
                            <a:latin typeface="Cambria Math"/>
                          </a:rPr>
                          <m:t>,</m:t>
                        </m:r>
                        <m:r>
                          <a:rPr>
                            <a:latin typeface="Cambria Math"/>
                          </a:rPr>
                          <m:t>𝑦</m:t>
                        </m:r>
                      </m:e>
                    </m:d>
                  </m:oMath>
                </a14:m>
                <a:r>
                  <a:rPr lang="en" dirty="0"/>
                  <a:t> belonging to </a:t>
                </a:r>
                <a14:m>
                  <m:oMath xmlns:m="http://schemas.openxmlformats.org/officeDocument/2006/math">
                    <m:r>
                      <a:rPr>
                        <a:latin typeface="Cambria Math"/>
                      </a:rPr>
                      <m:t>𝐺</m:t>
                    </m:r>
                    <m:r>
                      <a:rPr lang="ru-RU" i="1">
                        <a:latin typeface="Cambria Math"/>
                      </a:rPr>
                      <m:t>,  </m:t>
                    </m:r>
                    <m:r>
                      <a:rPr>
                        <a:latin typeface="Cambria Math"/>
                      </a:rPr>
                      <m:t>𝐺</m:t>
                    </m:r>
                    <m:r>
                      <a:rPr lang="ru-RU" i="1">
                        <a:latin typeface="Cambria Math"/>
                      </a:rPr>
                      <m:t>={</m:t>
                    </m:r>
                    <m:d>
                      <m:dPr>
                        <m:ctrlPr>
                          <a:rPr lang="ru-RU" i="1">
                            <a:latin typeface="Cambria Math"/>
                          </a:rPr>
                        </m:ctrlPr>
                      </m:dPr>
                      <m:e>
                        <m:r>
                          <a:rPr>
                            <a:latin typeface="Cambria Math"/>
                          </a:rPr>
                          <m:t>𝑥</m:t>
                        </m:r>
                        <m:r>
                          <a:rPr lang="ru-RU" i="1">
                            <a:latin typeface="Cambria Math"/>
                          </a:rPr>
                          <m:t>,</m:t>
                        </m:r>
                        <m:r>
                          <a:rPr>
                            <a:latin typeface="Cambria Math"/>
                          </a:rPr>
                          <m:t>𝑦</m:t>
                        </m:r>
                      </m:e>
                    </m:d>
                    <m:r>
                      <a:rPr lang="ru-RU" i="1">
                        <a:latin typeface="Cambria Math"/>
                      </a:rPr>
                      <m:t>: </m:t>
                    </m:r>
                    <m:r>
                      <a:rPr>
                        <a:latin typeface="Cambria Math"/>
                      </a:rPr>
                      <m:t>𝑥</m:t>
                    </m:r>
                    <m:r>
                      <a:rPr lang="ru-RU" i="1">
                        <a:latin typeface="Cambria Math"/>
                      </a:rPr>
                      <m:t>∈</m:t>
                    </m:r>
                    <m:d>
                      <m:dPr>
                        <m:begChr m:val="["/>
                        <m:endChr m:val="]"/>
                        <m:ctrlPr>
                          <a:rPr lang="ru-RU" i="1">
                            <a:latin typeface="Cambria Math"/>
                          </a:rPr>
                        </m:ctrlPr>
                      </m:dPr>
                      <m:e>
                        <m:r>
                          <a:rPr lang="ru-RU" i="1">
                            <a:latin typeface="Cambria Math"/>
                          </a:rPr>
                          <m:t>0</m:t>
                        </m:r>
                        <m:r>
                          <a:rPr lang="ru-RU" i="1">
                            <a:latin typeface="Cambria Math"/>
                          </a:rPr>
                          <m:t>,</m:t>
                        </m:r>
                        <m:sSub>
                          <m:sSubPr>
                            <m:ctrlPr>
                              <a:rPr lang="ru-RU" i="1">
                                <a:latin typeface="Cambria Math"/>
                              </a:rPr>
                            </m:ctrlPr>
                          </m:sSubPr>
                          <m:e>
                            <m:r>
                              <a:rPr>
                                <a:latin typeface="Cambria Math"/>
                              </a:rPr>
                              <m:t>𝑙</m:t>
                            </m:r>
                          </m:e>
                          <m:sub>
                            <m:r>
                              <a:rPr lang="ru-RU" i="1">
                                <a:latin typeface="Cambria Math"/>
                              </a:rPr>
                              <m:t>1</m:t>
                            </m:r>
                          </m:sub>
                        </m:sSub>
                      </m:e>
                    </m:d>
                    <m:r>
                      <a:rPr lang="ru-RU" i="1">
                        <a:latin typeface="Cambria Math"/>
                      </a:rPr>
                      <m:t>,</m:t>
                    </m:r>
                    <m:r>
                      <a:rPr>
                        <a:latin typeface="Cambria Math"/>
                      </a:rPr>
                      <m:t>𝑦</m:t>
                    </m:r>
                    <m:r>
                      <a:rPr lang="ru-RU" i="1">
                        <a:latin typeface="Cambria Math"/>
                      </a:rPr>
                      <m:t>∈</m:t>
                    </m:r>
                    <m:d>
                      <m:dPr>
                        <m:begChr m:val="["/>
                        <m:endChr m:val="]"/>
                        <m:ctrlPr>
                          <a:rPr lang="ru-RU" i="1">
                            <a:latin typeface="Cambria Math"/>
                          </a:rPr>
                        </m:ctrlPr>
                      </m:dPr>
                      <m:e>
                        <m:r>
                          <a:rPr lang="ru-RU" i="1">
                            <a:latin typeface="Cambria Math"/>
                          </a:rPr>
                          <m:t>0</m:t>
                        </m:r>
                        <m:r>
                          <a:rPr lang="ru-RU" i="1">
                            <a:latin typeface="Cambria Math"/>
                          </a:rPr>
                          <m:t>,</m:t>
                        </m:r>
                        <m:sSub>
                          <m:sSubPr>
                            <m:ctrlPr>
                              <a:rPr lang="ru-RU" i="1">
                                <a:latin typeface="Cambria Math"/>
                              </a:rPr>
                            </m:ctrlPr>
                          </m:sSubPr>
                          <m:e>
                            <m:r>
                              <a:rPr>
                                <a:latin typeface="Cambria Math"/>
                              </a:rPr>
                              <m:t>𝑙</m:t>
                            </m:r>
                          </m:e>
                          <m:sub>
                            <m:r>
                              <a:rPr lang="ru-RU" i="1">
                                <a:latin typeface="Cambria Math"/>
                              </a:rPr>
                              <m:t>2</m:t>
                            </m:r>
                          </m:sub>
                        </m:sSub>
                      </m:e>
                    </m:d>
                    <m:r>
                      <a:rPr lang="ru-RU" i="1">
                        <a:latin typeface="Cambria Math"/>
                      </a:rPr>
                      <m:t>}</m:t>
                    </m:r>
                  </m:oMath>
                </a14:m>
                <a:r>
                  <a:rPr lang="en" dirty="0"/>
                  <a:t>.</a:t>
                </a:r>
              </a:p>
              <a:p>
                <a:pPr rtl="0"/>
                <a:endParaRPr lang="ru-RU" i="1" dirty="0" smtClean="0"/>
              </a:p>
              <a:p>
                <a:pPr rtl="0"/>
                <a14:m>
                  <m:oMath xmlns:m="http://schemas.openxmlformats.org/officeDocument/2006/math">
                    <m:r>
                      <a:rPr>
                        <a:latin typeface="Cambria Math"/>
                      </a:rPr>
                      <m:t>𝑓</m:t>
                    </m:r>
                    <m:r>
                      <a:rPr lang="ru-RU" i="1">
                        <a:latin typeface="Cambria Math"/>
                      </a:rPr>
                      <m:t>(</m:t>
                    </m:r>
                    <m:r>
                      <a:rPr>
                        <a:latin typeface="Cambria Math"/>
                      </a:rPr>
                      <m:t>𝑥</m:t>
                    </m:r>
                    <m:r>
                      <a:rPr lang="ru-RU" i="1">
                        <a:latin typeface="Cambria Math"/>
                      </a:rPr>
                      <m:t>, </m:t>
                    </m:r>
                    <m:r>
                      <a:rPr>
                        <a:latin typeface="Cambria Math"/>
                      </a:rPr>
                      <m:t>𝑦</m:t>
                    </m:r>
                    <m:r>
                      <a:rPr lang="ru-RU" i="1">
                        <a:latin typeface="Cambria Math"/>
                      </a:rPr>
                      <m:t>)</m:t>
                    </m:r>
                  </m:oMath>
                </a14:m>
                <a:r>
                  <a:rPr lang="en" dirty="0"/>
                  <a:t> – total exposure of a rectangular plate to external sources and </a:t>
                </a:r>
                <a:r>
                  <a:rPr lang="en" dirty="0" smtClean="0"/>
                  <a:t>flows </a:t>
                </a:r>
                <a:r>
                  <a:rPr lang="en" dirty="0"/>
                  <a:t>in the point </a:t>
                </a:r>
                <a14:m>
                  <m:oMath xmlns:m="http://schemas.openxmlformats.org/officeDocument/2006/math">
                    <m:r>
                      <a:rPr lang="ru-RU" i="1">
                        <a:latin typeface="Cambria Math"/>
                      </a:rPr>
                      <m:t>(</m:t>
                    </m:r>
                    <m:r>
                      <a:rPr>
                        <a:latin typeface="Cambria Math"/>
                      </a:rPr>
                      <m:t>𝑥</m:t>
                    </m:r>
                    <m:r>
                      <a:rPr lang="ru-RU" i="1">
                        <a:latin typeface="Cambria Math"/>
                      </a:rPr>
                      <m:t>, </m:t>
                    </m:r>
                    <m:r>
                      <a:rPr>
                        <a:latin typeface="Cambria Math"/>
                      </a:rPr>
                      <m:t>𝑦</m:t>
                    </m:r>
                    <m:r>
                      <a:rPr lang="ru-RU" i="1">
                        <a:latin typeface="Cambria Math"/>
                      </a:rPr>
                      <m:t>)</m:t>
                    </m:r>
                  </m:oMath>
                </a14:m>
                <a:r>
                  <a:rPr lang="en" dirty="0"/>
                  <a:t>. </a:t>
                </a:r>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5041254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main() function modification (1)</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marR="0" indent="0" rtl="0">
              <a:spcBef>
                <a:spcPts val="0"/>
              </a:spcBef>
              <a:spcAft>
                <a:spcPts val="0"/>
              </a:spcAft>
              <a:buNone/>
            </a:pPr>
            <a:r>
              <a:rPr lang="en" sz="1600">
                <a:solidFill>
                  <a:srgbClr val="0000FF"/>
                </a:solidFill>
                <a:latin typeface="Courier New"/>
                <a:ea typeface="Calibri"/>
                <a:cs typeface="Times New Roman"/>
              </a:rPr>
              <a:t>int</a:t>
            </a:r>
            <a:r>
              <a:rPr lang="en" sz="1600">
                <a:latin typeface="Courier New"/>
                <a:ea typeface="Calibri"/>
                <a:cs typeface="Times New Roman"/>
              </a:rPr>
              <a:t> main(</a:t>
            </a:r>
            <a:r>
              <a:rPr lang="en" sz="1600">
                <a:solidFill>
                  <a:srgbClr val="0000FF"/>
                </a:solidFill>
                <a:latin typeface="Courier New"/>
                <a:ea typeface="Calibri"/>
                <a:cs typeface="Times New Roman"/>
              </a:rPr>
              <a:t>int</a:t>
            </a:r>
            <a:r>
              <a:rPr lang="en" sz="1600">
                <a:latin typeface="Courier New"/>
                <a:ea typeface="Calibri"/>
                <a:cs typeface="Times New Roman"/>
              </a:rPr>
              <a:t> argc, </a:t>
            </a:r>
            <a:r>
              <a:rPr lang="en" sz="1600">
                <a:solidFill>
                  <a:srgbClr val="0000FF"/>
                </a:solidFill>
                <a:latin typeface="Courier New"/>
                <a:ea typeface="Calibri"/>
                <a:cs typeface="Times New Roman"/>
              </a:rPr>
              <a:t>char</a:t>
            </a:r>
            <a:r>
              <a:rPr lang="en" sz="1600">
                <a:latin typeface="Courier New"/>
                <a:ea typeface="Calibri"/>
                <a:cs typeface="Times New Roman"/>
              </a:rPr>
              <a:t>* argv[]) {</a:t>
            </a:r>
            <a:endParaRPr lang="ru-RU" sz="1600" dirty="0">
              <a:latin typeface="Courier New"/>
              <a:ea typeface="Times New Roman"/>
              <a:cs typeface="Times New Roman"/>
            </a:endParaRPr>
          </a:p>
          <a:p>
            <a:pPr marL="0" marR="0" indent="0" rtl="0">
              <a:spcBef>
                <a:spcPts val="0"/>
              </a:spcBef>
              <a:spcAft>
                <a:spcPts val="0"/>
              </a:spcAft>
              <a:buNone/>
            </a:pPr>
            <a:r>
              <a:rPr lang="en" sz="1600">
                <a:solidFill>
                  <a:srgbClr val="0000FF"/>
                </a:solidFill>
                <a:latin typeface="Courier New"/>
                <a:ea typeface="Calibri"/>
                <a:cs typeface="Times New Roman"/>
              </a:rPr>
              <a:t>  </a:t>
            </a:r>
            <a:r>
              <a:rPr lang="en" sz="1600">
                <a:solidFill>
                  <a:schemeClr val="accent4"/>
                </a:solidFill>
                <a:latin typeface="Courier New"/>
                <a:ea typeface="Calibri"/>
                <a:cs typeface="Times New Roman"/>
              </a:rPr>
              <a:t>...</a:t>
            </a:r>
            <a:endParaRPr lang="ru-RU" sz="1600" dirty="0">
              <a:solidFill>
                <a:schemeClr val="accent4"/>
              </a:solidFill>
              <a:latin typeface="Courier New"/>
              <a:ea typeface="Times New Roman"/>
              <a:cs typeface="Times New Roman"/>
            </a:endParaRPr>
          </a:p>
          <a:p>
            <a:pPr marL="0" marR="0" indent="0" rtl="0">
              <a:spcBef>
                <a:spcPts val="0"/>
              </a:spcBef>
              <a:spcAft>
                <a:spcPts val="0"/>
              </a:spcAft>
              <a:buNone/>
            </a:pPr>
            <a:r>
              <a:rPr lang="en" sz="1600">
                <a:solidFill>
                  <a:srgbClr val="0000FF"/>
                </a:solidFill>
                <a:latin typeface="Courier New"/>
                <a:ea typeface="Calibri"/>
                <a:cs typeface="Courier New"/>
              </a:rPr>
              <a:t>  </a:t>
            </a:r>
            <a:r>
              <a:rPr lang="en" sz="1600" b="1">
                <a:solidFill>
                  <a:srgbClr val="0000FF"/>
                </a:solidFill>
                <a:latin typeface="Courier New"/>
                <a:ea typeface="Calibri"/>
                <a:cs typeface="Courier New"/>
              </a:rPr>
              <a:t>int</a:t>
            </a:r>
            <a:r>
              <a:rPr lang="en" sz="1600" b="1">
                <a:latin typeface="Courier New"/>
                <a:ea typeface="Calibri"/>
                <a:cs typeface="Courier New"/>
              </a:rPr>
              <a:t> NumThreads;</a:t>
            </a:r>
            <a:r>
              <a:rPr lang="en" sz="1600" b="1">
                <a:solidFill>
                  <a:srgbClr val="008000"/>
                </a:solidFill>
                <a:latin typeface="Courier New"/>
                <a:ea typeface="Calibri"/>
                <a:cs typeface="Times New Roman"/>
              </a:rPr>
              <a:t> //number of threads</a:t>
            </a:r>
            <a:endParaRPr lang="ru-RU" sz="1600" b="1" dirty="0">
              <a:latin typeface="Courier New"/>
              <a:ea typeface="Times New Roman"/>
              <a:cs typeface="Times New Roman"/>
            </a:endParaRPr>
          </a:p>
          <a:p>
            <a:pPr marL="0" marR="0" indent="0" rtl="0">
              <a:spcBef>
                <a:spcPts val="0"/>
              </a:spcBef>
              <a:spcAft>
                <a:spcPts val="0"/>
              </a:spcAft>
              <a:buNone/>
            </a:pPr>
            <a:r>
              <a:rPr lang="en" sz="1600">
                <a:solidFill>
                  <a:srgbClr val="008000"/>
                </a:solidFill>
                <a:latin typeface="Courier New"/>
                <a:ea typeface="Calibri"/>
                <a:cs typeface="Times New Roman"/>
              </a:rPr>
              <a:t>  </a:t>
            </a:r>
            <a:endParaRPr lang="en-US" sz="1600" dirty="0" smtClean="0">
              <a:solidFill>
                <a:srgbClr val="008000"/>
              </a:solidFill>
              <a:latin typeface="Courier New"/>
              <a:ea typeface="Calibri"/>
              <a:cs typeface="Times New Roman"/>
            </a:endParaRPr>
          </a:p>
          <a:p>
            <a:pPr marL="0" marR="0" indent="0" rtl="0">
              <a:spcBef>
                <a:spcPts val="0"/>
              </a:spcBef>
              <a:spcAft>
                <a:spcPts val="0"/>
              </a:spcAft>
              <a:buNone/>
            </a:pPr>
            <a:r>
              <a:rPr lang="en" sz="1600">
                <a:solidFill>
                  <a:srgbClr val="008000"/>
                </a:solidFill>
                <a:latin typeface="Courier New"/>
                <a:ea typeface="Calibri"/>
                <a:cs typeface="Times New Roman"/>
              </a:rPr>
              <a:t>  //1. Reading the command line parameters</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r>
              <a:rPr lang="en" sz="1600">
                <a:solidFill>
                  <a:srgbClr val="0000FF"/>
                </a:solidFill>
                <a:latin typeface="Courier New"/>
                <a:ea typeface="Calibri"/>
                <a:cs typeface="Times New Roman"/>
              </a:rPr>
              <a:t>if</a:t>
            </a:r>
            <a:r>
              <a:rPr lang="en" sz="1600">
                <a:latin typeface="Courier New"/>
                <a:ea typeface="Calibri"/>
                <a:cs typeface="Times New Roman"/>
              </a:rPr>
              <a:t> ((argc &gt; 2) &amp;&amp; </a:t>
            </a:r>
            <a:r>
              <a:rPr lang="en" sz="1600" b="1">
                <a:latin typeface="Courier New"/>
                <a:ea typeface="Calibri"/>
                <a:cs typeface="Times New Roman"/>
              </a:rPr>
              <a:t>(argc &lt; 7)) </a:t>
            </a:r>
            <a:r>
              <a:rPr lang="en" sz="1600">
                <a:latin typeface="Courier New"/>
                <a:ea typeface="Calibri"/>
                <a:cs typeface="Times New Roman"/>
              </a:rPr>
              <a:t>{</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n = atoi(argv[1]);</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m = atoi(argv[2]);</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r>
              <a:rPr lang="en" sz="1600" b="1">
                <a:latin typeface="Courier New"/>
                <a:ea typeface="Calibri"/>
                <a:cs typeface="Times New Roman"/>
              </a:rPr>
              <a:t>NumThreads = atoi(argv[3]);</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(argc &gt;= 5)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Accuracy = atof(argv[4]);</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r>
              <a:rPr lang="en" sz="1600" b="1">
                <a:solidFill>
                  <a:srgbClr val="0000FF"/>
                </a:solidFill>
                <a:latin typeface="Courier New"/>
                <a:ea typeface="Calibri"/>
                <a:cs typeface="Times New Roman"/>
              </a:rPr>
              <a:t>if</a:t>
            </a:r>
            <a:r>
              <a:rPr lang="en" sz="1600" b="1">
                <a:latin typeface="Courier New"/>
                <a:ea typeface="Calibri"/>
                <a:cs typeface="Times New Roman"/>
              </a:rPr>
              <a:t> (argc == 6)</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FileName = argv[6];</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p>
          <a:p>
            <a:pPr marL="0" marR="0" indent="0" rtl="0">
              <a:spcBef>
                <a:spcPts val="0"/>
              </a:spcBef>
              <a:spcAft>
                <a:spcPts val="0"/>
              </a:spcAft>
              <a:buNone/>
            </a:pPr>
            <a:r>
              <a:rPr lang="en" sz="1600">
                <a:latin typeface="Courier New"/>
                <a:ea typeface="Times New Roman"/>
                <a:cs typeface="Times New Roman"/>
              </a:rPr>
              <a:t>  </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Times New Roman"/>
                <a:cs typeface="Times New Roman"/>
              </a:rPr>
              <a:t>  ...</a:t>
            </a:r>
          </a:p>
          <a:p>
            <a:pPr marL="0" marR="0" indent="0" rtl="0">
              <a:spcBef>
                <a:spcPts val="0"/>
              </a:spcBef>
              <a:spcAft>
                <a:spcPts val="0"/>
              </a:spcAft>
              <a:buNone/>
            </a:pPr>
            <a:r>
              <a:rPr lang="en" sz="1600" b="1" kern="1200">
                <a:solidFill>
                  <a:srgbClr val="008000"/>
                </a:solidFill>
                <a:latin typeface="Courier New"/>
                <a:ea typeface="Calibri"/>
              </a:rPr>
              <a:t>  // continued in the following slide</a:t>
            </a:r>
            <a:endParaRPr lang="en-US" sz="1600" dirty="0" smtClean="0">
              <a:latin typeface="Courier New"/>
              <a:ea typeface="Times New Roman"/>
              <a:cs typeface="Times New Roman"/>
            </a:endParaRPr>
          </a:p>
          <a:p>
            <a:pPr marL="0" marR="0" indent="0" rtl="0">
              <a:spcBef>
                <a:spcPts val="0"/>
              </a:spcBef>
              <a:spcAft>
                <a:spcPts val="0"/>
              </a:spcAft>
              <a:buNone/>
            </a:pPr>
            <a:endParaRPr lang="ru-RU" sz="1600" dirty="0">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5955886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main() function modification (2)</a:t>
            </a:r>
            <a:endParaRPr lang="ru-RU" dirty="0"/>
          </a:p>
        </p:txBody>
      </p:sp>
      <p:sp>
        <p:nvSpPr>
          <p:cNvPr id="3" name="Объект 2"/>
          <p:cNvSpPr>
            <a:spLocks noGrp="1"/>
          </p:cNvSpPr>
          <p:nvPr>
            <p:ph idx="1"/>
          </p:nvPr>
        </p:nvSpPr>
        <p:spPr>
          <a:xfrm>
            <a:off x="495300" y="1196977"/>
            <a:ext cx="8915400" cy="3960216"/>
          </a:xfrm>
          <a:solidFill>
            <a:schemeClr val="accent3">
              <a:lumMod val="85000"/>
            </a:schemeClr>
          </a:solidFill>
        </p:spPr>
        <p:txBody>
          <a:bodyPr rtlCol="0"/>
          <a:lstStyle/>
          <a:p>
            <a:pPr marL="0" marR="0" indent="0" rtl="0">
              <a:spcBef>
                <a:spcPts val="0"/>
              </a:spcBef>
              <a:spcAft>
                <a:spcPts val="0"/>
              </a:spcAft>
              <a:buNone/>
            </a:pPr>
            <a:r>
              <a:rPr lang="en" sz="1600">
                <a:solidFill>
                  <a:srgbClr val="008000"/>
                </a:solidFill>
                <a:latin typeface="Courier New"/>
                <a:ea typeface="Calibri"/>
                <a:cs typeface="Times New Roman"/>
              </a:rPr>
              <a:t>  </a:t>
            </a:r>
            <a:r>
              <a:rPr lang="en" sz="1600">
                <a:latin typeface="Courier New"/>
                <a:ea typeface="Calibri"/>
                <a:cs typeface="Times New Roman"/>
              </a:rPr>
              <a:t>... </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r>
              <a:rPr lang="en" sz="1600">
                <a:solidFill>
                  <a:srgbClr val="008000"/>
                </a:solidFill>
                <a:latin typeface="Courier New"/>
                <a:ea typeface="Calibri"/>
                <a:cs typeface="Times New Roman"/>
              </a:rPr>
              <a:t>//3. Calling the function of solving linear systems by the SOR method</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Courier New"/>
              </a:rPr>
              <a:t>  time = СomputeDecision(n, m, Decision, </a:t>
            </a:r>
            <a:r>
              <a:rPr lang="en" sz="1600" b="1">
                <a:latin typeface="Courier New"/>
                <a:ea typeface="Calibri"/>
                <a:cs typeface="Courier New"/>
              </a:rPr>
              <a:t>NumThreads,</a:t>
            </a:r>
            <a:endParaRPr lang="ru-RU" sz="1600" b="1" dirty="0">
              <a:latin typeface="Courier New"/>
              <a:ea typeface="Times New Roman"/>
              <a:cs typeface="Times New Roman"/>
            </a:endParaRPr>
          </a:p>
          <a:p>
            <a:pPr marL="0" marR="0" indent="0" rtl="0">
              <a:spcBef>
                <a:spcPts val="0"/>
              </a:spcBef>
              <a:spcAft>
                <a:spcPts val="600"/>
              </a:spcAft>
              <a:buNone/>
            </a:pPr>
            <a:r>
              <a:rPr lang="en" sz="1600">
                <a:latin typeface="Courier New"/>
                <a:ea typeface="Calibri"/>
                <a:cs typeface="Courier New"/>
              </a:rPr>
              <a:t>              		 Accuracy, ORAccuracy, StepCount);</a:t>
            </a:r>
            <a:r>
              <a:rPr lang="en" sz="1600">
                <a:solidFill>
                  <a:srgbClr val="008000"/>
                </a:solidFill>
                <a:latin typeface="Courier New"/>
                <a:ea typeface="Calibri"/>
                <a:cs typeface="Times New Roman"/>
              </a:rPr>
              <a:t> </a:t>
            </a:r>
            <a:endParaRPr lang="ru-RU" sz="1600" dirty="0">
              <a:latin typeface="Courier New"/>
              <a:ea typeface="Times New Roman"/>
              <a:cs typeface="Times New Roman"/>
            </a:endParaRPr>
          </a:p>
          <a:p>
            <a:pPr marL="0" marR="0" indent="0" rtl="0">
              <a:spcBef>
                <a:spcPts val="0"/>
              </a:spcBef>
              <a:spcAft>
                <a:spcPts val="0"/>
              </a:spcAft>
              <a:buNone/>
            </a:pPr>
            <a:r>
              <a:rPr lang="en" sz="1600">
                <a:solidFill>
                  <a:srgbClr val="008000"/>
                </a:solidFill>
                <a:latin typeface="Courier New"/>
                <a:ea typeface="Calibri"/>
                <a:cs typeface="Times New Roman"/>
              </a:rPr>
              <a:t>  //5. Results filing</a:t>
            </a:r>
            <a:r>
              <a:rPr lang="en" sz="1600">
                <a:latin typeface="Courier New"/>
                <a:ea typeface="Calibri"/>
                <a:cs typeface="Times New Roman"/>
              </a:rPr>
              <a:t>  </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file = fopen(FileName, </a:t>
            </a:r>
            <a:r>
              <a:rPr lang="en" sz="1600">
                <a:solidFill>
                  <a:srgbClr val="A31515"/>
                </a:solidFill>
                <a:latin typeface="Courier New"/>
                <a:ea typeface="Calibri"/>
                <a:cs typeface="Times New Roman"/>
              </a:rPr>
              <a:t>"a+"</a:t>
            </a:r>
            <a:r>
              <a:rPr lang="en" sz="1600">
                <a:latin typeface="Courier New"/>
                <a:ea typeface="Calibri"/>
                <a:cs typeface="Times New Roman"/>
              </a:rPr>
              <a:t>);</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r>
              <a:rPr lang="en" sz="1600">
                <a:solidFill>
                  <a:srgbClr val="0000FF"/>
                </a:solidFill>
                <a:latin typeface="Courier New"/>
                <a:ea typeface="Calibri"/>
                <a:cs typeface="Times New Roman"/>
              </a:rPr>
              <a:t>if</a:t>
            </a:r>
            <a:r>
              <a:rPr lang="en" sz="1600">
                <a:latin typeface="Courier New"/>
                <a:ea typeface="Calibri"/>
                <a:cs typeface="Times New Roman"/>
              </a:rPr>
              <a:t> (file)</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Courier New"/>
              </a:rPr>
              <a:t>    fprintf(file, </a:t>
            </a:r>
            <a:r>
              <a:rPr lang="en" sz="1600">
                <a:solidFill>
                  <a:srgbClr val="A31515"/>
                </a:solidFill>
                <a:latin typeface="Courier New"/>
                <a:ea typeface="Calibri"/>
                <a:cs typeface="Courier New"/>
              </a:rPr>
              <a:t>"%d;%d;%.15f;%.15f;%.15f;%d;%.15f</a:t>
            </a:r>
            <a:r>
              <a:rPr lang="en" sz="1600" b="1">
                <a:solidFill>
                  <a:srgbClr val="A31515"/>
                </a:solidFill>
                <a:latin typeface="Courier New"/>
                <a:ea typeface="Calibri"/>
                <a:cs typeface="Courier New"/>
              </a:rPr>
              <a:t>;%d</a:t>
            </a:r>
            <a:r>
              <a:rPr lang="en" sz="1600">
                <a:solidFill>
                  <a:srgbClr val="A31515"/>
                </a:solidFill>
                <a:latin typeface="Courier New"/>
                <a:ea typeface="Calibri"/>
                <a:cs typeface="Courier New"/>
              </a:rPr>
              <a:t>\n"</a:t>
            </a:r>
            <a:r>
              <a:rPr lang="en" sz="1600">
                <a:latin typeface="Courier New"/>
                <a:ea typeface="Calibri"/>
                <a:cs typeface="Courier New"/>
              </a:rPr>
              <a:t>,</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Courier New"/>
              </a:rPr>
              <a:t>                   n, m, Accuracy, ORAccuracy, ExcAccuracy,</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Courier New"/>
              </a:rPr>
              <a:t>                   StepCount, time, </a:t>
            </a:r>
            <a:r>
              <a:rPr lang="en" sz="1600" b="1">
                <a:latin typeface="Courier New"/>
                <a:ea typeface="Calibri"/>
                <a:cs typeface="Courier New"/>
              </a:rPr>
              <a:t>NumThreads</a:t>
            </a:r>
            <a:r>
              <a:rPr lang="en" sz="1600">
                <a:latin typeface="Courier New"/>
                <a:ea typeface="Calibri"/>
                <a:cs typeface="Courier New"/>
              </a:rPr>
              <a:t>);</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endParaRPr lang="ru-RU" sz="1600" dirty="0">
              <a:latin typeface="Courier New"/>
              <a:ea typeface="Times New Roman"/>
              <a:cs typeface="Times New Roman"/>
            </a:endParaRPr>
          </a:p>
          <a:p>
            <a:pPr marL="0" marR="0" indent="0" rtl="0">
              <a:spcBef>
                <a:spcPts val="0"/>
              </a:spcBef>
              <a:spcAft>
                <a:spcPts val="600"/>
              </a:spcAft>
              <a:buNone/>
            </a:pPr>
            <a:r>
              <a:rPr lang="en" sz="1600">
                <a:latin typeface="Courier New"/>
                <a:ea typeface="Calibri"/>
                <a:cs typeface="Times New Roman"/>
              </a:rPr>
              <a:t>  fclose(file);</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Times New Roman"/>
                <a:cs typeface="Times New Roman"/>
              </a:rPr>
              <a:t>  ...</a:t>
            </a:r>
          </a:p>
          <a:p>
            <a:pPr marL="0" marR="0" indent="0" rtl="0">
              <a:spcBef>
                <a:spcPts val="0"/>
              </a:spcBef>
              <a:spcAft>
                <a:spcPts val="0"/>
              </a:spcAft>
              <a:buNone/>
            </a:pPr>
            <a:r>
              <a:rPr lang="en" sz="1600">
                <a:latin typeface="Courier New"/>
                <a:ea typeface="Times New Roman"/>
                <a:cs typeface="Times New Roman"/>
              </a:rPr>
              <a:t>}</a:t>
            </a:r>
            <a:endParaRPr lang="ru-RU" sz="1600" dirty="0">
              <a:latin typeface="Courier New"/>
              <a:ea typeface="Times New Roman"/>
              <a:cs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62701630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ComputeDecision() function modification</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marR="0" indent="0" algn="just" rtl="0">
              <a:spcBef>
                <a:spcPts val="0"/>
              </a:spcBef>
              <a:spcAft>
                <a:spcPts val="600"/>
              </a:spcAft>
              <a:buNone/>
            </a:pPr>
            <a:r>
              <a:rPr lang="en" sz="1600" b="1">
                <a:solidFill>
                  <a:srgbClr val="0000FF"/>
                </a:solidFill>
                <a:latin typeface="Courier New"/>
                <a:ea typeface="Calibri"/>
              </a:rPr>
              <a:t>#include</a:t>
            </a:r>
            <a:r>
              <a:rPr lang="en" sz="1600" b="1">
                <a:latin typeface="Courier New"/>
                <a:ea typeface="Calibri"/>
              </a:rPr>
              <a:t> </a:t>
            </a:r>
            <a:r>
              <a:rPr lang="en" sz="1600" b="1">
                <a:solidFill>
                  <a:srgbClr val="A31515"/>
                </a:solidFill>
                <a:latin typeface="Courier New"/>
                <a:ea typeface="Calibri"/>
              </a:rPr>
              <a:t>"cilk/cilk_api.h"</a:t>
            </a:r>
            <a:endParaRPr lang="ru-RU" sz="1600" b="1" dirty="0">
              <a:latin typeface="Times New Roman"/>
              <a:ea typeface="Times New Roman"/>
            </a:endParaRPr>
          </a:p>
          <a:p>
            <a:pPr marL="0" marR="0" indent="0" rtl="0">
              <a:spcBef>
                <a:spcPts val="0"/>
              </a:spcBef>
              <a:spcAft>
                <a:spcPts val="0"/>
              </a:spcAft>
              <a:buNone/>
            </a:pPr>
            <a:endParaRPr lang="en-US" sz="1600" dirty="0" smtClean="0">
              <a:solidFill>
                <a:srgbClr val="0000FF"/>
              </a:solidFill>
              <a:latin typeface="Courier New"/>
              <a:ea typeface="Calibri"/>
              <a:cs typeface="Times New Roman"/>
            </a:endParaRPr>
          </a:p>
          <a:p>
            <a:pPr marL="0" marR="0" indent="0" rtl="0">
              <a:spcBef>
                <a:spcPts val="0"/>
              </a:spcBef>
              <a:spcAft>
                <a:spcPts val="0"/>
              </a:spcAft>
              <a:buNone/>
            </a:pPr>
            <a:r>
              <a:rPr lang="en" sz="1600">
                <a:solidFill>
                  <a:srgbClr val="0000FF"/>
                </a:solidFill>
                <a:latin typeface="Courier New"/>
                <a:ea typeface="Calibri"/>
                <a:cs typeface="Times New Roman"/>
              </a:rPr>
              <a:t>double</a:t>
            </a:r>
            <a:r>
              <a:rPr lang="en" sz="1600">
                <a:latin typeface="Courier New"/>
                <a:ea typeface="Calibri"/>
                <a:cs typeface="Times New Roman"/>
              </a:rPr>
              <a:t> СomputeDecision(</a:t>
            </a:r>
            <a:r>
              <a:rPr lang="en" sz="1600">
                <a:solidFill>
                  <a:schemeClr val="accent4"/>
                </a:solidFill>
                <a:latin typeface="Courier New"/>
                <a:ea typeface="Calibri"/>
                <a:cs typeface="Times New Roman"/>
              </a:rPr>
              <a:t>...</a:t>
            </a:r>
            <a:r>
              <a:rPr lang="en" sz="1600">
                <a:latin typeface="Courier New"/>
                <a:ea typeface="Calibri"/>
                <a:cs typeface="Times New Roman"/>
              </a:rPr>
              <a:t>) {</a:t>
            </a:r>
          </a:p>
          <a:p>
            <a:pPr marL="0" marR="0" indent="0" rtl="0">
              <a:spcBef>
                <a:spcPts val="0"/>
              </a:spcBef>
              <a:spcAft>
                <a:spcPts val="0"/>
              </a:spcAft>
              <a:buNone/>
            </a:pPr>
            <a:r>
              <a:rPr lang="en" sz="1600">
                <a:latin typeface="Courier New"/>
                <a:ea typeface="Calibri"/>
                <a:cs typeface="Times New Roman"/>
              </a:rPr>
              <a:t>  ...</a:t>
            </a:r>
          </a:p>
          <a:p>
            <a:pPr marL="0" marR="0" indent="0" rtl="0">
              <a:spcBef>
                <a:spcPts val="0"/>
              </a:spcBef>
              <a:spcAft>
                <a:spcPts val="0"/>
              </a:spcAft>
              <a:buNone/>
            </a:pPr>
            <a:r>
              <a:rPr lang="en" sz="1600">
                <a:solidFill>
                  <a:schemeClr val="accent4"/>
                </a:solidFill>
                <a:latin typeface="Courier New"/>
                <a:ea typeface="Calibri"/>
                <a:cs typeface="Times New Roman"/>
              </a:rPr>
              <a:t>  WParam = GetWParam(step);</a:t>
            </a:r>
            <a:endParaRPr lang="ru-RU" sz="1600" dirty="0" smtClean="0">
              <a:solidFill>
                <a:schemeClr val="accent4"/>
              </a:solidFill>
              <a:latin typeface="Courier New"/>
              <a:ea typeface="Calibri"/>
              <a:cs typeface="Times New Roman"/>
            </a:endParaRPr>
          </a:p>
          <a:p>
            <a:pPr marL="0" marR="0" indent="0" rtl="0">
              <a:spcBef>
                <a:spcPts val="0"/>
              </a:spcBef>
              <a:spcAft>
                <a:spcPts val="0"/>
              </a:spcAft>
              <a:buNone/>
            </a:pPr>
            <a:r>
              <a:rPr lang="en" sz="1600">
                <a:solidFill>
                  <a:srgbClr val="008000"/>
                </a:solidFill>
                <a:latin typeface="Courier New"/>
                <a:ea typeface="Calibri"/>
                <a:cs typeface="Times New Roman"/>
              </a:rPr>
              <a:t>  </a:t>
            </a:r>
          </a:p>
          <a:p>
            <a:pPr marL="0" marR="0" indent="0" rtl="0">
              <a:spcBef>
                <a:spcPts val="0"/>
              </a:spcBef>
              <a:spcAft>
                <a:spcPts val="0"/>
              </a:spcAft>
              <a:buNone/>
            </a:pPr>
            <a:r>
              <a:rPr lang="en" sz="1600" b="1">
                <a:solidFill>
                  <a:srgbClr val="008000"/>
                </a:solidFill>
                <a:latin typeface="Courier New"/>
                <a:ea typeface="Calibri"/>
                <a:cs typeface="Times New Roman"/>
              </a:rPr>
              <a:t>  // set the number of threads</a:t>
            </a:r>
            <a:endParaRPr lang="ru-RU" sz="1600" b="1" dirty="0">
              <a:latin typeface="Courier New"/>
              <a:ea typeface="Times New Roman"/>
              <a:cs typeface="Times New Roman"/>
            </a:endParaRPr>
          </a:p>
          <a:p>
            <a:pPr marL="0" marR="0" indent="0" rtl="0">
              <a:spcBef>
                <a:spcPts val="0"/>
              </a:spcBef>
              <a:spcAft>
                <a:spcPts val="0"/>
              </a:spcAft>
              <a:buNone/>
            </a:pPr>
            <a:r>
              <a:rPr lang="en" sz="1600" b="1">
                <a:solidFill>
                  <a:srgbClr val="0000FF"/>
                </a:solidFill>
                <a:latin typeface="Courier New"/>
                <a:ea typeface="Calibri"/>
                <a:cs typeface="Courier New"/>
              </a:rPr>
              <a:t>  char</a:t>
            </a:r>
            <a:r>
              <a:rPr lang="en" sz="1600" b="1">
                <a:latin typeface="Courier New"/>
                <a:ea typeface="Calibri"/>
                <a:cs typeface="Courier New"/>
              </a:rPr>
              <a:t> nt[3];</a:t>
            </a:r>
            <a:r>
              <a:rPr lang="en" sz="1600" b="1">
                <a:latin typeface="Courier New"/>
                <a:ea typeface="Calibri"/>
                <a:cs typeface="Times New Roman"/>
              </a:rPr>
              <a:t>  </a:t>
            </a:r>
            <a:endParaRPr lang="ru-RU" sz="1600" b="1" dirty="0">
              <a:latin typeface="Courier New"/>
              <a:ea typeface="Times New Roman"/>
              <a:cs typeface="Times New Roman"/>
            </a:endParaRPr>
          </a:p>
          <a:p>
            <a:pPr marL="0" marR="0" indent="0" rtl="0">
              <a:spcBef>
                <a:spcPts val="0"/>
              </a:spcBef>
              <a:spcAft>
                <a:spcPts val="0"/>
              </a:spcAft>
              <a:buNone/>
            </a:pPr>
            <a:r>
              <a:rPr lang="en" sz="1600" b="1">
                <a:latin typeface="Courier New"/>
                <a:ea typeface="Calibri"/>
                <a:cs typeface="Times New Roman"/>
              </a:rPr>
              <a:t>  itoa(NumThreads, nt, 10);</a:t>
            </a:r>
            <a:endParaRPr lang="ru-RU" sz="1600" b="1" dirty="0">
              <a:latin typeface="Courier New"/>
              <a:ea typeface="Times New Roman"/>
              <a:cs typeface="Times New Roman"/>
            </a:endParaRPr>
          </a:p>
          <a:p>
            <a:pPr marL="0" marR="0" indent="0" rtl="0">
              <a:spcBef>
                <a:spcPts val="0"/>
              </a:spcBef>
              <a:spcAft>
                <a:spcPts val="600"/>
              </a:spcAft>
              <a:buNone/>
            </a:pPr>
            <a:r>
              <a:rPr lang="en" sz="1600" b="1">
                <a:latin typeface="Courier New"/>
                <a:ea typeface="Calibri"/>
                <a:cs typeface="Times New Roman"/>
              </a:rPr>
              <a:t>  __cilkrts_set_param("nworkers", nt);</a:t>
            </a:r>
            <a:endParaRPr lang="ru-RU" sz="1600" b="1"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a:t>
            </a:r>
          </a:p>
          <a:p>
            <a:pPr marL="0" indent="0" rtl="0">
              <a:spcBef>
                <a:spcPts val="0"/>
              </a:spcBef>
              <a:spcAft>
                <a:spcPts val="0"/>
              </a:spcAft>
              <a:buNone/>
            </a:pPr>
            <a:r>
              <a:rPr lang="en" sz="1600">
                <a:latin typeface="Courier New"/>
                <a:ea typeface="Calibri"/>
                <a:cs typeface="Times New Roman"/>
              </a:rPr>
              <a:t>  </a:t>
            </a:r>
            <a:r>
              <a:rPr lang="en" sz="1600">
                <a:solidFill>
                  <a:srgbClr val="008000"/>
                </a:solidFill>
                <a:latin typeface="Courier New"/>
                <a:ea typeface="Calibri"/>
                <a:cs typeface="Times New Roman"/>
              </a:rPr>
              <a:t>//calling the successive over relaxation method</a:t>
            </a:r>
            <a:endParaRPr lang="ru-RU" sz="1600" dirty="0">
              <a:latin typeface="Courier New"/>
              <a:ea typeface="Times New Roman"/>
              <a:cs typeface="Times New Roman"/>
            </a:endParaRPr>
          </a:p>
          <a:p>
            <a:pPr marL="0" marR="0" indent="0" rtl="0">
              <a:spcBef>
                <a:spcPts val="0"/>
              </a:spcBef>
              <a:spcAft>
                <a:spcPts val="0"/>
              </a:spcAft>
              <a:buNone/>
            </a:pPr>
            <a:r>
              <a:rPr lang="en" sz="1600">
                <a:latin typeface="Courier New"/>
                <a:ea typeface="Calibri"/>
                <a:cs typeface="Times New Roman"/>
              </a:rPr>
              <a:t>  start = clock();</a:t>
            </a:r>
          </a:p>
          <a:p>
            <a:pPr marL="0" marR="0" indent="0" rtl="0">
              <a:spcBef>
                <a:spcPts val="0"/>
              </a:spcBef>
              <a:spcAft>
                <a:spcPts val="0"/>
              </a:spcAft>
              <a:buNone/>
            </a:pPr>
            <a:r>
              <a:rPr lang="en" sz="1600">
                <a:latin typeface="Courier New"/>
                <a:ea typeface="Calibri"/>
                <a:cs typeface="Times New Roman"/>
              </a:rPr>
              <a:t>  ORAccuracy = </a:t>
            </a:r>
            <a:r>
              <a:rPr lang="en" sz="1600" b="1">
                <a:latin typeface="Courier New"/>
                <a:ea typeface="Calibri"/>
                <a:cs typeface="Times New Roman"/>
              </a:rPr>
              <a:t>BandOverRelaxationCilk</a:t>
            </a:r>
            <a:r>
              <a:rPr lang="en" sz="1600">
                <a:latin typeface="Courier New"/>
                <a:ea typeface="Calibri"/>
                <a:cs typeface="Times New Roman"/>
              </a:rPr>
              <a:t>(Matrix, Vector, Result, Index, </a:t>
            </a:r>
            <a:endParaRPr lang="en-US" sz="1600" dirty="0" smtClean="0">
              <a:latin typeface="Courier New"/>
              <a:ea typeface="Calibri"/>
              <a:cs typeface="Times New Roman"/>
            </a:endParaRPr>
          </a:p>
          <a:p>
            <a:pPr marL="0" marR="0" indent="0" rtl="0">
              <a:spcBef>
                <a:spcPts val="0"/>
              </a:spcBef>
              <a:spcAft>
                <a:spcPts val="0"/>
              </a:spcAft>
              <a:buNone/>
            </a:pPr>
            <a:r>
              <a:rPr lang="en" sz="1600">
                <a:latin typeface="Courier New"/>
                <a:ea typeface="Calibri"/>
                <a:cs typeface="Times New Roman"/>
              </a:rPr>
              <a:t>			  size, bandWidth, WParam, Accuracy, StepCount);</a:t>
            </a:r>
          </a:p>
          <a:p>
            <a:pPr marL="0" marR="0" indent="0" rtl="0">
              <a:spcBef>
                <a:spcPts val="0"/>
              </a:spcBef>
              <a:spcAft>
                <a:spcPts val="0"/>
              </a:spcAft>
              <a:buNone/>
            </a:pPr>
            <a:r>
              <a:rPr lang="en" sz="1600">
                <a:latin typeface="Courier New"/>
                <a:ea typeface="Calibri"/>
                <a:cs typeface="Times New Roman"/>
              </a:rPr>
              <a:t>  finish = clock();</a:t>
            </a:r>
          </a:p>
          <a:p>
            <a:pPr marL="0" marR="0" indent="0" rtl="0">
              <a:spcBef>
                <a:spcPts val="0"/>
              </a:spcBef>
              <a:spcAft>
                <a:spcPts val="0"/>
              </a:spcAft>
              <a:buNone/>
            </a:pPr>
            <a:r>
              <a:rPr lang="en" sz="1600">
                <a:latin typeface="Courier New"/>
                <a:ea typeface="Calibri"/>
                <a:cs typeface="Times New Roman"/>
              </a:rPr>
              <a:t>  time = (</a:t>
            </a:r>
            <a:r>
              <a:rPr lang="en" sz="1600">
                <a:solidFill>
                  <a:srgbClr val="0000FF"/>
                </a:solidFill>
                <a:latin typeface="Courier New"/>
                <a:ea typeface="Calibri"/>
                <a:cs typeface="Courier New"/>
              </a:rPr>
              <a:t>double</a:t>
            </a:r>
            <a:r>
              <a:rPr lang="en" sz="1600">
                <a:latin typeface="Courier New"/>
                <a:ea typeface="Calibri"/>
                <a:cs typeface="Times New Roman"/>
              </a:rPr>
              <a:t>)(finish - start)/CLOCKS_PER_SEC; </a:t>
            </a:r>
            <a:endParaRPr lang="en-US" sz="1600" dirty="0" smtClean="0">
              <a:latin typeface="Courier New"/>
              <a:ea typeface="Calibri"/>
              <a:cs typeface="Times New Roman"/>
            </a:endParaRPr>
          </a:p>
          <a:p>
            <a:pPr marL="0" marR="0" indent="0" rtl="0">
              <a:spcBef>
                <a:spcPts val="0"/>
              </a:spcBef>
              <a:spcAft>
                <a:spcPts val="0"/>
              </a:spcAft>
              <a:buNone/>
            </a:pPr>
            <a:r>
              <a:rPr lang="en" sz="1600">
                <a:latin typeface="Courier New"/>
                <a:ea typeface="Calibri"/>
                <a:cs typeface="Times New Roman"/>
              </a:rPr>
              <a:t>  ...</a:t>
            </a:r>
          </a:p>
          <a:p>
            <a:pPr marL="0" marR="0" indent="0" rtl="0">
              <a:spcBef>
                <a:spcPts val="0"/>
              </a:spcBef>
              <a:spcAft>
                <a:spcPts val="0"/>
              </a:spcAft>
              <a:buNone/>
            </a:pPr>
            <a:r>
              <a:rPr lang="en" sz="1600">
                <a:latin typeface="Courier New"/>
                <a:ea typeface="Calibri"/>
                <a:cs typeface="Times New Roman"/>
              </a:rPr>
              <a:t>}</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7213918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432078" cy="561975"/>
          </a:xfrm>
        </p:spPr>
        <p:txBody>
          <a:bodyPr rtlCol="0"/>
          <a:lstStyle/>
          <a:p>
            <a:pPr rtl="0"/>
            <a:r>
              <a:rPr lang="en"/>
              <a:t>BandOverRelaxation() function modification (1)</a:t>
            </a:r>
            <a:endParaRPr lang="ru-RU" dirty="0"/>
          </a:p>
        </p:txBody>
      </p:sp>
      <p:sp>
        <p:nvSpPr>
          <p:cNvPr id="3" name="Объект 2"/>
          <p:cNvSpPr>
            <a:spLocks noGrp="1"/>
          </p:cNvSpPr>
          <p:nvPr>
            <p:ph idx="1"/>
          </p:nvPr>
        </p:nvSpPr>
        <p:spPr>
          <a:noFill/>
        </p:spPr>
        <p:txBody>
          <a:bodyPr rtlCol="0"/>
          <a:lstStyle/>
          <a:p>
            <a:pPr rtl="0">
              <a:spcBef>
                <a:spcPts val="0"/>
              </a:spcBef>
              <a:spcAft>
                <a:spcPts val="0"/>
              </a:spcAft>
            </a:pPr>
            <a:r>
              <a:rPr lang="en" dirty="0"/>
              <a:t>We will obtain the SOR method modification for cycle parallelization within the iteration. Computation will result in mixed approximations whose elements have been obtained using mixed new and old components without keeping strictly to the method formula (14).</a:t>
            </a:r>
          </a:p>
          <a:p>
            <a:pPr rtl="0">
              <a:spcBef>
                <a:spcPts val="0"/>
              </a:spcBef>
              <a:spcAft>
                <a:spcPts val="0"/>
              </a:spcAft>
            </a:pPr>
            <a:r>
              <a:rPr lang="en" dirty="0"/>
              <a:t>Introduce simple changes to the </a:t>
            </a:r>
            <a:r>
              <a:rPr lang="en" b="1" dirty="0"/>
              <a:t>BandOverRelaxation()</a:t>
            </a:r>
            <a:r>
              <a:rPr lang="en" dirty="0"/>
              <a:t> code and name it</a:t>
            </a:r>
            <a:r>
              <a:rPr lang="en" b="1" dirty="0"/>
              <a:t> BandOverRelaxationCilk(). </a:t>
            </a:r>
            <a:endParaRPr lang="en-US" b="1" dirty="0"/>
          </a:p>
          <a:p>
            <a:pPr rtl="0">
              <a:spcBef>
                <a:spcPts val="0"/>
              </a:spcBef>
              <a:spcAft>
                <a:spcPts val="0"/>
              </a:spcAft>
            </a:pPr>
            <a:r>
              <a:rPr lang="en" dirty="0"/>
              <a:t>Parallelize the cycle by vector elements using </a:t>
            </a:r>
            <a:r>
              <a:rPr lang="en" b="1" dirty="0"/>
              <a:t>cilk_for</a:t>
            </a:r>
            <a:r>
              <a:rPr lang="en" dirty="0"/>
              <a:t>. In this case, the variables assuming different values for each cycle iteration must be declared locally. </a:t>
            </a:r>
            <a:endParaRPr lang="ru-RU" dirty="0" smtClean="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87405277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432078" cy="561975"/>
          </a:xfrm>
        </p:spPr>
        <p:txBody>
          <a:bodyPr rtlCol="0"/>
          <a:lstStyle/>
          <a:p>
            <a:pPr rtl="0"/>
            <a:r>
              <a:rPr lang="en"/>
              <a:t>BandOverRelaxation() function modification (2)</a:t>
            </a:r>
            <a:endParaRPr lang="ru-RU" dirty="0"/>
          </a:p>
        </p:txBody>
      </p:sp>
      <p:sp>
        <p:nvSpPr>
          <p:cNvPr id="3" name="Объект 2"/>
          <p:cNvSpPr>
            <a:spLocks noGrp="1"/>
          </p:cNvSpPr>
          <p:nvPr>
            <p:ph idx="1"/>
          </p:nvPr>
        </p:nvSpPr>
        <p:spPr>
          <a:noFill/>
        </p:spPr>
        <p:txBody>
          <a:bodyPr rtlCol="0"/>
          <a:lstStyle/>
          <a:p>
            <a:pPr rtl="0">
              <a:spcBef>
                <a:spcPts val="0"/>
              </a:spcBef>
              <a:spcAft>
                <a:spcPts val="0"/>
              </a:spcAft>
            </a:pPr>
            <a:r>
              <a:rPr lang="en"/>
              <a:t>Declare the </a:t>
            </a:r>
            <a:r>
              <a:rPr lang="en" b="1"/>
              <a:t>currError</a:t>
            </a:r>
            <a:r>
              <a:rPr lang="en"/>
              <a:t> variable as a reducer for the maximization operation. This will ensure safe use of the shared variable, reduce synchronization costs and enable its parallel computation.</a:t>
            </a:r>
          </a:p>
          <a:p>
            <a:pPr rtl="0">
              <a:spcBef>
                <a:spcPts val="0"/>
              </a:spcBef>
              <a:spcAft>
                <a:spcPts val="0"/>
              </a:spcAft>
            </a:pPr>
            <a:r>
              <a:rPr lang="en"/>
              <a:t>To work with </a:t>
            </a:r>
            <a:r>
              <a:rPr lang="en" b="1"/>
              <a:t>currError</a:t>
            </a:r>
            <a:r>
              <a:rPr lang="en"/>
              <a:t>, use the following functions:</a:t>
            </a:r>
          </a:p>
          <a:p>
            <a:pPr lvl="1" rtl="0">
              <a:spcBef>
                <a:spcPts val="0"/>
              </a:spcBef>
              <a:spcAft>
                <a:spcPts val="0"/>
              </a:spcAft>
            </a:pPr>
            <a:r>
              <a:rPr lang="en" b="1">
                <a:ea typeface="+mn-ea"/>
              </a:rPr>
              <a:t>set_value() </a:t>
            </a:r>
            <a:r>
              <a:rPr lang="en">
                <a:cs typeface="Courier New" pitchFamily="49" charset="0"/>
              </a:rPr>
              <a:t>to initialize the accuracy value at the beginning of the iteration;</a:t>
            </a:r>
          </a:p>
          <a:p>
            <a:pPr lvl="1" rtl="0">
              <a:spcBef>
                <a:spcPts val="0"/>
              </a:spcBef>
              <a:spcAft>
                <a:spcPts val="0"/>
              </a:spcAft>
            </a:pPr>
            <a:r>
              <a:rPr lang="en" b="1">
                <a:ea typeface="+mn-ea"/>
              </a:rPr>
              <a:t>get_value() </a:t>
            </a:r>
            <a:r>
              <a:rPr lang="en"/>
              <a:t>to obtain the value; </a:t>
            </a:r>
          </a:p>
          <a:p>
            <a:pPr rtl="0">
              <a:spcBef>
                <a:spcPts val="0"/>
              </a:spcBef>
              <a:spcAft>
                <a:spcPts val="0"/>
              </a:spcAft>
            </a:pPr>
            <a:r>
              <a:rPr lang="en"/>
              <a:t>The reduction operation itself is effected by means of </a:t>
            </a:r>
            <a:r>
              <a:rPr lang="en" b="1"/>
              <a:t>cilk::max_of().</a:t>
            </a:r>
          </a:p>
          <a:p>
            <a:pPr rtl="0">
              <a:spcBef>
                <a:spcPts val="0"/>
              </a:spcBef>
              <a:spcAft>
                <a:spcPts val="0"/>
              </a:spcAft>
            </a:pPr>
            <a:endParaRPr lang="ru-RU" dirty="0" smtClean="0"/>
          </a:p>
          <a:p>
            <a:pPr rtl="0">
              <a:spcBef>
                <a:spcPts val="0"/>
              </a:spcBef>
              <a:spcAft>
                <a:spcPts val="0"/>
              </a:spcAft>
            </a:pPr>
            <a:endParaRPr lang="ru-RU" b="1" dirty="0">
              <a:ea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79749145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a:t>BandOverRelaxation() function modification (3)</a:t>
            </a:r>
            <a:endParaRPr lang="ru-RU" dirty="0"/>
          </a:p>
        </p:txBody>
      </p:sp>
      <p:sp>
        <p:nvSpPr>
          <p:cNvPr id="3" name="Объект 2"/>
          <p:cNvSpPr>
            <a:spLocks noGrp="1"/>
          </p:cNvSpPr>
          <p:nvPr>
            <p:ph idx="1"/>
          </p:nvPr>
        </p:nvSpPr>
        <p:spPr>
          <a:solidFill>
            <a:schemeClr val="accent3">
              <a:lumMod val="85000"/>
            </a:schemeClr>
          </a:solidFill>
        </p:spPr>
        <p:txBody>
          <a:bodyPr rtlCol="0"/>
          <a:lstStyle/>
          <a:p>
            <a:pPr marL="0" marR="0" indent="0" rtl="0">
              <a:spcBef>
                <a:spcPts val="0"/>
              </a:spcBef>
              <a:spcAft>
                <a:spcPts val="0"/>
              </a:spcAft>
              <a:buNone/>
            </a:pPr>
            <a:r>
              <a:rPr lang="en" sz="1600" b="1">
                <a:solidFill>
                  <a:srgbClr val="0000FF"/>
                </a:solidFill>
                <a:latin typeface="Courier New"/>
                <a:ea typeface="Calibri"/>
                <a:cs typeface="Courier New"/>
              </a:rPr>
              <a:t>#include</a:t>
            </a:r>
            <a:r>
              <a:rPr lang="en" sz="1600" b="1">
                <a:latin typeface="Courier New"/>
                <a:ea typeface="Calibri"/>
                <a:cs typeface="Times New Roman"/>
              </a:rPr>
              <a:t> </a:t>
            </a:r>
            <a:r>
              <a:rPr lang="en" sz="1600" b="1">
                <a:solidFill>
                  <a:srgbClr val="A31515"/>
                </a:solidFill>
                <a:latin typeface="Courier New"/>
                <a:ea typeface="Calibri"/>
                <a:cs typeface="Courier New"/>
              </a:rPr>
              <a:t>"cilk/cilk.h"</a:t>
            </a:r>
            <a:endParaRPr lang="ru-RU" sz="1600" b="1" dirty="0">
              <a:latin typeface="Courier New"/>
              <a:ea typeface="Times New Roman"/>
              <a:cs typeface="Times New Roman"/>
            </a:endParaRPr>
          </a:p>
          <a:p>
            <a:pPr marL="0" marR="0" indent="0" rtl="0">
              <a:spcBef>
                <a:spcPts val="0"/>
              </a:spcBef>
              <a:spcAft>
                <a:spcPts val="600"/>
              </a:spcAft>
              <a:buNone/>
            </a:pPr>
            <a:r>
              <a:rPr lang="en" sz="1600" b="1">
                <a:solidFill>
                  <a:srgbClr val="0000FF"/>
                </a:solidFill>
                <a:latin typeface="Courier New"/>
                <a:ea typeface="Calibri"/>
                <a:cs typeface="Courier New"/>
              </a:rPr>
              <a:t>#include</a:t>
            </a:r>
            <a:r>
              <a:rPr lang="en" sz="1600" b="1">
                <a:latin typeface="Courier New"/>
                <a:ea typeface="Calibri"/>
                <a:cs typeface="Times New Roman"/>
              </a:rPr>
              <a:t> </a:t>
            </a:r>
            <a:r>
              <a:rPr lang="en" sz="1600" b="1">
                <a:solidFill>
                  <a:srgbClr val="A31515"/>
                </a:solidFill>
                <a:latin typeface="Courier New"/>
                <a:ea typeface="Calibri"/>
                <a:cs typeface="Courier New"/>
              </a:rPr>
              <a:t>"cilk/reducer_max.h"</a:t>
            </a:r>
            <a:endParaRPr lang="ru-RU" sz="1600" b="1" dirty="0">
              <a:latin typeface="Courier New"/>
              <a:ea typeface="Times New Roman"/>
              <a:cs typeface="Times New Roman"/>
            </a:endParaRPr>
          </a:p>
          <a:p>
            <a:pPr marL="0" indent="0" rtl="0">
              <a:spcBef>
                <a:spcPts val="0"/>
              </a:spcBef>
              <a:spcAft>
                <a:spcPts val="0"/>
              </a:spcAft>
              <a:buNone/>
            </a:pPr>
            <a:endParaRPr lang="en-US" sz="1600" dirty="0">
              <a:solidFill>
                <a:srgbClr val="0000FF"/>
              </a:solidFill>
              <a:latin typeface="Courier New"/>
              <a:ea typeface="Calibri"/>
            </a:endParaRPr>
          </a:p>
          <a:p>
            <a:pPr marL="0" indent="0" rtl="0">
              <a:spcBef>
                <a:spcPts val="0"/>
              </a:spcBef>
              <a:spcAft>
                <a:spcPts val="0"/>
              </a:spcAft>
              <a:buNone/>
            </a:pPr>
            <a:r>
              <a:rPr lang="en" sz="1600">
                <a:solidFill>
                  <a:srgbClr val="0000FF"/>
                </a:solidFill>
                <a:latin typeface="Courier New"/>
                <a:ea typeface="Calibri"/>
              </a:rPr>
              <a:t>double</a:t>
            </a:r>
            <a:r>
              <a:rPr lang="en" sz="1600">
                <a:latin typeface="Courier New"/>
                <a:ea typeface="Calibri"/>
              </a:rPr>
              <a:t> BandOverRelaxationCilk(</a:t>
            </a:r>
            <a:r>
              <a:rPr lang="en" sz="1600">
                <a:solidFill>
                  <a:schemeClr val="accent4"/>
                </a:solidFill>
                <a:latin typeface="Courier New"/>
                <a:ea typeface="Calibri"/>
              </a:rPr>
              <a:t>...</a:t>
            </a:r>
            <a:r>
              <a:rPr lang="en" sz="1600">
                <a:latin typeface="Courier New"/>
                <a:ea typeface="Calibri"/>
              </a:rPr>
              <a:t>) { </a:t>
            </a:r>
            <a:endParaRPr lang="ru-RU" sz="1600" dirty="0">
              <a:latin typeface="Times New Roman"/>
              <a:ea typeface="Times New Roman"/>
            </a:endParaRPr>
          </a:p>
          <a:p>
            <a:pPr marL="0" indent="0" rtl="0">
              <a:spcBef>
                <a:spcPts val="0"/>
              </a:spcBef>
              <a:spcAft>
                <a:spcPts val="0"/>
              </a:spcAft>
              <a:buNone/>
            </a:pPr>
            <a:r>
              <a:rPr lang="en" sz="1600" b="1">
                <a:latin typeface="Courier New"/>
                <a:ea typeface="Calibri"/>
              </a:rPr>
              <a:t>  cilk::reducer_max&lt;</a:t>
            </a:r>
            <a:r>
              <a:rPr lang="en" sz="1600" b="1">
                <a:solidFill>
                  <a:srgbClr val="0000FF"/>
                </a:solidFill>
                <a:latin typeface="Courier New"/>
                <a:ea typeface="Calibri"/>
              </a:rPr>
              <a:t>double</a:t>
            </a:r>
            <a:r>
              <a:rPr lang="en" sz="1600" b="1">
                <a:latin typeface="Courier New"/>
                <a:ea typeface="Calibri"/>
              </a:rPr>
              <a:t>&gt; CurrError; </a:t>
            </a:r>
            <a:endParaRPr lang="ru-RU" sz="1600" b="1" dirty="0">
              <a:latin typeface="Times New Roman"/>
              <a:ea typeface="Times New Roman"/>
            </a:endParaRPr>
          </a:p>
          <a:p>
            <a:pPr marL="0" indent="0" rtl="0">
              <a:spcBef>
                <a:spcPts val="0"/>
              </a:spcBef>
              <a:spcAft>
                <a:spcPts val="0"/>
              </a:spcAft>
              <a:buNone/>
            </a:pPr>
            <a:r>
              <a:rPr lang="en" sz="1600">
                <a:latin typeface="Courier New"/>
                <a:ea typeface="Calibri"/>
              </a:rPr>
              <a:t>  ...</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StepCount = 0; </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a:t>
            </a:r>
            <a:r>
              <a:rPr lang="en" sz="1600">
                <a:solidFill>
                  <a:srgbClr val="0000FF"/>
                </a:solidFill>
                <a:latin typeface="Courier New"/>
                <a:ea typeface="Calibri"/>
              </a:rPr>
              <a:t>do </a:t>
            </a:r>
            <a:r>
              <a:rPr lang="en" sz="1600">
                <a:latin typeface="Courier New"/>
                <a:ea typeface="Calibri"/>
              </a:rPr>
              <a:t>{</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CurrError.set_value(-1.0);</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a:t>
            </a:r>
            <a:r>
              <a:rPr lang="en" sz="1600" b="1">
                <a:latin typeface="Courier New"/>
                <a:ea typeface="Calibri"/>
              </a:rPr>
              <a:t>cilk_for </a:t>
            </a:r>
            <a:r>
              <a:rPr lang="en" sz="1600">
                <a:latin typeface="Courier New"/>
                <a:ea typeface="Calibri"/>
              </a:rPr>
              <a:t>(</a:t>
            </a:r>
            <a:r>
              <a:rPr lang="en" sz="1600">
                <a:solidFill>
                  <a:srgbClr val="0000FF"/>
                </a:solidFill>
                <a:latin typeface="Courier New"/>
                <a:ea typeface="Calibri"/>
              </a:rPr>
              <a:t>int</a:t>
            </a:r>
            <a:r>
              <a:rPr lang="en" sz="1600">
                <a:latin typeface="Courier New"/>
                <a:ea typeface="Calibri"/>
              </a:rPr>
              <a:t> i = index; i &lt; size + index; i++) {</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a:t>
            </a:r>
            <a:r>
              <a:rPr lang="en" sz="1600" b="1">
                <a:solidFill>
                  <a:srgbClr val="0000FF"/>
                </a:solidFill>
                <a:latin typeface="Courier New"/>
                <a:ea typeface="Calibri"/>
              </a:rPr>
              <a:t>int</a:t>
            </a:r>
            <a:r>
              <a:rPr lang="en" sz="1600" b="1">
                <a:latin typeface="Courier New"/>
                <a:ea typeface="Calibri"/>
              </a:rPr>
              <a:t> ii = i - index;</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TempError = Result[i];</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double</a:t>
            </a:r>
            <a:r>
              <a:rPr lang="en" sz="1600" b="1">
                <a:latin typeface="Courier New"/>
                <a:ea typeface="Calibri"/>
              </a:rPr>
              <a:t> sum = 0.0;</a:t>
            </a:r>
            <a:endParaRPr lang="ru-RU" sz="1600" b="1" dirty="0">
              <a:latin typeface="Times New Roman"/>
              <a:ea typeface="Times New Roman"/>
            </a:endParaRPr>
          </a:p>
          <a:p>
            <a:pPr marL="0" indent="0" rtl="0">
              <a:spcBef>
                <a:spcPts val="0"/>
              </a:spcBef>
              <a:spcAft>
                <a:spcPts val="0"/>
              </a:spcAft>
              <a:buNone/>
            </a:pPr>
            <a:r>
              <a:rPr lang="en" sz="1600">
                <a:latin typeface="Courier New"/>
                <a:ea typeface="Calibri"/>
              </a:rPr>
              <a:t>    </a:t>
            </a:r>
            <a:r>
              <a:rPr lang="en" sz="1600">
                <a:solidFill>
                  <a:srgbClr val="0000FF"/>
                </a:solidFill>
                <a:latin typeface="Courier New"/>
                <a:ea typeface="Calibri"/>
              </a:rPr>
              <a:t>for</a:t>
            </a:r>
            <a:r>
              <a:rPr lang="en" sz="1600">
                <a:latin typeface="Courier New"/>
                <a:ea typeface="Calibri"/>
              </a:rPr>
              <a:t> (</a:t>
            </a:r>
            <a:r>
              <a:rPr lang="en" sz="1600">
                <a:solidFill>
                  <a:srgbClr val="0000FF"/>
                </a:solidFill>
                <a:latin typeface="Courier New"/>
                <a:ea typeface="Calibri"/>
              </a:rPr>
              <a:t>int</a:t>
            </a:r>
            <a:r>
              <a:rPr lang="en" sz="1600">
                <a:latin typeface="Courier New"/>
                <a:ea typeface="Calibri"/>
              </a:rPr>
              <a:t> j = 0; j &lt; bandWidth; j++)</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sum += Matrix[ii*bandWidth + j] * Result[i + Index[j]];</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Result[i] = (Vector[ii] - sum) * WParam / </a:t>
            </a:r>
            <a:endParaRPr lang="ru-RU" sz="1600" dirty="0" smtClean="0">
              <a:latin typeface="Courier New"/>
              <a:ea typeface="Calibri"/>
            </a:endParaRPr>
          </a:p>
          <a:p>
            <a:pPr marL="0" indent="0" rtl="0">
              <a:spcBef>
                <a:spcPts val="0"/>
              </a:spcBef>
              <a:spcAft>
                <a:spcPts val="0"/>
              </a:spcAft>
              <a:buNone/>
            </a:pPr>
            <a:r>
              <a:rPr lang="en" sz="1600">
                <a:latin typeface="Courier New"/>
                <a:ea typeface="Calibri"/>
              </a:rPr>
              <a:t>			Matrix[ii*bandWidth + bandHalf] + Result[i];</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TempError = fabs(Result[i] - TempError);</a:t>
            </a:r>
            <a:endParaRPr lang="ru-RU" sz="1600"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continued in the following slide</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0107993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360070" cy="561975"/>
          </a:xfrm>
        </p:spPr>
        <p:txBody>
          <a:bodyPr rtlCol="0"/>
          <a:lstStyle/>
          <a:p>
            <a:pPr rtl="0"/>
            <a:r>
              <a:rPr lang="en"/>
              <a:t>BandOverRelaxation() function modification (4)</a:t>
            </a:r>
            <a:endParaRPr lang="ru-RU" dirty="0"/>
          </a:p>
        </p:txBody>
      </p:sp>
      <p:sp>
        <p:nvSpPr>
          <p:cNvPr id="3" name="Объект 2"/>
          <p:cNvSpPr>
            <a:spLocks noGrp="1"/>
          </p:cNvSpPr>
          <p:nvPr>
            <p:ph idx="1"/>
          </p:nvPr>
        </p:nvSpPr>
        <p:spPr>
          <a:xfrm>
            <a:off x="495300" y="1196977"/>
            <a:ext cx="8915400" cy="2304031"/>
          </a:xfrm>
          <a:solidFill>
            <a:schemeClr val="accent3">
              <a:lumMod val="85000"/>
            </a:schemeClr>
          </a:solidFill>
        </p:spPr>
        <p:txBody>
          <a:bodyPr rtlCol="0"/>
          <a:lstStyle/>
          <a:p>
            <a:pPr marL="0" indent="0" rtl="0">
              <a:spcBef>
                <a:spcPts val="0"/>
              </a:spcBef>
              <a:spcAft>
                <a:spcPts val="0"/>
              </a:spcAft>
              <a:buNone/>
            </a:pPr>
            <a:r>
              <a:rPr lang="en" sz="1600" b="1">
                <a:latin typeface="Courier New"/>
                <a:ea typeface="Calibri"/>
              </a:rPr>
              <a:t>      CurrError = cilk::max_of(TempError, CurrError);</a:t>
            </a:r>
            <a:endParaRPr lang="ru-RU" sz="1600" b="1" dirty="0">
              <a:latin typeface="Times New Roman"/>
              <a:ea typeface="Times New Roman"/>
            </a:endParaRPr>
          </a:p>
          <a:p>
            <a:pPr marL="0" indent="0" rtl="0">
              <a:spcBef>
                <a:spcPts val="0"/>
              </a:spcBef>
              <a:spcAft>
                <a:spcPts val="0"/>
              </a:spcAft>
              <a:buNone/>
            </a:pPr>
            <a:r>
              <a:rPr lang="en" sz="1600">
                <a:latin typeface="Courier New"/>
                <a:ea typeface="Calibri"/>
              </a:rPr>
              <a:t>    }</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StepCount++;</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a:t>
            </a:r>
            <a:r>
              <a:rPr lang="en" sz="1600">
                <a:solidFill>
                  <a:srgbClr val="0000FF"/>
                </a:solidFill>
                <a:latin typeface="Courier New"/>
                <a:ea typeface="Calibri"/>
              </a:rPr>
              <a:t>while</a:t>
            </a:r>
            <a:r>
              <a:rPr lang="en" sz="1600">
                <a:latin typeface="Courier New"/>
                <a:ea typeface="Calibri"/>
              </a:rPr>
              <a:t> ((</a:t>
            </a:r>
            <a:r>
              <a:rPr lang="en" sz="1600" b="1">
                <a:latin typeface="Courier New"/>
                <a:ea typeface="Calibri"/>
              </a:rPr>
              <a:t>CurrError.get_value() </a:t>
            </a:r>
            <a:r>
              <a:rPr lang="en" sz="1600">
                <a:latin typeface="Courier New"/>
                <a:ea typeface="Calibri"/>
              </a:rPr>
              <a:t>&gt; Accuracy)&amp;&amp;</a:t>
            </a:r>
            <a:endParaRPr lang="ru-RU" sz="1600" dirty="0">
              <a:latin typeface="Times New Roman"/>
              <a:ea typeface="Times New Roman"/>
            </a:endParaRPr>
          </a:p>
          <a:p>
            <a:pPr marL="0" indent="0" rtl="0">
              <a:spcBef>
                <a:spcPts val="0"/>
              </a:spcBef>
              <a:spcAft>
                <a:spcPts val="0"/>
              </a:spcAft>
              <a:buNone/>
            </a:pPr>
            <a:r>
              <a:rPr lang="en" sz="1600">
                <a:latin typeface="Courier New"/>
                <a:ea typeface="Calibri"/>
              </a:rPr>
              <a:t>         (StepCount &lt; N_MAX));</a:t>
            </a:r>
            <a:endParaRPr lang="ru-RU" sz="1600" dirty="0">
              <a:latin typeface="Times New Roman"/>
              <a:ea typeface="Times New Roman"/>
            </a:endParaRPr>
          </a:p>
          <a:p>
            <a:pPr marL="0" indent="0" rtl="0">
              <a:spcBef>
                <a:spcPts val="0"/>
              </a:spcBef>
              <a:spcAft>
                <a:spcPts val="0"/>
              </a:spcAft>
              <a:buNone/>
            </a:pPr>
            <a:r>
              <a:rPr lang="en" sz="1600" b="1">
                <a:latin typeface="Courier New"/>
                <a:ea typeface="Calibri"/>
              </a:rPr>
              <a:t>  </a:t>
            </a:r>
            <a:endParaRPr lang="ru-RU" sz="1600" b="1" dirty="0">
              <a:latin typeface="Times New Roman"/>
              <a:ea typeface="Times New Roman"/>
            </a:endParaRPr>
          </a:p>
          <a:p>
            <a:pPr marL="0" indent="0"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return</a:t>
            </a:r>
            <a:r>
              <a:rPr lang="en" sz="1600" b="1">
                <a:latin typeface="Courier New"/>
                <a:ea typeface="Calibri"/>
              </a:rPr>
              <a:t> CurrError.get_value();</a:t>
            </a:r>
            <a:endParaRPr lang="ru-RU" sz="1600" b="1" dirty="0">
              <a:latin typeface="Times New Roman"/>
              <a:ea typeface="Times New Roman"/>
            </a:endParaRPr>
          </a:p>
          <a:p>
            <a:pPr marL="0" marR="0" indent="0" algn="just" rtl="0">
              <a:spcBef>
                <a:spcPts val="0"/>
              </a:spcBef>
              <a:spcAft>
                <a:spcPts val="600"/>
              </a:spcAft>
              <a:buNone/>
            </a:pPr>
            <a:r>
              <a:rPr lang="en" sz="1600">
                <a:latin typeface="Courier New"/>
                <a:ea typeface="Calibri"/>
              </a:rPr>
              <a:t>}</a:t>
            </a:r>
            <a:endParaRPr lang="ru-RU" sz="1600" dirty="0">
              <a:latin typeface="Times New Roman"/>
              <a:ea typeface="Times New Roman"/>
            </a:endParaRP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50272001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compilation and application run</a:t>
            </a:r>
            <a:endParaRPr lang="ru-RU" dirty="0"/>
          </a:p>
        </p:txBody>
      </p:sp>
      <p:sp>
        <p:nvSpPr>
          <p:cNvPr id="3" name="Содержимое 2"/>
          <p:cNvSpPr>
            <a:spLocks noGrp="1"/>
          </p:cNvSpPr>
          <p:nvPr>
            <p:ph idx="1"/>
          </p:nvPr>
        </p:nvSpPr>
        <p:spPr/>
        <p:txBody>
          <a:bodyPr rtlCol="0"/>
          <a:lstStyle/>
          <a:p>
            <a:pPr rtl="0"/>
            <a:r>
              <a:rPr lang="en"/>
              <a:t>Modify the program code as required.</a:t>
            </a:r>
          </a:p>
          <a:p>
            <a:pPr rtl="0"/>
            <a:r>
              <a:rPr lang="en"/>
              <a:t>Having developed the software implementation, build the project by executing </a:t>
            </a:r>
            <a:r>
              <a:rPr lang="en" b="1"/>
              <a:t>Build→Rebuild 02_BandOR_seqv</a:t>
            </a:r>
            <a:r>
              <a:rPr lang="en"/>
              <a:t> and check the application for consistent running.</a:t>
            </a:r>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16025000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Scalability analysis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r>
                  <a:rPr lang="en" dirty="0"/>
                  <a:t>To analyze the pipelined scheme efficiency, perform an experiment using functions based on formulas (3) – (7) with an accuracy of</a:t>
                </a:r>
                <a:r>
                  <a:rPr lang="en" dirty="0" smtClean="0"/>
                  <a:t> </a:t>
                </a:r>
                <a14:m>
                  <m:oMath xmlns:m="http://schemas.openxmlformats.org/officeDocument/2006/math">
                    <m:r>
                      <a:rPr lang="ru-RU" i="1">
                        <a:latin typeface="Cambria Math"/>
                      </a:rPr>
                      <m:t>𝜀</m:t>
                    </m:r>
                    <m:r>
                      <a:rPr lang="ru-RU" i="1">
                        <a:latin typeface="Cambria Math"/>
                      </a:rPr>
                      <m:t>=</m:t>
                    </m:r>
                    <m:sSup>
                      <m:sSupPr>
                        <m:ctrlPr>
                          <a:rPr lang="ru-RU" i="1">
                            <a:latin typeface="Cambria Math"/>
                          </a:rPr>
                        </m:ctrlPr>
                      </m:sSupPr>
                      <m:e>
                        <m:r>
                          <a:rPr lang="ru-RU" i="1">
                            <a:latin typeface="Cambria Math"/>
                          </a:rPr>
                          <m:t>10</m:t>
                        </m:r>
                      </m:e>
                      <m:sup>
                        <m:r>
                          <a:rPr lang="ru-RU" i="1">
                            <a:latin typeface="Cambria Math"/>
                          </a:rPr>
                          <m:t>−</m:t>
                        </m:r>
                        <m:r>
                          <a:rPr lang="ru-RU" i="1">
                            <a:latin typeface="Cambria Math"/>
                          </a:rPr>
                          <m:t>5</m:t>
                        </m:r>
                      </m:sup>
                    </m:sSup>
                  </m:oMath>
                </a14:m>
                <a:r>
                  <a:rPr lang="en-US" dirty="0" smtClean="0"/>
                  <a:t>.</a:t>
                </a:r>
                <a:endParaRPr lang="ru-RU" dirty="0" smtClean="0"/>
              </a:p>
              <a:p>
                <a:pPr rtl="0"/>
                <a:endParaRPr lang="ru-RU" dirty="0" smtClean="0"/>
              </a:p>
              <a:p>
                <a:pPr rtl="0"/>
                <a:r>
                  <a:rPr lang="en" dirty="0"/>
                  <a:t>See the next slide for the table showing dependence of the number of method iterations on the number of application threads.</a:t>
                </a:r>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51031052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Scalability analysis (2)</a:t>
            </a:r>
            <a:endParaRPr lang="ru-RU" dirty="0"/>
          </a:p>
        </p:txBody>
      </p:sp>
      <p:graphicFrame>
        <p:nvGraphicFramePr>
          <p:cNvPr id="7" name="Объект 6"/>
          <p:cNvGraphicFramePr>
            <a:graphicFrameLocks noGrp="1"/>
          </p:cNvGraphicFramePr>
          <p:nvPr>
            <p:ph idx="1"/>
            <p:extLst>
              <p:ext uri="{D42A27DB-BD31-4B8C-83A1-F6EECF244321}">
                <p14:modId xmlns:p14="http://schemas.microsoft.com/office/powerpoint/2010/main" xmlns="" val="3090602378"/>
              </p:ext>
            </p:extLst>
          </p:nvPr>
        </p:nvGraphicFramePr>
        <p:xfrm>
          <a:off x="920552" y="1196752"/>
          <a:ext cx="8346132" cy="4995182"/>
        </p:xfrm>
        <a:graphic>
          <a:graphicData uri="http://schemas.openxmlformats.org/drawingml/2006/table">
            <a:tbl>
              <a:tblPr firstRow="1" firstCol="1" bandRow="1"/>
              <a:tblGrid>
                <a:gridCol w="1073185"/>
                <a:gridCol w="1447095"/>
                <a:gridCol w="951987"/>
                <a:gridCol w="1073185"/>
                <a:gridCol w="1269119"/>
                <a:gridCol w="1269119"/>
                <a:gridCol w="1262442"/>
              </a:tblGrid>
              <a:tr h="617533">
                <a:tc rowSpan="2">
                  <a:txBody>
                    <a:bodyPr/>
                    <a:lstStyle/>
                    <a:p>
                      <a:pPr marL="0" marR="0" algn="ctr" rtl="0">
                        <a:lnSpc>
                          <a:spcPct val="115000"/>
                        </a:lnSpc>
                        <a:spcBef>
                          <a:spcPts val="0"/>
                        </a:spcBef>
                        <a:spcAft>
                          <a:spcPts val="0"/>
                        </a:spcAft>
                      </a:pPr>
                      <a:r>
                        <a:rPr lang="en" sz="1800" dirty="0">
                          <a:solidFill>
                            <a:srgbClr val="000000"/>
                          </a:solidFill>
                          <a:effectLst/>
                          <a:latin typeface="+mn-lt"/>
                          <a:ea typeface="Times New Roman"/>
                          <a:cs typeface="Times New Roman"/>
                        </a:rPr>
                        <a:t>Grid size</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lnSpc>
                          <a:spcPct val="115000"/>
                        </a:lnSpc>
                        <a:spcBef>
                          <a:spcPts val="0"/>
                        </a:spcBef>
                        <a:spcAft>
                          <a:spcPts val="0"/>
                        </a:spcAft>
                      </a:pPr>
                      <a:r>
                        <a:rPr lang="en-GB" sz="1800" dirty="0" smtClean="0">
                          <a:solidFill>
                            <a:srgbClr val="000000"/>
                          </a:solidFill>
                          <a:effectLst/>
                          <a:latin typeface="+mn-lt"/>
                          <a:ea typeface="Times New Roman"/>
                          <a:cs typeface="Times New Roman"/>
                        </a:rPr>
                        <a:t>Consecutive</a:t>
                      </a:r>
                      <a:r>
                        <a:rPr lang="en" sz="1800" dirty="0" smtClean="0">
                          <a:solidFill>
                            <a:srgbClr val="000000"/>
                          </a:solidFill>
                          <a:effectLst/>
                          <a:latin typeface="+mn-lt"/>
                          <a:ea typeface="Times New Roman"/>
                          <a:cs typeface="Times New Roman"/>
                        </a:rPr>
                        <a:t> </a:t>
                      </a:r>
                      <a:r>
                        <a:rPr lang="en" sz="1800" dirty="0">
                          <a:solidFill>
                            <a:srgbClr val="000000"/>
                          </a:solidFill>
                          <a:effectLst/>
                          <a:latin typeface="+mn-lt"/>
                          <a:ea typeface="Times New Roman"/>
                          <a:cs typeface="Times New Roman"/>
                        </a:rPr>
                        <a:t>version</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defTabSz="914400" rtl="0" eaLnBrk="1" latinLnBrk="0" hangingPunct="1">
                        <a:lnSpc>
                          <a:spcPct val="115000"/>
                        </a:lnSpc>
                        <a:spcBef>
                          <a:spcPts val="0"/>
                        </a:spcBef>
                        <a:spcAft>
                          <a:spcPts val="0"/>
                        </a:spcAft>
                      </a:pPr>
                      <a:r>
                        <a:rPr lang="en" sz="1800" kern="1200">
                          <a:solidFill>
                            <a:srgbClr val="000000"/>
                          </a:solidFill>
                          <a:effectLst/>
                          <a:latin typeface="+mn-lt"/>
                          <a:ea typeface="Times New Roman"/>
                          <a:cs typeface="Times New Roman"/>
                        </a:rPr>
                        <a:t>Parallel Intel® Cilk Plus-based version</a:t>
                      </a:r>
                      <a:endParaRPr lang="ru-RU" sz="1800" kern="1200" dirty="0">
                        <a:solidFill>
                          <a:srgbClr val="000000"/>
                        </a:solidFill>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c hMerge="1">
                  <a:txBody>
                    <a:bodyPr/>
                    <a:lstStyle/>
                    <a:p>
                      <a:pPr rtl="0"/>
                      <a:endParaRPr lang="ru-RU"/>
                    </a:p>
                  </a:txBody>
                  <a:tcPr/>
                </a:tc>
                <a:tc hMerge="1">
                  <a:txBody>
                    <a:bodyPr/>
                    <a:lstStyle/>
                    <a:p>
                      <a:pPr rtl="0"/>
                      <a:endParaRPr lang="ru-RU"/>
                    </a:p>
                  </a:txBody>
                  <a:tcPr/>
                </a:tc>
              </a:tr>
              <a:tr h="680309">
                <a:tc vMerge="1">
                  <a:txBody>
                    <a:bodyPr/>
                    <a:lstStyle/>
                    <a:p>
                      <a:pPr rtl="0"/>
                      <a:endParaRPr lang="ru-RU"/>
                    </a:p>
                  </a:txBody>
                  <a:tcPr/>
                </a:tc>
                <a:tc vMerge="1">
                  <a:txBody>
                    <a:bodyPr/>
                    <a:lstStyle/>
                    <a:p>
                      <a:pPr rtl="0"/>
                      <a:endParaRPr lang="ru-RU"/>
                    </a:p>
                  </a:txBody>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1 thread</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2 threads</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4 threads</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6 threads</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8 threads</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2917</a:t>
                      </a:r>
                      <a:endParaRPr lang="ru-RU" sz="1800" dirty="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2917</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2917</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2995</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3114</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3136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5409</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5409</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5409</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5657</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6049</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6172</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7731</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7731</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7732</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8243</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8844</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9023</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9944</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9944</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9945</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10611</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11766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12126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12076</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12076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12076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12993</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14366</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14896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14145</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14145</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14145</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15237</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17219</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18120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16160</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16160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16160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17573</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19713</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20836</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18129</a:t>
                      </a:r>
                      <a:endParaRPr lang="ru-RU" sz="1800" dirty="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18129</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18131</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19808</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22536</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23848</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20059</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20059</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20060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21738</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25065</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26494</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734">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1000</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21953</a:t>
                      </a:r>
                      <a:endParaRPr lang="ru-RU" sz="1800">
                        <a:effectLst/>
                        <a:latin typeface="+mn-lt"/>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21953</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22031</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23862</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27662</a:t>
                      </a:r>
                      <a:endParaRPr lang="ru-RU" sz="180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29155</a:t>
                      </a:r>
                      <a:endParaRPr lang="ru-RU" sz="1800" dirty="0">
                        <a:effectLst/>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2358484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Problem Statement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 dirty="0"/>
                  <a:t>The stationary problem of heat diffusion in a plate is described by a differential Poisson equation.</a:t>
                </a:r>
              </a:p>
              <a:p>
                <a:pPr marL="0" indent="0" rtl="0">
                  <a:buNone/>
                </a:pPr>
                <a14:m>
                  <m:oMathPara xmlns:m="http://schemas.openxmlformats.org/officeDocument/2006/math">
                    <m:oMathParaPr>
                      <m:jc m:val="right"/>
                    </m:oMathParaPr>
                    <m:oMath xmlns:m="http://schemas.openxmlformats.org/officeDocument/2006/math">
                      <m:r>
                        <a:rPr lang="ru-RU" i="1">
                          <a:latin typeface="Cambria Math"/>
                        </a:rPr>
                        <m:t>∆</m:t>
                      </m:r>
                      <m:r>
                        <a:rPr>
                          <a:latin typeface="Cambria Math"/>
                        </a:rPr>
                        <m:t>𝑈</m:t>
                      </m:r>
                      <m:r>
                        <a:rPr lang="ru-RU" i="1">
                          <a:latin typeface="Cambria Math"/>
                        </a:rPr>
                        <m:t>=</m:t>
                      </m:r>
                      <m:sSub>
                        <m:sSubPr>
                          <m:ctrlPr>
                            <a:rPr lang="ru-RU" i="1">
                              <a:latin typeface="Cambria Math"/>
                            </a:rPr>
                          </m:ctrlPr>
                        </m:sSubPr>
                        <m:e>
                          <m:r>
                            <a:rPr>
                              <a:latin typeface="Cambria Math"/>
                            </a:rPr>
                            <m:t>𝑈</m:t>
                          </m:r>
                        </m:e>
                        <m:sub>
                          <m:r>
                            <a:rPr>
                              <a:latin typeface="Cambria Math"/>
                            </a:rPr>
                            <m:t>𝑥𝑥</m:t>
                          </m:r>
                        </m:sub>
                      </m:sSub>
                      <m:r>
                        <a:rPr lang="ru-RU" i="1">
                          <a:latin typeface="Cambria Math"/>
                        </a:rPr>
                        <m:t>+</m:t>
                      </m:r>
                      <m:sSub>
                        <m:sSubPr>
                          <m:ctrlPr>
                            <a:rPr lang="ru-RU" i="1">
                              <a:latin typeface="Cambria Math"/>
                            </a:rPr>
                          </m:ctrlPr>
                        </m:sSubPr>
                        <m:e>
                          <m:r>
                            <a:rPr>
                              <a:latin typeface="Cambria Math"/>
                            </a:rPr>
                            <m:t>𝑈</m:t>
                          </m:r>
                        </m:e>
                        <m:sub>
                          <m:r>
                            <a:rPr>
                              <a:latin typeface="Cambria Math"/>
                            </a:rPr>
                            <m:t>𝑦𝑦</m:t>
                          </m:r>
                        </m:sub>
                      </m:sSub>
                      <m:r>
                        <a:rPr lang="ru-RU" i="1">
                          <a:latin typeface="Cambria Math"/>
                        </a:rPr>
                        <m:t>=−</m:t>
                      </m:r>
                      <m:r>
                        <a:rPr>
                          <a:latin typeface="Cambria Math"/>
                        </a:rPr>
                        <m:t>𝑓</m:t>
                      </m:r>
                      <m:d>
                        <m:dPr>
                          <m:ctrlPr>
                            <a:rPr lang="ru-RU" i="1">
                              <a:latin typeface="Cambria Math"/>
                            </a:rPr>
                          </m:ctrlPr>
                        </m:dPr>
                        <m:e>
                          <m:r>
                            <a:rPr>
                              <a:latin typeface="Cambria Math"/>
                            </a:rPr>
                            <m:t>𝑥</m:t>
                          </m:r>
                          <m:r>
                            <a:rPr lang="ru-RU" i="1">
                              <a:latin typeface="Cambria Math"/>
                            </a:rPr>
                            <m:t>,</m:t>
                          </m:r>
                          <m:r>
                            <a:rPr>
                              <a:latin typeface="Cambria Math"/>
                            </a:rPr>
                            <m:t>𝑦</m:t>
                          </m:r>
                        </m:e>
                      </m:d>
                      <m:r>
                        <a:rPr lang="ru-RU" b="0" i="1" smtClean="0">
                          <a:latin typeface="Cambria Math"/>
                        </a:rPr>
                        <m:t>                                    (1)</m:t>
                      </m:r>
                    </m:oMath>
                  </m:oMathPara>
                </a14:m>
                <a:endParaRPr lang="ru-RU" i="1" dirty="0" smtClean="0"/>
              </a:p>
              <a:p>
                <a:pPr marL="0" indent="0" rtl="0">
                  <a:buNone/>
                </a:pPr>
                <a14:m>
                  <m:oMathPara xmlns:m="http://schemas.openxmlformats.org/officeDocument/2006/math">
                    <m:oMathParaPr>
                      <m:jc m:val="centerGroup"/>
                    </m:oMathParaPr>
                    <m:oMath xmlns:m="http://schemas.openxmlformats.org/officeDocument/2006/math">
                      <m:r>
                        <a:rPr>
                          <a:latin typeface="Cambria Math"/>
                        </a:rPr>
                        <m:t>𝐺</m:t>
                      </m:r>
                      <m:r>
                        <a:rPr lang="ru-RU" i="1">
                          <a:latin typeface="Cambria Math"/>
                        </a:rPr>
                        <m:t>={</m:t>
                      </m:r>
                      <m:d>
                        <m:dPr>
                          <m:ctrlPr>
                            <a:rPr lang="ru-RU" i="1">
                              <a:latin typeface="Cambria Math"/>
                            </a:rPr>
                          </m:ctrlPr>
                        </m:dPr>
                        <m:e>
                          <m:r>
                            <a:rPr>
                              <a:latin typeface="Cambria Math"/>
                            </a:rPr>
                            <m:t>𝑥</m:t>
                          </m:r>
                          <m:r>
                            <a:rPr lang="ru-RU" i="1">
                              <a:latin typeface="Cambria Math"/>
                            </a:rPr>
                            <m:t>,</m:t>
                          </m:r>
                          <m:r>
                            <a:rPr>
                              <a:latin typeface="Cambria Math"/>
                            </a:rPr>
                            <m:t>𝑦</m:t>
                          </m:r>
                        </m:e>
                      </m:d>
                      <m:r>
                        <a:rPr lang="ru-RU" i="1">
                          <a:latin typeface="Cambria Math"/>
                        </a:rPr>
                        <m:t>: </m:t>
                      </m:r>
                      <m:r>
                        <a:rPr>
                          <a:latin typeface="Cambria Math"/>
                        </a:rPr>
                        <m:t>𝑥</m:t>
                      </m:r>
                      <m:r>
                        <a:rPr lang="ru-RU" i="1">
                          <a:latin typeface="Cambria Math"/>
                        </a:rPr>
                        <m:t>∈</m:t>
                      </m:r>
                      <m:d>
                        <m:dPr>
                          <m:begChr m:val="["/>
                          <m:endChr m:val="]"/>
                          <m:ctrlPr>
                            <a:rPr lang="ru-RU" i="1">
                              <a:latin typeface="Cambria Math"/>
                            </a:rPr>
                          </m:ctrlPr>
                        </m:dPr>
                        <m:e>
                          <m:r>
                            <a:rPr lang="ru-RU" i="1">
                              <a:latin typeface="Cambria Math"/>
                            </a:rPr>
                            <m:t>0,</m:t>
                          </m:r>
                          <m:sSub>
                            <m:sSubPr>
                              <m:ctrlPr>
                                <a:rPr lang="ru-RU" i="1">
                                  <a:latin typeface="Cambria Math"/>
                                </a:rPr>
                              </m:ctrlPr>
                            </m:sSubPr>
                            <m:e>
                              <m:r>
                                <a:rPr>
                                  <a:latin typeface="Cambria Math"/>
                                </a:rPr>
                                <m:t>𝑙</m:t>
                              </m:r>
                            </m:e>
                            <m:sub>
                              <m:r>
                                <a:rPr lang="ru-RU" i="1">
                                  <a:latin typeface="Cambria Math"/>
                                </a:rPr>
                                <m:t>1</m:t>
                              </m:r>
                            </m:sub>
                          </m:sSub>
                        </m:e>
                      </m:d>
                      <m:r>
                        <a:rPr lang="ru-RU" i="1">
                          <a:latin typeface="Cambria Math"/>
                        </a:rPr>
                        <m:t>,</m:t>
                      </m:r>
                      <m:r>
                        <a:rPr>
                          <a:latin typeface="Cambria Math"/>
                        </a:rPr>
                        <m:t>𝑦</m:t>
                      </m:r>
                      <m:r>
                        <a:rPr lang="ru-RU" i="1">
                          <a:latin typeface="Cambria Math"/>
                        </a:rPr>
                        <m:t>∈</m:t>
                      </m:r>
                      <m:d>
                        <m:dPr>
                          <m:begChr m:val="["/>
                          <m:endChr m:val="]"/>
                          <m:ctrlPr>
                            <a:rPr lang="ru-RU" i="1">
                              <a:latin typeface="Cambria Math"/>
                            </a:rPr>
                          </m:ctrlPr>
                        </m:dPr>
                        <m:e>
                          <m:r>
                            <a:rPr lang="ru-RU" i="1">
                              <a:latin typeface="Cambria Math"/>
                            </a:rPr>
                            <m:t>0,</m:t>
                          </m:r>
                          <m:sSub>
                            <m:sSubPr>
                              <m:ctrlPr>
                                <a:rPr lang="ru-RU" i="1">
                                  <a:latin typeface="Cambria Math"/>
                                </a:rPr>
                              </m:ctrlPr>
                            </m:sSubPr>
                            <m:e>
                              <m:r>
                                <a:rPr>
                                  <a:latin typeface="Cambria Math"/>
                                </a:rPr>
                                <m:t>𝑙</m:t>
                              </m:r>
                            </m:e>
                            <m:sub>
                              <m:r>
                                <a:rPr lang="ru-RU" i="1">
                                  <a:latin typeface="Cambria Math"/>
                                </a:rPr>
                                <m:t>2</m:t>
                              </m:r>
                            </m:sub>
                          </m:sSub>
                        </m:e>
                      </m:d>
                      <m:r>
                        <a:rPr lang="ru-RU" i="1">
                          <a:latin typeface="Cambria Math"/>
                        </a:rPr>
                        <m:t>}</m:t>
                      </m:r>
                    </m:oMath>
                  </m:oMathPara>
                </a14:m>
                <a:endParaRPr lang="ru-RU" dirty="0"/>
              </a:p>
              <a:p>
                <a:pPr rtl="0"/>
                <a:endParaRPr lang="en-US" dirty="0" smtClean="0"/>
              </a:p>
              <a:p>
                <a:pPr rtl="0"/>
                <a:r>
                  <a:rPr lang="en" dirty="0"/>
                  <a:t>For a complete description of a stationary process, set the temperature conditions at the plate edge:</a:t>
                </a:r>
              </a:p>
              <a:p>
                <a:pPr marL="0" indent="0" algn="ctr"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r>
                            <a:rPr lang="ru-RU" i="1">
                              <a:latin typeface="Cambria Math"/>
                            </a:rPr>
                            <m:t>0,</m:t>
                          </m:r>
                          <m:r>
                            <a:rPr>
                              <a:latin typeface="Cambria Math"/>
                            </a:rPr>
                            <m:t>𝑦</m:t>
                          </m:r>
                        </m:e>
                      </m:d>
                      <m:r>
                        <a:rPr lang="ru-RU" i="1">
                          <a:latin typeface="Cambria Math"/>
                        </a:rPr>
                        <m:t>=</m:t>
                      </m:r>
                      <m:sSub>
                        <m:sSubPr>
                          <m:ctrlPr>
                            <a:rPr lang="ru-RU" i="1">
                              <a:latin typeface="Cambria Math"/>
                            </a:rPr>
                          </m:ctrlPr>
                        </m:sSubPr>
                        <m:e>
                          <m:r>
                            <a:rPr>
                              <a:latin typeface="Cambria Math"/>
                            </a:rPr>
                            <m:t>𝜇</m:t>
                          </m:r>
                        </m:e>
                        <m:sub>
                          <m:r>
                            <a:rPr lang="ru-RU" i="1">
                              <a:latin typeface="Cambria Math"/>
                            </a:rPr>
                            <m:t>1</m:t>
                          </m:r>
                        </m:sub>
                      </m:sSub>
                      <m:d>
                        <m:dPr>
                          <m:ctrlPr>
                            <a:rPr lang="ru-RU" i="1">
                              <a:latin typeface="Cambria Math"/>
                            </a:rPr>
                          </m:ctrlPr>
                        </m:dPr>
                        <m:e>
                          <m:r>
                            <a:rPr>
                              <a:latin typeface="Cambria Math"/>
                            </a:rPr>
                            <m:t>𝑦</m:t>
                          </m:r>
                        </m:e>
                      </m:d>
                    </m:oMath>
                  </m:oMathPara>
                </a14:m>
                <a:endParaRPr lang="ru-RU" dirty="0"/>
              </a:p>
              <a:p>
                <a:pPr marL="0" indent="0" rtl="0">
                  <a:buNone/>
                </a:pPr>
                <a14:m>
                  <m:oMathPara xmlns:m="http://schemas.openxmlformats.org/officeDocument/2006/math">
                    <m:oMathParaPr>
                      <m:jc m:val="right"/>
                    </m:oMathParaPr>
                    <m:oMath xmlns:m="http://schemas.openxmlformats.org/officeDocument/2006/math">
                      <m:r>
                        <a:rPr>
                          <a:latin typeface="Cambria Math"/>
                        </a:rPr>
                        <m:t>𝑈</m:t>
                      </m:r>
                      <m:d>
                        <m:dPr>
                          <m:ctrlPr>
                            <a:rPr lang="ru-RU" i="1">
                              <a:latin typeface="Cambria Math"/>
                            </a:rPr>
                          </m:ctrlPr>
                        </m:dPr>
                        <m:e>
                          <m:sSub>
                            <m:sSubPr>
                              <m:ctrlPr>
                                <a:rPr lang="ru-RU" i="1">
                                  <a:latin typeface="Cambria Math"/>
                                </a:rPr>
                              </m:ctrlPr>
                            </m:sSubPr>
                            <m:e>
                              <m:r>
                                <a:rPr>
                                  <a:latin typeface="Cambria Math"/>
                                </a:rPr>
                                <m:t>𝑙</m:t>
                              </m:r>
                            </m:e>
                            <m:sub>
                              <m:r>
                                <a:rPr lang="en-US" i="1">
                                  <a:latin typeface="Cambria Math"/>
                                </a:rPr>
                                <m:t>1</m:t>
                              </m:r>
                            </m:sub>
                          </m:sSub>
                          <m:r>
                            <a:rPr lang="en-US" i="1">
                              <a:latin typeface="Cambria Math"/>
                            </a:rPr>
                            <m:t>,</m:t>
                          </m:r>
                          <m:r>
                            <a:rPr>
                              <a:latin typeface="Cambria Math"/>
                            </a:rPr>
                            <m:t>𝑦</m:t>
                          </m:r>
                        </m:e>
                      </m:d>
                      <m:r>
                        <a:rPr lang="en-US" i="1">
                          <a:latin typeface="Cambria Math"/>
                        </a:rPr>
                        <m:t>=</m:t>
                      </m:r>
                      <m:sSub>
                        <m:sSubPr>
                          <m:ctrlPr>
                            <a:rPr lang="ru-RU" i="1">
                              <a:latin typeface="Cambria Math"/>
                            </a:rPr>
                          </m:ctrlPr>
                        </m:sSubPr>
                        <m:e>
                          <m:r>
                            <a:rPr>
                              <a:latin typeface="Cambria Math"/>
                            </a:rPr>
                            <m:t>𝜇</m:t>
                          </m:r>
                        </m:e>
                        <m:sub>
                          <m:r>
                            <a:rPr lang="en-US" i="1">
                              <a:latin typeface="Cambria Math"/>
                            </a:rPr>
                            <m:t>2</m:t>
                          </m:r>
                        </m:sub>
                      </m:sSub>
                      <m:d>
                        <m:dPr>
                          <m:ctrlPr>
                            <a:rPr lang="ru-RU" i="1">
                              <a:latin typeface="Cambria Math"/>
                            </a:rPr>
                          </m:ctrlPr>
                        </m:dPr>
                        <m:e>
                          <m:r>
                            <a:rPr>
                              <a:latin typeface="Cambria Math"/>
                            </a:rPr>
                            <m:t>𝑦</m:t>
                          </m:r>
                        </m:e>
                      </m:d>
                      <m:r>
                        <a:rPr lang="ru-RU" b="0" i="1" smtClean="0">
                          <a:latin typeface="Cambria Math"/>
                        </a:rPr>
                        <m:t>                                           (2</m:t>
                      </m:r>
                      <m:r>
                        <a:rPr lang="en-US" b="0" i="1" smtClean="0">
                          <a:latin typeface="Cambria Math"/>
                        </a:rPr>
                        <m:t>)</m:t>
                      </m:r>
                    </m:oMath>
                  </m:oMathPara>
                </a14:m>
                <a:endParaRPr lang="ru-RU" dirty="0"/>
              </a:p>
              <a:p>
                <a:pPr marL="0" indent="0"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r>
                            <a:rPr>
                              <a:latin typeface="Cambria Math"/>
                            </a:rPr>
                            <m:t>𝑥</m:t>
                          </m:r>
                          <m:r>
                            <a:rPr lang="en-US" i="1">
                              <a:latin typeface="Cambria Math"/>
                            </a:rPr>
                            <m:t>,0</m:t>
                          </m:r>
                        </m:e>
                      </m:d>
                      <m:r>
                        <a:rPr lang="en-US" i="1">
                          <a:latin typeface="Cambria Math"/>
                        </a:rPr>
                        <m:t>=</m:t>
                      </m:r>
                      <m:sSub>
                        <m:sSubPr>
                          <m:ctrlPr>
                            <a:rPr lang="ru-RU" i="1">
                              <a:latin typeface="Cambria Math"/>
                            </a:rPr>
                          </m:ctrlPr>
                        </m:sSubPr>
                        <m:e>
                          <m:r>
                            <a:rPr>
                              <a:latin typeface="Cambria Math"/>
                            </a:rPr>
                            <m:t>𝜇</m:t>
                          </m:r>
                        </m:e>
                        <m:sub>
                          <m:r>
                            <a:rPr lang="en-US" i="1">
                              <a:latin typeface="Cambria Math"/>
                            </a:rPr>
                            <m:t>3</m:t>
                          </m:r>
                        </m:sub>
                      </m:sSub>
                      <m:d>
                        <m:dPr>
                          <m:ctrlPr>
                            <a:rPr lang="ru-RU" i="1">
                              <a:latin typeface="Cambria Math"/>
                            </a:rPr>
                          </m:ctrlPr>
                        </m:dPr>
                        <m:e>
                          <m:r>
                            <a:rPr>
                              <a:latin typeface="Cambria Math"/>
                            </a:rPr>
                            <m:t>𝑥</m:t>
                          </m:r>
                        </m:e>
                      </m:d>
                    </m:oMath>
                  </m:oMathPara>
                </a14:m>
                <a:endParaRPr lang="ru-RU" dirty="0"/>
              </a:p>
              <a:p>
                <a:pPr marL="0" indent="0" rtl="0">
                  <a:buNone/>
                </a:pPr>
                <a14:m>
                  <m:oMathPara xmlns:m="http://schemas.openxmlformats.org/officeDocument/2006/math">
                    <m:oMathParaPr>
                      <m:jc m:val="centerGroup"/>
                    </m:oMathParaPr>
                    <m:oMath xmlns:m="http://schemas.openxmlformats.org/officeDocument/2006/math">
                      <m:r>
                        <a:rPr>
                          <a:latin typeface="Cambria Math"/>
                        </a:rPr>
                        <m:t>𝑈</m:t>
                      </m:r>
                      <m:d>
                        <m:dPr>
                          <m:ctrlPr>
                            <a:rPr lang="ru-RU" i="1">
                              <a:latin typeface="Cambria Math"/>
                            </a:rPr>
                          </m:ctrlPr>
                        </m:dPr>
                        <m:e>
                          <m:r>
                            <a:rPr>
                              <a:latin typeface="Cambria Math"/>
                            </a:rPr>
                            <m:t>𝑥</m:t>
                          </m:r>
                          <m:r>
                            <a:rPr lang="en-US" i="1">
                              <a:latin typeface="Cambria Math"/>
                            </a:rPr>
                            <m:t>,</m:t>
                          </m:r>
                          <m:sSub>
                            <m:sSubPr>
                              <m:ctrlPr>
                                <a:rPr lang="ru-RU" i="1">
                                  <a:latin typeface="Cambria Math"/>
                                </a:rPr>
                              </m:ctrlPr>
                            </m:sSubPr>
                            <m:e>
                              <m:r>
                                <a:rPr>
                                  <a:latin typeface="Cambria Math"/>
                                </a:rPr>
                                <m:t>𝑙</m:t>
                              </m:r>
                            </m:e>
                            <m:sub>
                              <m:r>
                                <a:rPr lang="en-US" i="1">
                                  <a:latin typeface="Cambria Math"/>
                                </a:rPr>
                                <m:t>2</m:t>
                              </m:r>
                            </m:sub>
                          </m:sSub>
                        </m:e>
                      </m:d>
                      <m:r>
                        <a:rPr lang="en-US" i="1">
                          <a:latin typeface="Cambria Math"/>
                        </a:rPr>
                        <m:t>=</m:t>
                      </m:r>
                      <m:sSub>
                        <m:sSubPr>
                          <m:ctrlPr>
                            <a:rPr lang="ru-RU" i="1">
                              <a:latin typeface="Cambria Math"/>
                            </a:rPr>
                          </m:ctrlPr>
                        </m:sSubPr>
                        <m:e>
                          <m:r>
                            <a:rPr>
                              <a:latin typeface="Cambria Math"/>
                            </a:rPr>
                            <m:t>𝜇</m:t>
                          </m:r>
                        </m:e>
                        <m:sub>
                          <m:r>
                            <a:rPr lang="en-US" i="1">
                              <a:latin typeface="Cambria Math"/>
                            </a:rPr>
                            <m:t>4</m:t>
                          </m:r>
                        </m:sub>
                      </m:sSub>
                      <m:r>
                        <a:rPr lang="en-US" i="1">
                          <a:latin typeface="Cambria Math"/>
                        </a:rPr>
                        <m:t>(</m:t>
                      </m:r>
                      <m:r>
                        <a:rPr>
                          <a:latin typeface="Cambria Math"/>
                        </a:rPr>
                        <m:t>𝑥</m:t>
                      </m:r>
                      <m:r>
                        <a:rPr lang="en-US" i="1">
                          <a:latin typeface="Cambria Math"/>
                        </a:rPr>
                        <m:t>)</m:t>
                      </m:r>
                    </m:oMath>
                  </m:oMathPara>
                </a14:m>
                <a:endParaRPr lang="ru-RU" dirty="0"/>
              </a:p>
              <a:p>
                <a:pPr rtl="0"/>
                <a:endParaRPr lang="ru-RU" dirty="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859" r="-615" b="-4908"/>
                </a:stretch>
              </a:blipFill>
            </p:spPr>
            <p:txBody>
              <a:bodyPr rtlCol="0"/>
              <a:lstStyle/>
              <a:p>
                <a:pPr rtl="0"/>
                <a:r>
                  <a:rPr lang="en">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79111874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rtlCol="0"/>
          <a:lstStyle/>
          <a:p>
            <a:pPr rtl="0"/>
            <a:r>
              <a:rPr lang="en" dirty="0"/>
              <a:t>The greater is the number of threads, the more iterations are performed. The reason is that the parallel scheme does not take into account the strict sequence of the method approximations but builds intermediate approximations.</a:t>
            </a:r>
          </a:p>
          <a:p>
            <a:pPr rtl="0"/>
            <a:endParaRPr lang="ru-RU" dirty="0"/>
          </a:p>
          <a:p>
            <a:pPr rtl="0"/>
            <a:r>
              <a:rPr lang="en" dirty="0"/>
              <a:t>See the next slide for results of a multi-thread Cilk version. </a:t>
            </a:r>
            <a:r>
              <a:rPr lang="en" i="1" dirty="0"/>
              <a:t>T</a:t>
            </a:r>
            <a:r>
              <a:rPr lang="en" dirty="0"/>
              <a:t> is the runtime (in seconds), </a:t>
            </a:r>
            <a:r>
              <a:rPr lang="en" i="1" dirty="0"/>
              <a:t>S</a:t>
            </a:r>
            <a:r>
              <a:rPr lang="en" dirty="0"/>
              <a:t> is the acceleration as compared to single thread operation.</a:t>
            </a:r>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Заголовок 1"/>
          <p:cNvSpPr>
            <a:spLocks noGrp="1"/>
          </p:cNvSpPr>
          <p:nvPr>
            <p:ph type="title"/>
          </p:nvPr>
        </p:nvSpPr>
        <p:spPr/>
        <p:txBody>
          <a:bodyPr rtlCol="0"/>
          <a:lstStyle/>
          <a:p>
            <a:pPr rtl="0"/>
            <a:r>
              <a:rPr lang="en"/>
              <a:t>Scalability analysis (3)</a:t>
            </a:r>
            <a:endParaRPr lang="ru-RU" dirty="0"/>
          </a:p>
        </p:txBody>
      </p:sp>
    </p:spTree>
    <p:extLst>
      <p:ext uri="{BB962C8B-B14F-4D97-AF65-F5344CB8AC3E}">
        <p14:creationId xmlns:p14="http://schemas.microsoft.com/office/powerpoint/2010/main" xmlns="" val="93581463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Scalability analysis (4)</a:t>
            </a:r>
            <a:endParaRPr lang="ru-RU" dirty="0"/>
          </a:p>
        </p:txBody>
      </p:sp>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53296192"/>
              </p:ext>
            </p:extLst>
          </p:nvPr>
        </p:nvGraphicFramePr>
        <p:xfrm>
          <a:off x="704529" y="1196750"/>
          <a:ext cx="8856983" cy="4754680"/>
        </p:xfrm>
        <a:graphic>
          <a:graphicData uri="http://schemas.openxmlformats.org/drawingml/2006/table">
            <a:tbl>
              <a:tblPr firstRow="1" firstCol="1" bandRow="1"/>
              <a:tblGrid>
                <a:gridCol w="952621"/>
                <a:gridCol w="952621"/>
                <a:gridCol w="947845"/>
                <a:gridCol w="747312"/>
                <a:gridCol w="936104"/>
                <a:gridCol w="864096"/>
                <a:gridCol w="936104"/>
                <a:gridCol w="792088"/>
                <a:gridCol w="864096"/>
                <a:gridCol w="864096"/>
              </a:tblGrid>
              <a:tr h="376323">
                <a:tc rowSpan="2">
                  <a:txBody>
                    <a:bodyPr/>
                    <a:lstStyle/>
                    <a:p>
                      <a:pPr marL="0" marR="0" algn="l" rtl="0">
                        <a:lnSpc>
                          <a:spcPct val="115000"/>
                        </a:lnSpc>
                        <a:spcBef>
                          <a:spcPts val="0"/>
                        </a:spcBef>
                        <a:spcAft>
                          <a:spcPts val="0"/>
                        </a:spcAft>
                      </a:pPr>
                      <a:r>
                        <a:rPr lang="en" sz="1800">
                          <a:solidFill>
                            <a:srgbClr val="000000"/>
                          </a:solidFill>
                          <a:effectLst/>
                          <a:latin typeface="+mn-lt"/>
                          <a:ea typeface="Times New Roman"/>
                          <a:cs typeface="Times New Roman"/>
                        </a:rPr>
                        <a:t>System dimension</a:t>
                      </a:r>
                      <a:endParaRPr lang="ru-RU" sz="1800" dirty="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1 thread</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2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4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6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marL="0" marR="0" algn="ctr" rtl="0">
                        <a:lnSpc>
                          <a:spcPct val="115000"/>
                        </a:lnSpc>
                        <a:spcBef>
                          <a:spcPts val="0"/>
                        </a:spcBef>
                        <a:spcAft>
                          <a:spcPts val="0"/>
                        </a:spcAft>
                      </a:pPr>
                      <a:r>
                        <a:rPr lang="en" sz="1800">
                          <a:solidFill>
                            <a:srgbClr val="000000"/>
                          </a:solidFill>
                          <a:effectLst/>
                          <a:latin typeface="+mn-lt"/>
                          <a:ea typeface="Times New Roman"/>
                          <a:cs typeface="Times New Roman"/>
                        </a:rPr>
                        <a:t>8 threads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615127">
                <a:tc vMerge="1">
                  <a:txBody>
                    <a:bodyPr/>
                    <a:lstStyle/>
                    <a:p>
                      <a:pPr rtl="0"/>
                      <a:endParaRPr lang="ru-RU"/>
                    </a:p>
                  </a:txBody>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T</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 sz="1800" i="1">
                          <a:solidFill>
                            <a:srgbClr val="000000"/>
                          </a:solidFill>
                          <a:effectLst/>
                          <a:latin typeface="+mn-lt"/>
                          <a:ea typeface="Times New Roman"/>
                          <a:cs typeface="Times New Roman"/>
                        </a:rPr>
                        <a:t>S</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0,68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0,53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0,32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2,12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0,33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0,34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2,75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1,68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2,99</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1,31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3,85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16,23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8,61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1,89</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4,98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3,26</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4,15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3,46</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4,69</a:t>
                      </a:r>
                      <a:endParaRPr lang="ru-RU" sz="1800" dirty="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38,03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20,31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1,87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11,09</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9,08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4,19</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7,49</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5,08</a:t>
                      </a:r>
                      <a:endParaRPr lang="ru-RU" sz="1800" dirty="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73,03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38,45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21,65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3,37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17,21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4,24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14,54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5,02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123,74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63,88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36,31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30,20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4,10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29,28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4,23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192,64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98,88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57,14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3,37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47,92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4,02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48,70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3,96</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283,27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145,97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83,73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3,38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71,78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74,52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3,80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900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397,73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205,74</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115,16</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101,53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105,10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3,78</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323">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1000</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538,16</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278,87</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1,93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155,83</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3,45</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137,41</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3,92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143,02</a:t>
                      </a:r>
                      <a:endParaRPr lang="ru-RU" sz="180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0">
                        <a:lnSpc>
                          <a:spcPct val="115000"/>
                        </a:lnSpc>
                        <a:spcBef>
                          <a:spcPts val="0"/>
                        </a:spcBef>
                        <a:spcAft>
                          <a:spcPts val="0"/>
                        </a:spcAft>
                      </a:pPr>
                      <a:r>
                        <a:rPr lang="en" sz="1800">
                          <a:solidFill>
                            <a:srgbClr val="000000"/>
                          </a:solidFill>
                          <a:effectLst/>
                          <a:latin typeface="+mn-lt"/>
                          <a:ea typeface="Times New Roman"/>
                          <a:cs typeface="Times New Roman"/>
                        </a:rPr>
                        <a:t>3,76</a:t>
                      </a:r>
                      <a:endParaRPr lang="ru-RU" sz="1800" dirty="0">
                        <a:effectLst/>
                        <a:latin typeface="+mn-lt"/>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10270183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6" name="Заголовок 1"/>
          <p:cNvSpPr>
            <a:spLocks noGrp="1"/>
          </p:cNvSpPr>
          <p:nvPr>
            <p:ph type="title"/>
          </p:nvPr>
        </p:nvSpPr>
        <p:spPr/>
        <p:txBody>
          <a:bodyPr rtlCol="0"/>
          <a:lstStyle/>
          <a:p>
            <a:pPr rtl="0"/>
            <a:r>
              <a:rPr lang="en"/>
              <a:t>Scalability analysis (6)</a:t>
            </a:r>
            <a:endParaRPr lang="ru-RU" dirty="0"/>
          </a:p>
        </p:txBody>
      </p:sp>
      <mc:AlternateContent xmlns:mc="http://schemas.openxmlformats.org/markup-compatibility/2006">
        <mc:Choice xmlns:a14="http://schemas.microsoft.com/office/drawing/2010/main" xmlns="" Requires="a14">
          <p:sp>
            <p:nvSpPr>
              <p:cNvPr id="2" name="Объект 1"/>
              <p:cNvSpPr>
                <a:spLocks noGrp="1"/>
              </p:cNvSpPr>
              <p:nvPr>
                <p:ph idx="1"/>
              </p:nvPr>
            </p:nvSpPr>
            <p:spPr/>
            <p:txBody>
              <a:bodyPr rtlCol="0"/>
              <a:lstStyle/>
              <a:p>
                <a:pPr rtl="0"/>
                <a:r>
                  <a:rPr lang="en"/>
                  <a:t>The maximum acceleration of 5 was obtained for 8 threads when </a:t>
                </a:r>
                <a14:m>
                  <m:oMath xmlns:m="http://schemas.openxmlformats.org/officeDocument/2006/math">
                    <m:r>
                      <a:rPr>
                        <a:latin typeface="Cambria Math"/>
                      </a:rPr>
                      <m:t>𝑛</m:t>
                    </m:r>
                    <m:r>
                      <a:rPr lang="ru-RU" i="1">
                        <a:latin typeface="Cambria Math"/>
                      </a:rPr>
                      <m:t>=</m:t>
                    </m:r>
                    <m:r>
                      <a:rPr lang="ru-RU" i="1">
                        <a:latin typeface="Cambria Math"/>
                      </a:rPr>
                      <m:t>400</m:t>
                    </m:r>
                    <m:r>
                      <a:rPr lang="ru-RU" i="1">
                        <a:latin typeface="Cambria Math"/>
                      </a:rPr>
                      <m:t>, </m:t>
                    </m:r>
                    <m:r>
                      <a:rPr>
                        <a:latin typeface="Cambria Math"/>
                      </a:rPr>
                      <m:t>𝑛</m:t>
                    </m:r>
                    <m:r>
                      <a:rPr lang="ru-RU" i="1">
                        <a:latin typeface="Cambria Math"/>
                      </a:rPr>
                      <m:t>=</m:t>
                    </m:r>
                    <m:r>
                      <a:rPr lang="ru-RU" i="1">
                        <a:latin typeface="Cambria Math"/>
                      </a:rPr>
                      <m:t>500</m:t>
                    </m:r>
                  </m:oMath>
                </a14:m>
                <a:r>
                  <a:rPr lang="en"/>
                  <a:t>. A greater grid size reduces the acceleration to 4. The reason is an increase in the number of iterations as the number of threads grows and an increase in contingencies and thread synchronization costs. </a:t>
                </a:r>
              </a:p>
              <a:p>
                <a:pPr rtl="0"/>
                <a:r>
                  <a:rPr lang="en"/>
                  <a:t>Upon the whole, the approach showed satisfactory acceleration results, however, it requires parallel version modification to reduce unnecessary computations.</a:t>
                </a:r>
                <a:endParaRPr lang="ru-RU" dirty="0"/>
              </a:p>
            </p:txBody>
          </p:sp>
        </mc:Choice>
        <mc:Fallback>
          <p:sp>
            <p:nvSpPr>
              <p:cNvPr id="2" name="Объект 1"/>
              <p:cNvSpPr>
                <a:spLocks noGrp="1" noRot="1" noChangeAspect="1" noMove="1" noResize="1" noEditPoints="1" noAdjustHandles="1" noChangeArrowheads="1" noChangeShapeType="1" noTextEdit="1"/>
              </p:cNvSpPr>
              <p:nvPr>
                <p:ph idx="1"/>
              </p:nvPr>
            </p:nvSpPr>
            <p:spPr>
              <a:blipFill rotWithShape="1">
                <a:blip r:embed="rId2" cstate="print"/>
                <a:stretch>
                  <a:fillRect l="-478" t="-859" r="-1846"/>
                </a:stretch>
              </a:blipFill>
            </p:spPr>
            <p:txBody>
              <a:bodyPr rtlCol="0"/>
              <a:lstStyle/>
              <a:p>
                <a:pPr rtl="0"/>
                <a:r>
                  <a:rPr lang="en">
                    <a:noFill/>
                  </a:rPr>
                  <a:t> </a:t>
                </a:r>
              </a:p>
            </p:txBody>
          </p:sp>
        </mc:Fallback>
      </mc:AlternateContent>
    </p:spTree>
    <p:extLst>
      <p:ext uri="{BB962C8B-B14F-4D97-AF65-F5344CB8AC3E}">
        <p14:creationId xmlns:p14="http://schemas.microsoft.com/office/powerpoint/2010/main" xmlns="" val="173567762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Software implementation </a:t>
            </a:r>
            <a:r>
              <a:rPr lang="en" sz="2800" cap="none"/>
              <a:t>Parallel implementation of the Intel® TBB-based pipelined scheme </a:t>
            </a:r>
            <a:endParaRPr lang="ru-RU" sz="2800" cap="none" dirty="0"/>
          </a:p>
        </p:txBody>
      </p:sp>
      <p:sp>
        <p:nvSpPr>
          <p:cNvPr id="3" name="Текст 2"/>
          <p:cNvSpPr>
            <a:spLocks noGrp="1"/>
          </p:cNvSpPr>
          <p:nvPr>
            <p:ph type="body" idx="1"/>
          </p:nvPr>
        </p:nvSpPr>
        <p:spPr/>
        <p:txBody>
          <a:bodyPr rtlCol="0"/>
          <a:lstStyle/>
          <a:p>
            <a:pPr rtl="0"/>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75100476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Project creation</a:t>
            </a:r>
            <a:endParaRPr lang="ru-RU" dirty="0"/>
          </a:p>
        </p:txBody>
      </p:sp>
      <p:sp>
        <p:nvSpPr>
          <p:cNvPr id="8" name="Объект 7"/>
          <p:cNvSpPr>
            <a:spLocks noGrp="1"/>
          </p:cNvSpPr>
          <p:nvPr>
            <p:ph idx="1"/>
          </p:nvPr>
        </p:nvSpPr>
        <p:spPr/>
        <p:txBody>
          <a:bodyPr rtlCol="0"/>
          <a:lstStyle/>
          <a:p>
            <a:pPr rtl="0"/>
            <a:r>
              <a:rPr lang="en"/>
              <a:t>From </a:t>
            </a:r>
            <a:r>
              <a:rPr lang="en" b="1"/>
              <a:t>BandOverRelaxation</a:t>
            </a:r>
            <a:r>
              <a:rPr lang="en"/>
              <a:t>, create a new project entitled </a:t>
            </a:r>
            <a:r>
              <a:rPr lang="en" b="1"/>
              <a:t>03_BandOR_tbb</a:t>
            </a:r>
            <a:r>
              <a:rPr lang="en"/>
              <a:t>. </a:t>
            </a:r>
            <a:endParaRPr lang="ru-RU" dirty="0"/>
          </a:p>
          <a:p>
            <a:pPr rtl="0"/>
            <a:r>
              <a:rPr lang="en"/>
              <a:t>Create empty files </a:t>
            </a:r>
            <a:r>
              <a:rPr lang="en" b="1"/>
              <a:t>main.cpp, PoissonDecision.h, PoissonDecision.cpp, BandOverRelax.h, BandOverRelax.cpp, Utilities.h, Utilities.cpp</a:t>
            </a:r>
            <a:r>
              <a:rPr lang="en"/>
              <a:t> and copy to these files the code from the respective files of </a:t>
            </a:r>
            <a:r>
              <a:rPr lang="en" b="1"/>
              <a:t>02_BandOR_seq</a:t>
            </a:r>
            <a:r>
              <a:rPr lang="en"/>
              <a:t>.</a:t>
            </a:r>
            <a:endParaRPr lang="en-US" dirty="0" smtClean="0"/>
          </a:p>
          <a:p>
            <a:pPr rtl="0"/>
            <a:r>
              <a:rPr lang="en"/>
              <a:t>Create </a:t>
            </a:r>
            <a:r>
              <a:rPr lang="en" b="1"/>
              <a:t>TaskImplementation.h </a:t>
            </a:r>
            <a:r>
              <a:rPr lang="en"/>
              <a:t>and </a:t>
            </a:r>
            <a:r>
              <a:rPr lang="en" b="1"/>
              <a:t>TaskImplementation.cpp</a:t>
            </a:r>
            <a:r>
              <a:rPr lang="en"/>
              <a:t> to store declaration and implementation of problem classes that will ensure the pipelined scheme operation.</a:t>
            </a:r>
            <a:endParaRPr lang="en-US" dirty="0" smtClean="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6" name="Нижний колонтитул 5"/>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420738929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TBB library connection</a:t>
            </a:r>
            <a:endParaRPr lang="ru-RU" dirty="0"/>
          </a:p>
        </p:txBody>
      </p:sp>
      <p:sp>
        <p:nvSpPr>
          <p:cNvPr id="3" name="Содержимое 2"/>
          <p:cNvSpPr>
            <a:spLocks noGrp="1"/>
          </p:cNvSpPr>
          <p:nvPr>
            <p:ph idx="1"/>
          </p:nvPr>
        </p:nvSpPr>
        <p:spPr/>
        <p:txBody>
          <a:bodyPr rtlCol="0"/>
          <a:lstStyle/>
          <a:p>
            <a:pPr lvl="0" rtl="0"/>
            <a:r>
              <a:rPr lang="en"/>
              <a:t>Indicate the path to the library header files </a:t>
            </a:r>
            <a:r>
              <a:rPr lang="en" b="1"/>
              <a:t>(Configuration Properties→C/C++→General→Additional Include Directories)</a:t>
            </a:r>
            <a:r>
              <a:rPr lang="en"/>
              <a:t>, </a:t>
            </a:r>
            <a:endParaRPr lang="ru-RU" dirty="0" smtClean="0"/>
          </a:p>
          <a:p>
            <a:pPr lvl="0" rtl="0"/>
            <a:r>
              <a:rPr lang="en"/>
              <a:t>Indicate the path to the library </a:t>
            </a:r>
            <a:r>
              <a:rPr lang="en" b="1"/>
              <a:t>.lib</a:t>
            </a:r>
            <a:r>
              <a:rPr lang="en"/>
              <a:t> files </a:t>
            </a:r>
            <a:r>
              <a:rPr lang="en" b="1"/>
              <a:t>(Configuration Properties→Linker→General→Additional Library Directories)</a:t>
            </a:r>
            <a:r>
              <a:rPr lang="en"/>
              <a:t>,</a:t>
            </a:r>
            <a:endParaRPr lang="ru-RU" dirty="0" smtClean="0"/>
          </a:p>
          <a:p>
            <a:pPr lvl="0" rtl="0"/>
            <a:r>
              <a:rPr lang="en"/>
              <a:t>Indicate the </a:t>
            </a:r>
            <a:r>
              <a:rPr lang="en" b="1"/>
              <a:t>tbb.lib</a:t>
            </a:r>
            <a:r>
              <a:rPr lang="en"/>
              <a:t> library (</a:t>
            </a:r>
            <a:r>
              <a:rPr lang="en" b="1"/>
              <a:t>Configuration Properties→Linker→Input→Additional Dependencies</a:t>
            </a:r>
            <a:r>
              <a:rPr lang="en"/>
              <a:t>), to assemble the project.</a:t>
            </a:r>
            <a:endParaRPr lang="ru-RU" dirty="0" smtClean="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60232600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TBB library initialization</a:t>
            </a:r>
            <a:endParaRPr lang="ru-RU" dirty="0"/>
          </a:p>
        </p:txBody>
      </p:sp>
      <p:sp>
        <p:nvSpPr>
          <p:cNvPr id="3" name="Содержимое 2"/>
          <p:cNvSpPr>
            <a:spLocks noGrp="1"/>
          </p:cNvSpPr>
          <p:nvPr>
            <p:ph idx="1"/>
          </p:nvPr>
        </p:nvSpPr>
        <p:spPr>
          <a:xfrm>
            <a:off x="495300" y="1196976"/>
            <a:ext cx="8915400" cy="2591253"/>
          </a:xfrm>
        </p:spPr>
        <p:txBody>
          <a:bodyPr rtlCol="0"/>
          <a:lstStyle/>
          <a:p>
            <a:pPr rtl="0"/>
            <a:r>
              <a:rPr lang="en"/>
              <a:t>To benefit from parallelization capabilities offered by TBB, one must have at least one active (initialized) </a:t>
            </a:r>
            <a:r>
              <a:rPr lang="en" b="1"/>
              <a:t>tbb::task_scheduler_init</a:t>
            </a:r>
            <a:r>
              <a:rPr lang="en"/>
              <a:t> class instance. </a:t>
            </a:r>
          </a:p>
          <a:p>
            <a:pPr rtl="0"/>
            <a:r>
              <a:rPr lang="en"/>
              <a:t>This class is intended for creation of threads and internal structures for the thread planner.</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Tree>
    <p:extLst>
      <p:ext uri="{BB962C8B-B14F-4D97-AF65-F5344CB8AC3E}">
        <p14:creationId xmlns:p14="http://schemas.microsoft.com/office/powerpoint/2010/main" xmlns="" val="249199640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ComputeDecision() function modification</a:t>
            </a:r>
            <a:endParaRPr lang="ru-RU" dirty="0"/>
          </a:p>
        </p:txBody>
      </p:sp>
      <p:sp>
        <p:nvSpPr>
          <p:cNvPr id="3" name="Объект 2"/>
          <p:cNvSpPr>
            <a:spLocks noGrp="1"/>
          </p:cNvSpPr>
          <p:nvPr>
            <p:ph idx="1"/>
          </p:nvPr>
        </p:nvSpPr>
        <p:spPr>
          <a:xfrm>
            <a:off x="495300" y="1196977"/>
            <a:ext cx="8915400" cy="4176239"/>
          </a:xfrm>
          <a:solidFill>
            <a:schemeClr val="accent3">
              <a:lumMod val="85000"/>
            </a:schemeClr>
          </a:solidFill>
        </p:spPr>
        <p:txBody>
          <a:bodyPr rtlCol="0"/>
          <a:lstStyle/>
          <a:p>
            <a:pPr marL="0" lvl="0" indent="0" rtl="0" eaLnBrk="1" fontAlgn="auto" hangingPunct="1">
              <a:spcBef>
                <a:spcPts val="0"/>
              </a:spcBef>
              <a:spcAft>
                <a:spcPts val="0"/>
              </a:spcAft>
              <a:buSzTx/>
              <a:buNone/>
            </a:pPr>
            <a:r>
              <a:rPr lang="en" sz="1600" b="1" kern="1200">
                <a:solidFill>
                  <a:srgbClr val="0000FF"/>
                </a:solidFill>
                <a:latin typeface="Courier New"/>
                <a:ea typeface="Calibri"/>
              </a:rPr>
              <a:t>#include</a:t>
            </a:r>
            <a:r>
              <a:rPr lang="en" sz="1600" b="1" kern="1200">
                <a:solidFill>
                  <a:srgbClr val="000000"/>
                </a:solidFill>
                <a:latin typeface="Courier New"/>
                <a:ea typeface="Calibri"/>
              </a:rPr>
              <a:t> </a:t>
            </a:r>
            <a:r>
              <a:rPr lang="en" sz="1600" b="1" kern="1200">
                <a:solidFill>
                  <a:srgbClr val="A31515"/>
                </a:solidFill>
                <a:latin typeface="Courier New"/>
                <a:ea typeface="Calibri"/>
              </a:rPr>
              <a:t>"tbb/task_scheduler_init.h“</a:t>
            </a:r>
          </a:p>
          <a:p>
            <a:pPr marL="0" lvl="0" indent="0" rtl="0" eaLnBrk="1" fontAlgn="auto" hangingPunct="1">
              <a:spcBef>
                <a:spcPts val="0"/>
              </a:spcBef>
              <a:spcAft>
                <a:spcPts val="0"/>
              </a:spcAft>
              <a:buSzTx/>
              <a:buNone/>
            </a:pPr>
            <a:endParaRPr lang="ru-RU" sz="16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kern="1200">
                <a:solidFill>
                  <a:srgbClr val="0000FF"/>
                </a:solidFill>
                <a:latin typeface="Courier New"/>
                <a:ea typeface="Calibri"/>
              </a:rPr>
              <a:t>double</a:t>
            </a:r>
            <a:r>
              <a:rPr lang="en" sz="1600" kern="1200">
                <a:solidFill>
                  <a:srgbClr val="000000"/>
                </a:solidFill>
                <a:latin typeface="Courier New"/>
                <a:ea typeface="Calibri"/>
              </a:rPr>
              <a:t> СomputeDecision(...)</a:t>
            </a:r>
            <a:r>
              <a:rPr lang="en" sz="1600" kern="1200">
                <a:solidFill>
                  <a:srgbClr val="000000"/>
                </a:solidFill>
                <a:latin typeface="Times New Roman"/>
                <a:ea typeface="Calibri"/>
              </a:rPr>
              <a:t> </a:t>
            </a:r>
            <a:r>
              <a:rPr lang="en" sz="1600" kern="1200">
                <a:solidFill>
                  <a:srgbClr val="000000"/>
                </a:solidFill>
                <a:latin typeface="Courier New"/>
                <a:ea typeface="Calibri"/>
              </a:rPr>
              <a:t>{	</a:t>
            </a:r>
            <a:endParaRPr lang="ru-RU" sz="1600"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cs typeface="Times New Roman"/>
              </a:rPr>
              <a:t>  ...</a:t>
            </a:r>
          </a:p>
          <a:p>
            <a:pPr marL="0" lvl="0" indent="0" rtl="0" eaLnBrk="1" fontAlgn="auto" hangingPunct="1">
              <a:spcBef>
                <a:spcPts val="0"/>
              </a:spcBef>
              <a:spcAft>
                <a:spcPts val="0"/>
              </a:spcAft>
              <a:buSzTx/>
              <a:buNone/>
            </a:pPr>
            <a:r>
              <a:rPr lang="en" sz="1600" kern="1200">
                <a:solidFill>
                  <a:srgbClr val="000000"/>
                </a:solidFill>
                <a:latin typeface="Courier New"/>
                <a:ea typeface="Calibri"/>
                <a:cs typeface="Times New Roman"/>
              </a:rPr>
              <a:t>  GetFirstApproximation(Result, ResSize);</a:t>
            </a:r>
          </a:p>
          <a:p>
            <a:pPr marL="0" lvl="0" indent="0" rtl="0" eaLnBrk="1" fontAlgn="auto" hangingPunct="1">
              <a:spcBef>
                <a:spcPts val="0"/>
              </a:spcBef>
              <a:spcAft>
                <a:spcPts val="0"/>
              </a:spcAft>
              <a:buSzTx/>
              <a:buNone/>
            </a:pPr>
            <a:r>
              <a:rPr lang="en" sz="1600" kern="1200">
                <a:solidFill>
                  <a:srgbClr val="000000"/>
                </a:solidFill>
                <a:latin typeface="Courier New"/>
                <a:ea typeface="Calibri"/>
                <a:cs typeface="Times New Roman"/>
              </a:rPr>
              <a:t>  WParam = GetWParam(step);</a:t>
            </a: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endParaRPr lang="ru-RU" sz="16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r>
              <a:rPr lang="en" sz="1600" b="1" kern="1200">
                <a:solidFill>
                  <a:srgbClr val="008000"/>
                </a:solidFill>
                <a:latin typeface="Courier New"/>
                <a:ea typeface="Calibri"/>
              </a:rPr>
              <a:t>// set the number of threads</a:t>
            </a:r>
            <a:endParaRPr lang="ru-RU" sz="16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tbb::task_scheduler_init init(NumThreads);</a:t>
            </a:r>
            <a:endParaRPr lang="ru-RU" sz="16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b="1" kern="1200">
                <a:solidFill>
                  <a:srgbClr val="000000"/>
                </a:solidFill>
                <a:latin typeface="Courier New"/>
                <a:ea typeface="Calibri"/>
              </a:rPr>
              <a:t> </a:t>
            </a:r>
            <a:endParaRPr lang="ru-RU" sz="1600" b="1"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kern="1200">
                <a:solidFill>
                  <a:srgbClr val="000000"/>
                </a:solidFill>
                <a:latin typeface="Courier New"/>
                <a:ea typeface="Calibri"/>
              </a:rPr>
              <a:t>  start = clock();</a:t>
            </a:r>
            <a:endParaRPr lang="ru-RU" sz="1600"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kern="1200">
                <a:solidFill>
                  <a:srgbClr val="000000"/>
                </a:solidFill>
                <a:latin typeface="Courier New"/>
                <a:ea typeface="Calibri"/>
              </a:rPr>
              <a:t>  ORAccuracy = </a:t>
            </a:r>
            <a:r>
              <a:rPr lang="en" sz="1600" b="1" kern="1200">
                <a:solidFill>
                  <a:srgbClr val="000000"/>
                </a:solidFill>
                <a:latin typeface="Courier New"/>
                <a:ea typeface="Calibri"/>
              </a:rPr>
              <a:t>BandOverRelaxationTBB</a:t>
            </a:r>
            <a:r>
              <a:rPr lang="en" sz="1600" kern="1200">
                <a:solidFill>
                  <a:srgbClr val="000000"/>
                </a:solidFill>
                <a:latin typeface="Courier New"/>
                <a:ea typeface="Calibri"/>
              </a:rPr>
              <a:t>(Matrix, Vector, &amp;Result, Index, </a:t>
            </a:r>
          </a:p>
          <a:p>
            <a:pPr marL="0" lvl="0" indent="0" rtl="0" eaLnBrk="1" fontAlgn="auto" hangingPunct="1">
              <a:spcBef>
                <a:spcPts val="0"/>
              </a:spcBef>
              <a:spcAft>
                <a:spcPts val="0"/>
              </a:spcAft>
              <a:buSzTx/>
              <a:buNone/>
            </a:pPr>
            <a:r>
              <a:rPr lang="en" sz="1600" kern="1200">
                <a:solidFill>
                  <a:srgbClr val="000000"/>
                </a:solidFill>
                <a:latin typeface="Courier New"/>
                <a:ea typeface="Calibri"/>
              </a:rPr>
              <a:t>          size, bandWidth, WParam, Accuracy, StepCount, n, NumThreads);</a:t>
            </a:r>
            <a:endParaRPr lang="ru-RU" sz="1600" kern="1200" dirty="0">
              <a:solidFill>
                <a:srgbClr val="000000"/>
              </a:solidFill>
              <a:latin typeface="Times New Roman"/>
              <a:ea typeface="Times New Roman"/>
            </a:endParaRPr>
          </a:p>
          <a:p>
            <a:pPr marL="0" lvl="0" indent="0" rtl="0" eaLnBrk="1" fontAlgn="auto" hangingPunct="1">
              <a:spcBef>
                <a:spcPts val="0"/>
              </a:spcBef>
              <a:spcAft>
                <a:spcPts val="0"/>
              </a:spcAft>
              <a:buSzTx/>
              <a:buNone/>
            </a:pPr>
            <a:r>
              <a:rPr lang="en" sz="1600" kern="1200">
                <a:solidFill>
                  <a:srgbClr val="000000"/>
                </a:solidFill>
                <a:latin typeface="Courier New"/>
                <a:ea typeface="Calibri"/>
              </a:rPr>
              <a:t>  finish = clock();</a:t>
            </a:r>
            <a:endParaRPr lang="ru-RU" sz="1600" kern="1200" dirty="0">
              <a:solidFill>
                <a:srgbClr val="000000"/>
              </a:solidFill>
              <a:latin typeface="Times New Roman"/>
              <a:ea typeface="Times New Roman"/>
            </a:endParaRPr>
          </a:p>
          <a:p>
            <a:pPr marL="0" lvl="0" indent="0" algn="just" rtl="0" eaLnBrk="1" fontAlgn="auto" hangingPunct="1">
              <a:spcBef>
                <a:spcPts val="0"/>
              </a:spcBef>
              <a:spcAft>
                <a:spcPts val="600"/>
              </a:spcAft>
              <a:buSzTx/>
              <a:buNone/>
              <a:tabLst>
                <a:tab pos="228600" algn="l"/>
                <a:tab pos="449580" algn="l"/>
              </a:tabLst>
            </a:pPr>
            <a:r>
              <a:rPr lang="en" sz="1600" b="1" kern="1200">
                <a:solidFill>
                  <a:srgbClr val="000000"/>
                </a:solidFill>
                <a:latin typeface="Courier New"/>
                <a:ea typeface="Calibri"/>
              </a:rPr>
              <a:t>  ...</a:t>
            </a:r>
            <a:endParaRPr lang="ru-RU" sz="1600" b="1" kern="1200" dirty="0">
              <a:solidFill>
                <a:srgbClr val="000000"/>
              </a:solidFill>
              <a:latin typeface="Times New Roman"/>
              <a:ea typeface="Times New Roman"/>
            </a:endParaRPr>
          </a:p>
          <a:p>
            <a:pPr marL="0" lvl="0" indent="0" algn="just" rtl="0" eaLnBrk="1" fontAlgn="auto" hangingPunct="1">
              <a:spcBef>
                <a:spcPts val="0"/>
              </a:spcBef>
              <a:spcAft>
                <a:spcPts val="600"/>
              </a:spcAft>
              <a:buSzTx/>
              <a:buNone/>
              <a:tabLst>
                <a:tab pos="228600" algn="l"/>
                <a:tab pos="449580" algn="l"/>
              </a:tabLst>
            </a:pPr>
            <a:r>
              <a:rPr lang="en" sz="1600" kern="1200">
                <a:solidFill>
                  <a:srgbClr val="000000"/>
                </a:solidFill>
                <a:latin typeface="Courier New"/>
                <a:ea typeface="Calibri"/>
              </a:rPr>
              <a:t>}</a:t>
            </a:r>
            <a:endParaRPr lang="ru-RU" sz="1600" kern="1200" dirty="0">
              <a:solidFill>
                <a:srgbClr val="000000"/>
              </a:solidFill>
              <a:latin typeface="Times New Roman"/>
              <a:ea typeface="Times New Roman"/>
            </a:endParaRPr>
          </a:p>
          <a:p>
            <a:pPr rtl="0"/>
            <a:endParaRPr lang="ru-RU" dirty="0"/>
          </a:p>
        </p:txBody>
      </p:sp>
      <p:sp>
        <p:nvSpPr>
          <p:cNvPr id="5" name="Дата 4"/>
          <p:cNvSpPr>
            <a:spLocks noGrp="1"/>
          </p:cNvSpPr>
          <p:nvPr>
            <p:ph type="dt" sz="half" idx="2"/>
          </p:nvPr>
        </p:nvSpPr>
        <p:spPr/>
        <p:txBody>
          <a:bodyPr rtlCol="0"/>
          <a:lstStyle/>
          <a:p>
            <a:pPr rtl="0">
              <a:defRPr/>
            </a:pPr>
            <a:r>
              <a:rPr lang="en"/>
              <a:t>Nizhny Novgorod, 2011</a:t>
            </a:r>
            <a:endParaRPr lang="ru-RU" dirty="0"/>
          </a:p>
        </p:txBody>
      </p:sp>
      <p:sp>
        <p:nvSpPr>
          <p:cNvPr id="4" name="Нижний колонтитул 3"/>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147771636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Description of a pipelined parallelization scheme (1)</a:t>
            </a:r>
            <a:endParaRPr lang="ru-RU" dirty="0"/>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p:txBody>
              <a:bodyPr rtlCol="0"/>
              <a:lstStyle/>
              <a:p>
                <a:pPr rtl="0"/>
                <a:r>
                  <a:rPr lang="en-GB" dirty="0" smtClean="0"/>
                  <a:t>As you can see from (14), computing the next element </a:t>
                </a:r>
                <a14:m>
                  <m:oMath xmlns:m="http://schemas.openxmlformats.org/officeDocument/2006/math">
                    <m:sSup>
                      <m:sSupPr>
                        <m:ctrlPr>
                          <a:rPr lang="ar-AE" i="1">
                            <a:latin typeface="Cambria Math"/>
                          </a:rPr>
                        </m:ctrlPr>
                      </m:sSupPr>
                      <m:e>
                        <m:sSub>
                          <m:sSubPr>
                            <m:ctrlPr>
                              <a:rPr lang="ar-AE" i="1">
                                <a:latin typeface="Cambria Math"/>
                              </a:rPr>
                            </m:ctrlPr>
                          </m:sSubPr>
                          <m:e>
                            <m:r>
                              <a:rPr lang="en">
                                <a:latin typeface="Cambria Math"/>
                              </a:rPr>
                              <m:t>𝑥</m:t>
                            </m:r>
                          </m:e>
                          <m:sub>
                            <m:r>
                              <a:rPr lang="en">
                                <a:latin typeface="Cambria Math"/>
                              </a:rPr>
                              <m:t>𝑖</m:t>
                            </m:r>
                          </m:sub>
                        </m:sSub>
                      </m:e>
                      <m:sup>
                        <m:d>
                          <m:dPr>
                            <m:ctrlPr>
                              <a:rPr lang="ar-AE" i="1">
                                <a:latin typeface="Cambria Math"/>
                              </a:rPr>
                            </m:ctrlPr>
                          </m:dPr>
                          <m:e>
                            <m:r>
                              <a:rPr lang="en">
                                <a:latin typeface="Cambria Math"/>
                              </a:rPr>
                              <m:t>𝑠</m:t>
                            </m:r>
                            <m:r>
                              <a:rPr lang="en" i="1">
                                <a:latin typeface="Cambria Math"/>
                              </a:rPr>
                              <m:t>+</m:t>
                            </m:r>
                            <m:r>
                              <a:rPr lang="en" i="1">
                                <a:latin typeface="Cambria Math"/>
                              </a:rPr>
                              <m:t>1</m:t>
                            </m:r>
                          </m:e>
                        </m:d>
                      </m:sup>
                    </m:sSup>
                  </m:oMath>
                </a14:m>
                <a:r>
                  <a:rPr lang="ar-AE" dirty="0"/>
                  <a:t> </a:t>
                </a:r>
                <a:r>
                  <a:rPr lang="en-GB" dirty="0"/>
                  <a:t>requires the elements of </a:t>
                </a:r>
                <a14:m>
                  <m:oMath xmlns:m="http://schemas.openxmlformats.org/officeDocument/2006/math">
                    <m:sSup>
                      <m:sSupPr>
                        <m:ctrlPr>
                          <a:rPr lang="ar-AE" i="1">
                            <a:latin typeface="Cambria Math"/>
                          </a:rPr>
                        </m:ctrlPr>
                      </m:sSupPr>
                      <m:e>
                        <m:r>
                          <a:rPr lang="en">
                            <a:latin typeface="Cambria Math"/>
                          </a:rPr>
                          <m:t>𝑥</m:t>
                        </m:r>
                      </m:e>
                      <m:sup>
                        <m:d>
                          <m:dPr>
                            <m:ctrlPr>
                              <a:rPr lang="ar-AE" i="1">
                                <a:latin typeface="Cambria Math"/>
                              </a:rPr>
                            </m:ctrlPr>
                          </m:dPr>
                          <m:e>
                            <m:r>
                              <a:rPr lang="en">
                                <a:latin typeface="Cambria Math"/>
                              </a:rPr>
                              <m:t>𝑠</m:t>
                            </m:r>
                          </m:e>
                        </m:d>
                      </m:sup>
                    </m:sSup>
                  </m:oMath>
                </a14:m>
                <a:r>
                  <a:rPr lang="ar-AE" dirty="0"/>
                  <a:t> </a:t>
                </a:r>
                <a:r>
                  <a:rPr lang="en-GB" dirty="0"/>
                  <a:t>approximation with numbers greater than </a:t>
                </a:r>
                <a14:m>
                  <m:oMath xmlns:m="http://schemas.openxmlformats.org/officeDocument/2006/math">
                    <m:r>
                      <a:rPr lang="en">
                        <a:latin typeface="Cambria Math"/>
                      </a:rPr>
                      <m:t>𝑖</m:t>
                    </m:r>
                  </m:oMath>
                </a14:m>
                <a:r>
                  <a:rPr lang="en" dirty="0"/>
                  <a:t>. </a:t>
                </a:r>
                <a:endParaRPr lang="en" dirty="0" smtClean="0"/>
              </a:p>
              <a:p>
                <a:pPr rtl="0"/>
                <a:r>
                  <a:rPr lang="en-GB" dirty="0"/>
                  <a:t>For each grid node, its upper and right neighbours in the cross stencil will be taken from the previous approximation, while the left and bottom ones - from the current one. </a:t>
                </a:r>
                <a:endParaRPr lang="en-GB" dirty="0" smtClean="0"/>
              </a:p>
              <a:p>
                <a:r>
                  <a:rPr lang="en-GB" dirty="0"/>
                  <a:t>The number of nodes to be computed at each line is equal to</a:t>
                </a:r>
                <a14:m>
                  <m:oMath xmlns:m="http://schemas.openxmlformats.org/officeDocument/2006/math">
                    <m:r>
                      <a:rPr lang="en-US">
                        <a:latin typeface="Cambria Math"/>
                      </a:rPr>
                      <m:t> </m:t>
                    </m:r>
                    <m:r>
                      <a:rPr lang="en-GB" b="0" i="0" smtClean="0">
                        <a:latin typeface="Cambria Math"/>
                      </a:rPr>
                      <m:t> </m:t>
                    </m:r>
                    <m:r>
                      <a:rPr lang="en">
                        <a:latin typeface="Cambria Math"/>
                      </a:rPr>
                      <m:t>𝑛</m:t>
                    </m:r>
                    <m:r>
                      <a:rPr lang="en">
                        <a:latin typeface="Cambria Math"/>
                      </a:rPr>
                      <m:t>−</m:t>
                    </m:r>
                    <m:r>
                      <a:rPr lang="en">
                        <a:latin typeface="Cambria Math"/>
                      </a:rPr>
                      <m:t>1</m:t>
                    </m:r>
                  </m:oMath>
                </a14:m>
                <a:r>
                  <a:rPr lang="en" dirty="0"/>
                  <a:t> </a:t>
                </a:r>
                <a:r>
                  <a:rPr lang="en-GB" dirty="0" smtClean="0"/>
                  <a:t>f</a:t>
                </a:r>
                <a:r>
                  <a:rPr lang="en" dirty="0" smtClean="0"/>
                  <a:t>or the</a:t>
                </a:r>
                <a14:m>
                  <m:oMath xmlns:m="http://schemas.openxmlformats.org/officeDocument/2006/math">
                    <m:r>
                      <a:rPr lang="en-US" b="0" i="0" smtClean="0">
                        <a:latin typeface="Cambria Math"/>
                      </a:rPr>
                      <m:t> </m:t>
                    </m:r>
                    <m:r>
                      <a:rPr lang="en">
                        <a:latin typeface="Cambria Math"/>
                      </a:rPr>
                      <m:t>(</m:t>
                    </m:r>
                    <m:r>
                      <a:rPr lang="en">
                        <a:latin typeface="Cambria Math"/>
                      </a:rPr>
                      <m:t>𝑛</m:t>
                    </m:r>
                    <m:r>
                      <a:rPr lang="en">
                        <a:latin typeface="Cambria Math"/>
                      </a:rPr>
                      <m:t>, </m:t>
                    </m:r>
                    <m:r>
                      <a:rPr lang="en">
                        <a:latin typeface="Cambria Math"/>
                      </a:rPr>
                      <m:t>𝑚</m:t>
                    </m:r>
                    <m:r>
                      <a:rPr lang="en">
                        <a:latin typeface="Cambria Math"/>
                      </a:rPr>
                      <m:t>)</m:t>
                    </m:r>
                  </m:oMath>
                </a14:m>
                <a:r>
                  <a:rPr lang="en" dirty="0" smtClean="0"/>
                  <a:t> grid. </a:t>
                </a:r>
                <a:r>
                  <a:rPr lang="en-GB" dirty="0" smtClean="0"/>
                  <a:t>Thus</a:t>
                </a:r>
                <a:r>
                  <a:rPr lang="en-GB" dirty="0"/>
                  <a:t>, computing </a:t>
                </a:r>
                <a14:m>
                  <m:oMath xmlns:m="http://schemas.openxmlformats.org/officeDocument/2006/math">
                    <m:sSup>
                      <m:sSupPr>
                        <m:ctrlPr>
                          <a:rPr lang="ru-RU" i="1">
                            <a:latin typeface="Cambria Math"/>
                          </a:rPr>
                        </m:ctrlPr>
                      </m:sSupPr>
                      <m:e>
                        <m:sSub>
                          <m:sSubPr>
                            <m:ctrlPr>
                              <a:rPr lang="ru-RU" i="1">
                                <a:latin typeface="Cambria Math"/>
                              </a:rPr>
                            </m:ctrlPr>
                          </m:sSubPr>
                          <m:e>
                            <m:r>
                              <a:rPr lang="en-US" i="1">
                                <a:latin typeface="Cambria Math"/>
                              </a:rPr>
                              <m:t>𝑥</m:t>
                            </m:r>
                          </m:e>
                          <m:sub>
                            <m:r>
                              <a:rPr lang="en-US" i="1">
                                <a:latin typeface="Cambria Math"/>
                              </a:rPr>
                              <m:t>𝑖</m:t>
                            </m:r>
                          </m:sub>
                        </m:sSub>
                      </m:e>
                      <m:sup>
                        <m:d>
                          <m:dPr>
                            <m:ctrlPr>
                              <a:rPr lang="ru-RU" i="1">
                                <a:latin typeface="Cambria Math"/>
                              </a:rPr>
                            </m:ctrlPr>
                          </m:dPr>
                          <m:e>
                            <m:r>
                              <a:rPr lang="en-US" i="1">
                                <a:latin typeface="Cambria Math"/>
                              </a:rPr>
                              <m:t>𝑠</m:t>
                            </m:r>
                            <m:r>
                              <a:rPr lang="ru-RU" i="1">
                                <a:latin typeface="Cambria Math"/>
                              </a:rPr>
                              <m:t>+</m:t>
                            </m:r>
                            <m:r>
                              <a:rPr lang="ru-RU" i="1">
                                <a:latin typeface="Cambria Math"/>
                              </a:rPr>
                              <m:t>1</m:t>
                            </m:r>
                          </m:e>
                        </m:d>
                      </m:sup>
                    </m:sSup>
                    <m:r>
                      <a:rPr lang="ru-RU" i="1">
                        <a:latin typeface="Cambria Math"/>
                      </a:rPr>
                      <m:t> </m:t>
                    </m:r>
                  </m:oMath>
                </a14:m>
                <a:r>
                  <a:rPr lang="en-GB" dirty="0" smtClean="0"/>
                  <a:t>requires computation of the previous approximation </a:t>
                </a:r>
                <a14:m>
                  <m:oMath xmlns:m="http://schemas.openxmlformats.org/officeDocument/2006/math">
                    <m:sSup>
                      <m:sSupPr>
                        <m:ctrlPr>
                          <a:rPr lang="ru-RU" i="1">
                            <a:latin typeface="Cambria Math"/>
                          </a:rPr>
                        </m:ctrlPr>
                      </m:sSupPr>
                      <m:e>
                        <m:sSub>
                          <m:sSubPr>
                            <m:ctrlPr>
                              <a:rPr lang="ru-RU" i="1">
                                <a:latin typeface="Cambria Math"/>
                              </a:rPr>
                            </m:ctrlPr>
                          </m:sSubPr>
                          <m:e>
                            <m:r>
                              <a:rPr lang="en-US" i="1">
                                <a:latin typeface="Cambria Math"/>
                              </a:rPr>
                              <m:t>𝑥</m:t>
                            </m:r>
                          </m:e>
                          <m:sub>
                            <m:r>
                              <a:rPr lang="en-US" i="1">
                                <a:latin typeface="Cambria Math"/>
                              </a:rPr>
                              <m:t>𝑗</m:t>
                            </m:r>
                          </m:sub>
                        </m:sSub>
                      </m:e>
                      <m:sup>
                        <m:d>
                          <m:dPr>
                            <m:ctrlPr>
                              <a:rPr lang="ru-RU" i="1">
                                <a:latin typeface="Cambria Math"/>
                              </a:rPr>
                            </m:ctrlPr>
                          </m:dPr>
                          <m:e>
                            <m:r>
                              <a:rPr lang="en-US" i="1">
                                <a:latin typeface="Cambria Math"/>
                              </a:rPr>
                              <m:t>𝑠</m:t>
                            </m:r>
                          </m:e>
                        </m:d>
                      </m:sup>
                    </m:sSup>
                    <m:r>
                      <a:rPr lang="en-US" i="1">
                        <a:latin typeface="Cambria Math"/>
                      </a:rPr>
                      <m:t> </m:t>
                    </m:r>
                  </m:oMath>
                </a14:m>
                <a:r>
                  <a:rPr lang="en-GB" dirty="0" smtClean="0"/>
                  <a:t>elements, </a:t>
                </a:r>
                <a14:m>
                  <m:oMath xmlns:m="http://schemas.openxmlformats.org/officeDocument/2006/math">
                    <m:r>
                      <a:rPr lang="en-US" i="1">
                        <a:latin typeface="Cambria Math"/>
                      </a:rPr>
                      <m:t>𝑗</m:t>
                    </m:r>
                    <m:r>
                      <a:rPr lang="ru-RU" i="1">
                        <a:latin typeface="Cambria Math"/>
                      </a:rPr>
                      <m:t>=</m:t>
                    </m:r>
                    <m:bar>
                      <m:barPr>
                        <m:pos m:val="top"/>
                        <m:ctrlPr>
                          <a:rPr lang="ru-RU" i="1">
                            <a:latin typeface="Cambria Math"/>
                          </a:rPr>
                        </m:ctrlPr>
                      </m:barPr>
                      <m:e>
                        <m:r>
                          <a:rPr lang="ru-RU" i="1">
                            <a:latin typeface="Cambria Math"/>
                          </a:rPr>
                          <m:t>1</m:t>
                        </m:r>
                        <m:r>
                          <a:rPr lang="ru-RU" i="1">
                            <a:latin typeface="Cambria Math"/>
                          </a:rPr>
                          <m:t>, </m:t>
                        </m:r>
                        <m:r>
                          <a:rPr lang="en-US" i="1">
                            <a:latin typeface="Cambria Math"/>
                          </a:rPr>
                          <m:t>𝑖</m:t>
                        </m:r>
                        <m:r>
                          <a:rPr lang="ru-RU" i="1">
                            <a:latin typeface="Cambria Math"/>
                          </a:rPr>
                          <m:t>+</m:t>
                        </m:r>
                        <m:r>
                          <a:rPr lang="en-US" i="1">
                            <a:latin typeface="Cambria Math"/>
                          </a:rPr>
                          <m:t>𝑛</m:t>
                        </m:r>
                        <m:r>
                          <a:rPr lang="ru-RU" i="1">
                            <a:latin typeface="Cambria Math"/>
                          </a:rPr>
                          <m:t>−</m:t>
                        </m:r>
                        <m:r>
                          <a:rPr lang="ru-RU" i="1">
                            <a:latin typeface="Cambria Math"/>
                          </a:rPr>
                          <m:t>1</m:t>
                        </m:r>
                      </m:e>
                    </m:bar>
                  </m:oMath>
                </a14:m>
                <a:r>
                  <a:rPr lang="en-US" dirty="0" smtClean="0"/>
                  <a:t>.</a:t>
                </a:r>
                <a:endParaRPr lang="ru-RU" dirty="0" smtClean="0"/>
              </a:p>
            </p:txBody>
          </p:sp>
        </mc:Choice>
        <mc:Fallback>
          <p:sp>
            <p:nvSpPr>
              <p:cNvPr id="3" name="Объект 2"/>
              <p:cNvSpPr>
                <a:spLocks noGrp="1" noRot="1" noChangeAspect="1" noMove="1" noResize="1" noEditPoints="1" noAdjustHandles="1" noChangeArrowheads="1" noChangeShapeType="1" noTextEdit="1"/>
              </p:cNvSpPr>
              <p:nvPr>
                <p:ph idx="1"/>
              </p:nvPr>
            </p:nvSpPr>
            <p:spPr>
              <a:blipFill rotWithShape="1">
                <a:blip r:embed="rId2" cstate="print"/>
                <a:stretch>
                  <a:fillRect l="-478" t="-368" r="-478"/>
                </a:stretch>
              </a:blipFill>
            </p:spPr>
            <p:txBody>
              <a:bodyPr/>
              <a:lstStyle/>
              <a:p>
                <a:r>
                  <a:rPr lang="ru-RU">
                    <a:noFill/>
                  </a:rPr>
                  <a:t> </a:t>
                </a:r>
              </a:p>
            </p:txBody>
          </p:sp>
        </mc:Fallback>
      </mc:AlternateContent>
      <p:sp>
        <p:nvSpPr>
          <p:cNvPr id="4" name="Дата 3"/>
          <p:cNvSpPr>
            <a:spLocks noGrp="1"/>
          </p:cNvSpPr>
          <p:nvPr>
            <p:ph type="dt" sz="half" idx="2"/>
          </p:nvPr>
        </p:nvSpPr>
        <p:spPr/>
        <p:txBody>
          <a:bodyPr rtlCol="0"/>
          <a:lstStyle/>
          <a:p>
            <a:pPr rtl="0">
              <a:defRPr/>
            </a:pPr>
            <a:r>
              <a:rPr lang="en"/>
              <a:t>Nizhny Novgorod, 2011</a:t>
            </a:r>
            <a:endParaRPr lang="ru-RU" dirty="0"/>
          </a:p>
        </p:txBody>
      </p:sp>
      <p:sp>
        <p:nvSpPr>
          <p:cNvPr id="5" name="Нижний колонтитул 4"/>
          <p:cNvSpPr>
            <a:spLocks noGrp="1"/>
          </p:cNvSpPr>
          <p:nvPr>
            <p:ph type="ftr" sz="quarter" idx="3"/>
          </p:nvPr>
        </p:nvSpPr>
        <p:spPr/>
        <p:txBody>
          <a:bodyPr rtlCol="0"/>
          <a:lstStyle/>
          <a:p>
            <a:pPr rtl="0">
              <a:defRPr/>
            </a:pPr>
            <a:r>
              <a:rPr lang="en"/>
              <a:t>Solving sparse linear systems by iterative methods</a:t>
            </a:r>
            <a:endParaRPr lang="ru-RU" dirty="0"/>
          </a:p>
        </p:txBody>
      </p:sp>
    </p:spTree>
    <p:extLst>
      <p:ext uri="{BB962C8B-B14F-4D97-AF65-F5344CB8AC3E}">
        <p14:creationId xmlns:p14="http://schemas.microsoft.com/office/powerpoint/2010/main" xmlns="" val="3857763058"/>
      </p:ext>
    </p:extLst>
  </p:cSld>
  <p:clrMapOvr>
    <a:masterClrMapping/>
  </p:clrMapOvr>
</p:sld>
</file>

<file path=ppt/theme/theme1.xml><?xml version="1.0" encoding="utf-8"?>
<a:theme xmlns:a="http://schemas.openxmlformats.org/drawingml/2006/main" name="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3896</TotalTime>
  <Words>8533</Words>
  <Application>Microsoft Office PowerPoint</Application>
  <PresentationFormat>Лист A4 (210x297 мм)</PresentationFormat>
  <Paragraphs>1672</Paragraphs>
  <Slides>136</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136</vt:i4>
      </vt:variant>
    </vt:vector>
  </HeadingPairs>
  <TitlesOfParts>
    <vt:vector size="138" baseType="lpstr">
      <vt:lpstr>itlab</vt:lpstr>
      <vt:lpstr>Документ</vt:lpstr>
      <vt:lpstr>Слайд 1</vt:lpstr>
      <vt:lpstr>Contents</vt:lpstr>
      <vt:lpstr>Purposes of work</vt:lpstr>
      <vt:lpstr>Objectives of work (1)</vt:lpstr>
      <vt:lpstr>Objectives of work (2)</vt:lpstr>
      <vt:lpstr>Test infrastructure</vt:lpstr>
      <vt:lpstr>Stationary problem of heat diffusion in a plate </vt:lpstr>
      <vt:lpstr>Legend</vt:lpstr>
      <vt:lpstr>Problem Statement (1)</vt:lpstr>
      <vt:lpstr>Problem Statement (2)</vt:lpstr>
      <vt:lpstr>Computation scheme</vt:lpstr>
      <vt:lpstr>Difference scheme (1)</vt:lpstr>
      <vt:lpstr>Difference scheme (2)</vt:lpstr>
      <vt:lpstr>Difference scheme (3)</vt:lpstr>
      <vt:lpstr>  Putting a differential system </vt:lpstr>
      <vt:lpstr>Put the system of differential equations  in a matrix form (2)</vt:lpstr>
      <vt:lpstr>SOR METHOD</vt:lpstr>
      <vt:lpstr>SOR method (1)</vt:lpstr>
      <vt:lpstr>SOR method (2)</vt:lpstr>
      <vt:lpstr>SOR method (3)</vt:lpstr>
      <vt:lpstr>SOR method (4)</vt:lpstr>
      <vt:lpstr>SOR method (5)</vt:lpstr>
      <vt:lpstr>SOR method (6)</vt:lpstr>
      <vt:lpstr>SOR method (7)</vt:lpstr>
      <vt:lpstr>SOR method (8)</vt:lpstr>
      <vt:lpstr>BAND MATRIX STORAGE FORMATS</vt:lpstr>
      <vt:lpstr>Band matrix notion (1)</vt:lpstr>
      <vt:lpstr>Band matrix notion (2)</vt:lpstr>
      <vt:lpstr>Band format</vt:lpstr>
      <vt:lpstr>Band row format (1)</vt:lpstr>
      <vt:lpstr>Band row format (2)</vt:lpstr>
      <vt:lpstr>Band column format (1)</vt:lpstr>
      <vt:lpstr>Band column format (2)</vt:lpstr>
      <vt:lpstr>Diagonal format (1)</vt:lpstr>
      <vt:lpstr>Diagonal format (2)</vt:lpstr>
      <vt:lpstr>Diagonal format (3)</vt:lpstr>
      <vt:lpstr>Profile format (1)</vt:lpstr>
      <vt:lpstr>Profile format (2)</vt:lpstr>
      <vt:lpstr>Profile format (3)</vt:lpstr>
      <vt:lpstr>Profile format (4)</vt:lpstr>
      <vt:lpstr>Profile format (5)</vt:lpstr>
      <vt:lpstr>Profile format (6)</vt:lpstr>
      <vt:lpstr>Format used to solve the problem (1)</vt:lpstr>
      <vt:lpstr>Format used to solve the problem (2)</vt:lpstr>
      <vt:lpstr>SOFTWARE implementation Consecutive version </vt:lpstr>
      <vt:lpstr>Project creation (1)</vt:lpstr>
      <vt:lpstr>Project creation (2)</vt:lpstr>
      <vt:lpstr>Project creation (3)</vt:lpstr>
      <vt:lpstr>Connection to the Intel® Math Kernel Library (1)</vt:lpstr>
      <vt:lpstr>Connection to the Intel® Math Kernel Library (2)</vt:lpstr>
      <vt:lpstr>Connection to the Intel® Math Kernel Library (3)</vt:lpstr>
      <vt:lpstr>Elementary function (1)</vt:lpstr>
      <vt:lpstr>Elementary function (2)</vt:lpstr>
      <vt:lpstr>Elementary function (3)</vt:lpstr>
      <vt:lpstr>Elementary function (4)</vt:lpstr>
      <vt:lpstr>Auxiliary functions</vt:lpstr>
      <vt:lpstr>Auxiliary functions. Differential equation description (1)</vt:lpstr>
      <vt:lpstr>Auxiliary functions. Differential equation description (2)</vt:lpstr>
      <vt:lpstr>Auxiliary functions. Linear system initialization (1)</vt:lpstr>
      <vt:lpstr>Auxiliary functions. Linear system initialization (2)</vt:lpstr>
      <vt:lpstr>Auxiliary functions. Linear system initialization (3)</vt:lpstr>
      <vt:lpstr>Auxiliary functions. Linear system initialization (4)</vt:lpstr>
      <vt:lpstr>Auxiliary functions. Obtaining the exact system solution (1)</vt:lpstr>
      <vt:lpstr>Auxiliary functions. Obtaining the exact system solution (2)</vt:lpstr>
      <vt:lpstr>Auxiliary functions. Obtaining the exact system solution (3)</vt:lpstr>
      <vt:lpstr>Auxiliary functions. Calling the Successive Over Relaxation method (1)</vt:lpstr>
      <vt:lpstr>Auxiliary functions. Calling the Successive Over Relaxation method (2)</vt:lpstr>
      <vt:lpstr>Auxiliary functions. Calling the Successive Over Relaxation method (3)</vt:lpstr>
      <vt:lpstr>Implementation of the Successive Over Relaxation method (1)</vt:lpstr>
      <vt:lpstr>Implementation of the Successive Over Relaxation method (2)</vt:lpstr>
      <vt:lpstr>Implementation of the Successive Over Relaxation method (3)</vt:lpstr>
      <vt:lpstr>Project compilation and application run</vt:lpstr>
      <vt:lpstr>Method convergence analysis (1)</vt:lpstr>
      <vt:lpstr>Method convergence analysis (2)</vt:lpstr>
      <vt:lpstr>Method convergence analysis (3)</vt:lpstr>
      <vt:lpstr>Method convergence analysis (4)</vt:lpstr>
      <vt:lpstr>Method convergence analysis (5)</vt:lpstr>
      <vt:lpstr>SOFTWARE implementation Parallel Intel® Cilk Plus-based version</vt:lpstr>
      <vt:lpstr>Project creation</vt:lpstr>
      <vt:lpstr>main() function modification (1)</vt:lpstr>
      <vt:lpstr>main() function modification (2)</vt:lpstr>
      <vt:lpstr>ComputeDecision() function modification</vt:lpstr>
      <vt:lpstr>BandOverRelaxation() function modification (1)</vt:lpstr>
      <vt:lpstr>BandOverRelaxation() function modification (2)</vt:lpstr>
      <vt:lpstr>BandOverRelaxation() function modification (3)</vt:lpstr>
      <vt:lpstr>BandOverRelaxation() function modification (4)</vt:lpstr>
      <vt:lpstr>Project compilation and application run</vt:lpstr>
      <vt:lpstr>Scalability analysis (1)</vt:lpstr>
      <vt:lpstr>Scalability analysis (2)</vt:lpstr>
      <vt:lpstr>Scalability analysis (3)</vt:lpstr>
      <vt:lpstr>Scalability analysis (4)</vt:lpstr>
      <vt:lpstr>Слайд 92</vt:lpstr>
      <vt:lpstr>Scalability analysis (6)</vt:lpstr>
      <vt:lpstr>Software implementation Parallel implementation of the Intel® TBB-based pipelined scheme </vt:lpstr>
      <vt:lpstr>Project creation</vt:lpstr>
      <vt:lpstr>TBB library connection</vt:lpstr>
      <vt:lpstr>TBB library initialization</vt:lpstr>
      <vt:lpstr>ComputeDecision() function modification</vt:lpstr>
      <vt:lpstr>Description of a pipelined parallelization scheme (1)</vt:lpstr>
      <vt:lpstr>Description of a pipelined parallelization scheme (2)</vt:lpstr>
      <vt:lpstr>Description of a pipelined parallelization scheme (3)</vt:lpstr>
      <vt:lpstr>Description of a pipelined parallelization scheme (4)</vt:lpstr>
      <vt:lpstr>Description of a pipelined parallelization scheme (5)</vt:lpstr>
      <vt:lpstr>Description of a pipelined parallelization scheme (6)</vt:lpstr>
      <vt:lpstr>Pipelined parallelization scheme procedure (1)</vt:lpstr>
      <vt:lpstr>Pipelined parallelization scheme procedure (2)</vt:lpstr>
      <vt:lpstr>Pipelined parallelization scheme procedure (3)</vt:lpstr>
      <vt:lpstr>Pipelined parallelization scheme procedure (4)</vt:lpstr>
      <vt:lpstr>Pipelined parallelization scheme procedure (5)</vt:lpstr>
      <vt:lpstr>Pipelined parallelization scheme procedure (6)</vt:lpstr>
      <vt:lpstr>Software implementation</vt:lpstr>
      <vt:lpstr>Class ensuring functionality of the worker (1)</vt:lpstr>
      <vt:lpstr>Class ensuring functionality of the master (2)</vt:lpstr>
      <vt:lpstr>Class ensuring functionality of the master (1)</vt:lpstr>
      <vt:lpstr>Class ensuring functionality of the master (2)</vt:lpstr>
      <vt:lpstr>Class ensuring functionality of the master (3)</vt:lpstr>
      <vt:lpstr>Class ensuring functionality of the master (4)</vt:lpstr>
      <vt:lpstr>Class ensuring functionality of the master (5)</vt:lpstr>
      <vt:lpstr>Class ensuring functionality of the master (6)</vt:lpstr>
      <vt:lpstr>Class ensuring functionality of the master (7)</vt:lpstr>
      <vt:lpstr>Class ensuring functionality of the master (8)</vt:lpstr>
      <vt:lpstr>Class ensuring functionality of the master (9)</vt:lpstr>
      <vt:lpstr>Class ensuring functionality of the master (10)</vt:lpstr>
      <vt:lpstr>BandOverRelaxation() function modification (1)</vt:lpstr>
      <vt:lpstr>BandOverRelaxation() function modification (2)</vt:lpstr>
      <vt:lpstr>BandOverRelaxation() function modification (3)</vt:lpstr>
      <vt:lpstr>Project compilation and application run</vt:lpstr>
      <vt:lpstr>Scalability analysis (1)</vt:lpstr>
      <vt:lpstr>Scalability analysis (2)</vt:lpstr>
      <vt:lpstr>Слайд 130</vt:lpstr>
      <vt:lpstr>Scalability analysis (4)</vt:lpstr>
      <vt:lpstr>Test questions (1)</vt:lpstr>
      <vt:lpstr>Test questions (2)</vt:lpstr>
      <vt:lpstr>Added tasks (1)</vt:lpstr>
      <vt:lpstr>Added tasks (2)</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систем линейных алгебраических уравнений с разреженной матрицей итерационными методами</dc:title>
  <dc:creator>Козинов Е.А., Кустикова В.Д., Малова А.Ю.</dc:creator>
  <cp:lastModifiedBy>bka</cp:lastModifiedBy>
  <cp:revision>220</cp:revision>
  <dcterms:created xsi:type="dcterms:W3CDTF">2012-01-11T05:29:50Z</dcterms:created>
  <dcterms:modified xsi:type="dcterms:W3CDTF">2014-12-07T18:20:26Z</dcterms:modified>
</cp:coreProperties>
</file>