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478" r:id="rId2"/>
    <p:sldId id="710" r:id="rId3"/>
    <p:sldId id="599" r:id="rId4"/>
    <p:sldId id="668" r:id="rId5"/>
    <p:sldId id="669" r:id="rId6"/>
    <p:sldId id="712" r:id="rId7"/>
    <p:sldId id="671" r:id="rId8"/>
    <p:sldId id="672" r:id="rId9"/>
    <p:sldId id="709" r:id="rId10"/>
    <p:sldId id="713" r:id="rId11"/>
    <p:sldId id="714" r:id="rId12"/>
    <p:sldId id="670" r:id="rId13"/>
    <p:sldId id="705" r:id="rId14"/>
    <p:sldId id="706" r:id="rId15"/>
    <p:sldId id="716" r:id="rId16"/>
    <p:sldId id="717" r:id="rId17"/>
    <p:sldId id="718" r:id="rId18"/>
    <p:sldId id="719" r:id="rId19"/>
    <p:sldId id="720" r:id="rId20"/>
    <p:sldId id="721" r:id="rId21"/>
    <p:sldId id="722" r:id="rId22"/>
    <p:sldId id="723" r:id="rId23"/>
    <p:sldId id="724" r:id="rId24"/>
    <p:sldId id="715" r:id="rId25"/>
    <p:sldId id="707" r:id="rId26"/>
    <p:sldId id="704" r:id="rId27"/>
    <p:sldId id="711" r:id="rId28"/>
    <p:sldId id="596" r:id="rId29"/>
    <p:sldId id="598" r:id="rId30"/>
    <p:sldId id="513" r:id="rId31"/>
  </p:sldIdLst>
  <p:sldSz cx="9906000" cy="6858000" type="A4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63D"/>
    <a:srgbClr val="0969CD"/>
    <a:srgbClr val="CCCCCC"/>
    <a:srgbClr val="FF0000"/>
    <a:srgbClr val="FFFF00"/>
    <a:srgbClr val="CC0000"/>
    <a:srgbClr val="808080"/>
    <a:srgbClr val="7575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244" autoAdjust="0"/>
    <p:restoredTop sz="99857" autoAdjust="0"/>
  </p:normalViewPr>
  <p:slideViewPr>
    <p:cSldViewPr>
      <p:cViewPr varScale="1">
        <p:scale>
          <a:sx n="93" d="100"/>
          <a:sy n="93" d="100"/>
        </p:scale>
        <p:origin x="-157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9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image" Target="../media/image45.wmf"/><Relationship Id="rId7" Type="http://schemas.openxmlformats.org/officeDocument/2006/relationships/image" Target="../media/image48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2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Relationship Id="rId9" Type="http://schemas.openxmlformats.org/officeDocument/2006/relationships/image" Target="../media/image50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AE85CF23-FFAA-41EF-8491-3677FDDD8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8950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EAD79C9B-8BD0-4338-9208-9BB6A58C8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99151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E47E44-864B-4A4A-B425-358C47DA2C99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0" y="115888"/>
            <a:ext cx="9945688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dirty="0" smtClean="0">
              <a:latin typeface="Arial" charset="0"/>
            </a:endParaRP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260350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08313" y="6413500"/>
            <a:ext cx="5761037" cy="482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17263-AD44-4172-9351-2AAA83E44B95}" type="slidenum">
              <a:rPr lang="ru-RU"/>
              <a:pPr>
                <a:defRPr/>
              </a:pPr>
              <a:t>‹#›</a:t>
            </a:fld>
            <a:r>
              <a:rPr lang="ru-RU" dirty="0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03E21-181A-4860-A570-9A4DA710F155}" type="slidenum">
              <a:rPr lang="ru-RU"/>
              <a:pPr>
                <a:defRPr/>
              </a:pPr>
              <a:t>‹#›</a:t>
            </a:fld>
            <a:r>
              <a:rPr lang="ru-RU"/>
              <a:t> из 20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650" y="6408738"/>
            <a:ext cx="20510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8313" y="6410325"/>
            <a:ext cx="57610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sz="1000">
                <a:latin typeface="Arial" charset="0"/>
              </a:defRPr>
            </a:lvl1pPr>
          </a:lstStyle>
          <a:p>
            <a:pPr>
              <a:defRPr/>
            </a:pPr>
            <a:fld id="{17A20309-9DF2-465A-8283-412120E848FB}" type="slidenum">
              <a:rPr lang="ru-RU"/>
              <a:pPr>
                <a:defRPr/>
              </a:pPr>
              <a:t>‹#›</a:t>
            </a:fld>
            <a:r>
              <a:rPr lang="ru-RU"/>
              <a:t> из 20</a:t>
            </a: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3322" name="Picture 13" descr="NNGU_Logo_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6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Relationship Id="rId9" Type="http://schemas.openxmlformats.org/officeDocument/2006/relationships/oleObject" Target="../embeddings/oleObject3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Relationship Id="rId9" Type="http://schemas.openxmlformats.org/officeDocument/2006/relationships/oleObject" Target="../embeddings/oleObject39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3.bin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2.bin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1.bin"/><Relationship Id="rId9" Type="http://schemas.openxmlformats.org/officeDocument/2006/relationships/oleObject" Target="../embeddings/oleObject46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se.ufl.edu/research/sparse/matrices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52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5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57.bin"/><Relationship Id="rId4" Type="http://schemas.openxmlformats.org/officeDocument/2006/relationships/oleObject" Target="../embeddings/oleObject56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software.intel.com/sites/products/documentation/hpc/mkl/mklman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mailto:barkalov@fup.unn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429000"/>
            <a:ext cx="8420100" cy="1015663"/>
          </a:xfrm>
          <a:noFill/>
        </p:spPr>
        <p:txBody>
          <a:bodyPr>
            <a:spAutoFit/>
          </a:bodyPr>
          <a:lstStyle/>
          <a:p>
            <a:pPr algn="ctr" eaLnBrk="1" hangingPunct="1"/>
            <a:r>
              <a:rPr lang="en-US" dirty="0" smtClean="0"/>
              <a:t>Basic Iterative Methods.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en-US" dirty="0" err="1" smtClean="0"/>
              <a:t>Chebyshev’s</a:t>
            </a:r>
            <a:r>
              <a:rPr lang="en-US" dirty="0" smtClean="0"/>
              <a:t> </a:t>
            </a:r>
            <a:r>
              <a:rPr lang="en-US" dirty="0" err="1" smtClean="0"/>
              <a:t>Aceleration</a:t>
            </a:r>
            <a:endParaRPr lang="ru-RU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205038"/>
            <a:ext cx="9047163" cy="461665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Iterative </a:t>
            </a:r>
            <a:r>
              <a:rPr lang="en-US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Methods for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Solving Linear Systems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160838" y="5591175"/>
            <a:ext cx="5737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sz="2000" dirty="0" smtClean="0">
                <a:latin typeface="Arial" charset="0"/>
              </a:rPr>
              <a:t>K.A. </a:t>
            </a:r>
            <a:r>
              <a:rPr lang="en-US" sz="2000" dirty="0" err="1" smtClean="0">
                <a:latin typeface="Arial" charset="0"/>
              </a:rPr>
              <a:t>Barkalov</a:t>
            </a:r>
            <a:r>
              <a:rPr lang="ru-RU" sz="2000" dirty="0" smtClean="0">
                <a:latin typeface="Arial" charset="0"/>
              </a:rPr>
              <a:t>,</a:t>
            </a:r>
            <a:endParaRPr lang="ru-RU" sz="2000" dirty="0">
              <a:latin typeface="Arial" charset="0"/>
            </a:endParaRPr>
          </a:p>
          <a:p>
            <a:pPr algn="l"/>
            <a:r>
              <a:rPr lang="en-US" sz="2000" dirty="0" smtClean="0">
                <a:latin typeface="Arial" charset="0"/>
              </a:rPr>
              <a:t>Software Department</a:t>
            </a:r>
            <a:endParaRPr lang="ru-RU" sz="2000" dirty="0">
              <a:latin typeface="Arial" charset="0"/>
            </a:endParaRP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6321425" y="4724400"/>
            <a:ext cx="3576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en-US" i="1" dirty="0" smtClean="0">
                <a:solidFill>
                  <a:srgbClr val="000000"/>
                </a:solidFill>
                <a:latin typeface="Arial" charset="0"/>
              </a:rPr>
              <a:t>Supported by</a:t>
            </a:r>
            <a:r>
              <a:rPr lang="ru-RU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i="1" dirty="0">
                <a:solidFill>
                  <a:srgbClr val="000000"/>
                </a:solidFill>
                <a:latin typeface="Arial" charset="0"/>
              </a:rPr>
              <a:t>Intel</a:t>
            </a: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614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614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/>
              <a:t>Jacobi and Seidel Methods</a:t>
            </a:r>
            <a:endParaRPr lang="ru-RU" sz="2800" dirty="0" smtClean="0"/>
          </a:p>
        </p:txBody>
      </p:sp>
      <p:sp>
        <p:nvSpPr>
          <p:cNvPr id="615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Let us come round to solution of the system</a:t>
            </a:r>
            <a:r>
              <a:rPr lang="ru-RU" dirty="0" smtClean="0"/>
              <a:t>  </a:t>
            </a:r>
            <a:r>
              <a:rPr lang="en-US" sz="2600" i="1" dirty="0" err="1" smtClean="0">
                <a:latin typeface="Times New Roman" pitchFamily="18" charset="0"/>
              </a:rPr>
              <a:t>Ax</a:t>
            </a:r>
            <a:r>
              <a:rPr lang="en-US" sz="2600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sz="2600" i="1" dirty="0" err="1" smtClean="0">
                <a:latin typeface="Times New Roman" pitchFamily="18" charset="0"/>
              </a:rPr>
              <a:t>b</a:t>
            </a:r>
            <a:endParaRPr lang="ru-RU" sz="2600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	with the symmetric positive</a:t>
            </a:r>
            <a:r>
              <a:rPr lang="ru-RU" dirty="0" smtClean="0"/>
              <a:t> </a:t>
            </a:r>
            <a:r>
              <a:rPr lang="en-US" dirty="0" smtClean="0"/>
              <a:t>definite matrix </a:t>
            </a:r>
            <a:r>
              <a:rPr lang="en-US" sz="2600" i="1" dirty="0" smtClean="0">
                <a:latin typeface="Times New Roman" pitchFamily="18" charset="0"/>
              </a:rPr>
              <a:t>A</a:t>
            </a:r>
            <a:r>
              <a:rPr lang="en-US" dirty="0" smtClean="0"/>
              <a:t>.</a:t>
            </a:r>
            <a:endParaRPr lang="ru-RU" dirty="0" smtClean="0">
              <a:latin typeface="Times New Roman" pitchFamily="18" charset="0"/>
            </a:endParaRPr>
          </a:p>
          <a:p>
            <a:r>
              <a:rPr lang="en-US" dirty="0" smtClean="0"/>
              <a:t>Let us represent the matrix as</a:t>
            </a:r>
            <a:r>
              <a:rPr lang="ru-RU" dirty="0" smtClean="0"/>
              <a:t> </a:t>
            </a:r>
            <a:r>
              <a:rPr lang="en-US" sz="26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sz="2600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600" i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600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i="1" dirty="0" smtClean="0"/>
              <a:t>,</a:t>
            </a:r>
            <a:r>
              <a:rPr lang="en-US" i="1" dirty="0" smtClean="0"/>
              <a:t> </a:t>
            </a:r>
            <a:r>
              <a:rPr lang="en-US" dirty="0" smtClean="0"/>
              <a:t>where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D, L, R</a:t>
            </a:r>
            <a:r>
              <a:rPr lang="en-US" dirty="0" smtClean="0"/>
              <a:t> – diagonal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en-US" dirty="0" smtClean="0"/>
              <a:t>strict lower triangular</a:t>
            </a:r>
          </a:p>
          <a:p>
            <a:pPr>
              <a:buNone/>
            </a:pPr>
            <a:r>
              <a:rPr lang="en-US" dirty="0" smtClean="0"/>
              <a:t>    strict upper </a:t>
            </a:r>
            <a:r>
              <a:rPr lang="en-US" dirty="0"/>
              <a:t>triangular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    parts of the matrix</a:t>
            </a:r>
            <a:r>
              <a:rPr lang="ru-RU" dirty="0" smtClean="0"/>
              <a:t>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GB" dirty="0" smtClean="0"/>
              <a:t>Jacobi method</a:t>
            </a:r>
            <a:endParaRPr lang="ru-RU" dirty="0" smtClean="0"/>
          </a:p>
          <a:p>
            <a:endParaRPr lang="ru-RU" dirty="0" smtClean="0"/>
          </a:p>
          <a:p>
            <a:r>
              <a:rPr lang="en-GB" dirty="0" smtClean="0"/>
              <a:t>Seidel method</a:t>
            </a:r>
            <a:endParaRPr lang="en-US" dirty="0" smtClean="0"/>
          </a:p>
        </p:txBody>
      </p:sp>
      <p:sp>
        <p:nvSpPr>
          <p:cNvPr id="6151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2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3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4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5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6" name="Rectangle 11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8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9" name="Rectangle 16"/>
          <p:cNvSpPr>
            <a:spLocks noChangeArrowheads="1"/>
          </p:cNvSpPr>
          <p:nvPr/>
        </p:nvSpPr>
        <p:spPr bwMode="auto">
          <a:xfrm>
            <a:off x="0" y="4191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16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1063" y="2565400"/>
            <a:ext cx="2592337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3008313" y="4555976"/>
          <a:ext cx="2997200" cy="457200"/>
        </p:xfrm>
        <a:graphic>
          <a:graphicData uri="http://schemas.openxmlformats.org/presentationml/2006/ole">
            <p:oleObj spid="_x0000_s47198" name="Формула" r:id="rId4" imgW="1549400" imgH="228600" progId="Equation.3">
              <p:embed/>
            </p:oleObj>
          </a:graphicData>
        </a:graphic>
      </p:graphicFrame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2386831" y="5661248"/>
          <a:ext cx="3070225" cy="457200"/>
        </p:xfrm>
        <a:graphic>
          <a:graphicData uri="http://schemas.openxmlformats.org/presentationml/2006/ole">
            <p:oleObj spid="_x0000_s47199" name="Формула" r:id="rId5" imgW="1587500" imgH="228600" progId="Equation.3">
              <p:embed/>
            </p:oleObj>
          </a:graphicData>
        </a:graphic>
      </p:graphicFrame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10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614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614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/>
              <a:t>Jacobi and Seidel Methods</a:t>
            </a:r>
            <a:r>
              <a:rPr lang="ru-RU" sz="2800" dirty="0" smtClean="0"/>
              <a:t> – </a:t>
            </a:r>
            <a:r>
              <a:rPr lang="en-GB" sz="2800" dirty="0" smtClean="0"/>
              <a:t>Convergence</a:t>
            </a:r>
            <a:r>
              <a:rPr lang="ru-RU" sz="2800" dirty="0" smtClean="0"/>
              <a:t> </a:t>
            </a:r>
          </a:p>
        </p:txBody>
      </p:sp>
      <p:sp>
        <p:nvSpPr>
          <p:cNvPr id="615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Let us write down the methods in a component-wise manner</a:t>
            </a:r>
          </a:p>
          <a:p>
            <a:pPr lvl="1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Jacobi method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Seidel method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Method convergence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GB" dirty="0">
                <a:latin typeface="Times New Roman" pitchFamily="18" charset="0"/>
                <a:cs typeface="Times New Roman" pitchFamily="18" charset="0"/>
              </a:rPr>
              <a:t>Jacobi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A&gt;0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strict diagonal dominance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GB" dirty="0">
                <a:latin typeface="Times New Roman" pitchFamily="18" charset="0"/>
                <a:cs typeface="Times New Roman" pitchFamily="18" charset="0"/>
              </a:rPr>
              <a:t>Seidel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A&gt;0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Transition matrices</a:t>
            </a:r>
          </a:p>
          <a:p>
            <a:pPr lvl="1"/>
            <a:r>
              <a:rPr lang="en-GB" dirty="0">
                <a:latin typeface="Times New Roman" pitchFamily="18" charset="0"/>
                <a:cs typeface="Times New Roman" pitchFamily="18" charset="0"/>
              </a:rPr>
              <a:t>Jacobi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/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Jac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−1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−1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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GB" dirty="0">
                <a:latin typeface="Times New Roman" pitchFamily="18" charset="0"/>
                <a:cs typeface="Times New Roman" pitchFamily="18" charset="0"/>
              </a:rPr>
              <a:t>Seidel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G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GS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(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D+L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−1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D+L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−1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 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1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2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3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4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5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6" name="Rectangle 11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8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9" name="Rectangle 16"/>
          <p:cNvSpPr>
            <a:spLocks noChangeArrowheads="1"/>
          </p:cNvSpPr>
          <p:nvPr/>
        </p:nvSpPr>
        <p:spPr bwMode="auto">
          <a:xfrm>
            <a:off x="0" y="4191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3512840" y="1453962"/>
          <a:ext cx="4320480" cy="864096"/>
        </p:xfrm>
        <a:graphic>
          <a:graphicData uri="http://schemas.openxmlformats.org/presentationml/2006/ole">
            <p:oleObj spid="_x0000_s48227" name="Формула" r:id="rId3" imgW="2349500" imgH="482600" progId="Equation.3">
              <p:embed/>
            </p:oleObj>
          </a:graphicData>
        </a:graphic>
      </p:graphicFrame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8134" name="Object 6"/>
          <p:cNvGraphicFramePr>
            <a:graphicFrameLocks noChangeAspect="1"/>
          </p:cNvGraphicFramePr>
          <p:nvPr/>
        </p:nvGraphicFramePr>
        <p:xfrm>
          <a:off x="3513138" y="2287146"/>
          <a:ext cx="4984750" cy="965200"/>
        </p:xfrm>
        <a:graphic>
          <a:graphicData uri="http://schemas.openxmlformats.org/presentationml/2006/ole">
            <p:oleObj spid="_x0000_s48228" name="Формула" r:id="rId4" imgW="2425700" imgH="482600" progId="Equation.3">
              <p:embed/>
            </p:oleObj>
          </a:graphicData>
        </a:graphic>
      </p:graphicFrame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11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614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614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/>
              <a:t>Successive Over Relaxation Method</a:t>
            </a:r>
            <a:r>
              <a:rPr lang="ru-RU" sz="2800" dirty="0" smtClean="0"/>
              <a:t> (</a:t>
            </a:r>
            <a:r>
              <a:rPr lang="en-US" sz="2800" dirty="0" smtClean="0"/>
              <a:t>SOR</a:t>
            </a:r>
            <a:r>
              <a:rPr lang="ru-RU" sz="2800" dirty="0" smtClean="0"/>
              <a:t>)</a:t>
            </a:r>
          </a:p>
        </p:txBody>
      </p:sp>
      <p:sp>
        <p:nvSpPr>
          <p:cNvPr id="615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Successive over relaxation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method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SOR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written as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is the method parameter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Convergence: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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(0,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(required)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&gt;0, then it is sufficient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numerical solution of mathematical physics problems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Required number of iterations when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opt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SOR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Seidel method show the same):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More exact estimation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1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2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3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4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5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6" name="Rectangle 11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8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6" name="Object 14"/>
          <p:cNvGraphicFramePr>
            <a:graphicFrameLocks noChangeAspect="1"/>
          </p:cNvGraphicFramePr>
          <p:nvPr/>
        </p:nvGraphicFramePr>
        <p:xfrm>
          <a:off x="2576736" y="1628800"/>
          <a:ext cx="4116388" cy="838200"/>
        </p:xfrm>
        <a:graphic>
          <a:graphicData uri="http://schemas.openxmlformats.org/presentationml/2006/ole">
            <p:oleObj spid="_x0000_s6284" name="Формула" r:id="rId3" imgW="2044700" imgH="419100" progId="Equation.3">
              <p:embed/>
            </p:oleObj>
          </a:graphicData>
        </a:graphic>
      </p:graphicFrame>
      <p:sp>
        <p:nvSpPr>
          <p:cNvPr id="6159" name="Rectangle 16"/>
          <p:cNvSpPr>
            <a:spLocks noChangeArrowheads="1"/>
          </p:cNvSpPr>
          <p:nvPr/>
        </p:nvSpPr>
        <p:spPr bwMode="auto">
          <a:xfrm>
            <a:off x="0" y="4191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3584848" y="3738488"/>
          <a:ext cx="1928813" cy="482600"/>
        </p:xfrm>
        <a:graphic>
          <a:graphicData uri="http://schemas.openxmlformats.org/presentationml/2006/ole">
            <p:oleObj spid="_x0000_s6285" name="Формула" r:id="rId4" imgW="952087" imgH="241195" progId="Equation.3">
              <p:embed/>
            </p:oleObj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3152775" y="5319166"/>
          <a:ext cx="3448050" cy="846138"/>
        </p:xfrm>
        <a:graphic>
          <a:graphicData uri="http://schemas.openxmlformats.org/presentationml/2006/ole">
            <p:oleObj spid="_x0000_s6286" name="Формула" r:id="rId5" imgW="1905000" imgH="469900" progId="Equation.3">
              <p:embed/>
            </p:oleObj>
          </a:graphicData>
        </a:graphic>
      </p:graphicFrame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12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SOR</a:t>
            </a:r>
            <a:r>
              <a:rPr lang="ru-RU" sz="2800" dirty="0" smtClean="0"/>
              <a:t> </a:t>
            </a:r>
            <a:r>
              <a:rPr lang="ru-RU" sz="2800" dirty="0" smtClean="0">
                <a:sym typeface="Symbol" pitchFamily="18" charset="2"/>
              </a:rPr>
              <a:t> </a:t>
            </a:r>
            <a:r>
              <a:rPr lang="en-US" sz="2800" dirty="0" smtClean="0"/>
              <a:t>Algorithm</a:t>
            </a:r>
            <a:endParaRPr lang="ru-RU" sz="2800" dirty="0" smtClean="0"/>
          </a:p>
        </p:txBody>
      </p:sp>
      <p:sp>
        <p:nvSpPr>
          <p:cNvPr id="81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regard to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let us put it into a more convenient form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 approximation components are computed as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Transition matrix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Non-symmetric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complexity of a single iteration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Wingdings" pitchFamily="2" charset="2"/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+n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Performance of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iterations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9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8200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8201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4" name="Object 1"/>
          <p:cNvGraphicFramePr>
            <a:graphicFrameLocks noChangeAspect="1"/>
          </p:cNvGraphicFramePr>
          <p:nvPr/>
        </p:nvGraphicFramePr>
        <p:xfrm>
          <a:off x="1712640" y="1700808"/>
          <a:ext cx="5561013" cy="457200"/>
        </p:xfrm>
        <a:graphic>
          <a:graphicData uri="http://schemas.openxmlformats.org/presentationml/2006/ole">
            <p:oleObj spid="_x0000_s8327" name="Формула" r:id="rId3" imgW="2857500" imgH="228600" progId="Equation.3">
              <p:embed/>
            </p:oleObj>
          </a:graphicData>
        </a:graphic>
      </p:graphicFrame>
      <p:sp>
        <p:nvSpPr>
          <p:cNvPr id="820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1136576" y="2392809"/>
          <a:ext cx="7061200" cy="892175"/>
        </p:xfrm>
        <a:graphic>
          <a:graphicData uri="http://schemas.openxmlformats.org/presentationml/2006/ole">
            <p:oleObj spid="_x0000_s8328" name="Формула" r:id="rId4" imgW="3454400" imgH="444500" progId="Equation.3">
              <p:embed/>
            </p:oleObj>
          </a:graphicData>
        </a:graphic>
      </p:graphicFrame>
      <p:sp>
        <p:nvSpPr>
          <p:cNvPr id="8203" name="Rectangle 5"/>
          <p:cNvSpPr>
            <a:spLocks noChangeArrowheads="1"/>
          </p:cNvSpPr>
          <p:nvPr/>
        </p:nvSpPr>
        <p:spPr bwMode="auto">
          <a:xfrm>
            <a:off x="0" y="4191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3575050" y="3377540"/>
          <a:ext cx="3675063" cy="457200"/>
        </p:xfrm>
        <a:graphic>
          <a:graphicData uri="http://schemas.openxmlformats.org/presentationml/2006/ole">
            <p:oleObj spid="_x0000_s8329" name="Формула" r:id="rId5" imgW="1968500" imgH="228600" progId="Equation.3">
              <p:embed/>
            </p:oleObj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13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SSOR</a:t>
            </a:r>
            <a:r>
              <a:rPr lang="ru-RU" sz="2800" dirty="0" smtClean="0"/>
              <a:t> </a:t>
            </a:r>
            <a:r>
              <a:rPr lang="ru-RU" sz="2800" dirty="0" smtClean="0">
                <a:sym typeface="Symbol" pitchFamily="18" charset="2"/>
              </a:rPr>
              <a:t> </a:t>
            </a:r>
            <a:r>
              <a:rPr lang="en-US" sz="2800" dirty="0" smtClean="0">
                <a:sym typeface="Symbol" pitchFamily="18" charset="2"/>
              </a:rPr>
              <a:t>symmetric method</a:t>
            </a:r>
            <a:endParaRPr lang="ru-RU" sz="2800" dirty="0" smtClean="0"/>
          </a:p>
        </p:txBody>
      </p:sp>
      <p:sp>
        <p:nvSpPr>
          <p:cNvPr id="922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0" indent="-457200" algn="just">
              <a:spcAft>
                <a:spcPts val="600"/>
              </a:spcAft>
              <a:tabLst>
                <a:tab pos="450215" algn="l"/>
              </a:tabLst>
            </a:pPr>
            <a:r>
              <a:rPr lang="en-US" dirty="0" smtClean="0">
                <a:latin typeface="Times New Roman"/>
                <a:ea typeface="Times New Roman"/>
              </a:rPr>
              <a:t>A </a:t>
            </a:r>
            <a:r>
              <a:rPr lang="en-US" dirty="0" err="1" smtClean="0">
                <a:latin typeface="Times New Roman"/>
                <a:ea typeface="Times New Roman"/>
              </a:rPr>
              <a:t>SSOR</a:t>
            </a:r>
            <a:r>
              <a:rPr lang="en-US" dirty="0" smtClean="0">
                <a:latin typeface="Times New Roman"/>
                <a:ea typeface="Times New Roman"/>
              </a:rPr>
              <a:t> step consists of:</a:t>
            </a:r>
            <a:endParaRPr lang="ru-RU" dirty="0" smtClean="0">
              <a:latin typeface="Times New Roman"/>
              <a:ea typeface="Times New Roman"/>
            </a:endParaRPr>
          </a:p>
          <a:p>
            <a:pPr marL="685800" indent="-457200" algn="just">
              <a:spcAft>
                <a:spcPts val="600"/>
              </a:spcAft>
              <a:buFont typeface="+mj-lt"/>
              <a:buAutoNum type="arabicPeriod"/>
              <a:tabLst>
                <a:tab pos="450215" algn="l"/>
              </a:tabLst>
            </a:pPr>
            <a:r>
              <a:rPr lang="en-US" sz="2200" dirty="0" smtClean="0">
                <a:latin typeface="Times New Roman"/>
                <a:ea typeface="Times New Roman"/>
              </a:rPr>
              <a:t>A</a:t>
            </a:r>
            <a:r>
              <a:rPr lang="ru-RU" sz="2200" dirty="0" smtClean="0">
                <a:latin typeface="Times New Roman"/>
                <a:ea typeface="Times New Roman"/>
              </a:rPr>
              <a:t> </a:t>
            </a:r>
            <a:r>
              <a:rPr lang="ru-RU" sz="2200" dirty="0" err="1" smtClean="0">
                <a:latin typeface="Times New Roman"/>
                <a:ea typeface="Times New Roman"/>
              </a:rPr>
              <a:t>SOR</a:t>
            </a:r>
            <a:r>
              <a:rPr lang="en-US" sz="2200" dirty="0" smtClean="0">
                <a:latin typeface="Times New Roman"/>
                <a:ea typeface="Times New Roman"/>
              </a:rPr>
              <a:t> step that involves computation of</a:t>
            </a:r>
            <a:r>
              <a:rPr lang="ru-RU" sz="2200" dirty="0" smtClean="0">
                <a:latin typeface="Times New Roman"/>
                <a:ea typeface="Times New Roman"/>
              </a:rPr>
              <a:t> </a:t>
            </a:r>
            <a:r>
              <a:rPr lang="ru-RU" sz="2200" i="1" dirty="0" smtClean="0">
                <a:latin typeface="Times New Roman"/>
                <a:ea typeface="Times New Roman"/>
              </a:rPr>
              <a:t>x</a:t>
            </a:r>
            <a:r>
              <a:rPr lang="ru-RU" sz="2200" baseline="30000" dirty="0" smtClean="0">
                <a:latin typeface="Times New Roman"/>
                <a:ea typeface="Times New Roman"/>
              </a:rPr>
              <a:t>(</a:t>
            </a:r>
            <a:r>
              <a:rPr lang="ru-RU" sz="2200" i="1" baseline="30000" dirty="0" smtClean="0">
                <a:latin typeface="Times New Roman"/>
                <a:ea typeface="Times New Roman"/>
              </a:rPr>
              <a:t>s</a:t>
            </a:r>
            <a:r>
              <a:rPr lang="ru-RU" sz="2200" baseline="30000" dirty="0" smtClean="0">
                <a:latin typeface="Times New Roman"/>
                <a:ea typeface="Times New Roman"/>
              </a:rPr>
              <a:t>+1/2)</a:t>
            </a:r>
            <a:r>
              <a:rPr lang="ru-RU" sz="2200" dirty="0" smtClean="0">
                <a:latin typeface="Times New Roman"/>
                <a:ea typeface="Times New Roman"/>
              </a:rPr>
              <a:t> </a:t>
            </a:r>
            <a:r>
              <a:rPr lang="en-US" sz="2200" dirty="0" smtClean="0">
                <a:latin typeface="Times New Roman"/>
                <a:ea typeface="Times New Roman"/>
              </a:rPr>
              <a:t>in the normal order</a:t>
            </a:r>
            <a:r>
              <a:rPr lang="ru-RU" sz="2200" dirty="0" smtClean="0">
                <a:latin typeface="Times New Roman"/>
                <a:ea typeface="Times New Roman"/>
              </a:rPr>
              <a:t>;</a:t>
            </a:r>
          </a:p>
          <a:p>
            <a:pPr marL="685800" indent="-457200" algn="just">
              <a:spcAft>
                <a:spcPts val="600"/>
              </a:spcAft>
              <a:buFont typeface="+mj-lt"/>
              <a:buAutoNum type="arabicPeriod"/>
              <a:tabLst>
                <a:tab pos="450215" algn="l"/>
              </a:tabLst>
            </a:pPr>
            <a:r>
              <a:rPr lang="en-US" sz="2200" dirty="0">
                <a:latin typeface="Times New Roman"/>
                <a:ea typeface="Times New Roman"/>
              </a:rPr>
              <a:t>A</a:t>
            </a:r>
            <a:r>
              <a:rPr lang="ru-RU" sz="2200" dirty="0">
                <a:latin typeface="Times New Roman"/>
                <a:ea typeface="Times New Roman"/>
              </a:rPr>
              <a:t> </a:t>
            </a:r>
            <a:r>
              <a:rPr lang="ru-RU" sz="2200" dirty="0" err="1">
                <a:latin typeface="Times New Roman"/>
                <a:ea typeface="Times New Roman"/>
              </a:rPr>
              <a:t>SOR</a:t>
            </a:r>
            <a:r>
              <a:rPr lang="en-US" sz="2200" dirty="0">
                <a:latin typeface="Times New Roman"/>
                <a:ea typeface="Times New Roman"/>
              </a:rPr>
              <a:t> step that involves computation of </a:t>
            </a:r>
            <a:r>
              <a:rPr lang="ru-RU" sz="2200" i="1" dirty="0" smtClean="0">
                <a:latin typeface="Times New Roman"/>
                <a:ea typeface="Times New Roman"/>
              </a:rPr>
              <a:t>x</a:t>
            </a:r>
            <a:r>
              <a:rPr lang="ru-RU" sz="2200" baseline="30000" dirty="0" smtClean="0">
                <a:latin typeface="Times New Roman"/>
                <a:ea typeface="Times New Roman"/>
              </a:rPr>
              <a:t>(</a:t>
            </a:r>
            <a:r>
              <a:rPr lang="ru-RU" sz="2200" i="1" baseline="30000" dirty="0" smtClean="0">
                <a:latin typeface="Times New Roman"/>
                <a:ea typeface="Times New Roman"/>
              </a:rPr>
              <a:t>s</a:t>
            </a:r>
            <a:r>
              <a:rPr lang="ru-RU" sz="2200" baseline="30000" dirty="0" smtClean="0">
                <a:latin typeface="Times New Roman"/>
                <a:ea typeface="Times New Roman"/>
              </a:rPr>
              <a:t>+1)</a:t>
            </a:r>
            <a:r>
              <a:rPr lang="ru-RU" sz="2200" dirty="0" smtClean="0">
                <a:latin typeface="Times New Roman"/>
                <a:ea typeface="Times New Roman"/>
              </a:rPr>
              <a:t> </a:t>
            </a:r>
            <a:r>
              <a:rPr lang="en-US" sz="2200" dirty="0" smtClean="0">
                <a:latin typeface="Times New Roman"/>
                <a:ea typeface="Times New Roman"/>
              </a:rPr>
              <a:t>in the reverse order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marL="685800" indent="-457200" algn="just">
              <a:spcAft>
                <a:spcPts val="600"/>
              </a:spcAft>
              <a:tabLst>
                <a:tab pos="450215" algn="l"/>
              </a:tabLst>
            </a:pPr>
            <a:r>
              <a:rPr lang="en-US" dirty="0" err="1" smtClean="0">
                <a:latin typeface="Times New Roman"/>
                <a:ea typeface="Times New Roman"/>
              </a:rPr>
              <a:t>SSOR</a:t>
            </a:r>
            <a:r>
              <a:rPr lang="en-US" dirty="0" smtClean="0">
                <a:latin typeface="Times New Roman"/>
                <a:ea typeface="Times New Roman"/>
              </a:rPr>
              <a:t> step in a matrix form</a:t>
            </a:r>
            <a:endParaRPr lang="ru-RU" dirty="0" smtClean="0">
              <a:latin typeface="Times New Roman"/>
              <a:ea typeface="Times New Roman"/>
            </a:endParaRPr>
          </a:p>
          <a:p>
            <a:pPr marL="1085850" lvl="1" indent="-457200" algn="just">
              <a:spcAft>
                <a:spcPts val="600"/>
              </a:spcAft>
              <a:buFont typeface="+mj-lt"/>
              <a:buAutoNum type="arabicPeriod"/>
              <a:tabLst>
                <a:tab pos="450215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</a:p>
          <a:p>
            <a:pPr marL="1085850" lvl="1" indent="-457200" algn="just">
              <a:spcAft>
                <a:spcPts val="600"/>
              </a:spcAft>
              <a:buFont typeface="+mj-lt"/>
              <a:buAutoNum type="arabicPeriod"/>
              <a:tabLst>
                <a:tab pos="450215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</a:p>
          <a:p>
            <a:r>
              <a:rPr lang="en-GB" dirty="0" smtClean="0">
                <a:latin typeface="Times New Roman"/>
                <a:ea typeface="Times New Roman"/>
              </a:rPr>
              <a:t>Transition matrix</a:t>
            </a:r>
            <a:endParaRPr lang="ru-RU" dirty="0" smtClean="0">
              <a:latin typeface="Times New Roman"/>
              <a:ea typeface="Times New Roman"/>
            </a:endParaRPr>
          </a:p>
          <a:p>
            <a:endParaRPr lang="ru-RU" dirty="0" smtClean="0">
              <a:latin typeface="Times New Roman"/>
              <a:ea typeface="Times New Roman"/>
            </a:endParaRPr>
          </a:p>
          <a:p>
            <a:pPr lvl="1"/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sz="2200" dirty="0" smtClean="0">
                <a:latin typeface="Times New Roman"/>
                <a:ea typeface="Times New Roman"/>
              </a:rPr>
              <a:t>usually more iterations than for </a:t>
            </a:r>
            <a:r>
              <a:rPr lang="en-US" sz="2200" dirty="0" err="1" smtClean="0">
                <a:latin typeface="Times New Roman"/>
                <a:ea typeface="Times New Roman"/>
              </a:rPr>
              <a:t>SOR</a:t>
            </a:r>
            <a:r>
              <a:rPr lang="en-US" sz="2200" dirty="0" smtClean="0">
                <a:latin typeface="Times New Roman"/>
                <a:ea typeface="Times New Roman"/>
              </a:rPr>
              <a:t> with</a:t>
            </a:r>
            <a:r>
              <a:rPr lang="ru-RU" sz="2200" dirty="0" smtClean="0">
                <a:latin typeface="Times New Roman"/>
                <a:ea typeface="Times New Roman"/>
              </a:rPr>
              <a:t> </a:t>
            </a:r>
            <a:r>
              <a:rPr lang="en-US" sz="2200" dirty="0" smtClean="0">
                <a:latin typeface="Times New Roman"/>
                <a:ea typeface="Times New Roman"/>
                <a:sym typeface="Symbol"/>
              </a:rPr>
              <a:t></a:t>
            </a:r>
            <a:r>
              <a:rPr lang="en-US" sz="2200" baseline="-25000" dirty="0" smtClean="0">
                <a:latin typeface="Times New Roman"/>
                <a:ea typeface="Times New Roman"/>
                <a:sym typeface="Symbol"/>
              </a:rPr>
              <a:t>opt</a:t>
            </a:r>
          </a:p>
          <a:p>
            <a:pPr lvl="1"/>
            <a:r>
              <a:rPr lang="en-US" sz="2200" i="1" dirty="0" smtClean="0">
                <a:latin typeface="Times New Roman"/>
                <a:ea typeface="Times New Roman"/>
                <a:sym typeface="Symbol"/>
              </a:rPr>
              <a:t>G</a:t>
            </a:r>
            <a:r>
              <a:rPr lang="en-US" sz="2200" baseline="-25000" dirty="0" smtClean="0">
                <a:latin typeface="Times New Roman"/>
                <a:ea typeface="Times New Roman"/>
                <a:sym typeface="Symbol"/>
              </a:rPr>
              <a:t>SSOR</a:t>
            </a:r>
            <a:r>
              <a:rPr lang="en-US" sz="2200" dirty="0" smtClean="0">
                <a:latin typeface="Times New Roman"/>
                <a:ea typeface="Times New Roman"/>
                <a:sym typeface="Symbol"/>
              </a:rPr>
              <a:t> – symmetric, used for </a:t>
            </a:r>
            <a:r>
              <a:rPr lang="en-US" sz="2200" dirty="0" err="1" smtClean="0">
                <a:latin typeface="Times New Roman"/>
                <a:ea typeface="Times New Roman"/>
                <a:sym typeface="Symbol"/>
              </a:rPr>
              <a:t>Chebyshev’s</a:t>
            </a:r>
            <a:r>
              <a:rPr lang="en-US" sz="2200" dirty="0" smtClean="0">
                <a:latin typeface="Times New Roman"/>
                <a:ea typeface="Times New Roman"/>
                <a:sym typeface="Symbol"/>
              </a:rPr>
              <a:t> acceleration</a:t>
            </a:r>
            <a:r>
              <a:rPr lang="ru-RU" sz="2200" dirty="0" smtClean="0">
                <a:latin typeface="Times New Roman"/>
                <a:ea typeface="Times New Roman"/>
                <a:sym typeface="Symbol"/>
              </a:rPr>
              <a:t>.</a:t>
            </a:r>
            <a:endParaRPr lang="ru-RU" sz="2200" dirty="0" smtClean="0">
              <a:latin typeface="Times New Roman"/>
              <a:ea typeface="Times New Roman"/>
            </a:endParaRPr>
          </a:p>
        </p:txBody>
      </p:sp>
      <p:sp>
        <p:nvSpPr>
          <p:cNvPr id="922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922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1497013" y="3212976"/>
          <a:ext cx="4451350" cy="414337"/>
        </p:xfrm>
        <a:graphic>
          <a:graphicData uri="http://schemas.openxmlformats.org/presentationml/2006/ole">
            <p:oleObj spid="_x0000_s9357" name="Формула" r:id="rId3" imgW="2628900" imgH="228600" progId="Equation.3">
              <p:embed/>
            </p:oleObj>
          </a:graphicData>
        </a:graphic>
      </p:graphicFrame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1486739" y="3789040"/>
          <a:ext cx="4948237" cy="414338"/>
        </p:xfrm>
        <a:graphic>
          <a:graphicData uri="http://schemas.openxmlformats.org/presentationml/2006/ole">
            <p:oleObj spid="_x0000_s9358" name="Формула" r:id="rId4" imgW="2895600" imgH="228600" progId="Equation.3">
              <p:embed/>
            </p:oleObj>
          </a:graphicData>
        </a:graphic>
      </p:graphicFrame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Object 8"/>
          <p:cNvGraphicFramePr>
            <a:graphicFrameLocks noChangeAspect="1"/>
          </p:cNvGraphicFramePr>
          <p:nvPr/>
        </p:nvGraphicFramePr>
        <p:xfrm>
          <a:off x="1589088" y="4724400"/>
          <a:ext cx="6018212" cy="414338"/>
        </p:xfrm>
        <a:graphic>
          <a:graphicData uri="http://schemas.openxmlformats.org/presentationml/2006/ole">
            <p:oleObj spid="_x0000_s9359" name="Формула" r:id="rId5" imgW="3556000" imgH="228600" progId="Equation.3">
              <p:embed/>
            </p:oleObj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14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err="1" smtClean="0"/>
              <a:t>Chebyshev's</a:t>
            </a:r>
            <a:r>
              <a:rPr lang="en-GB" sz="2800" dirty="0" smtClean="0"/>
              <a:t> Acceleration</a:t>
            </a:r>
            <a:endParaRPr lang="ru-RU" sz="2800" dirty="0" smtClean="0"/>
          </a:p>
        </p:txBody>
      </p:sp>
      <p:sp>
        <p:nvSpPr>
          <p:cNvPr id="922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ea typeface="Times New Roman"/>
              </a:rPr>
              <a:t>Having found approximations</a:t>
            </a:r>
            <a:endParaRPr lang="ru-RU" dirty="0" smtClean="0">
              <a:latin typeface="Times New Roman"/>
              <a:ea typeface="Times New Roman"/>
            </a:endParaRPr>
          </a:p>
          <a:p>
            <a:endParaRPr lang="ru-RU" sz="1200" dirty="0" smtClean="0">
              <a:latin typeface="Times New Roman"/>
              <a:ea typeface="Times New Roman"/>
            </a:endParaRPr>
          </a:p>
          <a:p>
            <a:r>
              <a:rPr lang="en-US" dirty="0" smtClean="0">
                <a:latin typeface="Times New Roman"/>
                <a:ea typeface="Times New Roman"/>
              </a:rPr>
              <a:t>Let us find</a:t>
            </a:r>
            <a:r>
              <a:rPr lang="ru-RU" dirty="0" smtClean="0">
                <a:latin typeface="Times New Roman"/>
                <a:ea typeface="Times New Roman"/>
              </a:rPr>
              <a:t>                            </a:t>
            </a:r>
            <a:r>
              <a:rPr lang="en-US" dirty="0" smtClean="0">
                <a:latin typeface="Times New Roman"/>
                <a:ea typeface="Times New Roman"/>
              </a:rPr>
              <a:t>which is better than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i="1" dirty="0" smtClean="0">
                <a:latin typeface="Times New Roman"/>
                <a:ea typeface="Times New Roman"/>
              </a:rPr>
              <a:t>x</a:t>
            </a:r>
            <a:r>
              <a:rPr lang="en-US" baseline="30000" dirty="0" smtClean="0">
                <a:latin typeface="Times New Roman"/>
                <a:ea typeface="Times New Roman"/>
              </a:rPr>
              <a:t>(</a:t>
            </a:r>
            <a:r>
              <a:rPr lang="en-US" i="1" baseline="30000" dirty="0" smtClean="0">
                <a:latin typeface="Times New Roman"/>
                <a:ea typeface="Times New Roman"/>
              </a:rPr>
              <a:t>m</a:t>
            </a:r>
            <a:r>
              <a:rPr lang="en-US" baseline="30000" dirty="0" smtClean="0">
                <a:latin typeface="Times New Roman"/>
                <a:ea typeface="Times New Roman"/>
              </a:rPr>
              <a:t>)</a:t>
            </a:r>
            <a:endParaRPr lang="en-US" dirty="0" smtClean="0">
              <a:latin typeface="Times New Roman"/>
              <a:ea typeface="Times New Roman"/>
            </a:endParaRPr>
          </a:p>
          <a:p>
            <a:endParaRPr lang="en-US" sz="1200" dirty="0" smtClean="0">
              <a:latin typeface="Times New Roman"/>
              <a:ea typeface="Times New Roman"/>
            </a:endParaRPr>
          </a:p>
          <a:p>
            <a:r>
              <a:rPr lang="en-US" dirty="0" smtClean="0">
                <a:latin typeface="Times New Roman"/>
                <a:ea typeface="Times New Roman"/>
              </a:rPr>
              <a:t>Let us write the error</a:t>
            </a:r>
            <a:r>
              <a:rPr lang="en-US" i="1" dirty="0" smtClean="0">
                <a:latin typeface="Times New Roman"/>
                <a:ea typeface="Times New Roman"/>
              </a:rPr>
              <a:t> y</a:t>
            </a:r>
            <a:r>
              <a:rPr lang="en-US" baseline="30000" dirty="0" smtClean="0">
                <a:latin typeface="Times New Roman"/>
                <a:ea typeface="Times New Roman"/>
              </a:rPr>
              <a:t>(</a:t>
            </a:r>
            <a:r>
              <a:rPr lang="en-US" i="1" baseline="30000" dirty="0" smtClean="0">
                <a:latin typeface="Times New Roman"/>
                <a:ea typeface="Times New Roman"/>
              </a:rPr>
              <a:t>m</a:t>
            </a:r>
            <a:r>
              <a:rPr lang="en-US" baseline="30000" dirty="0" smtClean="0">
                <a:latin typeface="Times New Roman"/>
                <a:ea typeface="Times New Roman"/>
              </a:rPr>
              <a:t>)</a:t>
            </a:r>
            <a:endParaRPr lang="ru-RU" dirty="0" smtClean="0">
              <a:latin typeface="Times New Roman"/>
              <a:ea typeface="Times New Roman"/>
            </a:endParaRPr>
          </a:p>
          <a:p>
            <a:endParaRPr lang="ru-RU" dirty="0" smtClean="0">
              <a:latin typeface="Times New Roman"/>
              <a:ea typeface="Times New Roman"/>
            </a:endParaRPr>
          </a:p>
          <a:p>
            <a:endParaRPr lang="ru-RU" dirty="0" smtClean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en-US" dirty="0" smtClean="0">
                <a:latin typeface="Times New Roman"/>
                <a:ea typeface="Times New Roman"/>
              </a:rPr>
              <a:t>where			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is a polynomial in the matrix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i="1" dirty="0" smtClean="0">
                <a:latin typeface="Times New Roman"/>
                <a:ea typeface="Times New Roman"/>
              </a:rPr>
              <a:t>G</a:t>
            </a:r>
            <a:r>
              <a:rPr lang="ru-RU" dirty="0" smtClean="0">
                <a:latin typeface="Times New Roman"/>
                <a:ea typeface="Times New Roman"/>
              </a:rPr>
              <a:t>, </a:t>
            </a:r>
          </a:p>
          <a:p>
            <a:pPr>
              <a:buNone/>
            </a:pPr>
            <a:endParaRPr lang="ru-RU" sz="1200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                            </a:t>
            </a:r>
            <a:r>
              <a:rPr lang="ru-RU" dirty="0" smtClean="0">
                <a:latin typeface="Times New Roman"/>
                <a:ea typeface="Times New Roman"/>
                <a:sym typeface="Symbol"/>
              </a:rPr>
              <a:t>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the spectral radius is minimized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</a:p>
          <a:p>
            <a:endParaRPr lang="ru-RU" sz="1200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          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can be obtained using </a:t>
            </a:r>
            <a:r>
              <a:rPr lang="en-US" dirty="0" err="1" smtClean="0">
                <a:latin typeface="Times New Roman"/>
                <a:ea typeface="Times New Roman"/>
                <a:sym typeface="Symbol"/>
              </a:rPr>
              <a:t>Chebyshev’s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 polynomials</a:t>
            </a:r>
            <a:r>
              <a:rPr lang="ru-RU" dirty="0" smtClean="0">
                <a:latin typeface="Times New Roman"/>
                <a:ea typeface="Times New Roman"/>
                <a:sym typeface="Symbol"/>
              </a:rPr>
              <a:t> </a:t>
            </a:r>
            <a:r>
              <a:rPr lang="en-US" i="1" dirty="0" smtClean="0">
                <a:latin typeface="Times New Roman"/>
                <a:ea typeface="Times New Roman"/>
                <a:sym typeface="Symbol"/>
              </a:rPr>
              <a:t>T</a:t>
            </a:r>
            <a:r>
              <a:rPr lang="en-US" i="1" baseline="-25000" dirty="0" smtClean="0">
                <a:latin typeface="Times New Roman"/>
                <a:ea typeface="Times New Roman"/>
                <a:sym typeface="Symbol"/>
              </a:rPr>
              <a:t>m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(</a:t>
            </a:r>
            <a:r>
              <a:rPr lang="en-US" i="1" dirty="0" smtClean="0">
                <a:latin typeface="Times New Roman"/>
                <a:ea typeface="Times New Roman"/>
                <a:sym typeface="Symbol"/>
              </a:rPr>
              <a:t>x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)</a:t>
            </a:r>
            <a:endParaRPr lang="ru-RU" dirty="0" smtClean="0">
              <a:latin typeface="Times New Roman"/>
              <a:ea typeface="Times New Roman"/>
            </a:endParaRPr>
          </a:p>
          <a:p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922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922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5097463" y="1207026"/>
          <a:ext cx="1828800" cy="457200"/>
        </p:xfrm>
        <a:graphic>
          <a:graphicData uri="http://schemas.openxmlformats.org/presentationml/2006/ole">
            <p:oleObj spid="_x0000_s50489" name="Формула" r:id="rId3" imgW="939800" imgH="228600" progId="Equation.3">
              <p:embed/>
            </p:oleObj>
          </a:graphicData>
        </a:graphic>
      </p:graphicFrame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18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84712306"/>
              </p:ext>
            </p:extLst>
          </p:nvPr>
        </p:nvGraphicFramePr>
        <p:xfrm>
          <a:off x="2504728" y="1700808"/>
          <a:ext cx="1814512" cy="860425"/>
        </p:xfrm>
        <a:graphic>
          <a:graphicData uri="http://schemas.openxmlformats.org/presentationml/2006/ole">
            <p:oleObj spid="_x0000_s50490" name="Формула" r:id="rId4" imgW="952087" imgH="431613" progId="Equation.3">
              <p:embed/>
            </p:oleObj>
          </a:graphicData>
        </a:graphic>
      </p:graphicFrame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185" name="Object 9"/>
          <p:cNvGraphicFramePr>
            <a:graphicFrameLocks noChangeAspect="1"/>
          </p:cNvGraphicFramePr>
          <p:nvPr/>
        </p:nvGraphicFramePr>
        <p:xfrm>
          <a:off x="776536" y="2939157"/>
          <a:ext cx="8089900" cy="777875"/>
        </p:xfrm>
        <a:graphic>
          <a:graphicData uri="http://schemas.openxmlformats.org/presentationml/2006/ole">
            <p:oleObj spid="_x0000_s50491" name="Формула" r:id="rId5" imgW="4673600" imgH="431800" progId="Equation.3">
              <p:embed/>
            </p:oleObj>
          </a:graphicData>
        </a:graphic>
      </p:graphicFrame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187" name="Object 11"/>
          <p:cNvGraphicFramePr>
            <a:graphicFrameLocks noChangeAspect="1"/>
          </p:cNvGraphicFramePr>
          <p:nvPr/>
        </p:nvGraphicFramePr>
        <p:xfrm>
          <a:off x="1423988" y="3684547"/>
          <a:ext cx="1849437" cy="773113"/>
        </p:xfrm>
        <a:graphic>
          <a:graphicData uri="http://schemas.openxmlformats.org/presentationml/2006/ole">
            <p:oleObj spid="_x0000_s50492" name="Формула" r:id="rId6" imgW="1066800" imgH="431800" progId="Equation.3">
              <p:embed/>
            </p:oleObj>
          </a:graphicData>
        </a:graphic>
      </p:graphicFrame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18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51473136"/>
              </p:ext>
            </p:extLst>
          </p:nvPr>
        </p:nvGraphicFramePr>
        <p:xfrm>
          <a:off x="7257256" y="3665572"/>
          <a:ext cx="1849437" cy="773113"/>
        </p:xfrm>
        <a:graphic>
          <a:graphicData uri="http://schemas.openxmlformats.org/presentationml/2006/ole">
            <p:oleObj spid="_x0000_s50493" name="Формула" r:id="rId7" imgW="1066800" imgH="431800" progId="Equation.3">
              <p:embed/>
            </p:oleObj>
          </a:graphicData>
        </a:graphic>
      </p:graphicFrame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191" name="Object 15"/>
          <p:cNvGraphicFramePr>
            <a:graphicFrameLocks noChangeAspect="1"/>
          </p:cNvGraphicFramePr>
          <p:nvPr/>
        </p:nvGraphicFramePr>
        <p:xfrm>
          <a:off x="910368" y="4534768"/>
          <a:ext cx="1973263" cy="406400"/>
        </p:xfrm>
        <a:graphic>
          <a:graphicData uri="http://schemas.openxmlformats.org/presentationml/2006/ole">
            <p:oleObj spid="_x0000_s50494" name="Формула" r:id="rId8" imgW="1028254" imgH="203112" progId="Equation.3">
              <p:embed/>
            </p:oleObj>
          </a:graphicData>
        </a:graphic>
      </p:graphicFrame>
      <p:graphicFrame>
        <p:nvGraphicFramePr>
          <p:cNvPr id="50194" name="Object 18"/>
          <p:cNvGraphicFramePr>
            <a:graphicFrameLocks noChangeAspect="1"/>
          </p:cNvGraphicFramePr>
          <p:nvPr/>
        </p:nvGraphicFramePr>
        <p:xfrm>
          <a:off x="848544" y="5188014"/>
          <a:ext cx="812800" cy="406400"/>
        </p:xfrm>
        <a:graphic>
          <a:graphicData uri="http://schemas.openxmlformats.org/presentationml/2006/ole">
            <p:oleObj spid="_x0000_s50495" name="Формула" r:id="rId9" imgW="418918" imgH="203112" progId="Equation.3">
              <p:embed/>
            </p:oleObj>
          </a:graphicData>
        </a:graphic>
      </p:graphicFrame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15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err="1" smtClean="0"/>
              <a:t>Chebyshev's</a:t>
            </a:r>
            <a:r>
              <a:rPr lang="en-GB" sz="2800" dirty="0" smtClean="0"/>
              <a:t> Acceleration</a:t>
            </a:r>
            <a:endParaRPr lang="ru-RU" sz="2800" dirty="0" smtClean="0"/>
          </a:p>
        </p:txBody>
      </p:sp>
      <p:sp>
        <p:nvSpPr>
          <p:cNvPr id="922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ea typeface="Times New Roman"/>
              </a:rPr>
              <a:t>                              </a:t>
            </a:r>
            <a:r>
              <a:rPr lang="ru-RU" dirty="0" smtClean="0">
                <a:latin typeface="Times New Roman"/>
                <a:ea typeface="Times New Roman"/>
              </a:rPr>
              <a:t>, </a:t>
            </a:r>
            <a:r>
              <a:rPr lang="en-GB" dirty="0" smtClean="0">
                <a:latin typeface="Times New Roman"/>
                <a:ea typeface="Times New Roman"/>
              </a:rPr>
              <a:t>where</a:t>
            </a:r>
            <a:r>
              <a:rPr lang="ru-RU" dirty="0" smtClean="0">
                <a:latin typeface="Times New Roman"/>
                <a:ea typeface="Times New Roman"/>
              </a:rPr>
              <a:t>                        , </a:t>
            </a:r>
            <a:r>
              <a:rPr lang="en-US" i="1" dirty="0" smtClean="0">
                <a:latin typeface="Times New Roman"/>
                <a:ea typeface="Times New Roman"/>
                <a:sym typeface="Symbol"/>
              </a:rPr>
              <a:t>T</a:t>
            </a:r>
            <a:r>
              <a:rPr lang="en-US" i="1" baseline="-25000" dirty="0" smtClean="0">
                <a:latin typeface="Times New Roman"/>
                <a:ea typeface="Times New Roman"/>
                <a:sym typeface="Symbol"/>
              </a:rPr>
              <a:t>m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(</a:t>
            </a:r>
            <a:r>
              <a:rPr lang="en-US" i="1" dirty="0" smtClean="0">
                <a:latin typeface="Times New Roman"/>
                <a:ea typeface="Times New Roman"/>
                <a:sym typeface="Symbol"/>
              </a:rPr>
              <a:t>x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) is a </a:t>
            </a:r>
            <a:r>
              <a:rPr lang="en-US" dirty="0" err="1">
                <a:latin typeface="Times New Roman"/>
                <a:ea typeface="Times New Roman"/>
              </a:rPr>
              <a:t>Chebyshev’s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polynomial</a:t>
            </a:r>
            <a:r>
              <a:rPr lang="ru-RU" dirty="0" smtClean="0">
                <a:latin typeface="Times New Roman"/>
                <a:ea typeface="Times New Roman"/>
                <a:sym typeface="Symbol"/>
              </a:rPr>
              <a:t>, </a:t>
            </a:r>
            <a:r>
              <a:rPr lang="ru-RU" dirty="0">
                <a:latin typeface="Times New Roman"/>
                <a:ea typeface="Times New Roman"/>
                <a:sym typeface="Symbol"/>
              </a:rPr>
              <a:t> 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is the spectral radius of the matrix</a:t>
            </a:r>
            <a:r>
              <a:rPr lang="ru-RU" dirty="0" smtClean="0">
                <a:latin typeface="Times New Roman"/>
                <a:ea typeface="Times New Roman"/>
                <a:sym typeface="Symbol"/>
              </a:rPr>
              <a:t> </a:t>
            </a:r>
            <a:r>
              <a:rPr lang="en-US" i="1" dirty="0" smtClean="0">
                <a:latin typeface="Times New Roman"/>
                <a:ea typeface="Times New Roman"/>
                <a:sym typeface="Symbol"/>
              </a:rPr>
              <a:t>G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.</a:t>
            </a:r>
            <a:endParaRPr lang="ru-RU" dirty="0" smtClean="0">
              <a:latin typeface="Times New Roman"/>
              <a:ea typeface="Times New Roman"/>
              <a:sym typeface="Symbol"/>
            </a:endParaRPr>
          </a:p>
          <a:p>
            <a:r>
              <a:rPr lang="en-US" dirty="0" err="1" smtClean="0">
                <a:latin typeface="Times New Roman"/>
                <a:ea typeface="Times New Roman"/>
              </a:rPr>
              <a:t>Chebyshev’s</a:t>
            </a:r>
            <a:r>
              <a:rPr lang="en-US" dirty="0" smtClean="0">
                <a:latin typeface="Times New Roman"/>
                <a:ea typeface="Times New Roman"/>
              </a:rPr>
              <a:t> polynomials</a:t>
            </a:r>
            <a:endParaRPr lang="ru-RU" dirty="0" smtClean="0">
              <a:latin typeface="Times New Roman"/>
              <a:ea typeface="Times New Roman"/>
            </a:endParaRPr>
          </a:p>
          <a:p>
            <a:endParaRPr lang="ru-RU" dirty="0" smtClean="0">
              <a:latin typeface="Times New Roman"/>
              <a:ea typeface="Times New Roman"/>
            </a:endParaRPr>
          </a:p>
          <a:p>
            <a:r>
              <a:rPr lang="en-US" dirty="0" smtClean="0">
                <a:latin typeface="Times New Roman"/>
                <a:ea typeface="Times New Roman"/>
              </a:rPr>
              <a:t>Three-term relation enables only three vectors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i="1" dirty="0" smtClean="0">
                <a:latin typeface="Times New Roman"/>
                <a:ea typeface="Times New Roman"/>
              </a:rPr>
              <a:t>y</a:t>
            </a:r>
            <a:r>
              <a:rPr lang="ru-RU" baseline="30000" dirty="0" smtClean="0">
                <a:latin typeface="Times New Roman"/>
                <a:ea typeface="Times New Roman"/>
              </a:rPr>
              <a:t>(</a:t>
            </a:r>
            <a:r>
              <a:rPr lang="en-US" i="1" baseline="30000" dirty="0" smtClean="0">
                <a:latin typeface="Times New Roman"/>
                <a:ea typeface="Times New Roman"/>
              </a:rPr>
              <a:t>m</a:t>
            </a:r>
            <a:r>
              <a:rPr lang="ru-RU" baseline="30000" dirty="0" smtClean="0">
                <a:latin typeface="Times New Roman"/>
                <a:ea typeface="Times New Roman"/>
              </a:rPr>
              <a:t>)</a:t>
            </a:r>
            <a:r>
              <a:rPr lang="ru-RU" dirty="0" smtClean="0">
                <a:latin typeface="Times New Roman"/>
                <a:ea typeface="Times New Roman"/>
              </a:rPr>
              <a:t>, </a:t>
            </a:r>
            <a:r>
              <a:rPr lang="en-US" i="1" dirty="0" smtClean="0">
                <a:latin typeface="Times New Roman"/>
                <a:ea typeface="Times New Roman"/>
              </a:rPr>
              <a:t>y</a:t>
            </a:r>
            <a:r>
              <a:rPr lang="ru-RU" baseline="30000" dirty="0" smtClean="0">
                <a:latin typeface="Times New Roman"/>
                <a:ea typeface="Times New Roman"/>
              </a:rPr>
              <a:t>(</a:t>
            </a:r>
            <a:r>
              <a:rPr lang="en-US" i="1" baseline="30000" dirty="0" smtClean="0">
                <a:latin typeface="Times New Roman"/>
                <a:ea typeface="Times New Roman"/>
              </a:rPr>
              <a:t>m</a:t>
            </a:r>
            <a:r>
              <a:rPr lang="en-US" baseline="30000" dirty="0" smtClean="0">
                <a:latin typeface="Times New Roman"/>
                <a:ea typeface="Times New Roman"/>
                <a:cs typeface="Times New Roman"/>
                <a:sym typeface="Symbol"/>
              </a:rPr>
              <a:t></a:t>
            </a:r>
            <a:r>
              <a:rPr lang="ru-RU" baseline="30000" dirty="0" smtClean="0">
                <a:latin typeface="Times New Roman"/>
                <a:ea typeface="Times New Roman"/>
              </a:rPr>
              <a:t>1)</a:t>
            </a:r>
            <a:r>
              <a:rPr lang="ru-RU" dirty="0" smtClean="0">
                <a:latin typeface="Times New Roman"/>
                <a:ea typeface="Times New Roman"/>
              </a:rPr>
              <a:t>, </a:t>
            </a:r>
            <a:r>
              <a:rPr lang="en-US" i="1" dirty="0" smtClean="0">
                <a:latin typeface="Times New Roman"/>
                <a:ea typeface="Times New Roman"/>
              </a:rPr>
              <a:t>y</a:t>
            </a:r>
            <a:r>
              <a:rPr lang="ru-RU" baseline="30000" dirty="0" smtClean="0">
                <a:latin typeface="Times New Roman"/>
                <a:ea typeface="Times New Roman"/>
              </a:rPr>
              <a:t>(</a:t>
            </a:r>
            <a:r>
              <a:rPr lang="en-US" i="1" baseline="30000" dirty="0" smtClean="0">
                <a:latin typeface="Times New Roman"/>
                <a:ea typeface="Times New Roman"/>
              </a:rPr>
              <a:t>m</a:t>
            </a:r>
            <a:r>
              <a:rPr lang="en-US" baseline="30000" dirty="0" smtClean="0">
                <a:latin typeface="Times New Roman"/>
                <a:ea typeface="Times New Roman"/>
                <a:cs typeface="Times New Roman"/>
                <a:sym typeface="Symbol"/>
              </a:rPr>
              <a:t></a:t>
            </a:r>
            <a:r>
              <a:rPr lang="ru-RU" baseline="30000" dirty="0" smtClean="0">
                <a:latin typeface="Times New Roman"/>
                <a:ea typeface="Times New Roman"/>
              </a:rPr>
              <a:t>2)</a:t>
            </a:r>
            <a:r>
              <a:rPr lang="en-US" dirty="0" smtClean="0">
                <a:latin typeface="Times New Roman"/>
                <a:ea typeface="Times New Roman"/>
              </a:rPr>
              <a:t> to be used, but not all vectors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i="1" dirty="0" smtClean="0">
                <a:latin typeface="Times New Roman"/>
                <a:ea typeface="Times New Roman"/>
              </a:rPr>
              <a:t>x</a:t>
            </a:r>
            <a:r>
              <a:rPr lang="ru-RU" baseline="30000" dirty="0" smtClean="0">
                <a:latin typeface="Times New Roman"/>
                <a:ea typeface="Times New Roman"/>
              </a:rPr>
              <a:t>(</a:t>
            </a:r>
            <a:r>
              <a:rPr lang="en-US" i="1" baseline="30000" dirty="0" smtClean="0">
                <a:latin typeface="Times New Roman"/>
                <a:ea typeface="Times New Roman"/>
              </a:rPr>
              <a:t>m</a:t>
            </a:r>
            <a:r>
              <a:rPr lang="ru-RU" baseline="30000" dirty="0" smtClean="0">
                <a:latin typeface="Times New Roman"/>
                <a:ea typeface="Times New Roman"/>
              </a:rPr>
              <a:t>)</a:t>
            </a:r>
            <a:r>
              <a:rPr lang="ru-RU" dirty="0" smtClean="0">
                <a:latin typeface="Times New Roman"/>
                <a:ea typeface="Times New Roman"/>
              </a:rPr>
              <a:t>, 0</a:t>
            </a:r>
            <a:r>
              <a:rPr lang="ru-RU" dirty="0" smtClean="0">
                <a:latin typeface="Times New Roman"/>
                <a:ea typeface="Times New Roman"/>
                <a:cs typeface="Times New Roman"/>
                <a:sym typeface="Symbol"/>
              </a:rPr>
              <a:t></a:t>
            </a:r>
            <a:r>
              <a:rPr lang="en-US" i="1" dirty="0" err="1" smtClean="0">
                <a:latin typeface="Times New Roman"/>
                <a:ea typeface="Times New Roman"/>
              </a:rPr>
              <a:t>i</a:t>
            </a:r>
            <a:r>
              <a:rPr lang="en-US" dirty="0" err="1" smtClean="0">
                <a:latin typeface="Times New Roman"/>
                <a:ea typeface="Times New Roman"/>
                <a:cs typeface="Times New Roman"/>
                <a:sym typeface="Symbol"/>
              </a:rPr>
              <a:t></a:t>
            </a:r>
            <a:r>
              <a:rPr lang="en-US" i="1" dirty="0" err="1" smtClean="0">
                <a:latin typeface="Times New Roman"/>
                <a:ea typeface="Times New Roman"/>
              </a:rPr>
              <a:t>m</a:t>
            </a:r>
            <a:r>
              <a:rPr lang="ru-RU" i="1" dirty="0" smtClean="0">
                <a:latin typeface="Times New Roman"/>
                <a:ea typeface="Times New Roman"/>
              </a:rPr>
              <a:t>.</a:t>
            </a:r>
          </a:p>
          <a:p>
            <a:r>
              <a:rPr lang="en-US" dirty="0" smtClean="0">
                <a:latin typeface="Times New Roman"/>
                <a:ea typeface="Times New Roman"/>
              </a:rPr>
              <a:t>The following relations may be derived</a:t>
            </a:r>
            <a:endParaRPr lang="ru-RU" dirty="0" smtClean="0">
              <a:latin typeface="Times New Roman"/>
              <a:ea typeface="Times New Roman"/>
            </a:endParaRPr>
          </a:p>
          <a:p>
            <a:endParaRPr lang="ru-RU" dirty="0" smtClean="0">
              <a:latin typeface="Times New Roman"/>
              <a:ea typeface="Times New Roman"/>
            </a:endParaRPr>
          </a:p>
          <a:p>
            <a:endParaRPr lang="ru-RU" dirty="0" smtClean="0">
              <a:latin typeface="Times New Roman"/>
              <a:ea typeface="Times New Roman"/>
            </a:endParaRPr>
          </a:p>
          <a:p>
            <a:r>
              <a:rPr lang="en-US" dirty="0" smtClean="0">
                <a:latin typeface="Times New Roman"/>
                <a:ea typeface="Times New Roman"/>
              </a:rPr>
              <a:t>Requirements to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i="1" dirty="0" smtClean="0">
                <a:latin typeface="Times New Roman"/>
                <a:ea typeface="Times New Roman"/>
              </a:rPr>
              <a:t>G</a:t>
            </a:r>
            <a:r>
              <a:rPr lang="en-US" dirty="0" smtClean="0">
                <a:latin typeface="Times New Roman"/>
                <a:ea typeface="Times New Roman"/>
              </a:rPr>
              <a:t>: </a:t>
            </a:r>
            <a:r>
              <a:rPr lang="en-US" i="1" dirty="0" smtClean="0">
                <a:latin typeface="Times New Roman"/>
                <a:ea typeface="Times New Roman"/>
                <a:sym typeface="Symbol"/>
              </a:rPr>
              <a:t></a:t>
            </a:r>
            <a:r>
              <a:rPr lang="en-US" i="1" baseline="-25000" dirty="0" err="1" smtClean="0">
                <a:latin typeface="Times New Roman"/>
                <a:ea typeface="Times New Roman"/>
                <a:sym typeface="Symbol"/>
              </a:rPr>
              <a:t>i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[</a:t>
            </a:r>
            <a:r>
              <a:rPr lang="en-US" i="1" dirty="0" smtClean="0">
                <a:latin typeface="Times New Roman"/>
                <a:ea typeface="Times New Roman"/>
                <a:sym typeface="Symbol"/>
              </a:rPr>
              <a:t>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,</a:t>
            </a:r>
            <a:r>
              <a:rPr lang="en-US" i="1" dirty="0" smtClean="0">
                <a:latin typeface="Times New Roman"/>
                <a:ea typeface="Times New Roman"/>
                <a:sym typeface="Symbol"/>
              </a:rPr>
              <a:t>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]</a:t>
            </a:r>
          </a:p>
          <a:p>
            <a:pPr lvl="1"/>
            <a:r>
              <a:rPr lang="en-US" dirty="0" err="1" smtClean="0">
                <a:latin typeface="Times New Roman"/>
                <a:ea typeface="Times New Roman"/>
                <a:sym typeface="Symbol"/>
              </a:rPr>
              <a:t>SOR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 is not applicable</a:t>
            </a:r>
            <a:r>
              <a:rPr lang="ru-RU" dirty="0" smtClean="0">
                <a:latin typeface="Times New Roman"/>
                <a:ea typeface="Times New Roman"/>
                <a:sym typeface="Symbol"/>
              </a:rPr>
              <a:t>, 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but </a:t>
            </a:r>
            <a:r>
              <a:rPr lang="en-US" dirty="0" err="1" smtClean="0">
                <a:latin typeface="Times New Roman"/>
                <a:ea typeface="Times New Roman"/>
                <a:sym typeface="Symbol"/>
              </a:rPr>
              <a:t>SSOR</a:t>
            </a:r>
            <a:r>
              <a:rPr lang="en-US" dirty="0" smtClean="0">
                <a:latin typeface="Times New Roman"/>
                <a:ea typeface="Times New Roman"/>
                <a:sym typeface="Symbol"/>
              </a:rPr>
              <a:t> may be used</a:t>
            </a: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922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922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09" name="Object 9"/>
          <p:cNvGraphicFramePr>
            <a:graphicFrameLocks noChangeAspect="1"/>
          </p:cNvGraphicFramePr>
          <p:nvPr/>
        </p:nvGraphicFramePr>
        <p:xfrm>
          <a:off x="848544" y="1237848"/>
          <a:ext cx="2363788" cy="406400"/>
        </p:xfrm>
        <a:graphic>
          <a:graphicData uri="http://schemas.openxmlformats.org/presentationml/2006/ole">
            <p:oleObj spid="_x0000_s51516" name="Формула" r:id="rId3" imgW="1218671" imgH="203112" progId="Equation.3">
              <p:embed/>
            </p:oleObj>
          </a:graphicData>
        </a:graphic>
      </p:graphicFrame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1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90521481"/>
              </p:ext>
            </p:extLst>
          </p:nvPr>
        </p:nvGraphicFramePr>
        <p:xfrm>
          <a:off x="4088904" y="1248212"/>
          <a:ext cx="1824037" cy="403225"/>
        </p:xfrm>
        <a:graphic>
          <a:graphicData uri="http://schemas.openxmlformats.org/presentationml/2006/ole">
            <p:oleObj spid="_x0000_s51517" name="Формула" r:id="rId4" imgW="901309" imgH="203112" progId="Equation.3">
              <p:embed/>
            </p:oleObj>
          </a:graphicData>
        </a:graphic>
      </p:graphicFrame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13" name="Object 13"/>
          <p:cNvGraphicFramePr>
            <a:graphicFrameLocks noChangeAspect="1"/>
          </p:cNvGraphicFramePr>
          <p:nvPr/>
        </p:nvGraphicFramePr>
        <p:xfrm>
          <a:off x="992560" y="2441436"/>
          <a:ext cx="1079500" cy="457200"/>
        </p:xfrm>
        <a:graphic>
          <a:graphicData uri="http://schemas.openxmlformats.org/presentationml/2006/ole">
            <p:oleObj spid="_x0000_s51518" name="Формула" r:id="rId5" imgW="571252" imgH="228501" progId="Equation.3">
              <p:embed/>
            </p:oleObj>
          </a:graphicData>
        </a:graphic>
      </p:graphicFrame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15" name="Object 15"/>
          <p:cNvGraphicFramePr>
            <a:graphicFrameLocks noChangeAspect="1"/>
          </p:cNvGraphicFramePr>
          <p:nvPr/>
        </p:nvGraphicFramePr>
        <p:xfrm>
          <a:off x="2216150" y="2446446"/>
          <a:ext cx="1096963" cy="427038"/>
        </p:xfrm>
        <a:graphic>
          <a:graphicData uri="http://schemas.openxmlformats.org/presentationml/2006/ole">
            <p:oleObj spid="_x0000_s51519" name="Формула" r:id="rId6" imgW="583693" imgH="215713" progId="Equation.3">
              <p:embed/>
            </p:oleObj>
          </a:graphicData>
        </a:graphic>
      </p:graphicFrame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17" name="Object 17"/>
          <p:cNvGraphicFramePr>
            <a:graphicFrameLocks noChangeAspect="1"/>
          </p:cNvGraphicFramePr>
          <p:nvPr/>
        </p:nvGraphicFramePr>
        <p:xfrm>
          <a:off x="3512840" y="2467744"/>
          <a:ext cx="3163887" cy="457200"/>
        </p:xfrm>
        <a:graphic>
          <a:graphicData uri="http://schemas.openxmlformats.org/presentationml/2006/ole">
            <p:oleObj spid="_x0000_s51520" name="Формула" r:id="rId7" imgW="1689100" imgH="228600" progId="Equation.3">
              <p:embed/>
            </p:oleObj>
          </a:graphicData>
        </a:graphic>
      </p:graphicFrame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19" name="Object 19"/>
          <p:cNvGraphicFramePr>
            <a:graphicFrameLocks noChangeAspect="1"/>
          </p:cNvGraphicFramePr>
          <p:nvPr/>
        </p:nvGraphicFramePr>
        <p:xfrm>
          <a:off x="920552" y="4149080"/>
          <a:ext cx="4430713" cy="774700"/>
        </p:xfrm>
        <a:graphic>
          <a:graphicData uri="http://schemas.openxmlformats.org/presentationml/2006/ole">
            <p:oleObj spid="_x0000_s51521" name="Формула" r:id="rId8" imgW="2616200" imgH="431800" progId="Equation.3">
              <p:embed/>
            </p:oleObj>
          </a:graphicData>
        </a:graphic>
      </p:graphicFrame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21" name="Object 21"/>
          <p:cNvGraphicFramePr>
            <a:graphicFrameLocks noChangeAspect="1"/>
          </p:cNvGraphicFramePr>
          <p:nvPr/>
        </p:nvGraphicFramePr>
        <p:xfrm>
          <a:off x="6033120" y="4023593"/>
          <a:ext cx="2511425" cy="917575"/>
        </p:xfrm>
        <a:graphic>
          <a:graphicData uri="http://schemas.openxmlformats.org/presentationml/2006/ole">
            <p:oleObj spid="_x0000_s51522" name="Формула" r:id="rId9" imgW="1422400" imgH="508000" progId="Equation.3">
              <p:embed/>
            </p:oleObj>
          </a:graphicData>
        </a:graphic>
      </p:graphicFrame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16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err="1" smtClean="0"/>
              <a:t>Chebyshev's</a:t>
            </a:r>
            <a:r>
              <a:rPr lang="en-GB" sz="2800" dirty="0" smtClean="0"/>
              <a:t> Acceleration</a:t>
            </a:r>
            <a:endParaRPr lang="ru-RU" sz="2800" dirty="0" smtClean="0"/>
          </a:p>
        </p:txBody>
      </p:sp>
      <p:sp>
        <p:nvSpPr>
          <p:cNvPr id="922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ea typeface="Times New Roman"/>
              </a:rPr>
              <a:t>Therefore</a:t>
            </a:r>
            <a:r>
              <a:rPr lang="ru-RU" dirty="0" smtClean="0">
                <a:latin typeface="Times New Roman"/>
                <a:ea typeface="Times New Roman"/>
              </a:rPr>
              <a:t>, </a:t>
            </a:r>
            <a:r>
              <a:rPr lang="en-US" dirty="0" smtClean="0">
                <a:latin typeface="Times New Roman"/>
                <a:ea typeface="Times New Roman"/>
              </a:rPr>
              <a:t>for this method, </a:t>
            </a:r>
            <a:r>
              <a:rPr lang="en-GB" dirty="0" err="1" smtClean="0">
                <a:latin typeface="Times New Roman"/>
                <a:ea typeface="Times New Roman"/>
              </a:rPr>
              <a:t>Chebyshev's</a:t>
            </a:r>
            <a:r>
              <a:rPr lang="en-GB" dirty="0" smtClean="0">
                <a:latin typeface="Times New Roman"/>
                <a:ea typeface="Times New Roman"/>
              </a:rPr>
              <a:t> acceleration</a:t>
            </a: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en-US" dirty="0" smtClean="0">
                <a:latin typeface="Times New Roman"/>
                <a:ea typeface="Times New Roman"/>
              </a:rPr>
              <a:t>consists in:</a:t>
            </a:r>
          </a:p>
          <a:p>
            <a:pPr lvl="1"/>
            <a:r>
              <a:rPr lang="en-US" dirty="0" smtClean="0">
                <a:latin typeface="Times New Roman"/>
                <a:ea typeface="Times New Roman"/>
              </a:rPr>
              <a:t>Set           ,           ,                ,                       .</a:t>
            </a:r>
          </a:p>
          <a:p>
            <a:pPr lvl="1"/>
            <a:r>
              <a:rPr lang="en-US" dirty="0" smtClean="0">
                <a:latin typeface="Times New Roman"/>
                <a:ea typeface="Times New Roman"/>
              </a:rPr>
              <a:t>Compute the following for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i="1" dirty="0" smtClean="0">
                <a:latin typeface="Times New Roman"/>
                <a:ea typeface="Times New Roman"/>
              </a:rPr>
              <a:t>m</a:t>
            </a:r>
            <a:r>
              <a:rPr lang="en-US" dirty="0" smtClean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ru-RU" dirty="0" smtClean="0">
                <a:latin typeface="Times New Roman"/>
                <a:ea typeface="Times New Roman"/>
              </a:rPr>
              <a:t>2, 3, … </a:t>
            </a:r>
            <a:endParaRPr lang="en-US" dirty="0" smtClean="0">
              <a:latin typeface="Times New Roman"/>
              <a:ea typeface="Times New Roman"/>
            </a:endParaRPr>
          </a:p>
          <a:p>
            <a:pPr lvl="1"/>
            <a:endParaRPr lang="en-US" dirty="0" smtClean="0">
              <a:latin typeface="Times New Roman"/>
              <a:ea typeface="Times New Roman"/>
            </a:endParaRPr>
          </a:p>
          <a:p>
            <a:pPr lvl="1"/>
            <a:endParaRPr lang="en-US" dirty="0" smtClean="0">
              <a:latin typeface="Times New Roman"/>
              <a:ea typeface="Times New Roman"/>
            </a:endParaRPr>
          </a:p>
          <a:p>
            <a:pPr lvl="1"/>
            <a:endParaRPr lang="en-US" dirty="0" smtClean="0">
              <a:latin typeface="Times New Roman"/>
              <a:ea typeface="Times New Roman"/>
            </a:endParaRPr>
          </a:p>
          <a:p>
            <a:r>
              <a:rPr lang="en-US" dirty="0" smtClean="0">
                <a:latin typeface="Times New Roman"/>
                <a:ea typeface="Times New Roman"/>
              </a:rPr>
              <a:t> There is no need to expressly compute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i="1" dirty="0" smtClean="0">
                <a:latin typeface="Times New Roman"/>
                <a:ea typeface="Times New Roman"/>
              </a:rPr>
              <a:t>G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and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en-US" i="1" dirty="0" smtClean="0">
                <a:latin typeface="Times New Roman"/>
                <a:ea typeface="Times New Roman"/>
              </a:rPr>
              <a:t>c;</a:t>
            </a:r>
            <a:r>
              <a:rPr lang="en-US" dirty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iteration will have two stages:</a:t>
            </a:r>
            <a:endParaRPr lang="ru-RU" dirty="0" smtClean="0">
              <a:latin typeface="Times New Roman"/>
              <a:ea typeface="Times New Roman"/>
            </a:endParaRPr>
          </a:p>
          <a:p>
            <a:pPr lvl="1">
              <a:buNone/>
            </a:pPr>
            <a:r>
              <a:rPr lang="en-US" dirty="0" smtClean="0">
                <a:latin typeface="Times New Roman"/>
                <a:ea typeface="Times New Roman"/>
              </a:rPr>
              <a:t>1)                              2)</a:t>
            </a:r>
          </a:p>
          <a:p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922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922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3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36224211"/>
              </p:ext>
            </p:extLst>
          </p:nvPr>
        </p:nvGraphicFramePr>
        <p:xfrm>
          <a:off x="7455917" y="1207026"/>
          <a:ext cx="2033587" cy="406400"/>
        </p:xfrm>
        <a:graphic>
          <a:graphicData uri="http://schemas.openxmlformats.org/presentationml/2006/ole">
            <p:oleObj spid="_x0000_s52619" name="Формула" r:id="rId3" imgW="1016000" imgH="203200" progId="Equation.3">
              <p:embed/>
            </p:oleObj>
          </a:graphicData>
        </a:graphic>
      </p:graphicFrame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3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48037793"/>
              </p:ext>
            </p:extLst>
          </p:nvPr>
        </p:nvGraphicFramePr>
        <p:xfrm>
          <a:off x="1784648" y="2035696"/>
          <a:ext cx="812800" cy="457200"/>
        </p:xfrm>
        <a:graphic>
          <a:graphicData uri="http://schemas.openxmlformats.org/presentationml/2006/ole">
            <p:oleObj spid="_x0000_s52620" name="Формула" r:id="rId4" imgW="406224" imgH="228501" progId="Equation.3">
              <p:embed/>
            </p:oleObj>
          </a:graphicData>
        </a:graphic>
      </p:graphicFrame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3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77182769"/>
              </p:ext>
            </p:extLst>
          </p:nvPr>
        </p:nvGraphicFramePr>
        <p:xfrm>
          <a:off x="2670448" y="2030274"/>
          <a:ext cx="914400" cy="431800"/>
        </p:xfrm>
        <a:graphic>
          <a:graphicData uri="http://schemas.openxmlformats.org/presentationml/2006/ole">
            <p:oleObj spid="_x0000_s52621" name="Формула" r:id="rId5" imgW="457002" imgH="215806" progId="Equation.3">
              <p:embed/>
            </p:oleObj>
          </a:graphicData>
        </a:graphic>
      </p:graphicFrame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3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86718049"/>
              </p:ext>
            </p:extLst>
          </p:nvPr>
        </p:nvGraphicFramePr>
        <p:xfrm>
          <a:off x="3612579" y="2009478"/>
          <a:ext cx="1268413" cy="457200"/>
        </p:xfrm>
        <a:graphic>
          <a:graphicData uri="http://schemas.openxmlformats.org/presentationml/2006/ole">
            <p:oleObj spid="_x0000_s52622" name="Формула" r:id="rId6" imgW="634725" imgH="228501" progId="Equation.3">
              <p:embed/>
            </p:oleObj>
          </a:graphicData>
        </a:graphic>
      </p:graphicFrame>
      <p:sp>
        <p:nvSpPr>
          <p:cNvPr id="52242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41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14652952"/>
              </p:ext>
            </p:extLst>
          </p:nvPr>
        </p:nvGraphicFramePr>
        <p:xfrm>
          <a:off x="4808984" y="1999204"/>
          <a:ext cx="1854200" cy="457200"/>
        </p:xfrm>
        <a:graphic>
          <a:graphicData uri="http://schemas.openxmlformats.org/presentationml/2006/ole">
            <p:oleObj spid="_x0000_s52623" name="Формула" r:id="rId7" imgW="927100" imgH="228600" progId="Equation.3">
              <p:embed/>
            </p:oleObj>
          </a:graphicData>
        </a:graphic>
      </p:graphicFrame>
      <p:sp>
        <p:nvSpPr>
          <p:cNvPr id="52244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43" name="Object 19"/>
          <p:cNvGraphicFramePr>
            <a:graphicFrameLocks noChangeAspect="1"/>
          </p:cNvGraphicFramePr>
          <p:nvPr/>
        </p:nvGraphicFramePr>
        <p:xfrm>
          <a:off x="1496616" y="2852936"/>
          <a:ext cx="2786063" cy="1019175"/>
        </p:xfrm>
        <a:graphic>
          <a:graphicData uri="http://schemas.openxmlformats.org/presentationml/2006/ole">
            <p:oleObj spid="_x0000_s52624" name="Формула" r:id="rId8" imgW="1422400" imgH="508000" progId="Equation.3">
              <p:embed/>
            </p:oleObj>
          </a:graphicData>
        </a:graphic>
      </p:graphicFrame>
      <p:sp>
        <p:nvSpPr>
          <p:cNvPr id="52246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45" name="Object 21"/>
          <p:cNvGraphicFramePr>
            <a:graphicFrameLocks noChangeAspect="1"/>
          </p:cNvGraphicFramePr>
          <p:nvPr/>
        </p:nvGraphicFramePr>
        <p:xfrm>
          <a:off x="4737100" y="2986678"/>
          <a:ext cx="4371975" cy="860425"/>
        </p:xfrm>
        <a:graphic>
          <a:graphicData uri="http://schemas.openxmlformats.org/presentationml/2006/ole">
            <p:oleObj spid="_x0000_s52625" name="Формула" r:id="rId9" imgW="2324100" imgH="431800" progId="Equation.3">
              <p:embed/>
            </p:oleObj>
          </a:graphicData>
        </a:graphic>
      </p:graphicFrame>
      <p:sp>
        <p:nvSpPr>
          <p:cNvPr id="52248" name="Rectangle 2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47" name="Object 23"/>
          <p:cNvGraphicFramePr>
            <a:graphicFrameLocks noChangeAspect="1"/>
          </p:cNvGraphicFramePr>
          <p:nvPr/>
        </p:nvGraphicFramePr>
        <p:xfrm>
          <a:off x="1496616" y="5013176"/>
          <a:ext cx="1738312" cy="457200"/>
        </p:xfrm>
        <a:graphic>
          <a:graphicData uri="http://schemas.openxmlformats.org/presentationml/2006/ole">
            <p:oleObj spid="_x0000_s52626" name="Формула" r:id="rId10" imgW="914400" imgH="228600" progId="Equation.3">
              <p:embed/>
            </p:oleObj>
          </a:graphicData>
        </a:graphic>
      </p:graphicFrame>
      <p:sp>
        <p:nvSpPr>
          <p:cNvPr id="52250" name="Rectangle 2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49" name="Object 25"/>
          <p:cNvGraphicFramePr>
            <a:graphicFrameLocks noChangeAspect="1"/>
          </p:cNvGraphicFramePr>
          <p:nvPr/>
        </p:nvGraphicFramePr>
        <p:xfrm>
          <a:off x="3872880" y="4862557"/>
          <a:ext cx="3167063" cy="860425"/>
        </p:xfrm>
        <a:graphic>
          <a:graphicData uri="http://schemas.openxmlformats.org/presentationml/2006/ole">
            <p:oleObj spid="_x0000_s52627" name="Формула" r:id="rId11" imgW="1714500" imgH="431800" progId="Equation.3">
              <p:embed/>
            </p:oleObj>
          </a:graphicData>
        </a:graphic>
      </p:graphicFrame>
      <p:sp>
        <p:nvSpPr>
          <p:cNvPr id="42" name="Номер слайда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17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Results</a:t>
            </a:r>
            <a:r>
              <a:rPr lang="ru-RU" sz="2800" dirty="0" smtClean="0"/>
              <a:t> – </a:t>
            </a:r>
            <a:r>
              <a:rPr lang="en-GB" sz="2800" dirty="0" smtClean="0"/>
              <a:t>sparse matrices</a:t>
            </a:r>
            <a:endParaRPr lang="ru-RU" sz="2800" dirty="0" smtClean="0"/>
          </a:p>
        </p:txBody>
      </p:sp>
      <p:sp>
        <p:nvSpPr>
          <p:cNvPr id="922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defRPr/>
            </a:pPr>
            <a:r>
              <a:rPr lang="en-US" dirty="0">
                <a:latin typeface="Times New Roman" pitchFamily="18" charset="0"/>
                <a:ea typeface="Times New Roman"/>
                <a:cs typeface="Times New Roman" pitchFamily="18" charset="0"/>
              </a:rPr>
              <a:t>The University of Florida Sparse Matrix Collection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  <a:hlinkClick r:id="rId2"/>
              </a:rPr>
              <a:t>http://www.cise.ufl.edu/research/sparse/matrices/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  <a:p>
            <a:pPr marL="457200" indent="-45720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Parameters of the matrices involved</a:t>
            </a:r>
          </a:p>
          <a:p>
            <a:pPr marL="457200" indent="-457200">
              <a:defRPr/>
            </a:pPr>
            <a:endParaRPr lang="en-US" dirty="0" smtClean="0">
              <a:latin typeface="Times New Roman" pitchFamily="18" charset="0"/>
              <a:ea typeface="Times New Roman"/>
              <a:cs typeface="Times New Roman" pitchFamily="18" charset="0"/>
              <a:sym typeface="Symbol"/>
            </a:endParaRPr>
          </a:p>
          <a:p>
            <a:pPr marL="457200" indent="-457200">
              <a:defRPr/>
            </a:pPr>
            <a:endParaRPr lang="en-US" dirty="0" smtClean="0">
              <a:latin typeface="Times New Roman" pitchFamily="18" charset="0"/>
              <a:ea typeface="Times New Roman"/>
              <a:cs typeface="Times New Roman" pitchFamily="18" charset="0"/>
              <a:sym typeface="Symbol"/>
            </a:endParaRPr>
          </a:p>
          <a:p>
            <a:pPr marL="457200" indent="-457200">
              <a:defRPr/>
            </a:pPr>
            <a:endParaRPr lang="en-US" dirty="0" smtClean="0">
              <a:latin typeface="Times New Roman" pitchFamily="18" charset="0"/>
              <a:ea typeface="Times New Roman"/>
              <a:cs typeface="Times New Roman" pitchFamily="18" charset="0"/>
              <a:sym typeface="Symbol"/>
            </a:endParaRPr>
          </a:p>
          <a:p>
            <a:pPr marL="457200" indent="-457200">
              <a:defRPr/>
            </a:pPr>
            <a:endParaRPr lang="en-US" dirty="0" smtClean="0">
              <a:latin typeface="Times New Roman" pitchFamily="18" charset="0"/>
              <a:ea typeface="Times New Roman"/>
              <a:cs typeface="Times New Roman" pitchFamily="18" charset="0"/>
              <a:sym typeface="Symbol"/>
            </a:endParaRPr>
          </a:p>
          <a:p>
            <a:pPr marL="457200" indent="-457200">
              <a:defRPr/>
            </a:pPr>
            <a:endParaRPr lang="en-US" dirty="0" smtClean="0">
              <a:latin typeface="Times New Roman" pitchFamily="18" charset="0"/>
              <a:ea typeface="Times New Roman"/>
              <a:cs typeface="Times New Roman" pitchFamily="18" charset="0"/>
              <a:sym typeface="Symbol"/>
            </a:endParaRPr>
          </a:p>
          <a:p>
            <a:pPr marL="457200" indent="-457200">
              <a:defRPr/>
            </a:pP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  <a:sym typeface="Symbol"/>
              </a:rPr>
              <a:t>All matrices are symmetric positive definite.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</a:p>
          <a:p>
            <a:endParaRPr lang="en-US" dirty="0" smtClean="0">
              <a:latin typeface="Times New Roman"/>
              <a:ea typeface="Times New Roman"/>
            </a:endParaRPr>
          </a:p>
          <a:p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922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922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2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4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6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8" name="Rectangle 2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50" name="Rectangle 2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1293921"/>
              </p:ext>
            </p:extLst>
          </p:nvPr>
        </p:nvGraphicFramePr>
        <p:xfrm>
          <a:off x="1165864" y="2571744"/>
          <a:ext cx="4858706" cy="2011680"/>
        </p:xfrm>
        <a:graphic>
          <a:graphicData uri="http://schemas.openxmlformats.org/drawingml/2006/table">
            <a:tbl>
              <a:tblPr/>
              <a:tblGrid>
                <a:gridCol w="1473454"/>
                <a:gridCol w="846556"/>
                <a:gridCol w="1269348"/>
                <a:gridCol w="1269348"/>
              </a:tblGrid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Name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nz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i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</a:t>
                      </a:r>
                      <a:r>
                        <a:rPr lang="en-US" sz="2200" i="1" baseline="-250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mesh1em6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306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6.1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bcsstk04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3648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bcsstk05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153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2423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bcsstk09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1083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18437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.5</a:t>
                      </a: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chem97ZtZ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2541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7361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2.5</a:t>
                      </a: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" name="Номер слайда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18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Results</a:t>
            </a:r>
            <a:r>
              <a:rPr lang="ru-RU" sz="2800" dirty="0" smtClean="0"/>
              <a:t> – </a:t>
            </a:r>
            <a:r>
              <a:rPr lang="en-GB" sz="2800" dirty="0" smtClean="0"/>
              <a:t>Sparse Matrices</a:t>
            </a:r>
            <a:endParaRPr lang="ru-RU" sz="2800" dirty="0" smtClean="0"/>
          </a:p>
        </p:txBody>
      </p:sp>
      <p:sp>
        <p:nvSpPr>
          <p:cNvPr id="922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Matrix portrait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bcsstk05</a:t>
            </a:r>
          </a:p>
          <a:p>
            <a:pPr marL="457200" indent="-457200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Exact solution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457200" indent="-457200">
              <a:defRPr/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457200" indent="-457200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Right-hand member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457200" indent="-457200">
              <a:defRPr/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457200" indent="-457200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System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en-US" i="1" dirty="0" smtClean="0">
                <a:latin typeface="Times New Roman"/>
                <a:ea typeface="Times New Roman"/>
              </a:rPr>
              <a:t> </a:t>
            </a:r>
            <a:r>
              <a:rPr lang="en-US" i="1" dirty="0" err="1" smtClean="0">
                <a:latin typeface="Times New Roman"/>
                <a:ea typeface="Times New Roman"/>
              </a:rPr>
              <a:t>Ax</a:t>
            </a:r>
            <a:r>
              <a:rPr lang="en-US" dirty="0" err="1" smtClean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-US" i="1" dirty="0" err="1" smtClean="0">
                <a:latin typeface="Times New Roman"/>
                <a:ea typeface="Times New Roman"/>
              </a:rPr>
              <a:t>b</a:t>
            </a:r>
            <a:r>
              <a:rPr lang="en-US" dirty="0" smtClean="0">
                <a:latin typeface="Times New Roman"/>
                <a:ea typeface="Times New Roman"/>
              </a:rPr>
              <a:t> </a:t>
            </a: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922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922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2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4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6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8" name="Rectangle 2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50" name="Rectangle 2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" name="Рисунок 32" descr="D:\Konstantin\Публикации\2011 Учебное пособие\Целиком\Для презентаций\bcsstk05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272946" y="1177310"/>
            <a:ext cx="5109210" cy="510921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5537" name="Object 1"/>
          <p:cNvGraphicFramePr>
            <a:graphicFrameLocks noChangeAspect="1"/>
          </p:cNvGraphicFramePr>
          <p:nvPr/>
        </p:nvGraphicFramePr>
        <p:xfrm>
          <a:off x="1095375" y="2357430"/>
          <a:ext cx="2457450" cy="457200"/>
        </p:xfrm>
        <a:graphic>
          <a:graphicData uri="http://schemas.openxmlformats.org/presentationml/2006/ole">
            <p:oleObj spid="_x0000_s65624" name="Формула" r:id="rId4" imgW="1231366" imgH="228501" progId="Equation.3">
              <p:embed/>
            </p:oleObj>
          </a:graphicData>
        </a:graphic>
      </p:graphicFrame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5539" name="Object 3"/>
          <p:cNvGraphicFramePr>
            <a:graphicFrameLocks noChangeAspect="1"/>
          </p:cNvGraphicFramePr>
          <p:nvPr/>
        </p:nvGraphicFramePr>
        <p:xfrm>
          <a:off x="1095375" y="3286124"/>
          <a:ext cx="960438" cy="403225"/>
        </p:xfrm>
        <a:graphic>
          <a:graphicData uri="http://schemas.openxmlformats.org/presentationml/2006/ole">
            <p:oleObj spid="_x0000_s65625" name="Формула" r:id="rId5" imgW="469696" imgH="203112" progId="Equation.3">
              <p:embed/>
            </p:oleObj>
          </a:graphicData>
        </a:graphic>
      </p:graphicFrame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19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17411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1741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 smtClean="0"/>
          </a:p>
        </p:txBody>
      </p:sp>
      <p:sp>
        <p:nvSpPr>
          <p:cNvPr id="1741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Problem Description</a:t>
            </a:r>
            <a:endParaRPr lang="ru-RU" dirty="0" smtClean="0"/>
          </a:p>
          <a:p>
            <a:r>
              <a:rPr lang="en-GB" dirty="0" smtClean="0"/>
              <a:t>Properties of Iterative Methods</a:t>
            </a:r>
            <a:endParaRPr lang="ru-RU" dirty="0" smtClean="0"/>
          </a:p>
          <a:p>
            <a:r>
              <a:rPr lang="en-GB" dirty="0" smtClean="0"/>
              <a:t>Fixed Point Iteration Method</a:t>
            </a:r>
            <a:endParaRPr lang="ru-RU" dirty="0" smtClean="0"/>
          </a:p>
          <a:p>
            <a:pPr lvl="1"/>
            <a:r>
              <a:rPr lang="en-US" sz="2000" dirty="0" smtClean="0"/>
              <a:t>Sequential Algorithm and Its Properties</a:t>
            </a:r>
            <a:endParaRPr lang="ru-RU" sz="2000" dirty="0" smtClean="0"/>
          </a:p>
          <a:p>
            <a:pPr lvl="1"/>
            <a:r>
              <a:rPr lang="en-GB" sz="2000" dirty="0" smtClean="0"/>
              <a:t>Ways of Parallelizing</a:t>
            </a:r>
            <a:endParaRPr lang="ru-RU" sz="2000" dirty="0" smtClean="0"/>
          </a:p>
          <a:p>
            <a:r>
              <a:rPr lang="en-GB" dirty="0" smtClean="0"/>
              <a:t>Jacobi and Seidel Methods</a:t>
            </a:r>
            <a:endParaRPr lang="ru-RU" dirty="0" smtClean="0"/>
          </a:p>
          <a:p>
            <a:r>
              <a:rPr lang="en-GB" dirty="0" err="1" smtClean="0"/>
              <a:t>SOR</a:t>
            </a:r>
            <a:endParaRPr lang="ru-RU" dirty="0" smtClean="0"/>
          </a:p>
          <a:p>
            <a:pPr lvl="1"/>
            <a:r>
              <a:rPr lang="en-US" sz="2000" dirty="0" smtClean="0"/>
              <a:t>Sequential Algorithm and Its Properties</a:t>
            </a:r>
            <a:endParaRPr lang="ru-RU" sz="2000" dirty="0" smtClean="0"/>
          </a:p>
          <a:p>
            <a:pPr lvl="1"/>
            <a:r>
              <a:rPr lang="en-GB" sz="2000" dirty="0" smtClean="0"/>
              <a:t>Parallel Algorithm</a:t>
            </a:r>
            <a:endParaRPr lang="ru-RU" sz="2000" dirty="0" smtClean="0"/>
          </a:p>
          <a:p>
            <a:r>
              <a:rPr lang="en-US" dirty="0" err="1" smtClean="0"/>
              <a:t>Chebyshev's</a:t>
            </a:r>
            <a:r>
              <a:rPr lang="en-US" dirty="0" smtClean="0"/>
              <a:t> Acceleration of Iterative Methods</a:t>
            </a:r>
            <a:endParaRPr lang="ru-RU" dirty="0" smtClean="0"/>
          </a:p>
          <a:p>
            <a:r>
              <a:rPr lang="en-GB" dirty="0" smtClean="0"/>
              <a:t>Experimental Results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2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Results</a:t>
            </a:r>
            <a:r>
              <a:rPr lang="ru-RU" sz="2800" dirty="0" smtClean="0"/>
              <a:t> – </a:t>
            </a:r>
            <a:r>
              <a:rPr lang="en-US" sz="2800" dirty="0" smtClean="0"/>
              <a:t>Sparse Matrices</a:t>
            </a:r>
            <a:endParaRPr lang="ru-RU" sz="2800" dirty="0" smtClean="0"/>
          </a:p>
        </p:txBody>
      </p:sp>
      <p:sp>
        <p:nvSpPr>
          <p:cNvPr id="922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defRPr/>
            </a:pPr>
            <a:r>
              <a:rPr lang="en-US" dirty="0" smtClean="0">
                <a:latin typeface="Times New Roman"/>
                <a:ea typeface="Times New Roman"/>
                <a:cs typeface="Times New Roman"/>
                <a:sym typeface="Symbol"/>
              </a:rPr>
              <a:t>The best </a:t>
            </a:r>
            <a:r>
              <a:rPr lang="ru-RU" i="1" dirty="0" smtClean="0">
                <a:latin typeface="Times New Roman"/>
                <a:ea typeface="Times New Roman"/>
                <a:cs typeface="Times New Roman"/>
                <a:sym typeface="Symbol"/>
              </a:rPr>
              <a:t></a:t>
            </a:r>
            <a:r>
              <a:rPr lang="ru-RU" i="1" dirty="0" smtClean="0">
                <a:latin typeface="Times New Roman"/>
                <a:ea typeface="Times New Roman"/>
              </a:rPr>
              <a:t> </a:t>
            </a:r>
            <a:r>
              <a:rPr lang="en-US" dirty="0" smtClean="0">
                <a:latin typeface="Times New Roman"/>
                <a:ea typeface="Times New Roman"/>
              </a:rPr>
              <a:t>and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i="1" dirty="0" smtClean="0">
                <a:latin typeface="Times New Roman"/>
                <a:ea typeface="Times New Roman"/>
                <a:cs typeface="Times New Roman"/>
                <a:sym typeface="Symbol"/>
              </a:rPr>
              <a:t> </a:t>
            </a:r>
            <a:r>
              <a:rPr lang="en-US" dirty="0" smtClean="0">
                <a:latin typeface="Times New Roman"/>
                <a:ea typeface="Times New Roman"/>
                <a:cs typeface="Times New Roman"/>
                <a:sym typeface="Symbol"/>
              </a:rPr>
              <a:t>values are difficult to compute</a:t>
            </a:r>
            <a:r>
              <a:rPr lang="ru-RU" dirty="0" smtClean="0">
                <a:latin typeface="Times New Roman"/>
                <a:ea typeface="Times New Roman"/>
                <a:cs typeface="Times New Roman"/>
                <a:sym typeface="Symbol"/>
              </a:rPr>
              <a:t> </a:t>
            </a:r>
            <a:r>
              <a:rPr lang="en-US" dirty="0" smtClean="0">
                <a:latin typeface="Times New Roman"/>
                <a:ea typeface="Times New Roman"/>
                <a:cs typeface="Times New Roman"/>
                <a:sym typeface="Symbol"/>
              </a:rPr>
              <a:t>analytically, so they were determined experimentally</a:t>
            </a:r>
            <a:r>
              <a:rPr lang="ru-RU" dirty="0" smtClean="0">
                <a:latin typeface="Times New Roman"/>
                <a:ea typeface="Times New Roman"/>
                <a:cs typeface="Times New Roman"/>
                <a:sym typeface="Symbol"/>
              </a:rPr>
              <a:t>.</a:t>
            </a:r>
          </a:p>
          <a:p>
            <a:pPr marL="457200" indent="-457200">
              <a:defRPr/>
            </a:pPr>
            <a:r>
              <a:rPr lang="en-US" dirty="0" smtClean="0">
                <a:latin typeface="Times New Roman"/>
                <a:ea typeface="Times New Roman"/>
                <a:cs typeface="Times New Roman"/>
                <a:sym typeface="Symbol"/>
              </a:rPr>
              <a:t>Method precision is</a:t>
            </a:r>
            <a:r>
              <a:rPr lang="ru-RU" dirty="0" smtClean="0">
                <a:latin typeface="Times New Roman"/>
                <a:ea typeface="Times New Roman"/>
                <a:cs typeface="Times New Roman"/>
                <a:sym typeface="Symbol"/>
              </a:rPr>
              <a:t> 10</a:t>
            </a:r>
            <a:r>
              <a:rPr lang="ru-RU" baseline="30000" dirty="0" smtClean="0">
                <a:latin typeface="Times New Roman"/>
                <a:ea typeface="Times New Roman"/>
                <a:cs typeface="Times New Roman"/>
                <a:sym typeface="Symbol"/>
              </a:rPr>
              <a:t>6</a:t>
            </a:r>
            <a:r>
              <a:rPr lang="ru-RU" dirty="0" smtClean="0">
                <a:latin typeface="Times New Roman"/>
                <a:ea typeface="Times New Roman"/>
                <a:cs typeface="Times New Roman"/>
                <a:sym typeface="Symbol"/>
              </a:rPr>
              <a:t>.</a:t>
            </a:r>
          </a:p>
          <a:p>
            <a:pPr marL="457200" indent="-457200">
              <a:defRPr/>
            </a:pPr>
            <a:r>
              <a:rPr lang="en-US" dirty="0" smtClean="0">
                <a:latin typeface="Times New Roman"/>
                <a:ea typeface="Times New Roman"/>
                <a:cs typeface="Times New Roman"/>
                <a:sym typeface="Symbol"/>
              </a:rPr>
              <a:t>The table shows the number of iterations</a:t>
            </a:r>
            <a:r>
              <a:rPr lang="ru-RU" dirty="0" smtClean="0">
                <a:latin typeface="Times New Roman"/>
                <a:ea typeface="Times New Roman"/>
                <a:cs typeface="Times New Roman"/>
                <a:sym typeface="Symbol"/>
              </a:rPr>
              <a:t> </a:t>
            </a:r>
            <a:r>
              <a:rPr lang="en-US" i="1" dirty="0" smtClean="0">
                <a:latin typeface="Times New Roman"/>
                <a:ea typeface="Times New Roman"/>
                <a:cs typeface="Times New Roman"/>
                <a:sym typeface="Symbol"/>
              </a:rPr>
              <a:t>s</a:t>
            </a:r>
            <a:r>
              <a:rPr lang="ru-RU" dirty="0" smtClean="0">
                <a:latin typeface="Times New Roman"/>
                <a:ea typeface="Times New Roman"/>
                <a:cs typeface="Times New Roman"/>
                <a:sym typeface="Symbol"/>
              </a:rPr>
              <a:t>.</a:t>
            </a: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922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922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2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4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6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8" name="Rectangle 2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50" name="Rectangle 2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63761532"/>
              </p:ext>
            </p:extLst>
          </p:nvPr>
        </p:nvGraphicFramePr>
        <p:xfrm>
          <a:off x="1309660" y="3225180"/>
          <a:ext cx="6786611" cy="2346960"/>
        </p:xfrm>
        <a:graphic>
          <a:graphicData uri="http://schemas.openxmlformats.org/drawingml/2006/table">
            <a:tbl>
              <a:tblPr/>
              <a:tblGrid>
                <a:gridCol w="1691478"/>
                <a:gridCol w="1157545"/>
                <a:gridCol w="978189"/>
                <a:gridCol w="978189"/>
                <a:gridCol w="990605"/>
                <a:gridCol w="990605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Proble</a:t>
                      </a:r>
                      <a:r>
                        <a:rPr lang="en-US" sz="2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 name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</a:rPr>
                        <a:t>SOR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200">
                          <a:latin typeface="Times New Roman"/>
                          <a:ea typeface="Times New Roman"/>
                        </a:rPr>
                        <a:t>SOR-Cheb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200" i="1">
                          <a:latin typeface="Times New Roman"/>
                          <a:ea typeface="Times New Roman"/>
                          <a:sym typeface="Symbol"/>
                        </a:rPr>
                        <a:t>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200" i="1">
                          <a:latin typeface="Times New Roman"/>
                          <a:ea typeface="Times New Roman"/>
                        </a:rPr>
                        <a:t>s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200" i="1">
                          <a:latin typeface="Times New Roman"/>
                          <a:ea typeface="Times New Roman"/>
                          <a:sym typeface="Symbol"/>
                        </a:rPr>
                        <a:t>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200" i="1">
                          <a:latin typeface="Times New Roman"/>
                          <a:ea typeface="Times New Roman"/>
                          <a:sym typeface="Symbol"/>
                        </a:rPr>
                        <a:t>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200" i="1">
                          <a:latin typeface="Times New Roman"/>
                          <a:ea typeface="Times New Roman"/>
                        </a:rPr>
                        <a:t>s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mesh1em6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1.9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146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1.9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0.9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35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bcsstk04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1.9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341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1.09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0.99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229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bcsstk05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1.87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986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1.0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0.998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251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bcsstk09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1.95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885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1.11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0.999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537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chem97ZtZ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1.9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144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1.9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0.9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125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" name="Номер слайда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20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Results</a:t>
            </a:r>
            <a:r>
              <a:rPr lang="ru-RU" sz="2800" dirty="0" smtClean="0"/>
              <a:t> – </a:t>
            </a:r>
            <a:r>
              <a:rPr lang="en-GB" sz="2800" dirty="0" smtClean="0"/>
              <a:t>Poisson's Equation</a:t>
            </a:r>
            <a:endParaRPr lang="ru-RU" sz="2800" dirty="0" smtClean="0"/>
          </a:p>
        </p:txBody>
      </p:sp>
      <p:sp>
        <p:nvSpPr>
          <p:cNvPr id="922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defRPr/>
            </a:pPr>
            <a:r>
              <a:rPr lang="en-US" dirty="0" smtClean="0">
                <a:latin typeface="Times New Roman"/>
                <a:ea typeface="Times New Roman"/>
                <a:cs typeface="Times New Roman"/>
                <a:sym typeface="Symbol"/>
              </a:rPr>
              <a:t>Linear system appears as a result of </a:t>
            </a:r>
            <a:r>
              <a:rPr lang="en-US" dirty="0" err="1" smtClean="0">
                <a:latin typeface="Times New Roman"/>
                <a:ea typeface="Times New Roman"/>
                <a:cs typeface="Times New Roman"/>
                <a:sym typeface="Symbol"/>
              </a:rPr>
              <a:t>PDE</a:t>
            </a:r>
            <a:r>
              <a:rPr lang="en-US" dirty="0" smtClean="0">
                <a:latin typeface="Times New Roman"/>
                <a:ea typeface="Times New Roman"/>
                <a:cs typeface="Times New Roman"/>
                <a:sym typeface="Symbol"/>
              </a:rPr>
              <a:t> discretization</a:t>
            </a:r>
            <a:endParaRPr lang="ru-RU" dirty="0" smtClean="0">
              <a:latin typeface="Times New Roman"/>
              <a:ea typeface="Times New Roman"/>
              <a:cs typeface="Times New Roman"/>
              <a:sym typeface="Symbol"/>
            </a:endParaRPr>
          </a:p>
          <a:p>
            <a:pPr marL="457200" indent="-457200">
              <a:defRPr/>
            </a:pPr>
            <a:r>
              <a:rPr lang="en-US" dirty="0" smtClean="0">
                <a:latin typeface="Times New Roman"/>
                <a:ea typeface="Times New Roman"/>
              </a:rPr>
              <a:t>Test problem with a foregone exact solution may be defined</a:t>
            </a:r>
            <a:endParaRPr lang="ru-RU" dirty="0" smtClean="0">
              <a:latin typeface="Times New Roman"/>
              <a:ea typeface="Times New Roman"/>
            </a:endParaRPr>
          </a:p>
          <a:p>
            <a:pPr marL="457200" indent="-457200">
              <a:defRPr/>
            </a:pPr>
            <a:r>
              <a:rPr lang="ru-RU" dirty="0" smtClean="0">
                <a:latin typeface="Times New Roman"/>
                <a:ea typeface="Times New Roman"/>
              </a:rPr>
              <a:t>                                 </a:t>
            </a:r>
            <a:r>
              <a:rPr lang="en-US" dirty="0" smtClean="0">
                <a:latin typeface="Times New Roman"/>
                <a:ea typeface="Times New Roman"/>
              </a:rPr>
              <a:t>is known for this type of problems</a:t>
            </a:r>
            <a:endParaRPr lang="ru-RU" dirty="0" smtClean="0">
              <a:latin typeface="Times New Roman"/>
              <a:ea typeface="Times New Roman"/>
            </a:endParaRPr>
          </a:p>
          <a:p>
            <a:pPr marL="457200" indent="-457200"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>
              <a:defRPr/>
            </a:pPr>
            <a:r>
              <a:rPr lang="en-US" dirty="0" smtClean="0">
                <a:latin typeface="Times New Roman"/>
                <a:ea typeface="Times New Roman"/>
              </a:rPr>
              <a:t>                      is </a:t>
            </a:r>
            <a:r>
              <a:rPr lang="en-US" dirty="0">
                <a:latin typeface="Times New Roman"/>
                <a:ea typeface="Times New Roman"/>
              </a:rPr>
              <a:t>known for this type of problems</a:t>
            </a:r>
            <a:endParaRPr lang="ru-RU" dirty="0">
              <a:latin typeface="Times New Roman"/>
              <a:ea typeface="Times New Roman"/>
            </a:endParaRPr>
          </a:p>
          <a:p>
            <a:pPr marL="457200" indent="-457200"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>
              <a:defRPr/>
            </a:pPr>
            <a:r>
              <a:rPr lang="en-US" dirty="0" smtClean="0">
                <a:latin typeface="Times New Roman"/>
                <a:ea typeface="Times New Roman"/>
              </a:rPr>
              <a:t>The linear system matrix has a five-diagonal portrait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</a:p>
          <a:p>
            <a:pPr marL="457200" indent="-457200">
              <a:defRPr/>
            </a:pPr>
            <a:endParaRPr lang="ru-RU" dirty="0" smtClean="0">
              <a:latin typeface="Times New Roman"/>
              <a:ea typeface="Times New Roman"/>
            </a:endParaRPr>
          </a:p>
          <a:p>
            <a:pPr marL="457200" indent="-457200">
              <a:defRPr/>
            </a:pP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922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922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2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4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6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8" name="Rectangle 2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50" name="Rectangle 2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656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50175594"/>
              </p:ext>
            </p:extLst>
          </p:nvPr>
        </p:nvGraphicFramePr>
        <p:xfrm>
          <a:off x="1064568" y="2132856"/>
          <a:ext cx="2428875" cy="809625"/>
        </p:xfrm>
        <a:graphic>
          <a:graphicData uri="http://schemas.openxmlformats.org/presentationml/2006/ole">
            <p:oleObj spid="_x0000_s66650" name="Формула" r:id="rId3" imgW="1218671" imgH="406224" progId="Equation.3">
              <p:embed/>
            </p:oleObj>
          </a:graphicData>
        </a:graphic>
      </p:graphicFrame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65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79554437"/>
              </p:ext>
            </p:extLst>
          </p:nvPr>
        </p:nvGraphicFramePr>
        <p:xfrm>
          <a:off x="1064568" y="2924944"/>
          <a:ext cx="1508125" cy="735012"/>
        </p:xfrm>
        <a:graphic>
          <a:graphicData uri="http://schemas.openxmlformats.org/presentationml/2006/ole">
            <p:oleObj spid="_x0000_s66651" name="Формула" r:id="rId4" imgW="761669" imgH="368140" progId="Equation.3">
              <p:embed/>
            </p:oleObj>
          </a:graphicData>
        </a:graphic>
      </p:graphicFrame>
      <p:sp>
        <p:nvSpPr>
          <p:cNvPr id="37" name="Номер слайда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21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Results</a:t>
            </a:r>
            <a:r>
              <a:rPr lang="ru-RU" sz="2800" dirty="0" smtClean="0"/>
              <a:t> – </a:t>
            </a:r>
            <a:r>
              <a:rPr lang="en-GB" sz="2800" dirty="0" smtClean="0"/>
              <a:t>Poisson's Equation</a:t>
            </a:r>
            <a:endParaRPr lang="ru-RU" sz="2800" dirty="0" smtClean="0"/>
          </a:p>
        </p:txBody>
      </p:sp>
      <p:sp>
        <p:nvSpPr>
          <p:cNvPr id="922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defRPr/>
            </a:pPr>
            <a:r>
              <a:rPr lang="en-US" dirty="0" smtClean="0">
                <a:latin typeface="Times New Roman"/>
                <a:ea typeface="Times New Roman"/>
              </a:rPr>
              <a:t>Linear system portrait</a:t>
            </a: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en-US" dirty="0" smtClean="0">
                <a:latin typeface="Times New Roman"/>
                <a:ea typeface="Times New Roman"/>
              </a:rPr>
              <a:t>for </a:t>
            </a:r>
            <a:r>
              <a:rPr lang="en-US" smtClean="0">
                <a:latin typeface="Times New Roman"/>
                <a:ea typeface="Times New Roman"/>
              </a:rPr>
              <a:t>Poisson’s equation</a:t>
            </a: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922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922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2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4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6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8" name="Rectangle 2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50" name="Rectangle 2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6" name="Рисунок 35" descr="D:\Konstantin\Публикации\2011 Учебное пособие\Целиком\Для презентаций\poisson_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372" y="1142984"/>
            <a:ext cx="5057775" cy="508349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7" name="Номер слайда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22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Results</a:t>
            </a:r>
            <a:r>
              <a:rPr lang="ru-RU" sz="2800" dirty="0" smtClean="0"/>
              <a:t> – </a:t>
            </a:r>
            <a:r>
              <a:rPr lang="en-GB" sz="2800" dirty="0" smtClean="0"/>
              <a:t>Poisson's Equation</a:t>
            </a:r>
            <a:endParaRPr lang="ru-RU" sz="2800" dirty="0" smtClean="0"/>
          </a:p>
        </p:txBody>
      </p:sp>
      <p:sp>
        <p:nvSpPr>
          <p:cNvPr id="922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defRPr/>
            </a:pPr>
            <a:r>
              <a:rPr lang="en-US" dirty="0" smtClean="0">
                <a:latin typeface="Times New Roman"/>
                <a:ea typeface="Times New Roman"/>
              </a:rPr>
              <a:t>Method parameters: </a:t>
            </a:r>
            <a:r>
              <a:rPr lang="ru-RU" i="1" dirty="0" smtClean="0">
                <a:latin typeface="Times New Roman"/>
                <a:ea typeface="Times New Roman"/>
                <a:cs typeface="Times New Roman"/>
                <a:sym typeface="Symbol"/>
              </a:rPr>
              <a:t></a:t>
            </a:r>
            <a:r>
              <a:rPr lang="ru-RU" dirty="0" smtClean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0.99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ru-RU" i="1" dirty="0" smtClean="0">
                <a:latin typeface="Times New Roman"/>
                <a:ea typeface="Times New Roman"/>
                <a:cs typeface="Times New Roman"/>
                <a:sym typeface="Symbol"/>
              </a:rPr>
              <a:t></a:t>
            </a:r>
            <a:r>
              <a:rPr lang="ru-RU" dirty="0" smtClean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ru-RU" dirty="0" smtClean="0">
                <a:latin typeface="Times New Roman"/>
                <a:ea typeface="Times New Roman"/>
              </a:rPr>
              <a:t>10</a:t>
            </a:r>
            <a:r>
              <a:rPr lang="ru-RU" baseline="30000" dirty="0" smtClean="0">
                <a:latin typeface="Times New Roman"/>
                <a:ea typeface="Times New Roman"/>
              </a:rPr>
              <a:t>–6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922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922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2" name="Rectangle 1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4" name="Rectangle 2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6" name="Rectangle 2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48" name="Rectangle 2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50" name="Rectangle 2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5" name="Таблица 34"/>
          <p:cNvGraphicFramePr>
            <a:graphicFrameLocks noGrp="1"/>
          </p:cNvGraphicFramePr>
          <p:nvPr/>
        </p:nvGraphicFramePr>
        <p:xfrm>
          <a:off x="595282" y="2116473"/>
          <a:ext cx="8786874" cy="3741419"/>
        </p:xfrm>
        <a:graphic>
          <a:graphicData uri="http://schemas.openxmlformats.org/drawingml/2006/table">
            <a:tbl>
              <a:tblPr/>
              <a:tblGrid>
                <a:gridCol w="1446320"/>
                <a:gridCol w="1499041"/>
                <a:gridCol w="1497283"/>
                <a:gridCol w="1446320"/>
                <a:gridCol w="1326274"/>
                <a:gridCol w="1571636"/>
              </a:tblGrid>
              <a:tr h="29876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nz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22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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6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SOR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SSOR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SSOR-Cheb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4,9</a:t>
                      </a: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en-US" sz="22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1.9397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286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342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22500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9,8</a:t>
                      </a: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en-US" sz="22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1.9592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428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512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40000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3,1</a:t>
                      </a: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1.9692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682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62500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1,2</a:t>
                      </a: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1.9753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711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852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123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90000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6,1</a:t>
                      </a: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1.9793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853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1022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122500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3,3</a:t>
                      </a: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1.9823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995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1192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160000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1,9</a:t>
                      </a: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1.9845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1137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1362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202500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1,2</a:t>
                      </a: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1.9862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1278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1532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143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250000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7,9</a:t>
                      </a: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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r>
                        <a:rPr lang="en-US" sz="2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1.9875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1420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1702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276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7" name="Номер слайда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23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SOR</a:t>
            </a:r>
            <a:r>
              <a:rPr lang="ru-RU" sz="2800" dirty="0" smtClean="0"/>
              <a:t> </a:t>
            </a:r>
            <a:r>
              <a:rPr lang="ru-RU" sz="2800" dirty="0" smtClean="0">
                <a:sym typeface="Symbol" pitchFamily="18" charset="2"/>
              </a:rPr>
              <a:t> </a:t>
            </a:r>
            <a:r>
              <a:rPr lang="en-GB" sz="2800" dirty="0" smtClean="0"/>
              <a:t>Parallel Algorithm</a:t>
            </a:r>
            <a:endParaRPr lang="ru-RU" sz="2800" dirty="0" smtClean="0"/>
          </a:p>
        </p:txBody>
      </p:sp>
      <p:sp>
        <p:nvSpPr>
          <p:cNvPr id="922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Iterations are performed in a sequence</a:t>
            </a:r>
          </a:p>
          <a:p>
            <a:r>
              <a:rPr lang="en-US" dirty="0" smtClean="0"/>
              <a:t>The next approximation components are also computed in a sequence</a:t>
            </a:r>
            <a:endParaRPr lang="ru-RU" dirty="0" smtClean="0"/>
          </a:p>
          <a:p>
            <a:r>
              <a:rPr lang="en-US" dirty="0" smtClean="0"/>
              <a:t>Computation of specific components of the next approximation can be parallelized</a:t>
            </a:r>
            <a:endParaRPr lang="ru-RU" dirty="0" smtClean="0"/>
          </a:p>
          <a:p>
            <a:pPr lvl="1"/>
            <a:r>
              <a:rPr lang="en-US" sz="2200" dirty="0" smtClean="0"/>
              <a:t>Basic computation consist in calculation of </a:t>
            </a:r>
            <a:r>
              <a:rPr lang="ru-RU" sz="2200" dirty="0" smtClean="0"/>
              <a:t>                  </a:t>
            </a:r>
            <a:r>
              <a:rPr lang="en-US" sz="2200" dirty="0" smtClean="0"/>
              <a:t>and</a:t>
            </a:r>
            <a:endParaRPr lang="ru-RU" sz="2200" dirty="0" smtClean="0"/>
          </a:p>
          <a:p>
            <a:pPr lvl="1"/>
            <a:endParaRPr lang="ru-RU" sz="2200" dirty="0" smtClean="0"/>
          </a:p>
          <a:p>
            <a:r>
              <a:rPr lang="en-US" sz="2200" dirty="0" smtClean="0"/>
              <a:t>For calculation purposes, </a:t>
            </a:r>
            <a:r>
              <a:rPr lang="en-US" sz="2200" dirty="0"/>
              <a:t>k</a:t>
            </a:r>
            <a:r>
              <a:rPr lang="en-US" sz="2200" dirty="0" smtClean="0"/>
              <a:t>nown parallel summing algorithms will be used</a:t>
            </a:r>
            <a:r>
              <a:rPr lang="ru-RU" sz="2200" dirty="0" smtClean="0"/>
              <a:t>.  </a:t>
            </a:r>
            <a:endParaRPr lang="en-US" sz="2200" dirty="0" smtClean="0"/>
          </a:p>
          <a:p>
            <a:pPr lvl="1"/>
            <a:endParaRPr lang="ru-RU" sz="2200" dirty="0" smtClean="0"/>
          </a:p>
          <a:p>
            <a:endParaRPr lang="ru-RU" dirty="0" smtClean="0"/>
          </a:p>
        </p:txBody>
      </p:sp>
      <p:sp>
        <p:nvSpPr>
          <p:cNvPr id="922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922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83119891"/>
              </p:ext>
            </p:extLst>
          </p:nvPr>
        </p:nvGraphicFramePr>
        <p:xfrm>
          <a:off x="6753225" y="3068960"/>
          <a:ext cx="1323975" cy="892175"/>
        </p:xfrm>
        <a:graphic>
          <a:graphicData uri="http://schemas.openxmlformats.org/presentationml/2006/ole">
            <p:oleObj spid="_x0000_s49244" name="Формула" r:id="rId3" imgW="647419" imgH="444307" progId="Equation.3">
              <p:embed/>
            </p:oleObj>
          </a:graphicData>
        </a:graphic>
      </p:graphicFrame>
      <p:graphicFrame>
        <p:nvGraphicFramePr>
          <p:cNvPr id="92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5156768"/>
              </p:ext>
            </p:extLst>
          </p:nvPr>
        </p:nvGraphicFramePr>
        <p:xfrm>
          <a:off x="8514903" y="3064694"/>
          <a:ext cx="1190625" cy="868362"/>
        </p:xfrm>
        <a:graphic>
          <a:graphicData uri="http://schemas.openxmlformats.org/presentationml/2006/ole">
            <p:oleObj spid="_x0000_s49245" name="Формула" r:id="rId4" imgW="596641" imgH="444307" progId="Equation.3">
              <p:embed/>
            </p:oleObj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24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SOR</a:t>
            </a:r>
            <a:r>
              <a:rPr lang="ru-RU" sz="2800" dirty="0" smtClean="0"/>
              <a:t> </a:t>
            </a:r>
            <a:r>
              <a:rPr lang="ru-RU" sz="2800" dirty="0" smtClean="0">
                <a:sym typeface="Symbol" pitchFamily="18" charset="2"/>
              </a:rPr>
              <a:t> </a:t>
            </a:r>
            <a:r>
              <a:rPr lang="en-GB" sz="2800" dirty="0" smtClean="0"/>
              <a:t>Parallel Algorithm</a:t>
            </a:r>
            <a:endParaRPr lang="ru-RU" sz="2800" dirty="0" smtClean="0"/>
          </a:p>
        </p:txBody>
      </p:sp>
      <p:sp>
        <p:nvSpPr>
          <p:cNvPr id="102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Complexity estimation for parallel summing is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i="1" dirty="0" smtClean="0"/>
          </a:p>
          <a:p>
            <a:pPr>
              <a:buFont typeface="Wingdings" pitchFamily="2" charset="2"/>
              <a:buNone/>
            </a:pPr>
            <a:r>
              <a:rPr lang="ru-RU" i="1" dirty="0" smtClean="0"/>
              <a:t>	</a:t>
            </a:r>
            <a:r>
              <a:rPr lang="en-US" i="1" dirty="0" smtClean="0"/>
              <a:t>n</a:t>
            </a:r>
            <a:r>
              <a:rPr lang="ru-RU" dirty="0" smtClean="0"/>
              <a:t> – </a:t>
            </a:r>
            <a:r>
              <a:rPr lang="en-US" dirty="0" smtClean="0"/>
              <a:t>sum length</a:t>
            </a:r>
            <a:r>
              <a:rPr lang="ru-RU" dirty="0" smtClean="0"/>
              <a:t>, </a:t>
            </a:r>
            <a:r>
              <a:rPr lang="en-US" i="1" dirty="0" smtClean="0"/>
              <a:t>p</a:t>
            </a:r>
            <a:r>
              <a:rPr lang="en-US" dirty="0" smtClean="0"/>
              <a:t> </a:t>
            </a:r>
            <a:r>
              <a:rPr lang="ru-RU" dirty="0" smtClean="0"/>
              <a:t>– </a:t>
            </a:r>
            <a:r>
              <a:rPr lang="en-US" dirty="0" smtClean="0"/>
              <a:t>number of flows</a:t>
            </a:r>
            <a:r>
              <a:rPr lang="ru-RU" dirty="0" smtClean="0"/>
              <a:t>, </a:t>
            </a:r>
            <a:r>
              <a:rPr lang="ru-RU" i="1" dirty="0" smtClean="0">
                <a:sym typeface="Symbol" pitchFamily="18" charset="2"/>
              </a:rPr>
              <a:t></a:t>
            </a:r>
            <a:r>
              <a:rPr lang="ru-RU" dirty="0" smtClean="0"/>
              <a:t> – </a:t>
            </a:r>
            <a:r>
              <a:rPr lang="en-US" dirty="0" smtClean="0"/>
              <a:t>contingency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r>
              <a:rPr lang="en-US" dirty="0"/>
              <a:t>Complexity estimation for </a:t>
            </a:r>
            <a:r>
              <a:rPr lang="en-US" dirty="0" smtClean="0"/>
              <a:t>a single iteration is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r>
              <a:rPr lang="en-US" dirty="0"/>
              <a:t>Total parallel </a:t>
            </a:r>
            <a:r>
              <a:rPr lang="en-US" dirty="0" err="1" smtClean="0"/>
              <a:t>SOR</a:t>
            </a:r>
            <a:r>
              <a:rPr lang="en-US" dirty="0" smtClean="0"/>
              <a:t> complexity estimation</a:t>
            </a:r>
            <a:endParaRPr lang="ru-RU" dirty="0" smtClean="0"/>
          </a:p>
        </p:txBody>
      </p:sp>
      <p:sp>
        <p:nvSpPr>
          <p:cNvPr id="1024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1024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3444875" y="1928813"/>
          <a:ext cx="1176338" cy="431800"/>
        </p:xfrm>
        <a:graphic>
          <a:graphicData uri="http://schemas.openxmlformats.org/presentationml/2006/ole">
            <p:oleObj spid="_x0000_s10374" name="Формула" r:id="rId3" imgW="583693" imgH="215713" progId="Equation.3">
              <p:embed/>
            </p:oleObj>
          </a:graphicData>
        </a:graphic>
      </p:graphicFrame>
      <p:graphicFrame>
        <p:nvGraphicFramePr>
          <p:cNvPr id="10243" name="Object 2"/>
          <p:cNvGraphicFramePr>
            <a:graphicFrameLocks noChangeAspect="1"/>
          </p:cNvGraphicFramePr>
          <p:nvPr/>
        </p:nvGraphicFramePr>
        <p:xfrm>
          <a:off x="2649538" y="3716338"/>
          <a:ext cx="2505075" cy="482600"/>
        </p:xfrm>
        <a:graphic>
          <a:graphicData uri="http://schemas.openxmlformats.org/presentationml/2006/ole">
            <p:oleObj spid="_x0000_s10375" name="Формула" r:id="rId4" imgW="1244600" imgH="241300" progId="Equation.3">
              <p:embed/>
            </p:oleObj>
          </a:graphicData>
        </a:graphic>
      </p:graphicFrame>
      <p:graphicFrame>
        <p:nvGraphicFramePr>
          <p:cNvPr id="10244" name="Object 2"/>
          <p:cNvGraphicFramePr>
            <a:graphicFrameLocks noChangeAspect="1"/>
          </p:cNvGraphicFramePr>
          <p:nvPr/>
        </p:nvGraphicFramePr>
        <p:xfrm>
          <a:off x="2495550" y="4784725"/>
          <a:ext cx="2813050" cy="508000"/>
        </p:xfrm>
        <a:graphic>
          <a:graphicData uri="http://schemas.openxmlformats.org/presentationml/2006/ole">
            <p:oleObj spid="_x0000_s10376" name="Формула" r:id="rId5" imgW="1396394" imgH="253890" progId="Equation.3">
              <p:embed/>
            </p:oleObj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25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19459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19460" name="Заголовок 1"/>
          <p:cNvSpPr>
            <a:spLocks/>
          </p:cNvSpPr>
          <p:nvPr/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/>
            <a:r>
              <a:rPr lang="en-GB" sz="2800" b="1" dirty="0" smtClean="0">
                <a:solidFill>
                  <a:schemeClr val="tx2"/>
                </a:solidFill>
                <a:latin typeface="Arial" charset="0"/>
              </a:rPr>
              <a:t>Results</a:t>
            </a:r>
            <a:r>
              <a:rPr lang="ru-RU" sz="2800" b="1" dirty="0" smtClean="0">
                <a:solidFill>
                  <a:schemeClr val="tx2"/>
                </a:solidFill>
                <a:latin typeface="Arial" charset="0"/>
              </a:rPr>
              <a:t> – </a:t>
            </a:r>
            <a:r>
              <a:rPr lang="en-US" sz="2800" b="1" dirty="0" smtClean="0">
                <a:solidFill>
                  <a:schemeClr val="tx2"/>
                </a:solidFill>
                <a:latin typeface="Arial" charset="0"/>
              </a:rPr>
              <a:t>SOR</a:t>
            </a:r>
            <a:r>
              <a:rPr lang="ru-RU" sz="2800" b="1" dirty="0" smtClean="0">
                <a:solidFill>
                  <a:schemeClr val="tx2"/>
                </a:solidFill>
                <a:latin typeface="Arial" charset="0"/>
              </a:rPr>
              <a:t>, </a:t>
            </a:r>
            <a:r>
              <a:rPr lang="en-GB" sz="2800" b="1" dirty="0" smtClean="0">
                <a:solidFill>
                  <a:schemeClr val="tx2"/>
                </a:solidFill>
                <a:latin typeface="Arial" charset="0"/>
              </a:rPr>
              <a:t>Dense Matrices</a:t>
            </a:r>
            <a:endParaRPr lang="ru-RU" sz="28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1116013" y="2365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62" name="Содержимое 2"/>
          <p:cNvSpPr>
            <a:spLocks/>
          </p:cNvSpPr>
          <p:nvPr/>
        </p:nvSpPr>
        <p:spPr bwMode="auto">
          <a:xfrm>
            <a:off x="495300" y="1196975"/>
            <a:ext cx="91376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200" dirty="0" smtClean="0">
                <a:latin typeface="Arial" charset="0"/>
              </a:rPr>
              <a:t>Acceleration in relation to the single-flow version</a:t>
            </a:r>
            <a:endParaRPr lang="ru-RU" sz="22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200" dirty="0">
              <a:latin typeface="Arial" charset="0"/>
            </a:endParaRPr>
          </a:p>
        </p:txBody>
      </p:sp>
      <p:pic>
        <p:nvPicPr>
          <p:cNvPr id="194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1557338"/>
            <a:ext cx="618013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26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072680" y="1742004"/>
            <a:ext cx="1224136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latin typeface="+mn-lt"/>
              </a:rPr>
              <a:t>Acceleration</a:t>
            </a:r>
            <a:endParaRPr lang="ru-RU" sz="12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41232" y="4869160"/>
            <a:ext cx="792088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 smtClean="0">
                <a:latin typeface="+mn-lt"/>
              </a:rPr>
              <a:t>Number of</a:t>
            </a:r>
          </a:p>
          <a:p>
            <a:pPr algn="l"/>
            <a:r>
              <a:rPr lang="en-US" sz="1200" dirty="0" smtClean="0">
                <a:latin typeface="+mn-lt"/>
              </a:rPr>
              <a:t>flow</a:t>
            </a:r>
            <a:endParaRPr lang="ru-RU" sz="1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24579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458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ru-RU" dirty="0" smtClean="0"/>
          </a:p>
        </p:txBody>
      </p:sp>
      <p:sp>
        <p:nvSpPr>
          <p:cNvPr id="2458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lecture gives a review of the following:</a:t>
            </a:r>
            <a:endParaRPr lang="ru-RU" dirty="0" smtClean="0"/>
          </a:p>
          <a:p>
            <a:pPr lvl="1"/>
            <a:r>
              <a:rPr lang="en-US" dirty="0" smtClean="0"/>
              <a:t>Notion of iterative methods</a:t>
            </a:r>
            <a:endParaRPr lang="ru-RU" dirty="0" smtClean="0"/>
          </a:p>
          <a:p>
            <a:pPr lvl="1"/>
            <a:r>
              <a:rPr lang="en-GB" dirty="0" smtClean="0"/>
              <a:t>Fixed point iteration method</a:t>
            </a:r>
            <a:endParaRPr lang="ru-RU" dirty="0" smtClean="0"/>
          </a:p>
          <a:p>
            <a:pPr marL="985838" lvl="1" indent="-266700"/>
            <a:r>
              <a:rPr lang="en-US" sz="2000" dirty="0" smtClean="0"/>
              <a:t>Sequential algorithm and its properties</a:t>
            </a:r>
            <a:endParaRPr lang="ru-RU" sz="2000" dirty="0" smtClean="0"/>
          </a:p>
          <a:p>
            <a:pPr marL="985838" lvl="1" indent="-266700"/>
            <a:r>
              <a:rPr lang="en-GB" sz="2000" dirty="0" smtClean="0"/>
              <a:t>Ways of parallelizing</a:t>
            </a:r>
            <a:endParaRPr lang="ru-RU" sz="2000" dirty="0" smtClean="0"/>
          </a:p>
          <a:p>
            <a:pPr lvl="1"/>
            <a:r>
              <a:rPr lang="en-GB" dirty="0" smtClean="0"/>
              <a:t>Jacobi and Seidel methods</a:t>
            </a:r>
            <a:endParaRPr lang="ru-RU" dirty="0" smtClean="0"/>
          </a:p>
          <a:p>
            <a:pPr lvl="1"/>
            <a:r>
              <a:rPr lang="en-GB" dirty="0" err="1" smtClean="0"/>
              <a:t>SOR</a:t>
            </a:r>
            <a:endParaRPr lang="ru-RU" dirty="0" smtClean="0"/>
          </a:p>
          <a:p>
            <a:pPr lvl="1" indent="242888"/>
            <a:r>
              <a:rPr lang="en-US" sz="2000" dirty="0" smtClean="0"/>
              <a:t>Sequential algorithm and its properties</a:t>
            </a:r>
            <a:endParaRPr lang="ru-RU" sz="2000" dirty="0" smtClean="0"/>
          </a:p>
          <a:p>
            <a:pPr lvl="1" indent="242888"/>
            <a:r>
              <a:rPr lang="en-GB" sz="2000" dirty="0" smtClean="0"/>
              <a:t>Parallel algorithm</a:t>
            </a:r>
            <a:endParaRPr lang="ru-RU" sz="2000" dirty="0" smtClean="0"/>
          </a:p>
          <a:p>
            <a:pPr lvl="1"/>
            <a:r>
              <a:rPr lang="en-US" dirty="0" err="1" smtClean="0"/>
              <a:t>Chebyshev's</a:t>
            </a:r>
            <a:r>
              <a:rPr lang="en-US" dirty="0" smtClean="0"/>
              <a:t> acceleration of iterative methods</a:t>
            </a:r>
            <a:endParaRPr lang="ru-RU" dirty="0" smtClean="0"/>
          </a:p>
          <a:p>
            <a:pPr lvl="1"/>
            <a:r>
              <a:rPr lang="en-GB" dirty="0" smtClean="0"/>
              <a:t>Experimental results</a:t>
            </a:r>
            <a:endParaRPr lang="ru-RU" dirty="0" smtClean="0"/>
          </a:p>
          <a:p>
            <a:pPr lvl="1"/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27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2560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560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References</a:t>
            </a:r>
            <a:endParaRPr lang="ru-RU" sz="2800" dirty="0" smtClean="0"/>
          </a:p>
        </p:txBody>
      </p:sp>
      <p:sp>
        <p:nvSpPr>
          <p:cNvPr id="2560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David R. Kincaid and E. Ward Cheney. Numerical analysis : mathematics of scientific computing. Brooks/Cole Publishing Company, 1991.</a:t>
            </a:r>
            <a:r>
              <a:rPr lang="ru-RU" dirty="0" smtClean="0"/>
              <a:t> 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Richard L. Burden, J. Douglas </a:t>
            </a:r>
            <a:r>
              <a:rPr lang="en-US" dirty="0" err="1" smtClean="0"/>
              <a:t>Faires</a:t>
            </a:r>
            <a:r>
              <a:rPr lang="en-US" dirty="0" smtClean="0"/>
              <a:t>. Numerical Analysis. Brooks Cole, 2000.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James W. </a:t>
            </a:r>
            <a:r>
              <a:rPr lang="en-US" dirty="0" err="1" smtClean="0"/>
              <a:t>Demmel</a:t>
            </a:r>
            <a:r>
              <a:rPr lang="en-US" dirty="0" smtClean="0"/>
              <a:t>. Applied Numerical Linear Algebra. SIAM, 1997.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Gene H. </a:t>
            </a:r>
            <a:r>
              <a:rPr lang="en-US" dirty="0" err="1" smtClean="0"/>
              <a:t>Golub</a:t>
            </a:r>
            <a:r>
              <a:rPr lang="en-US" dirty="0" smtClean="0"/>
              <a:t>, Charles F. Van Loan. Matrix Computations. </a:t>
            </a:r>
            <a:r>
              <a:rPr lang="en-US" smtClean="0"/>
              <a:t>The John Hopkins University Press, 1996. </a:t>
            </a:r>
            <a:endParaRPr lang="ru-RU" dirty="0" smtClean="0"/>
          </a:p>
          <a:p>
            <a:pPr marL="457200" indent="-457200">
              <a:buFont typeface="Arial" charset="0"/>
              <a:buAutoNum type="arabicPeriod"/>
            </a:pPr>
            <a:endParaRPr lang="ru-RU" dirty="0" smtClean="0"/>
          </a:p>
        </p:txBody>
      </p:sp>
      <p:sp>
        <p:nvSpPr>
          <p:cNvPr id="25606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28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26627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662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Web Resources</a:t>
            </a:r>
            <a:endParaRPr lang="ru-RU" dirty="0" smtClean="0"/>
          </a:p>
        </p:txBody>
      </p:sp>
      <p:sp>
        <p:nvSpPr>
          <p:cNvPr id="2662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5"/>
            </a:pPr>
            <a:r>
              <a:rPr lang="en-US" dirty="0" smtClean="0"/>
              <a:t>J. </a:t>
            </a:r>
            <a:r>
              <a:rPr lang="en-US" dirty="0" err="1" smtClean="0"/>
              <a:t>Dongarra</a:t>
            </a:r>
            <a:r>
              <a:rPr lang="en-US" dirty="0" smtClean="0"/>
              <a:t> et al. Templates for the solution of linear systems: building blocks for iterative methods. SIAM, 1994.</a:t>
            </a:r>
            <a:endParaRPr lang="ru-RU" dirty="0" smtClean="0"/>
          </a:p>
          <a:p>
            <a:pPr marL="457200" indent="-457200">
              <a:buFont typeface="+mj-lt"/>
              <a:buAutoNum type="arabicPeriod" startAt="5"/>
            </a:pPr>
            <a:r>
              <a:rPr lang="en-US" dirty="0" smtClean="0"/>
              <a:t>Y.</a:t>
            </a:r>
            <a:r>
              <a:rPr lang="ru-RU" dirty="0" smtClean="0"/>
              <a:t> </a:t>
            </a:r>
            <a:r>
              <a:rPr lang="en-US" dirty="0" err="1" smtClean="0"/>
              <a:t>Saad</a:t>
            </a:r>
            <a:r>
              <a:rPr lang="en-US" dirty="0" smtClean="0"/>
              <a:t>. Iterative Methods for Sparse Linear Systems. SIAM, 200</a:t>
            </a:r>
            <a:r>
              <a:rPr lang="ru-RU" dirty="0" smtClean="0"/>
              <a:t>3</a:t>
            </a:r>
            <a:r>
              <a:rPr lang="en-US" dirty="0" smtClean="0"/>
              <a:t>.</a:t>
            </a:r>
            <a:endParaRPr lang="ru-RU" dirty="0" smtClean="0"/>
          </a:p>
          <a:p>
            <a:pPr marL="457200" indent="-457200">
              <a:buFont typeface="Wingdings" pitchFamily="2" charset="2"/>
              <a:buAutoNum type="arabicPeriod" startAt="5"/>
            </a:pPr>
            <a:r>
              <a:rPr lang="en-US" dirty="0" smtClean="0"/>
              <a:t>Intel Math Kernel Library Reference Manual.</a:t>
            </a:r>
            <a:endParaRPr lang="ru-RU" dirty="0" smtClean="0"/>
          </a:p>
          <a:p>
            <a:pPr marL="457200" indent="-457200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en-US" dirty="0" smtClean="0"/>
              <a:t>[</a:t>
            </a:r>
            <a:r>
              <a:rPr lang="en-US" u="sng" dirty="0" smtClean="0">
                <a:hlinkClick r:id="rId2"/>
              </a:rPr>
              <a:t>http://software.intel.com/sites/products/documentation/hpc/mkl/mklman.pdf</a:t>
            </a:r>
            <a:r>
              <a:rPr lang="en-US" dirty="0" smtClean="0"/>
              <a:t>].</a:t>
            </a:r>
            <a:endParaRPr lang="ru-RU" dirty="0" smtClean="0"/>
          </a:p>
        </p:txBody>
      </p:sp>
      <p:sp>
        <p:nvSpPr>
          <p:cNvPr id="26630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29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102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Problem Description</a:t>
            </a:r>
            <a:endParaRPr lang="ru-RU" sz="2800" dirty="0" smtClean="0"/>
          </a:p>
        </p:txBody>
      </p:sp>
      <p:sp>
        <p:nvSpPr>
          <p:cNvPr id="1031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Let us consider a system of </a:t>
            </a:r>
            <a:r>
              <a:rPr lang="en-US" sz="2200" i="1" dirty="0" smtClean="0">
                <a:latin typeface="Times New Roman" pitchFamily="18" charset="0"/>
              </a:rPr>
              <a:t>n</a:t>
            </a:r>
            <a:r>
              <a:rPr lang="ru-RU" sz="2200" dirty="0" smtClean="0">
                <a:latin typeface="Times New Roman" pitchFamily="18" charset="0"/>
              </a:rPr>
              <a:t> </a:t>
            </a:r>
            <a:r>
              <a:rPr lang="en-US" sz="2200" dirty="0" smtClean="0"/>
              <a:t>linear equations like</a:t>
            </a:r>
          </a:p>
          <a:p>
            <a:pPr marL="0" indent="0">
              <a:buNone/>
              <a:defRPr/>
            </a:pPr>
            <a:r>
              <a:rPr lang="ru-RU" sz="2200" dirty="0" smtClean="0"/>
              <a:t> </a:t>
            </a:r>
          </a:p>
          <a:p>
            <a:pPr>
              <a:defRPr/>
            </a:pPr>
            <a:endParaRPr lang="ru-RU" sz="2200" dirty="0" smtClean="0"/>
          </a:p>
          <a:p>
            <a:pPr>
              <a:defRPr/>
            </a:pPr>
            <a:endParaRPr lang="ru-RU" sz="2200" dirty="0" smtClean="0"/>
          </a:p>
          <a:p>
            <a:pPr>
              <a:defRPr/>
            </a:pPr>
            <a:endParaRPr lang="ru-RU" sz="2200" dirty="0" smtClean="0"/>
          </a:p>
          <a:p>
            <a:pPr>
              <a:defRPr/>
            </a:pPr>
            <a:r>
              <a:rPr lang="en-US" sz="2200" dirty="0" smtClean="0"/>
              <a:t>As a matrix, the system may be represented as follows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				</a:t>
            </a:r>
            <a:r>
              <a:rPr lang="en-US" i="1" dirty="0" err="1" smtClean="0">
                <a:latin typeface="Times New Roman" pitchFamily="18" charset="0"/>
              </a:rPr>
              <a:t>Ax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</a:rPr>
              <a:t>b</a:t>
            </a:r>
            <a:endParaRPr lang="ru-RU" i="1" dirty="0" smtClean="0">
              <a:latin typeface="Times New Roman" pitchFamily="18" charset="0"/>
            </a:endParaRPr>
          </a:p>
          <a:p>
            <a:pPr>
              <a:defRPr/>
            </a:pPr>
            <a:r>
              <a:rPr lang="en-US" sz="2200" i="1" dirty="0" smtClean="0">
                <a:latin typeface="Times New Roman" pitchFamily="18" charset="0"/>
              </a:rPr>
              <a:t>A</a:t>
            </a:r>
            <a:r>
              <a:rPr lang="en-US" sz="2200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sz="2200" dirty="0" smtClean="0">
                <a:latin typeface="Times New Roman" pitchFamily="18" charset="0"/>
              </a:rPr>
              <a:t>(</a:t>
            </a:r>
            <a:r>
              <a:rPr lang="en-US" sz="2200" i="1" dirty="0" err="1" smtClean="0">
                <a:latin typeface="Times New Roman" pitchFamily="18" charset="0"/>
              </a:rPr>
              <a:t>a</a:t>
            </a:r>
            <a:r>
              <a:rPr lang="en-US" sz="2200" i="1" baseline="-25000" dirty="0" err="1" smtClean="0">
                <a:latin typeface="Times New Roman" pitchFamily="18" charset="0"/>
              </a:rPr>
              <a:t>ij</a:t>
            </a:r>
            <a:r>
              <a:rPr lang="en-US" sz="2200" dirty="0" smtClean="0">
                <a:latin typeface="Times New Roman" pitchFamily="18" charset="0"/>
              </a:rPr>
              <a:t>)</a:t>
            </a:r>
            <a:r>
              <a:rPr lang="ru-RU" sz="2200" dirty="0" smtClean="0"/>
              <a:t> </a:t>
            </a:r>
            <a:r>
              <a:rPr lang="en-US" sz="2200" dirty="0" smtClean="0"/>
              <a:t>is a </a:t>
            </a:r>
            <a:r>
              <a:rPr lang="en-US" sz="2000" i="1" dirty="0" err="1">
                <a:latin typeface="Times New Roman" pitchFamily="18" charset="0"/>
              </a:rPr>
              <a:t>n</a:t>
            </a:r>
            <a:r>
              <a:rPr lang="en-US" sz="2000" dirty="0" err="1">
                <a:latin typeface="Times New Roman" pitchFamily="18" charset="0"/>
              </a:rPr>
              <a:t>×</a:t>
            </a:r>
            <a:r>
              <a:rPr lang="en-US" sz="2000" i="1" dirty="0" err="1">
                <a:latin typeface="Times New Roman" pitchFamily="18" charset="0"/>
              </a:rPr>
              <a:t>n</a:t>
            </a:r>
            <a:r>
              <a:rPr lang="en-US" sz="2000" i="1" dirty="0">
                <a:latin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</a:rPr>
              <a:t> </a:t>
            </a:r>
            <a:r>
              <a:rPr lang="en-US" sz="2200" dirty="0" smtClean="0"/>
              <a:t>real matrix</a:t>
            </a:r>
            <a:r>
              <a:rPr lang="ru-RU" sz="2200" dirty="0" smtClean="0">
                <a:latin typeface="Times New Roman" pitchFamily="18" charset="0"/>
              </a:rPr>
              <a:t>; </a:t>
            </a:r>
            <a:r>
              <a:rPr lang="en-US" i="1" dirty="0" smtClean="0">
                <a:latin typeface="Times New Roman" pitchFamily="18" charset="0"/>
              </a:rPr>
              <a:t>b</a:t>
            </a:r>
            <a:r>
              <a:rPr lang="ru-RU" sz="2200" dirty="0" smtClean="0">
                <a:latin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</a:rPr>
              <a:t>and</a:t>
            </a:r>
            <a:r>
              <a:rPr lang="ru-RU" sz="2200" dirty="0" smtClean="0">
                <a:latin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</a:rPr>
              <a:t>x</a:t>
            </a:r>
            <a:r>
              <a:rPr lang="ru-RU" sz="2200" i="1" dirty="0" smtClean="0">
                <a:latin typeface="Times New Roman" pitchFamily="18" charset="0"/>
              </a:rPr>
              <a:t> </a:t>
            </a:r>
            <a:r>
              <a:rPr lang="en-US" sz="2200" dirty="0" smtClean="0">
                <a:sym typeface="Symbol" pitchFamily="18" charset="2"/>
              </a:rPr>
              <a:t>are vectors consisting of </a:t>
            </a:r>
            <a:r>
              <a:rPr lang="en-US" i="1" dirty="0" smtClean="0">
                <a:latin typeface="Times New Roman" pitchFamily="18" charset="0"/>
              </a:rPr>
              <a:t>n</a:t>
            </a:r>
            <a:r>
              <a:rPr lang="ru-RU" sz="2200" dirty="0" smtClean="0"/>
              <a:t> </a:t>
            </a:r>
            <a:r>
              <a:rPr lang="en-US" sz="2200" dirty="0" smtClean="0"/>
              <a:t>elements;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200" dirty="0" smtClean="0"/>
              <a:t>is the exact solution of the system </a:t>
            </a:r>
            <a:endParaRPr lang="ru-RU" sz="2200" dirty="0" smtClean="0"/>
          </a:p>
          <a:p>
            <a:pPr>
              <a:defRPr/>
            </a:pPr>
            <a:r>
              <a:rPr lang="en-US" sz="2200" i="1" dirty="0" smtClean="0"/>
              <a:t>An iterative method</a:t>
            </a:r>
            <a:r>
              <a:rPr lang="ru-RU" sz="2200" i="1" dirty="0" smtClean="0"/>
              <a:t> </a:t>
            </a:r>
            <a:r>
              <a:rPr lang="en-US" sz="2200" dirty="0" smtClean="0"/>
              <a:t>generates a sequence of vectors</a:t>
            </a:r>
            <a:r>
              <a:rPr lang="ru-RU" sz="2200" dirty="0" smtClean="0"/>
              <a:t> </a:t>
            </a:r>
            <a:r>
              <a:rPr lang="en-US" i="1" kern="800" dirty="0" smtClean="0">
                <a:latin typeface="Times New Roman"/>
              </a:rPr>
              <a:t>x</a:t>
            </a:r>
            <a:r>
              <a:rPr lang="en-US" kern="800" baseline="30000" dirty="0" smtClean="0">
                <a:latin typeface="Times New Roman"/>
              </a:rPr>
              <a:t>(</a:t>
            </a:r>
            <a:r>
              <a:rPr lang="en-US" i="1" kern="800" baseline="30000" dirty="0" smtClean="0">
                <a:latin typeface="Times New Roman"/>
              </a:rPr>
              <a:t>s</a:t>
            </a:r>
            <a:r>
              <a:rPr lang="en-US" kern="800" baseline="30000" dirty="0" smtClean="0">
                <a:latin typeface="Times New Roman"/>
              </a:rPr>
              <a:t>)</a:t>
            </a:r>
            <a:r>
              <a:rPr lang="en-US" kern="800" dirty="0" smtClean="0">
                <a:latin typeface="Times New Roman"/>
                <a:sym typeface="Symbol"/>
              </a:rPr>
              <a:t></a:t>
            </a:r>
            <a:r>
              <a:rPr lang="en-US" i="1" kern="800" dirty="0" smtClean="0">
                <a:latin typeface="Times New Roman"/>
                <a:sym typeface="Symbol"/>
              </a:rPr>
              <a:t>R</a:t>
            </a:r>
            <a:r>
              <a:rPr lang="en-US" i="1" kern="800" baseline="30000" dirty="0" smtClean="0">
                <a:latin typeface="Times New Roman"/>
                <a:sym typeface="Symbol"/>
              </a:rPr>
              <a:t>m</a:t>
            </a:r>
            <a:r>
              <a:rPr lang="en-US" i="1" kern="800" dirty="0" smtClean="0">
                <a:latin typeface="Times New Roman"/>
                <a:sym typeface="Symbol"/>
              </a:rPr>
              <a:t>, s</a:t>
            </a:r>
            <a:r>
              <a:rPr lang="en-US" kern="800" dirty="0" smtClean="0">
                <a:latin typeface="Times New Roman"/>
                <a:sym typeface="Symbol"/>
              </a:rPr>
              <a:t>0,1,2,…,</a:t>
            </a:r>
            <a:r>
              <a:rPr lang="ru-RU" dirty="0" smtClean="0"/>
              <a:t> </a:t>
            </a:r>
            <a:r>
              <a:rPr lang="en-US" sz="2200" dirty="0" smtClean="0"/>
              <a:t>where</a:t>
            </a:r>
            <a:r>
              <a:rPr lang="ru-RU" sz="2200" dirty="0" smtClean="0"/>
              <a:t> </a:t>
            </a:r>
            <a:r>
              <a:rPr lang="en-US" i="1" kern="800" dirty="0" smtClean="0">
                <a:latin typeface="Times New Roman"/>
              </a:rPr>
              <a:t>x</a:t>
            </a:r>
            <a:r>
              <a:rPr lang="en-US" kern="800" baseline="30000" dirty="0" smtClean="0">
                <a:latin typeface="Times New Roman"/>
              </a:rPr>
              <a:t>(</a:t>
            </a:r>
            <a:r>
              <a:rPr lang="en-US" i="1" kern="800" baseline="30000" dirty="0" smtClean="0">
                <a:latin typeface="Times New Roman"/>
              </a:rPr>
              <a:t>s</a:t>
            </a:r>
            <a:r>
              <a:rPr lang="en-US" kern="800" baseline="30000" dirty="0" smtClean="0">
                <a:latin typeface="Times New Roman"/>
              </a:rPr>
              <a:t>)</a:t>
            </a:r>
            <a:r>
              <a:rPr lang="ru-RU" dirty="0" smtClean="0"/>
              <a:t> </a:t>
            </a:r>
            <a:r>
              <a:rPr lang="en-US" sz="2200" dirty="0" smtClean="0">
                <a:sym typeface="Symbol"/>
              </a:rPr>
              <a:t>is an</a:t>
            </a:r>
            <a:r>
              <a:rPr lang="ru-RU" sz="2200" dirty="0" smtClean="0"/>
              <a:t> </a:t>
            </a:r>
            <a:r>
              <a:rPr lang="en-US" sz="2200" dirty="0" smtClean="0"/>
              <a:t>approximate system solution</a:t>
            </a:r>
            <a:r>
              <a:rPr lang="ru-RU" sz="2200" dirty="0" smtClean="0"/>
              <a:t>. </a:t>
            </a:r>
            <a:endParaRPr lang="en-US" sz="2200" dirty="0" smtClean="0"/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724150" y="1700213"/>
          <a:ext cx="3592513" cy="1555750"/>
        </p:xfrm>
        <a:graphic>
          <a:graphicData uri="http://schemas.openxmlformats.org/presentationml/2006/ole">
            <p:oleObj spid="_x0000_s1071" name="Формула" r:id="rId3" imgW="2108200" imgH="914400" progId="Equation.3">
              <p:embed/>
            </p:oleObj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3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27651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765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Authors</a:t>
            </a:r>
            <a:endParaRPr lang="ru-RU" dirty="0" smtClean="0"/>
          </a:p>
        </p:txBody>
      </p:sp>
      <p:sp>
        <p:nvSpPr>
          <p:cNvPr id="27653" name="Содержимое 2"/>
          <p:cNvSpPr>
            <a:spLocks noGrp="1"/>
          </p:cNvSpPr>
          <p:nvPr>
            <p:ph idx="1"/>
          </p:nvPr>
        </p:nvSpPr>
        <p:spPr>
          <a:xfrm>
            <a:off x="166688" y="1196975"/>
            <a:ext cx="9244012" cy="4968875"/>
          </a:xfrm>
        </p:spPr>
        <p:txBody>
          <a:bodyPr/>
          <a:lstStyle/>
          <a:p>
            <a:pPr eaLnBrk="1" hangingPunct="1"/>
            <a:r>
              <a:rPr lang="en-US" smtClean="0"/>
              <a:t>Konstantin </a:t>
            </a:r>
            <a:r>
              <a:rPr lang="en-US" smtClean="0"/>
              <a:t>Barkalov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en-US" dirty="0" smtClean="0"/>
              <a:t>Candidate of Physical and Mathematical Sciences</a:t>
            </a:r>
            <a:r>
              <a:rPr lang="ru-RU" dirty="0" smtClean="0"/>
              <a:t>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Associate Professor, Software </a:t>
            </a:r>
            <a:r>
              <a:rPr lang="en-US" dirty="0"/>
              <a:t>Department, </a:t>
            </a:r>
            <a:r>
              <a:rPr lang="en-GB" dirty="0" smtClean="0"/>
              <a:t>CMC Faculty,</a:t>
            </a:r>
            <a:br>
              <a:rPr lang="en-GB" dirty="0" smtClean="0"/>
            </a:br>
            <a:r>
              <a:rPr lang="en-GB" dirty="0" smtClean="0"/>
              <a:t>Nizhny Novgorod State University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hlinkClick r:id="rId2"/>
              </a:rPr>
              <a:t>barkalov@vmk.unn.ru</a:t>
            </a:r>
            <a:r>
              <a:rPr lang="en-US" dirty="0" smtClean="0"/>
              <a:t> </a:t>
            </a:r>
            <a:endParaRPr lang="ru-RU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Darya </a:t>
            </a:r>
            <a:r>
              <a:rPr lang="en-US" dirty="0" err="1" smtClean="0"/>
              <a:t>Rogova</a:t>
            </a:r>
            <a:r>
              <a:rPr lang="en-US" dirty="0" smtClean="0"/>
              <a:t> (education software codes)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30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/>
              <a:t>Properties of Iterative Methods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Iterative method is convergent if</a:t>
            </a: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			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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baseline="30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ru-RU" i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 smtClean="0"/>
              <a:t>Iterative method stop criteria</a:t>
            </a:r>
            <a:r>
              <a:rPr lang="ru-RU" dirty="0" smtClean="0"/>
              <a:t>: </a:t>
            </a:r>
            <a:r>
              <a:rPr lang="en-US" dirty="0" smtClean="0"/>
              <a:t>accuracy and number of iterations</a:t>
            </a:r>
            <a:r>
              <a:rPr lang="ru-RU" dirty="0" smtClean="0"/>
              <a:t>.</a:t>
            </a:r>
          </a:p>
          <a:p>
            <a:pPr lvl="1">
              <a:defRPr/>
            </a:pPr>
            <a:r>
              <a:rPr lang="en-US" sz="2200" dirty="0" smtClean="0"/>
              <a:t>Stop, if</a:t>
            </a:r>
            <a:r>
              <a:rPr lang="ru-RU" sz="2200" dirty="0" smtClean="0"/>
              <a:t> </a:t>
            </a:r>
            <a:r>
              <a:rPr lang="en-US" kern="800" dirty="0" smtClean="0">
                <a:latin typeface="Times New Roman"/>
              </a:rPr>
              <a:t>||</a:t>
            </a:r>
            <a:r>
              <a:rPr lang="en-US" i="1" kern="800" dirty="0" smtClean="0">
                <a:latin typeface="Times New Roman"/>
              </a:rPr>
              <a:t>x</a:t>
            </a:r>
            <a:r>
              <a:rPr lang="en-US" kern="800" baseline="30000" dirty="0" smtClean="0">
                <a:latin typeface="Times New Roman"/>
              </a:rPr>
              <a:t>(</a:t>
            </a:r>
            <a:r>
              <a:rPr lang="en-US" i="1" kern="800" baseline="30000" dirty="0" smtClean="0">
                <a:latin typeface="Times New Roman"/>
              </a:rPr>
              <a:t>s</a:t>
            </a:r>
            <a:r>
              <a:rPr lang="en-US" kern="800" baseline="30000" dirty="0" smtClean="0">
                <a:latin typeface="Times New Roman"/>
              </a:rPr>
              <a:t>)</a:t>
            </a:r>
            <a:r>
              <a:rPr lang="en-US" kern="800" dirty="0" smtClean="0">
                <a:latin typeface="Times New Roman"/>
                <a:sym typeface="Symbol"/>
              </a:rPr>
              <a:t></a:t>
            </a:r>
            <a:r>
              <a:rPr lang="en-US" i="1" kern="800" dirty="0" smtClean="0">
                <a:latin typeface="Times New Roman"/>
                <a:sym typeface="Symbol"/>
              </a:rPr>
              <a:t>x</a:t>
            </a:r>
            <a:r>
              <a:rPr lang="en-US" i="1" kern="800" baseline="30000" dirty="0" smtClean="0">
                <a:latin typeface="Times New Roman"/>
                <a:sym typeface="Symbol"/>
              </a:rPr>
              <a:t>(s</a:t>
            </a:r>
            <a:r>
              <a:rPr lang="en-US" kern="800" baseline="30000" dirty="0" smtClean="0">
                <a:latin typeface="Times New Roman"/>
                <a:sym typeface="Symbol"/>
              </a:rPr>
              <a:t>1)</a:t>
            </a:r>
            <a:r>
              <a:rPr lang="en-US" kern="800" dirty="0" smtClean="0">
                <a:latin typeface="Times New Roman"/>
                <a:sym typeface="Symbol"/>
              </a:rPr>
              <a:t>||</a:t>
            </a:r>
            <a:r>
              <a:rPr lang="en-US" i="1" kern="800" dirty="0" smtClean="0">
                <a:latin typeface="Times New Roman"/>
                <a:sym typeface="Symbol"/>
              </a:rPr>
              <a:t></a:t>
            </a:r>
            <a:r>
              <a:rPr lang="en-US" kern="800" baseline="-25000" dirty="0" smtClean="0">
                <a:latin typeface="Times New Roman"/>
                <a:sym typeface="Symbol"/>
              </a:rPr>
              <a:t>1</a:t>
            </a:r>
            <a:r>
              <a:rPr lang="en-US" sz="2200" dirty="0" smtClean="0"/>
              <a:t>,</a:t>
            </a:r>
            <a:r>
              <a:rPr lang="en-US" dirty="0" smtClean="0"/>
              <a:t> </a:t>
            </a:r>
            <a:r>
              <a:rPr lang="en-US" sz="2200" dirty="0"/>
              <a:t>where</a:t>
            </a:r>
            <a:r>
              <a:rPr lang="en-US" dirty="0" smtClean="0"/>
              <a:t> </a:t>
            </a:r>
            <a:r>
              <a:rPr lang="en-US" i="1" kern="800" dirty="0" smtClean="0">
                <a:latin typeface="Times New Roman"/>
                <a:sym typeface="Symbol"/>
              </a:rPr>
              <a:t></a:t>
            </a:r>
            <a:r>
              <a:rPr lang="en-US" kern="800" baseline="-25000" dirty="0" smtClean="0">
                <a:latin typeface="Times New Roman"/>
                <a:sym typeface="Symbol"/>
              </a:rPr>
              <a:t>2</a:t>
            </a:r>
            <a:r>
              <a:rPr lang="en-US" kern="800" dirty="0" smtClean="0">
                <a:latin typeface="Times New Roman"/>
                <a:sym typeface="Symbol"/>
              </a:rPr>
              <a:t>||</a:t>
            </a:r>
            <a:r>
              <a:rPr lang="en-US" i="1" kern="800" dirty="0" smtClean="0">
                <a:latin typeface="Times New Roman"/>
                <a:sym typeface="Symbol"/>
              </a:rPr>
              <a:t>x</a:t>
            </a:r>
            <a:r>
              <a:rPr lang="en-US" kern="800" baseline="30000" dirty="0" smtClean="0">
                <a:latin typeface="Times New Roman"/>
                <a:sym typeface="Symbol"/>
              </a:rPr>
              <a:t>(</a:t>
            </a:r>
            <a:r>
              <a:rPr lang="en-US" i="1" kern="800" baseline="30000" dirty="0" smtClean="0">
                <a:latin typeface="Times New Roman"/>
                <a:sym typeface="Symbol"/>
              </a:rPr>
              <a:t>s</a:t>
            </a:r>
            <a:r>
              <a:rPr lang="en-US" kern="800" baseline="30000" dirty="0" smtClean="0">
                <a:latin typeface="Times New Roman"/>
                <a:sym typeface="Symbol"/>
              </a:rPr>
              <a:t>)</a:t>
            </a:r>
            <a:r>
              <a:rPr lang="en-US" kern="800" dirty="0" smtClean="0">
                <a:latin typeface="Times New Roman"/>
                <a:sym typeface="Symbol"/>
              </a:rPr>
              <a:t></a:t>
            </a:r>
            <a:r>
              <a:rPr lang="en-US" i="1" kern="800" dirty="0" smtClean="0">
                <a:latin typeface="Times New Roman"/>
                <a:sym typeface="Symbol"/>
              </a:rPr>
              <a:t>x</a:t>
            </a:r>
            <a:r>
              <a:rPr lang="en-US" kern="800" baseline="30000" dirty="0" smtClean="0">
                <a:latin typeface="Times New Roman"/>
                <a:sym typeface="Symbol"/>
              </a:rPr>
              <a:t>(</a:t>
            </a:r>
            <a:r>
              <a:rPr lang="en-US" i="1" kern="800" baseline="30000" dirty="0" smtClean="0">
                <a:latin typeface="Times New Roman"/>
                <a:sym typeface="Symbol"/>
              </a:rPr>
              <a:t>s</a:t>
            </a:r>
            <a:r>
              <a:rPr lang="en-US" kern="800" baseline="30000" dirty="0" smtClean="0">
                <a:latin typeface="Times New Roman"/>
                <a:sym typeface="Symbol"/>
              </a:rPr>
              <a:t>1)</a:t>
            </a:r>
            <a:r>
              <a:rPr lang="en-US" kern="800" dirty="0" smtClean="0">
                <a:latin typeface="Times New Roman"/>
                <a:sym typeface="Symbol"/>
              </a:rPr>
              <a:t>||</a:t>
            </a:r>
            <a:r>
              <a:rPr lang="ru-RU" sz="2200" dirty="0" smtClean="0"/>
              <a:t> </a:t>
            </a:r>
            <a:r>
              <a:rPr lang="en-US" sz="2200" dirty="0" smtClean="0"/>
              <a:t>is the attainable method accuracy</a:t>
            </a:r>
            <a:r>
              <a:rPr lang="ru-RU" sz="2200" dirty="0" smtClean="0"/>
              <a:t>.</a:t>
            </a:r>
          </a:p>
          <a:p>
            <a:pPr lvl="1">
              <a:defRPr/>
            </a:pPr>
            <a:r>
              <a:rPr lang="en-US" sz="2200" dirty="0"/>
              <a:t>Stop, if</a:t>
            </a:r>
            <a:r>
              <a:rPr lang="ru-RU" sz="2200" dirty="0" smtClean="0"/>
              <a:t> </a:t>
            </a:r>
            <a:r>
              <a:rPr lang="en-US" sz="2200" kern="800" dirty="0" smtClean="0">
                <a:latin typeface="Times New Roman"/>
              </a:rPr>
              <a:t>||</a:t>
            </a:r>
            <a:r>
              <a:rPr lang="en-US" sz="2200" i="1" kern="800" dirty="0" smtClean="0">
                <a:latin typeface="Times New Roman"/>
              </a:rPr>
              <a:t>r</a:t>
            </a:r>
            <a:r>
              <a:rPr lang="en-US" sz="2200" kern="800" baseline="30000" dirty="0" smtClean="0">
                <a:latin typeface="Times New Roman"/>
              </a:rPr>
              <a:t>(</a:t>
            </a:r>
            <a:r>
              <a:rPr lang="en-US" sz="2200" i="1" kern="800" baseline="30000" dirty="0" smtClean="0">
                <a:latin typeface="Times New Roman"/>
              </a:rPr>
              <a:t>s</a:t>
            </a:r>
            <a:r>
              <a:rPr lang="en-US" sz="2200" kern="800" baseline="30000" dirty="0" smtClean="0">
                <a:latin typeface="Times New Roman"/>
              </a:rPr>
              <a:t>)</a:t>
            </a:r>
            <a:r>
              <a:rPr lang="en-US" sz="2200" kern="800" dirty="0" smtClean="0">
                <a:latin typeface="Times New Roman"/>
                <a:sym typeface="Symbol"/>
              </a:rPr>
              <a:t>||</a:t>
            </a:r>
            <a:r>
              <a:rPr lang="en-US" sz="2200" i="1" kern="800" dirty="0" smtClean="0">
                <a:latin typeface="Times New Roman"/>
                <a:sym typeface="Symbol"/>
              </a:rPr>
              <a:t></a:t>
            </a:r>
            <a:r>
              <a:rPr lang="en-US" sz="2200" kern="800" baseline="-25000" dirty="0" smtClean="0">
                <a:latin typeface="Times New Roman"/>
                <a:sym typeface="Symbol"/>
              </a:rPr>
              <a:t>1</a:t>
            </a:r>
            <a:r>
              <a:rPr lang="en-US" sz="2200" dirty="0"/>
              <a:t> ,</a:t>
            </a:r>
            <a:r>
              <a:rPr lang="en-US" sz="2000" dirty="0"/>
              <a:t> </a:t>
            </a:r>
            <a:r>
              <a:rPr lang="en-US" sz="2200" dirty="0"/>
              <a:t>where</a:t>
            </a:r>
            <a:r>
              <a:rPr lang="ru-RU" sz="2200" dirty="0" smtClean="0"/>
              <a:t> </a:t>
            </a:r>
            <a:r>
              <a:rPr lang="en-US" sz="2200" i="1" kern="800" dirty="0" smtClean="0">
                <a:latin typeface="Times New Roman"/>
                <a:sym typeface="Symbol"/>
              </a:rPr>
              <a:t></a:t>
            </a:r>
            <a:r>
              <a:rPr lang="en-US" sz="2200" kern="800" baseline="-25000" dirty="0" smtClean="0">
                <a:latin typeface="Times New Roman"/>
                <a:sym typeface="Symbol"/>
              </a:rPr>
              <a:t>2</a:t>
            </a:r>
            <a:r>
              <a:rPr lang="en-US" sz="2200" kern="800" dirty="0" smtClean="0">
                <a:latin typeface="Times New Roman"/>
                <a:sym typeface="Symbol"/>
              </a:rPr>
              <a:t>||</a:t>
            </a:r>
            <a:r>
              <a:rPr lang="en-US" sz="2200" i="1" kern="800" dirty="0" smtClean="0">
                <a:latin typeface="Times New Roman"/>
                <a:sym typeface="Symbol"/>
              </a:rPr>
              <a:t>r</a:t>
            </a:r>
            <a:r>
              <a:rPr lang="en-US" sz="2200" kern="800" baseline="30000" dirty="0" smtClean="0">
                <a:latin typeface="Times New Roman"/>
                <a:sym typeface="Symbol"/>
              </a:rPr>
              <a:t>(</a:t>
            </a:r>
            <a:r>
              <a:rPr lang="en-US" sz="2200" i="1" kern="800" baseline="30000" dirty="0" smtClean="0">
                <a:latin typeface="Times New Roman"/>
                <a:sym typeface="Symbol"/>
              </a:rPr>
              <a:t>s</a:t>
            </a:r>
            <a:r>
              <a:rPr lang="en-US" sz="2200" kern="800" baseline="30000" dirty="0" smtClean="0">
                <a:latin typeface="Times New Roman"/>
                <a:sym typeface="Symbol"/>
              </a:rPr>
              <a:t>)</a:t>
            </a:r>
            <a:r>
              <a:rPr lang="en-US" sz="2200" kern="800" dirty="0" smtClean="0">
                <a:latin typeface="Times New Roman"/>
                <a:sym typeface="Symbol"/>
              </a:rPr>
              <a:t>||</a:t>
            </a:r>
            <a:r>
              <a:rPr lang="ru-RU" sz="2200" dirty="0" smtClean="0"/>
              <a:t> </a:t>
            </a:r>
            <a:r>
              <a:rPr lang="en-US" sz="2200" dirty="0"/>
              <a:t>is the attainable method accuracy</a:t>
            </a:r>
            <a:r>
              <a:rPr lang="ru-RU" sz="2200" dirty="0" smtClean="0"/>
              <a:t>.</a:t>
            </a:r>
          </a:p>
          <a:p>
            <a:pPr lvl="1">
              <a:defRPr/>
            </a:pPr>
            <a:r>
              <a:rPr lang="en-US" sz="2200" dirty="0"/>
              <a:t>Stop, if</a:t>
            </a:r>
            <a:r>
              <a:rPr lang="ru-RU" sz="2200" dirty="0" smtClean="0"/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dirty="0" smtClean="0"/>
              <a:t> </a:t>
            </a:r>
            <a:r>
              <a:rPr lang="en-US" sz="2200" dirty="0"/>
              <a:t>,</a:t>
            </a:r>
            <a:r>
              <a:rPr lang="en-US" sz="2000" dirty="0"/>
              <a:t> </a:t>
            </a:r>
            <a:r>
              <a:rPr lang="en-US" sz="2200" dirty="0"/>
              <a:t>where</a:t>
            </a:r>
            <a:r>
              <a:rPr lang="ru-RU" sz="2200" dirty="0" smtClean="0"/>
              <a:t> </a:t>
            </a:r>
            <a:r>
              <a:rPr lang="en-US" i="1" kern="800" dirty="0" smtClean="0">
                <a:latin typeface="Times New Roman"/>
              </a:rPr>
              <a:t>x</a:t>
            </a:r>
            <a:r>
              <a:rPr lang="en-US" i="1" kern="800" baseline="30000" dirty="0" smtClean="0">
                <a:latin typeface="Times New Roman"/>
              </a:rPr>
              <a:t>(N)</a:t>
            </a:r>
            <a:r>
              <a:rPr lang="ru-RU" sz="2200" dirty="0" smtClean="0"/>
              <a:t> </a:t>
            </a:r>
            <a:r>
              <a:rPr lang="en-US" sz="2200" dirty="0" smtClean="0"/>
              <a:t>is understood as an obtained solution</a:t>
            </a:r>
            <a:r>
              <a:rPr lang="ru-RU" sz="2200" dirty="0" smtClean="0"/>
              <a:t>.</a:t>
            </a:r>
            <a:r>
              <a:rPr lang="en-US" sz="2200" dirty="0" smtClean="0"/>
              <a:t> The maximum number of iterations</a:t>
            </a:r>
            <a:r>
              <a:rPr lang="ru-RU" sz="2200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dirty="0" smtClean="0"/>
              <a:t> </a:t>
            </a:r>
            <a:r>
              <a:rPr lang="en-US" sz="2200" dirty="0" smtClean="0"/>
              <a:t>is predefined</a:t>
            </a:r>
            <a:r>
              <a:rPr lang="ru-RU" sz="2200" dirty="0" smtClean="0"/>
              <a:t>.</a:t>
            </a:r>
          </a:p>
          <a:p>
            <a:pPr>
              <a:defRPr/>
            </a:pPr>
            <a:r>
              <a:rPr lang="en-US" dirty="0" smtClean="0"/>
              <a:t>From this on, let us suppose that</a:t>
            </a:r>
            <a:r>
              <a:rPr lang="ru-RU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/>
              <a:t> is a </a:t>
            </a:r>
            <a:r>
              <a:rPr lang="en-US" dirty="0" err="1" smtClean="0"/>
              <a:t>SPD</a:t>
            </a:r>
            <a:r>
              <a:rPr lang="en-US" dirty="0" smtClean="0"/>
              <a:t> matrix</a:t>
            </a:r>
            <a:r>
              <a:rPr lang="ru-RU" dirty="0" smtClean="0"/>
              <a:t>.</a:t>
            </a:r>
          </a:p>
          <a:p>
            <a:pPr lvl="1"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3781425" y="1620838"/>
          <a:ext cx="2108200" cy="608012"/>
        </p:xfrm>
        <a:graphic>
          <a:graphicData uri="http://schemas.openxmlformats.org/presentationml/2006/ole">
            <p:oleObj spid="_x0000_s2097" name="Формула" r:id="rId3" imgW="1054100" imgH="304800" progId="Equation.3">
              <p:embed/>
            </p:oleObj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4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307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307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/>
              <a:t>Fixed Point Iteration Method</a:t>
            </a:r>
            <a:endParaRPr lang="ru-RU" sz="2800" dirty="0" smtClean="0"/>
          </a:p>
        </p:txBody>
      </p:sp>
      <p:sp>
        <p:nvSpPr>
          <p:cNvPr id="2055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Solve the system </a:t>
            </a:r>
            <a:r>
              <a:rPr lang="en-US" i="1" dirty="0" err="1" smtClean="0">
                <a:latin typeface="Times New Roman" pitchFamily="18" charset="0"/>
              </a:rPr>
              <a:t>Ax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</a:rPr>
              <a:t>b</a:t>
            </a:r>
            <a:endParaRPr lang="en-US" i="1" dirty="0" smtClean="0">
              <a:latin typeface="Times New Roman" pitchFamily="18" charset="0"/>
            </a:endParaRPr>
          </a:p>
          <a:p>
            <a:pPr>
              <a:defRPr/>
            </a:pPr>
            <a:r>
              <a:rPr lang="en-US" dirty="0" smtClean="0"/>
              <a:t>Convert it into</a:t>
            </a:r>
            <a:r>
              <a:rPr lang="ru-RU" dirty="0" smtClean="0"/>
              <a:t>    </a:t>
            </a:r>
            <a:r>
              <a:rPr lang="ru-RU" i="1" dirty="0" err="1" smtClean="0">
                <a:latin typeface="Times New Roman"/>
                <a:ea typeface="Times New Roman"/>
              </a:rPr>
              <a:t>x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ru-RU" i="1" dirty="0" err="1" smtClean="0">
                <a:latin typeface="Times New Roman"/>
                <a:ea typeface="Times New Roman"/>
              </a:rPr>
              <a:t>Gx</a:t>
            </a:r>
            <a:r>
              <a:rPr lang="ru-RU" dirty="0" err="1" smtClean="0">
                <a:latin typeface="Times New Roman"/>
                <a:ea typeface="Times New Roman"/>
              </a:rPr>
              <a:t>+</a:t>
            </a:r>
            <a:r>
              <a:rPr lang="ru-RU" i="1" dirty="0" err="1" smtClean="0">
                <a:latin typeface="Times New Roman"/>
                <a:ea typeface="Times New Roman"/>
              </a:rPr>
              <a:t>c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	</a:t>
            </a:r>
            <a:r>
              <a:rPr lang="en-US" dirty="0" smtClean="0">
                <a:sym typeface="Symbol"/>
              </a:rPr>
              <a:t>Ways of conversion are varied</a:t>
            </a:r>
            <a:endParaRPr lang="ru-RU" dirty="0" smtClean="0">
              <a:sym typeface="Symbol"/>
            </a:endParaRPr>
          </a:p>
          <a:p>
            <a:pP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	</a:t>
            </a:r>
            <a:r>
              <a:rPr lang="en-US" dirty="0" smtClean="0">
                <a:sym typeface="Symbol"/>
              </a:rPr>
              <a:t>Let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i="1" dirty="0" smtClean="0">
                <a:latin typeface="Times New Roman"/>
                <a:ea typeface="Times New Roman"/>
              </a:rPr>
              <a:t>A</a:t>
            </a:r>
            <a:r>
              <a:rPr lang="en-US" dirty="0" smtClean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-US" i="1" dirty="0" smtClean="0">
                <a:latin typeface="Times New Roman"/>
                <a:ea typeface="Times New Roman"/>
              </a:rPr>
              <a:t>M</a:t>
            </a:r>
            <a:r>
              <a:rPr lang="en-US" dirty="0" smtClean="0">
                <a:latin typeface="Times New Roman"/>
                <a:ea typeface="Times New Roman"/>
                <a:cs typeface="Times New Roman"/>
                <a:sym typeface="Symbol"/>
              </a:rPr>
              <a:t></a:t>
            </a:r>
            <a:r>
              <a:rPr lang="en-US" i="1" dirty="0" smtClean="0">
                <a:latin typeface="Times New Roman"/>
                <a:ea typeface="Times New Roman"/>
              </a:rPr>
              <a:t>N</a:t>
            </a:r>
            <a:r>
              <a:rPr lang="ru-RU" dirty="0" smtClean="0">
                <a:latin typeface="Times New Roman"/>
                <a:ea typeface="Times New Roman"/>
              </a:rPr>
              <a:t>, </a:t>
            </a:r>
            <a:r>
              <a:rPr lang="en-US" dirty="0" smtClean="0">
                <a:sym typeface="Symbol"/>
              </a:rPr>
              <a:t>then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 pitchFamily="18" charset="0"/>
              </a:rPr>
              <a:t>(</a:t>
            </a:r>
            <a:r>
              <a:rPr lang="en-US" i="1" dirty="0" smtClean="0">
                <a:latin typeface="Times New Roman"/>
                <a:ea typeface="Times New Roman"/>
              </a:rPr>
              <a:t>M</a:t>
            </a:r>
            <a:r>
              <a:rPr lang="en-US" dirty="0" smtClean="0">
                <a:latin typeface="Times New Roman"/>
                <a:ea typeface="Times New Roman"/>
                <a:cs typeface="Times New Roman"/>
                <a:sym typeface="Symbol"/>
              </a:rPr>
              <a:t></a:t>
            </a:r>
            <a:r>
              <a:rPr lang="en-US" i="1" dirty="0" smtClean="0">
                <a:latin typeface="Times New Roman"/>
                <a:ea typeface="Times New Roman"/>
              </a:rPr>
              <a:t>N</a:t>
            </a:r>
            <a:r>
              <a:rPr lang="ru-RU" dirty="0" smtClean="0">
                <a:latin typeface="Times New Roman" pitchFamily="18" charset="0"/>
              </a:rPr>
              <a:t>)</a:t>
            </a:r>
            <a:r>
              <a:rPr lang="en-US" i="1" dirty="0" err="1" smtClean="0">
                <a:latin typeface="Times New Roman" pitchFamily="18" charset="0"/>
              </a:rPr>
              <a:t>x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</a:rPr>
              <a:t>b</a:t>
            </a:r>
            <a:r>
              <a:rPr lang="ru-RU" i="1" dirty="0" smtClean="0">
                <a:latin typeface="Times New Roman" pitchFamily="18" charset="0"/>
              </a:rPr>
              <a:t>, </a:t>
            </a:r>
            <a:r>
              <a:rPr lang="en-US" i="1" dirty="0" err="1" smtClean="0">
                <a:latin typeface="Times New Roman"/>
                <a:ea typeface="Times New Roman"/>
              </a:rPr>
              <a:t>M</a:t>
            </a:r>
            <a:r>
              <a:rPr lang="en-US" i="1" dirty="0" err="1" smtClean="0">
                <a:latin typeface="Times New Roman" pitchFamily="18" charset="0"/>
              </a:rPr>
              <a:t>x</a:t>
            </a:r>
            <a:r>
              <a:rPr lang="en-US" i="1" dirty="0" smtClean="0">
                <a:latin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 </a:t>
            </a:r>
            <a:r>
              <a:rPr lang="en-US" i="1" dirty="0" err="1" smtClean="0">
                <a:latin typeface="Times New Roman"/>
                <a:ea typeface="Times New Roman"/>
              </a:rPr>
              <a:t>N</a:t>
            </a:r>
            <a:r>
              <a:rPr lang="en-US" i="1" dirty="0" err="1" smtClean="0">
                <a:latin typeface="Times New Roman" pitchFamily="18" charset="0"/>
              </a:rPr>
              <a:t>x</a:t>
            </a:r>
            <a:r>
              <a:rPr lang="ru-RU" i="1" dirty="0" smtClean="0">
                <a:latin typeface="Times New Roman" pitchFamily="18" charset="0"/>
              </a:rPr>
              <a:t>+</a:t>
            </a:r>
            <a:r>
              <a:rPr lang="en-US" i="1" dirty="0" smtClean="0">
                <a:latin typeface="Times New Roman" pitchFamily="18" charset="0"/>
              </a:rPr>
              <a:t>b</a:t>
            </a:r>
          </a:p>
          <a:p>
            <a:pPr algn="ctr">
              <a:buNone/>
              <a:defRPr/>
            </a:pPr>
            <a:r>
              <a:rPr lang="ru-RU" i="1" dirty="0" err="1" smtClean="0">
                <a:latin typeface="Times New Roman"/>
                <a:ea typeface="Times New Roman"/>
              </a:rPr>
              <a:t>x</a:t>
            </a:r>
            <a:r>
              <a:rPr lang="ru-RU" dirty="0" smtClean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-US" i="1" dirty="0" smtClean="0">
                <a:latin typeface="Times New Roman"/>
                <a:ea typeface="Times New Roman"/>
              </a:rPr>
              <a:t>M</a:t>
            </a:r>
            <a:r>
              <a:rPr lang="en-US" baseline="30000" dirty="0" smtClean="0">
                <a:latin typeface="Times New Roman"/>
                <a:ea typeface="Times New Roman"/>
                <a:sym typeface="Symbol"/>
              </a:rPr>
              <a:t>1</a:t>
            </a:r>
            <a:r>
              <a:rPr lang="en-US" i="1" dirty="0" smtClean="0">
                <a:latin typeface="Times New Roman"/>
                <a:ea typeface="Times New Roman"/>
              </a:rPr>
              <a:t>N</a:t>
            </a:r>
            <a:r>
              <a:rPr lang="ru-RU" i="1" dirty="0" err="1" smtClean="0">
                <a:latin typeface="Times New Roman"/>
                <a:ea typeface="Times New Roman"/>
              </a:rPr>
              <a:t>x</a:t>
            </a:r>
            <a:r>
              <a:rPr lang="ru-RU" dirty="0" err="1" smtClean="0">
                <a:latin typeface="Times New Roman"/>
                <a:ea typeface="Times New Roman"/>
              </a:rPr>
              <a:t>+</a:t>
            </a:r>
            <a:r>
              <a:rPr lang="en-US" i="1" dirty="0" smtClean="0">
                <a:latin typeface="Times New Roman"/>
                <a:ea typeface="Times New Roman"/>
              </a:rPr>
              <a:t>M</a:t>
            </a:r>
            <a:r>
              <a:rPr lang="en-US" baseline="30000" dirty="0" smtClean="0">
                <a:latin typeface="Times New Roman"/>
                <a:ea typeface="Times New Roman"/>
                <a:sym typeface="Symbol"/>
              </a:rPr>
              <a:t>1</a:t>
            </a:r>
            <a:r>
              <a:rPr lang="en-US" i="1" dirty="0" smtClean="0">
                <a:latin typeface="Times New Roman"/>
                <a:ea typeface="Times New Roman"/>
              </a:rPr>
              <a:t>b</a:t>
            </a:r>
            <a:r>
              <a:rPr lang="en-US" dirty="0" smtClean="0">
                <a:latin typeface="Times New Roman"/>
                <a:ea typeface="Times New Roman"/>
              </a:rPr>
              <a:t>, 	</a:t>
            </a:r>
            <a:r>
              <a:rPr lang="en-US" dirty="0" err="1" smtClean="0">
                <a:latin typeface="Times New Roman"/>
                <a:ea typeface="Times New Roman"/>
              </a:rPr>
              <a:t>i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  <a:r>
              <a:rPr lang="en-US" dirty="0" smtClean="0">
                <a:latin typeface="Times New Roman"/>
                <a:ea typeface="Times New Roman"/>
              </a:rPr>
              <a:t>e</a:t>
            </a:r>
            <a:r>
              <a:rPr lang="ru-RU" dirty="0" smtClean="0">
                <a:latin typeface="Times New Roman"/>
                <a:ea typeface="Times New Roman"/>
              </a:rPr>
              <a:t>. </a:t>
            </a:r>
            <a:r>
              <a:rPr lang="en-US" i="1" dirty="0" smtClean="0">
                <a:latin typeface="Times New Roman"/>
                <a:ea typeface="Times New Roman"/>
              </a:rPr>
              <a:t>G</a:t>
            </a:r>
            <a:r>
              <a:rPr lang="ru-RU" dirty="0" smtClean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-US" i="1" dirty="0" smtClean="0">
                <a:latin typeface="Times New Roman"/>
                <a:ea typeface="Times New Roman"/>
              </a:rPr>
              <a:t>M</a:t>
            </a:r>
            <a:r>
              <a:rPr lang="en-US" baseline="30000" dirty="0" smtClean="0">
                <a:latin typeface="Times New Roman"/>
                <a:ea typeface="Times New Roman"/>
                <a:sym typeface="Symbol"/>
              </a:rPr>
              <a:t>1</a:t>
            </a:r>
            <a:r>
              <a:rPr lang="en-US" i="1" dirty="0" smtClean="0">
                <a:latin typeface="Times New Roman"/>
                <a:ea typeface="Times New Roman"/>
              </a:rPr>
              <a:t>N</a:t>
            </a:r>
            <a:r>
              <a:rPr lang="en-US" dirty="0" smtClean="0">
                <a:latin typeface="Times New Roman"/>
                <a:ea typeface="Times New Roman"/>
              </a:rPr>
              <a:t>,  </a:t>
            </a:r>
            <a:r>
              <a:rPr lang="en-US" i="1" dirty="0" smtClean="0">
                <a:latin typeface="Times New Roman"/>
                <a:ea typeface="Times New Roman"/>
              </a:rPr>
              <a:t>c</a:t>
            </a:r>
            <a:r>
              <a:rPr lang="ru-RU" dirty="0" smtClean="0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-US" i="1" dirty="0" smtClean="0">
                <a:latin typeface="Times New Roman"/>
                <a:ea typeface="Times New Roman"/>
              </a:rPr>
              <a:t>M</a:t>
            </a:r>
            <a:r>
              <a:rPr lang="en-US" baseline="30000" dirty="0" smtClean="0">
                <a:latin typeface="Times New Roman"/>
                <a:ea typeface="Times New Roman"/>
                <a:sym typeface="Symbol"/>
              </a:rPr>
              <a:t>1</a:t>
            </a:r>
            <a:r>
              <a:rPr lang="en-US" i="1" dirty="0" smtClean="0">
                <a:latin typeface="Times New Roman"/>
                <a:ea typeface="Times New Roman"/>
              </a:rPr>
              <a:t>b.</a:t>
            </a:r>
          </a:p>
          <a:p>
            <a:pPr>
              <a:defRPr/>
            </a:pPr>
            <a:r>
              <a:rPr lang="en-US" dirty="0" smtClean="0">
                <a:sym typeface="Symbol"/>
              </a:rPr>
              <a:t>Iterative process</a:t>
            </a:r>
          </a:p>
          <a:p>
            <a:pPr>
              <a:defRPr/>
            </a:pPr>
            <a:endParaRPr lang="en-US" dirty="0" smtClean="0">
              <a:latin typeface="Times New Roman"/>
              <a:cs typeface="Times New Roman" pitchFamily="18" charset="0"/>
            </a:endParaRPr>
          </a:p>
          <a:p>
            <a:pPr>
              <a:defRPr/>
            </a:pPr>
            <a:r>
              <a:rPr lang="en-US" dirty="0" smtClean="0">
                <a:sym typeface="Symbol"/>
              </a:rPr>
              <a:t>Convergenc</a:t>
            </a:r>
            <a:r>
              <a:rPr lang="en-US" dirty="0" smtClean="0">
                <a:latin typeface="Times New Roman"/>
                <a:cs typeface="Times New Roman" pitchFamily="18" charset="0"/>
              </a:rPr>
              <a:t>e</a:t>
            </a:r>
            <a:endParaRPr lang="ru-RU" dirty="0" smtClean="0">
              <a:latin typeface="Times New Roman"/>
              <a:cs typeface="Times New Roman" pitchFamily="18" charset="0"/>
            </a:endParaRPr>
          </a:p>
          <a:p>
            <a:pPr lvl="1">
              <a:defRPr/>
            </a:pPr>
            <a:r>
              <a:rPr lang="ru-RU" dirty="0" smtClean="0">
                <a:latin typeface="Times New Roman"/>
                <a:ea typeface="Times New Roman"/>
              </a:rPr>
              <a:t>||</a:t>
            </a:r>
            <a:r>
              <a:rPr lang="ru-RU" i="1" dirty="0" smtClean="0">
                <a:latin typeface="Times New Roman"/>
                <a:ea typeface="Times New Roman"/>
              </a:rPr>
              <a:t>G</a:t>
            </a:r>
            <a:r>
              <a:rPr lang="ru-RU" dirty="0" smtClean="0">
                <a:latin typeface="Times New Roman"/>
                <a:ea typeface="Times New Roman"/>
              </a:rPr>
              <a:t>||&lt;1 (</a:t>
            </a:r>
            <a:r>
              <a:rPr lang="en-US" dirty="0" smtClean="0">
                <a:ea typeface="+mn-ea"/>
                <a:sym typeface="Symbol"/>
              </a:rPr>
              <a:t>necessary</a:t>
            </a:r>
            <a:r>
              <a:rPr lang="ru-RU" dirty="0" smtClean="0">
                <a:latin typeface="Times New Roman"/>
                <a:ea typeface="Times New Roman"/>
              </a:rPr>
              <a:t>)</a:t>
            </a:r>
            <a:r>
              <a:rPr lang="en-US" dirty="0" smtClean="0">
                <a:latin typeface="Times New Roman"/>
                <a:ea typeface="Times New Roman"/>
              </a:rPr>
              <a:t>;                     </a:t>
            </a:r>
            <a:r>
              <a:rPr lang="ru-RU" dirty="0" smtClean="0">
                <a:latin typeface="Times New Roman"/>
                <a:ea typeface="Times New Roman"/>
              </a:rPr>
              <a:t>(</a:t>
            </a:r>
            <a:r>
              <a:rPr lang="en-US" dirty="0" smtClean="0">
                <a:ea typeface="+mn-ea"/>
                <a:sym typeface="Symbol"/>
              </a:rPr>
              <a:t>sufficient</a:t>
            </a:r>
            <a:r>
              <a:rPr lang="ru-RU" dirty="0" smtClean="0">
                <a:latin typeface="Times New Roman"/>
                <a:ea typeface="Times New Roman"/>
              </a:rPr>
              <a:t>).</a:t>
            </a:r>
          </a:p>
          <a:p>
            <a:pPr lvl="1">
              <a:defRPr/>
            </a:pPr>
            <a:r>
              <a:rPr lang="ru-RU" dirty="0" smtClean="0">
                <a:latin typeface="Times New Roman"/>
                <a:cs typeface="Times New Roman" pitchFamily="18" charset="0"/>
              </a:rPr>
              <a:t> </a:t>
            </a:r>
          </a:p>
          <a:p>
            <a:pPr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1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2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3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4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5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6" name="Rectangle 15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7" name="Rectangle 16"/>
          <p:cNvSpPr>
            <a:spLocks noChangeArrowheads="1"/>
          </p:cNvSpPr>
          <p:nvPr/>
        </p:nvSpPr>
        <p:spPr bwMode="auto">
          <a:xfrm>
            <a:off x="0" y="8763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8" name="Rectangle 18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9" name="Rectangle 19"/>
          <p:cNvSpPr>
            <a:spLocks noChangeArrowheads="1"/>
          </p:cNvSpPr>
          <p:nvPr/>
        </p:nvSpPr>
        <p:spPr bwMode="auto">
          <a:xfrm>
            <a:off x="0" y="685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90" name="Rectangle 2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91" name="Rectangle 22"/>
          <p:cNvSpPr>
            <a:spLocks noChangeArrowheads="1"/>
          </p:cNvSpPr>
          <p:nvPr/>
        </p:nvSpPr>
        <p:spPr bwMode="auto">
          <a:xfrm>
            <a:off x="0" y="4572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4088904" y="3789040"/>
          <a:ext cx="2073275" cy="403225"/>
        </p:xfrm>
        <a:graphic>
          <a:graphicData uri="http://schemas.openxmlformats.org/presentationml/2006/ole">
            <p:oleObj spid="_x0000_s27783" name="Формула" r:id="rId3" imgW="1028254" imgH="203112" progId="Equation.3">
              <p:embed/>
            </p:oleObj>
          </a:graphicData>
        </a:graphic>
      </p:graphicFrame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1281113" y="5229225"/>
          <a:ext cx="3317875" cy="582613"/>
        </p:xfrm>
        <a:graphic>
          <a:graphicData uri="http://schemas.openxmlformats.org/presentationml/2006/ole">
            <p:oleObj spid="_x0000_s27784" name="Формула" r:id="rId4" imgW="1574800" imgH="292100" progId="Equation.3">
              <p:embed/>
            </p:oleObj>
          </a:graphicData>
        </a:graphic>
      </p:graphicFrame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4160912" y="4788187"/>
          <a:ext cx="1150937" cy="403225"/>
        </p:xfrm>
        <a:graphic>
          <a:graphicData uri="http://schemas.openxmlformats.org/presentationml/2006/ole">
            <p:oleObj spid="_x0000_s27785" name="Формула" r:id="rId5" imgW="571252" imgH="203112" progId="Equation.3">
              <p:embed/>
            </p:oleObj>
          </a:graphicData>
        </a:graphic>
      </p:graphicFrame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5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307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307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/>
              <a:t>Fixed Point Iteration Method</a:t>
            </a:r>
            <a:endParaRPr lang="ru-RU" sz="2800" dirty="0" smtClean="0"/>
          </a:p>
        </p:txBody>
      </p:sp>
      <p:sp>
        <p:nvSpPr>
          <p:cNvPr id="2055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 special case is</a:t>
            </a: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ym typeface="Symbol"/>
              </a:rPr>
              <a:t>	</a:t>
            </a:r>
            <a:endParaRPr lang="en-US" dirty="0" smtClean="0">
              <a:sym typeface="Symbol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ym typeface="Symbol"/>
              </a:rPr>
              <a:t>where</a:t>
            </a:r>
            <a:r>
              <a:rPr lang="ru-RU" dirty="0" smtClean="0">
                <a:sym typeface="Symbol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>0</a:t>
            </a:r>
            <a:r>
              <a:rPr lang="ru-RU" dirty="0" smtClean="0"/>
              <a:t> </a:t>
            </a:r>
            <a:r>
              <a:rPr lang="en-US" dirty="0" smtClean="0">
                <a:sym typeface="Symbol"/>
              </a:rPr>
              <a:t>is the method parameter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smtClean="0"/>
              <a:t>Computation of the next approximation:</a:t>
            </a: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	</a:t>
            </a:r>
            <a:r>
              <a:rPr lang="en-GB" dirty="0" smtClean="0"/>
              <a:t>where</a:t>
            </a:r>
            <a:r>
              <a:rPr lang="ru-RU" dirty="0" smtClean="0"/>
              <a:t> </a:t>
            </a:r>
            <a:r>
              <a:rPr lang="en-US" i="1" kern="800" dirty="0" smtClean="0">
                <a:latin typeface="Times New Roman"/>
              </a:rPr>
              <a:t>r</a:t>
            </a:r>
            <a:r>
              <a:rPr lang="en-US" kern="800" baseline="30000" dirty="0" smtClean="0">
                <a:latin typeface="Times New Roman"/>
              </a:rPr>
              <a:t>(</a:t>
            </a:r>
            <a:r>
              <a:rPr lang="en-US" i="1" kern="800" baseline="30000" dirty="0" smtClean="0">
                <a:latin typeface="Times New Roman"/>
              </a:rPr>
              <a:t>s</a:t>
            </a:r>
            <a:r>
              <a:rPr lang="en-US" kern="800" baseline="30000" dirty="0" smtClean="0">
                <a:latin typeface="Times New Roman"/>
              </a:rPr>
              <a:t>)</a:t>
            </a:r>
            <a:r>
              <a:rPr lang="ru-RU" dirty="0" smtClean="0"/>
              <a:t> </a:t>
            </a:r>
            <a:r>
              <a:rPr lang="en-US" dirty="0" smtClean="0"/>
              <a:t>is a</a:t>
            </a:r>
            <a:r>
              <a:rPr lang="ru-RU" dirty="0" smtClean="0"/>
              <a:t> </a:t>
            </a:r>
            <a:r>
              <a:rPr lang="en-US" dirty="0" smtClean="0"/>
              <a:t>residual of the</a:t>
            </a:r>
            <a:r>
              <a:rPr lang="ru-RU" dirty="0" smtClean="0"/>
              <a:t>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sth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approximation to the solution</a:t>
            </a:r>
            <a:r>
              <a:rPr lang="ru-RU" dirty="0" smtClean="0"/>
              <a:t>.</a:t>
            </a:r>
          </a:p>
          <a:p>
            <a:pPr marL="457200" indent="-457200">
              <a:defRPr/>
            </a:pPr>
            <a:r>
              <a:rPr lang="en-US" dirty="0" smtClean="0"/>
              <a:t>Component-wise representation of the method</a:t>
            </a:r>
            <a:endParaRPr lang="ru-RU" dirty="0" smtClean="0"/>
          </a:p>
          <a:p>
            <a:pPr marL="457200" indent="-457200">
              <a:defRPr/>
            </a:pPr>
            <a:endParaRPr lang="ru-RU" dirty="0" smtClean="0"/>
          </a:p>
          <a:p>
            <a:pPr marL="457200" indent="-457200">
              <a:defRPr/>
            </a:pPr>
            <a:endParaRPr lang="ru-RU" dirty="0" smtClean="0"/>
          </a:p>
          <a:p>
            <a:pPr marL="457200" indent="-457200">
              <a:defRPr/>
            </a:pPr>
            <a:r>
              <a:rPr lang="en-US" dirty="0" smtClean="0"/>
              <a:t>Complexity estimation for </a:t>
            </a:r>
            <a:r>
              <a:rPr lang="en-US" i="1" dirty="0" smtClean="0"/>
              <a:t>L</a:t>
            </a:r>
            <a:r>
              <a:rPr lang="en-US" dirty="0" smtClean="0"/>
              <a:t> iterations of the method</a:t>
            </a:r>
            <a:endParaRPr lang="ru-RU" dirty="0" smtClean="0"/>
          </a:p>
          <a:p>
            <a:pPr marL="457200" indent="-457200">
              <a:buFont typeface="Wingdings" pitchFamily="2" charset="2"/>
              <a:buNone/>
              <a:defRPr/>
            </a:pPr>
            <a:r>
              <a:rPr lang="ru-RU" i="1" dirty="0" smtClean="0"/>
              <a:t>				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US" dirty="0" smtClean="0"/>
              <a:t>=</a:t>
            </a:r>
            <a:r>
              <a:rPr lang="en-US" i="1" dirty="0" smtClean="0"/>
              <a:t>L</a:t>
            </a:r>
            <a:r>
              <a:rPr lang="en-US" dirty="0" smtClean="0"/>
              <a:t>(2</a:t>
            </a:r>
            <a:r>
              <a:rPr lang="en-US" i="1" dirty="0" smtClean="0"/>
              <a:t>n</a:t>
            </a:r>
            <a:r>
              <a:rPr lang="en-US" baseline="30000" dirty="0" smtClean="0"/>
              <a:t>2</a:t>
            </a:r>
            <a:r>
              <a:rPr lang="en-US" i="1" dirty="0" smtClean="0"/>
              <a:t>+</a:t>
            </a:r>
            <a:r>
              <a:rPr lang="ru-RU" dirty="0" smtClean="0"/>
              <a:t>2</a:t>
            </a:r>
            <a:r>
              <a:rPr lang="en-US" i="1" dirty="0" smtClean="0"/>
              <a:t>n</a:t>
            </a:r>
            <a:r>
              <a:rPr lang="en-US" dirty="0" smtClean="0"/>
              <a:t>)</a:t>
            </a:r>
            <a:r>
              <a:rPr lang="ru-RU" i="1" dirty="0" smtClean="0"/>
              <a:t>.</a:t>
            </a:r>
            <a:endParaRPr lang="ru-RU" dirty="0" smtClean="0"/>
          </a:p>
          <a:p>
            <a:pPr marL="457200" indent="-457200">
              <a:defRPr/>
            </a:pPr>
            <a:endParaRPr lang="ru-RU" dirty="0" smtClean="0"/>
          </a:p>
        </p:txBody>
      </p:sp>
      <p:sp>
        <p:nvSpPr>
          <p:cNvPr id="3081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2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3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4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5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6" name="Rectangle 15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4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3872855"/>
              </p:ext>
            </p:extLst>
          </p:nvPr>
        </p:nvGraphicFramePr>
        <p:xfrm>
          <a:off x="3296816" y="1052736"/>
          <a:ext cx="2820987" cy="838200"/>
        </p:xfrm>
        <a:graphic>
          <a:graphicData uri="http://schemas.openxmlformats.org/presentationml/2006/ole">
            <p:oleObj spid="_x0000_s26764" name="Формула" r:id="rId3" imgW="1409700" imgH="419100" progId="Equation.3">
              <p:embed/>
            </p:oleObj>
          </a:graphicData>
        </a:graphic>
      </p:graphicFrame>
      <p:sp>
        <p:nvSpPr>
          <p:cNvPr id="3087" name="Rectangle 16"/>
          <p:cNvSpPr>
            <a:spLocks noChangeArrowheads="1"/>
          </p:cNvSpPr>
          <p:nvPr/>
        </p:nvSpPr>
        <p:spPr bwMode="auto">
          <a:xfrm>
            <a:off x="0" y="8763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8" name="Rectangle 18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25694540"/>
              </p:ext>
            </p:extLst>
          </p:nvPr>
        </p:nvGraphicFramePr>
        <p:xfrm>
          <a:off x="1568450" y="2971800"/>
          <a:ext cx="5235575" cy="457200"/>
        </p:xfrm>
        <a:graphic>
          <a:graphicData uri="http://schemas.openxmlformats.org/presentationml/2006/ole">
            <p:oleObj spid="_x0000_s26765" name="Формула" r:id="rId4" imgW="2578100" imgH="228600" progId="Equation.3">
              <p:embed/>
            </p:oleObj>
          </a:graphicData>
        </a:graphic>
      </p:graphicFrame>
      <p:sp>
        <p:nvSpPr>
          <p:cNvPr id="3089" name="Rectangle 19"/>
          <p:cNvSpPr>
            <a:spLocks noChangeArrowheads="1"/>
          </p:cNvSpPr>
          <p:nvPr/>
        </p:nvSpPr>
        <p:spPr bwMode="auto">
          <a:xfrm>
            <a:off x="0" y="685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90" name="Rectangle 2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6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25869591"/>
              </p:ext>
            </p:extLst>
          </p:nvPr>
        </p:nvGraphicFramePr>
        <p:xfrm>
          <a:off x="2649538" y="4336008"/>
          <a:ext cx="3959225" cy="965200"/>
        </p:xfrm>
        <a:graphic>
          <a:graphicData uri="http://schemas.openxmlformats.org/presentationml/2006/ole">
            <p:oleObj spid="_x0000_s26766" name="Формула" r:id="rId5" imgW="1955800" imgH="482600" progId="Equation.3">
              <p:embed/>
            </p:oleObj>
          </a:graphicData>
        </a:graphic>
      </p:graphicFrame>
      <p:sp>
        <p:nvSpPr>
          <p:cNvPr id="3091" name="Rectangle 22"/>
          <p:cNvSpPr>
            <a:spLocks noChangeArrowheads="1"/>
          </p:cNvSpPr>
          <p:nvPr/>
        </p:nvSpPr>
        <p:spPr bwMode="auto">
          <a:xfrm>
            <a:off x="0" y="4572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6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4101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410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/>
              <a:t>Fixed Point Iteration</a:t>
            </a:r>
            <a:r>
              <a:rPr lang="ru-RU" sz="2800" dirty="0" smtClean="0"/>
              <a:t> </a:t>
            </a:r>
            <a:r>
              <a:rPr lang="ru-RU" sz="2800" dirty="0" smtClean="0">
                <a:sym typeface="Symbol" pitchFamily="18" charset="2"/>
              </a:rPr>
              <a:t> </a:t>
            </a:r>
            <a:r>
              <a:rPr lang="en-GB" sz="2800" dirty="0" smtClean="0">
                <a:sym typeface="Symbol" pitchFamily="18" charset="2"/>
              </a:rPr>
              <a:t>Convergence</a:t>
            </a:r>
            <a:endParaRPr lang="ru-RU" sz="2800" dirty="0" smtClean="0"/>
          </a:p>
        </p:txBody>
      </p:sp>
      <p:sp>
        <p:nvSpPr>
          <p:cNvPr id="17414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If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/>
              <a:t> matrix is symmetric and positive determined, and</a:t>
            </a:r>
            <a:r>
              <a:rPr lang="ru-RU" dirty="0" smtClean="0"/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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(0,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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/>
              <a:t>, </a:t>
            </a:r>
            <a:r>
              <a:rPr lang="en-US" dirty="0" smtClean="0"/>
              <a:t>the method converges to the exact system solution from any initial approximation</a:t>
            </a:r>
            <a:r>
              <a:rPr lang="ru-RU" dirty="0" smtClean="0"/>
              <a:t>.</a:t>
            </a:r>
          </a:p>
          <a:p>
            <a:pPr>
              <a:defRPr/>
            </a:pPr>
            <a:r>
              <a:rPr lang="en-US" dirty="0" smtClean="0"/>
              <a:t>Best value of the parameter</a:t>
            </a:r>
            <a:r>
              <a:rPr lang="ru-RU" dirty="0" smtClean="0"/>
              <a:t> </a:t>
            </a:r>
            <a:endParaRPr lang="ru-RU" i="1" dirty="0" smtClean="0">
              <a:sym typeface="Symbol"/>
            </a:endParaRPr>
          </a:p>
          <a:p>
            <a:pPr>
              <a:defRPr/>
            </a:pPr>
            <a:endParaRPr lang="ru-RU" i="1" dirty="0" smtClean="0">
              <a:sym typeface="Symbol"/>
            </a:endParaRPr>
          </a:p>
          <a:p>
            <a:pPr>
              <a:defRPr/>
            </a:pPr>
            <a:r>
              <a:rPr lang="en-US" dirty="0" smtClean="0"/>
              <a:t>For f</a:t>
            </a:r>
            <a:r>
              <a:rPr lang="en-GB" dirty="0" err="1" smtClean="0"/>
              <a:t>ixed</a:t>
            </a:r>
            <a:r>
              <a:rPr lang="en-GB" dirty="0" smtClean="0"/>
              <a:t> point </a:t>
            </a:r>
            <a:r>
              <a:rPr lang="en-GB" dirty="0"/>
              <a:t>i</a:t>
            </a:r>
            <a:r>
              <a:rPr lang="en-GB" dirty="0" smtClean="0"/>
              <a:t>teration</a:t>
            </a:r>
            <a:r>
              <a:rPr lang="ru-RU" dirty="0" smtClean="0"/>
              <a:t> </a:t>
            </a:r>
            <a:r>
              <a:rPr lang="en-US" dirty="0" smtClean="0"/>
              <a:t>with the best parameter value, the following is true</a:t>
            </a: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r>
              <a:rPr lang="en-GB" dirty="0" smtClean="0"/>
              <a:t>where</a:t>
            </a:r>
            <a:r>
              <a:rPr lang="ru-RU" dirty="0" smtClean="0"/>
              <a:t> </a:t>
            </a:r>
            <a:r>
              <a:rPr lang="en-US" i="1" kern="800" dirty="0" smtClean="0">
                <a:latin typeface="Times New Roman"/>
                <a:sym typeface="Symbol"/>
              </a:rPr>
              <a:t></a:t>
            </a:r>
            <a:r>
              <a:rPr lang="en-US" i="1" kern="800" baseline="-25000" dirty="0" smtClean="0">
                <a:latin typeface="Times New Roman"/>
                <a:sym typeface="Symbol"/>
              </a:rPr>
              <a:t>A</a:t>
            </a:r>
            <a:r>
              <a:rPr lang="ru-RU" dirty="0" smtClean="0"/>
              <a:t> </a:t>
            </a:r>
            <a:r>
              <a:rPr lang="en-US" dirty="0" smtClean="0">
                <a:sym typeface="Symbol"/>
              </a:rPr>
              <a:t>is the</a:t>
            </a:r>
            <a:r>
              <a:rPr lang="ru-RU" dirty="0" smtClean="0"/>
              <a:t> </a:t>
            </a:r>
            <a:r>
              <a:rPr lang="en-US" dirty="0" smtClean="0"/>
              <a:t>condition number of the matrix</a:t>
            </a:r>
            <a:r>
              <a:rPr lang="ru-RU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	   </a:t>
            </a:r>
            <a:r>
              <a:rPr lang="en-US" i="1" kern="800" dirty="0" smtClean="0">
                <a:latin typeface="Times New Roman"/>
              </a:rPr>
              <a:t>z</a:t>
            </a:r>
            <a:r>
              <a:rPr lang="en-US" kern="800" baseline="30000" dirty="0" smtClean="0">
                <a:latin typeface="Times New Roman"/>
              </a:rPr>
              <a:t>(</a:t>
            </a:r>
            <a:r>
              <a:rPr lang="en-US" i="1" kern="800" baseline="30000" dirty="0" smtClean="0">
                <a:latin typeface="Times New Roman"/>
              </a:rPr>
              <a:t>s</a:t>
            </a:r>
            <a:r>
              <a:rPr lang="en-US" kern="800" baseline="30000" dirty="0" smtClean="0">
                <a:latin typeface="Times New Roman"/>
              </a:rPr>
              <a:t>)</a:t>
            </a:r>
            <a:r>
              <a:rPr lang="en-US" kern="800" dirty="0" smtClean="0">
                <a:latin typeface="Times New Roman"/>
                <a:sym typeface="Symbol"/>
              </a:rPr>
              <a:t></a:t>
            </a:r>
            <a:r>
              <a:rPr lang="en-US" i="1" kern="800" dirty="0" smtClean="0">
                <a:latin typeface="Times New Roman"/>
              </a:rPr>
              <a:t>x</a:t>
            </a:r>
            <a:r>
              <a:rPr lang="en-US" i="1" kern="800" baseline="30000" dirty="0" smtClean="0">
                <a:latin typeface="Times New Roman"/>
              </a:rPr>
              <a:t>(</a:t>
            </a:r>
            <a:r>
              <a:rPr lang="en-US" kern="800" baseline="30000" dirty="0" smtClean="0">
                <a:latin typeface="Times New Roman"/>
              </a:rPr>
              <a:t>s)</a:t>
            </a:r>
            <a:r>
              <a:rPr lang="en-US" kern="800" dirty="0" smtClean="0">
                <a:latin typeface="Times New Roman"/>
              </a:rPr>
              <a:t>–</a:t>
            </a:r>
            <a:r>
              <a:rPr lang="en-US" i="1" kern="800" dirty="0" smtClean="0">
                <a:latin typeface="Times New Roman"/>
              </a:rPr>
              <a:t>x</a:t>
            </a:r>
            <a:r>
              <a:rPr lang="en-US" i="1" kern="800" baseline="30000" dirty="0" smtClean="0">
                <a:latin typeface="Times New Roman"/>
              </a:rPr>
              <a:t>*</a:t>
            </a:r>
            <a:r>
              <a:rPr lang="ru-RU" dirty="0" smtClean="0"/>
              <a:t> </a:t>
            </a:r>
            <a:r>
              <a:rPr lang="en-US" dirty="0" smtClean="0">
                <a:sym typeface="Symbol"/>
              </a:rPr>
              <a:t>is the next approximation error</a:t>
            </a:r>
            <a:r>
              <a:rPr lang="ru-RU" dirty="0" smtClean="0"/>
              <a:t>,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i="1" kern="800" dirty="0" smtClean="0">
                <a:latin typeface="Times New Roman"/>
                <a:sym typeface="Symbol"/>
              </a:rPr>
              <a:t>	   </a:t>
            </a:r>
            <a:r>
              <a:rPr lang="en-US" i="1" kern="800" dirty="0" smtClean="0">
                <a:latin typeface="Times New Roman"/>
                <a:sym typeface="Symbol"/>
              </a:rPr>
              <a:t></a:t>
            </a:r>
            <a:r>
              <a:rPr lang="en-US" i="1" kern="800" baseline="-25000" dirty="0" smtClean="0">
                <a:latin typeface="Times New Roman"/>
                <a:sym typeface="Symbol"/>
              </a:rPr>
              <a:t>A</a:t>
            </a:r>
            <a:r>
              <a:rPr lang="en-US" kern="800" dirty="0" smtClean="0">
                <a:latin typeface="Times New Roman"/>
                <a:sym typeface="Symbol"/>
              </a:rPr>
              <a:t></a:t>
            </a:r>
            <a:r>
              <a:rPr lang="en-US" i="1" kern="800" dirty="0" smtClean="0">
                <a:latin typeface="Times New Roman"/>
                <a:sym typeface="Symbol"/>
              </a:rPr>
              <a:t></a:t>
            </a:r>
            <a:r>
              <a:rPr lang="en-US" i="1" kern="800" baseline="-25000" dirty="0" smtClean="0">
                <a:latin typeface="Times New Roman"/>
                <a:sym typeface="Symbol"/>
              </a:rPr>
              <a:t>max</a:t>
            </a:r>
            <a:r>
              <a:rPr lang="en-US" i="1" kern="800" dirty="0" smtClean="0">
                <a:latin typeface="Times New Roman"/>
                <a:sym typeface="Symbol"/>
              </a:rPr>
              <a:t>/</a:t>
            </a:r>
            <a:r>
              <a:rPr lang="en-US" i="1" kern="800" baseline="-25000" dirty="0" smtClean="0">
                <a:latin typeface="Times New Roman"/>
                <a:sym typeface="Symbol"/>
              </a:rPr>
              <a:t>min</a:t>
            </a:r>
            <a:r>
              <a:rPr lang="ru-RU" dirty="0" smtClean="0"/>
              <a:t> </a:t>
            </a:r>
            <a:r>
              <a:rPr lang="en-US" dirty="0" smtClean="0"/>
              <a:t>is the spectral number</a:t>
            </a:r>
            <a:r>
              <a:rPr lang="ru-RU" dirty="0" smtClean="0">
                <a:sym typeface="Symbol"/>
              </a:rPr>
              <a:t>. </a:t>
            </a:r>
            <a:endParaRPr lang="ru-RU" dirty="0" smtClean="0"/>
          </a:p>
        </p:txBody>
      </p:sp>
      <p:sp>
        <p:nvSpPr>
          <p:cNvPr id="410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5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6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7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8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9" name="Rectangle 11"/>
          <p:cNvSpPr>
            <a:spLocks noChangeArrowheads="1"/>
          </p:cNvSpPr>
          <p:nvPr/>
        </p:nvSpPr>
        <p:spPr bwMode="auto">
          <a:xfrm>
            <a:off x="0" y="32004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0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09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92152499"/>
              </p:ext>
            </p:extLst>
          </p:nvPr>
        </p:nvGraphicFramePr>
        <p:xfrm>
          <a:off x="4953000" y="2205038"/>
          <a:ext cx="2101850" cy="860425"/>
        </p:xfrm>
        <a:graphic>
          <a:graphicData uri="http://schemas.openxmlformats.org/presentationml/2006/ole">
            <p:oleObj spid="_x0000_s4186" name="Формула" r:id="rId3" imgW="1054100" imgH="431800" progId="Equation.3">
              <p:embed/>
            </p:oleObj>
          </a:graphicData>
        </a:graphic>
      </p:graphicFrame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0" y="8953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3" name="Rectangle 18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099" name="Object 17"/>
          <p:cNvGraphicFramePr>
            <a:graphicFrameLocks noChangeAspect="1"/>
          </p:cNvGraphicFramePr>
          <p:nvPr/>
        </p:nvGraphicFramePr>
        <p:xfrm>
          <a:off x="3008313" y="3619500"/>
          <a:ext cx="3303587" cy="1017588"/>
        </p:xfrm>
        <a:graphic>
          <a:graphicData uri="http://schemas.openxmlformats.org/presentationml/2006/ole">
            <p:oleObj spid="_x0000_s4187" name="Формула" r:id="rId4" imgW="1638300" imgH="508000" progId="Equation.3">
              <p:embed/>
            </p:oleObj>
          </a:graphicData>
        </a:graphic>
      </p:graphicFrame>
      <p:sp>
        <p:nvSpPr>
          <p:cNvPr id="4114" name="Rectangle 19"/>
          <p:cNvSpPr>
            <a:spLocks noChangeArrowheads="1"/>
          </p:cNvSpPr>
          <p:nvPr/>
        </p:nvSpPr>
        <p:spPr bwMode="auto">
          <a:xfrm>
            <a:off x="0" y="9620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7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18435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1843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/>
              <a:t>Fixed Point Iteration</a:t>
            </a:r>
            <a:r>
              <a:rPr lang="ru-RU" sz="2800" dirty="0" smtClean="0"/>
              <a:t> </a:t>
            </a:r>
            <a:r>
              <a:rPr lang="ru-RU" sz="2800" dirty="0" smtClean="0">
                <a:sym typeface="Symbol" pitchFamily="18" charset="2"/>
              </a:rPr>
              <a:t> </a:t>
            </a:r>
            <a:r>
              <a:rPr lang="en-GB" sz="2800" dirty="0" smtClean="0">
                <a:sym typeface="Symbol" pitchFamily="18" charset="2"/>
              </a:rPr>
              <a:t>Parallel Algorithm</a:t>
            </a:r>
            <a:endParaRPr lang="ru-RU" sz="2800" dirty="0" smtClean="0"/>
          </a:p>
        </p:txBody>
      </p:sp>
      <p:sp>
        <p:nvSpPr>
          <p:cNvPr id="18437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Iterations are accomplished in a sequence</a:t>
            </a:r>
            <a:endParaRPr lang="ru-RU" dirty="0" smtClean="0"/>
          </a:p>
          <a:p>
            <a:r>
              <a:rPr lang="en-US" dirty="0" smtClean="0"/>
              <a:t>Computations performed as part of a single iteration are parallelized by means of:</a:t>
            </a:r>
            <a:endParaRPr lang="ru-RU" dirty="0" smtClean="0"/>
          </a:p>
          <a:p>
            <a:pPr lvl="1"/>
            <a:r>
              <a:rPr lang="en-US" sz="2200" dirty="0" smtClean="0"/>
              <a:t>Basic computation according to the selected method that consists in multiplication of the matrix</a:t>
            </a:r>
            <a:r>
              <a:rPr lang="ru-RU" sz="2200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dirty="0" smtClean="0"/>
              <a:t> </a:t>
            </a:r>
            <a:r>
              <a:rPr lang="en-US" sz="2200" dirty="0" smtClean="0"/>
              <a:t>by the vector</a:t>
            </a:r>
            <a:r>
              <a:rPr lang="ru-RU" sz="2200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200" dirty="0" smtClean="0"/>
              <a:t>,</a:t>
            </a:r>
          </a:p>
          <a:p>
            <a:pPr lvl="1"/>
            <a:r>
              <a:rPr lang="en-US" sz="2200" dirty="0" smtClean="0"/>
              <a:t>Additional computation </a:t>
            </a:r>
            <a:r>
              <a:rPr lang="ru-RU" sz="2200" dirty="0" smtClean="0"/>
              <a:t>(</a:t>
            </a:r>
            <a:r>
              <a:rPr lang="en-US" sz="2200" dirty="0" smtClean="0"/>
              <a:t>scalar multiplication</a:t>
            </a:r>
            <a:r>
              <a:rPr lang="ru-RU" sz="2200" dirty="0" smtClean="0"/>
              <a:t> </a:t>
            </a:r>
            <a:r>
              <a:rPr lang="en-US" sz="2200" dirty="0" smtClean="0"/>
              <a:t>and addition of vectors</a:t>
            </a:r>
            <a:r>
              <a:rPr lang="ru-RU" sz="2200" dirty="0" smtClean="0"/>
              <a:t>) </a:t>
            </a:r>
            <a:r>
              <a:rPr lang="en-US" sz="2200" dirty="0" smtClean="0"/>
              <a:t>that are less complex</a:t>
            </a:r>
            <a:r>
              <a:rPr lang="ru-RU" sz="2200" dirty="0" smtClean="0"/>
              <a:t>. </a:t>
            </a:r>
          </a:p>
          <a:p>
            <a:r>
              <a:rPr lang="en-US" dirty="0" smtClean="0"/>
              <a:t>Algorithms of parallel matrix multiplication by a vector may also be used</a:t>
            </a:r>
            <a:endParaRPr lang="ru-RU" i="1" dirty="0" smtClean="0"/>
          </a:p>
          <a:p>
            <a:endParaRPr lang="ru-RU" dirty="0" smtClean="0"/>
          </a:p>
          <a:p>
            <a:endParaRPr lang="ru-RU" baseline="-25000" dirty="0" smtClean="0">
              <a:latin typeface="Times New Roman" pitchFamily="18" charset="0"/>
            </a:endParaRPr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9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1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2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8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N. Novgorod</a:t>
            </a:r>
            <a:r>
              <a:rPr lang="ru-RU" dirty="0" smtClean="0"/>
              <a:t>, 2014</a:t>
            </a:r>
            <a:endParaRPr lang="ru-RU" dirty="0"/>
          </a:p>
        </p:txBody>
      </p:sp>
      <p:sp>
        <p:nvSpPr>
          <p:cNvPr id="5125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Basic Iterative Methods</a:t>
            </a:r>
            <a:r>
              <a:rPr lang="ru-RU" dirty="0" smtClean="0"/>
              <a:t>. </a:t>
            </a:r>
            <a:r>
              <a:rPr lang="en-GB" dirty="0" err="1" smtClean="0"/>
              <a:t>Chebyshev's</a:t>
            </a:r>
            <a:r>
              <a:rPr lang="en-GB" dirty="0" smtClean="0"/>
              <a:t> Acceleration</a:t>
            </a:r>
            <a:r>
              <a:rPr lang="ru-RU" dirty="0" smtClean="0"/>
              <a:t>.</a:t>
            </a:r>
          </a:p>
        </p:txBody>
      </p:sp>
      <p:sp>
        <p:nvSpPr>
          <p:cNvPr id="512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/>
              <a:t>Fixed Point Iteration</a:t>
            </a:r>
            <a:r>
              <a:rPr lang="ru-RU" sz="2800" dirty="0" smtClean="0"/>
              <a:t> </a:t>
            </a:r>
            <a:r>
              <a:rPr lang="ru-RU" sz="2800" dirty="0" smtClean="0">
                <a:sym typeface="Symbol" pitchFamily="18" charset="2"/>
              </a:rPr>
              <a:t> </a:t>
            </a:r>
            <a:r>
              <a:rPr lang="en-GB" sz="2800" dirty="0" smtClean="0">
                <a:sym typeface="Symbol" pitchFamily="18" charset="2"/>
              </a:rPr>
              <a:t>Parallel Algorithm</a:t>
            </a:r>
            <a:endParaRPr lang="ru-RU" sz="2800" dirty="0" smtClean="0"/>
          </a:p>
        </p:txBody>
      </p:sp>
      <p:sp>
        <p:nvSpPr>
          <p:cNvPr id="5127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Estimated complexity of the parallel operation</a:t>
            </a:r>
            <a:r>
              <a:rPr lang="ru-RU" dirty="0" smtClean="0"/>
              <a:t>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600" baseline="30000" dirty="0" smtClean="0"/>
              <a:t>(</a:t>
            </a:r>
            <a:r>
              <a:rPr lang="en-US" sz="2600" i="1" baseline="30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600" baseline="30000" dirty="0" smtClean="0"/>
              <a:t>)</a:t>
            </a:r>
            <a:r>
              <a:rPr lang="ru-RU" baseline="30000" dirty="0" smtClean="0"/>
              <a:t> </a:t>
            </a:r>
            <a:r>
              <a:rPr lang="en-US" dirty="0" smtClean="0"/>
              <a:t>in case of horizontal band division of the matrix</a:t>
            </a:r>
            <a:r>
              <a:rPr lang="ru-RU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/>
              <a:t> is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ru-RU" i="1" dirty="0" smtClean="0"/>
          </a:p>
          <a:p>
            <a:pPr>
              <a:buNone/>
            </a:pPr>
            <a:r>
              <a:rPr lang="ru-RU" sz="2200" i="1" dirty="0" smtClean="0"/>
              <a:t>	</a:t>
            </a:r>
            <a:r>
              <a:rPr lang="en-US" sz="2200" dirty="0" smtClean="0"/>
              <a:t>where</a:t>
            </a:r>
            <a:r>
              <a:rPr lang="en-US" sz="2200" i="1" dirty="0" smtClean="0"/>
              <a:t> n</a:t>
            </a:r>
            <a:r>
              <a:rPr lang="ru-RU" sz="2200" dirty="0" smtClean="0"/>
              <a:t> </a:t>
            </a:r>
            <a:r>
              <a:rPr lang="en-US" sz="2200" dirty="0" smtClean="0"/>
              <a:t>is the</a:t>
            </a:r>
            <a:r>
              <a:rPr lang="ru-RU" sz="2200" dirty="0" smtClean="0"/>
              <a:t> </a:t>
            </a:r>
            <a:r>
              <a:rPr lang="en-US" sz="2200" dirty="0" smtClean="0"/>
              <a:t>vector length</a:t>
            </a:r>
            <a:r>
              <a:rPr lang="ru-RU" sz="2200" dirty="0" smtClean="0"/>
              <a:t>, </a:t>
            </a:r>
            <a:r>
              <a:rPr lang="en-US" sz="2200" i="1" dirty="0" smtClean="0"/>
              <a:t>p</a:t>
            </a:r>
            <a:r>
              <a:rPr lang="en-US" sz="2200" dirty="0" smtClean="0"/>
              <a:t> </a:t>
            </a:r>
            <a:r>
              <a:rPr lang="en-US" sz="2200" dirty="0"/>
              <a:t>is the</a:t>
            </a:r>
            <a:r>
              <a:rPr lang="ru-RU" sz="2200" dirty="0" smtClean="0"/>
              <a:t> </a:t>
            </a:r>
            <a:r>
              <a:rPr lang="en-US" sz="2200" dirty="0" smtClean="0"/>
              <a:t>number of flows</a:t>
            </a:r>
            <a:r>
              <a:rPr lang="ru-RU" sz="2200" dirty="0" smtClean="0"/>
              <a:t>, </a:t>
            </a:r>
            <a:r>
              <a:rPr lang="ru-RU" sz="2200" i="1" dirty="0" smtClean="0">
                <a:sym typeface="Symbol" pitchFamily="18" charset="2"/>
              </a:rPr>
              <a:t></a:t>
            </a:r>
            <a:r>
              <a:rPr lang="ru-RU" sz="2200" dirty="0" smtClean="0"/>
              <a:t> – </a:t>
            </a:r>
            <a:r>
              <a:rPr lang="en-US" sz="2200" dirty="0" smtClean="0"/>
              <a:t>contingency</a:t>
            </a:r>
            <a:endParaRPr lang="ru-RU" sz="2200" dirty="0" smtClean="0"/>
          </a:p>
          <a:p>
            <a:r>
              <a:rPr lang="en-US" dirty="0" smtClean="0"/>
              <a:t>Less complex computations are subject to single threading</a:t>
            </a:r>
            <a:r>
              <a:rPr lang="ru-RU" dirty="0" smtClean="0"/>
              <a:t> </a:t>
            </a:r>
          </a:p>
          <a:p>
            <a:r>
              <a:rPr lang="en-US" dirty="0" smtClean="0"/>
              <a:t>Total complexity estimation of the parallel</a:t>
            </a:r>
            <a:r>
              <a:rPr lang="ru-RU" dirty="0" smtClean="0"/>
              <a:t> </a:t>
            </a:r>
            <a:r>
              <a:rPr lang="en-US" dirty="0" smtClean="0"/>
              <a:t>f</a:t>
            </a:r>
            <a:r>
              <a:rPr lang="en-GB" dirty="0" err="1" smtClean="0"/>
              <a:t>ixed</a:t>
            </a:r>
            <a:r>
              <a:rPr lang="en-GB" dirty="0" smtClean="0"/>
              <a:t> point iteration method is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en-GB" dirty="0" smtClean="0"/>
              <a:t>where</a:t>
            </a:r>
            <a:r>
              <a:rPr lang="ru-RU" dirty="0" smtClean="0"/>
              <a:t> </a:t>
            </a:r>
            <a:r>
              <a:rPr lang="en-US" i="1" dirty="0" smtClean="0"/>
              <a:t>L</a:t>
            </a:r>
            <a:r>
              <a:rPr lang="en-US" dirty="0" smtClean="0"/>
              <a:t> is the number of method iterations.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512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9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1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2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3" name="Rectangle 11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4" name="Rectangle 13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5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3586163" y="2408238"/>
          <a:ext cx="1328737" cy="457200"/>
        </p:xfrm>
        <a:graphic>
          <a:graphicData uri="http://schemas.openxmlformats.org/presentationml/2006/ole">
            <p:oleObj spid="_x0000_s5216" name="Формула" r:id="rId3" imgW="660400" imgH="228600" progId="Equation.3">
              <p:embed/>
            </p:oleObj>
          </a:graphicData>
        </a:graphic>
      </p:graphicFrame>
      <p:sp>
        <p:nvSpPr>
          <p:cNvPr id="513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75564425"/>
              </p:ext>
            </p:extLst>
          </p:nvPr>
        </p:nvGraphicFramePr>
        <p:xfrm>
          <a:off x="3082925" y="4581128"/>
          <a:ext cx="2695575" cy="962025"/>
        </p:xfrm>
        <a:graphic>
          <a:graphicData uri="http://schemas.openxmlformats.org/presentationml/2006/ole">
            <p:oleObj spid="_x0000_s5217" name="Формула" r:id="rId4" imgW="1358310" imgH="482391" progId="Equation.3">
              <p:embed/>
            </p:oleObj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17263-AD44-4172-9351-2AAA83E44B95}" type="slidenum">
              <a:rPr lang="ru-RU" smtClean="0"/>
              <a:pPr>
                <a:defRPr/>
              </a:pPr>
              <a:t>9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12745</TotalTime>
  <Words>1548</Words>
  <Application>Microsoft Office PowerPoint</Application>
  <PresentationFormat>Лист A4 (210x297 мм)</PresentationFormat>
  <Paragraphs>468</Paragraphs>
  <Slides>30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Оформление по умолчанию</vt:lpstr>
      <vt:lpstr>Формула</vt:lpstr>
      <vt:lpstr>Basic Iterative Methods.  Chebyshev’s Aceleration</vt:lpstr>
      <vt:lpstr>Contents</vt:lpstr>
      <vt:lpstr>Problem Description</vt:lpstr>
      <vt:lpstr>Properties of Iterative Methods</vt:lpstr>
      <vt:lpstr>Fixed Point Iteration Method</vt:lpstr>
      <vt:lpstr>Fixed Point Iteration Method</vt:lpstr>
      <vt:lpstr>Fixed Point Iteration  Convergence</vt:lpstr>
      <vt:lpstr>Fixed Point Iteration  Parallel Algorithm</vt:lpstr>
      <vt:lpstr>Fixed Point Iteration  Parallel Algorithm</vt:lpstr>
      <vt:lpstr>Jacobi and Seidel Methods</vt:lpstr>
      <vt:lpstr>Jacobi and Seidel Methods – Convergence </vt:lpstr>
      <vt:lpstr>Successive Over Relaxation Method (SOR)</vt:lpstr>
      <vt:lpstr>SOR  Algorithm</vt:lpstr>
      <vt:lpstr>SSOR  symmetric method</vt:lpstr>
      <vt:lpstr>Chebyshev's Acceleration</vt:lpstr>
      <vt:lpstr>Chebyshev's Acceleration</vt:lpstr>
      <vt:lpstr>Chebyshev's Acceleration</vt:lpstr>
      <vt:lpstr>Results – sparse matrices</vt:lpstr>
      <vt:lpstr>Results – Sparse Matrices</vt:lpstr>
      <vt:lpstr>Results – Sparse Matrices</vt:lpstr>
      <vt:lpstr>Results – Poisson's Equation</vt:lpstr>
      <vt:lpstr>Results – Poisson's Equation</vt:lpstr>
      <vt:lpstr>Results – Poisson's Equation</vt:lpstr>
      <vt:lpstr>SOR  Parallel Algorithm</vt:lpstr>
      <vt:lpstr>SOR  Parallel Algorithm</vt:lpstr>
      <vt:lpstr>Слайд 26</vt:lpstr>
      <vt:lpstr>Conclusion</vt:lpstr>
      <vt:lpstr>References</vt:lpstr>
      <vt:lpstr>Web Resources</vt:lpstr>
      <vt:lpstr>Authors</vt:lpstr>
    </vt:vector>
  </TitlesOfParts>
  <Company>Нижегородский университет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Параллельные численные методы. Итерационные методы решения СЛАУ</dc:title>
  <dc:creator>Баркалов К.А.</dc:creator>
  <cp:lastModifiedBy>bka</cp:lastModifiedBy>
  <cp:revision>1711</cp:revision>
  <dcterms:created xsi:type="dcterms:W3CDTF">2004-08-14T10:27:56Z</dcterms:created>
  <dcterms:modified xsi:type="dcterms:W3CDTF">2014-11-18T15:12:38Z</dcterms:modified>
</cp:coreProperties>
</file>