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478" r:id="rId2"/>
    <p:sldId id="710" r:id="rId3"/>
    <p:sldId id="599" r:id="rId4"/>
    <p:sldId id="668" r:id="rId5"/>
    <p:sldId id="751" r:id="rId6"/>
    <p:sldId id="737" r:id="rId7"/>
    <p:sldId id="712" r:id="rId8"/>
    <p:sldId id="713" r:id="rId9"/>
    <p:sldId id="714" r:id="rId10"/>
    <p:sldId id="715" r:id="rId11"/>
    <p:sldId id="716" r:id="rId12"/>
    <p:sldId id="717" r:id="rId13"/>
    <p:sldId id="718" r:id="rId14"/>
    <p:sldId id="719" r:id="rId15"/>
    <p:sldId id="720" r:id="rId16"/>
    <p:sldId id="721" r:id="rId17"/>
    <p:sldId id="722" r:id="rId18"/>
    <p:sldId id="736" r:id="rId19"/>
    <p:sldId id="745" r:id="rId20"/>
    <p:sldId id="746" r:id="rId21"/>
    <p:sldId id="747" r:id="rId22"/>
    <p:sldId id="724" r:id="rId23"/>
    <p:sldId id="738" r:id="rId24"/>
    <p:sldId id="739" r:id="rId25"/>
    <p:sldId id="725" r:id="rId26"/>
    <p:sldId id="735" r:id="rId27"/>
    <p:sldId id="748" r:id="rId28"/>
    <p:sldId id="750" r:id="rId29"/>
    <p:sldId id="726" r:id="rId30"/>
    <p:sldId id="741" r:id="rId31"/>
    <p:sldId id="727" r:id="rId32"/>
    <p:sldId id="732" r:id="rId33"/>
    <p:sldId id="731" r:id="rId34"/>
    <p:sldId id="734" r:id="rId35"/>
    <p:sldId id="733" r:id="rId36"/>
    <p:sldId id="742" r:id="rId37"/>
    <p:sldId id="743" r:id="rId38"/>
    <p:sldId id="744" r:id="rId39"/>
    <p:sldId id="711" r:id="rId40"/>
    <p:sldId id="596" r:id="rId41"/>
    <p:sldId id="598" r:id="rId42"/>
    <p:sldId id="513" r:id="rId43"/>
  </p:sldIdLst>
  <p:sldSz cx="9906000" cy="6858000" type="A4"/>
  <p:notesSz cx="6858000" cy="9144000"/>
  <p:defaultTextStyle>
    <a:defPPr rtl="0"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222" autoAdjust="0"/>
    <p:restoredTop sz="99857" autoAdjust="0"/>
  </p:normalViewPr>
  <p:slideViewPr>
    <p:cSldViewPr>
      <p:cViewPr varScale="1">
        <p:scale>
          <a:sx n="93" d="100"/>
          <a:sy n="93" d="100"/>
        </p:scale>
        <p:origin x="-157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20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18.wmf"/><Relationship Id="rId7" Type="http://schemas.openxmlformats.org/officeDocument/2006/relationships/image" Target="../media/image19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0.wmf"/><Relationship Id="rId5" Type="http://schemas.openxmlformats.org/officeDocument/2006/relationships/image" Target="../media/image42.wmf"/><Relationship Id="rId4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44.wmf"/><Relationship Id="rId4" Type="http://schemas.openxmlformats.org/officeDocument/2006/relationships/image" Target="../media/image2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1.wmf"/><Relationship Id="rId7" Type="http://schemas.openxmlformats.org/officeDocument/2006/relationships/image" Target="../media/image55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Relationship Id="rId9" Type="http://schemas.openxmlformats.org/officeDocument/2006/relationships/image" Target="../media/image5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image" Target="../media/image75.wmf"/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12" Type="http://schemas.openxmlformats.org/officeDocument/2006/relationships/image" Target="../media/image74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11" Type="http://schemas.openxmlformats.org/officeDocument/2006/relationships/image" Target="../media/image73.wmf"/><Relationship Id="rId5" Type="http://schemas.openxmlformats.org/officeDocument/2006/relationships/image" Target="../media/image67.wmf"/><Relationship Id="rId10" Type="http://schemas.openxmlformats.org/officeDocument/2006/relationships/image" Target="../media/image72.wmf"/><Relationship Id="rId4" Type="http://schemas.openxmlformats.org/officeDocument/2006/relationships/image" Target="../media/image66.wmf"/><Relationship Id="rId9" Type="http://schemas.openxmlformats.org/officeDocument/2006/relationships/image" Target="../media/image71.wmf"/><Relationship Id="rId14" Type="http://schemas.openxmlformats.org/officeDocument/2006/relationships/image" Target="../media/image7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image" Target="../media/image76.wmf"/><Relationship Id="rId18" Type="http://schemas.openxmlformats.org/officeDocument/2006/relationships/image" Target="../media/image84.wmf"/><Relationship Id="rId3" Type="http://schemas.openxmlformats.org/officeDocument/2006/relationships/image" Target="../media/image65.wmf"/><Relationship Id="rId7" Type="http://schemas.openxmlformats.org/officeDocument/2006/relationships/image" Target="../media/image70.wmf"/><Relationship Id="rId12" Type="http://schemas.openxmlformats.org/officeDocument/2006/relationships/image" Target="../media/image75.wmf"/><Relationship Id="rId17" Type="http://schemas.openxmlformats.org/officeDocument/2006/relationships/image" Target="../media/image83.wmf"/><Relationship Id="rId2" Type="http://schemas.openxmlformats.org/officeDocument/2006/relationships/image" Target="../media/image64.wmf"/><Relationship Id="rId16" Type="http://schemas.openxmlformats.org/officeDocument/2006/relationships/image" Target="../media/image82.wmf"/><Relationship Id="rId1" Type="http://schemas.openxmlformats.org/officeDocument/2006/relationships/image" Target="../media/image63.wmf"/><Relationship Id="rId6" Type="http://schemas.openxmlformats.org/officeDocument/2006/relationships/image" Target="../media/image78.wmf"/><Relationship Id="rId11" Type="http://schemas.openxmlformats.org/officeDocument/2006/relationships/image" Target="../media/image74.wmf"/><Relationship Id="rId5" Type="http://schemas.openxmlformats.org/officeDocument/2006/relationships/image" Target="../media/image77.wmf"/><Relationship Id="rId15" Type="http://schemas.openxmlformats.org/officeDocument/2006/relationships/image" Target="../media/image81.wmf"/><Relationship Id="rId10" Type="http://schemas.openxmlformats.org/officeDocument/2006/relationships/image" Target="../media/image79.wmf"/><Relationship Id="rId4" Type="http://schemas.openxmlformats.org/officeDocument/2006/relationships/image" Target="../media/image66.wmf"/><Relationship Id="rId9" Type="http://schemas.openxmlformats.org/officeDocument/2006/relationships/image" Target="../media/image72.wmf"/><Relationship Id="rId14" Type="http://schemas.openxmlformats.org/officeDocument/2006/relationships/image" Target="../media/image8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96.wmf"/><Relationship Id="rId7" Type="http://schemas.openxmlformats.org/officeDocument/2006/relationships/image" Target="../media/image104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97.wmf"/><Relationship Id="rId9" Type="http://schemas.openxmlformats.org/officeDocument/2006/relationships/image" Target="../media/image106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AE85CF23-FFAA-41EF-8491-3677FDDD874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507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 noProof="0"/>
              <a:t>Образец текста</a:t>
            </a:r>
          </a:p>
          <a:p>
            <a:pPr lvl="1" rtl="0"/>
            <a:r>
              <a:rPr lang="en" noProof="0"/>
              <a:t>Второй уровень</a:t>
            </a:r>
          </a:p>
          <a:p>
            <a:pPr lvl="2" rtl="0"/>
            <a:r>
              <a:rPr lang="en" noProof="0"/>
              <a:t>Третий уровень</a:t>
            </a:r>
          </a:p>
          <a:p>
            <a:pPr lvl="3" rtl="0"/>
            <a:r>
              <a:rPr lang="en" noProof="0"/>
              <a:t>Четвертый уровень</a:t>
            </a:r>
          </a:p>
          <a:p>
            <a:pPr lvl="4" rtl="0"/>
            <a:r>
              <a:rPr lang="en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EAD79C9B-8BD0-4338-9208-9BB6A58C86C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5953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rtlCol="0"/>
          <a:lstStyle/>
          <a:p>
            <a:pPr rtl="0"/>
            <a:fld id="{81E47E44-864B-4A4A-B425-358C47DA2C99}" type="slidenum">
              <a:rPr lang="ru-RU" smtClean="0"/>
              <a:pPr rtl="0"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rtlCol="0"/>
          <a:lstStyle/>
          <a:p>
            <a:pPr rtl="0"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 rtlCol="0"/>
          <a:lstStyle>
            <a:lvl1pPr marL="0" indent="0" algn="ctr" rtl="0">
              <a:buFont typeface="Wingdings" pitchFamily="2" charset="2"/>
              <a:buNone/>
              <a:defRPr/>
            </a:lvl1pPr>
          </a:lstStyle>
          <a:p>
            <a:pPr rtl="0"/>
            <a:r>
              <a:rPr lang="en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Итерационные методы крыловского типа</a:t>
            </a:r>
            <a:endParaRPr lang="ru-RU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 rtlCol="0"/>
          <a:lstStyle>
            <a:lvl1pPr algn="l" rtl="0">
              <a:lnSpc>
                <a:spcPct val="100000"/>
              </a:lnSpc>
              <a:defRPr sz="1200"/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Итерационные методы крыловского типа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CFF17263-AD44-4172-9351-2AAA83E44B95}" type="slidenum">
              <a:rPr lang="ru-RU"/>
              <a:pPr rtl="0">
                <a:defRPr/>
              </a:pPr>
              <a:t>‹#›</a:t>
            </a:fld>
            <a:r>
              <a:rPr lang="en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Итерационные методы крыловского типа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AE803E21-181A-4860-A570-9A4DA710F155}" type="slidenum">
              <a:rPr lang="ru-RU"/>
              <a:pPr rtl="0">
                <a:defRPr/>
              </a:pPr>
              <a:t>‹#›</a:t>
            </a:fld>
            <a:r>
              <a:rPr lang="en"/>
              <a:t> из 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Введение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 smtClean="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Итерационные методы крыловского типа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 rtl="0">
              <a:defRPr/>
            </a:pPr>
            <a:fld id="{17A20309-9DF2-465A-8283-412120E848FB}" type="slidenum">
              <a:rPr lang="ru-RU"/>
              <a:pPr rtl="0">
                <a:defRPr/>
              </a:pPr>
              <a:t>‹#›</a:t>
            </a:fld>
            <a:r>
              <a:rPr lang="en"/>
              <a:t> из 20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13322" name="Picture 13" descr="NNGU_Logo_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6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7.bin"/><Relationship Id="rId5" Type="http://schemas.openxmlformats.org/officeDocument/2006/relationships/oleObject" Target="../embeddings/oleObject46.bin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5.bin"/><Relationship Id="rId9" Type="http://schemas.openxmlformats.org/officeDocument/2006/relationships/oleObject" Target="../embeddings/oleObject5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47.jpeg"/><Relationship Id="rId4" Type="http://schemas.openxmlformats.org/officeDocument/2006/relationships/oleObject" Target="../embeddings/oleObject5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2.bin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1.bin"/><Relationship Id="rId10" Type="http://schemas.openxmlformats.org/officeDocument/2006/relationships/oleObject" Target="../embeddings/oleObject66.bin"/><Relationship Id="rId4" Type="http://schemas.openxmlformats.org/officeDocument/2006/relationships/oleObject" Target="../embeddings/oleObject60.bin"/><Relationship Id="rId9" Type="http://schemas.openxmlformats.org/officeDocument/2006/relationships/oleObject" Target="../embeddings/oleObject6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13" Type="http://schemas.openxmlformats.org/officeDocument/2006/relationships/oleObject" Target="../embeddings/oleObject83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7.bin"/><Relationship Id="rId12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6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81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5.bin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4.bin"/><Relationship Id="rId9" Type="http://schemas.openxmlformats.org/officeDocument/2006/relationships/oleObject" Target="../embeddings/oleObject79.bin"/><Relationship Id="rId14" Type="http://schemas.openxmlformats.org/officeDocument/2006/relationships/oleObject" Target="../embeddings/oleObject8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13" Type="http://schemas.openxmlformats.org/officeDocument/2006/relationships/oleObject" Target="../embeddings/oleObject97.bin"/><Relationship Id="rId18" Type="http://schemas.openxmlformats.org/officeDocument/2006/relationships/oleObject" Target="../embeddings/oleObject102.bin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91.bin"/><Relationship Id="rId12" Type="http://schemas.openxmlformats.org/officeDocument/2006/relationships/oleObject" Target="../embeddings/oleObject96.bin"/><Relationship Id="rId17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0.bin"/><Relationship Id="rId20" Type="http://schemas.openxmlformats.org/officeDocument/2006/relationships/oleObject" Target="../embeddings/oleObject104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90.bin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89.bin"/><Relationship Id="rId15" Type="http://schemas.openxmlformats.org/officeDocument/2006/relationships/oleObject" Target="../embeddings/oleObject99.bin"/><Relationship Id="rId10" Type="http://schemas.openxmlformats.org/officeDocument/2006/relationships/oleObject" Target="../embeddings/oleObject94.bin"/><Relationship Id="rId19" Type="http://schemas.openxmlformats.org/officeDocument/2006/relationships/oleObject" Target="../embeddings/oleObject103.bin"/><Relationship Id="rId4" Type="http://schemas.openxmlformats.org/officeDocument/2006/relationships/oleObject" Target="../embeddings/oleObject88.bin"/><Relationship Id="rId9" Type="http://schemas.openxmlformats.org/officeDocument/2006/relationships/oleObject" Target="../embeddings/oleObject93.bin"/><Relationship Id="rId14" Type="http://schemas.openxmlformats.org/officeDocument/2006/relationships/oleObject" Target="../embeddings/oleObject98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10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3" Type="http://schemas.openxmlformats.org/officeDocument/2006/relationships/oleObject" Target="../embeddings/oleObject107.bin"/><Relationship Id="rId7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10.bin"/><Relationship Id="rId5" Type="http://schemas.openxmlformats.org/officeDocument/2006/relationships/oleObject" Target="../embeddings/oleObject109.bin"/><Relationship Id="rId4" Type="http://schemas.openxmlformats.org/officeDocument/2006/relationships/oleObject" Target="../embeddings/oleObject108.bin"/><Relationship Id="rId9" Type="http://schemas.openxmlformats.org/officeDocument/2006/relationships/oleObject" Target="../embeddings/oleObject113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9.bin"/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17.bin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3" Type="http://schemas.openxmlformats.org/officeDocument/2006/relationships/oleObject" Target="../embeddings/oleObject120.bin"/><Relationship Id="rId7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23.bin"/><Relationship Id="rId11" Type="http://schemas.openxmlformats.org/officeDocument/2006/relationships/oleObject" Target="../embeddings/oleObject128.bin"/><Relationship Id="rId5" Type="http://schemas.openxmlformats.org/officeDocument/2006/relationships/oleObject" Target="../embeddings/oleObject122.bin"/><Relationship Id="rId10" Type="http://schemas.openxmlformats.org/officeDocument/2006/relationships/oleObject" Target="../embeddings/oleObject127.bin"/><Relationship Id="rId4" Type="http://schemas.openxmlformats.org/officeDocument/2006/relationships/oleObject" Target="../embeddings/oleObject121.bin"/><Relationship Id="rId9" Type="http://schemas.openxmlformats.org/officeDocument/2006/relationships/oleObject" Target="../embeddings/oleObject12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30.bin"/><Relationship Id="rId4" Type="http://schemas.openxmlformats.org/officeDocument/2006/relationships/oleObject" Target="../embeddings/oleObject129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132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sites/products/documentation/hpc/mkl/mklman.pdf" TargetMode="External"/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vmk.unn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8420100" cy="553998"/>
          </a:xfrm>
          <a:noFill/>
        </p:spPr>
        <p:txBody>
          <a:bodyPr rtlCol="0">
            <a:spAutoFit/>
          </a:bodyPr>
          <a:lstStyle/>
          <a:p>
            <a:pPr algn="ctr" rtl="0" eaLnBrk="1" hangingPunct="1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 rtlCol="0">
            <a:spAutoFit/>
          </a:bodyPr>
          <a:lstStyle/>
          <a:p>
            <a:pPr rtl="0" eaLnBrk="1" hangingPunct="1">
              <a:defRPr/>
            </a:pP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</a:t>
            </a:r>
            <a:r>
              <a:rPr lang="e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Methods </a:t>
            </a:r>
            <a:r>
              <a:rPr lang="en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160838" y="5591175"/>
            <a:ext cx="5737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 rtl="0"/>
            <a:r>
              <a:rPr lang="en" sz="2000">
                <a:latin typeface="Arial" charset="0"/>
              </a:rPr>
              <a:t>K. A. Barkalov</a:t>
            </a:r>
          </a:p>
          <a:p>
            <a:pPr algn="l" rtl="0"/>
            <a:r>
              <a:rPr lang="en" sz="2000">
                <a:latin typeface="Arial" charset="0"/>
              </a:rPr>
              <a:t>Software Department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321425" y="4724400"/>
            <a:ext cx="357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 rtl="0"/>
            <a:r>
              <a:rPr lang="en" i="1">
                <a:solidFill>
                  <a:srgbClr val="000000"/>
                </a:solidFill>
                <a:latin typeface="Arial" charset="0"/>
              </a:rPr>
              <a:t>Supported by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Generalized Minimal Residual Method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Select as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(first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basic vector)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                (             ,                  ).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Execute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steps of the Arnoldi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algoritm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(to obtain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457200" indent="-457200" rtl="0">
              <a:buSzPct val="100000"/>
              <a:buAutoNum type="arabicPeriod" startAt="3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Compute                        , where </a:t>
            </a: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023938" y="1584138"/>
          <a:ext cx="1054100" cy="406400"/>
        </p:xfrm>
        <a:graphic>
          <a:graphicData uri="http://schemas.openxmlformats.org/presentationml/2006/ole">
            <p:oleObj spid="_x0000_s34913" name="Формула" r:id="rId3" imgW="558558" imgH="203112" progId="Equation.3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349488" y="1596664"/>
          <a:ext cx="960438" cy="406400"/>
        </p:xfrm>
        <a:graphic>
          <a:graphicData uri="http://schemas.openxmlformats.org/presentationml/2006/ole">
            <p:oleObj spid="_x0000_s34914" name="Формула" r:id="rId4" imgW="507780" imgH="203112" progId="Equation.3">
              <p:embed/>
            </p:oleObj>
          </a:graphicData>
        </a:graphic>
      </p:graphicFrame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3478212" y="1609190"/>
          <a:ext cx="1331912" cy="406400"/>
        </p:xfrm>
        <a:graphic>
          <a:graphicData uri="http://schemas.openxmlformats.org/presentationml/2006/ole">
            <p:oleObj spid="_x0000_s34915" name="Формула" r:id="rId5" imgW="698197" imgH="203112" progId="Equation.3">
              <p:embed/>
            </p:oleObj>
          </a:graphicData>
        </a:graphic>
      </p:graphicFrame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70002010"/>
              </p:ext>
            </p:extLst>
          </p:nvPr>
        </p:nvGraphicFramePr>
        <p:xfrm>
          <a:off x="2288704" y="5398864"/>
          <a:ext cx="1681162" cy="406400"/>
        </p:xfrm>
        <a:graphic>
          <a:graphicData uri="http://schemas.openxmlformats.org/presentationml/2006/ole">
            <p:oleObj spid="_x0000_s34916" name="Формула" r:id="rId6" imgW="901309" imgH="203112" progId="Equation.3">
              <p:embed/>
            </p:oleObj>
          </a:graphicData>
        </a:graphic>
      </p:graphicFrame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32" name="Object 16"/>
          <p:cNvGraphicFramePr>
            <a:graphicFrameLocks noChangeAspect="1"/>
          </p:cNvGraphicFramePr>
          <p:nvPr/>
        </p:nvGraphicFramePr>
        <p:xfrm>
          <a:off x="5025008" y="5341267"/>
          <a:ext cx="2792412" cy="608013"/>
        </p:xfrm>
        <a:graphic>
          <a:graphicData uri="http://schemas.openxmlformats.org/presentationml/2006/ole">
            <p:oleObj spid="_x0000_s34917" name="Формула" r:id="rId7" imgW="1447172" imgH="304668" progId="Equation.3">
              <p:embed/>
            </p:oleObj>
          </a:graphicData>
        </a:graphic>
      </p:graphicFrame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 – </a:t>
            </a:r>
            <a:r>
              <a:rPr lang="en" sz="2800" dirty="0" smtClean="0"/>
              <a:t>Implementation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How to solve                                       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Equivalent formulation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redefined linear system, matrix size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+1)×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May be solved as a least squares problem.</a:t>
            </a:r>
          </a:p>
          <a:p>
            <a:pPr marL="457200" indent="-457200" rtl="0">
              <a:defRPr/>
            </a:pP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is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a Hessenberg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matrix;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simplify it to a triangle using givens rotations.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At the same time,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can be computed without computing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explicitly</a:t>
            </a:r>
          </a:p>
          <a:p>
            <a:pPr marL="0" indent="0" rtl="0"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6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18498150"/>
              </p:ext>
            </p:extLst>
          </p:nvPr>
        </p:nvGraphicFramePr>
        <p:xfrm>
          <a:off x="2808660" y="1180562"/>
          <a:ext cx="2792412" cy="608012"/>
        </p:xfrm>
        <a:graphic>
          <a:graphicData uri="http://schemas.openxmlformats.org/presentationml/2006/ole">
            <p:oleObj spid="_x0000_s41022" name="Формула" r:id="rId3" imgW="1447172" imgH="304668" progId="Equation.3">
              <p:embed/>
            </p:oleObj>
          </a:graphicData>
        </a:graphic>
      </p:graphicFrame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20445854"/>
              </p:ext>
            </p:extLst>
          </p:nvPr>
        </p:nvGraphicFramePr>
        <p:xfrm>
          <a:off x="3872880" y="1704231"/>
          <a:ext cx="1209675" cy="428625"/>
        </p:xfrm>
        <a:graphic>
          <a:graphicData uri="http://schemas.openxmlformats.org/presentationml/2006/ole">
            <p:oleObj spid="_x0000_s41023" name="Формула" r:id="rId4" imgW="647419" imgH="215806" progId="Equation.3">
              <p:embed/>
            </p:oleObj>
          </a:graphicData>
        </a:graphic>
      </p:graphicFrame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7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19069050"/>
              </p:ext>
            </p:extLst>
          </p:nvPr>
        </p:nvGraphicFramePr>
        <p:xfrm>
          <a:off x="1064568" y="2857496"/>
          <a:ext cx="465137" cy="430212"/>
        </p:xfrm>
        <a:graphic>
          <a:graphicData uri="http://schemas.openxmlformats.org/presentationml/2006/ole">
            <p:oleObj spid="_x0000_s41024" name="Формула" r:id="rId5" imgW="241091" imgH="215713" progId="Equation.3">
              <p:embed/>
            </p:oleObj>
          </a:graphicData>
        </a:graphic>
      </p:graphicFrame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 – </a:t>
            </a:r>
            <a:r>
              <a:rPr lang="en" sz="2800" dirty="0" smtClean="0"/>
              <a:t>Implementation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329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Define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the rotation matrix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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rotationcoefficients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c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i,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s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areselectedsothat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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iszeroed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Atthesametime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Multiplythesystem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bythematrix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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ontheleft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rtl="0"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824570" y="1071546"/>
          <a:ext cx="3771900" cy="3051175"/>
        </p:xfrm>
        <a:graphic>
          <a:graphicData uri="http://schemas.openxmlformats.org/presentationml/2006/ole">
            <p:oleObj spid="_x0000_s42043" name="Формула" r:id="rId3" imgW="2159000" imgH="1689100" progId="Equation.3">
              <p:embed/>
            </p:oleObj>
          </a:graphicData>
        </a:graphic>
      </p:graphicFrame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19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81095515"/>
              </p:ext>
            </p:extLst>
          </p:nvPr>
        </p:nvGraphicFramePr>
        <p:xfrm>
          <a:off x="3296816" y="2668234"/>
          <a:ext cx="1281113" cy="482600"/>
        </p:xfrm>
        <a:graphic>
          <a:graphicData uri="http://schemas.openxmlformats.org/presentationml/2006/ole">
            <p:oleObj spid="_x0000_s42044" name="Формула" r:id="rId4" imgW="660113" imgH="241195" progId="Equation.3">
              <p:embed/>
            </p:oleObj>
          </a:graphicData>
        </a:graphic>
      </p:graphicFrame>
      <p:graphicFrame>
        <p:nvGraphicFramePr>
          <p:cNvPr id="41994" name="Object 10"/>
          <p:cNvGraphicFramePr>
            <a:graphicFrameLocks noChangeAspect="1"/>
          </p:cNvGraphicFramePr>
          <p:nvPr/>
        </p:nvGraphicFramePr>
        <p:xfrm>
          <a:off x="2524108" y="3534298"/>
          <a:ext cx="1209675" cy="428625"/>
        </p:xfrm>
        <a:graphic>
          <a:graphicData uri="http://schemas.openxmlformats.org/presentationml/2006/ole">
            <p:oleObj spid="_x0000_s42045" name="Формула" r:id="rId5" imgW="647419" imgH="215806" progId="Equation.3">
              <p:embed/>
            </p:oleObj>
          </a:graphicData>
        </a:graphic>
      </p:graphicFrame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 – </a:t>
            </a:r>
            <a:r>
              <a:rPr lang="en" sz="2800" dirty="0" smtClean="0"/>
              <a:t>Implementation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Example: 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Multiplyby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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where</a:t>
            </a: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3027370" y="1028699"/>
          <a:ext cx="2997200" cy="2185987"/>
        </p:xfrm>
        <a:graphic>
          <a:graphicData uri="http://schemas.openxmlformats.org/presentationml/2006/ole">
            <p:oleObj spid="_x0000_s43105" name="Формула" r:id="rId3" imgW="1562100" imgH="1092200" progId="Equation.3">
              <p:embed/>
            </p:oleObj>
          </a:graphicData>
        </a:graphic>
      </p:graphicFrame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6381760" y="1025160"/>
          <a:ext cx="1770062" cy="2132012"/>
        </p:xfrm>
        <a:graphic>
          <a:graphicData uri="http://schemas.openxmlformats.org/presentationml/2006/ole">
            <p:oleObj spid="_x0000_s43106" name="Формула" r:id="rId4" imgW="889000" imgH="1066800" progId="Equation.3">
              <p:embed/>
            </p:oleObj>
          </a:graphicData>
        </a:graphic>
      </p:graphicFrame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9" name="Object 11"/>
          <p:cNvGraphicFramePr>
            <a:graphicFrameLocks noChangeAspect="1"/>
          </p:cNvGraphicFramePr>
          <p:nvPr/>
        </p:nvGraphicFramePr>
        <p:xfrm>
          <a:off x="809596" y="3857628"/>
          <a:ext cx="2828925" cy="2125662"/>
        </p:xfrm>
        <a:graphic>
          <a:graphicData uri="http://schemas.openxmlformats.org/presentationml/2006/ole">
            <p:oleObj spid="_x0000_s43107" name="Формула" r:id="rId5" imgW="1498600" imgH="1066800" progId="Equation.3">
              <p:embed/>
            </p:oleObj>
          </a:graphicData>
        </a:graphic>
      </p:graphicFrame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22" name="Object 14"/>
          <p:cNvGraphicFramePr>
            <a:graphicFrameLocks noChangeAspect="1"/>
          </p:cNvGraphicFramePr>
          <p:nvPr/>
        </p:nvGraphicFramePr>
        <p:xfrm>
          <a:off x="4432308" y="3298830"/>
          <a:ext cx="1735138" cy="915988"/>
        </p:xfrm>
        <a:graphic>
          <a:graphicData uri="http://schemas.openxmlformats.org/presentationml/2006/ole">
            <p:oleObj spid="_x0000_s43108" name="Формула" r:id="rId6" imgW="889000" imgH="457200" progId="Equation.3">
              <p:embed/>
            </p:oleObj>
          </a:graphicData>
        </a:graphic>
      </p:graphicFrame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24" name="Object 16"/>
          <p:cNvGraphicFramePr>
            <a:graphicFrameLocks noChangeAspect="1"/>
          </p:cNvGraphicFramePr>
          <p:nvPr/>
        </p:nvGraphicFramePr>
        <p:xfrm>
          <a:off x="6738938" y="3298831"/>
          <a:ext cx="1735137" cy="915987"/>
        </p:xfrm>
        <a:graphic>
          <a:graphicData uri="http://schemas.openxmlformats.org/presentationml/2006/ole">
            <p:oleObj spid="_x0000_s43109" name="Формула" r:id="rId7" imgW="889000" imgH="457200" progId="Equation.3">
              <p:embed/>
            </p:oleObj>
          </a:graphicData>
        </a:graphic>
      </p:graphicFrame>
      <p:sp>
        <p:nvSpPr>
          <p:cNvPr id="40" name="Номер слайда 3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 – </a:t>
            </a:r>
            <a:r>
              <a:rPr lang="en" sz="2800" dirty="0" smtClean="0"/>
              <a:t>Implementation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Thus, we obtain  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Similarlymultiplyby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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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toobtain</a:t>
            </a: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2738422" y="1157288"/>
          <a:ext cx="3505200" cy="2343150"/>
        </p:xfrm>
        <a:graphic>
          <a:graphicData uri="http://schemas.openxmlformats.org/presentationml/2006/ole">
            <p:oleObj spid="_x0000_s44110" name="Формула" r:id="rId3" imgW="1803400" imgH="1168400" progId="Equation.3">
              <p:embed/>
            </p:oleObj>
          </a:graphicData>
        </a:graphic>
      </p:graphicFrame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1" name="Object 9"/>
          <p:cNvGraphicFramePr>
            <a:graphicFrameLocks noChangeAspect="1"/>
          </p:cNvGraphicFramePr>
          <p:nvPr/>
        </p:nvGraphicFramePr>
        <p:xfrm>
          <a:off x="6953264" y="1142984"/>
          <a:ext cx="1544638" cy="2287587"/>
        </p:xfrm>
        <a:graphic>
          <a:graphicData uri="http://schemas.openxmlformats.org/presentationml/2006/ole">
            <p:oleObj spid="_x0000_s44111" name="Формула" r:id="rId4" imgW="774700" imgH="1143000" progId="Equation.3">
              <p:embed/>
            </p:oleObj>
          </a:graphicData>
        </a:graphic>
      </p:graphicFrame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2595546" y="3929066"/>
          <a:ext cx="3678238" cy="2344737"/>
        </p:xfrm>
        <a:graphic>
          <a:graphicData uri="http://schemas.openxmlformats.org/presentationml/2006/ole">
            <p:oleObj spid="_x0000_s44112" name="Формула" r:id="rId5" imgW="1892300" imgH="1168400" progId="Equation.3">
              <p:embed/>
            </p:oleObj>
          </a:graphicData>
        </a:graphic>
      </p:graphicFrame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7049754" y="3882680"/>
          <a:ext cx="1220788" cy="2346325"/>
        </p:xfrm>
        <a:graphic>
          <a:graphicData uri="http://schemas.openxmlformats.org/presentationml/2006/ole">
            <p:oleObj spid="_x0000_s44113" name="Формула" r:id="rId6" imgW="609600" imgH="1168400" progId="Equation.3">
              <p:embed/>
            </p:oleObj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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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1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…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1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then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As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isaunitarymatrix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Delete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thelastlineofthesystemandsolvethetriangularsystem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for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y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</a:t>
            </a:r>
            <a:endParaRPr lang="ru-RU" i="1" baseline="-25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1046151" y="1643050"/>
          <a:ext cx="2335213" cy="457200"/>
        </p:xfrm>
        <a:graphic>
          <a:graphicData uri="http://schemas.openxmlformats.org/presentationml/2006/ole">
            <p:oleObj spid="_x0000_s45130" name="Формула" r:id="rId3" imgW="1168400" imgH="228600" progId="Equation.3">
              <p:embed/>
            </p:oleObj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1095348" y="2000250"/>
          <a:ext cx="3857625" cy="457200"/>
        </p:xfrm>
        <a:graphic>
          <a:graphicData uri="http://schemas.openxmlformats.org/presentationml/2006/ole">
            <p:oleObj spid="_x0000_s45131" name="Формула" r:id="rId4" imgW="1930400" imgH="228600" progId="Equation.3">
              <p:embed/>
            </p:oleObj>
          </a:graphicData>
        </a:graphic>
      </p:graphicFrame>
      <p:graphicFrame>
        <p:nvGraphicFramePr>
          <p:cNvPr id="45064" name="Object 16"/>
          <p:cNvGraphicFramePr>
            <a:graphicFrameLocks noChangeAspect="1"/>
          </p:cNvGraphicFramePr>
          <p:nvPr/>
        </p:nvGraphicFramePr>
        <p:xfrm>
          <a:off x="1320800" y="3071813"/>
          <a:ext cx="3771900" cy="608012"/>
        </p:xfrm>
        <a:graphic>
          <a:graphicData uri="http://schemas.openxmlformats.org/presentationml/2006/ole">
            <p:oleObj spid="_x0000_s45132" name="Формула" r:id="rId5" imgW="1954951" imgH="304668" progId="Equation.3">
              <p:embed/>
            </p:oleObj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881430" y="4357694"/>
          <a:ext cx="1281113" cy="403225"/>
        </p:xfrm>
        <a:graphic>
          <a:graphicData uri="http://schemas.openxmlformats.org/presentationml/2006/ole">
            <p:oleObj spid="_x0000_s45133" name="Формула" r:id="rId6" imgW="685800" imgH="203200" progId="Equation.3">
              <p:embed/>
            </p:oleObj>
          </a:graphicData>
        </a:graphic>
      </p:graphicFrame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 – </a:t>
            </a:r>
            <a:r>
              <a:rPr lang="en" sz="2800" dirty="0" smtClean="0"/>
              <a:t>Implementation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210228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We can prove that:</a:t>
            </a:r>
          </a:p>
          <a:p>
            <a:pPr marL="857250" lvl="1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Therank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AV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isequaltothe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rank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</a:t>
            </a:r>
            <a:endParaRPr lang="en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857250" lvl="1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Thevectorcanbeobtainedbysolvingthesystemie</a:t>
            </a:r>
          </a:p>
          <a:p>
            <a:pPr marL="857250" lvl="1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Theresidualatthestep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satisfiesthefollowingrelations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857250" lvl="1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Asaresult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The indicated value may be used as a method stop criterion                and ensure such </a:t>
            </a:r>
            <a:r>
              <a:rPr lang="en" dirty="0" smtClean="0">
                <a:latin typeface="Times New Roman"/>
                <a:ea typeface="Times New Roman"/>
              </a:rPr>
              <a:t>a verification </a:t>
            </a:r>
            <a:r>
              <a:rPr lang="en" dirty="0">
                <a:latin typeface="Times New Roman"/>
                <a:ea typeface="Times New Roman"/>
              </a:rPr>
              <a:t>at each step of the algorithm.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608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50727195"/>
              </p:ext>
            </p:extLst>
          </p:nvPr>
        </p:nvGraphicFramePr>
        <p:xfrm>
          <a:off x="2808660" y="2084204"/>
          <a:ext cx="2792412" cy="608013"/>
        </p:xfrm>
        <a:graphic>
          <a:graphicData uri="http://schemas.openxmlformats.org/presentationml/2006/ole">
            <p:oleObj spid="_x0000_s46189" name="Формула" r:id="rId3" imgW="1447172" imgH="304668" progId="Equation.3">
              <p:embed/>
            </p:oleObj>
          </a:graphicData>
        </a:graphic>
      </p:graphicFrame>
      <p:graphicFrame>
        <p:nvGraphicFramePr>
          <p:cNvPr id="460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86167289"/>
              </p:ext>
            </p:extLst>
          </p:nvPr>
        </p:nvGraphicFramePr>
        <p:xfrm>
          <a:off x="2432720" y="2500306"/>
          <a:ext cx="1281112" cy="403225"/>
        </p:xfrm>
        <a:graphic>
          <a:graphicData uri="http://schemas.openxmlformats.org/presentationml/2006/ole">
            <p:oleObj spid="_x0000_s46190" name="Формула" r:id="rId4" imgW="685800" imgH="203200" progId="Equation.3">
              <p:embed/>
            </p:oleObj>
          </a:graphicData>
        </a:graphic>
      </p:graphicFrame>
      <p:graphicFrame>
        <p:nvGraphicFramePr>
          <p:cNvPr id="4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6962703"/>
              </p:ext>
            </p:extLst>
          </p:nvPr>
        </p:nvGraphicFramePr>
        <p:xfrm>
          <a:off x="4376936" y="2441049"/>
          <a:ext cx="1708150" cy="454025"/>
        </p:xfrm>
        <a:graphic>
          <a:graphicData uri="http://schemas.openxmlformats.org/presentationml/2006/ole">
            <p:oleObj spid="_x0000_s46191" name="Формула" r:id="rId5" imgW="914400" imgH="228600" progId="Equation.3">
              <p:embed/>
            </p:oleObj>
          </a:graphicData>
        </a:graphic>
      </p:graphicFrame>
      <p:graphicFrame>
        <p:nvGraphicFramePr>
          <p:cNvPr id="46090" name="Object 16"/>
          <p:cNvGraphicFramePr>
            <a:graphicFrameLocks noChangeAspect="1"/>
          </p:cNvGraphicFramePr>
          <p:nvPr/>
        </p:nvGraphicFramePr>
        <p:xfrm>
          <a:off x="1581166" y="3425480"/>
          <a:ext cx="5657850" cy="457200"/>
        </p:xfrm>
        <a:graphic>
          <a:graphicData uri="http://schemas.openxmlformats.org/presentationml/2006/ole">
            <p:oleObj spid="_x0000_s46192" name="Формула" r:id="rId6" imgW="2933700" imgH="228600" progId="Equation.3">
              <p:embed/>
            </p:oleObj>
          </a:graphicData>
        </a:graphic>
      </p:graphicFrame>
      <p:graphicFrame>
        <p:nvGraphicFramePr>
          <p:cNvPr id="4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89227127"/>
              </p:ext>
            </p:extLst>
          </p:nvPr>
        </p:nvGraphicFramePr>
        <p:xfrm>
          <a:off x="2864768" y="4071938"/>
          <a:ext cx="1322388" cy="457200"/>
        </p:xfrm>
        <a:graphic>
          <a:graphicData uri="http://schemas.openxmlformats.org/presentationml/2006/ole">
            <p:oleObj spid="_x0000_s46193" name="Формула" r:id="rId7" imgW="685800" imgH="228600" progId="Equation.3">
              <p:embed/>
            </p:oleObj>
          </a:graphicData>
        </a:graphic>
      </p:graphicFrame>
      <p:graphicFrame>
        <p:nvGraphicFramePr>
          <p:cNvPr id="4609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83840420"/>
              </p:ext>
            </p:extLst>
          </p:nvPr>
        </p:nvGraphicFramePr>
        <p:xfrm>
          <a:off x="8409384" y="4509120"/>
          <a:ext cx="906462" cy="457200"/>
        </p:xfrm>
        <a:graphic>
          <a:graphicData uri="http://schemas.openxmlformats.org/presentationml/2006/ole">
            <p:oleObj spid="_x0000_s46194" name="Формула" r:id="rId8" imgW="469900" imgH="228600" progId="Equation.3">
              <p:embed/>
            </p:oleObj>
          </a:graphicData>
        </a:graphic>
      </p:graphicFrame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GMRes(m) </a:t>
            </a:r>
            <a:r>
              <a:rPr lang="en" sz="2800" dirty="0" smtClean="0"/>
              <a:t>Restart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822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As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increasesthememoryrequirements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and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complexityof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the next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method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iteration grow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dramatically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Thesolutionconsistsin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restarting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themethodevery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iterations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Compute                   ( 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Arnoldi algorithm: compute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</a:p>
          <a:p>
            <a:pPr marL="457200" indent="-45720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IfthenSTOP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else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x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gotostep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71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00812360"/>
              </p:ext>
            </p:extLst>
          </p:nvPr>
        </p:nvGraphicFramePr>
        <p:xfrm>
          <a:off x="2360712" y="2950592"/>
          <a:ext cx="1054100" cy="406400"/>
        </p:xfrm>
        <a:graphic>
          <a:graphicData uri="http://schemas.openxmlformats.org/presentationml/2006/ole">
            <p:oleObj spid="_x0000_s47248" name="Формула" r:id="rId3" imgW="558558" imgH="203112" progId="Equation.3">
              <p:embed/>
            </p:oleObj>
          </a:graphicData>
        </a:graphic>
      </p:graphicFrame>
      <p:graphicFrame>
        <p:nvGraphicFramePr>
          <p:cNvPr id="4711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96985262"/>
              </p:ext>
            </p:extLst>
          </p:nvPr>
        </p:nvGraphicFramePr>
        <p:xfrm>
          <a:off x="3728864" y="2924944"/>
          <a:ext cx="960438" cy="414759"/>
        </p:xfrm>
        <a:graphic>
          <a:graphicData uri="http://schemas.openxmlformats.org/presentationml/2006/ole">
            <p:oleObj spid="_x0000_s47249" name="Формула" r:id="rId4" imgW="507780" imgH="203112" progId="Equation.3">
              <p:embed/>
            </p:oleObj>
          </a:graphicData>
        </a:graphic>
      </p:graphicFrame>
      <p:graphicFrame>
        <p:nvGraphicFramePr>
          <p:cNvPr id="471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4142477"/>
              </p:ext>
            </p:extLst>
          </p:nvPr>
        </p:nvGraphicFramePr>
        <p:xfrm>
          <a:off x="4808984" y="2924944"/>
          <a:ext cx="1331912" cy="406400"/>
        </p:xfrm>
        <a:graphic>
          <a:graphicData uri="http://schemas.openxmlformats.org/presentationml/2006/ole">
            <p:oleObj spid="_x0000_s47250" name="Формула" r:id="rId5" imgW="698197" imgH="203112" progId="Equation.3">
              <p:embed/>
            </p:oleObj>
          </a:graphicData>
        </a:graphic>
      </p:graphicFrame>
      <p:graphicFrame>
        <p:nvGraphicFramePr>
          <p:cNvPr id="4711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82499943"/>
              </p:ext>
            </p:extLst>
          </p:nvPr>
        </p:nvGraphicFramePr>
        <p:xfrm>
          <a:off x="6033120" y="3356992"/>
          <a:ext cx="463550" cy="482600"/>
        </p:xfrm>
        <a:graphic>
          <a:graphicData uri="http://schemas.openxmlformats.org/presentationml/2006/ole">
            <p:oleObj spid="_x0000_s47251" name="Формула" r:id="rId6" imgW="241195" imgH="241195" progId="Equation.3">
              <p:embed/>
            </p:oleObj>
          </a:graphicData>
        </a:graphic>
      </p:graphicFrame>
      <p:graphicFrame>
        <p:nvGraphicFramePr>
          <p:cNvPr id="471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51730060"/>
              </p:ext>
            </p:extLst>
          </p:nvPr>
        </p:nvGraphicFramePr>
        <p:xfrm>
          <a:off x="5529064" y="3356992"/>
          <a:ext cx="371475" cy="431800"/>
        </p:xfrm>
        <a:graphic>
          <a:graphicData uri="http://schemas.openxmlformats.org/presentationml/2006/ole">
            <p:oleObj spid="_x0000_s47252" name="Формула" r:id="rId7" imgW="190335" imgH="215713" progId="Equation.3">
              <p:embed/>
            </p:oleObj>
          </a:graphicData>
        </a:graphic>
      </p:graphicFrame>
      <p:graphicFrame>
        <p:nvGraphicFramePr>
          <p:cNvPr id="47117" name="Object 16"/>
          <p:cNvGraphicFramePr>
            <a:graphicFrameLocks noChangeAspect="1"/>
          </p:cNvGraphicFramePr>
          <p:nvPr/>
        </p:nvGraphicFramePr>
        <p:xfrm>
          <a:off x="1064568" y="3712443"/>
          <a:ext cx="2792412" cy="608013"/>
        </p:xfrm>
        <a:graphic>
          <a:graphicData uri="http://schemas.openxmlformats.org/presentationml/2006/ole">
            <p:oleObj spid="_x0000_s47253" name="Формула" r:id="rId8" imgW="1447172" imgH="304668" progId="Equation.3">
              <p:embed/>
            </p:oleObj>
          </a:graphicData>
        </a:graphic>
      </p:graphicFrame>
      <p:graphicFrame>
        <p:nvGraphicFramePr>
          <p:cNvPr id="47118" name="Object 14"/>
          <p:cNvGraphicFramePr>
            <a:graphicFrameLocks noChangeAspect="1"/>
          </p:cNvGraphicFramePr>
          <p:nvPr/>
        </p:nvGraphicFramePr>
        <p:xfrm>
          <a:off x="1064568" y="4216499"/>
          <a:ext cx="1681162" cy="406400"/>
        </p:xfrm>
        <a:graphic>
          <a:graphicData uri="http://schemas.openxmlformats.org/presentationml/2006/ole">
            <p:oleObj spid="_x0000_s47254" name="Формула" r:id="rId9" imgW="901309" imgH="203112" progId="Equation.3">
              <p:embed/>
            </p:oleObj>
          </a:graphicData>
        </a:graphic>
      </p:graphicFrame>
      <p:graphicFrame>
        <p:nvGraphicFramePr>
          <p:cNvPr id="4711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25352233"/>
              </p:ext>
            </p:extLst>
          </p:nvPr>
        </p:nvGraphicFramePr>
        <p:xfrm>
          <a:off x="1424608" y="4653136"/>
          <a:ext cx="881062" cy="457200"/>
        </p:xfrm>
        <a:graphic>
          <a:graphicData uri="http://schemas.openxmlformats.org/presentationml/2006/ole">
            <p:oleObj spid="_x0000_s47255" name="Формула" r:id="rId10" imgW="457200" imgH="228600" progId="Equation.3">
              <p:embed/>
            </p:oleObj>
          </a:graphicData>
        </a:graphic>
      </p:graphicFrame>
      <p:sp>
        <p:nvSpPr>
          <p:cNvPr id="47" name="Номер слайда 4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Preconditioned </a:t>
            </a:r>
            <a:r>
              <a:rPr lang="en-US" sz="2800" dirty="0" smtClean="0"/>
              <a:t>M</a:t>
            </a:r>
            <a:r>
              <a:rPr lang="en" sz="2800" dirty="0" smtClean="0"/>
              <a:t>ethod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marL="457200" indent="-45720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Select as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1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where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(             ,                          ).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Execute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steps of the Arnoldi algoritms (to obtain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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3. Compute                        , where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08209615"/>
              </p:ext>
            </p:extLst>
          </p:nvPr>
        </p:nvGraphicFramePr>
        <p:xfrm>
          <a:off x="3898900" y="1196752"/>
          <a:ext cx="1054100" cy="406400"/>
        </p:xfrm>
        <a:graphic>
          <a:graphicData uri="http://schemas.openxmlformats.org/presentationml/2006/ole">
            <p:oleObj spid="_x0000_s72792" name="Формула" r:id="rId3" imgW="558558" imgH="203112" progId="Equation.3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1146940" y="1606938"/>
          <a:ext cx="960438" cy="406400"/>
        </p:xfrm>
        <a:graphic>
          <a:graphicData uri="http://schemas.openxmlformats.org/presentationml/2006/ole">
            <p:oleObj spid="_x0000_s72793" name="Формула" r:id="rId4" imgW="507780" imgH="203112" progId="Equation.3">
              <p:embed/>
            </p:oleObj>
          </a:graphicData>
        </a:graphic>
      </p:graphicFrame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59022744"/>
              </p:ext>
            </p:extLst>
          </p:nvPr>
        </p:nvGraphicFramePr>
        <p:xfrm>
          <a:off x="2119710" y="5373216"/>
          <a:ext cx="1681162" cy="406400"/>
        </p:xfrm>
        <a:graphic>
          <a:graphicData uri="http://schemas.openxmlformats.org/presentationml/2006/ole">
            <p:oleObj spid="_x0000_s72794" name="Формула" r:id="rId5" imgW="901309" imgH="203112" progId="Equation.3">
              <p:embed/>
            </p:oleObj>
          </a:graphicData>
        </a:graphic>
      </p:graphicFrame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32" name="Object 16"/>
          <p:cNvGraphicFramePr>
            <a:graphicFrameLocks noChangeAspect="1"/>
          </p:cNvGraphicFramePr>
          <p:nvPr/>
        </p:nvGraphicFramePr>
        <p:xfrm>
          <a:off x="4680868" y="5351541"/>
          <a:ext cx="2792412" cy="608013"/>
        </p:xfrm>
        <a:graphic>
          <a:graphicData uri="http://schemas.openxmlformats.org/presentationml/2006/ole">
            <p:oleObj spid="_x0000_s72795" name="Формула" r:id="rId6" imgW="1447172" imgH="304668" progId="Equation.3">
              <p:embed/>
            </p:oleObj>
          </a:graphicData>
        </a:graphic>
      </p:graphicFrame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2711" name="Object 7"/>
          <p:cNvGraphicFramePr>
            <a:graphicFrameLocks noChangeAspect="1"/>
          </p:cNvGraphicFramePr>
          <p:nvPr/>
        </p:nvGraphicFramePr>
        <p:xfrm>
          <a:off x="2244733" y="1567066"/>
          <a:ext cx="2009775" cy="458788"/>
        </p:xfrm>
        <a:graphic>
          <a:graphicData uri="http://schemas.openxmlformats.org/presentationml/2006/ole">
            <p:oleObj spid="_x0000_s72796" name="Формула" r:id="rId7" imgW="1054100" imgH="228600" progId="Equation.3">
              <p:embed/>
            </p:oleObj>
          </a:graphicData>
        </a:graphic>
      </p:graphicFrame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TheUniversityofFloridaSparseMatrixCollection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  <a:hlinkClick r:id="rId2"/>
              </a:rPr>
              <a:t>httpwwwciseufleduresearchsparsematrices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Parametersofthematricesinvolved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1280592" y="2714624"/>
          <a:ext cx="5686629" cy="2194560"/>
        </p:xfrm>
        <a:graphic>
          <a:graphicData uri="http://schemas.openxmlformats.org/drawingml/2006/table">
            <a:tbl>
              <a:tblPr/>
              <a:tblGrid>
                <a:gridCol w="1454639"/>
                <a:gridCol w="1488760"/>
                <a:gridCol w="1323847"/>
                <a:gridCol w="1419383"/>
              </a:tblGrid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" sz="2400" i="1" baseline="-250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fs_183_1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183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998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fs_541_1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541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4282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4467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sherman2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23094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9,6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watt_1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1856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11360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cage10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11397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150645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1741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1741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Contents</a:t>
            </a:r>
          </a:p>
        </p:txBody>
      </p:sp>
      <p:sp>
        <p:nvSpPr>
          <p:cNvPr id="1741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Problem Statement</a:t>
            </a:r>
          </a:p>
          <a:p>
            <a:pPr rtl="0"/>
            <a:r>
              <a:rPr lang="en" dirty="0"/>
              <a:t>Idea of </a:t>
            </a:r>
            <a:r>
              <a:rPr lang="en-US" dirty="0" smtClean="0"/>
              <a:t>P</a:t>
            </a:r>
            <a:r>
              <a:rPr lang="en" dirty="0" smtClean="0"/>
              <a:t>rojective Methods</a:t>
            </a:r>
            <a:endParaRPr lang="en" dirty="0"/>
          </a:p>
          <a:p>
            <a:pPr rtl="0"/>
            <a:r>
              <a:rPr lang="en" dirty="0"/>
              <a:t>Krylov Subspace, Subspace Basis</a:t>
            </a:r>
          </a:p>
          <a:p>
            <a:pPr lvl="1" rtl="0"/>
            <a:r>
              <a:rPr lang="en" sz="2200" dirty="0"/>
              <a:t>Arnoldi Orthogonalization</a:t>
            </a:r>
            <a:endParaRPr lang="ru-RU" sz="2200" dirty="0" smtClean="0"/>
          </a:p>
          <a:p>
            <a:pPr lvl="1" rtl="0"/>
            <a:r>
              <a:rPr lang="en" sz="2200" dirty="0"/>
              <a:t>Lancsoz Biorthogonalization</a:t>
            </a:r>
            <a:endParaRPr lang="ru-RU" sz="2200" dirty="0" smtClean="0"/>
          </a:p>
          <a:p>
            <a:pPr lvl="1" rtl="0"/>
            <a:r>
              <a:rPr lang="en" sz="2200" dirty="0"/>
              <a:t>Symmetric Lancsoz Algorithm</a:t>
            </a:r>
            <a:endParaRPr lang="ru-RU" sz="2200" dirty="0" smtClean="0"/>
          </a:p>
          <a:p>
            <a:pPr rtl="0"/>
            <a:r>
              <a:rPr lang="en" dirty="0"/>
              <a:t>Krylov Subspace Iterative Methods</a:t>
            </a:r>
          </a:p>
          <a:p>
            <a:pPr lvl="1" rtl="0"/>
            <a:r>
              <a:rPr lang="en" sz="2200" dirty="0"/>
              <a:t>Generalized Minimal Residual Method</a:t>
            </a:r>
          </a:p>
          <a:p>
            <a:pPr lvl="1" rtl="0"/>
            <a:r>
              <a:rPr lang="en" sz="2200" dirty="0"/>
              <a:t>Bi-conjugate Gradient Method</a:t>
            </a:r>
          </a:p>
          <a:p>
            <a:pPr lvl="1" rtl="0"/>
            <a:r>
              <a:rPr lang="en" sz="2200" dirty="0"/>
              <a:t>Conjugate Gradient Method</a:t>
            </a:r>
          </a:p>
          <a:p>
            <a:pPr lvl="1" rtl="0"/>
            <a:r>
              <a:rPr lang="en" sz="2200" dirty="0"/>
              <a:t>Preconditioning in the Method Pattern </a:t>
            </a:r>
          </a:p>
          <a:p>
            <a:pPr rtl="0"/>
            <a:r>
              <a:rPr lang="en" dirty="0"/>
              <a:t>Experimental Results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Matrixpattern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/>
                <a:ea typeface="Times New Roman"/>
              </a:rPr>
              <a:t> fs_183_1</a:t>
            </a:r>
          </a:p>
          <a:p>
            <a:pPr marL="457200" indent="-457200" rtl="0">
              <a:defRPr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</a:rPr>
              <a:t>Exact solution</a:t>
            </a:r>
          </a:p>
          <a:p>
            <a:pPr marL="457200" indent="-457200" rtl="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</a:rPr>
              <a:t>Right side</a:t>
            </a:r>
          </a:p>
          <a:p>
            <a:pPr marL="457200" indent="-457200" rtl="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</a:rPr>
              <a:t>System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en" i="1">
                <a:latin typeface="Times New Roman"/>
                <a:ea typeface="Times New Roman"/>
              </a:rPr>
              <a:t> Ax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i="1">
                <a:latin typeface="Times New Roman"/>
                <a:ea typeface="Times New Roman"/>
              </a:rPr>
              <a:t>b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1095375" y="2357438"/>
          <a:ext cx="2457450" cy="457200"/>
        </p:xfrm>
        <a:graphic>
          <a:graphicData uri="http://schemas.openxmlformats.org/presentationml/2006/ole">
            <p:oleObj spid="_x0000_s104484" name="Формула" r:id="rId3" imgW="1231366" imgH="228501" progId="Equation.3">
              <p:embed/>
            </p:oleObj>
          </a:graphicData>
        </a:graphic>
      </p:graphicFrame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1095375" y="3286125"/>
          <a:ext cx="960438" cy="403225"/>
        </p:xfrm>
        <a:graphic>
          <a:graphicData uri="http://schemas.openxmlformats.org/presentationml/2006/ole">
            <p:oleObj spid="_x0000_s104485" name="Формула" r:id="rId4" imgW="469696" imgH="203112" progId="Equation.3">
              <p:embed/>
            </p:oleObj>
          </a:graphicData>
        </a:graphic>
      </p:graphicFrame>
      <p:pic>
        <p:nvPicPr>
          <p:cNvPr id="44" name="Рисунок 43" descr="D:\Barkalov\Публикации\2011 Учебное пособие\Целиком\Для презентаций\fs_183_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160912" y="1064666"/>
            <a:ext cx="5109210" cy="51006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accuracy 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10</a:t>
            </a:r>
            <a:r>
              <a:rPr lang="en" baseline="30000" dirty="0">
                <a:latin typeface="Times New Roman"/>
                <a:ea typeface="Times New Roman"/>
              </a:rPr>
              <a:t>–8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ILU(0)-preconditioner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use of preconditioner reduces the number of iterations (for most problems)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66700" cy="152400"/>
          </a:xfrm>
          <a:prstGeom prst="rect">
            <a:avLst/>
          </a:prstGeom>
          <a:noFill/>
        </p:spPr>
      </p:pic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424608" y="2089164"/>
          <a:ext cx="6696744" cy="2707988"/>
        </p:xfrm>
        <a:graphic>
          <a:graphicData uri="http://schemas.openxmlformats.org/drawingml/2006/table">
            <a:tbl>
              <a:tblPr/>
              <a:tblGrid>
                <a:gridCol w="2028182"/>
                <a:gridCol w="1321686"/>
                <a:gridCol w="1682419"/>
                <a:gridCol w="1664457"/>
              </a:tblGrid>
              <a:tr h="288484"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Matrix name</a:t>
                      </a:r>
                      <a:r>
                        <a:rPr lang="ru-RU" sz="2400" i="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400" i="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439594"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GMRes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PGMRes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fs_183_1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fs_541_1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541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sherman2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1080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watt_1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1856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594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cage10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11397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Lancsoz Biorthogonalization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The vector systems {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</a:rPr>
              <a:t>,…,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} and {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</a:rPr>
              <a:t>,…,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} are biorthogonal if (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i="1" baseline="-25000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,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i="1" baseline="-25000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</a:rPr>
              <a:t>)</a:t>
            </a:r>
            <a:r>
              <a:rPr lang="en" dirty="0">
                <a:latin typeface="Times New Roman"/>
                <a:ea typeface="Times New Roman"/>
                <a:sym typeface="Symbol"/>
              </a:rPr>
              <a:t></a:t>
            </a:r>
            <a:r>
              <a:rPr lang="en" dirty="0">
                <a:latin typeface="Times New Roman"/>
                <a:ea typeface="Times New Roman"/>
              </a:rPr>
              <a:t> when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≠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</a:rPr>
              <a:t>.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Thesystemsarebiorthonormalif</a:t>
            </a:r>
            <a:r>
              <a:rPr lang="en" dirty="0">
                <a:latin typeface="Times New Roman"/>
                <a:ea typeface="Times New Roman"/>
              </a:rPr>
              <a:t>(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i="1" baseline="-25000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,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i="1" baseline="-25000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</a:rPr>
              <a:t>)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  <a:sym typeface="Symbol"/>
              </a:rPr>
              <a:t></a:t>
            </a:r>
            <a:r>
              <a:rPr lang="en" i="1" baseline="-25000" dirty="0">
                <a:latin typeface="Times New Roman"/>
                <a:ea typeface="Times New Roman"/>
                <a:sym typeface="Symbol"/>
              </a:rPr>
              <a:t></a:t>
            </a:r>
            <a:r>
              <a:rPr lang="en" dirty="0">
                <a:latin typeface="Times New Roman"/>
                <a:ea typeface="Times New Roman"/>
                <a:sym typeface="Symbol"/>
              </a:rPr>
              <a:t></a:t>
            </a:r>
            <a:endParaRPr lang="en-US" dirty="0" smtClean="0">
              <a:latin typeface="Times New Roman"/>
              <a:ea typeface="Times New Roman"/>
              <a:sym typeface="Symbol"/>
            </a:endParaRPr>
          </a:p>
          <a:p>
            <a:pPr marL="457200" indent="-457200"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Letusset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/>
                <a:cs typeface="Times New Roman" pitchFamily="18" charset="0"/>
                <a:sym typeface="Symbol"/>
              </a:rPr>
              <a:t> V 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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</a:rPr>
              <a:t>,…,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],</a:t>
            </a:r>
            <a:r>
              <a:rPr lang="en" i="1" dirty="0" smtClean="0">
                <a:latin typeface="Times New Roman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/>
                <a:cs typeface="Times New Roman" pitchFamily="18" charset="0"/>
                <a:sym typeface="Symbol"/>
              </a:rPr>
              <a:t> W 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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</a:rPr>
              <a:t>,…,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], </a:t>
            </a:r>
            <a:r>
              <a:rPr lang="en" dirty="0" smtClean="0">
                <a:latin typeface="Times New Roman"/>
                <a:ea typeface="Times New Roman"/>
              </a:rPr>
              <a:t>so the </a:t>
            </a:r>
            <a:r>
              <a:rPr lang="en" dirty="0">
                <a:latin typeface="Times New Roman"/>
                <a:ea typeface="Times New Roman"/>
              </a:rPr>
              <a:t>biorthonormality condition is equivalent to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en" dirty="0">
                <a:latin typeface="Times New Roman"/>
                <a:ea typeface="Times New Roman"/>
              </a:rPr>
              <a:t>				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i="1" baseline="30000" dirty="0">
                <a:latin typeface="Times New Roman"/>
                <a:ea typeface="Times New Roman"/>
              </a:rPr>
              <a:t>T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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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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Let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X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bethebasisof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K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and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Y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thebasisof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L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sosimilarto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the</a:t>
            </a:r>
            <a:r>
              <a:rPr lang="ru-RU" dirty="0" smtClean="0">
                <a:latin typeface="Times New Roman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/>
                <a:cs typeface="Times New Roman" pitchFamily="18" charset="0"/>
                <a:sym typeface="Symbol"/>
              </a:rPr>
            </a:b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orthogonalization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procedurethe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biorthogonalization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algorithmmaybeproposedtoconstruct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V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and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W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ie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  thebiorthonorma</a:t>
            </a:r>
            <a:r>
              <a:rPr lang="en-US" dirty="0">
                <a:latin typeface="Times New Roman"/>
                <a:cs typeface="Times New Roman" pitchFamily="18" charset="0"/>
                <a:sym typeface="Symbol"/>
              </a:rPr>
              <a:t>l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basesof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K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and</a:t>
            </a:r>
            <a:r>
              <a:rPr lang="en" i="1" dirty="0">
                <a:latin typeface="Times New Roman"/>
                <a:cs typeface="Times New Roman" pitchFamily="18" charset="0"/>
                <a:sym typeface="Symbol"/>
              </a:rPr>
              <a:t>L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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Lancsoz </a:t>
            </a:r>
            <a:r>
              <a:rPr lang="en" sz="2800" dirty="0" smtClean="0"/>
              <a:t>Bi-orthogonalization</a:t>
            </a:r>
            <a:r>
              <a:rPr lang="en" sz="2800" dirty="0" smtClean="0">
                <a:sym typeface="Symbol"/>
              </a:rPr>
              <a:t></a:t>
            </a:r>
            <a:r>
              <a:rPr lang="en" sz="2800" dirty="0" smtClean="0"/>
              <a:t>Algorithm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Let 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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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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 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baseline="-25000" dirty="0">
                <a:latin typeface="Times New Roman"/>
                <a:ea typeface="Times New Roman"/>
              </a:rPr>
              <a:t>0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en" baseline="-25000" dirty="0">
                <a:latin typeface="Times New Roman"/>
                <a:ea typeface="Times New Roman"/>
              </a:rPr>
              <a:t>0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 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Select vectors 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ru" i="1" baseline="-25000" dirty="0">
                <a:latin typeface="Times New Roman"/>
                <a:ea typeface="Times New Roman"/>
              </a:rPr>
              <a:t>1</a:t>
            </a:r>
            <a:r>
              <a:rPr lang="ru" dirty="0">
                <a:latin typeface="Times New Roman"/>
                <a:ea typeface="Times New Roman"/>
              </a:rPr>
              <a:t>, </a:t>
            </a:r>
            <a:r>
              <a:rPr lang="en" i="1" dirty="0">
                <a:latin typeface="Times New Roman"/>
                <a:ea typeface="Times New Roman"/>
              </a:rPr>
              <a:t>w</a:t>
            </a:r>
            <a:r>
              <a:rPr lang="ru" i="1" baseline="-25000" dirty="0">
                <a:latin typeface="Times New Roman"/>
                <a:ea typeface="Times New Roman"/>
              </a:rPr>
              <a:t>1</a:t>
            </a:r>
            <a:r>
              <a:rPr lang="ru" dirty="0">
                <a:latin typeface="Times New Roman"/>
                <a:ea typeface="Times New Roman"/>
              </a:rPr>
              <a:t> so that</a:t>
            </a: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for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1,…,</a:t>
            </a:r>
            <a:r>
              <a:rPr lang="en" i="1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			If                  then STOP</a:t>
            </a: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j</a:t>
            </a:r>
          </a:p>
          <a:p>
            <a:pPr marL="457200" indent="-457200" rtl="0">
              <a:buNone/>
              <a:defRPr/>
            </a:pP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</a:t>
            </a: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 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75825921"/>
              </p:ext>
            </p:extLst>
          </p:nvPr>
        </p:nvGraphicFramePr>
        <p:xfrm>
          <a:off x="4520952" y="1628800"/>
          <a:ext cx="1352550" cy="431800"/>
        </p:xfrm>
        <a:graphic>
          <a:graphicData uri="http://schemas.openxmlformats.org/presentationml/2006/ole">
            <p:oleObj spid="_x0000_s80034" name="Формула" r:id="rId3" imgW="660113" imgH="215806" progId="Equation.3">
              <p:embed/>
            </p:oleObj>
          </a:graphicData>
        </a:graphic>
      </p:graphicFrame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1424608" y="2482622"/>
          <a:ext cx="1854200" cy="482600"/>
        </p:xfrm>
        <a:graphic>
          <a:graphicData uri="http://schemas.openxmlformats.org/presentationml/2006/ole">
            <p:oleObj spid="_x0000_s80035" name="Формула" r:id="rId4" imgW="914400" imgH="241300" progId="Equation.3">
              <p:embed/>
            </p:oleObj>
          </a:graphicData>
        </a:graphic>
      </p:graphicFrame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7" name="Object 5"/>
          <p:cNvGraphicFramePr>
            <a:graphicFrameLocks noChangeAspect="1"/>
          </p:cNvGraphicFramePr>
          <p:nvPr/>
        </p:nvGraphicFramePr>
        <p:xfrm>
          <a:off x="1445643" y="2935556"/>
          <a:ext cx="3181350" cy="482600"/>
        </p:xfrm>
        <a:graphic>
          <a:graphicData uri="http://schemas.openxmlformats.org/presentationml/2006/ole">
            <p:oleObj spid="_x0000_s80036" name="Формула" r:id="rId5" imgW="1574800" imgH="241300" progId="Equation.3">
              <p:embed/>
            </p:oleObj>
          </a:graphicData>
        </a:graphic>
      </p:graphicFrame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9" name="Object 7"/>
          <p:cNvGraphicFramePr>
            <a:graphicFrameLocks noChangeAspect="1"/>
          </p:cNvGraphicFramePr>
          <p:nvPr/>
        </p:nvGraphicFramePr>
        <p:xfrm>
          <a:off x="4919663" y="2935288"/>
          <a:ext cx="3275012" cy="511175"/>
        </p:xfrm>
        <a:graphic>
          <a:graphicData uri="http://schemas.openxmlformats.org/presentationml/2006/ole">
            <p:oleObj spid="_x0000_s80037" name="Формула" r:id="rId6" imgW="1651000" imgH="254000" progId="Equation.3">
              <p:embed/>
            </p:oleObj>
          </a:graphicData>
        </a:graphic>
      </p:graphicFrame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1" name="Object 9"/>
          <p:cNvGraphicFramePr>
            <a:graphicFrameLocks noChangeAspect="1"/>
          </p:cNvGraphicFramePr>
          <p:nvPr/>
        </p:nvGraphicFramePr>
        <p:xfrm>
          <a:off x="1497013" y="3397698"/>
          <a:ext cx="2627312" cy="561975"/>
        </p:xfrm>
        <a:graphic>
          <a:graphicData uri="http://schemas.openxmlformats.org/presentationml/2006/ole">
            <p:oleObj spid="_x0000_s80038" name="Формула" r:id="rId7" imgW="1257300" imgH="279400" progId="Equation.3">
              <p:embed/>
            </p:oleObj>
          </a:graphicData>
        </a:graphic>
      </p:graphicFrame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14148829"/>
              </p:ext>
            </p:extLst>
          </p:nvPr>
        </p:nvGraphicFramePr>
        <p:xfrm>
          <a:off x="4664968" y="3429000"/>
          <a:ext cx="1022350" cy="482600"/>
        </p:xfrm>
        <a:graphic>
          <a:graphicData uri="http://schemas.openxmlformats.org/presentationml/2006/ole">
            <p:oleObj spid="_x0000_s80039" name="Формула" r:id="rId8" imgW="508000" imgH="241300" progId="Equation.3">
              <p:embed/>
            </p:oleObj>
          </a:graphicData>
        </a:graphic>
      </p:graphicFrame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5" name="Object 13"/>
          <p:cNvGraphicFramePr>
            <a:graphicFrameLocks noChangeAspect="1"/>
          </p:cNvGraphicFramePr>
          <p:nvPr/>
        </p:nvGraphicFramePr>
        <p:xfrm>
          <a:off x="1497013" y="3861048"/>
          <a:ext cx="2778125" cy="482600"/>
        </p:xfrm>
        <a:graphic>
          <a:graphicData uri="http://schemas.openxmlformats.org/presentationml/2006/ole">
            <p:oleObj spid="_x0000_s80040" name="Формула" r:id="rId9" imgW="1358310" imgH="241195" progId="Equation.3">
              <p:embed/>
            </p:oleObj>
          </a:graphicData>
        </a:graphic>
      </p:graphicFrame>
      <p:sp>
        <p:nvSpPr>
          <p:cNvPr id="79888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7" name="Object 15"/>
          <p:cNvGraphicFramePr>
            <a:graphicFrameLocks noChangeAspect="1"/>
          </p:cNvGraphicFramePr>
          <p:nvPr/>
        </p:nvGraphicFramePr>
        <p:xfrm>
          <a:off x="1496616" y="4293096"/>
          <a:ext cx="2025650" cy="482600"/>
        </p:xfrm>
        <a:graphic>
          <a:graphicData uri="http://schemas.openxmlformats.org/presentationml/2006/ole">
            <p:oleObj spid="_x0000_s80041" name="Формула" r:id="rId10" imgW="1002865" imgH="241195" progId="Equation.3">
              <p:embed/>
            </p:oleObj>
          </a:graphicData>
        </a:graphic>
      </p:graphicFrame>
      <p:sp>
        <p:nvSpPr>
          <p:cNvPr id="79890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9" name="Object 17"/>
          <p:cNvGraphicFramePr>
            <a:graphicFrameLocks noChangeAspect="1"/>
          </p:cNvGraphicFramePr>
          <p:nvPr/>
        </p:nvGraphicFramePr>
        <p:xfrm>
          <a:off x="3657600" y="4293096"/>
          <a:ext cx="1871663" cy="482600"/>
        </p:xfrm>
        <a:graphic>
          <a:graphicData uri="http://schemas.openxmlformats.org/presentationml/2006/ole">
            <p:oleObj spid="_x0000_s80042" name="Формула" r:id="rId11" imgW="927100" imgH="241300" progId="Equation.3">
              <p:embed/>
            </p:oleObj>
          </a:graphicData>
        </a:graphic>
      </p:graphicFrame>
      <p:sp>
        <p:nvSpPr>
          <p:cNvPr id="57" name="Номер слайда 5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Lancsoz </a:t>
            </a:r>
            <a:r>
              <a:rPr lang="en" sz="2800" dirty="0" smtClean="0"/>
              <a:t>Bi-orthogonalization </a:t>
            </a:r>
            <a:r>
              <a:rPr lang="en" sz="2800" dirty="0" smtClean="0">
                <a:sym typeface="Symbol"/>
              </a:rPr>
              <a:t>Properties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Bi-orthogonalization coefficients 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</a:t>
            </a:r>
            <a:r>
              <a:rPr lang="en" i="1" baseline="-25000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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</a:t>
            </a:r>
            <a:r>
              <a:rPr lang="en" i="1" baseline="-25000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,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</a:t>
            </a:r>
            <a:r>
              <a:rPr lang="en" i="1" baseline="-25000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 form the tridiagonal matrix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T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endParaRPr lang="ru-RU" i="1" baseline="-25000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 smtClean="0">
                <a:latin typeface="Times New Roman"/>
                <a:ea typeface="Times New Roman"/>
              </a:rPr>
              <a:t>Similar to the </a:t>
            </a:r>
            <a:r>
              <a:rPr lang="en" dirty="0">
                <a:latin typeface="Times New Roman"/>
                <a:ea typeface="Times New Roman"/>
              </a:rPr>
              <a:t>Arnoldi method: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Iterative process:</a:t>
            </a:r>
          </a:p>
          <a:p>
            <a:pPr marL="457200" indent="-457200" rtl="0">
              <a:defRPr/>
            </a:pPr>
            <a:endParaRPr lang="en-US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Directions will be bi-conjugate - use biorthogonalization instead of explicit computation of </a:t>
            </a:r>
            <a:r>
              <a:rPr lang="en" i="1" dirty="0">
                <a:latin typeface="Times New Roman"/>
                <a:ea typeface="Times New Roman"/>
              </a:rPr>
              <a:t>x</a:t>
            </a:r>
            <a:r>
              <a:rPr lang="en" i="1" baseline="-25000" dirty="0">
                <a:latin typeface="Times New Roman"/>
                <a:ea typeface="Times New Roman"/>
              </a:rPr>
              <a:t>m</a:t>
            </a:r>
            <a:r>
              <a:rPr lang="ru" i="1" dirty="0">
                <a:latin typeface="Times New Roman"/>
                <a:ea typeface="Times New Roman"/>
              </a:rPr>
              <a:t>.</a:t>
            </a:r>
          </a:p>
          <a:p>
            <a:pPr marL="457200" indent="-457200" rtl="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 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8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90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8910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89099" name="Object 11"/>
          <p:cNvGraphicFramePr>
            <a:graphicFrameLocks noChangeAspect="1"/>
          </p:cNvGraphicFramePr>
          <p:nvPr/>
        </p:nvGraphicFramePr>
        <p:xfrm>
          <a:off x="5465762" y="1773238"/>
          <a:ext cx="4095750" cy="2346325"/>
        </p:xfrm>
        <a:graphic>
          <a:graphicData uri="http://schemas.openxmlformats.org/presentationml/2006/ole">
            <p:oleObj spid="_x0000_s89188" name="Формула" r:id="rId3" imgW="2019300" imgH="1168400" progId="Equation.3">
              <p:embed/>
            </p:oleObj>
          </a:graphicData>
        </a:graphic>
      </p:graphicFrame>
      <p:sp>
        <p:nvSpPr>
          <p:cNvPr id="89102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89101" name="Object 13"/>
          <p:cNvGraphicFramePr>
            <a:graphicFrameLocks noChangeAspect="1"/>
          </p:cNvGraphicFramePr>
          <p:nvPr/>
        </p:nvGraphicFramePr>
        <p:xfrm>
          <a:off x="1065213" y="2370336"/>
          <a:ext cx="3065462" cy="482600"/>
        </p:xfrm>
        <a:graphic>
          <a:graphicData uri="http://schemas.openxmlformats.org/presentationml/2006/ole">
            <p:oleObj spid="_x0000_s89189" name="Формула" r:id="rId4" imgW="1497950" imgH="241195" progId="Equation.3">
              <p:embed/>
            </p:oleObj>
          </a:graphicData>
        </a:graphic>
      </p:graphicFrame>
      <p:sp>
        <p:nvSpPr>
          <p:cNvPr id="89104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89103" name="Object 15"/>
          <p:cNvGraphicFramePr>
            <a:graphicFrameLocks noChangeAspect="1"/>
          </p:cNvGraphicFramePr>
          <p:nvPr/>
        </p:nvGraphicFramePr>
        <p:xfrm>
          <a:off x="1064568" y="2874392"/>
          <a:ext cx="3336925" cy="482600"/>
        </p:xfrm>
        <a:graphic>
          <a:graphicData uri="http://schemas.openxmlformats.org/presentationml/2006/ole">
            <p:oleObj spid="_x0000_s89190" name="Формула" r:id="rId5" imgW="1638300" imgH="241300" progId="Equation.3">
              <p:embed/>
            </p:oleObj>
          </a:graphicData>
        </a:graphic>
      </p:graphicFrame>
      <p:sp>
        <p:nvSpPr>
          <p:cNvPr id="89106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89105" name="Object 17"/>
          <p:cNvGraphicFramePr>
            <a:graphicFrameLocks noChangeAspect="1"/>
          </p:cNvGraphicFramePr>
          <p:nvPr/>
        </p:nvGraphicFramePr>
        <p:xfrm>
          <a:off x="1136650" y="3378448"/>
          <a:ext cx="1641475" cy="482600"/>
        </p:xfrm>
        <a:graphic>
          <a:graphicData uri="http://schemas.openxmlformats.org/presentationml/2006/ole">
            <p:oleObj spid="_x0000_s89191" name="Формула" r:id="rId6" imgW="812447" imgH="241195" progId="Equation.3">
              <p:embed/>
            </p:oleObj>
          </a:graphicData>
        </a:graphic>
      </p:graphicFrame>
      <p:sp>
        <p:nvSpPr>
          <p:cNvPr id="89108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89107" name="Object 19"/>
          <p:cNvGraphicFramePr>
            <a:graphicFrameLocks noChangeAspect="1"/>
          </p:cNvGraphicFramePr>
          <p:nvPr/>
        </p:nvGraphicFramePr>
        <p:xfrm>
          <a:off x="1064568" y="4123928"/>
          <a:ext cx="2493962" cy="457200"/>
        </p:xfrm>
        <a:graphic>
          <a:graphicData uri="http://schemas.openxmlformats.org/presentationml/2006/ole">
            <p:oleObj spid="_x0000_s89192" name="Формула" r:id="rId7" imgW="1219200" imgH="228600" progId="Equation.3">
              <p:embed/>
            </p:oleObj>
          </a:graphicData>
        </a:graphic>
      </p:graphicFrame>
      <p:sp>
        <p:nvSpPr>
          <p:cNvPr id="58" name="Номер слайда 5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Bi-conjugate Gradient Method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b="1" dirty="0">
                <a:latin typeface="Times New Roman" pitchFamily="18" charset="0"/>
                <a:cs typeface="Times New Roman" pitchFamily="18" charset="0"/>
                <a:sym typeface="Symbol"/>
              </a:rPr>
              <a:t>Algorithm</a:t>
            </a:r>
          </a:p>
          <a:p>
            <a:pPr marL="457200" indent="-457200" rtl="0">
              <a:buSzPct val="100000"/>
              <a:defRPr/>
            </a:pPr>
            <a:r>
              <a:rPr lang="en" dirty="0">
                <a:latin typeface="Times New Roman"/>
                <a:ea typeface="Times New Roman"/>
              </a:rPr>
              <a:t>                  , select    so that                   (e.g.          )</a:t>
            </a:r>
          </a:p>
          <a:p>
            <a:pPr marL="457200" indent="-457200" rtl="0">
              <a:buSzPct val="100000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Let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	for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0,1,…,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do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		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</a:t>
            </a:r>
          </a:p>
          <a:p>
            <a:pPr marL="457200" indent="-457200" rtl="0">
              <a:buSzPct val="100000"/>
              <a:buNone/>
              <a:defRPr/>
            </a:pPr>
            <a:endParaRPr lang="en-US" dirty="0" smtClean="0">
              <a:latin typeface="Times New Roman"/>
              <a:cs typeface="Times New Roman" pitchFamily="18" charset="0"/>
              <a:sym typeface="Symbol"/>
            </a:endParaRPr>
          </a:p>
          <a:p>
            <a:pPr marL="457200" indent="-45720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		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if</a:t>
            </a:r>
            <a:r>
              <a:rPr lang="en-US" i="1" dirty="0">
                <a:latin typeface="Times New Roman"/>
                <a:cs typeface="Times New Roman" pitchFamily="18" charset="0"/>
                <a:sym typeface="Symbol"/>
              </a:rPr>
              <a:t> </a:t>
            </a:r>
            <a:r>
              <a:rPr lang="en-US" i="1" baseline="-25000" dirty="0">
                <a:latin typeface="Times New Roman"/>
                <a:cs typeface="Times New Roman" pitchFamily="18" charset="0"/>
                <a:sym typeface="Symbol"/>
              </a:rPr>
              <a:t>j</a:t>
            </a:r>
            <a:r>
              <a:rPr lang="en-US" dirty="0">
                <a:latin typeface="Times New Roman"/>
                <a:cs typeface="Times New Roman" pitchFamily="18" charset="0"/>
                <a:sym typeface="Symbol"/>
              </a:rPr>
              <a:t>0 </a:t>
            </a:r>
            <a:r>
              <a:rPr lang="en-US" dirty="0" smtClean="0">
                <a:latin typeface="Times New Roman"/>
                <a:cs typeface="Times New Roman" pitchFamily="18" charset="0"/>
                <a:sym typeface="Symbol"/>
              </a:rPr>
              <a:t>or                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then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STOP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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964283" y="1668102"/>
          <a:ext cx="1468437" cy="457200"/>
        </p:xfrm>
        <a:graphic>
          <a:graphicData uri="http://schemas.openxmlformats.org/presentationml/2006/ole">
            <p:oleObj spid="_x0000_s48382" name="Формула" r:id="rId3" imgW="723586" imgH="228501" progId="Equation.3">
              <p:embed/>
            </p:oleObj>
          </a:graphicData>
        </a:graphic>
      </p:graphicFrame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7178603"/>
              </p:ext>
            </p:extLst>
          </p:nvPr>
        </p:nvGraphicFramePr>
        <p:xfrm>
          <a:off x="3296816" y="1628800"/>
          <a:ext cx="284162" cy="454025"/>
        </p:xfrm>
        <a:graphic>
          <a:graphicData uri="http://schemas.openxmlformats.org/presentationml/2006/ole">
            <p:oleObj spid="_x0000_s48383" name="Формула" r:id="rId4" imgW="139700" imgH="228600" progId="Equation.3">
              <p:embed/>
            </p:oleObj>
          </a:graphicData>
        </a:graphic>
      </p:graphicFrame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88342772"/>
              </p:ext>
            </p:extLst>
          </p:nvPr>
        </p:nvGraphicFramePr>
        <p:xfrm>
          <a:off x="4448944" y="1668426"/>
          <a:ext cx="1277938" cy="457200"/>
        </p:xfrm>
        <a:graphic>
          <a:graphicData uri="http://schemas.openxmlformats.org/presentationml/2006/ole">
            <p:oleObj spid="_x0000_s48384" name="Формула" r:id="rId5" imgW="634725" imgH="228501" progId="Equation.3">
              <p:embed/>
            </p:oleObj>
          </a:graphicData>
        </a:graphic>
      </p:graphicFrame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72655613"/>
              </p:ext>
            </p:extLst>
          </p:nvPr>
        </p:nvGraphicFramePr>
        <p:xfrm>
          <a:off x="6393160" y="1628800"/>
          <a:ext cx="781050" cy="457200"/>
        </p:xfrm>
        <a:graphic>
          <a:graphicData uri="http://schemas.openxmlformats.org/presentationml/2006/ole">
            <p:oleObj spid="_x0000_s48385" name="Формула" r:id="rId6" imgW="393529" imgH="228501" progId="Equation.3">
              <p:embed/>
            </p:oleObj>
          </a:graphicData>
        </a:graphic>
      </p:graphicFrame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0281366"/>
              </p:ext>
            </p:extLst>
          </p:nvPr>
        </p:nvGraphicFramePr>
        <p:xfrm>
          <a:off x="1568624" y="2060848"/>
          <a:ext cx="895350" cy="457200"/>
        </p:xfrm>
        <a:graphic>
          <a:graphicData uri="http://schemas.openxmlformats.org/presentationml/2006/ole">
            <p:oleObj spid="_x0000_s48386" name="Формула" r:id="rId7" imgW="444307" imgH="228501" progId="Equation.3">
              <p:embed/>
            </p:oleObj>
          </a:graphicData>
        </a:graphic>
      </p:graphicFrame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62500288"/>
              </p:ext>
            </p:extLst>
          </p:nvPr>
        </p:nvGraphicFramePr>
        <p:xfrm>
          <a:off x="2576736" y="2060848"/>
          <a:ext cx="895350" cy="457200"/>
        </p:xfrm>
        <a:graphic>
          <a:graphicData uri="http://schemas.openxmlformats.org/presentationml/2006/ole">
            <p:oleObj spid="_x0000_s48387" name="Формула" r:id="rId8" imgW="444307" imgH="228501" progId="Equation.3">
              <p:embed/>
            </p:oleObj>
          </a:graphicData>
        </a:graphic>
      </p:graphicFrame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3" name="Object 15"/>
          <p:cNvGraphicFramePr>
            <a:graphicFrameLocks noChangeAspect="1"/>
          </p:cNvGraphicFramePr>
          <p:nvPr/>
        </p:nvGraphicFramePr>
        <p:xfrm>
          <a:off x="1452563" y="3000372"/>
          <a:ext cx="2757487" cy="482600"/>
        </p:xfrm>
        <a:graphic>
          <a:graphicData uri="http://schemas.openxmlformats.org/presentationml/2006/ole">
            <p:oleObj spid="_x0000_s48388" name="Формула" r:id="rId9" imgW="1358310" imgH="241195" progId="Equation.3">
              <p:embed/>
            </p:oleObj>
          </a:graphicData>
        </a:graphic>
      </p:graphicFrame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5" name="Object 17"/>
          <p:cNvGraphicFramePr>
            <a:graphicFrameLocks noChangeAspect="1"/>
          </p:cNvGraphicFramePr>
          <p:nvPr/>
        </p:nvGraphicFramePr>
        <p:xfrm>
          <a:off x="4381496" y="2975320"/>
          <a:ext cx="2005013" cy="482600"/>
        </p:xfrm>
        <a:graphic>
          <a:graphicData uri="http://schemas.openxmlformats.org/presentationml/2006/ole">
            <p:oleObj spid="_x0000_s48389" name="Формула" r:id="rId10" imgW="990170" imgH="241195" progId="Equation.3">
              <p:embed/>
            </p:oleObj>
          </a:graphicData>
        </a:graphic>
      </p:graphicFrame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7" name="Object 19"/>
          <p:cNvGraphicFramePr>
            <a:graphicFrameLocks noChangeAspect="1"/>
          </p:cNvGraphicFramePr>
          <p:nvPr/>
        </p:nvGraphicFramePr>
        <p:xfrm>
          <a:off x="1524000" y="3450334"/>
          <a:ext cx="2065338" cy="482600"/>
        </p:xfrm>
        <a:graphic>
          <a:graphicData uri="http://schemas.openxmlformats.org/presentationml/2006/ole">
            <p:oleObj spid="_x0000_s48390" name="Формула" r:id="rId11" imgW="1016000" imgH="241300" progId="Equation.3">
              <p:embed/>
            </p:oleObj>
          </a:graphicData>
        </a:graphic>
      </p:graphicFrame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9" name="Object 21"/>
          <p:cNvGraphicFramePr>
            <a:graphicFrameLocks noChangeAspect="1"/>
          </p:cNvGraphicFramePr>
          <p:nvPr/>
        </p:nvGraphicFramePr>
        <p:xfrm>
          <a:off x="3881430" y="3400230"/>
          <a:ext cx="2178050" cy="511175"/>
        </p:xfrm>
        <a:graphic>
          <a:graphicData uri="http://schemas.openxmlformats.org/presentationml/2006/ole">
            <p:oleObj spid="_x0000_s48391" name="Формула" r:id="rId12" imgW="1091726" imgH="253890" progId="Equation.3">
              <p:embed/>
            </p:oleObj>
          </a:graphicData>
        </a:graphic>
      </p:graphicFrame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1" name="Object 23"/>
          <p:cNvGraphicFramePr>
            <a:graphicFrameLocks noChangeAspect="1"/>
          </p:cNvGraphicFramePr>
          <p:nvPr/>
        </p:nvGraphicFramePr>
        <p:xfrm>
          <a:off x="1523976" y="3825136"/>
          <a:ext cx="2757487" cy="482600"/>
        </p:xfrm>
        <a:graphic>
          <a:graphicData uri="http://schemas.openxmlformats.org/presentationml/2006/ole">
            <p:oleObj spid="_x0000_s48392" name="Формула" r:id="rId13" imgW="1358310" imgH="241195" progId="Equation.3">
              <p:embed/>
            </p:oleObj>
          </a:graphicData>
        </a:graphic>
      </p:graphicFrame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24497188"/>
              </p:ext>
            </p:extLst>
          </p:nvPr>
        </p:nvGraphicFramePr>
        <p:xfrm>
          <a:off x="2648744" y="4293096"/>
          <a:ext cx="1216025" cy="482600"/>
        </p:xfrm>
        <a:graphic>
          <a:graphicData uri="http://schemas.openxmlformats.org/presentationml/2006/ole">
            <p:oleObj spid="_x0000_s48393" name="Формула" r:id="rId14" imgW="596900" imgH="241300" progId="Equation.3">
              <p:embed/>
            </p:oleObj>
          </a:graphicData>
        </a:graphic>
      </p:graphicFrame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5" name="Object 27"/>
          <p:cNvGraphicFramePr>
            <a:graphicFrameLocks noChangeAspect="1"/>
          </p:cNvGraphicFramePr>
          <p:nvPr/>
        </p:nvGraphicFramePr>
        <p:xfrm>
          <a:off x="1524000" y="4714884"/>
          <a:ext cx="2159000" cy="482600"/>
        </p:xfrm>
        <a:graphic>
          <a:graphicData uri="http://schemas.openxmlformats.org/presentationml/2006/ole">
            <p:oleObj spid="_x0000_s48394" name="Формула" r:id="rId15" imgW="1066800" imgH="241300" progId="Equation.3">
              <p:embed/>
            </p:oleObj>
          </a:graphicData>
        </a:graphic>
      </p:graphicFrame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7" name="Object 29"/>
          <p:cNvGraphicFramePr>
            <a:graphicFrameLocks noChangeAspect="1"/>
          </p:cNvGraphicFramePr>
          <p:nvPr/>
        </p:nvGraphicFramePr>
        <p:xfrm>
          <a:off x="3952868" y="4714884"/>
          <a:ext cx="2159000" cy="482600"/>
        </p:xfrm>
        <a:graphic>
          <a:graphicData uri="http://schemas.openxmlformats.org/presentationml/2006/ole">
            <p:oleObj spid="_x0000_s48395" name="Формула" r:id="rId16" imgW="1066800" imgH="241300" progId="Equation.3">
              <p:embed/>
            </p:oleObj>
          </a:graphicData>
        </a:graphic>
      </p:graphicFrame>
      <p:sp>
        <p:nvSpPr>
          <p:cNvPr id="67" name="Номер слайда 6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Preconditioned </a:t>
            </a:r>
            <a:r>
              <a:rPr lang="en" sz="2800" dirty="0" smtClean="0"/>
              <a:t>Method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b="1" dirty="0">
                <a:latin typeface="Times New Roman" pitchFamily="18" charset="0"/>
                <a:cs typeface="Times New Roman" pitchFamily="18" charset="0"/>
                <a:sym typeface="Symbol"/>
              </a:rPr>
              <a:t>Algorithmwiththepreconditioner</a:t>
            </a:r>
            <a:r>
              <a:rPr lang="en" b="1" i="1" dirty="0">
                <a:latin typeface="Times New Roman" pitchFamily="18" charset="0"/>
                <a:cs typeface="Times New Roman" pitchFamily="18" charset="0"/>
                <a:sym typeface="Symbol"/>
              </a:rPr>
              <a:t>М</a:t>
            </a:r>
          </a:p>
          <a:p>
            <a:pPr marL="457200" indent="-457200" rtl="0">
              <a:buSzPct val="100000"/>
              <a:defRPr/>
            </a:pPr>
            <a:r>
              <a:rPr lang="en" dirty="0">
                <a:latin typeface="Times New Roman"/>
                <a:ea typeface="Times New Roman"/>
              </a:rPr>
              <a:t>                  , select    so that                   (e.g.          )</a:t>
            </a:r>
          </a:p>
          <a:p>
            <a:pPr marL="457200" indent="-457200" rtl="0">
              <a:buSzPct val="100000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SolveLet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	for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0,1,…,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do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		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</a:t>
            </a:r>
          </a:p>
          <a:p>
            <a:pPr marL="457200" indent="-457200" rtl="0">
              <a:buSzPct val="100000"/>
              <a:buNone/>
              <a:defRPr/>
            </a:pPr>
            <a:endParaRPr lang="en-US" dirty="0" smtClean="0">
              <a:latin typeface="Times New Roman"/>
              <a:cs typeface="Times New Roman" pitchFamily="18" charset="0"/>
              <a:sym typeface="Symbol"/>
            </a:endParaRP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		</a:t>
            </a:r>
            <a:endParaRPr lang="ru-RU" dirty="0" smtClean="0">
              <a:latin typeface="Times New Roman"/>
              <a:cs typeface="Times New Roman" pitchFamily="18" charset="0"/>
              <a:sym typeface="Symbol"/>
            </a:endParaRPr>
          </a:p>
          <a:p>
            <a:pPr marL="457200" indent="-45720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		if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/>
                <a:cs typeface="Times New Roman" pitchFamily="18" charset="0"/>
                <a:sym typeface="Symbol"/>
              </a:rPr>
              <a:t> </a:t>
            </a:r>
            <a:r>
              <a:rPr lang="en-US" i="1" baseline="-25000" dirty="0">
                <a:latin typeface="Times New Roman"/>
                <a:cs typeface="Times New Roman" pitchFamily="18" charset="0"/>
                <a:sym typeface="Symbol"/>
              </a:rPr>
              <a:t>j</a:t>
            </a:r>
            <a:r>
              <a:rPr lang="en-US" dirty="0">
                <a:latin typeface="Times New Roman"/>
                <a:cs typeface="Times New Roman" pitchFamily="18" charset="0"/>
                <a:sym typeface="Symbol"/>
              </a:rPr>
              <a:t>0 </a:t>
            </a:r>
            <a:r>
              <a:rPr lang="en" dirty="0" smtClean="0">
                <a:latin typeface="Times New Roman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orthenSTOP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cs typeface="Times New Roman" pitchFamily="18" charset="0"/>
                <a:sym typeface="Symbol"/>
              </a:rPr>
              <a:t>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964283" y="1668102"/>
          <a:ext cx="1468437" cy="457200"/>
        </p:xfrm>
        <a:graphic>
          <a:graphicData uri="http://schemas.openxmlformats.org/presentationml/2006/ole">
            <p:oleObj spid="_x0000_s63803" name="Формула" r:id="rId3" imgW="723586" imgH="228501" progId="Equation.3">
              <p:embed/>
            </p:oleObj>
          </a:graphicData>
        </a:graphic>
      </p:graphicFrame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86884051"/>
              </p:ext>
            </p:extLst>
          </p:nvPr>
        </p:nvGraphicFramePr>
        <p:xfrm>
          <a:off x="3300686" y="1678831"/>
          <a:ext cx="284162" cy="454025"/>
        </p:xfrm>
        <a:graphic>
          <a:graphicData uri="http://schemas.openxmlformats.org/presentationml/2006/ole">
            <p:oleObj spid="_x0000_s63804" name="Формула" r:id="rId4" imgW="139700" imgH="228600" progId="Equation.3">
              <p:embed/>
            </p:oleObj>
          </a:graphicData>
        </a:graphic>
      </p:graphicFrame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98487405"/>
              </p:ext>
            </p:extLst>
          </p:nvPr>
        </p:nvGraphicFramePr>
        <p:xfrm>
          <a:off x="4376936" y="1698256"/>
          <a:ext cx="1277938" cy="457200"/>
        </p:xfrm>
        <a:graphic>
          <a:graphicData uri="http://schemas.openxmlformats.org/presentationml/2006/ole">
            <p:oleObj spid="_x0000_s63805" name="Формула" r:id="rId5" imgW="634725" imgH="228501" progId="Equation.3">
              <p:embed/>
            </p:oleObj>
          </a:graphicData>
        </a:graphic>
      </p:graphicFrame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71412184"/>
              </p:ext>
            </p:extLst>
          </p:nvPr>
        </p:nvGraphicFramePr>
        <p:xfrm>
          <a:off x="6332190" y="1668102"/>
          <a:ext cx="781050" cy="457200"/>
        </p:xfrm>
        <a:graphic>
          <a:graphicData uri="http://schemas.openxmlformats.org/presentationml/2006/ole">
            <p:oleObj spid="_x0000_s63806" name="Формула" r:id="rId6" imgW="393529" imgH="228501" progId="Equation.3">
              <p:embed/>
            </p:oleObj>
          </a:graphicData>
        </a:graphic>
      </p:graphicFrame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3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78018024"/>
              </p:ext>
            </p:extLst>
          </p:nvPr>
        </p:nvGraphicFramePr>
        <p:xfrm>
          <a:off x="4880992" y="2130425"/>
          <a:ext cx="895350" cy="406400"/>
        </p:xfrm>
        <a:graphic>
          <a:graphicData uri="http://schemas.openxmlformats.org/presentationml/2006/ole">
            <p:oleObj spid="_x0000_s63807" name="Формула" r:id="rId7" imgW="444307" imgH="203112" progId="Equation.3">
              <p:embed/>
            </p:oleObj>
          </a:graphicData>
        </a:graphic>
      </p:graphicFrame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3" name="Object 15"/>
          <p:cNvGraphicFramePr>
            <a:graphicFrameLocks noChangeAspect="1"/>
          </p:cNvGraphicFramePr>
          <p:nvPr/>
        </p:nvGraphicFramePr>
        <p:xfrm>
          <a:off x="1490663" y="3013075"/>
          <a:ext cx="2681287" cy="457200"/>
        </p:xfrm>
        <a:graphic>
          <a:graphicData uri="http://schemas.openxmlformats.org/presentationml/2006/ole">
            <p:oleObj spid="_x0000_s63808" name="Формула" r:id="rId8" imgW="1320800" imgH="228600" progId="Equation.3">
              <p:embed/>
            </p:oleObj>
          </a:graphicData>
        </a:graphic>
      </p:graphicFrame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5" name="Object 17"/>
          <p:cNvGraphicFramePr>
            <a:graphicFrameLocks noChangeAspect="1"/>
          </p:cNvGraphicFramePr>
          <p:nvPr/>
        </p:nvGraphicFramePr>
        <p:xfrm>
          <a:off x="4381496" y="2975320"/>
          <a:ext cx="2005013" cy="482600"/>
        </p:xfrm>
        <a:graphic>
          <a:graphicData uri="http://schemas.openxmlformats.org/presentationml/2006/ole">
            <p:oleObj spid="_x0000_s63809" name="Формула" r:id="rId9" imgW="990170" imgH="241195" progId="Equation.3">
              <p:embed/>
            </p:oleObj>
          </a:graphicData>
        </a:graphic>
      </p:graphicFrame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7" name="Object 19"/>
          <p:cNvGraphicFramePr>
            <a:graphicFrameLocks noChangeAspect="1"/>
          </p:cNvGraphicFramePr>
          <p:nvPr/>
        </p:nvGraphicFramePr>
        <p:xfrm>
          <a:off x="1524000" y="3450334"/>
          <a:ext cx="2065338" cy="482600"/>
        </p:xfrm>
        <a:graphic>
          <a:graphicData uri="http://schemas.openxmlformats.org/presentationml/2006/ole">
            <p:oleObj spid="_x0000_s63810" name="Формула" r:id="rId10" imgW="1016000" imgH="241300" progId="Equation.3">
              <p:embed/>
            </p:oleObj>
          </a:graphicData>
        </a:graphic>
      </p:graphicFrame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49" name="Object 21"/>
          <p:cNvGraphicFramePr>
            <a:graphicFrameLocks noChangeAspect="1"/>
          </p:cNvGraphicFramePr>
          <p:nvPr/>
        </p:nvGraphicFramePr>
        <p:xfrm>
          <a:off x="3881430" y="3400230"/>
          <a:ext cx="2178050" cy="511175"/>
        </p:xfrm>
        <a:graphic>
          <a:graphicData uri="http://schemas.openxmlformats.org/presentationml/2006/ole">
            <p:oleObj spid="_x0000_s63811" name="Формула" r:id="rId11" imgW="1091726" imgH="253890" progId="Equation.3">
              <p:embed/>
            </p:oleObj>
          </a:graphicData>
        </a:graphic>
      </p:graphicFrame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1" name="Object 23"/>
          <p:cNvGraphicFramePr>
            <a:graphicFrameLocks noChangeAspect="1"/>
          </p:cNvGraphicFramePr>
          <p:nvPr/>
        </p:nvGraphicFramePr>
        <p:xfrm>
          <a:off x="1509713" y="4327525"/>
          <a:ext cx="2732087" cy="457200"/>
        </p:xfrm>
        <a:graphic>
          <a:graphicData uri="http://schemas.openxmlformats.org/presentationml/2006/ole">
            <p:oleObj spid="_x0000_s63812" name="Формула" r:id="rId12" imgW="1346200" imgH="228600" progId="Equation.3">
              <p:embed/>
            </p:oleObj>
          </a:graphicData>
        </a:graphic>
      </p:graphicFrame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3" name="Object 25"/>
          <p:cNvGraphicFramePr>
            <a:graphicFrameLocks noChangeAspect="1"/>
          </p:cNvGraphicFramePr>
          <p:nvPr/>
        </p:nvGraphicFramePr>
        <p:xfrm>
          <a:off x="2738215" y="4741998"/>
          <a:ext cx="1216025" cy="482600"/>
        </p:xfrm>
        <a:graphic>
          <a:graphicData uri="http://schemas.openxmlformats.org/presentationml/2006/ole">
            <p:oleObj spid="_x0000_s63813" name="Формула" r:id="rId13" imgW="596900" imgH="241300" progId="Equation.3">
              <p:embed/>
            </p:oleObj>
          </a:graphicData>
        </a:graphic>
      </p:graphicFrame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5" name="Object 27"/>
          <p:cNvGraphicFramePr>
            <a:graphicFrameLocks noChangeAspect="1"/>
          </p:cNvGraphicFramePr>
          <p:nvPr/>
        </p:nvGraphicFramePr>
        <p:xfrm>
          <a:off x="1524000" y="5158100"/>
          <a:ext cx="2159000" cy="482600"/>
        </p:xfrm>
        <a:graphic>
          <a:graphicData uri="http://schemas.openxmlformats.org/presentationml/2006/ole">
            <p:oleObj spid="_x0000_s63814" name="Формула" r:id="rId14" imgW="1066800" imgH="241300" progId="Equation.3">
              <p:embed/>
            </p:oleObj>
          </a:graphicData>
        </a:graphic>
      </p:graphicFrame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8157" name="Object 29"/>
          <p:cNvGraphicFramePr>
            <a:graphicFrameLocks noChangeAspect="1"/>
          </p:cNvGraphicFramePr>
          <p:nvPr/>
        </p:nvGraphicFramePr>
        <p:xfrm>
          <a:off x="3952868" y="5158100"/>
          <a:ext cx="2159000" cy="482600"/>
        </p:xfrm>
        <a:graphic>
          <a:graphicData uri="http://schemas.openxmlformats.org/presentationml/2006/ole">
            <p:oleObj spid="_x0000_s63815" name="Формула" r:id="rId15" imgW="1066800" imgH="241300" progId="Equation.3">
              <p:embed/>
            </p:oleObj>
          </a:graphicData>
        </a:graphic>
      </p:graphicFrame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350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83462310"/>
              </p:ext>
            </p:extLst>
          </p:nvPr>
        </p:nvGraphicFramePr>
        <p:xfrm>
          <a:off x="1799555" y="2112572"/>
          <a:ext cx="1065213" cy="457200"/>
        </p:xfrm>
        <a:graphic>
          <a:graphicData uri="http://schemas.openxmlformats.org/presentationml/2006/ole">
            <p:oleObj spid="_x0000_s63816" name="Формула" r:id="rId16" imgW="533169" imgH="228501" progId="Equation.3">
              <p:embed/>
            </p:oleObj>
          </a:graphicData>
        </a:graphic>
      </p:graphicFrame>
      <p:sp>
        <p:nvSpPr>
          <p:cNvPr id="63509" name="Rectangle 2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350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98455978"/>
              </p:ext>
            </p:extLst>
          </p:nvPr>
        </p:nvGraphicFramePr>
        <p:xfrm>
          <a:off x="3080792" y="2081396"/>
          <a:ext cx="1255713" cy="457200"/>
        </p:xfrm>
        <a:graphic>
          <a:graphicData uri="http://schemas.openxmlformats.org/presentationml/2006/ole">
            <p:oleObj spid="_x0000_s63817" name="Формула" r:id="rId17" imgW="622030" imgH="228501" progId="Equation.3">
              <p:embed/>
            </p:oleObj>
          </a:graphicData>
        </a:graphic>
      </p:graphicFrame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351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68176637"/>
              </p:ext>
            </p:extLst>
          </p:nvPr>
        </p:nvGraphicFramePr>
        <p:xfrm>
          <a:off x="5869830" y="2132856"/>
          <a:ext cx="939800" cy="403225"/>
        </p:xfrm>
        <a:graphic>
          <a:graphicData uri="http://schemas.openxmlformats.org/presentationml/2006/ole">
            <p:oleObj spid="_x0000_s63818" name="Формула" r:id="rId18" imgW="457002" imgH="203112" progId="Equation.3">
              <p:embed/>
            </p:oleObj>
          </a:graphicData>
        </a:graphic>
      </p:graphicFrame>
      <p:sp>
        <p:nvSpPr>
          <p:cNvPr id="63513" name="Rectangle 2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3512" name="Object 24"/>
          <p:cNvGraphicFramePr>
            <a:graphicFrameLocks noChangeAspect="1"/>
          </p:cNvGraphicFramePr>
          <p:nvPr/>
        </p:nvGraphicFramePr>
        <p:xfrm>
          <a:off x="1496616" y="3933056"/>
          <a:ext cx="1431925" cy="457200"/>
        </p:xfrm>
        <a:graphic>
          <a:graphicData uri="http://schemas.openxmlformats.org/presentationml/2006/ole">
            <p:oleObj spid="_x0000_s63819" name="Формула" r:id="rId19" imgW="685800" imgH="228600" progId="Equation.3">
              <p:embed/>
            </p:oleObj>
          </a:graphicData>
        </a:graphic>
      </p:graphicFrame>
      <p:sp>
        <p:nvSpPr>
          <p:cNvPr id="63515" name="Rectangle 2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3514" name="Object 26"/>
          <p:cNvGraphicFramePr>
            <a:graphicFrameLocks noChangeAspect="1"/>
          </p:cNvGraphicFramePr>
          <p:nvPr/>
        </p:nvGraphicFramePr>
        <p:xfrm>
          <a:off x="3080792" y="3925937"/>
          <a:ext cx="1573213" cy="511175"/>
        </p:xfrm>
        <a:graphic>
          <a:graphicData uri="http://schemas.openxmlformats.org/presentationml/2006/ole">
            <p:oleObj spid="_x0000_s63820" name="Формула" r:id="rId20" imgW="787058" imgH="253890" progId="Equation.3">
              <p:embed/>
            </p:oleObj>
          </a:graphicData>
        </a:graphic>
      </p:graphicFrame>
      <p:sp>
        <p:nvSpPr>
          <p:cNvPr id="76" name="Номер слайда 7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TheUniversityofFloridaSparseMatrixCollection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  <a:hlinkClick r:id="rId2"/>
              </a:rPr>
              <a:t>httpwwwciseufleduresearchsparsematrices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Parametersofthematricesinvolved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1280592" y="2714624"/>
          <a:ext cx="5686629" cy="2194560"/>
        </p:xfrm>
        <a:graphic>
          <a:graphicData uri="http://schemas.openxmlformats.org/drawingml/2006/table">
            <a:tbl>
              <a:tblPr/>
              <a:tblGrid>
                <a:gridCol w="1454639"/>
                <a:gridCol w="1488760"/>
                <a:gridCol w="1323847"/>
                <a:gridCol w="1419383"/>
              </a:tblGrid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" sz="2400" i="1" baseline="-250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fs_183_1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183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998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fs_541_1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541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4282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4467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sherman2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23094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9,6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watt_1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1856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11360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" sz="2400" i="0" baseline="300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cage10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11397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150645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accuracy 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10</a:t>
            </a:r>
            <a:r>
              <a:rPr lang="en" baseline="30000" dirty="0">
                <a:latin typeface="Times New Roman"/>
                <a:ea typeface="Times New Roman"/>
              </a:rPr>
              <a:t>–4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ILU(0)-preconditioner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More iterations than in GMRes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Less memory requirements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66700" cy="152400"/>
          </a:xfrm>
          <a:prstGeom prst="rect">
            <a:avLst/>
          </a:prstGeom>
          <a:noFill/>
        </p:spPr>
      </p:pic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424608" y="2089164"/>
          <a:ext cx="6696744" cy="2707988"/>
        </p:xfrm>
        <a:graphic>
          <a:graphicData uri="http://schemas.openxmlformats.org/drawingml/2006/table">
            <a:tbl>
              <a:tblPr/>
              <a:tblGrid>
                <a:gridCol w="2028182"/>
                <a:gridCol w="1321686"/>
                <a:gridCol w="1682419"/>
                <a:gridCol w="1664457"/>
              </a:tblGrid>
              <a:tr h="288484"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Matrix name</a:t>
                      </a:r>
                      <a:r>
                        <a:rPr lang="ru-RU" sz="2400" i="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400" i="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439594"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GMRes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PGMRes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fs_183_1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183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fs_541_1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541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sherman2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1080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1080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177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watt_1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1856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839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594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cage10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11397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400" i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Lancsoz </a:t>
            </a:r>
            <a:r>
              <a:rPr lang="en" sz="2800" dirty="0" smtClean="0"/>
              <a:t>Symmetric Method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Thematrix</a:t>
            </a:r>
            <a:r>
              <a:rPr lang="en" i="1" dirty="0">
                <a:latin typeface="Times New Roman" pitchFamily="18" charset="0"/>
                <a:cs typeface="Times New Roman" pitchFamily="18" charset="0"/>
                <a:sym typeface="Symbol"/>
              </a:rPr>
              <a:t>A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issymmetricThenfortheArnoldimethod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mustbesymmetric</a:t>
            </a:r>
          </a:p>
          <a:p>
            <a:pPr marL="457200" indent="-457200">
              <a:defRPr/>
            </a:pPr>
            <a:r>
              <a:rPr lang="en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</a:t>
            </a:r>
            <a:r>
              <a:rPr lang="en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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Hessenbergsymmetrictridiagonal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ofthevector</a:t>
            </a:r>
            <a:r>
              <a:rPr lang="en" i="1" dirty="0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inthecourseoforthogonalizationsatisfiesthefollowing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+1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+1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Av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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j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i="1" dirty="0">
                <a:latin typeface="Times New Roman" pitchFamily="18" charset="0"/>
                <a:cs typeface="Times New Roman" pitchFamily="18" charset="0"/>
                <a:sym typeface="Symbol"/>
              </a:rPr>
              <a:t> 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j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1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</a:t>
            </a:r>
            <a:endParaRPr lang="en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Orthogonalizationprocess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issimplified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/>
        </p:nvGraphicFramePr>
        <p:xfrm>
          <a:off x="1044020" y="1587794"/>
          <a:ext cx="1601788" cy="457200"/>
        </p:xfrm>
        <a:graphic>
          <a:graphicData uri="http://schemas.openxmlformats.org/presentationml/2006/ole">
            <p:oleObj spid="_x0000_s77859" name="Формула" r:id="rId3" imgW="800100" imgH="228600" progId="Equation.3">
              <p:embed/>
            </p:oleObj>
          </a:graphicData>
        </a:graphic>
      </p:graphicFrame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5529064" y="2780928"/>
          <a:ext cx="4094163" cy="2143125"/>
        </p:xfrm>
        <a:graphic>
          <a:graphicData uri="http://schemas.openxmlformats.org/presentationml/2006/ole">
            <p:oleObj spid="_x0000_s77860" name="Формула" r:id="rId4" imgW="2019300" imgH="1066800" progId="Equation.3">
              <p:embed/>
            </p:oleObj>
          </a:graphicData>
        </a:graphic>
      </p:graphicFrame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102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Problem Statement</a:t>
            </a:r>
          </a:p>
        </p:txBody>
      </p:sp>
      <p:sp>
        <p:nvSpPr>
          <p:cNvPr id="1031" name="Содержимое 2"/>
          <p:cNvSpPr>
            <a:spLocks noGrp="1"/>
          </p:cNvSpPr>
          <p:nvPr>
            <p:ph idx="1"/>
          </p:nvPr>
        </p:nvSpPr>
        <p:spPr>
          <a:xfrm>
            <a:off x="495300" y="980729"/>
            <a:ext cx="9137650" cy="5185122"/>
          </a:xfrm>
        </p:spPr>
        <p:txBody>
          <a:bodyPr rtlCol="0"/>
          <a:lstStyle/>
          <a:p>
            <a:pPr rtl="0">
              <a:defRPr/>
            </a:pPr>
            <a:r>
              <a:rPr lang="en" sz="2200" dirty="0"/>
              <a:t>Let us consider a system of </a:t>
            </a:r>
            <a:r>
              <a:rPr lang="en" sz="2200" i="1" dirty="0">
                <a:latin typeface="Times New Roman" pitchFamily="18" charset="0"/>
              </a:rPr>
              <a:t>n</a:t>
            </a:r>
            <a:r>
              <a:rPr lang="en" sz="2200" dirty="0"/>
              <a:t> linear equations like </a:t>
            </a:r>
            <a:endParaRPr lang="en" sz="2200" dirty="0" smtClean="0"/>
          </a:p>
          <a:p>
            <a:pPr marL="0" indent="0" rtl="0">
              <a:buNone/>
              <a:defRPr/>
            </a:pPr>
            <a:endParaRPr lang="en" sz="2200" dirty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r>
              <a:rPr lang="en" sz="2200" dirty="0"/>
              <a:t>As a matrix, the system may be represented as follows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" sz="2200" dirty="0"/>
              <a:t>				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pPr rtl="0">
              <a:defRPr/>
            </a:pP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sz="2200" dirty="0">
                <a:latin typeface="Times New Roman" pitchFamily="18" charset="0"/>
              </a:rPr>
              <a:t>(</a:t>
            </a: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i="1" baseline="-25000" dirty="0">
                <a:latin typeface="Times New Roman" pitchFamily="18" charset="0"/>
              </a:rPr>
              <a:t>ij</a:t>
            </a:r>
            <a:r>
              <a:rPr lang="en" sz="2200" dirty="0">
                <a:latin typeface="Times New Roman" pitchFamily="18" charset="0"/>
              </a:rPr>
              <a:t>)</a:t>
            </a:r>
            <a:r>
              <a:rPr lang="en" sz="2200" dirty="0"/>
              <a:t> is a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dirty="0">
                <a:latin typeface="Times New Roman" pitchFamily="18" charset="0"/>
              </a:rPr>
              <a:t>×</a:t>
            </a:r>
            <a:r>
              <a:rPr lang="en" i="1" dirty="0">
                <a:latin typeface="Times New Roman" pitchFamily="18" charset="0"/>
              </a:rPr>
              <a:t>n </a:t>
            </a:r>
            <a:r>
              <a:rPr lang="en" sz="2200" dirty="0">
                <a:latin typeface="Times New Roman" pitchFamily="18" charset="0"/>
              </a:rPr>
              <a:t>real matrix; </a:t>
            </a:r>
            <a:r>
              <a:rPr lang="en" i="1" dirty="0">
                <a:latin typeface="Times New Roman" pitchFamily="18" charset="0"/>
              </a:rPr>
              <a:t>b</a:t>
            </a:r>
            <a:r>
              <a:rPr lang="en" sz="2200" dirty="0">
                <a:latin typeface="Times New Roman" pitchFamily="18" charset="0"/>
              </a:rPr>
              <a:t> and </a:t>
            </a:r>
            <a:r>
              <a:rPr lang="en" i="1" dirty="0">
                <a:latin typeface="Times New Roman" pitchFamily="18" charset="0"/>
              </a:rPr>
              <a:t>x</a:t>
            </a:r>
            <a:r>
              <a:rPr lang="en" sz="2200" i="1" dirty="0">
                <a:latin typeface="Times New Roman" pitchFamily="18" charset="0"/>
              </a:rPr>
              <a:t> </a:t>
            </a:r>
            <a:r>
              <a:rPr lang="en" sz="2200" dirty="0">
                <a:sym typeface="Symbol" pitchFamily="18" charset="2"/>
              </a:rPr>
              <a:t>are</a:t>
            </a:r>
            <a:r>
              <a:rPr lang="en" sz="2200" dirty="0"/>
              <a:t> vectors consisting of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sz="2200" dirty="0"/>
              <a:t> elements; let the exact system solution be </a:t>
            </a:r>
            <a:r>
              <a:rPr lang="en" sz="22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sz="22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" sz="2200" dirty="0"/>
              <a:t>.</a:t>
            </a:r>
            <a:endParaRPr lang="ru-RU" sz="2200" dirty="0" smtClean="0"/>
          </a:p>
          <a:p>
            <a:pPr rtl="0">
              <a:defRPr/>
            </a:pPr>
            <a:r>
              <a:rPr lang="en" sz="2200" i="1" dirty="0"/>
              <a:t>An iterative method </a:t>
            </a:r>
            <a:r>
              <a:rPr lang="en" sz="2200" dirty="0"/>
              <a:t>generates a sequence of vectors </a:t>
            </a:r>
            <a:r>
              <a:rPr lang="en" i="1" kern="800" dirty="0">
                <a:latin typeface="Times New Roman"/>
              </a:rPr>
              <a:t>x</a:t>
            </a:r>
            <a:r>
              <a:rPr lang="en" kern="800" baseline="30000" dirty="0">
                <a:latin typeface="Times New Roman"/>
              </a:rPr>
              <a:t>(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>
                <a:latin typeface="Times New Roman"/>
              </a:rPr>
              <a:t>)</a:t>
            </a:r>
            <a:r>
              <a:rPr lang="en" kern="800" dirty="0" smtClean="0">
                <a:latin typeface="Times New Roman"/>
                <a:sym typeface="Symbol"/>
              </a:rPr>
              <a:t></a:t>
            </a:r>
            <a:r>
              <a:rPr lang="en" i="1" kern="800" dirty="0" smtClean="0">
                <a:latin typeface="Times New Roman"/>
                <a:sym typeface="Symbol"/>
              </a:rPr>
              <a:t>R</a:t>
            </a:r>
            <a:r>
              <a:rPr lang="en-US" i="1" kern="800" baseline="30000" dirty="0" smtClean="0">
                <a:latin typeface="Times New Roman"/>
                <a:sym typeface="Symbol"/>
              </a:rPr>
              <a:t>m</a:t>
            </a:r>
            <a:r>
              <a:rPr lang="en" i="1" kern="800" dirty="0" smtClean="0">
                <a:latin typeface="Times New Roman"/>
                <a:sym typeface="Symbol"/>
              </a:rPr>
              <a:t>s</a:t>
            </a:r>
            <a:r>
              <a:rPr lang="en" kern="800" dirty="0" smtClean="0">
                <a:latin typeface="Times New Roman"/>
                <a:sym typeface="Symbol"/>
              </a:rPr>
              <a:t></a:t>
            </a:r>
            <a:r>
              <a:rPr lang="en" dirty="0" smtClean="0"/>
              <a:t> </a:t>
            </a:r>
            <a:r>
              <a:rPr lang="en" sz="2200" dirty="0"/>
              <a:t>where </a:t>
            </a:r>
            <a:r>
              <a:rPr lang="en" i="1" kern="800" dirty="0">
                <a:latin typeface="Times New Roman"/>
              </a:rPr>
              <a:t>x</a:t>
            </a:r>
            <a:r>
              <a:rPr lang="en" kern="800" baseline="30000" dirty="0">
                <a:latin typeface="Times New Roman"/>
              </a:rPr>
              <a:t>(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>
                <a:latin typeface="Times New Roman"/>
              </a:rPr>
              <a:t>)</a:t>
            </a:r>
            <a:r>
              <a:rPr lang="en" dirty="0"/>
              <a:t> </a:t>
            </a:r>
            <a:r>
              <a:rPr lang="en" sz="2200" dirty="0">
                <a:sym typeface="Symbol"/>
              </a:rPr>
              <a:t>is</a:t>
            </a:r>
            <a:r>
              <a:rPr lang="en" sz="2200" dirty="0"/>
              <a:t> an approximate system solution. </a:t>
            </a:r>
            <a:endParaRPr lang="en-US" sz="2200" dirty="0" smtClean="0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83139724"/>
              </p:ext>
            </p:extLst>
          </p:nvPr>
        </p:nvGraphicFramePr>
        <p:xfrm>
          <a:off x="2724150" y="1412776"/>
          <a:ext cx="3592513" cy="1555750"/>
        </p:xfrm>
        <a:graphic>
          <a:graphicData uri="http://schemas.openxmlformats.org/presentationml/2006/ole">
            <p:oleObj spid="_x0000_s1043" name="Формула" r:id="rId3" imgW="2108200" imgH="914400" progId="Equation.3">
              <p:embed/>
            </p:oleObj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Lancsoz </a:t>
            </a:r>
            <a:r>
              <a:rPr lang="en" sz="2800" dirty="0" smtClean="0"/>
              <a:t>Symmetric Method </a:t>
            </a:r>
            <a:r>
              <a:rPr lang="en" sz="2800" dirty="0"/>
              <a:t>- </a:t>
            </a:r>
            <a:r>
              <a:rPr lang="en" sz="2800" dirty="0" smtClean="0"/>
              <a:t>Algorithm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Let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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</a:t>
            </a:r>
            <a:r>
              <a:rPr lang="en" baseline="-25000" dirty="0">
                <a:latin typeface="Times New Roman"/>
                <a:ea typeface="Times New Roman"/>
              </a:rPr>
              <a:t>1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 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baseline="-25000" dirty="0">
                <a:latin typeface="Times New Roman"/>
                <a:ea typeface="Times New Roman"/>
              </a:rPr>
              <a:t>0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0, 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Select the vector 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ru" i="1" baseline="-25000" dirty="0">
                <a:latin typeface="Times New Roman"/>
                <a:ea typeface="Times New Roman"/>
              </a:rPr>
              <a:t>1</a:t>
            </a:r>
            <a:r>
              <a:rPr lang="ru" dirty="0">
                <a:latin typeface="Times New Roman"/>
                <a:ea typeface="Times New Roman"/>
              </a:rPr>
              <a:t>,</a:t>
            </a: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for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1,…,</a:t>
            </a:r>
            <a:r>
              <a:rPr lang="en" i="1" dirty="0">
                <a:latin typeface="Times New Roman"/>
                <a:ea typeface="Times New Roman"/>
              </a:rPr>
              <a:t>m</a:t>
            </a:r>
            <a:r>
              <a:rPr lang="en" dirty="0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	       If                  then STOP</a:t>
            </a: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j</a:t>
            </a:r>
          </a:p>
          <a:p>
            <a:pPr marL="457200" indent="-457200" rtl="0">
              <a:buNone/>
              <a:defRPr/>
            </a:pP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</a:t>
            </a: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		 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3" name="Object 1"/>
          <p:cNvGraphicFramePr>
            <a:graphicFrameLocks noChangeAspect="1"/>
          </p:cNvGraphicFramePr>
          <p:nvPr/>
        </p:nvGraphicFramePr>
        <p:xfrm>
          <a:off x="3584848" y="1665382"/>
          <a:ext cx="831850" cy="457200"/>
        </p:xfrm>
        <a:graphic>
          <a:graphicData uri="http://schemas.openxmlformats.org/presentationml/2006/ole">
            <p:oleObj spid="_x0000_s91260" name="Формула" r:id="rId3" imgW="406224" imgH="228501" progId="Equation.3">
              <p:embed/>
            </p:oleObj>
          </a:graphicData>
        </a:graphic>
      </p:graphicFrame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1424608" y="2924944"/>
          <a:ext cx="1544638" cy="457200"/>
        </p:xfrm>
        <a:graphic>
          <a:graphicData uri="http://schemas.openxmlformats.org/presentationml/2006/ole">
            <p:oleObj spid="_x0000_s91261" name="Формула" r:id="rId4" imgW="761669" imgH="228501" progId="Equation.3">
              <p:embed/>
            </p:oleObj>
          </a:graphicData>
        </a:graphic>
      </p:graphicFrame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79" name="Object 7"/>
          <p:cNvGraphicFramePr>
            <a:graphicFrameLocks noChangeAspect="1"/>
          </p:cNvGraphicFramePr>
          <p:nvPr/>
        </p:nvGraphicFramePr>
        <p:xfrm>
          <a:off x="1424608" y="2492896"/>
          <a:ext cx="2039938" cy="460375"/>
        </p:xfrm>
        <a:graphic>
          <a:graphicData uri="http://schemas.openxmlformats.org/presentationml/2006/ole">
            <p:oleObj spid="_x0000_s91262" name="Формула" r:id="rId5" imgW="1028700" imgH="228600" progId="Equation.3">
              <p:embed/>
            </p:oleObj>
          </a:graphicData>
        </a:graphic>
      </p:graphicFrame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988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21605724"/>
              </p:ext>
            </p:extLst>
          </p:nvPr>
        </p:nvGraphicFramePr>
        <p:xfrm>
          <a:off x="3368824" y="3907904"/>
          <a:ext cx="996950" cy="457200"/>
        </p:xfrm>
        <a:graphic>
          <a:graphicData uri="http://schemas.openxmlformats.org/presentationml/2006/ole">
            <p:oleObj spid="_x0000_s91263" name="Формула" r:id="rId6" imgW="495085" imgH="228501" progId="Equation.3">
              <p:embed/>
            </p:oleObj>
          </a:graphicData>
        </a:graphic>
      </p:graphicFrame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5" name="Object 13"/>
          <p:cNvGraphicFramePr>
            <a:graphicFrameLocks noChangeAspect="1"/>
          </p:cNvGraphicFramePr>
          <p:nvPr/>
        </p:nvGraphicFramePr>
        <p:xfrm>
          <a:off x="1467197" y="3835400"/>
          <a:ext cx="1325563" cy="533400"/>
        </p:xfrm>
        <a:graphic>
          <a:graphicData uri="http://schemas.openxmlformats.org/presentationml/2006/ole">
            <p:oleObj spid="_x0000_s91264" name="Формула" r:id="rId7" imgW="647419" imgH="266584" progId="Equation.3">
              <p:embed/>
            </p:oleObj>
          </a:graphicData>
        </a:graphic>
      </p:graphicFrame>
      <p:sp>
        <p:nvSpPr>
          <p:cNvPr id="79888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9887" name="Object 15"/>
          <p:cNvGraphicFramePr>
            <a:graphicFrameLocks noChangeAspect="1"/>
          </p:cNvGraphicFramePr>
          <p:nvPr/>
        </p:nvGraphicFramePr>
        <p:xfrm>
          <a:off x="1496616" y="4305300"/>
          <a:ext cx="1744662" cy="457200"/>
        </p:xfrm>
        <a:graphic>
          <a:graphicData uri="http://schemas.openxmlformats.org/presentationml/2006/ole">
            <p:oleObj spid="_x0000_s91265" name="Формула" r:id="rId8" imgW="863225" imgH="228501" progId="Equation.3">
              <p:embed/>
            </p:oleObj>
          </a:graphicData>
        </a:graphic>
      </p:graphicFrame>
      <p:sp>
        <p:nvSpPr>
          <p:cNvPr id="79890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7" name="Object 7"/>
          <p:cNvGraphicFramePr>
            <a:graphicFrameLocks noChangeAspect="1"/>
          </p:cNvGraphicFramePr>
          <p:nvPr/>
        </p:nvGraphicFramePr>
        <p:xfrm>
          <a:off x="1424608" y="3400673"/>
          <a:ext cx="1738313" cy="460375"/>
        </p:xfrm>
        <a:graphic>
          <a:graphicData uri="http://schemas.openxmlformats.org/presentationml/2006/ole">
            <p:oleObj spid="_x0000_s91266" name="Формула" r:id="rId9" imgW="876300" imgH="228600" progId="Equation.3">
              <p:embed/>
            </p:oleObj>
          </a:graphicData>
        </a:graphic>
      </p:graphicFrame>
      <p:sp>
        <p:nvSpPr>
          <p:cNvPr id="55" name="Номер слайда 5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Conjugate gradient method (CG)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b="1">
                <a:latin typeface="Times New Roman" pitchFamily="18" charset="0"/>
                <a:cs typeface="Times New Roman" pitchFamily="18" charset="0"/>
                <a:sym typeface="Symbol"/>
              </a:rPr>
              <a:t>Algorithm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Preliminarystep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Mainsteps</a:t>
            </a: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en" i="1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	</a:t>
            </a:r>
            <a:r>
              <a:rPr lang="en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for</a:t>
            </a:r>
            <a:r>
              <a:rPr lang="en">
                <a:latin typeface="Times New Roman"/>
                <a:ea typeface="Times New Roman"/>
              </a:rPr>
              <a:t> </a:t>
            </a:r>
            <a:r>
              <a:rPr lang="en" i="1">
                <a:latin typeface="Times New Roman"/>
                <a:ea typeface="Times New Roman"/>
              </a:rPr>
              <a:t>i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>
                <a:latin typeface="Times New Roman"/>
                <a:ea typeface="Times New Roman"/>
              </a:rPr>
              <a:t>0,…,</a:t>
            </a:r>
            <a:r>
              <a:rPr lang="en" i="1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n</a:t>
            </a:r>
            <a:r>
              <a:rPr lang="en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>
                <a:latin typeface="Times New Roman"/>
                <a:ea typeface="Times New Roman"/>
              </a:rPr>
              <a:t>       end </a:t>
            </a:r>
            <a:r>
              <a:rPr lang="en" i="1">
                <a:latin typeface="Times New Roman"/>
                <a:ea typeface="Times New Roman"/>
              </a:rPr>
              <a:t>j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86236929"/>
              </p:ext>
            </p:extLst>
          </p:nvPr>
        </p:nvGraphicFramePr>
        <p:xfrm>
          <a:off x="3296816" y="1676922"/>
          <a:ext cx="2093913" cy="457200"/>
        </p:xfrm>
        <a:graphic>
          <a:graphicData uri="http://schemas.openxmlformats.org/presentationml/2006/ole">
            <p:oleObj spid="_x0000_s56428" name="Формула" r:id="rId3" imgW="1054100" imgH="228600" progId="Equation.3">
              <p:embed/>
            </p:oleObj>
          </a:graphicData>
        </a:graphic>
      </p:graphicFrame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1309662" y="2917831"/>
          <a:ext cx="1701800" cy="860425"/>
        </p:xfrm>
        <a:graphic>
          <a:graphicData uri="http://schemas.openxmlformats.org/presentationml/2006/ole">
            <p:oleObj spid="_x0000_s56429" name="Формула" r:id="rId4" imgW="876300" imgH="431800" progId="Equation.3">
              <p:embed/>
            </p:oleObj>
          </a:graphicData>
        </a:graphic>
      </p:graphicFrame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3238488" y="3103573"/>
          <a:ext cx="1828800" cy="457200"/>
        </p:xfrm>
        <a:graphic>
          <a:graphicData uri="http://schemas.openxmlformats.org/presentationml/2006/ole">
            <p:oleObj spid="_x0000_s56430" name="Формула" r:id="rId5" imgW="901309" imgH="228501" progId="Equation.3">
              <p:embed/>
            </p:oleObj>
          </a:graphicData>
        </a:graphic>
      </p:graphicFrame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1452563" y="3850243"/>
          <a:ext cx="1925637" cy="457200"/>
        </p:xfrm>
        <a:graphic>
          <a:graphicData uri="http://schemas.openxmlformats.org/presentationml/2006/ole">
            <p:oleObj spid="_x0000_s56431" name="Формула" r:id="rId6" imgW="965200" imgH="228600" progId="Equation.3">
              <p:embed/>
            </p:oleObj>
          </a:graphicData>
        </a:graphic>
      </p:graphicFrame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1381125" y="4418026"/>
          <a:ext cx="1774825" cy="868362"/>
        </p:xfrm>
        <a:graphic>
          <a:graphicData uri="http://schemas.openxmlformats.org/presentationml/2006/ole">
            <p:oleObj spid="_x0000_s56432" name="Формула" r:id="rId7" imgW="876300" imgH="431800" progId="Equation.3">
              <p:embed/>
            </p:oleObj>
          </a:graphicData>
        </a:graphic>
      </p:graphicFrame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3381375" y="4569708"/>
          <a:ext cx="2036763" cy="457200"/>
        </p:xfrm>
        <a:graphic>
          <a:graphicData uri="http://schemas.openxmlformats.org/presentationml/2006/ole">
            <p:oleObj spid="_x0000_s56433" name="Формула" r:id="rId8" imgW="990600" imgH="228600" progId="Equation.3">
              <p:embed/>
            </p:oleObj>
          </a:graphicData>
        </a:graphic>
      </p:graphicFrame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Preconditioned </a:t>
            </a:r>
            <a:r>
              <a:rPr lang="en" sz="2800" dirty="0" smtClean="0"/>
              <a:t>Method </a:t>
            </a:r>
            <a:r>
              <a:rPr lang="en" sz="2800" dirty="0"/>
              <a:t>(PCG)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b="1">
                <a:latin typeface="Times New Roman" pitchFamily="18" charset="0"/>
                <a:cs typeface="Times New Roman" pitchFamily="18" charset="0"/>
                <a:sym typeface="Symbol"/>
              </a:rPr>
              <a:t>Algorithm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Preliminarystep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Mainsteps</a:t>
            </a: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en" i="1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	</a:t>
            </a:r>
            <a:r>
              <a:rPr lang="en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for</a:t>
            </a:r>
            <a:r>
              <a:rPr lang="en">
                <a:latin typeface="Times New Roman"/>
                <a:ea typeface="Times New Roman"/>
              </a:rPr>
              <a:t> </a:t>
            </a:r>
            <a:r>
              <a:rPr lang="en" i="1">
                <a:latin typeface="Times New Roman"/>
                <a:ea typeface="Times New Roman"/>
              </a:rPr>
              <a:t>i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>
                <a:latin typeface="Times New Roman"/>
                <a:ea typeface="Times New Roman"/>
              </a:rPr>
              <a:t>0,…,</a:t>
            </a:r>
            <a:r>
              <a:rPr lang="en" i="1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n</a:t>
            </a:r>
            <a:r>
              <a:rPr lang="en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>
                <a:latin typeface="Times New Roman"/>
                <a:ea typeface="Times New Roman"/>
              </a:rPr>
              <a:t>       </a:t>
            </a:r>
            <a:r>
              <a:rPr lang="en" i="1">
                <a:latin typeface="Times New Roman"/>
                <a:ea typeface="Times New Roman"/>
              </a:rPr>
              <a:t>end</a:t>
            </a:r>
            <a:r>
              <a:rPr lang="en">
                <a:latin typeface="Times New Roman"/>
                <a:ea typeface="Times New Roman"/>
              </a:rPr>
              <a:t> </a:t>
            </a:r>
            <a:r>
              <a:rPr lang="en" i="1">
                <a:latin typeface="Times New Roman"/>
                <a:ea typeface="Times New Roman"/>
              </a:rPr>
              <a:t>j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4653755"/>
              </p:ext>
            </p:extLst>
          </p:nvPr>
        </p:nvGraphicFramePr>
        <p:xfrm>
          <a:off x="3296816" y="1701800"/>
          <a:ext cx="1412875" cy="406400"/>
        </p:xfrm>
        <a:graphic>
          <a:graphicData uri="http://schemas.openxmlformats.org/presentationml/2006/ole">
            <p:oleObj spid="_x0000_s62621" name="Формула" r:id="rId3" imgW="710891" imgH="203112" progId="Equation.3">
              <p:embed/>
            </p:oleObj>
          </a:graphicData>
        </a:graphic>
      </p:graphicFrame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1320800" y="2943225"/>
          <a:ext cx="1677988" cy="809625"/>
        </p:xfrm>
        <a:graphic>
          <a:graphicData uri="http://schemas.openxmlformats.org/presentationml/2006/ole">
            <p:oleObj spid="_x0000_s62622" name="Формула" r:id="rId4" imgW="863225" imgH="406224" progId="Equation.3">
              <p:embed/>
            </p:oleObj>
          </a:graphicData>
        </a:graphic>
      </p:graphicFrame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3238488" y="3103573"/>
          <a:ext cx="1828800" cy="457200"/>
        </p:xfrm>
        <a:graphic>
          <a:graphicData uri="http://schemas.openxmlformats.org/presentationml/2006/ole">
            <p:oleObj spid="_x0000_s62623" name="Формула" r:id="rId5" imgW="901309" imgH="228501" progId="Equation.3">
              <p:embed/>
            </p:oleObj>
          </a:graphicData>
        </a:graphic>
      </p:graphicFrame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1452563" y="3850243"/>
          <a:ext cx="1925637" cy="457200"/>
        </p:xfrm>
        <a:graphic>
          <a:graphicData uri="http://schemas.openxmlformats.org/presentationml/2006/ole">
            <p:oleObj spid="_x0000_s62624" name="Формула" r:id="rId6" imgW="965200" imgH="228600" progId="Equation.3">
              <p:embed/>
            </p:oleObj>
          </a:graphicData>
        </a:graphic>
      </p:graphicFrame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1368425" y="4443413"/>
          <a:ext cx="1800225" cy="817562"/>
        </p:xfrm>
        <a:graphic>
          <a:graphicData uri="http://schemas.openxmlformats.org/presentationml/2006/ole">
            <p:oleObj spid="_x0000_s62625" name="Формула" r:id="rId7" imgW="888614" imgH="406224" progId="Equation.3">
              <p:embed/>
            </p:oleObj>
          </a:graphicData>
        </a:graphic>
      </p:graphicFrame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3355975" y="4595813"/>
          <a:ext cx="2089150" cy="406400"/>
        </p:xfrm>
        <a:graphic>
          <a:graphicData uri="http://schemas.openxmlformats.org/presentationml/2006/ole">
            <p:oleObj spid="_x0000_s62626" name="Формула" r:id="rId8" imgW="1016000" imgH="203200" progId="Equation.3">
              <p:embed/>
            </p:oleObj>
          </a:graphicData>
        </a:graphic>
      </p:graphicFrame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247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80577698"/>
              </p:ext>
            </p:extLst>
          </p:nvPr>
        </p:nvGraphicFramePr>
        <p:xfrm>
          <a:off x="4800185" y="1649348"/>
          <a:ext cx="1344612" cy="457200"/>
        </p:xfrm>
        <a:graphic>
          <a:graphicData uri="http://schemas.openxmlformats.org/presentationml/2006/ole">
            <p:oleObj spid="_x0000_s62627" name="Формула" r:id="rId9" imgW="672808" imgH="228501" progId="Equation.3">
              <p:embed/>
            </p:oleObj>
          </a:graphicData>
        </a:graphic>
      </p:graphicFrame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247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23684719"/>
              </p:ext>
            </p:extLst>
          </p:nvPr>
        </p:nvGraphicFramePr>
        <p:xfrm>
          <a:off x="6489285" y="1700213"/>
          <a:ext cx="881062" cy="406400"/>
        </p:xfrm>
        <a:graphic>
          <a:graphicData uri="http://schemas.openxmlformats.org/presentationml/2006/ole">
            <p:oleObj spid="_x0000_s62628" name="Формула" r:id="rId10" imgW="444307" imgH="203112" progId="Equation.3">
              <p:embed/>
            </p:oleObj>
          </a:graphicData>
        </a:graphic>
      </p:graphicFrame>
      <p:sp>
        <p:nvSpPr>
          <p:cNvPr id="6247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62476" name="Object 12"/>
          <p:cNvGraphicFramePr>
            <a:graphicFrameLocks noChangeAspect="1"/>
          </p:cNvGraphicFramePr>
          <p:nvPr/>
        </p:nvGraphicFramePr>
        <p:xfrm>
          <a:off x="3667125" y="3811242"/>
          <a:ext cx="1593850" cy="481012"/>
        </p:xfrm>
        <a:graphic>
          <a:graphicData uri="http://schemas.openxmlformats.org/presentationml/2006/ole">
            <p:oleObj spid="_x0000_s62629" name="Формула" r:id="rId11" imgW="812447" imgH="241195" progId="Equation.3">
              <p:embed/>
            </p:oleObj>
          </a:graphicData>
        </a:graphic>
      </p:graphicFrame>
      <p:sp>
        <p:nvSpPr>
          <p:cNvPr id="57" name="Номер слайда 5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TheUniversityofFloridaSparseMatrixCollection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 pitchFamily="18" charset="0"/>
                <a:cs typeface="Times New Roman" pitchFamily="18" charset="0"/>
                <a:sym typeface="Symbol"/>
                <a:hlinkClick r:id="rId2"/>
              </a:rPr>
              <a:t>httpwwwciseufleduresearchsparsematrices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Parametersofthematricesinvolved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1352600" y="2564904"/>
          <a:ext cx="6336704" cy="2346960"/>
        </p:xfrm>
        <a:graphic>
          <a:graphicData uri="http://schemas.openxmlformats.org/drawingml/2006/table">
            <a:tbl>
              <a:tblPr/>
              <a:tblGrid>
                <a:gridCol w="1983389"/>
                <a:gridCol w="1382669"/>
                <a:gridCol w="1485323"/>
                <a:gridCol w="1485323"/>
              </a:tblGrid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" sz="2200" i="1" baseline="-250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bcsstk01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882 336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bcsstk05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2 423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14 281.1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bcsstk10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1086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22 070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524 225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bcsstk13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2003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83 883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1.06е+10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parabolic_fem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525 825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3 674 625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2.11е+10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tmt_sym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726 713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>
                          <a:latin typeface="Times New Roman"/>
                          <a:ea typeface="Times New Roman"/>
                          <a:cs typeface="Times New Roman"/>
                        </a:rPr>
                        <a:t>5 080 961</a:t>
                      </a:r>
                      <a:endParaRPr lang="ru-RU" sz="22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0" dirty="0">
                          <a:latin typeface="Times New Roman"/>
                          <a:ea typeface="Times New Roman"/>
                          <a:cs typeface="Times New Roman"/>
                        </a:rPr>
                        <a:t>---</a:t>
                      </a:r>
                      <a:endParaRPr lang="ru-RU" sz="2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Matrixpattern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/>
                <a:ea typeface="Times New Roman"/>
              </a:rPr>
              <a:t>bcsstk13</a:t>
            </a:r>
          </a:p>
          <a:p>
            <a:pPr marL="457200" indent="-457200" rtl="0">
              <a:defRPr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</a:rPr>
              <a:t>Exact solution</a:t>
            </a:r>
          </a:p>
          <a:p>
            <a:pPr marL="457200" indent="-457200" rtl="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</a:rPr>
              <a:t>Right side</a:t>
            </a:r>
          </a:p>
          <a:p>
            <a:pPr marL="457200" indent="-457200" rtl="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solidFill>
                  <a:srgbClr val="000000"/>
                </a:solidFill>
                <a:latin typeface="Times New Roman"/>
                <a:ea typeface="Times New Roman"/>
              </a:rPr>
              <a:t>System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en" i="1" dirty="0">
                <a:latin typeface="Times New Roman"/>
                <a:ea typeface="Times New Roman"/>
              </a:rPr>
              <a:t> Ax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</a:rPr>
              <a:t>b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42" name="Рисунок 41" descr="D:\Barkalov\Публикации\2011 Учебное пособие\Целиком\Для презентаций\bcsstk13_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8904" y="998519"/>
            <a:ext cx="5328592" cy="53108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1095375" y="2357438"/>
          <a:ext cx="2457450" cy="457200"/>
        </p:xfrm>
        <a:graphic>
          <a:graphicData uri="http://schemas.openxmlformats.org/presentationml/2006/ole">
            <p:oleObj spid="_x0000_s99363" name="Формула" r:id="rId4" imgW="1231366" imgH="228501" progId="Equation.3">
              <p:embed/>
            </p:oleObj>
          </a:graphicData>
        </a:graphic>
      </p:graphicFrame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1095375" y="3286125"/>
          <a:ext cx="960438" cy="403225"/>
        </p:xfrm>
        <a:graphic>
          <a:graphicData uri="http://schemas.openxmlformats.org/presentationml/2006/ole">
            <p:oleObj spid="_x0000_s99364" name="Формула" r:id="rId5" imgW="469696" imgH="203112" progId="Equation.3">
              <p:embed/>
            </p:oleObj>
          </a:graphicData>
        </a:graphic>
      </p:graphicFrame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Experimental </a:t>
            </a:r>
            <a:r>
              <a:rPr lang="en" sz="2800" dirty="0" smtClean="0"/>
              <a:t>Results (Sparse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accuracy </a:t>
            </a:r>
            <a:r>
              <a:rPr lang="en" i="1" dirty="0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10</a:t>
            </a:r>
            <a:r>
              <a:rPr lang="en" baseline="30000" dirty="0">
                <a:latin typeface="Times New Roman"/>
                <a:ea typeface="Times New Roman"/>
              </a:rPr>
              <a:t>–7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ILU(0)-preconditioner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Convergence is ensured by more than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iterations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use of preconditioner reduces the number of iterations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0" y="0"/>
            <a:ext cx="3268663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1928664" y="2132856"/>
          <a:ext cx="6120681" cy="2438400"/>
        </p:xfrm>
        <a:graphic>
          <a:graphicData uri="http://schemas.openxmlformats.org/drawingml/2006/table">
            <a:tbl>
              <a:tblPr/>
              <a:tblGrid>
                <a:gridCol w="1853715"/>
                <a:gridCol w="1207994"/>
                <a:gridCol w="1537694"/>
                <a:gridCol w="1521278"/>
              </a:tblGrid>
              <a:tr h="200025"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Matrix name</a:t>
                      </a:r>
                      <a: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i="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Accuracy 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111760"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CG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PCG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bcsstk01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125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bcsstk05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153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272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bcsstk10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1086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2335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149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bcsstk13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2003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20031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10016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parabolic_fem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525 825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1690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1045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tmt_sym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726 713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5356</a:t>
                      </a:r>
                      <a:endParaRPr lang="ru-RU" sz="2000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2095" algn="ctr" rtl="0">
                        <a:spcAft>
                          <a:spcPts val="0"/>
                        </a:spcAft>
                      </a:pPr>
                      <a:r>
                        <a:rPr lang="en" sz="2000" i="0">
                          <a:latin typeface="Times New Roman"/>
                          <a:ea typeface="Calibri"/>
                          <a:cs typeface="Times New Roman"/>
                        </a:rPr>
                        <a:t>1210</a:t>
                      </a:r>
                      <a:endParaRPr lang="ru-RU" sz="20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66700" cy="152400"/>
          </a:xfrm>
          <a:prstGeom prst="rect">
            <a:avLst/>
          </a:prstGeom>
          <a:noFill/>
        </p:spPr>
      </p:pic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Nizhny Novgorod, 2014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Krylov Subspace Iterative Methods</a:t>
            </a:r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CG – </a:t>
            </a:r>
            <a:r>
              <a:rPr lang="en" sz="2800" dirty="0" smtClean="0"/>
              <a:t>Parallel Algorithm (Dense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741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/>
              <a:t>Iterations are accomplished in a sequence, so it makes sense to parallelize computations </a:t>
            </a:r>
            <a:r>
              <a:rPr lang="en" dirty="0" smtClean="0"/>
              <a:t>performed </a:t>
            </a:r>
            <a:r>
              <a:rPr lang="en" dirty="0"/>
              <a:t>as part of individual iterations,</a:t>
            </a:r>
          </a:p>
          <a:p>
            <a:pPr lvl="1" rtl="0">
              <a:defRPr/>
            </a:pPr>
            <a:r>
              <a:rPr lang="en" sz="2200" dirty="0">
                <a:ea typeface="+mn-ea"/>
              </a:rPr>
              <a:t>Basic computations according to the selected method, </a:t>
            </a:r>
            <a:r>
              <a:rPr lang="en" sz="2200" dirty="0" smtClean="0">
                <a:ea typeface="+mn-ea"/>
              </a:rPr>
              <a:t>consist </a:t>
            </a:r>
            <a:r>
              <a:rPr lang="en" sz="2200" dirty="0">
                <a:ea typeface="+mn-ea"/>
              </a:rPr>
              <a:t>in multiplication of the matrix </a:t>
            </a:r>
            <a:r>
              <a:rPr lang="en" sz="2200" i="1" dirty="0">
                <a:ea typeface="+mn-ea"/>
              </a:rPr>
              <a:t>A</a:t>
            </a:r>
            <a:r>
              <a:rPr lang="en" sz="2200" dirty="0">
                <a:ea typeface="+mn-ea"/>
              </a:rPr>
              <a:t> by the vector </a:t>
            </a:r>
            <a:r>
              <a:rPr lang="en" sz="2200" i="1" dirty="0">
                <a:ea typeface="+mn-ea"/>
              </a:rPr>
              <a:t>h</a:t>
            </a:r>
            <a:r>
              <a:rPr lang="en" sz="2200" dirty="0">
                <a:ea typeface="+mn-ea"/>
              </a:rPr>
              <a:t>,</a:t>
            </a:r>
          </a:p>
          <a:p>
            <a:pPr lvl="1" rtl="0">
              <a:defRPr/>
            </a:pPr>
            <a:r>
              <a:rPr lang="en" sz="2200" dirty="0">
                <a:ea typeface="+mn-ea"/>
              </a:rPr>
              <a:t>Additional computations (scalar multiplication and addition of vectors) that are less complex include various vector processing operations (scalar product, addition, subtraction, scalar multiplication). </a:t>
            </a:r>
          </a:p>
          <a:p>
            <a:pPr rtl="0">
              <a:defRPr/>
            </a:pPr>
            <a:r>
              <a:rPr lang="en" dirty="0"/>
              <a:t>Known parallel algorithms of matrix multiplication by a vector </a:t>
            </a:r>
            <a:r>
              <a:rPr lang="en" dirty="0" smtClean="0"/>
              <a:t>are </a:t>
            </a:r>
            <a:r>
              <a:rPr lang="en" dirty="0"/>
              <a:t>used</a:t>
            </a:r>
            <a:endParaRPr lang="ru-RU" i="1" dirty="0" smtClean="0"/>
          </a:p>
          <a:p>
            <a:pPr rtl="0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35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37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2540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Nizhny Novgorod, 2014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Krylov Subspace Iterative Methods</a:t>
            </a:r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4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CG – </a:t>
            </a:r>
            <a:r>
              <a:rPr lang="en" sz="2800" dirty="0" smtClean="0"/>
              <a:t>Parallel Algorithm (Dense</a:t>
            </a:r>
            <a:r>
              <a:rPr lang="en" sz="2800" dirty="0"/>
              <a:t>)</a:t>
            </a:r>
            <a:endParaRPr lang="ru-RU" sz="2800" dirty="0" smtClean="0"/>
          </a:p>
        </p:txBody>
      </p:sp>
      <p:sp>
        <p:nvSpPr>
          <p:cNvPr id="1229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/>
            <a:r>
              <a:rPr lang="en" dirty="0"/>
              <a:t>Complexity estimation for the parallel </a:t>
            </a:r>
            <a:r>
              <a:rPr lang="en" sz="2600" i="1" dirty="0">
                <a:latin typeface="Times New Roman" pitchFamily="18" charset="0"/>
                <a:cs typeface="Times New Roman" pitchFamily="18" charset="0"/>
              </a:rPr>
              <a:t>Ah</a:t>
            </a:r>
            <a:r>
              <a:rPr lang="en" sz="2600" baseline="30000" dirty="0"/>
              <a:t>(</a:t>
            </a:r>
            <a:r>
              <a:rPr lang="en" sz="2600" i="1" baseline="30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" sz="2600" baseline="30000" dirty="0"/>
              <a:t>)</a:t>
            </a:r>
            <a:r>
              <a:rPr lang="en" dirty="0"/>
              <a:t> operation</a:t>
            </a:r>
            <a:r>
              <a:rPr lang="en" baseline="30000" dirty="0"/>
              <a:t> </a:t>
            </a:r>
            <a:r>
              <a:rPr lang="en" dirty="0"/>
              <a:t>in case of horizontal band division of the matrix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/>
              <a:t> is</a:t>
            </a:r>
          </a:p>
          <a:p>
            <a:pPr rtl="0"/>
            <a:endParaRPr lang="ru-RU" i="1" dirty="0" smtClean="0"/>
          </a:p>
          <a:p>
            <a:pPr rtl="0">
              <a:buFont typeface="Wingdings" pitchFamily="2" charset="2"/>
              <a:buNone/>
            </a:pPr>
            <a:r>
              <a:rPr lang="en" sz="2200" i="1" dirty="0"/>
              <a:t>	n</a:t>
            </a:r>
            <a:r>
              <a:rPr lang="en" sz="2200" dirty="0"/>
              <a:t> is the vector length, </a:t>
            </a:r>
            <a:r>
              <a:rPr lang="en" sz="2200" i="1" dirty="0"/>
              <a:t>p</a:t>
            </a:r>
            <a:r>
              <a:rPr lang="en" sz="2200" dirty="0"/>
              <a:t> is the number of flows, </a:t>
            </a:r>
            <a:r>
              <a:rPr lang="en" sz="2200" i="1" dirty="0">
                <a:sym typeface="Symbol" pitchFamily="18" charset="2"/>
              </a:rPr>
              <a:t></a:t>
            </a:r>
            <a:r>
              <a:rPr lang="en" sz="2200" dirty="0"/>
              <a:t> – contingency</a:t>
            </a:r>
          </a:p>
          <a:p>
            <a:pPr rtl="0"/>
            <a:r>
              <a:rPr lang="en" dirty="0"/>
              <a:t>Less complex computations are subject to single threading.</a:t>
            </a:r>
          </a:p>
          <a:p>
            <a:pPr rtl="0"/>
            <a:r>
              <a:rPr lang="en" dirty="0"/>
              <a:t>Total complexity estimation of the parallel CG method</a:t>
            </a:r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>
              <a:buFont typeface="Wingdings" pitchFamily="2" charset="2"/>
              <a:buNone/>
            </a:pPr>
            <a:r>
              <a:rPr lang="en" dirty="0"/>
              <a:t>	where </a:t>
            </a:r>
            <a:r>
              <a:rPr lang="en" i="1" dirty="0"/>
              <a:t>L</a:t>
            </a:r>
            <a:r>
              <a:rPr lang="en" dirty="0"/>
              <a:t> is the number of method iterations.</a:t>
            </a:r>
          </a:p>
          <a:p>
            <a:pPr rtl="0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22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297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29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299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300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302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229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29171613"/>
              </p:ext>
            </p:extLst>
          </p:nvPr>
        </p:nvGraphicFramePr>
        <p:xfrm>
          <a:off x="3728864" y="2060848"/>
          <a:ext cx="1328737" cy="457200"/>
        </p:xfrm>
        <a:graphic>
          <a:graphicData uri="http://schemas.openxmlformats.org/presentationml/2006/ole">
            <p:oleObj spid="_x0000_s92196" name="Формула" r:id="rId3" imgW="660400" imgH="228600" progId="Equation.3">
              <p:embed/>
            </p:oleObj>
          </a:graphicData>
        </a:graphic>
      </p:graphicFrame>
      <p:sp>
        <p:nvSpPr>
          <p:cNvPr id="1230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86931449"/>
              </p:ext>
            </p:extLst>
          </p:nvPr>
        </p:nvGraphicFramePr>
        <p:xfrm>
          <a:off x="3152800" y="3717032"/>
          <a:ext cx="2846387" cy="962025"/>
        </p:xfrm>
        <a:graphic>
          <a:graphicData uri="http://schemas.openxmlformats.org/presentationml/2006/ole">
            <p:oleObj spid="_x0000_s92197" name="Формула" r:id="rId4" imgW="1435100" imgH="482600" progId="Equation.3">
              <p:embed/>
            </p:oleObj>
          </a:graphicData>
        </a:graphic>
      </p:graphicFrame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Nizhny Novgorod, 2014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>
                <a:latin typeface="Arial" pitchFamily="34" charset="0"/>
                <a:cs typeface="Arial" pitchFamily="34" charset="0"/>
              </a:rPr>
              <a:t>Krylov Subspace Iterative Methods</a:t>
            </a:r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algn="l" rtl="0" eaLnBrk="0" hangingPunct="0"/>
            <a:r>
              <a:rPr lang="en" sz="2800" b="1" dirty="0">
                <a:solidFill>
                  <a:schemeClr val="tx2"/>
                </a:solidFill>
                <a:latin typeface="Arial" pitchFamily="34" charset="0"/>
              </a:rPr>
              <a:t>Experimental </a:t>
            </a:r>
            <a:r>
              <a:rPr lang="en" sz="2800" b="1" dirty="0" smtClean="0">
                <a:solidFill>
                  <a:schemeClr val="tx2"/>
                </a:solidFill>
                <a:latin typeface="Arial" pitchFamily="34" charset="0"/>
              </a:rPr>
              <a:t>Results (Dense</a:t>
            </a:r>
            <a:r>
              <a:rPr lang="en" sz="2800" b="1" dirty="0">
                <a:solidFill>
                  <a:schemeClr val="tx2"/>
                </a:solidFill>
                <a:latin typeface="Arial" pitchFamily="34" charset="0"/>
              </a:rPr>
              <a:t>)</a:t>
            </a:r>
            <a:endParaRPr lang="ru-RU" sz="28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rtl="0"/>
            <a:endParaRPr lang="ru-RU"/>
          </a:p>
        </p:txBody>
      </p:sp>
      <p:sp>
        <p:nvSpPr>
          <p:cNvPr id="23558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" sz="2200" dirty="0">
                <a:latin typeface="Arial" pitchFamily="34" charset="0"/>
              </a:rPr>
              <a:t>Acceleration in relation to the single-flow version</a:t>
            </a: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" sz="2200" dirty="0">
                <a:latin typeface="Arial" pitchFamily="34" charset="0"/>
              </a:rPr>
              <a:t>Effect of insufficient computation load on the flow if N=500.</a:t>
            </a:r>
            <a:endParaRPr lang="ru-RU" sz="2200" dirty="0">
              <a:latin typeface="Arial" pitchFamily="34" charset="0"/>
            </a:endParaRPr>
          </a:p>
        </p:txBody>
      </p:sp>
      <p:pic>
        <p:nvPicPr>
          <p:cNvPr id="23559" name="Диаграмма 2"/>
          <p:cNvPicPr>
            <a:picLocks noChangeAspect="1" noChangeArrowheads="1"/>
          </p:cNvPicPr>
          <p:nvPr/>
        </p:nvPicPr>
        <p:blipFill>
          <a:blip r:embed="rId2" cstate="print"/>
          <a:srcRect l="-1907" t="-4428" r="-4654" b="-3322"/>
          <a:stretch>
            <a:fillRect/>
          </a:stretch>
        </p:blipFill>
        <p:spPr bwMode="auto">
          <a:xfrm>
            <a:off x="1423988" y="1412875"/>
            <a:ext cx="621188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38</a:t>
            </a:fld>
            <a:r>
              <a:rPr lang="en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05128" y="5044534"/>
            <a:ext cx="1296144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latin typeface="+mn-lt"/>
              </a:rPr>
              <a:t>Number of flows</a:t>
            </a:r>
            <a:endParaRPr lang="ru-RU" sz="12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3988" y="1576868"/>
            <a:ext cx="1224136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latin typeface="+mn-lt"/>
              </a:rPr>
              <a:t>Acceleration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457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4580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Conclusion</a:t>
            </a:r>
          </a:p>
        </p:txBody>
      </p:sp>
      <p:sp>
        <p:nvSpPr>
          <p:cNvPr id="24581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buNone/>
            </a:pPr>
            <a:r>
              <a:rPr lang="en" dirty="0"/>
              <a:t>The lecture gives a review of the following:</a:t>
            </a:r>
            <a:endParaRPr lang="ru-RU" dirty="0" smtClean="0"/>
          </a:p>
          <a:p>
            <a:pPr rtl="0"/>
            <a:r>
              <a:rPr lang="en" dirty="0"/>
              <a:t>Idea of projective methods</a:t>
            </a:r>
          </a:p>
          <a:p>
            <a:pPr rtl="0"/>
            <a:r>
              <a:rPr lang="en" dirty="0"/>
              <a:t>Krylov </a:t>
            </a:r>
            <a:r>
              <a:rPr lang="en" dirty="0" smtClean="0"/>
              <a:t>subspace</a:t>
            </a:r>
            <a:r>
              <a:rPr lang="en" dirty="0"/>
              <a:t>, </a:t>
            </a:r>
            <a:r>
              <a:rPr lang="en" dirty="0" smtClean="0"/>
              <a:t>subspace basis</a:t>
            </a:r>
            <a:endParaRPr lang="en" dirty="0"/>
          </a:p>
          <a:p>
            <a:pPr lvl="1" rtl="0"/>
            <a:r>
              <a:rPr lang="en" sz="2200" dirty="0"/>
              <a:t>Arnoldi </a:t>
            </a:r>
            <a:r>
              <a:rPr lang="en" sz="2200" dirty="0" smtClean="0"/>
              <a:t>orthogonalization</a:t>
            </a:r>
            <a:endParaRPr lang="ru-RU" sz="2200" dirty="0" smtClean="0"/>
          </a:p>
          <a:p>
            <a:pPr lvl="1" rtl="0"/>
            <a:r>
              <a:rPr lang="en" sz="2200" dirty="0"/>
              <a:t>Lancsoz </a:t>
            </a:r>
            <a:r>
              <a:rPr lang="en" sz="2200" dirty="0" smtClean="0"/>
              <a:t>biorthogonalization</a:t>
            </a:r>
            <a:endParaRPr lang="ru-RU" sz="2200" dirty="0" smtClean="0"/>
          </a:p>
          <a:p>
            <a:pPr lvl="1" rtl="0"/>
            <a:r>
              <a:rPr lang="en" sz="2200" dirty="0"/>
              <a:t>Symmetric Lancsoz </a:t>
            </a:r>
            <a:r>
              <a:rPr lang="en" sz="2200" dirty="0" smtClean="0"/>
              <a:t>algorithm</a:t>
            </a:r>
            <a:endParaRPr lang="ru-RU" sz="2200" dirty="0" smtClean="0"/>
          </a:p>
          <a:p>
            <a:pPr rtl="0"/>
            <a:r>
              <a:rPr lang="en" dirty="0"/>
              <a:t>Krylov </a:t>
            </a:r>
            <a:r>
              <a:rPr lang="en" dirty="0" smtClean="0"/>
              <a:t>subspace iterative methods</a:t>
            </a:r>
            <a:endParaRPr lang="en" dirty="0"/>
          </a:p>
          <a:p>
            <a:pPr lvl="1" rtl="0"/>
            <a:r>
              <a:rPr lang="en" sz="2200" dirty="0"/>
              <a:t>Generalized </a:t>
            </a:r>
            <a:r>
              <a:rPr lang="en" sz="2200" dirty="0" smtClean="0"/>
              <a:t>minimal residual method</a:t>
            </a:r>
            <a:endParaRPr lang="en" sz="2200" dirty="0"/>
          </a:p>
          <a:p>
            <a:pPr lvl="1" rtl="0"/>
            <a:r>
              <a:rPr lang="en" sz="2200" dirty="0"/>
              <a:t>Bi-conjugate </a:t>
            </a:r>
            <a:r>
              <a:rPr lang="en" sz="2200" dirty="0" smtClean="0"/>
              <a:t>gradient method</a:t>
            </a:r>
            <a:endParaRPr lang="en" sz="2200" dirty="0"/>
          </a:p>
          <a:p>
            <a:pPr lvl="1" rtl="0"/>
            <a:r>
              <a:rPr lang="en" sz="2200" dirty="0"/>
              <a:t>Conjugate </a:t>
            </a:r>
            <a:r>
              <a:rPr lang="en" sz="2200" dirty="0" smtClean="0"/>
              <a:t>gradient method</a:t>
            </a:r>
            <a:endParaRPr lang="en" sz="2200" dirty="0"/>
          </a:p>
          <a:p>
            <a:pPr lvl="1" rtl="0"/>
            <a:r>
              <a:rPr lang="en" sz="2200" dirty="0"/>
              <a:t>Preconditioning in the </a:t>
            </a:r>
            <a:r>
              <a:rPr lang="en" sz="2200" dirty="0" smtClean="0"/>
              <a:t>method pattern </a:t>
            </a:r>
            <a:endParaRPr lang="en" sz="2200" dirty="0"/>
          </a:p>
          <a:p>
            <a:pPr rtl="0"/>
            <a:r>
              <a:rPr lang="en" dirty="0"/>
              <a:t>Experimental </a:t>
            </a:r>
            <a:r>
              <a:rPr lang="en" dirty="0" smtClean="0"/>
              <a:t>results</a:t>
            </a:r>
            <a:endParaRPr lang="en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Properties of Iterative Methods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/>
              <a:t>Iterative method is convergent if</a:t>
            </a:r>
          </a:p>
          <a:p>
            <a:pPr rtl="0">
              <a:buFont typeface="Wingdings" pitchFamily="2" charset="2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			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baseline="30000" dirty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300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r>
              <a:rPr lang="en" dirty="0"/>
              <a:t>Iterative method stop criteria: accuracy and number of iterations</a:t>
            </a:r>
          </a:p>
          <a:p>
            <a:pPr lvl="1">
              <a:defRPr/>
            </a:pPr>
            <a:r>
              <a:rPr lang="en" sz="2200" dirty="0"/>
              <a:t>Stop, if </a:t>
            </a:r>
            <a:r>
              <a:rPr lang="en" kern="800" dirty="0">
                <a:latin typeface="Times New Roman"/>
              </a:rPr>
              <a:t>||</a:t>
            </a:r>
            <a:r>
              <a:rPr lang="en" i="1" kern="800" dirty="0">
                <a:latin typeface="Times New Roman"/>
              </a:rPr>
              <a:t>x</a:t>
            </a:r>
            <a:r>
              <a:rPr lang="en" kern="800" baseline="30000" dirty="0">
                <a:latin typeface="Times New Roman"/>
              </a:rPr>
              <a:t>(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>
                <a:latin typeface="Times New Roman"/>
              </a:rPr>
              <a:t>)</a:t>
            </a:r>
            <a:r>
              <a:rPr lang="en" kern="800" dirty="0" smtClean="0">
                <a:latin typeface="Times New Roman"/>
                <a:sym typeface="Symbol"/>
              </a:rPr>
              <a:t></a:t>
            </a:r>
            <a:r>
              <a:rPr lang="en" i="1" kern="800" dirty="0">
                <a:latin typeface="Times New Roman"/>
              </a:rPr>
              <a:t>x</a:t>
            </a:r>
            <a:r>
              <a:rPr lang="en" i="1" kern="800" baseline="30000" dirty="0" smtClean="0">
                <a:latin typeface="Times New Roman"/>
                <a:sym typeface="Symbol"/>
              </a:rPr>
              <a:t>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 smtClean="0">
                <a:latin typeface="Times New Roman"/>
                <a:sym typeface="Symbol"/>
              </a:rPr>
              <a:t></a:t>
            </a:r>
            <a:r>
              <a:rPr lang="en" kern="800" dirty="0" smtClean="0">
                <a:latin typeface="Times New Roman"/>
                <a:sym typeface="Symbol"/>
              </a:rPr>
              <a:t></a:t>
            </a:r>
            <a:r>
              <a:rPr lang="en" i="1" kern="800" dirty="0" smtClean="0">
                <a:latin typeface="Times New Roman"/>
                <a:sym typeface="Symbol"/>
              </a:rPr>
              <a:t></a:t>
            </a:r>
            <a:r>
              <a:rPr lang="en" kern="800" baseline="-25000" dirty="0" smtClean="0">
                <a:latin typeface="Times New Roman"/>
                <a:sym typeface="Symbol"/>
              </a:rPr>
              <a:t></a:t>
            </a:r>
            <a:r>
              <a:rPr lang="en" dirty="0"/>
              <a:t>. </a:t>
            </a:r>
            <a:r>
              <a:rPr lang="en" sz="2200" dirty="0"/>
              <a:t>In this case, </a:t>
            </a:r>
            <a:r>
              <a:rPr lang="en" i="1" kern="800" dirty="0" smtClean="0">
                <a:latin typeface="Times New Roman"/>
                <a:sym typeface="Symbol"/>
              </a:rPr>
              <a:t></a:t>
            </a:r>
            <a:r>
              <a:rPr lang="en" kern="800" baseline="-25000" dirty="0" smtClean="0">
                <a:latin typeface="Times New Roman"/>
                <a:sym typeface="Symbol"/>
              </a:rPr>
              <a:t></a:t>
            </a:r>
            <a:r>
              <a:rPr lang="en" kern="800" dirty="0" smtClean="0">
                <a:latin typeface="Times New Roman"/>
                <a:sym typeface="Symbol"/>
              </a:rPr>
              <a:t></a:t>
            </a:r>
            <a:r>
              <a:rPr lang="en" i="1" kern="800" dirty="0" smtClean="0">
                <a:latin typeface="Times New Roman"/>
              </a:rPr>
              <a:t>x</a:t>
            </a:r>
            <a:r>
              <a:rPr lang="en" kern="800" baseline="30000" dirty="0" smtClean="0">
                <a:latin typeface="Times New Roman"/>
                <a:sym typeface="Symbol"/>
              </a:rPr>
              <a:t>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 smtClean="0">
                <a:latin typeface="Times New Roman"/>
                <a:sym typeface="Symbol"/>
              </a:rPr>
              <a:t></a:t>
            </a:r>
            <a:r>
              <a:rPr lang="en" kern="800" dirty="0" smtClean="0">
                <a:latin typeface="Times New Roman"/>
                <a:sym typeface="Symbol"/>
              </a:rPr>
              <a:t></a:t>
            </a:r>
            <a:r>
              <a:rPr lang="en" i="1" kern="800" dirty="0" smtClean="0">
                <a:latin typeface="Times New Roman"/>
              </a:rPr>
              <a:t> x</a:t>
            </a:r>
            <a:r>
              <a:rPr lang="en" kern="800" baseline="30000" dirty="0" smtClean="0">
                <a:latin typeface="Times New Roman"/>
                <a:sym typeface="Symbol"/>
              </a:rPr>
              <a:t>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 smtClean="0">
                <a:latin typeface="Times New Roman"/>
                <a:sym typeface="Symbol"/>
              </a:rPr>
              <a:t></a:t>
            </a:r>
            <a:r>
              <a:rPr lang="en" kern="800" dirty="0" smtClean="0">
                <a:latin typeface="Times New Roman"/>
                <a:sym typeface="Symbol"/>
              </a:rPr>
              <a:t></a:t>
            </a:r>
            <a:r>
              <a:rPr lang="en" sz="2200" dirty="0" smtClean="0"/>
              <a:t> </a:t>
            </a:r>
            <a:r>
              <a:rPr lang="en" sz="2200" dirty="0"/>
              <a:t>is the attainable method accuracy.</a:t>
            </a:r>
          </a:p>
          <a:p>
            <a:pPr lvl="1" rtl="0">
              <a:defRPr/>
            </a:pPr>
            <a:r>
              <a:rPr lang="en" sz="2200" dirty="0"/>
              <a:t>Stop, if </a:t>
            </a:r>
            <a:r>
              <a:rPr lang="en" sz="2200" kern="800" dirty="0">
                <a:latin typeface="Times New Roman"/>
              </a:rPr>
              <a:t>||</a:t>
            </a:r>
            <a:r>
              <a:rPr lang="en" sz="2200" i="1" kern="800" dirty="0">
                <a:latin typeface="Times New Roman"/>
              </a:rPr>
              <a:t>r</a:t>
            </a:r>
            <a:r>
              <a:rPr lang="en" sz="2200" kern="800" baseline="30000" dirty="0">
                <a:latin typeface="Times New Roman"/>
              </a:rPr>
              <a:t>(</a:t>
            </a:r>
            <a:r>
              <a:rPr lang="en" sz="2200" i="1" kern="800" baseline="30000" dirty="0">
                <a:latin typeface="Times New Roman"/>
              </a:rPr>
              <a:t>s</a:t>
            </a:r>
            <a:r>
              <a:rPr lang="en" sz="2200" kern="800" baseline="30000" dirty="0">
                <a:latin typeface="Times New Roman"/>
              </a:rPr>
              <a:t>)</a:t>
            </a:r>
            <a:r>
              <a:rPr lang="en" sz="2200" kern="800" dirty="0">
                <a:latin typeface="Times New Roman"/>
                <a:sym typeface="Symbol"/>
              </a:rPr>
              <a:t></a:t>
            </a:r>
            <a:r>
              <a:rPr lang="en" sz="2200" i="1" kern="800" dirty="0">
                <a:latin typeface="Times New Roman"/>
                <a:sym typeface="Symbol"/>
              </a:rPr>
              <a:t></a:t>
            </a:r>
            <a:r>
              <a:rPr lang="en" sz="2200" kern="800" baseline="-25000" dirty="0">
                <a:latin typeface="Times New Roman"/>
                <a:sym typeface="Symbol"/>
              </a:rPr>
              <a:t></a:t>
            </a:r>
            <a:r>
              <a:rPr lang="en" sz="2200" dirty="0"/>
              <a:t>. In this case, </a:t>
            </a:r>
            <a:r>
              <a:rPr lang="en" sz="2200" i="1" kern="800" dirty="0" smtClean="0">
                <a:latin typeface="Times New Roman"/>
                <a:sym typeface="Symbol"/>
              </a:rPr>
              <a:t></a:t>
            </a:r>
            <a:r>
              <a:rPr lang="en" sz="2200" kern="800" baseline="-25000" dirty="0" smtClean="0">
                <a:latin typeface="Times New Roman"/>
                <a:sym typeface="Symbol"/>
              </a:rPr>
              <a:t></a:t>
            </a:r>
            <a:r>
              <a:rPr lang="en" sz="2200" kern="800" dirty="0" smtClean="0">
                <a:latin typeface="Times New Roman"/>
                <a:sym typeface="Symbol"/>
              </a:rPr>
              <a:t></a:t>
            </a:r>
            <a:r>
              <a:rPr lang="en" sz="2200" i="1" kern="800" dirty="0" smtClean="0">
                <a:latin typeface="Times New Roman"/>
                <a:sym typeface="Symbol"/>
              </a:rPr>
              <a:t>r</a:t>
            </a:r>
            <a:r>
              <a:rPr lang="en" sz="2200" kern="800" baseline="30000" dirty="0" smtClean="0">
                <a:latin typeface="Times New Roman"/>
                <a:sym typeface="Symbol"/>
              </a:rPr>
              <a:t></a:t>
            </a:r>
            <a:r>
              <a:rPr lang="en" sz="2200" i="1" kern="800" baseline="30000" dirty="0" smtClean="0">
                <a:latin typeface="Times New Roman"/>
                <a:sym typeface="Symbol"/>
              </a:rPr>
              <a:t>s</a:t>
            </a:r>
            <a:r>
              <a:rPr lang="en" sz="2200" kern="800" baseline="30000" dirty="0" smtClean="0">
                <a:latin typeface="Times New Roman"/>
                <a:sym typeface="Symbol"/>
              </a:rPr>
              <a:t></a:t>
            </a:r>
            <a:r>
              <a:rPr lang="en" sz="2200" kern="800" dirty="0" smtClean="0">
                <a:latin typeface="Times New Roman"/>
                <a:sym typeface="Symbol"/>
              </a:rPr>
              <a:t> </a:t>
            </a:r>
            <a:r>
              <a:rPr lang="en" sz="2200" dirty="0" smtClean="0"/>
              <a:t>is </a:t>
            </a:r>
            <a:r>
              <a:rPr lang="en" sz="2200" dirty="0"/>
              <a:t>the attainable method accuracy.</a:t>
            </a:r>
          </a:p>
          <a:p>
            <a:pPr lvl="1" rtl="0">
              <a:defRPr/>
            </a:pPr>
            <a:r>
              <a:rPr lang="en" sz="2200" dirty="0"/>
              <a:t>Stop, if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sz="2200" dirty="0"/>
              <a:t> . </a:t>
            </a:r>
            <a:r>
              <a:rPr lang="en" i="1" kern="800" dirty="0">
                <a:latin typeface="Times New Roman"/>
              </a:rPr>
              <a:t>x</a:t>
            </a:r>
            <a:r>
              <a:rPr lang="en" i="1" kern="800" baseline="30000" dirty="0">
                <a:latin typeface="Times New Roman"/>
              </a:rPr>
              <a:t>(N)</a:t>
            </a:r>
            <a:r>
              <a:rPr lang="en" sz="2200" dirty="0"/>
              <a:t> is understood as an obtained solution. The maximum number of iterations </a:t>
            </a:r>
            <a:r>
              <a:rPr lang="en" i="1" kern="800" dirty="0">
                <a:latin typeface="Times New Roman"/>
              </a:rPr>
              <a:t>N</a:t>
            </a:r>
            <a:r>
              <a:rPr lang="en" sz="2200" dirty="0"/>
              <a:t> is predefined.</a:t>
            </a:r>
          </a:p>
          <a:p>
            <a:pPr rtl="0">
              <a:defRPr/>
            </a:pPr>
            <a:r>
              <a:rPr lang="en" dirty="0"/>
              <a:t>From this on, let us suppose that </a:t>
            </a:r>
            <a:r>
              <a:rPr lang="en" i="1" kern="800" dirty="0">
                <a:latin typeface="Times New Roman"/>
              </a:rPr>
              <a:t>A</a:t>
            </a:r>
            <a:r>
              <a:rPr lang="en" dirty="0"/>
              <a:t> is a real square matrix.</a:t>
            </a:r>
          </a:p>
          <a:p>
            <a:pPr lvl="1" rtl="0">
              <a:defRPr/>
            </a:pPr>
            <a:endParaRPr lang="ru-RU" dirty="0" smtClean="0"/>
          </a:p>
          <a:p>
            <a:pPr rtl="0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781425" y="1620838"/>
          <a:ext cx="2108200" cy="608012"/>
        </p:xfrm>
        <a:graphic>
          <a:graphicData uri="http://schemas.openxmlformats.org/presentationml/2006/ole">
            <p:oleObj spid="_x0000_s2067" name="Формула" r:id="rId3" imgW="1054100" imgH="304800" progId="Equation.3">
              <p:embed/>
            </p:oleObj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560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5604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References</a:t>
            </a:r>
          </a:p>
        </p:txBody>
      </p:sp>
      <p:sp>
        <p:nvSpPr>
          <p:cNvPr id="25605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The John Hopkins University Press, 1996.</a:t>
            </a:r>
            <a:r>
              <a:rPr lang="en" dirty="0" smtClean="0"/>
              <a:t> </a:t>
            </a:r>
            <a:endParaRPr lang="en" dirty="0"/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</a:t>
            </a:r>
          </a:p>
          <a:p>
            <a:pPr marL="457200" indent="-457200" rtl="0">
              <a:buFont typeface="Arial" charset="0"/>
              <a:buAutoNum type="arabicPeriod"/>
            </a:pPr>
            <a:r>
              <a:rPr lang="en" smtClean="0"/>
              <a:t>J</a:t>
            </a:r>
            <a:r>
              <a:rPr lang="en" dirty="0"/>
              <a:t>. Dongarra et al. Templates for the solution of linear systems: building blocks for iterative methods. SIAM, 1994.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r>
              <a:rPr lang="en" dirty="0"/>
              <a:t>Y. Saad. Iterative Methods for Sparse Linear Systems. SIAM, 2003.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2560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>
          <a:xfrm>
            <a:off x="232052" y="188640"/>
            <a:ext cx="9083675" cy="561975"/>
          </a:xfrm>
        </p:spPr>
        <p:txBody>
          <a:bodyPr rtlCol="0"/>
          <a:lstStyle/>
          <a:p>
            <a:pPr rtl="0"/>
            <a:r>
              <a:rPr lang="en" sz="2800" dirty="0" smtClean="0"/>
              <a:t>Web Resources</a:t>
            </a:r>
            <a:endParaRPr lang="en" dirty="0"/>
          </a:p>
        </p:txBody>
      </p:sp>
      <p:sp>
        <p:nvSpPr>
          <p:cNvPr id="26629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 rtl="0">
              <a:buFont typeface="Wingdings" pitchFamily="2" charset="2"/>
              <a:buAutoNum type="arabicPeriod" startAt="5"/>
            </a:pPr>
            <a:r>
              <a:rPr lang="en" dirty="0"/>
              <a:t>The University of Florida Sparse Matrix Collection – [</a:t>
            </a:r>
            <a:r>
              <a:rPr lang="en" u="sng" dirty="0">
                <a:hlinkClick r:id="rId2"/>
              </a:rPr>
              <a:t>http://www.cise.ufl.edu/research/sparse/matrices/</a:t>
            </a:r>
            <a:r>
              <a:rPr lang="en" dirty="0"/>
              <a:t>]</a:t>
            </a:r>
          </a:p>
          <a:p>
            <a:pPr marL="457200" indent="-457200" rtl="0">
              <a:buFont typeface="Wingdings" pitchFamily="2" charset="2"/>
              <a:buAutoNum type="arabicPeriod" startAt="5"/>
            </a:pPr>
            <a:r>
              <a:rPr lang="en" dirty="0"/>
              <a:t>Intel Math Kernel Library Reference Manual.</a:t>
            </a:r>
            <a:endParaRPr lang="ru-RU" dirty="0" smtClean="0"/>
          </a:p>
          <a:p>
            <a:pPr marL="457200" indent="-457200" rtl="0">
              <a:buFont typeface="Wingdings" pitchFamily="2" charset="2"/>
              <a:buNone/>
            </a:pPr>
            <a:r>
              <a:rPr lang="en" dirty="0"/>
              <a:t>	[</a:t>
            </a:r>
            <a:r>
              <a:rPr lang="en" u="sng" dirty="0">
                <a:hlinkClick r:id="rId3"/>
              </a:rPr>
              <a:t>http://software.intel.com/sites/products/documentation/hpc/mkl/mklman.pdf</a:t>
            </a:r>
            <a:r>
              <a:rPr lang="en" dirty="0"/>
              <a:t>].</a:t>
            </a:r>
            <a:endParaRPr lang="ru-RU" dirty="0" smtClean="0"/>
          </a:p>
        </p:txBody>
      </p:sp>
      <p:sp>
        <p:nvSpPr>
          <p:cNvPr id="2663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765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765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 eaLnBrk="1" hangingPunct="1"/>
            <a:r>
              <a:rPr lang="en" sz="2800"/>
              <a:t>Authors</a:t>
            </a:r>
          </a:p>
        </p:txBody>
      </p:sp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 rtlCol="0"/>
          <a:lstStyle/>
          <a:p>
            <a:pPr eaLnBrk="1" hangingPunct="1"/>
            <a:r>
              <a:rPr lang="en" dirty="0"/>
              <a:t>Konstantin </a:t>
            </a:r>
            <a:r>
              <a:rPr lang="en" dirty="0" smtClean="0"/>
              <a:t>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/>
              <a:t>Candidate of Physical and Mathematical Sciences</a:t>
            </a:r>
            <a:r>
              <a:rPr lang="en" dirty="0" smtClean="0"/>
              <a:t>,</a:t>
            </a:r>
            <a:br>
              <a:rPr lang="en" dirty="0" smtClean="0"/>
            </a:br>
            <a:r>
              <a:rPr lang="en-US" dirty="0" smtClean="0"/>
              <a:t>Associate </a:t>
            </a:r>
            <a:r>
              <a:rPr lang="en-US" dirty="0" smtClean="0"/>
              <a:t>Professor, Software Department, </a:t>
            </a:r>
            <a:r>
              <a:rPr lang="en-GB" dirty="0" smtClean="0"/>
              <a:t>CMC Faculty,</a:t>
            </a:r>
            <a:br>
              <a:rPr lang="en-GB" dirty="0" smtClean="0"/>
            </a:br>
            <a:r>
              <a:rPr lang="en-GB" dirty="0" smtClean="0"/>
              <a:t>Nizhny Novgorod State University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>
                <a:hlinkClick r:id="rId2"/>
              </a:rPr>
              <a:t>barkalov@vmk.unn.ru</a:t>
            </a:r>
            <a:r>
              <a:rPr lang="en" dirty="0" smtClean="0"/>
              <a:t> </a:t>
            </a:r>
            <a:endParaRPr lang="ru-RU" dirty="0" smtClean="0"/>
          </a:p>
          <a:p>
            <a:pPr rtl="0" eaLnBrk="1" hangingPunct="1"/>
            <a:endParaRPr lang="en-US" dirty="0" smtClean="0"/>
          </a:p>
          <a:p>
            <a:pPr rtl="0" eaLnBrk="1" hangingPunct="1"/>
            <a:r>
              <a:rPr lang="en" dirty="0"/>
              <a:t>Anna Pirova and </a:t>
            </a:r>
            <a:r>
              <a:rPr lang="en" dirty="0" smtClean="0"/>
              <a:t>Evgeni </a:t>
            </a:r>
            <a:r>
              <a:rPr lang="en" dirty="0"/>
              <a:t>Kozinov (education software codes)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Idea of </a:t>
            </a:r>
            <a:r>
              <a:rPr lang="en" sz="2800" dirty="0" smtClean="0"/>
              <a:t>Projective Methods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1.  The problem of linear system solution projection to any subspace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 orthogonally to </a:t>
            </a:r>
            <a:r>
              <a:rPr lang="en" i="1" dirty="0">
                <a:latin typeface="Times New Roman"/>
                <a:ea typeface="Times New Roman"/>
              </a:rPr>
              <a:t>L=AK</a:t>
            </a:r>
            <a:r>
              <a:rPr lang="en" dirty="0">
                <a:latin typeface="Times New Roman"/>
                <a:ea typeface="Times New Roman"/>
              </a:rPr>
              <a:t> is equivalent to minimization of the                              functional </a:t>
            </a:r>
            <a:r>
              <a:rPr lang="en" dirty="0" smtClean="0">
                <a:latin typeface="Times New Roman"/>
                <a:ea typeface="Times New Roman"/>
              </a:rPr>
              <a:t>                        of </a:t>
            </a:r>
            <a:r>
              <a:rPr lang="en" dirty="0">
                <a:latin typeface="Times New Roman"/>
                <a:ea typeface="Times New Roman"/>
              </a:rPr>
              <a:t>the space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.</a:t>
            </a:r>
          </a:p>
          <a:p>
            <a:pPr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2. If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dirty="0">
                <a:latin typeface="Times New Roman"/>
                <a:ea typeface="Times New Roman"/>
              </a:rPr>
              <a:t>=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30000" dirty="0">
                <a:latin typeface="Times New Roman"/>
                <a:ea typeface="Times New Roman"/>
              </a:rPr>
              <a:t>T</a:t>
            </a:r>
            <a:r>
              <a:rPr lang="en" dirty="0">
                <a:latin typeface="Times New Roman"/>
                <a:ea typeface="Times New Roman"/>
              </a:rPr>
              <a:t>,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dirty="0">
                <a:latin typeface="Times New Roman"/>
                <a:ea typeface="Times New Roman"/>
              </a:rPr>
              <a:t>&gt;0, the problem of linear system solution projection to any subspace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 orthogonally to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 is equivalent to minimization of the                              functional </a:t>
            </a:r>
            <a:r>
              <a:rPr lang="en" dirty="0" smtClean="0">
                <a:latin typeface="Times New Roman"/>
                <a:ea typeface="Times New Roman"/>
              </a:rPr>
              <a:t>                          of </a:t>
            </a:r>
            <a:r>
              <a:rPr lang="en" dirty="0">
                <a:latin typeface="Times New Roman"/>
                <a:ea typeface="Times New Roman"/>
              </a:rPr>
              <a:t>the space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.</a:t>
            </a:r>
          </a:p>
          <a:p>
            <a:pPr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Here, </a:t>
            </a:r>
          </a:p>
          <a:p>
            <a:pPr rtl="0">
              <a:buNone/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Which </a:t>
            </a:r>
            <a:r>
              <a:rPr lang="en" dirty="0" smtClean="0">
                <a:latin typeface="Times New Roman"/>
                <a:ea typeface="Times New Roman"/>
              </a:rPr>
              <a:t>subspace </a:t>
            </a:r>
            <a:r>
              <a:rPr lang="en" i="1" dirty="0">
                <a:latin typeface="Times New Roman"/>
                <a:ea typeface="Times New Roman"/>
              </a:rPr>
              <a:t>K </a:t>
            </a:r>
            <a:r>
              <a:rPr lang="en" dirty="0" smtClean="0">
                <a:latin typeface="Times New Roman"/>
                <a:ea typeface="Times New Roman"/>
              </a:rPr>
              <a:t>to </a:t>
            </a:r>
            <a:r>
              <a:rPr lang="en" dirty="0">
                <a:latin typeface="Times New Roman"/>
                <a:ea typeface="Times New Roman"/>
              </a:rPr>
              <a:t>select?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40145715"/>
              </p:ext>
            </p:extLst>
          </p:nvPr>
        </p:nvGraphicFramePr>
        <p:xfrm>
          <a:off x="2216696" y="1916832"/>
          <a:ext cx="1774825" cy="557212"/>
        </p:xfrm>
        <a:graphic>
          <a:graphicData uri="http://schemas.openxmlformats.org/presentationml/2006/ole">
            <p:oleObj spid="_x0000_s113723" name="Формула" r:id="rId3" imgW="889000" imgH="27940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53023697"/>
              </p:ext>
            </p:extLst>
          </p:nvPr>
        </p:nvGraphicFramePr>
        <p:xfrm>
          <a:off x="2144688" y="3021013"/>
          <a:ext cx="2003425" cy="658812"/>
        </p:xfrm>
        <a:graphic>
          <a:graphicData uri="http://schemas.openxmlformats.org/presentationml/2006/ole">
            <p:oleObj spid="_x0000_s113724" name="Формула" r:id="rId4" imgW="1002865" imgH="330057" progId="Equation.3">
              <p:embed/>
            </p:oleObj>
          </a:graphicData>
        </a:graphic>
      </p:graphicFrame>
      <p:graphicFrame>
        <p:nvGraphicFramePr>
          <p:cNvPr id="113674" name="Object 6"/>
          <p:cNvGraphicFramePr>
            <a:graphicFrameLocks noChangeAspect="1"/>
          </p:cNvGraphicFramePr>
          <p:nvPr/>
        </p:nvGraphicFramePr>
        <p:xfrm>
          <a:off x="1566632" y="3527630"/>
          <a:ext cx="1927225" cy="557213"/>
        </p:xfrm>
        <a:graphic>
          <a:graphicData uri="http://schemas.openxmlformats.org/presentationml/2006/ole">
            <p:oleObj spid="_x0000_s113725" name="Формула" r:id="rId5" imgW="965200" imgH="279400" progId="Equation.3">
              <p:embed/>
            </p:oleObj>
          </a:graphicData>
        </a:graphic>
      </p:graphicFrame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Krylov Subspace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>
                <a:latin typeface="Times New Roman"/>
                <a:ea typeface="Times New Roman"/>
              </a:rPr>
              <a:t>The Krylov subspace of dimension </a:t>
            </a:r>
            <a:r>
              <a:rPr lang="en" i="1" dirty="0">
                <a:latin typeface="Times New Roman"/>
                <a:ea typeface="Times New Roman"/>
              </a:rPr>
              <a:t>m </a:t>
            </a:r>
            <a:r>
              <a:rPr lang="en" dirty="0">
                <a:latin typeface="Times New Roman"/>
                <a:ea typeface="Times New Roman"/>
              </a:rPr>
              <a:t>generated by the vector </a:t>
            </a:r>
            <a:r>
              <a:rPr lang="en" i="1" dirty="0">
                <a:latin typeface="Times New Roman"/>
                <a:ea typeface="Times New Roman"/>
              </a:rPr>
              <a:t>v</a:t>
            </a:r>
            <a:r>
              <a:rPr lang="en" dirty="0">
                <a:latin typeface="Times New Roman"/>
                <a:ea typeface="Times New Roman"/>
              </a:rPr>
              <a:t> and matrix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dirty="0">
                <a:latin typeface="Times New Roman"/>
                <a:ea typeface="Times New Roman"/>
              </a:rPr>
              <a:t> is the linear space</a:t>
            </a:r>
          </a:p>
          <a:p>
            <a:pPr rtl="0">
              <a:defRPr/>
            </a:pPr>
            <a:endParaRPr lang="ru-RU" dirty="0" smtClean="0">
              <a:latin typeface="Times New Roman"/>
            </a:endParaRPr>
          </a:p>
          <a:p>
            <a:pPr rtl="0">
              <a:defRPr/>
            </a:pPr>
            <a:r>
              <a:rPr lang="en" dirty="0">
                <a:latin typeface="Times New Roman"/>
                <a:ea typeface="Times New Roman"/>
              </a:rPr>
              <a:t>For the methods                    is usually selected, where                     </a:t>
            </a:r>
            <a:r>
              <a:rPr lang="en" dirty="0">
                <a:latin typeface="Times New Roman"/>
                <a:ea typeface="Times New Roman"/>
                <a:sym typeface="Symbol"/>
              </a:rPr>
              <a:t>isthe</a:t>
            </a:r>
            <a:r>
              <a:rPr lang="en" dirty="0" smtClean="0">
                <a:latin typeface="Times New Roman"/>
                <a:ea typeface="Times New Roman"/>
                <a:sym typeface="Symbol"/>
              </a:rPr>
              <a:t>residual of the first</a:t>
            </a:r>
            <a:r>
              <a:rPr lang="en" dirty="0">
                <a:latin typeface="Times New Roman"/>
                <a:ea typeface="Times New Roman"/>
                <a:sym typeface="Symbol"/>
              </a:rPr>
              <a:t></a:t>
            </a:r>
            <a:r>
              <a:rPr lang="en" dirty="0" smtClean="0">
                <a:latin typeface="Times New Roman"/>
                <a:ea typeface="Times New Roman"/>
                <a:sym typeface="Symbol"/>
              </a:rPr>
              <a:t>approximation</a:t>
            </a:r>
            <a:r>
              <a:rPr lang="en" i="1" dirty="0" smtClean="0">
                <a:latin typeface="Times New Roman"/>
                <a:ea typeface="Times New Roman"/>
                <a:sym typeface="Symbol"/>
              </a:rPr>
              <a:t>x</a:t>
            </a:r>
            <a:r>
              <a:rPr lang="en" baseline="-25000" dirty="0" smtClean="0">
                <a:latin typeface="Times New Roman"/>
                <a:ea typeface="Times New Roman"/>
                <a:sym typeface="Symbol"/>
              </a:rPr>
              <a:t></a:t>
            </a:r>
            <a:r>
              <a:rPr lang="en" dirty="0" smtClean="0">
                <a:latin typeface="Times New Roman"/>
                <a:ea typeface="Times New Roman"/>
                <a:sym typeface="Symbol"/>
              </a:rPr>
              <a:t></a:t>
            </a:r>
            <a:endParaRPr lang="en" dirty="0">
              <a:latin typeface="Times New Roman"/>
              <a:ea typeface="Times New Roman"/>
              <a:sym typeface="Symbol"/>
            </a:endParaRPr>
          </a:p>
          <a:p>
            <a:pPr rtl="0">
              <a:defRPr/>
            </a:pPr>
            <a:r>
              <a:rPr lang="en" dirty="0">
                <a:latin typeface="Times New Roman"/>
                <a:ea typeface="Times New Roman"/>
                <a:sym typeface="Symbol"/>
              </a:rPr>
              <a:t>HavingconstructedtheKrylovsubspacewecanadapttheinitial</a:t>
            </a:r>
            <a:r>
              <a:rPr lang="en" dirty="0" smtClean="0">
                <a:latin typeface="Times New Roman"/>
                <a:ea typeface="Times New Roman"/>
                <a:sym typeface="Symbol"/>
              </a:rPr>
              <a:t>system</a:t>
            </a:r>
            <a:r>
              <a:rPr lang="en" dirty="0">
                <a:latin typeface="Times New Roman"/>
                <a:ea typeface="Times New Roman"/>
                <a:sym typeface="Symbol"/>
              </a:rPr>
              <a:t>toitthesolutionofthenewsystemwillconsistinapproximationtotheinitialsystemsolution</a:t>
            </a:r>
          </a:p>
          <a:p>
            <a:pPr rtl="0">
              <a:defRPr/>
            </a:pPr>
            <a:r>
              <a:rPr lang="en" dirty="0">
                <a:latin typeface="Times New Roman"/>
                <a:ea typeface="Times New Roman"/>
                <a:sym typeface="Symbol"/>
              </a:rPr>
              <a:t>Thesystemmustbeeasytoprojectandasaresulttosolve</a:t>
            </a:r>
          </a:p>
          <a:p>
            <a:pPr rtl="0">
              <a:defRPr/>
            </a:pPr>
            <a:r>
              <a:rPr lang="en" dirty="0">
                <a:latin typeface="Times New Roman"/>
                <a:ea typeface="Times New Roman"/>
                <a:sym typeface="Symbol"/>
              </a:rPr>
              <a:t>Theproblemistoconstructthesubspacebasis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920552" y="1988840"/>
          <a:ext cx="4786312" cy="482600"/>
        </p:xfrm>
        <a:graphic>
          <a:graphicData uri="http://schemas.openxmlformats.org/presentationml/2006/ole">
            <p:oleObj spid="_x0000_s73802" name="Формула" r:id="rId3" imgW="2628900" imgH="241300" progId="Equation.3">
              <p:embed/>
            </p:oleObj>
          </a:graphicData>
        </a:graphic>
      </p:graphicFrame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95610115"/>
              </p:ext>
            </p:extLst>
          </p:nvPr>
        </p:nvGraphicFramePr>
        <p:xfrm>
          <a:off x="2936776" y="2492896"/>
          <a:ext cx="1298575" cy="406400"/>
        </p:xfrm>
        <a:graphic>
          <a:graphicData uri="http://schemas.openxmlformats.org/presentationml/2006/ole">
            <p:oleObj spid="_x0000_s73803" name="Формула" r:id="rId4" imgW="672808" imgH="203112" progId="Equation.3">
              <p:embed/>
            </p:oleObj>
          </a:graphicData>
        </a:graphic>
      </p:graphicFrame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46986378"/>
              </p:ext>
            </p:extLst>
          </p:nvPr>
        </p:nvGraphicFramePr>
        <p:xfrm>
          <a:off x="7683252" y="2482622"/>
          <a:ext cx="1446212" cy="457200"/>
        </p:xfrm>
        <a:graphic>
          <a:graphicData uri="http://schemas.openxmlformats.org/presentationml/2006/ole">
            <p:oleObj spid="_x0000_s73804" name="Формула" r:id="rId5" imgW="723586" imgH="228501" progId="Equation.3">
              <p:embed/>
            </p:oleObj>
          </a:graphicData>
        </a:graphic>
      </p:graphicFrame>
      <p:graphicFrame>
        <p:nvGraphicFramePr>
          <p:cNvPr id="737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02380550"/>
              </p:ext>
            </p:extLst>
          </p:nvPr>
        </p:nvGraphicFramePr>
        <p:xfrm>
          <a:off x="6609184" y="4941168"/>
          <a:ext cx="995363" cy="406400"/>
        </p:xfrm>
        <a:graphic>
          <a:graphicData uri="http://schemas.openxmlformats.org/presentationml/2006/ole">
            <p:oleObj spid="_x0000_s73805" name="Формула" r:id="rId6" imgW="545626" imgH="203024" progId="Equation.3">
              <p:embed/>
            </p:oleObj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Arnoldi Orthogonalization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objective is to find the orthogonal basis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i. e. vectors {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Parameters: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vector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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dimension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 b="1" dirty="0">
                <a:latin typeface="Times New Roman" pitchFamily="18" charset="0"/>
                <a:cs typeface="Times New Roman" pitchFamily="18" charset="0"/>
              </a:rPr>
              <a:t>	Algorithm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Arnoldi Orthogonalization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As a result of the Arnoldi algorithm, we obtain: </a:t>
            </a:r>
          </a:p>
          <a:p>
            <a:pPr rtl="0">
              <a:buNone/>
              <a:defRPr/>
            </a:pPr>
            <a:r>
              <a:rPr lang="en" i="1">
                <a:latin typeface="Times New Roman" pitchFamily="18" charset="0"/>
                <a:cs typeface="Times New Roman" pitchFamily="18" charset="0"/>
              </a:rPr>
              <a:t>	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is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the orthonormal basis of the subspace 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	                                     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 matrix expanded by the last computed vector 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 – orthogonalization coefficient matrix.</a:t>
            </a:r>
          </a:p>
          <a:p>
            <a:pPr rtl="0"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920741" y="2105131"/>
          <a:ext cx="2746375" cy="482600"/>
        </p:xfrm>
        <a:graphic>
          <a:graphicData uri="http://schemas.openxmlformats.org/presentationml/2006/ole">
            <p:oleObj spid="_x0000_s27686" name="Формула" r:id="rId3" imgW="1409088" imgH="241195" progId="Equation.3">
              <p:embed/>
            </p:oleObj>
          </a:graphicData>
        </a:graphic>
      </p:graphicFrame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952500" y="3429000"/>
          <a:ext cx="5203825" cy="2508250"/>
        </p:xfrm>
        <a:graphic>
          <a:graphicData uri="http://schemas.openxmlformats.org/presentationml/2006/ole">
            <p:oleObj spid="_x0000_s27687" name="Формула" r:id="rId4" imgW="2984500" imgH="13970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24636" y="3500438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sz="2200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sz="2200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200">
                <a:latin typeface="Times New Roman" pitchFamily="18" charset="0"/>
                <a:cs typeface="Times New Roman" pitchFamily="18" charset="0"/>
              </a:rPr>
              <a:t> – Hessenberg (upper) matrix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Krylov Subspace Iterative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Arnoldi Orthogonalization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rtl="0">
              <a:buNone/>
              <a:defRPr/>
            </a:pPr>
            <a:r>
              <a:rPr lang="en" i="1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– orthogonalization coefficient matrix expanded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a zero string with the coefficient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903365" y="1220737"/>
          <a:ext cx="463550" cy="482600"/>
        </p:xfrm>
        <a:graphic>
          <a:graphicData uri="http://schemas.openxmlformats.org/presentationml/2006/ole">
            <p:oleObj spid="_x0000_s33831" name="Формула" r:id="rId3" imgW="241195" imgH="241195" progId="Equation.3">
              <p:embed/>
            </p:oleObj>
          </a:graphicData>
        </a:graphic>
      </p:graphicFrame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1595414" y="2357430"/>
          <a:ext cx="5297488" cy="2982912"/>
        </p:xfrm>
        <a:graphic>
          <a:graphicData uri="http://schemas.openxmlformats.org/presentationml/2006/ole">
            <p:oleObj spid="_x0000_s33832" name="Формула" r:id="rId4" imgW="3035300" imgH="1651000" progId="Equation.3">
              <p:embed/>
            </p:oleObj>
          </a:graphicData>
        </a:graphic>
      </p:graphicFrame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12813</TotalTime>
  <Words>1860</Words>
  <Application>Microsoft Office PowerPoint</Application>
  <PresentationFormat>Лист A4 (210x297 мм)</PresentationFormat>
  <Paragraphs>634</Paragraphs>
  <Slides>42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Оформление по умолчанию</vt:lpstr>
      <vt:lpstr>Формула</vt:lpstr>
      <vt:lpstr>Krylov Subspace Iterative Methods</vt:lpstr>
      <vt:lpstr>Contents</vt:lpstr>
      <vt:lpstr>Problem Statement</vt:lpstr>
      <vt:lpstr>Properties of Iterative Methods</vt:lpstr>
      <vt:lpstr>Idea of Projective Methods</vt:lpstr>
      <vt:lpstr>Krylov Subspace</vt:lpstr>
      <vt:lpstr>Arnoldi Orthogonalization</vt:lpstr>
      <vt:lpstr>Arnoldi Orthogonalization</vt:lpstr>
      <vt:lpstr>Arnoldi Orthogonalization</vt:lpstr>
      <vt:lpstr>Generalized Minimal Residual Method</vt:lpstr>
      <vt:lpstr>GMRes – Implementation</vt:lpstr>
      <vt:lpstr>GMRes – Implementation</vt:lpstr>
      <vt:lpstr>GMRes – Implementation</vt:lpstr>
      <vt:lpstr>GMRes – Implementation</vt:lpstr>
      <vt:lpstr>GMRes – implementation</vt:lpstr>
      <vt:lpstr>GMRes – Implementation</vt:lpstr>
      <vt:lpstr>GMRes(m) Restart</vt:lpstr>
      <vt:lpstr>Preconditioned Method</vt:lpstr>
      <vt:lpstr>Experimental Results (Sparse)</vt:lpstr>
      <vt:lpstr>Experimental Results (Sparse)</vt:lpstr>
      <vt:lpstr>Experimental Results (Sparse)</vt:lpstr>
      <vt:lpstr>Lancsoz Biorthogonalization</vt:lpstr>
      <vt:lpstr>Lancsoz Bi-orthogonalizationAlgorithm</vt:lpstr>
      <vt:lpstr>Lancsoz Bi-orthogonalization Properties</vt:lpstr>
      <vt:lpstr>Bi-conjugate Gradient Method</vt:lpstr>
      <vt:lpstr>Preconditioned Method</vt:lpstr>
      <vt:lpstr>Experimental Results (Sparse)</vt:lpstr>
      <vt:lpstr>Experimental Results (Sparse)</vt:lpstr>
      <vt:lpstr>Lancsoz Symmetric Method</vt:lpstr>
      <vt:lpstr>Lancsoz Symmetric Method - Algorithm</vt:lpstr>
      <vt:lpstr>Conjugate gradient method (CG)</vt:lpstr>
      <vt:lpstr>Preconditioned Method (PCG)</vt:lpstr>
      <vt:lpstr>Experimental Results (Sparse)</vt:lpstr>
      <vt:lpstr>Experimental Results (Sparse)</vt:lpstr>
      <vt:lpstr>Experimental Results (Sparse)</vt:lpstr>
      <vt:lpstr>CG – Parallel Algorithm (Dense)</vt:lpstr>
      <vt:lpstr>CG – Parallel Algorithm (Dense)</vt:lpstr>
      <vt:lpstr>Слайд 38</vt:lpstr>
      <vt:lpstr>Conclusion</vt:lpstr>
      <vt:lpstr>References</vt:lpstr>
      <vt:lpstr>Web Resources</vt:lpstr>
      <vt:lpstr>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Итерационные методы решения СЛАУ</dc:title>
  <dc:creator>Баркалов К.А.</dc:creator>
  <cp:lastModifiedBy>bka</cp:lastModifiedBy>
  <cp:revision>1686</cp:revision>
  <dcterms:created xsi:type="dcterms:W3CDTF">2004-08-14T10:27:56Z</dcterms:created>
  <dcterms:modified xsi:type="dcterms:W3CDTF">2014-11-18T15:18:05Z</dcterms:modified>
</cp:coreProperties>
</file>