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3"/>
  </p:notesMasterIdLst>
  <p:sldIdLst>
    <p:sldId id="256" r:id="rId2"/>
    <p:sldId id="259" r:id="rId3"/>
    <p:sldId id="264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5" r:id="rId27"/>
    <p:sldId id="286" r:id="rId28"/>
    <p:sldId id="289" r:id="rId29"/>
    <p:sldId id="290" r:id="rId30"/>
    <p:sldId id="287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22" r:id="rId63"/>
    <p:sldId id="323" r:id="rId64"/>
    <p:sldId id="324" r:id="rId65"/>
    <p:sldId id="325" r:id="rId66"/>
    <p:sldId id="326" r:id="rId67"/>
    <p:sldId id="327" r:id="rId68"/>
    <p:sldId id="328" r:id="rId69"/>
    <p:sldId id="329" r:id="rId70"/>
    <p:sldId id="257" r:id="rId71"/>
    <p:sldId id="258" r:id="rId72"/>
  </p:sldIdLst>
  <p:sldSz cx="9906000" cy="6858000" type="A4"/>
  <p:notesSz cx="6858000" cy="9144000"/>
  <p:defaultTextStyle>
    <a:defPPr rtl="0"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668" y="-16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ru-RU" smtClean="0"/>
              <a:t>06.08.2014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CED06C9-7FEA-4370-B69A-CA9BAF407B5C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457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 rtlCol="0"/>
          <a:lstStyle>
            <a:lvl1pPr marL="0" indent="0" algn="ctr" rtl="0">
              <a:buFont typeface="Wingdings" pitchFamily="2" charset="2"/>
              <a:buNone/>
              <a:defRPr/>
            </a:lvl1pPr>
          </a:lstStyle>
          <a:p>
            <a:pPr rtl="0"/>
            <a:r>
              <a:rPr lang="en"/>
              <a:t>Образец подзаголовка</a:t>
            </a:r>
            <a:endParaRPr lang="ru-RU"/>
          </a:p>
        </p:txBody>
      </p:sp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8" y="103192"/>
            <a:ext cx="1093788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8744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8" name="Text Box 1033"/>
          <p:cNvSpPr txBox="1">
            <a:spLocks noChangeArrowheads="1"/>
          </p:cNvSpPr>
          <p:nvPr/>
        </p:nvSpPr>
        <p:spPr bwMode="auto">
          <a:xfrm>
            <a:off x="9285160" y="6454775"/>
            <a:ext cx="500459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fld id="{EA80D848-2B1E-47B9-981C-1D0CF759AAAF}" type="slidenum">
              <a:rPr lang="ru-RU" sz="1200">
                <a:latin typeface="+mn-lt"/>
                <a:cs typeface="Arial" pitchFamily="34" charset="0"/>
              </a:rPr>
              <a:pPr algn="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sz="1200" dirty="0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 dirty="0"/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rtl="0">
              <a:defRPr/>
            </a:pPr>
            <a:r>
              <a:rPr lang="en"/>
              <a:t>Решение разреженных СЛАУ методом бисопряженных градиентов c предобуславливанием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1717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rtlCol="0" anchor="b"/>
          <a:lstStyle>
            <a:lvl1pPr marL="0" indent="0" algn="l" rtl="0">
              <a:buNone/>
              <a:defRPr sz="2000"/>
            </a:lvl1pPr>
            <a:lvl2pPr marL="457200" indent="0" algn="l" rtl="0">
              <a:buNone/>
              <a:defRPr sz="1800"/>
            </a:lvl2pPr>
            <a:lvl3pPr marL="914400" indent="0" algn="l" rtl="0">
              <a:buNone/>
              <a:defRPr sz="1600"/>
            </a:lvl3pPr>
            <a:lvl4pPr marL="1371600" indent="0" algn="l" rtl="0">
              <a:buNone/>
              <a:defRPr sz="1400"/>
            </a:lvl4pPr>
            <a:lvl5pPr marL="1828800" indent="0" algn="l" rtl="0">
              <a:buNone/>
              <a:defRPr sz="1400"/>
            </a:lvl5pPr>
            <a:lvl6pPr marL="2286000" indent="0" algn="l" rtl="0">
              <a:buNone/>
              <a:defRPr sz="1400"/>
            </a:lvl6pPr>
            <a:lvl7pPr marL="2743200" indent="0" algn="l" rtl="0">
              <a:buNone/>
              <a:defRPr sz="1400"/>
            </a:lvl7pPr>
            <a:lvl8pPr marL="3200400" indent="0" algn="l" rtl="0">
              <a:buNone/>
              <a:defRPr sz="1400"/>
            </a:lvl8pPr>
            <a:lvl9pPr marL="3657600" indent="0" algn="l" rtl="0">
              <a:buNone/>
              <a:defRPr sz="1400"/>
            </a:lvl9pPr>
          </a:lstStyle>
          <a:p>
            <a:pPr lvl="0" rtl="0"/>
            <a:r>
              <a:rPr lang="en"/>
              <a:t>Образец текста</a:t>
            </a:r>
          </a:p>
        </p:txBody>
      </p:sp>
      <p:pic>
        <p:nvPicPr>
          <p:cNvPr id="11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6094413"/>
            <a:ext cx="647700" cy="647700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Н.Новгород, 2014 г.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>
              <a:defRPr/>
            </a:pPr>
            <a:fld id="{4F2367BF-7A57-4F5A-B357-719264272D2E}" type="slidenum">
              <a:rPr lang="ru-RU" smtClean="0"/>
              <a:pPr rtl="0"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Решение разреженных СЛАУ методом бисопряженных градиентов c предобуславливанием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8984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450" y="207963"/>
            <a:ext cx="908394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Введение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6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6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19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rtl="0">
              <a:defRPr/>
            </a:pPr>
            <a:r>
              <a:rPr lang="en"/>
              <a:t>Решение разреженных СЛАУ методом бисопряженных градиентов c предобуславливанием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 rtl="0">
              <a:defRPr/>
            </a:pPr>
            <a:fld id="{4F2367BF-7A57-4F5A-B357-719264272D2E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pic>
        <p:nvPicPr>
          <p:cNvPr id="11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1" y="6161090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1621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hyperlink" Target="mailto:Evgeniy.Kozinov@gmail.co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101697" y="5429265"/>
            <a:ext cx="58868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 anchor="ctr">
            <a:spAutoFit/>
          </a:bodyPr>
          <a:lstStyle/>
          <a:p>
            <a:pPr rtl="0"/>
            <a:r>
              <a:rPr lang="en" sz="2000" dirty="0" smtClean="0">
                <a:latin typeface="Arial" pitchFamily="34" charset="0"/>
              </a:rPr>
              <a:t>K.A. </a:t>
            </a:r>
            <a:r>
              <a:rPr lang="en" sz="2000" smtClean="0">
                <a:latin typeface="Arial" pitchFamily="34" charset="0"/>
              </a:rPr>
              <a:t>Barkalov,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en" sz="2000" dirty="0" smtClean="0">
                <a:latin typeface="Arial" pitchFamily="34" charset="0"/>
              </a:rPr>
              <a:t>Software Department</a:t>
            </a:r>
            <a:endParaRPr lang="ru-RU" sz="2000" dirty="0">
              <a:latin typeface="Arial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4748" y="1988840"/>
            <a:ext cx="98010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lvl="0" algn="ctr" rtl="0" fontAlgn="base">
              <a:spcBef>
                <a:spcPct val="20000"/>
              </a:spcBef>
              <a:spcAft>
                <a:spcPct val="0"/>
              </a:spcAft>
              <a:buSzPct val="80000"/>
              <a:defRPr/>
            </a:pPr>
            <a:r>
              <a:rPr lang="en" sz="2400" b="1" i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Iterative </a:t>
            </a:r>
            <a:r>
              <a:rPr lang="en" sz="2400" b="1" i="1" ker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Methods </a:t>
            </a:r>
            <a:r>
              <a:rPr lang="en" sz="2400" b="1" i="1" kern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 </a:t>
            </a:r>
            <a:r>
              <a:rPr lang="en" sz="2400" b="1" i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Solving Linear Systems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234146" y="4846650"/>
            <a:ext cx="3576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" i="1">
                <a:solidFill>
                  <a:srgbClr val="000000"/>
                </a:solidFill>
                <a:latin typeface="Arial" charset="0"/>
              </a:rPr>
              <a:t>Supported by 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42950" y="2853516"/>
            <a:ext cx="84201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>
            <a:spAutoFit/>
          </a:bodyPr>
          <a:lstStyle>
            <a:lvl1pPr algn="l" rtl="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algn="l" rtl="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algn="l" rtl="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algn="l" rtl="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algn="l" rtl="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/>
            <a:r>
              <a:rPr lang="en" sz="2800" dirty="0">
                <a:solidFill>
                  <a:schemeClr val="tx2"/>
                </a:solidFill>
                <a:latin typeface="Arial" charset="0"/>
              </a:rPr>
              <a:t>Laboratory Work</a:t>
            </a:r>
            <a:r>
              <a:rPr lang="ru-RU" sz="2800" dirty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2800" dirty="0">
                <a:solidFill>
                  <a:schemeClr val="tx2"/>
                </a:solidFill>
                <a:latin typeface="Arial" charset="0"/>
              </a:rPr>
            </a:br>
            <a:r>
              <a:rPr lang="en" sz="2800" dirty="0">
                <a:solidFill>
                  <a:schemeClr val="tx2"/>
                </a:solidFill>
                <a:latin typeface="Arial" charset="0"/>
              </a:rPr>
              <a:t>Solving </a:t>
            </a:r>
            <a:r>
              <a:rPr lang="en-US" sz="2800" dirty="0" smtClean="0">
                <a:solidFill>
                  <a:schemeClr val="tx2"/>
                </a:solidFill>
                <a:latin typeface="Arial" charset="0"/>
              </a:rPr>
              <a:t>S</a:t>
            </a:r>
            <a:r>
              <a:rPr lang="en" sz="2800" dirty="0" smtClean="0">
                <a:solidFill>
                  <a:schemeClr val="tx2"/>
                </a:solidFill>
                <a:latin typeface="Arial" charset="0"/>
              </a:rPr>
              <a:t>parse Linear Systems Using </a:t>
            </a:r>
            <a:r>
              <a:rPr lang="en" sz="2800" dirty="0">
                <a:solidFill>
                  <a:schemeClr val="tx2"/>
                </a:solidFill>
                <a:latin typeface="Arial" charset="0"/>
              </a:rPr>
              <a:t>the </a:t>
            </a:r>
            <a:r>
              <a:rPr lang="en" sz="2800" dirty="0" smtClean="0">
                <a:solidFill>
                  <a:schemeClr val="tx2"/>
                </a:solidFill>
                <a:latin typeface="Arial" charset="0"/>
              </a:rPr>
              <a:t>Preconditioned Biconjugate Gradient Method</a:t>
            </a:r>
            <a:r>
              <a:rPr lang="ru-RU" sz="2800" dirty="0" smtClean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Arial" charset="0"/>
              </a:rPr>
            </a:br>
            <a:endParaRPr lang="ru-RU" sz="28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Biconjugate gradient method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en" dirty="0"/>
              <a:t>The biconjugate gradient method is a generalization of the conjugate gradient method which is intended for linear systems with some </a:t>
            </a:r>
            <a:r>
              <a:rPr lang="en" i="1" dirty="0"/>
              <a:t>arbitraty nonsingular</a:t>
            </a:r>
            <a:r>
              <a:rPr lang="en" dirty="0"/>
              <a:t> matrix.</a:t>
            </a:r>
          </a:p>
          <a:p>
            <a:pPr rtl="0"/>
            <a:r>
              <a:rPr lang="en" i="1" dirty="0"/>
              <a:t>A</a:t>
            </a:r>
            <a:r>
              <a:rPr lang="en" i="1" baseline="30000" dirty="0"/>
              <a:t>t</a:t>
            </a:r>
            <a:r>
              <a:rPr lang="en" i="1" dirty="0"/>
              <a:t> * A </a:t>
            </a:r>
            <a:r>
              <a:rPr lang="en" dirty="0"/>
              <a:t>is known to be </a:t>
            </a:r>
            <a:r>
              <a:rPr lang="en" dirty="0" smtClean="0"/>
              <a:t>a symmetric </a:t>
            </a:r>
            <a:r>
              <a:rPr lang="en" dirty="0"/>
              <a:t>positive </a:t>
            </a:r>
            <a:r>
              <a:rPr lang="en" dirty="0" smtClean="0"/>
              <a:t>definite matrix. </a:t>
            </a:r>
            <a:endParaRPr lang="en-US" dirty="0" smtClean="0"/>
          </a:p>
          <a:p>
            <a:pPr rtl="0"/>
            <a:r>
              <a:rPr lang="en" dirty="0"/>
              <a:t>Therefore, it is possible to proceed to solution of a new system equivalent to the initial one:</a:t>
            </a:r>
          </a:p>
          <a:p>
            <a:pPr algn="ctr" rtl="0">
              <a:buNone/>
            </a:pPr>
            <a:r>
              <a:rPr lang="en" i="1" dirty="0"/>
              <a:t>A</a:t>
            </a:r>
            <a:r>
              <a:rPr lang="en" i="1" baseline="30000" dirty="0"/>
              <a:t>t</a:t>
            </a:r>
            <a:r>
              <a:rPr lang="en" i="1" dirty="0"/>
              <a:t> * A x = A</a:t>
            </a:r>
            <a:r>
              <a:rPr lang="en" i="1" baseline="30000" dirty="0"/>
              <a:t>t</a:t>
            </a:r>
            <a:r>
              <a:rPr lang="en" i="1" dirty="0"/>
              <a:t> * b</a:t>
            </a:r>
            <a:endParaRPr lang="ru-RU" dirty="0" smtClean="0"/>
          </a:p>
          <a:p>
            <a:pPr rtl="0"/>
            <a:r>
              <a:rPr lang="en" dirty="0"/>
              <a:t>This system can be solved by the</a:t>
            </a:r>
            <a:r>
              <a:rPr lang="en" i="1" dirty="0"/>
              <a:t> conjugate gradient method</a:t>
            </a:r>
            <a:r>
              <a:rPr lang="en" dirty="0"/>
              <a:t>, though it is not easy to do it in practice, as the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i="1" dirty="0"/>
              <a:t>A</a:t>
            </a:r>
            <a:r>
              <a:rPr lang="en" i="1" baseline="30000" dirty="0"/>
              <a:t>t</a:t>
            </a:r>
            <a:r>
              <a:rPr lang="en" i="1" dirty="0"/>
              <a:t> * A</a:t>
            </a:r>
            <a:r>
              <a:rPr lang="en" dirty="0"/>
              <a:t> product substantially increases the matrix </a:t>
            </a:r>
            <a:r>
              <a:rPr lang="en" dirty="0" smtClean="0"/>
              <a:t>condition.</a:t>
            </a:r>
            <a:endParaRPr lang="en" dirty="0"/>
          </a:p>
          <a:p>
            <a:pPr rtl="0"/>
            <a:r>
              <a:rPr lang="en" dirty="0"/>
              <a:t>Based on the relation, one can obtain an algorithm free from the disadvantages of the </a:t>
            </a:r>
            <a:r>
              <a:rPr lang="en" i="1" dirty="0"/>
              <a:t>A</a:t>
            </a:r>
            <a:r>
              <a:rPr lang="en" i="1" baseline="30000" dirty="0"/>
              <a:t>t</a:t>
            </a:r>
            <a:r>
              <a:rPr lang="en" i="1" dirty="0"/>
              <a:t> * A x</a:t>
            </a:r>
            <a:r>
              <a:rPr lang="en" dirty="0"/>
              <a:t> system solution. </a:t>
            </a:r>
          </a:p>
          <a:p>
            <a:pPr lvl="1" rtl="0"/>
            <a:r>
              <a:rPr lang="en" dirty="0"/>
              <a:t>For this purpose, the sequence of residuals and directions from the conjugate gradient method and the respective biconjugates are used.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Biconjugate gradient method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Biconjugate gradient algorithm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2892" y="1772816"/>
            <a:ext cx="644021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n" sz="2400" b="1"/>
              <a:t>Consecutive implementation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en" sz="2400" b="1"/>
              <a:t>of the biconjugate gradient method</a:t>
            </a:r>
            <a:endParaRPr lang="ru-RU" sz="2400" b="1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>
              <a:defRPr/>
            </a:pPr>
            <a:fld id="{4F2367BF-7A57-4F5A-B357-719264272D2E}" type="slidenum">
              <a:rPr lang="ru-RU" smtClean="0"/>
              <a:pPr rtl="0"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(1)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"/>
              <a:t>For convenience, let us divide the biconjugate gradient method implementation into several projects. A total of three projects will be required:</a:t>
            </a:r>
          </a:p>
          <a:p>
            <a:pPr lvl="1" rtl="0"/>
            <a:r>
              <a:rPr lang="en" b="1"/>
              <a:t>parser</a:t>
            </a:r>
            <a:r>
              <a:rPr lang="en"/>
              <a:t> is the project containing implementation of functionality that enables reading of systems from files and a number of operations required for memory allocation and data initialization.</a:t>
            </a:r>
          </a:p>
          <a:p>
            <a:pPr lvl="1" rtl="0"/>
            <a:r>
              <a:rPr lang="en" b="1"/>
              <a:t>routine</a:t>
            </a:r>
            <a:r>
              <a:rPr lang="en"/>
              <a:t> is the project containing some mathematic operations such as multiplication of matrices and vectors and checking the solution for correctness.</a:t>
            </a:r>
          </a:p>
          <a:p>
            <a:pPr lvl="1" rtl="0"/>
            <a:r>
              <a:rPr lang="en" b="1"/>
              <a:t>BiCG</a:t>
            </a:r>
            <a:r>
              <a:rPr lang="en"/>
              <a:t> is the project containing the biconjugate gradient method implementation and the program main function.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8970963" y="6408738"/>
            <a:ext cx="935037" cy="449262"/>
          </a:xfrm>
        </p:spPr>
        <p:txBody>
          <a:bodyPr rtlCol="0"/>
          <a:lstStyle/>
          <a:p>
            <a:pPr rtl="0">
              <a:defRPr/>
            </a:pPr>
            <a:fld id="{4F2367BF-7A57-4F5A-B357-719264272D2E}" type="slidenum">
              <a:rPr lang="ru-RU" smtClean="0"/>
              <a:pPr rtl="0"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r>
              <a:rPr lang="en" dirty="0"/>
              <a:t>Create the following set of files in the </a:t>
            </a:r>
            <a:r>
              <a:rPr lang="en-US" b="1" dirty="0"/>
              <a:t>parser</a:t>
            </a:r>
            <a:r>
              <a:rPr lang="en" dirty="0" smtClean="0"/>
              <a:t> </a:t>
            </a:r>
            <a:r>
              <a:rPr lang="en" dirty="0"/>
              <a:t>project :</a:t>
            </a:r>
          </a:p>
          <a:p>
            <a:pPr lvl="1" rtl="0"/>
            <a:r>
              <a:rPr lang="en" b="1" dirty="0"/>
              <a:t>readMTX.h, readMTX.cpp</a:t>
            </a:r>
            <a:r>
              <a:rPr lang="en" dirty="0"/>
              <a:t> –files to declare and implement functions required for reading matrices from the file</a:t>
            </a:r>
          </a:p>
          <a:p>
            <a:pPr lvl="1" rtl="0"/>
            <a:r>
              <a:rPr lang="en" b="1" dirty="0"/>
              <a:t>routines.h, routines.cpp</a:t>
            </a:r>
            <a:r>
              <a:rPr lang="en" dirty="0"/>
              <a:t> – files to declare and implement auxiliary functions required for reading matrices from the file and print the read data from the file</a:t>
            </a:r>
          </a:p>
          <a:p>
            <a:pPr lvl="1" rtl="0"/>
            <a:r>
              <a:rPr lang="en" b="1" dirty="0"/>
              <a:t>type.h</a:t>
            </a:r>
            <a:r>
              <a:rPr lang="en" dirty="0"/>
              <a:t> – file to declare the involved structures of data and invariables</a:t>
            </a:r>
          </a:p>
          <a:p>
            <a:pPr lvl="1" rtl="0"/>
            <a:r>
              <a:rPr lang="en" b="1" dirty="0"/>
              <a:t>util.h, util.cpp</a:t>
            </a:r>
            <a:r>
              <a:rPr lang="en" dirty="0"/>
              <a:t> – files to declare and implement the set of functions </a:t>
            </a:r>
            <a:r>
              <a:rPr lang="en" dirty="0" smtClean="0"/>
              <a:t>to </a:t>
            </a:r>
            <a:r>
              <a:rPr lang="en" dirty="0"/>
              <a:t>distinguish, initialize and delete data for CRS matrices.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Create the following set of files in the </a:t>
            </a:r>
            <a:r>
              <a:rPr lang="en" b="1" dirty="0"/>
              <a:t>routine</a:t>
            </a:r>
            <a:r>
              <a:rPr lang="en" dirty="0"/>
              <a:t> project:</a:t>
            </a:r>
          </a:p>
          <a:p>
            <a:pPr lvl="1" rtl="0"/>
            <a:r>
              <a:rPr lang="en" b="1" dirty="0"/>
              <a:t>sparseMatrixOperation.h, sparseMatrixOperation.cpp</a:t>
            </a:r>
            <a:r>
              <a:rPr lang="en" dirty="0"/>
              <a:t> – files to declare and implement sparse operations with CRS matrices.</a:t>
            </a:r>
          </a:p>
          <a:p>
            <a:pPr lvl="1" rtl="0"/>
            <a:r>
              <a:rPr lang="en" b="1" dirty="0"/>
              <a:t>timer.hpp, timer.cpp</a:t>
            </a:r>
            <a:r>
              <a:rPr lang="en" dirty="0"/>
              <a:t> – files to declare and implement time measurement functions.</a:t>
            </a:r>
          </a:p>
          <a:p>
            <a:pPr lvl="1" rtl="0"/>
            <a:r>
              <a:rPr lang="en" b="1" dirty="0"/>
              <a:t>validation.h, validation.cpp</a:t>
            </a:r>
            <a:r>
              <a:rPr lang="en" dirty="0"/>
              <a:t> – files to declare and implement functions that check the obtained solutions for correctness.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r>
              <a:rPr lang="en" dirty="0"/>
              <a:t>Create the following set of files in the </a:t>
            </a:r>
            <a:r>
              <a:rPr lang="en-US" b="1" dirty="0" err="1"/>
              <a:t>BiCG</a:t>
            </a:r>
            <a:r>
              <a:rPr lang="en" dirty="0" smtClean="0"/>
              <a:t> </a:t>
            </a:r>
            <a:r>
              <a:rPr lang="en" dirty="0"/>
              <a:t>project :</a:t>
            </a:r>
          </a:p>
          <a:p>
            <a:pPr lvl="1" rtl="0"/>
            <a:r>
              <a:rPr lang="en" b="1" dirty="0"/>
              <a:t>BiCG.h, BiCG.cpp</a:t>
            </a:r>
            <a:r>
              <a:rPr lang="en" dirty="0"/>
              <a:t> – file to contain various implementations of the biconjugate gradient method.</a:t>
            </a:r>
          </a:p>
          <a:p>
            <a:pPr lvl="1" rtl="0"/>
            <a:r>
              <a:rPr lang="en" b="1" dirty="0"/>
              <a:t>main.cpp</a:t>
            </a:r>
            <a:r>
              <a:rPr lang="en" dirty="0"/>
              <a:t> – file to contain implementation of the main program function.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Determine relationship between the projects. </a:t>
            </a:r>
          </a:p>
          <a:p>
            <a:pPr rtl="0"/>
            <a:r>
              <a:rPr lang="en" b="1"/>
              <a:t>Routine</a:t>
            </a:r>
            <a:r>
              <a:rPr lang="en"/>
              <a:t> depends on </a:t>
            </a:r>
            <a:r>
              <a:rPr lang="en" b="1"/>
              <a:t>parser</a:t>
            </a:r>
            <a:r>
              <a:rPr lang="en"/>
              <a:t> and </a:t>
            </a:r>
            <a:r>
              <a:rPr lang="en" b="1"/>
              <a:t>BiCG</a:t>
            </a:r>
            <a:r>
              <a:rPr lang="en"/>
              <a:t> depends on both </a:t>
            </a:r>
            <a:r>
              <a:rPr lang="en" b="1"/>
              <a:t>routine</a:t>
            </a:r>
            <a:r>
              <a:rPr lang="en"/>
              <a:t> and </a:t>
            </a:r>
            <a:r>
              <a:rPr lang="en" b="1"/>
              <a:t>parser</a:t>
            </a:r>
            <a:r>
              <a:rPr lang="en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Involved data structures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en" dirty="0"/>
              <a:t>For sparse matrix representation, use the CRS (Column Row Storage) format.</a:t>
            </a:r>
          </a:p>
          <a:p>
            <a:pPr rtl="0"/>
            <a:r>
              <a:rPr lang="en" dirty="0"/>
              <a:t>From </a:t>
            </a:r>
            <a:r>
              <a:rPr lang="en" b="1" dirty="0"/>
              <a:t>parser</a:t>
            </a:r>
            <a:r>
              <a:rPr lang="en" dirty="0"/>
              <a:t>, declare in </a:t>
            </a:r>
            <a:r>
              <a:rPr lang="en" b="1" dirty="0"/>
              <a:t>type.h</a:t>
            </a:r>
            <a:r>
              <a:rPr lang="en" dirty="0"/>
              <a:t> the </a:t>
            </a:r>
            <a:r>
              <a:rPr lang="ru" b="1" dirty="0"/>
              <a:t>CrsMatrix </a:t>
            </a:r>
            <a:r>
              <a:rPr lang="ru" dirty="0"/>
              <a:t>structure describing the matrix in the CRS format:</a:t>
            </a:r>
          </a:p>
          <a:p>
            <a:pPr rtl="0"/>
            <a:endParaRPr lang="ru-RU" dirty="0" smtClean="0"/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typedef struct CrsMatrix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N;            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matrix dimension (N x N)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NZ;            </a:t>
            </a:r>
            <a:r>
              <a:rPr lang="ru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number of nonzeroes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FLOAT_TYPE* Value;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values array (dimension NZ)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int* Col;         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column numbers array  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                 // (NZ dimension)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int* RowIndex;    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row indices array </a:t>
            </a:r>
            <a:endParaRPr lang="en-US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                 // (dimension N + 1)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 crsMatrix;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Main() function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Build the </a:t>
            </a:r>
            <a:r>
              <a:rPr lang="en" b="1" dirty="0"/>
              <a:t>main()</a:t>
            </a:r>
            <a:r>
              <a:rPr lang="en" dirty="0"/>
              <a:t> function as follows:</a:t>
            </a:r>
          </a:p>
          <a:p>
            <a:pPr lvl="1" rtl="0"/>
            <a:r>
              <a:rPr lang="en" dirty="0" smtClean="0"/>
              <a:t>Reading </a:t>
            </a:r>
            <a:r>
              <a:rPr lang="en" dirty="0"/>
              <a:t>the command line arguments</a:t>
            </a:r>
          </a:p>
          <a:p>
            <a:pPr lvl="1" rtl="0"/>
            <a:r>
              <a:rPr lang="en" dirty="0" smtClean="0"/>
              <a:t>Reading </a:t>
            </a:r>
            <a:r>
              <a:rPr lang="en" dirty="0"/>
              <a:t>the system matrix from the file </a:t>
            </a:r>
          </a:p>
          <a:p>
            <a:pPr lvl="1" rtl="0"/>
            <a:r>
              <a:rPr lang="en" dirty="0"/>
              <a:t>Initialization of variables</a:t>
            </a:r>
          </a:p>
          <a:p>
            <a:pPr lvl="2" rtl="0"/>
            <a:r>
              <a:rPr lang="en" dirty="0"/>
              <a:t>Memory allocation</a:t>
            </a:r>
          </a:p>
          <a:p>
            <a:pPr lvl="2" rtl="0"/>
            <a:r>
              <a:rPr lang="en" dirty="0"/>
              <a:t>Setting the right-hand vector</a:t>
            </a:r>
          </a:p>
          <a:p>
            <a:pPr lvl="1" rtl="0"/>
            <a:r>
              <a:rPr lang="en" dirty="0"/>
              <a:t>Solving linear systems using the biconjugate gradient method</a:t>
            </a:r>
          </a:p>
          <a:p>
            <a:pPr lvl="1" rtl="0"/>
            <a:r>
              <a:rPr lang="en" dirty="0"/>
              <a:t>Computation of the system residual over the obtained solution.</a:t>
            </a:r>
          </a:p>
          <a:p>
            <a:pPr lvl="1" rtl="0"/>
            <a:r>
              <a:rPr lang="en" dirty="0"/>
              <a:t>Method operation data output</a:t>
            </a:r>
          </a:p>
          <a:p>
            <a:pPr lvl="1" rtl="0"/>
            <a:r>
              <a:rPr lang="en" dirty="0"/>
              <a:t>Memory release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Contents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The problem of solving linear system using the biconjugate gradient </a:t>
            </a:r>
            <a:r>
              <a:rPr lang="en" dirty="0" smtClean="0"/>
              <a:t>method</a:t>
            </a:r>
            <a:endParaRPr lang="en" dirty="0"/>
          </a:p>
          <a:p>
            <a:pPr rtl="0"/>
            <a:r>
              <a:rPr lang="en" dirty="0"/>
              <a:t>Consecutive implementation of the biconjugate gradient </a:t>
            </a:r>
            <a:r>
              <a:rPr lang="en" dirty="0" smtClean="0"/>
              <a:t>algorithm</a:t>
            </a:r>
            <a:endParaRPr lang="en" dirty="0"/>
          </a:p>
          <a:p>
            <a:pPr rtl="0"/>
            <a:r>
              <a:rPr lang="en" dirty="0"/>
              <a:t>Biconjugate gradient method convergence analysis</a:t>
            </a:r>
          </a:p>
          <a:p>
            <a:pPr rtl="0"/>
            <a:r>
              <a:rPr lang="en" dirty="0"/>
              <a:t>Preconditioned biconjugate gradient method </a:t>
            </a:r>
            <a:endParaRPr lang="en" dirty="0" smtClean="0"/>
          </a:p>
          <a:p>
            <a:pPr rtl="0"/>
            <a:r>
              <a:rPr lang="en" dirty="0" smtClean="0"/>
              <a:t>The </a:t>
            </a:r>
            <a:r>
              <a:rPr lang="en" dirty="0"/>
              <a:t>possibility of parallel algorithm implementation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913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Main() function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rtl="0"/>
            <a:r>
              <a:rPr lang="en"/>
              <a:t>Read command line arguments and announce the variables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main(int argc, char ** argv)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1. Reading the command line arguments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char *matrixName;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ParseArgv(argc, argv, matrixName);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 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declaring the required variables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crsMatrix readA;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read matrix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*matA;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pointer to the matrix 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                // used for computation 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typeOfMatrix;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type of the read matrix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error;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  // 	 error code returned by the functions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diff;    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computation error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iter;       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number of performed iterations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timer used to measure 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algorithm part runtime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Stopwatch *time = createStopwatch();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i;           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*b;      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right-side vector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*x;      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desired linear system solution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Main() function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en"/>
              <a:t>Read the matrix</a:t>
            </a:r>
          </a:p>
          <a:p>
            <a:pPr marL="457200" indent="-457200"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// 2. Read the matrix from the file</a:t>
            </a: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printf("read matrix (%s) \n", matrixName);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time-&gt;start();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error = ReadMatrixFromFile(matrixName,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&amp;(readA.N), &amp;(readA.NZ),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&amp;(readA.Col), &amp;(readA.RowIndex), &amp;(readA.Value),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&amp;(typeOfMatrix));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if(error != BICG_OK)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printf("error read matrix %d\n", error);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error;</a:t>
            </a: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457200" indent="-457200"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Main() function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457200" indent="-457200"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if the matrix is symmetric and </a:t>
            </a:r>
          </a:p>
          <a:p>
            <a:pPr marL="457200" indent="-457200"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defined only by the upper triangle,</a:t>
            </a:r>
          </a:p>
          <a:p>
            <a:pPr marL="457200" indent="-457200"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make it full</a:t>
            </a: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if(typeOfMatrix == UPPER_TRIANGULAR)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matA = UpTriangleMatrixToFullSymmetricMatrix(&amp;readA);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FreeMatrix(readA);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else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matA = &amp;readA;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time-&gt;stop();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printf("read matrix from file time: %f\n",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time-&gt;getElapsed());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Main() function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en" dirty="0"/>
              <a:t>Initialize the variables</a:t>
            </a:r>
          </a:p>
          <a:p>
            <a:pPr rtl="0">
              <a:buNone/>
            </a:pPr>
            <a:r>
              <a:rPr lang="en" dirty="0"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3. Initialization of variables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allocate memory to the 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right-hand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vector and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solve the linear system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x = new double [matA-&gt;N];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b = new double [matA-&gt;N];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initialize the 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right-hand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part 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for(i = 0; i &lt; matA-&gt;N; i++)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b[i] = 1.0;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Main() function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" dirty="0"/>
              <a:t>In place of the highlighted “call for the function of system solution using BiCG”comment, call for the function with our method implementation will be written in the future.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time-&gt;reset();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time-&gt;start();  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4. call the function of solving linear systems by the BiCG method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time-&gt;stop();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Main() function (7)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en"/>
              <a:t>In the end, check the solution for correctness and free the allocated memory.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// 5. Checking the BiCG method for correctness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diff = diffSolution(*matA, x, b);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6. Method operation data output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printf("BiCG time: %f\n", time-&gt;getElapsed());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printf("count of iteration: %d\n", iter);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printf("calc error: %f\n", diff);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7.  Dynamic memory release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FreeMatrix(*matA);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b;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x;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rtl="0"/>
            <a:r>
              <a:rPr lang="en" dirty="0"/>
              <a:t>Let us study the auxiliary functions necessary to implement the method.</a:t>
            </a:r>
          </a:p>
          <a:p>
            <a:pPr rtl="0"/>
            <a:r>
              <a:rPr lang="en" dirty="0"/>
              <a:t>Place the functions of memory allocation and release for the matrix storage structure in </a:t>
            </a:r>
            <a:r>
              <a:rPr lang="en" b="1" dirty="0"/>
              <a:t>util.h</a:t>
            </a:r>
            <a:r>
              <a:rPr lang="en" dirty="0"/>
              <a:t> and </a:t>
            </a:r>
            <a:r>
              <a:rPr lang="en" b="1" dirty="0"/>
              <a:t>util.cpp.</a:t>
            </a:r>
          </a:p>
          <a:p>
            <a:pPr lvl="1" rtl="0"/>
            <a:r>
              <a:rPr lang="en" b="1" dirty="0"/>
              <a:t>InitializeMatrix()</a:t>
            </a:r>
            <a:r>
              <a:rPr lang="en" dirty="0"/>
              <a:t> – memory allocation to store a matrix in the CRS </a:t>
            </a:r>
            <a:r>
              <a:rPr lang="en" dirty="0" smtClean="0"/>
              <a:t>format.The </a:t>
            </a:r>
            <a:r>
              <a:rPr lang="en" dirty="0"/>
              <a:t>function inputs are dimension of the matrix </a:t>
            </a:r>
            <a:r>
              <a:rPr lang="en" b="1" dirty="0"/>
              <a:t>n</a:t>
            </a:r>
            <a:r>
              <a:rPr lang="en" dirty="0"/>
              <a:t> and number of nonzeroes </a:t>
            </a:r>
            <a:r>
              <a:rPr lang="en" b="1" dirty="0"/>
              <a:t>NZ.</a:t>
            </a:r>
            <a:r>
              <a:rPr lang="en" dirty="0"/>
              <a:t> The outputs are a link to the structure of the matrix in the CRS format with initialized fields and allocated memory. The function returns the error code.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InitializeMatrix(int N, int NZ, crsMatrix &amp;mtx);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lvl="1" rtl="0"/>
            <a:r>
              <a:rPr lang="en" b="1" dirty="0"/>
              <a:t>FreeMatrix()</a:t>
            </a:r>
            <a:r>
              <a:rPr lang="en" dirty="0"/>
              <a:t> – memory release from the matrix in the CRS format. The output is a link to the structure that contains the matrix. The function returns the error code.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FreeMatrix(crsMatrix &amp;mtx);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From </a:t>
            </a:r>
            <a:r>
              <a:rPr lang="en" b="1" dirty="0"/>
              <a:t>parser</a:t>
            </a:r>
            <a:r>
              <a:rPr lang="en" dirty="0"/>
              <a:t>, announce the </a:t>
            </a:r>
            <a:r>
              <a:rPr lang="en" b="1" dirty="0"/>
              <a:t>ReadMatrixFromFile()</a:t>
            </a:r>
            <a:r>
              <a:rPr lang="en" dirty="0"/>
              <a:t> function, which reads the matrix from the file in the mtx format and stores it in the SRC format, in </a:t>
            </a:r>
            <a:r>
              <a:rPr lang="en" b="1" dirty="0"/>
              <a:t>readMTX.h</a:t>
            </a:r>
            <a:r>
              <a:rPr lang="en" dirty="0"/>
              <a:t> and implement it in </a:t>
            </a:r>
            <a:r>
              <a:rPr lang="en" b="1" dirty="0"/>
              <a:t>readMatrix.сpp.</a:t>
            </a:r>
            <a:r>
              <a:rPr lang="en" dirty="0"/>
              <a:t> As an input, the function will accept </a:t>
            </a:r>
            <a:r>
              <a:rPr lang="en" b="1" dirty="0"/>
              <a:t>matrixName</a:t>
            </a:r>
            <a:r>
              <a:rPr lang="en" dirty="0"/>
              <a:t> - name of the file containing the matrix. The function </a:t>
            </a:r>
            <a:r>
              <a:rPr lang="en" dirty="0" smtClean="0"/>
              <a:t>outputs are </a:t>
            </a:r>
            <a:r>
              <a:rPr lang="en" dirty="0"/>
              <a:t>the matrix dimension </a:t>
            </a:r>
            <a:r>
              <a:rPr lang="en" b="1" dirty="0"/>
              <a:t>n</a:t>
            </a:r>
            <a:r>
              <a:rPr lang="en" dirty="0"/>
              <a:t>, pointers to initialized arrays </a:t>
            </a:r>
            <a:r>
              <a:rPr lang="en" b="1" dirty="0"/>
              <a:t>column, row, val</a:t>
            </a:r>
            <a:r>
              <a:rPr lang="en" dirty="0"/>
              <a:t> describing the matrix. The function returns the error code.</a:t>
            </a:r>
            <a:endParaRPr lang="ru-RU" dirty="0" smtClean="0"/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ReadMatrixFromFile(char* matrixName,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int* n, int** column, int** row,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FLOAT_TYPE** val);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mtx format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The mtx file is a matrix in coordinate representation. </a:t>
            </a:r>
            <a:endParaRPr lang="en-US" dirty="0" smtClean="0"/>
          </a:p>
          <a:p>
            <a:pPr lvl="1" rtl="0"/>
            <a:r>
              <a:rPr lang="en" dirty="0" smtClean="0"/>
              <a:t>The file contains </a:t>
            </a:r>
            <a:r>
              <a:rPr lang="en" dirty="0"/>
              <a:t>such matrix parameters as the number of rows, columns and </a:t>
            </a:r>
            <a:r>
              <a:rPr lang="en" dirty="0" smtClean="0"/>
              <a:t>nonzeroes.</a:t>
            </a:r>
            <a:endParaRPr lang="en" dirty="0"/>
          </a:p>
          <a:p>
            <a:pPr lvl="1" rtl="0"/>
            <a:r>
              <a:rPr lang="en" dirty="0"/>
              <a:t>Then, row-by-row, the parameters of matrix nonzeroes are listed such as the respective row, column and value. </a:t>
            </a:r>
          </a:p>
          <a:p>
            <a:pPr lvl="1" rtl="0"/>
            <a:r>
              <a:rPr lang="en" dirty="0"/>
              <a:t>Row and column numbering starts from 1.</a:t>
            </a:r>
          </a:p>
          <a:p>
            <a:pPr lvl="1" rtl="0"/>
            <a:r>
              <a:rPr lang="en" dirty="0"/>
              <a:t>If the matrix is symmetric, the file can contain only its upper or lower triangle.</a:t>
            </a:r>
          </a:p>
          <a:p>
            <a:pPr lvl="1" rtl="0"/>
            <a:r>
              <a:rPr lang="en" dirty="0"/>
              <a:t>Comment fields start with %.</a:t>
            </a:r>
            <a:endParaRPr lang="en-US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Task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Implement the abovementioned functions dealing with matrices in the CRS format and read them from file.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2800"/>
              <a:t>Introduction (1)</a:t>
            </a:r>
          </a:p>
        </p:txBody>
      </p:sp>
      <p:sp>
        <p:nvSpPr>
          <p:cNvPr id="1031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defRPr/>
            </a:pPr>
            <a:r>
              <a:rPr lang="en" sz="2200" dirty="0"/>
              <a:t>Let us consider a system of </a:t>
            </a:r>
            <a:r>
              <a:rPr lang="en" sz="2200" i="1" dirty="0">
                <a:latin typeface="Times New Roman" pitchFamily="18" charset="0"/>
              </a:rPr>
              <a:t>n</a:t>
            </a:r>
            <a:r>
              <a:rPr lang="en" sz="2200" dirty="0"/>
              <a:t> linear equations like </a:t>
            </a:r>
          </a:p>
          <a:p>
            <a:pPr rtl="0">
              <a:defRPr/>
            </a:pPr>
            <a:endParaRPr lang="ru-RU" sz="2200" dirty="0" smtClean="0"/>
          </a:p>
          <a:p>
            <a:pPr rtl="0">
              <a:defRPr/>
            </a:pPr>
            <a:endParaRPr lang="ru-RU" sz="2200" dirty="0" smtClean="0"/>
          </a:p>
          <a:p>
            <a:pPr rtl="0">
              <a:defRPr/>
            </a:pPr>
            <a:endParaRPr lang="en-US" sz="2200" dirty="0" smtClean="0"/>
          </a:p>
          <a:p>
            <a:pPr marL="0" indent="0" rtl="0">
              <a:buNone/>
              <a:defRPr/>
            </a:pPr>
            <a:endParaRPr lang="ru-RU" sz="2200" dirty="0" smtClean="0"/>
          </a:p>
          <a:p>
            <a:pPr rtl="0">
              <a:defRPr/>
            </a:pPr>
            <a:r>
              <a:rPr lang="en" sz="2200" dirty="0"/>
              <a:t>As a matrix, the system may be represented as follows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" sz="2200" dirty="0"/>
              <a:t>				</a:t>
            </a:r>
            <a:r>
              <a:rPr lang="en" i="1" dirty="0">
                <a:latin typeface="Times New Roman" pitchFamily="18" charset="0"/>
              </a:rPr>
              <a:t>Ax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b</a:t>
            </a:r>
            <a:endParaRPr lang="ru-RU" i="1" dirty="0" smtClean="0">
              <a:latin typeface="Times New Roman" pitchFamily="18" charset="0"/>
            </a:endParaRPr>
          </a:p>
          <a:p>
            <a:pPr rtl="0">
              <a:defRPr/>
            </a:pPr>
            <a:r>
              <a:rPr lang="en" sz="2200" i="1" dirty="0">
                <a:latin typeface="Times New Roman" pitchFamily="18" charset="0"/>
              </a:rPr>
              <a:t>A</a:t>
            </a:r>
            <a:r>
              <a:rPr lang="en" sz="2200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sz="2200" dirty="0">
                <a:latin typeface="Times New Roman" pitchFamily="18" charset="0"/>
              </a:rPr>
              <a:t>(</a:t>
            </a:r>
            <a:r>
              <a:rPr lang="en" sz="2200" i="1" dirty="0">
                <a:latin typeface="Times New Roman" pitchFamily="18" charset="0"/>
              </a:rPr>
              <a:t>a</a:t>
            </a:r>
            <a:r>
              <a:rPr lang="en" sz="2200" i="1" baseline="-25000" dirty="0">
                <a:latin typeface="Times New Roman" pitchFamily="18" charset="0"/>
              </a:rPr>
              <a:t>ij</a:t>
            </a:r>
            <a:r>
              <a:rPr lang="en" sz="2200" dirty="0">
                <a:latin typeface="Times New Roman" pitchFamily="18" charset="0"/>
              </a:rPr>
              <a:t>)</a:t>
            </a:r>
            <a:r>
              <a:rPr lang="en" sz="2200" dirty="0"/>
              <a:t> is a </a:t>
            </a:r>
            <a:r>
              <a:rPr lang="en" i="1" dirty="0">
                <a:latin typeface="Times New Roman" pitchFamily="18" charset="0"/>
              </a:rPr>
              <a:t>n</a:t>
            </a:r>
            <a:r>
              <a:rPr lang="en" dirty="0">
                <a:latin typeface="Times New Roman" pitchFamily="18" charset="0"/>
              </a:rPr>
              <a:t>×</a:t>
            </a:r>
            <a:r>
              <a:rPr lang="en" i="1" dirty="0">
                <a:latin typeface="Times New Roman" pitchFamily="18" charset="0"/>
              </a:rPr>
              <a:t>n </a:t>
            </a:r>
            <a:r>
              <a:rPr lang="en" sz="2200" dirty="0">
                <a:latin typeface="Times New Roman" pitchFamily="18" charset="0"/>
              </a:rPr>
              <a:t>real matrix; </a:t>
            </a:r>
            <a:r>
              <a:rPr lang="en" sz="2200" i="1" dirty="0">
                <a:latin typeface="Times New Roman" pitchFamily="18" charset="0"/>
              </a:rPr>
              <a:t>A</a:t>
            </a:r>
            <a:r>
              <a:rPr lang="en" sz="2200" dirty="0">
                <a:latin typeface="Times New Roman" pitchFamily="18" charset="0"/>
              </a:rPr>
              <a:t> is </a:t>
            </a:r>
            <a:r>
              <a:rPr lang="en" sz="2200" dirty="0"/>
              <a:t>a sparse matrix</a:t>
            </a:r>
            <a:r>
              <a:rPr lang="en" sz="2200" dirty="0">
                <a:latin typeface="Times New Roman" pitchFamily="18" charset="0"/>
              </a:rPr>
              <a:t>; </a:t>
            </a:r>
            <a:r>
              <a:rPr lang="en" i="1" dirty="0">
                <a:latin typeface="Times New Roman" pitchFamily="18" charset="0"/>
              </a:rPr>
              <a:t>b</a:t>
            </a:r>
            <a:r>
              <a:rPr lang="en" sz="2200" dirty="0">
                <a:latin typeface="Times New Roman" pitchFamily="18" charset="0"/>
              </a:rPr>
              <a:t> and </a:t>
            </a:r>
            <a:r>
              <a:rPr lang="en" i="1" dirty="0">
                <a:latin typeface="Times New Roman" pitchFamily="18" charset="0"/>
              </a:rPr>
              <a:t>x</a:t>
            </a:r>
            <a:r>
              <a:rPr lang="en" sz="2200" i="1" dirty="0">
                <a:latin typeface="Times New Roman" pitchFamily="18" charset="0"/>
              </a:rPr>
              <a:t> </a:t>
            </a:r>
            <a:r>
              <a:rPr lang="en" sz="2200" dirty="0">
                <a:sym typeface="Symbol" pitchFamily="18" charset="2"/>
              </a:rPr>
              <a:t>are</a:t>
            </a:r>
            <a:r>
              <a:rPr lang="en" sz="2200" dirty="0"/>
              <a:t> vectors consisting of </a:t>
            </a:r>
            <a:r>
              <a:rPr lang="en" i="1" dirty="0">
                <a:latin typeface="Times New Roman" pitchFamily="18" charset="0"/>
              </a:rPr>
              <a:t>n</a:t>
            </a:r>
            <a:r>
              <a:rPr lang="en" sz="2200" dirty="0"/>
              <a:t> elements.</a:t>
            </a:r>
            <a:endParaRPr lang="ru-RU" sz="2200" dirty="0" smtClean="0"/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724150" y="1700213"/>
          <a:ext cx="3592513" cy="1555750"/>
        </p:xfrm>
        <a:graphic>
          <a:graphicData uri="http://schemas.openxmlformats.org/presentationml/2006/ole">
            <p:oleObj spid="_x0000_s14357" name="Формула" r:id="rId3" imgW="2108200" imgH="914400" progId="Equation.3">
              <p:embed/>
            </p:oleObj>
          </a:graphicData>
        </a:graphic>
      </p:graphicFrame>
      <p:sp>
        <p:nvSpPr>
          <p:cNvPr id="9" name="Дата 8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Implement matrix-vector operations of the biconjugate gradient method. </a:t>
            </a:r>
          </a:p>
          <a:p>
            <a:pPr rtl="0"/>
            <a:r>
              <a:rPr lang="en"/>
              <a:t>From </a:t>
            </a:r>
            <a:r>
              <a:rPr lang="en" b="1"/>
              <a:t>routine</a:t>
            </a:r>
            <a:r>
              <a:rPr lang="en"/>
              <a:t>, declare and implement the functions in </a:t>
            </a:r>
            <a:r>
              <a:rPr lang="en" b="1"/>
              <a:t>sparseMatrixOperation.h</a:t>
            </a:r>
            <a:r>
              <a:rPr lang="en"/>
              <a:t> and </a:t>
            </a:r>
            <a:r>
              <a:rPr lang="en" b="1"/>
              <a:t>sparseMatrixOperation.cpp</a:t>
            </a:r>
            <a:r>
              <a:rPr lang="en"/>
              <a:t>, respectively.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rtl="0"/>
            <a:r>
              <a:rPr lang="en" b="1" dirty="0"/>
              <a:t>MatrixVectorMult() –</a:t>
            </a:r>
            <a:r>
              <a:rPr lang="en" dirty="0"/>
              <a:t> matrix-vector product </a:t>
            </a:r>
            <a:r>
              <a:rPr lang="en" dirty="0" smtClean="0"/>
              <a:t>computation. </a:t>
            </a:r>
            <a:r>
              <a:rPr lang="en" dirty="0"/>
              <a:t>As inputs, the function receives pointers to the matrix </a:t>
            </a:r>
            <a:r>
              <a:rPr lang="en" b="1" dirty="0"/>
              <a:t>A</a:t>
            </a:r>
            <a:r>
              <a:rPr lang="en" dirty="0"/>
              <a:t> in the CRS format and vector </a:t>
            </a:r>
            <a:r>
              <a:rPr lang="en" b="1" dirty="0"/>
              <a:t>b</a:t>
            </a:r>
            <a:r>
              <a:rPr lang="en" dirty="0"/>
              <a:t>. Function output is the pointer to their product </a:t>
            </a:r>
            <a:r>
              <a:rPr lang="en" b="1" dirty="0"/>
              <a:t>x.</a:t>
            </a:r>
            <a:r>
              <a:rPr lang="en" dirty="0"/>
              <a:t> As the result, the function returns the error code.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MatrixVectorMult(crsMatrix A, double * b,  double *x)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i, j;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s, f;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A.N;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s = A.RowIndex[i];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 = A.RowIndex[i + 1];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x[i] = 0.0;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for(j = s; j &lt; f; j++)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x[i] += A.Value[j] * b[ A.Col[j] 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BICG_OK;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rtl="0"/>
            <a:r>
              <a:rPr lang="en" b="1" dirty="0"/>
              <a:t>scalarProduct() – </a:t>
            </a:r>
            <a:r>
              <a:rPr lang="en" dirty="0"/>
              <a:t>vector scalar product </a:t>
            </a:r>
            <a:r>
              <a:rPr lang="en" dirty="0" smtClean="0"/>
              <a:t>computation. As </a:t>
            </a:r>
            <a:r>
              <a:rPr lang="en" dirty="0"/>
              <a:t>inputs, the function receives pointers to the vectors </a:t>
            </a:r>
            <a:r>
              <a:rPr lang="en" b="1" dirty="0"/>
              <a:t>a</a:t>
            </a:r>
            <a:r>
              <a:rPr lang="en" dirty="0"/>
              <a:t>, </a:t>
            </a:r>
            <a:r>
              <a:rPr lang="en" b="1" dirty="0"/>
              <a:t>b</a:t>
            </a:r>
            <a:r>
              <a:rPr lang="en" dirty="0"/>
              <a:t> and their dimension </a:t>
            </a:r>
            <a:r>
              <a:rPr lang="en" b="1" dirty="0"/>
              <a:t>n</a:t>
            </a:r>
            <a:r>
              <a:rPr lang="en" dirty="0"/>
              <a:t>. Output of the function is the scalar product.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scalarProduct(int n, double *a,  double *b)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sum = 0.0;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sum += a[i] * b[i];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sum;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biconjugate gradient method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Let us start software implementation of the biconjugate gradient method of solving linear systems. </a:t>
            </a:r>
          </a:p>
          <a:p>
            <a:pPr rtl="0"/>
            <a:r>
              <a:rPr lang="en" dirty="0"/>
              <a:t>Declare and implement the </a:t>
            </a:r>
            <a:r>
              <a:rPr lang="en" b="1" dirty="0"/>
              <a:t>BiCG()</a:t>
            </a:r>
            <a:r>
              <a:rPr lang="en" dirty="0"/>
              <a:t> function of solving linear </a:t>
            </a:r>
            <a:r>
              <a:rPr lang="en" dirty="0" smtClean="0"/>
              <a:t>systems </a:t>
            </a:r>
            <a:r>
              <a:rPr lang="en" dirty="0"/>
              <a:t>using the iterative method in question in </a:t>
            </a:r>
            <a:r>
              <a:rPr lang="en" b="1" dirty="0"/>
              <a:t>BiCG.h</a:t>
            </a:r>
            <a:r>
              <a:rPr lang="en" dirty="0"/>
              <a:t> and </a:t>
            </a:r>
            <a:r>
              <a:rPr lang="en" b="1" dirty="0"/>
              <a:t>BiCG.cpp</a:t>
            </a:r>
            <a:r>
              <a:rPr lang="en" dirty="0"/>
              <a:t>, respectively. </a:t>
            </a:r>
          </a:p>
          <a:p>
            <a:pPr rtl="0"/>
            <a:r>
              <a:rPr lang="en" dirty="0"/>
              <a:t>As inputs, the function will receive the system matrix </a:t>
            </a:r>
            <a:r>
              <a:rPr lang="en" b="1" dirty="0"/>
              <a:t>A</a:t>
            </a:r>
            <a:r>
              <a:rPr lang="en" dirty="0"/>
              <a:t> in the CRS format,righ-hand vector </a:t>
            </a:r>
            <a:r>
              <a:rPr lang="en" b="1" dirty="0"/>
              <a:t>b</a:t>
            </a:r>
            <a:r>
              <a:rPr lang="en" dirty="0"/>
              <a:t> and the maximum allowable number of iterations </a:t>
            </a:r>
            <a:r>
              <a:rPr lang="en" b="1" dirty="0"/>
              <a:t>CountIteration</a:t>
            </a:r>
            <a:r>
              <a:rPr lang="en" dirty="0"/>
              <a:t>. Function </a:t>
            </a:r>
            <a:r>
              <a:rPr lang="en" dirty="0" smtClean="0"/>
              <a:t>outputs are the </a:t>
            </a:r>
            <a:r>
              <a:rPr lang="en" dirty="0"/>
              <a:t>pointer to the computed approximate solution </a:t>
            </a:r>
            <a:r>
              <a:rPr lang="en" b="1" dirty="0"/>
              <a:t>x</a:t>
            </a:r>
            <a:r>
              <a:rPr lang="en" dirty="0"/>
              <a:t>, number of performed iterations </a:t>
            </a:r>
            <a:r>
              <a:rPr lang="en" b="1" dirty="0"/>
              <a:t>iter</a:t>
            </a:r>
            <a:r>
              <a:rPr lang="en" dirty="0"/>
              <a:t>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biconjugate gradient method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In the function body, compute approximations to the system solution in the </a:t>
            </a:r>
            <a:r>
              <a:rPr lang="en" b="1" dirty="0"/>
              <a:t>x</a:t>
            </a:r>
            <a:r>
              <a:rPr lang="en" dirty="0"/>
              <a:t> array. </a:t>
            </a:r>
          </a:p>
          <a:p>
            <a:pPr rtl="0"/>
            <a:r>
              <a:rPr lang="en" dirty="0"/>
              <a:t>As the method stop criterion, use the maximum allowable number of iterations </a:t>
            </a:r>
            <a:r>
              <a:rPr lang="en" b="1" dirty="0"/>
              <a:t>CountIteration</a:t>
            </a:r>
            <a:r>
              <a:rPr lang="en" dirty="0"/>
              <a:t> or the required solution accuracy. </a:t>
            </a:r>
          </a:p>
          <a:p>
            <a:pPr rtl="0"/>
            <a:r>
              <a:rPr lang="en" dirty="0"/>
              <a:t>The attainable accuracy will be computed in the </a:t>
            </a:r>
            <a:r>
              <a:rPr lang="en" b="1" dirty="0"/>
              <a:t>check</a:t>
            </a:r>
            <a:r>
              <a:rPr lang="en" dirty="0"/>
              <a:t> variable as the relative residual </a:t>
            </a:r>
            <a:r>
              <a:rPr lang="en" dirty="0" smtClean="0"/>
              <a:t>norm </a:t>
            </a:r>
            <a:endParaRPr lang="en" dirty="0"/>
          </a:p>
          <a:p>
            <a:pPr lvl="1" rtl="0"/>
            <a:r>
              <a:rPr lang="en" dirty="0"/>
              <a:t>Required accuracy is set by the </a:t>
            </a:r>
            <a:r>
              <a:rPr lang="en" b="1" dirty="0"/>
              <a:t>EPSILON</a:t>
            </a:r>
            <a:r>
              <a:rPr lang="en" dirty="0"/>
              <a:t> invariable in the </a:t>
            </a:r>
            <a:r>
              <a:rPr lang="en" b="1" dirty="0"/>
              <a:t>type.h</a:t>
            </a:r>
            <a:r>
              <a:rPr lang="en" dirty="0"/>
              <a:t> file of the </a:t>
            </a:r>
            <a:r>
              <a:rPr lang="en" b="1" dirty="0"/>
              <a:t>parser</a:t>
            </a:r>
            <a:r>
              <a:rPr lang="en" dirty="0"/>
              <a:t> project.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33120" y="3645024"/>
            <a:ext cx="1065718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biconjugate gradient method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BiCG(crsMatrix A, double * b,  double *x, int CountIteration, int &amp;iter)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To speed up computation, compute 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the transposed matrix A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At;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At.N  = A.N;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At.NZ = A.NZ;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Transpose(A.N, A.Col, A.RowIndex, A.Value,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&amp;(At.Col), &amp;(At.RowIndex), &amp;(At.Value));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biconjugate gradient method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arrays to store the residual 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of the current and next approximations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* R, * biR;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nR, * nbiR;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  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biR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nR 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nbiR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arrays to store the current and 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next</a:t>
            </a:r>
            <a:endParaRPr lang="en" b="1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method step 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direction vectors</a:t>
            </a:r>
            <a:endParaRPr lang="en" b="1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* P, * biP;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nP, * nbiP;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  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biP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nP 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nbiP = new double [A.N];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biconjugate gradient method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pointer to change pointers for the vectors of the current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and next method steps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tmp;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arrays to store the product of matrix multiplication by 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the direction vector and the biconjugate vector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multAP, * multAtbiP;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multAP  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multAtbiP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beta and alfa - computing formula coefficients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alfa, beta;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numerator and denominator of beta and alfa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numerator, denominator;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variables for computation 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of the current approximation accuracy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check, norm;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norm = sqrt(scalarProduct(A.N, b, b));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biconjugate gradient method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rtl="0"/>
            <a:r>
              <a:rPr lang="en">
                <a:cs typeface="Courier New" pitchFamily="49" charset="0"/>
              </a:rPr>
              <a:t>As the initial approximation, take a unit vector 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setting the initial approximation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n = A.N;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x[i] = 1.0;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Method initialization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MatrixVectorMult(A, x, multAP);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R[i] = biR[i] = P[i] = biP[i] = b[i] - multAP[i];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biconjugate gradient method (7)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Method initialization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for(iter = 0; iter &lt; CountIteration; iter++)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MatrixVectorMult(A, P, multAP);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MatrixVectorMult(At, biP, multAtbiP);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numerator   = scalarProduct(A.N, biR, R);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denominator = scalarProduct(A.N, biP, multAP);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alfa = numerator / denominator;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nR[i] = R[i] - alfa * multAP[i];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nbiR[i] = biR[i] - alfa * multAtbiP[i];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denominator = numerator;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numerator   = scalarProduct(A.N, nbiR, nR);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beta = numerator / denominator;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Introduction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"/>
              <a:t>Methods of solving linear systems may be classified as </a:t>
            </a:r>
            <a:r>
              <a:rPr lang="en" i="1"/>
              <a:t>direct</a:t>
            </a:r>
            <a:r>
              <a:rPr lang="en"/>
              <a:t> and </a:t>
            </a:r>
            <a:r>
              <a:rPr lang="en" i="1"/>
              <a:t>iterative</a:t>
            </a:r>
            <a:r>
              <a:rPr lang="en"/>
              <a:t>. </a:t>
            </a:r>
          </a:p>
          <a:p>
            <a:pPr rtl="0"/>
            <a:r>
              <a:rPr lang="en"/>
              <a:t>Both types have their advantages and disadvantages. </a:t>
            </a:r>
          </a:p>
          <a:p>
            <a:pPr lvl="1" rtl="0"/>
            <a:r>
              <a:rPr lang="en"/>
              <a:t>The use of direct methods leads to </a:t>
            </a:r>
            <a:r>
              <a:rPr lang="en" i="1"/>
              <a:t>system matrix filling</a:t>
            </a:r>
            <a:r>
              <a:rPr lang="en"/>
              <a:t> in the course of factorization which may cause inefficient memory usage. </a:t>
            </a:r>
          </a:p>
          <a:p>
            <a:pPr lvl="1" rtl="0"/>
            <a:r>
              <a:rPr lang="en"/>
              <a:t>The use of iterative methods that do not lead to matrix filling may sometimes lead to a </a:t>
            </a:r>
            <a:r>
              <a:rPr lang="en" i="1"/>
              <a:t>low convergence rate</a:t>
            </a:r>
            <a:r>
              <a:rPr lang="en"/>
              <a:t>.</a:t>
            </a:r>
          </a:p>
          <a:p>
            <a:pPr rtl="0"/>
            <a:r>
              <a:rPr lang="en"/>
              <a:t>The purpose of this laboratory works is to study iterative methods of solving linear systems.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biconjugate gradient method (8)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nP[i] = nR[i] + beta * P[i];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nbiP[i] = nbiR[i] + beta * biP[i];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rtl="0">
              <a:buNone/>
            </a:pP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// control 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compliance </a:t>
            </a: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with accuracy requirements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check = sqrt(scalarProduct(n, R, R)) / norm;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if (check &lt; EPSILON)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break;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x[i] += alfa * P[i];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// swap positions of the current and next step arrays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tmp = R; R = nR; nR = tmp;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tmp = P; P = nP; nP = tmp;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tmp = biR; biR = nbiR; nbiR = tmp;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tmp = biP; biP = nbiP; nbiP = tmp;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biconjugate gradient method (9)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memory release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FreeMatrix(At);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biR;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nR;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nbiR;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biP;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nP;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nbiP;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multAP;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multAtbiP;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BICG_OK;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Biconjugate gradient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/>
              <a:t>method convergence analysis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Incorporate the call for </a:t>
            </a:r>
            <a:r>
              <a:rPr lang="en" b="1"/>
              <a:t>BiCG()</a:t>
            </a:r>
            <a:r>
              <a:rPr lang="en"/>
              <a:t> in the </a:t>
            </a:r>
            <a:r>
              <a:rPr lang="en" b="1"/>
              <a:t>main()</a:t>
            </a:r>
            <a:r>
              <a:rPr lang="en"/>
              <a:t> function body. </a:t>
            </a:r>
          </a:p>
          <a:p>
            <a:pPr rtl="0"/>
            <a:r>
              <a:rPr lang="en"/>
              <a:t>Now the project can be compiled from </a:t>
            </a:r>
            <a:r>
              <a:rPr lang="en" b="1"/>
              <a:t>Build→Rebuild </a:t>
            </a:r>
            <a:r>
              <a:rPr lang="en"/>
              <a:t>and the respective correctness check can be performed.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Biconjugate gradient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/>
              <a:t>method convergence analysis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 smtClean="0"/>
              <a:t>Example </a:t>
            </a:r>
            <a:r>
              <a:rPr lang="en" dirty="0"/>
              <a:t>of program implementing the biconjugate gradient method for a well-conditioned matrix</a:t>
            </a:r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endParaRPr lang="ru-RU" dirty="0" smtClean="0"/>
          </a:p>
          <a:p>
            <a:pPr rtl="0"/>
            <a:r>
              <a:rPr lang="en" dirty="0"/>
              <a:t>Example of program implementing the biconjugate gradient method for an ill-conditioned matrix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6576" y="2060848"/>
            <a:ext cx="619268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0166" y="4149080"/>
            <a:ext cx="619268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Biconjugate gradient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/>
              <a:t>method convergence analysis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No solution has been found for the second matrix due to two factors. </a:t>
            </a:r>
          </a:p>
          <a:p>
            <a:pPr lvl="1" rtl="0"/>
            <a:r>
              <a:rPr lang="en"/>
              <a:t>First, the matrix </a:t>
            </a:r>
            <a:r>
              <a:rPr lang="en" b="1"/>
              <a:t>bcsstk01.mtx</a:t>
            </a:r>
            <a:r>
              <a:rPr lang="en"/>
              <a:t> is ill-conditioned. </a:t>
            </a:r>
          </a:p>
          <a:p>
            <a:pPr lvl="1" rtl="0"/>
            <a:r>
              <a:rPr lang="en"/>
              <a:t>Second, the parameter restricting the number of algorithm iterations during experiments was the matrix size (theoretical estimate).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Biconjugate gradient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/>
              <a:t>method convergence analysis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Results of running the software implementation of the biconjugate gradient method for symmetric matrices (required computational accuracy is </a:t>
            </a:r>
            <a:r>
              <a:rPr lang="en" dirty="0" smtClean="0"/>
              <a:t>0.0001</a:t>
            </a:r>
            <a:r>
              <a:rPr lang="en" dirty="0"/>
              <a:t>).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6422794"/>
              </p:ext>
            </p:extLst>
          </p:nvPr>
        </p:nvGraphicFramePr>
        <p:xfrm>
          <a:off x="1784648" y="2492896"/>
          <a:ext cx="6101278" cy="3002247"/>
        </p:xfrm>
        <a:graphic>
          <a:graphicData uri="http://schemas.openxmlformats.org/drawingml/2006/table">
            <a:tbl>
              <a:tblPr/>
              <a:tblGrid>
                <a:gridCol w="1411084"/>
                <a:gridCol w="1019689"/>
                <a:gridCol w="1297786"/>
                <a:gridCol w="1221941"/>
                <a:gridCol w="1150778"/>
              </a:tblGrid>
              <a:tr h="98045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 dimension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attainable method accuracy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number of iterations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algorithm runtime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69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bcsstk01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116213.2199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681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bcsstk05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27.2275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81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bcsstk10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1 086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162.2504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1 086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0.092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81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bcsstk12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1 473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8576.2735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1 473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0.187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81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parabolic_fem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525 825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0.0012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717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25.089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81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tmt_sym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726 713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0.0062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2 487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122.543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Biconjugate gradient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/>
              <a:t>method convergence analysis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Results of running the software implementation of the biconjugate gradient method for non-symmetric matrices (required computational accuracy is </a:t>
            </a:r>
            <a:r>
              <a:rPr lang="en" dirty="0" smtClean="0"/>
              <a:t>0.0001</a:t>
            </a:r>
            <a:r>
              <a:rPr lang="en" dirty="0"/>
              <a:t>).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39137562"/>
              </p:ext>
            </p:extLst>
          </p:nvPr>
        </p:nvGraphicFramePr>
        <p:xfrm>
          <a:off x="1712640" y="2636912"/>
          <a:ext cx="6316415" cy="2437699"/>
        </p:xfrm>
        <a:graphic>
          <a:graphicData uri="http://schemas.openxmlformats.org/drawingml/2006/table">
            <a:tbl>
              <a:tblPr/>
              <a:tblGrid>
                <a:gridCol w="1537869"/>
                <a:gridCol w="999943"/>
                <a:gridCol w="1350620"/>
                <a:gridCol w="1276221"/>
                <a:gridCol w="1151762"/>
              </a:tblGrid>
              <a:tr h="1007262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 dimension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attainable method accuracy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number of iterations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algorithm runtime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46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fs_541_1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541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0.00030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946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ex22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839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1.63999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839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0.068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20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sherman2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1080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5075084918.6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1080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0.103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467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cage10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11397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0.00213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0.011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Biconjugate gradient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/>
              <a:t>method convergence analysis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To improve the method convergence rate, preconditioning is used. </a:t>
            </a:r>
          </a:p>
          <a:p>
            <a:pPr rtl="0"/>
            <a:r>
              <a:rPr lang="en"/>
              <a:t>Let us implement the preconditioned biconjugate gradient method.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n" sz="2400" b="1"/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en" sz="2400" b="1"/>
              <a:t>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en" sz="2400" b="1"/>
              <a:t>Software implementation of the preconditioned conjugate gradient method</a:t>
            </a:r>
            <a:endParaRPr lang="ru-RU" sz="2400" b="1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>
              <a:defRPr/>
            </a:pPr>
            <a:fld id="{4F2367BF-7A57-4F5A-B357-719264272D2E}" type="slidenum">
              <a:rPr lang="ru-RU" smtClean="0"/>
              <a:pPr rtl="0">
                <a:defRPr/>
              </a:pPr>
              <a:t>48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Preconditioned biconjugate gradient method implementation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ru" i="1"/>
              <a:t>A</a:t>
            </a:r>
            <a:r>
              <a:rPr lang="ru"/>
              <a:t>lgorithm pseudocode: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8970963" y="6408738"/>
            <a:ext cx="935037" cy="449262"/>
          </a:xfrm>
        </p:spPr>
        <p:txBody>
          <a:bodyPr rtlCol="0"/>
          <a:lstStyle/>
          <a:p>
            <a:pPr rtl="0">
              <a:defRPr/>
            </a:pPr>
            <a:fld id="{4F2367BF-7A57-4F5A-B357-719264272D2E}" type="slidenum">
              <a:rPr lang="ru-RU" smtClean="0"/>
              <a:pPr rtl="0">
                <a:defRPr/>
              </a:pPr>
              <a:t>49</a:t>
            </a:fld>
            <a:endParaRPr lang="ru-RU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8724" y="1628800"/>
            <a:ext cx="4968552" cy="4692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Introduction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r>
              <a:rPr lang="en" i="1" dirty="0"/>
              <a:t>An iterative method </a:t>
            </a:r>
            <a:r>
              <a:rPr lang="en" dirty="0"/>
              <a:t>generates a sequence of vectors </a:t>
            </a:r>
            <a:r>
              <a:rPr lang="en-US" i="1" kern="800" dirty="0">
                <a:latin typeface="Times New Roman"/>
              </a:rPr>
              <a:t>x</a:t>
            </a:r>
            <a:r>
              <a:rPr lang="en-US" kern="800" baseline="30000" dirty="0">
                <a:latin typeface="Times New Roman"/>
              </a:rPr>
              <a:t>(</a:t>
            </a:r>
            <a:r>
              <a:rPr lang="en-US" i="1" kern="800" baseline="30000" dirty="0">
                <a:latin typeface="Times New Roman"/>
              </a:rPr>
              <a:t>s</a:t>
            </a:r>
            <a:r>
              <a:rPr lang="en-US" kern="800" baseline="30000" dirty="0">
                <a:latin typeface="Times New Roman"/>
              </a:rPr>
              <a:t>)</a:t>
            </a:r>
            <a:r>
              <a:rPr lang="en-US" kern="800" dirty="0">
                <a:latin typeface="Times New Roman"/>
                <a:sym typeface="Symbol"/>
              </a:rPr>
              <a:t></a:t>
            </a:r>
            <a:r>
              <a:rPr lang="en-US" i="1" kern="800" dirty="0">
                <a:latin typeface="Times New Roman"/>
                <a:sym typeface="Symbol"/>
              </a:rPr>
              <a:t>R</a:t>
            </a:r>
            <a:r>
              <a:rPr lang="en-US" i="1" kern="800" baseline="30000" dirty="0">
                <a:latin typeface="Times New Roman"/>
                <a:sym typeface="Symbol"/>
              </a:rPr>
              <a:t>m</a:t>
            </a:r>
            <a:r>
              <a:rPr lang="en-US" i="1" kern="800" dirty="0">
                <a:latin typeface="Times New Roman"/>
                <a:sym typeface="Symbol"/>
              </a:rPr>
              <a:t>, s</a:t>
            </a:r>
            <a:r>
              <a:rPr lang="en-US" kern="800" dirty="0">
                <a:latin typeface="Times New Roman"/>
                <a:sym typeface="Symbol"/>
              </a:rPr>
              <a:t>0,1,2,…</a:t>
            </a:r>
            <a:r>
              <a:rPr lang="ru" kern="800" dirty="0" smtClean="0">
                <a:latin typeface="Times New Roman"/>
                <a:sym typeface="Symbol"/>
              </a:rPr>
              <a:t></a:t>
            </a:r>
            <a:r>
              <a:rPr lang="en" dirty="0" smtClean="0"/>
              <a:t> </a:t>
            </a:r>
            <a:r>
              <a:rPr lang="en" dirty="0"/>
              <a:t>where </a:t>
            </a:r>
            <a:r>
              <a:rPr lang="ru" i="1" dirty="0"/>
              <a:t>x</a:t>
            </a:r>
            <a:r>
              <a:rPr lang="ru" dirty="0"/>
              <a:t>(</a:t>
            </a:r>
            <a:r>
              <a:rPr lang="en" i="1" kern="800" baseline="30000" dirty="0">
                <a:latin typeface="Times New Roman"/>
                <a:sym typeface="Symbol"/>
              </a:rPr>
              <a:t>s</a:t>
            </a:r>
            <a:r>
              <a:rPr lang="en" dirty="0"/>
              <a:t>) </a:t>
            </a:r>
            <a:r>
              <a:rPr lang="en" dirty="0">
                <a:sym typeface="Symbol"/>
              </a:rPr>
              <a:t>is</a:t>
            </a:r>
            <a:r>
              <a:rPr lang="en" dirty="0"/>
              <a:t> an approximate system solution. </a:t>
            </a:r>
            <a:endParaRPr lang="en-US" dirty="0" smtClean="0"/>
          </a:p>
          <a:p>
            <a:r>
              <a:rPr lang="en" i="1" dirty="0"/>
              <a:t>Method convergence</a:t>
            </a:r>
            <a:r>
              <a:rPr lang="en" dirty="0"/>
              <a:t> is convergence of the sequence </a:t>
            </a:r>
            <a:r>
              <a:rPr lang="en-US" i="1" kern="800" dirty="0" smtClean="0">
                <a:latin typeface="Times New Roman"/>
              </a:rPr>
              <a:t>x</a:t>
            </a:r>
            <a:r>
              <a:rPr lang="en" i="1" kern="800" baseline="30000" dirty="0" smtClean="0">
                <a:latin typeface="Times New Roman"/>
              </a:rPr>
              <a:t>(s</a:t>
            </a:r>
            <a:r>
              <a:rPr lang="en" i="1" kern="800" baseline="30000" dirty="0">
                <a:latin typeface="Times New Roman"/>
              </a:rPr>
              <a:t>)</a:t>
            </a:r>
            <a:r>
              <a:rPr lang="en" dirty="0"/>
              <a:t> to the exact system solution from any initial approximation. </a:t>
            </a:r>
          </a:p>
          <a:p>
            <a:pPr rtl="0"/>
            <a:r>
              <a:rPr lang="en" i="1" dirty="0"/>
              <a:t>Convergence rate</a:t>
            </a:r>
            <a:r>
              <a:rPr lang="en" dirty="0"/>
              <a:t> is determined by the number of approximations performed by the method until the stop criterion is met.</a:t>
            </a:r>
          </a:p>
          <a:p>
            <a:pPr rtl="0"/>
            <a:r>
              <a:rPr lang="en" dirty="0"/>
              <a:t>In practice, convergence is not the only important thing. In the course of computing, computational error is inevitable</a:t>
            </a:r>
            <a:r>
              <a:rPr lang="en" dirty="0">
                <a:solidFill>
                  <a:srgbClr val="FF0000"/>
                </a:solidFill>
              </a:rPr>
              <a:t>. A method is numerically stable if the computational error tends to zero when при уменьшении погрешности вычислений.</a:t>
            </a:r>
          </a:p>
          <a:p>
            <a:pPr rtl="0"/>
            <a:r>
              <a:rPr lang="en" i="1" dirty="0"/>
              <a:t>The convergence and numerical stability of iterative methods are the main issues solved as part of iterative method quality study.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" dirty="0" smtClean="0"/>
              <a:t>Preconditioner </a:t>
            </a:r>
            <a:r>
              <a:rPr lang="en" dirty="0"/>
              <a:t>implementation is outside the scope of this laboratory work. Use the </a:t>
            </a:r>
            <a:r>
              <a:rPr lang="en" i="1" dirty="0"/>
              <a:t>ILU</a:t>
            </a:r>
            <a:r>
              <a:rPr lang="en" dirty="0"/>
              <a:t>-preconditioner from the respective laboratory work. </a:t>
            </a:r>
          </a:p>
          <a:p>
            <a:pPr rtl="0"/>
            <a:r>
              <a:rPr lang="en" dirty="0"/>
              <a:t>Add to the solution a project containing implementation of the </a:t>
            </a:r>
            <a:r>
              <a:rPr lang="en" i="1" dirty="0"/>
              <a:t>ILU</a:t>
            </a:r>
            <a:r>
              <a:rPr lang="en" dirty="0"/>
              <a:t>(p)-preconditioner. The project contains the following files:</a:t>
            </a:r>
          </a:p>
          <a:p>
            <a:pPr lvl="1" rtl="0"/>
            <a:r>
              <a:rPr lang="en" b="1" dirty="0"/>
              <a:t>ilup.h</a:t>
            </a:r>
            <a:r>
              <a:rPr lang="en" dirty="0"/>
              <a:t> and </a:t>
            </a:r>
            <a:r>
              <a:rPr lang="en" b="1" dirty="0"/>
              <a:t>ilup.cpp</a:t>
            </a:r>
            <a:r>
              <a:rPr lang="en" dirty="0"/>
              <a:t> – files containing declaration and software implementation of the symbolic and numerical pars of the </a:t>
            </a:r>
            <a:r>
              <a:rPr lang="en" i="1" dirty="0"/>
              <a:t>ILU</a:t>
            </a:r>
            <a:r>
              <a:rPr lang="en" dirty="0"/>
              <a:t>(p) algorithm </a:t>
            </a:r>
          </a:p>
          <a:p>
            <a:pPr lvl="1" rtl="0"/>
            <a:r>
              <a:rPr lang="en" b="1" dirty="0"/>
              <a:t>validation.h</a:t>
            </a:r>
            <a:r>
              <a:rPr lang="en" dirty="0"/>
              <a:t> and </a:t>
            </a:r>
            <a:r>
              <a:rPr lang="en" b="1" dirty="0"/>
              <a:t>validation.cpp</a:t>
            </a:r>
            <a:r>
              <a:rPr lang="en" dirty="0"/>
              <a:t> – files containing declaration and software implementation of factorization check for correctness and the function </a:t>
            </a:r>
            <a:r>
              <a:rPr lang="en" dirty="0" smtClean="0"/>
              <a:t>that divides the </a:t>
            </a:r>
            <a:r>
              <a:rPr lang="en" dirty="0"/>
              <a:t>matrix containing </a:t>
            </a:r>
            <a:r>
              <a:rPr lang="en" dirty="0" smtClean="0"/>
              <a:t>both </a:t>
            </a:r>
            <a:r>
              <a:rPr lang="en" i="1" dirty="0" smtClean="0"/>
              <a:t>L</a:t>
            </a:r>
            <a:r>
              <a:rPr lang="en" dirty="0" smtClean="0"/>
              <a:t> </a:t>
            </a:r>
            <a:r>
              <a:rPr lang="en" dirty="0"/>
              <a:t>and </a:t>
            </a:r>
            <a:r>
              <a:rPr lang="en" i="1" dirty="0"/>
              <a:t>U</a:t>
            </a:r>
            <a:r>
              <a:rPr lang="en" dirty="0"/>
              <a:t> </a:t>
            </a:r>
            <a:r>
              <a:rPr lang="en" dirty="0" smtClean="0"/>
              <a:t>into </a:t>
            </a:r>
            <a:r>
              <a:rPr lang="en" dirty="0"/>
              <a:t>two separate matrices.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rtl="0"/>
            <a:r>
              <a:rPr lang="en" dirty="0"/>
              <a:t>To use the ILU-preconditioner, implement the additional function of solving triangular systems </a:t>
            </a:r>
            <a:r>
              <a:rPr lang="en" b="1" dirty="0"/>
              <a:t>GaussSolve()</a:t>
            </a:r>
            <a:r>
              <a:rPr lang="en" dirty="0"/>
              <a:t> in the </a:t>
            </a:r>
            <a:r>
              <a:rPr lang="en" b="1" dirty="0"/>
              <a:t>sparseMatrixOperation.cpp</a:t>
            </a:r>
            <a:r>
              <a:rPr lang="en" dirty="0"/>
              <a:t> and </a:t>
            </a:r>
            <a:r>
              <a:rPr lang="en" b="1" dirty="0"/>
              <a:t>sparseMatrixOperation.h</a:t>
            </a:r>
            <a:r>
              <a:rPr lang="en" dirty="0"/>
              <a:t> files. </a:t>
            </a:r>
          </a:p>
          <a:p>
            <a:pPr rtl="0"/>
            <a:r>
              <a:rPr lang="en" dirty="0"/>
              <a:t>The </a:t>
            </a:r>
            <a:r>
              <a:rPr lang="en" b="1" dirty="0"/>
              <a:t>GaussSolve()</a:t>
            </a:r>
            <a:r>
              <a:rPr lang="en" dirty="0"/>
              <a:t> function solves linear systems with triangular matrices. As inputs, the function receives the structure of the system matrix </a:t>
            </a:r>
            <a:r>
              <a:rPr lang="en" b="1" dirty="0"/>
              <a:t>A</a:t>
            </a:r>
            <a:r>
              <a:rPr lang="en" dirty="0"/>
              <a:t>, right-hand vector </a:t>
            </a:r>
            <a:r>
              <a:rPr lang="en" b="1" dirty="0"/>
              <a:t>b</a:t>
            </a:r>
            <a:r>
              <a:rPr lang="en" dirty="0"/>
              <a:t> and symbol denoting system type </a:t>
            </a:r>
            <a:r>
              <a:rPr lang="en" b="1" dirty="0"/>
              <a:t>uplo</a:t>
            </a:r>
            <a:r>
              <a:rPr lang="en" dirty="0"/>
              <a:t> - </a:t>
            </a:r>
            <a:r>
              <a:rPr lang="en" i="1" dirty="0"/>
              <a:t>L</a:t>
            </a:r>
            <a:r>
              <a:rPr lang="en" dirty="0"/>
              <a:t> means the lower triangular system and </a:t>
            </a:r>
            <a:r>
              <a:rPr lang="en" i="1" dirty="0"/>
              <a:t>U</a:t>
            </a:r>
            <a:r>
              <a:rPr lang="en" dirty="0"/>
              <a:t> means the upper triangular one. The output is the system solution </a:t>
            </a:r>
            <a:r>
              <a:rPr lang="en" b="1" dirty="0"/>
              <a:t>x</a:t>
            </a:r>
            <a:r>
              <a:rPr lang="en" dirty="0"/>
              <a:t>.</a:t>
            </a:r>
          </a:p>
          <a:p>
            <a:pPr rtl="0"/>
            <a:r>
              <a:rPr lang="en" dirty="0"/>
              <a:t>To implement the function, use the existing functionality represented in the MKL. </a:t>
            </a:r>
          </a:p>
          <a:p>
            <a:pPr lvl="1" rtl="0"/>
            <a:r>
              <a:rPr lang="en" dirty="0"/>
              <a:t>To use the </a:t>
            </a:r>
            <a:r>
              <a:rPr lang="en" b="1" dirty="0"/>
              <a:t>mkl_dcsrtrsv()</a:t>
            </a:r>
            <a:r>
              <a:rPr lang="en" dirty="0"/>
              <a:t> function of triangular system solution, represent the matrix so that its indices start from 1. </a:t>
            </a:r>
          </a:p>
          <a:p>
            <a:pPr lvl="1" rtl="0"/>
            <a:r>
              <a:rPr lang="en" dirty="0"/>
              <a:t>Having solved the system, go back to numbering accepted in C/C++ starting from zero.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 GaussSolve(crsMatrix* A, char uplo,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double* b, double* x)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char transa = 'N';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char diag   = 'N';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int i;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A-&gt;N + 1;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A-&gt;RowIndex[i] 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A-&gt;NZ;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A-&gt;Col[i] ++;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mkl_dcsrtrsv(&amp;uplo, &amp;transa, &amp;diag, &amp;(A-&gt;N), A-&gt;Value,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A-&gt;RowIndex, A-&gt;Col, b, x);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A-&gt;N + 1;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A-&gt;RowIndex[i] --;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A-&gt;NZ; i++)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A-&gt;Col[i] --;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" dirty="0"/>
              <a:t>Software </a:t>
            </a:r>
            <a:r>
              <a:rPr lang="en-US" dirty="0" smtClean="0"/>
              <a:t>implementation of the preconditioned </a:t>
            </a:r>
            <a:r>
              <a:rPr lang="en-US" dirty="0" err="1" smtClean="0"/>
              <a:t>biconjugate</a:t>
            </a:r>
            <a:r>
              <a:rPr lang="en-US" dirty="0" smtClean="0"/>
              <a:t> gradient method </a:t>
            </a:r>
            <a:r>
              <a:rPr lang="en" dirty="0" smtClean="0"/>
              <a:t>(</a:t>
            </a:r>
            <a:r>
              <a:rPr lang="en" dirty="0"/>
              <a:t>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 smtClean="0"/>
              <a:t>Develop </a:t>
            </a:r>
            <a:r>
              <a:rPr lang="en" b="1" dirty="0"/>
              <a:t>BiCG_M()</a:t>
            </a:r>
            <a:r>
              <a:rPr lang="en" dirty="0"/>
              <a:t>, a new function of solving linear systems using the preconditioned biconjugate gradient method.</a:t>
            </a:r>
          </a:p>
          <a:p>
            <a:pPr rtl="0"/>
            <a:r>
              <a:rPr lang="en" dirty="0"/>
              <a:t>Main </a:t>
            </a:r>
            <a:r>
              <a:rPr lang="en" dirty="0" smtClean="0"/>
              <a:t>features </a:t>
            </a:r>
            <a:r>
              <a:rPr lang="en" dirty="0"/>
              <a:t>of the function</a:t>
            </a:r>
          </a:p>
          <a:p>
            <a:pPr marL="914400" lvl="1" indent="-457200" rtl="0">
              <a:buFont typeface="+mj-lt"/>
              <a:buAutoNum type="arabicPeriod"/>
            </a:pPr>
            <a:r>
              <a:rPr lang="en" dirty="0"/>
              <a:t>The function accepts the preconditioner in the form of two matrices, </a:t>
            </a:r>
            <a:r>
              <a:rPr lang="en" i="1" dirty="0"/>
              <a:t>L</a:t>
            </a:r>
            <a:r>
              <a:rPr lang="en" dirty="0"/>
              <a:t> and </a:t>
            </a:r>
            <a:r>
              <a:rPr lang="en" i="1" dirty="0"/>
              <a:t>U</a:t>
            </a:r>
            <a:r>
              <a:rPr lang="en" dirty="0"/>
              <a:t>.</a:t>
            </a:r>
          </a:p>
          <a:p>
            <a:pPr marL="914400" lvl="1" indent="-457200" rtl="0">
              <a:buFont typeface="+mj-lt"/>
              <a:buAutoNum type="arabicPeriod"/>
            </a:pPr>
            <a:r>
              <a:rPr lang="en" dirty="0">
                <a:solidFill>
                  <a:srgbClr val="FF0000"/>
                </a:solidFill>
              </a:rPr>
              <a:t>Для вычислений необходимо хранить помимо транспонированной матрицы транспонированные матрицу фактора предобуславливателя</a:t>
            </a:r>
            <a:endParaRPr lang="ru-RU" dirty="0" smtClean="0">
              <a:solidFill>
                <a:srgbClr val="FF0000"/>
              </a:solidFill>
            </a:endParaRPr>
          </a:p>
          <a:p>
            <a:pPr marL="914400" lvl="1" indent="-457200" rtl="0">
              <a:buFont typeface="+mj-lt"/>
              <a:buAutoNum type="arabicPeriod"/>
            </a:pPr>
            <a:r>
              <a:rPr lang="en" dirty="0"/>
              <a:t>The biconjugate </a:t>
            </a:r>
            <a:r>
              <a:rPr lang="en" dirty="0" smtClean="0"/>
              <a:t>gradient </a:t>
            </a:r>
            <a:r>
              <a:rPr lang="en" dirty="0"/>
              <a:t>method </a:t>
            </a:r>
            <a:r>
              <a:rPr lang="en" dirty="0" smtClean="0"/>
              <a:t>requires </a:t>
            </a:r>
            <a:r>
              <a:rPr lang="en" dirty="0"/>
              <a:t>additional steps to apply the preconditioner to the linear system.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" dirty="0"/>
              <a:t>Software </a:t>
            </a:r>
            <a:r>
              <a:rPr lang="en-US" dirty="0" smtClean="0"/>
              <a:t>implementation of the preconditioned </a:t>
            </a:r>
            <a:r>
              <a:rPr lang="en-US" dirty="0" err="1" smtClean="0"/>
              <a:t>biconjugate</a:t>
            </a:r>
            <a:r>
              <a:rPr lang="en-US" dirty="0" smtClean="0"/>
              <a:t> gradient method </a:t>
            </a:r>
            <a:r>
              <a:rPr lang="en" dirty="0" smtClean="0"/>
              <a:t>(</a:t>
            </a:r>
            <a:r>
              <a:rPr lang="en" dirty="0"/>
              <a:t>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 BiCG_M(crsMatrix A, double * b,  double *x, crsMatrix L, crsMatrix U,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   int CountIteration, int &amp;iter)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To speed up computation, compute the transposed matrix A,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At;</a:t>
            </a: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To compute the matrix inverse to the transposed 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preconditioner matrix, compute the transposed </a:t>
            </a:r>
          </a:p>
          <a:p>
            <a:pPr rtl="0">
              <a:buNone/>
            </a:pPr>
            <a:r>
              <a:rPr lang="en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matrices L and U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Lt;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Lt.N  = L.N;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Lt.NZ = L.NZ;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Transpose(L.N, L.Col, L.RowIndex, L.Value,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&amp;(Lt.Col), &amp;(Lt.RowIndex), &amp;(Lt.Value));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crsMatrix Ut;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Ut.N  = U.N;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Ut.NZ = U.NZ;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Transpose(U.N, U.Col, U.RowIndex, U.Value,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&amp;(Ut.Col), &amp;(Ut.RowIndex), &amp;(Ut.Value));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" dirty="0"/>
              <a:t>Software </a:t>
            </a:r>
            <a:r>
              <a:rPr lang="en-US" dirty="0" smtClean="0"/>
              <a:t>implementation of the preconditioned </a:t>
            </a:r>
            <a:r>
              <a:rPr lang="en-US" dirty="0" err="1" smtClean="0"/>
              <a:t>biconjugate</a:t>
            </a:r>
            <a:r>
              <a:rPr lang="en-US" dirty="0" smtClean="0"/>
              <a:t> gradient method </a:t>
            </a:r>
            <a:r>
              <a:rPr lang="en" dirty="0" smtClean="0"/>
              <a:t>(</a:t>
            </a:r>
            <a:r>
              <a:rPr lang="en" dirty="0"/>
              <a:t>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arrays to store the residue of the current 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and next approximations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R, * biR;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nR, * nbiR;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...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auxiliary vector and the biconjugate vector</a:t>
            </a: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to use the preconditioner</a:t>
            </a:r>
            <a:endParaRPr lang="ru-RU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Z, * biZ;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nZ, * nbiZ;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sol;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Z  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biZ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nZ 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nbiZ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sol  = new double [A.N];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arrays to store the current and 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next</a:t>
            </a:r>
            <a:endParaRPr lang="en" b="1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method step </a:t>
            </a:r>
            <a:r>
              <a:rPr lang="en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direction vectors</a:t>
            </a:r>
            <a:endParaRPr lang="en" b="1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P, * biP;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double * nP, * nbiP;</a:t>
            </a: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...</a:t>
            </a:r>
            <a:endParaRPr lang="ru-RU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" dirty="0"/>
              <a:t>Software </a:t>
            </a:r>
            <a:r>
              <a:rPr lang="en-US" dirty="0" smtClean="0"/>
              <a:t>implementation of the preconditioned </a:t>
            </a:r>
            <a:r>
              <a:rPr lang="en-US" dirty="0" err="1" smtClean="0"/>
              <a:t>biconjugate</a:t>
            </a:r>
            <a:r>
              <a:rPr lang="en-US" dirty="0" smtClean="0"/>
              <a:t> gradient method </a:t>
            </a:r>
            <a:r>
              <a:rPr lang="en" dirty="0" smtClean="0"/>
              <a:t>(</a:t>
            </a:r>
            <a:r>
              <a:rPr lang="en" dirty="0"/>
              <a:t>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rtl="0">
              <a:buNone/>
            </a:pPr>
            <a:r>
              <a:rPr lang="en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Method initialization</a:t>
            </a:r>
            <a:endParaRPr lang="ru-RU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MatrixVectorMult(A, x, multAP);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n; i++)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R[i] = biR[i] = b[i] - multAP[i];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GaussSolve(&amp;L, 'L', R  , sol);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GaussSolve(&amp;U, 'U', sol, Z);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GaussSolve(&amp;Ut, 'L', biR, sol);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GaussSolve(&amp;Lt, 'U', sol, biZ);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 = 0; i &lt; n; i++)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P[i] = Z[i];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biP[i] = biZ[i];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" dirty="0"/>
              <a:t>Software </a:t>
            </a:r>
            <a:r>
              <a:rPr lang="en-US" dirty="0" smtClean="0"/>
              <a:t>implementation of the preconditioned </a:t>
            </a:r>
            <a:r>
              <a:rPr lang="en-US" dirty="0" err="1" smtClean="0"/>
              <a:t>biconjugate</a:t>
            </a:r>
            <a:r>
              <a:rPr lang="en-US" dirty="0" smtClean="0"/>
              <a:t> gradient method </a:t>
            </a:r>
            <a:r>
              <a:rPr lang="en" dirty="0" smtClean="0"/>
              <a:t>(</a:t>
            </a:r>
            <a:r>
              <a:rPr lang="en" dirty="0"/>
              <a:t>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rtl="0">
              <a:buNone/>
            </a:pPr>
            <a:r>
              <a:rPr lang="en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// Method </a:t>
            </a:r>
            <a:r>
              <a:rPr lang="en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implementation</a:t>
            </a:r>
            <a:endParaRPr lang="en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for(iter = 0; iter &lt; CountIteration; iter++)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{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MatrixVectorMult(A, P, multAP);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MatrixVectorMult(At, biP, multAtbiP);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numerator   = scalarProduct(A.N, biR, Z);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denominator = scalarProduct(A.N, biP, multAP);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alfa = numerator / denominator;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nR[i] = R[i] - alfa * multAP[i];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nbiR[i] = biR[i] - alfa * multAtbiP[i];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GaussSolve(&amp;L, 'L', nR , sol);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GaussSolve(&amp;U, 'U', sol, nZ);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GaussSolve(&amp;Ut, 'L', nbiR, sol);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GaussSolve(&amp;Lt, 'U', sol , nbiZ);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denominator = numerator;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numerator   = scalarProduct(A.N, nbiR, nZ);</a:t>
            </a:r>
            <a:endParaRPr lang="ru-RU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beta = numerator / denominator;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" dirty="0"/>
              <a:t>Software </a:t>
            </a:r>
            <a:r>
              <a:rPr lang="en-US" dirty="0" smtClean="0"/>
              <a:t>implementation of the preconditioned </a:t>
            </a:r>
            <a:r>
              <a:rPr lang="en-US" dirty="0" err="1" smtClean="0"/>
              <a:t>biconjugate</a:t>
            </a:r>
            <a:r>
              <a:rPr lang="en-US" dirty="0" smtClean="0"/>
              <a:t> gradient method </a:t>
            </a:r>
            <a:r>
              <a:rPr lang="en" dirty="0" smtClean="0"/>
              <a:t>(</a:t>
            </a:r>
            <a:r>
              <a:rPr lang="en" dirty="0"/>
              <a:t>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nP[i] = nZ[i] + beta * P[i];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 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nbiP[i] = nbiZ[i] + beta * biP[i];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check = sqrt(scalarProduct(n, R, R)) / norm;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	if (check &lt; EPSILON)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	    break;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for(i = 0; i &lt; n; i++)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{ </a:t>
            </a: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x[i] += alfa * P[i];</a:t>
            </a: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pPr rtl="0">
              <a:buNone/>
            </a:pPr>
            <a:r>
              <a:rPr lang="en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// swap array positions</a:t>
            </a: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tmp = R; R = nR; nR = tmp; 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tmp = P; P = nP; nP = tmp;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tmp = biR; biR = nbiR; nbiR = tmp;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tmp = biP; biP = nbiP; nbiP = tmp;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tmp = Z; Z = nZ; nZ = tmp;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tmp = biZ; biZ = nbiZ; nbiZ = tmp;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}</a:t>
            </a:r>
            <a:endParaRPr lang="ru-RU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" dirty="0"/>
              <a:t>Software </a:t>
            </a:r>
            <a:r>
              <a:rPr lang="en-US" dirty="0" smtClean="0"/>
              <a:t>implementation of the preconditioned </a:t>
            </a:r>
            <a:r>
              <a:rPr lang="en-US" dirty="0" err="1" smtClean="0"/>
              <a:t>biconjugate</a:t>
            </a:r>
            <a:r>
              <a:rPr lang="en-US" dirty="0" smtClean="0"/>
              <a:t> gradient method </a:t>
            </a:r>
            <a:r>
              <a:rPr lang="en" dirty="0" smtClean="0"/>
              <a:t>(</a:t>
            </a:r>
            <a:r>
              <a:rPr lang="en" dirty="0"/>
              <a:t>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rtl="0">
              <a:buNone/>
            </a:pPr>
            <a:r>
              <a:rPr lang="en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// memory release</a:t>
            </a:r>
            <a:endParaRPr lang="ru-RU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...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FreeMatrix(Lt);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 b="1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FreeMatrix(Ut);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Z;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biZ;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nZ;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nbiZ;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delete [] sol;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...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return BICG_OK;</a:t>
            </a:r>
            <a:endParaRPr lang="ru-RU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rtl="0">
              <a:buNone/>
            </a:pPr>
            <a:r>
              <a:rPr lang="en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ru-RU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Introduction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Most methods converge quickly if the matrix is well-conditioned or has </a:t>
            </a:r>
            <a:r>
              <a:rPr lang="en" dirty="0" smtClean="0"/>
              <a:t>few </a:t>
            </a:r>
            <a:r>
              <a:rPr lang="en" dirty="0"/>
              <a:t>eigenvalues. </a:t>
            </a:r>
          </a:p>
          <a:p>
            <a:pPr rtl="0"/>
            <a:r>
              <a:rPr lang="en" dirty="0"/>
              <a:t>Otherwise, due to </a:t>
            </a:r>
            <a:r>
              <a:rPr lang="en" dirty="0" smtClean="0"/>
              <a:t>computational </a:t>
            </a:r>
            <a:r>
              <a:rPr lang="en" dirty="0"/>
              <a:t>error accumulation, a method that converges in theory may diverge in reality. </a:t>
            </a:r>
          </a:p>
          <a:p>
            <a:pPr rtl="0"/>
            <a:r>
              <a:rPr lang="en" dirty="0"/>
              <a:t>To overcome poor matrix conditioning, system </a:t>
            </a:r>
            <a:r>
              <a:rPr lang="en" i="1" dirty="0"/>
              <a:t>preconditioning</a:t>
            </a:r>
            <a:r>
              <a:rPr lang="en" dirty="0"/>
              <a:t> is used, i.e. conversion to </a:t>
            </a:r>
            <a:r>
              <a:rPr lang="en" dirty="0" smtClean="0"/>
              <a:t>a </a:t>
            </a:r>
            <a:r>
              <a:rPr lang="en" dirty="0"/>
              <a:t>linear system with the same solution and a better matrix by multiplying the system by a special matrix.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Task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Modify the </a:t>
            </a:r>
            <a:r>
              <a:rPr lang="en" b="1" dirty="0"/>
              <a:t>main()</a:t>
            </a:r>
            <a:r>
              <a:rPr lang="en" dirty="0"/>
              <a:t> function to call for the biconjugate gradient method. </a:t>
            </a:r>
          </a:p>
          <a:p>
            <a:pPr lvl="1" rtl="0"/>
            <a:r>
              <a:rPr lang="en" dirty="0"/>
              <a:t>For this purpose, connect the </a:t>
            </a:r>
            <a:r>
              <a:rPr lang="en" b="1" dirty="0"/>
              <a:t>ilup.h</a:t>
            </a:r>
            <a:r>
              <a:rPr lang="en" dirty="0"/>
              <a:t> header file. </a:t>
            </a:r>
          </a:p>
          <a:p>
            <a:pPr lvl="1" rtl="0"/>
            <a:r>
              <a:rPr lang="en" dirty="0"/>
              <a:t>Call the </a:t>
            </a:r>
            <a:r>
              <a:rPr lang="en" i="1" dirty="0"/>
              <a:t>ILU</a:t>
            </a:r>
            <a:r>
              <a:rPr lang="en" dirty="0"/>
              <a:t>(p) computation function.</a:t>
            </a:r>
          </a:p>
          <a:p>
            <a:pPr lvl="1" rtl="0"/>
            <a:r>
              <a:rPr lang="en" dirty="0"/>
              <a:t>Divide matrices into </a:t>
            </a:r>
            <a:r>
              <a:rPr lang="en" i="1" dirty="0"/>
              <a:t>L</a:t>
            </a:r>
            <a:r>
              <a:rPr lang="en" dirty="0"/>
              <a:t> and </a:t>
            </a:r>
            <a:r>
              <a:rPr lang="en" i="1" dirty="0"/>
              <a:t>U</a:t>
            </a:r>
            <a:r>
              <a:rPr lang="en" dirty="0"/>
              <a:t>.</a:t>
            </a:r>
          </a:p>
          <a:p>
            <a:pPr lvl="1" rtl="0"/>
            <a:r>
              <a:rPr lang="en" dirty="0"/>
              <a:t>Call the implemented </a:t>
            </a:r>
            <a:r>
              <a:rPr lang="en" i="1" dirty="0"/>
              <a:t>BiCG_M</a:t>
            </a:r>
            <a:r>
              <a:rPr lang="en" dirty="0"/>
              <a:t>() function.</a:t>
            </a:r>
            <a:endParaRPr lang="ru-RU" i="1" dirty="0" smtClean="0"/>
          </a:p>
          <a:p>
            <a:pPr rtl="0"/>
            <a:r>
              <a:rPr lang="en" dirty="0"/>
              <a:t>Study how the preconditioner quality influences the method operation quality.</a:t>
            </a:r>
          </a:p>
          <a:p>
            <a:pPr lvl="1" rtl="0"/>
            <a:r>
              <a:rPr lang="en" dirty="0"/>
              <a:t>For this, add the call for system solution using the biconjugate gradient method with a preconditioner computed at various </a:t>
            </a:r>
            <a:r>
              <a:rPr lang="en" i="1" dirty="0"/>
              <a:t>p</a:t>
            </a:r>
            <a:r>
              <a:rPr lang="en" dirty="0"/>
              <a:t> levels.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smtClean="0"/>
              <a:t>Preconditioned </a:t>
            </a:r>
            <a:r>
              <a:rPr lang="en-GB" dirty="0" err="1" smtClean="0"/>
              <a:t>biconjugate</a:t>
            </a:r>
            <a:r>
              <a:rPr lang="en-GB" dirty="0" smtClean="0"/>
              <a:t> gradient method convergence analysis </a:t>
            </a:r>
            <a:r>
              <a:rPr lang="en" dirty="0" smtClean="0"/>
              <a:t>(</a:t>
            </a:r>
            <a:r>
              <a:rPr lang="en" dirty="0"/>
              <a:t>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Run the biconjugate gradient algorithm for the </a:t>
            </a:r>
            <a:r>
              <a:rPr lang="en" b="1"/>
              <a:t>bcsstk01.mtx</a:t>
            </a:r>
            <a:r>
              <a:rPr lang="en"/>
              <a:t> matrix.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8724" y="1988840"/>
            <a:ext cx="496855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smtClean="0"/>
              <a:t>Preconditioned </a:t>
            </a:r>
            <a:r>
              <a:rPr lang="en-GB" dirty="0" err="1" smtClean="0"/>
              <a:t>biconjugate</a:t>
            </a:r>
            <a:r>
              <a:rPr lang="en-GB" dirty="0" smtClean="0"/>
              <a:t> gradient method convergence analysis </a:t>
            </a:r>
            <a:r>
              <a:rPr lang="en" dirty="0" smtClean="0"/>
              <a:t>(</a:t>
            </a:r>
            <a:r>
              <a:rPr lang="en" dirty="0"/>
              <a:t>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The matrix </a:t>
            </a:r>
            <a:r>
              <a:rPr lang="en" b="1" dirty="0"/>
              <a:t>bcsstk01.mtx</a:t>
            </a:r>
            <a:r>
              <a:rPr lang="en" dirty="0"/>
              <a:t> is ill-conditioned. </a:t>
            </a:r>
          </a:p>
          <a:p>
            <a:pPr lvl="1" rtl="0"/>
            <a:r>
              <a:rPr lang="en" dirty="0"/>
              <a:t>As a result, this matrix showed a greater iterative method error in the context </a:t>
            </a:r>
            <a:r>
              <a:rPr lang="en" dirty="0" smtClean="0"/>
              <a:t>of </a:t>
            </a:r>
            <a:r>
              <a:rPr lang="en" dirty="0"/>
              <a:t>restricted number of iterations.</a:t>
            </a:r>
          </a:p>
          <a:p>
            <a:pPr rtl="0"/>
            <a:r>
              <a:rPr lang="en" dirty="0"/>
              <a:t>The use of preconditioner enabled highly accurate system solution. </a:t>
            </a:r>
          </a:p>
          <a:p>
            <a:pPr rtl="0"/>
            <a:r>
              <a:rPr lang="en" dirty="0"/>
              <a:t>As </a:t>
            </a:r>
            <a:r>
              <a:rPr lang="en" b="1" i="1" dirty="0"/>
              <a:t>p</a:t>
            </a:r>
            <a:r>
              <a:rPr lang="en" dirty="0"/>
              <a:t> (algorithm level parameter) grows, the number of iterations required to find the solution reduces. </a:t>
            </a:r>
            <a:endParaRPr lang="en-US" dirty="0" smtClean="0"/>
          </a:p>
          <a:p>
            <a:pPr lvl="1" rtl="0"/>
            <a:r>
              <a:rPr lang="en" dirty="0"/>
              <a:t>For this matrix, the higher is the level, the better is the preconditioner.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smtClean="0"/>
              <a:t>Preconditioned </a:t>
            </a:r>
            <a:r>
              <a:rPr lang="en-GB" dirty="0" err="1" smtClean="0"/>
              <a:t>biconjugate</a:t>
            </a:r>
            <a:r>
              <a:rPr lang="en-GB" dirty="0" smtClean="0"/>
              <a:t> gradient method convergence analysis </a:t>
            </a:r>
            <a:r>
              <a:rPr lang="en" dirty="0" smtClean="0"/>
              <a:t>(</a:t>
            </a:r>
            <a:r>
              <a:rPr lang="en" dirty="0"/>
              <a:t>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Results of running the preconditioned biconjugate method software implementation for the bcsstk10 matrix.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24577330"/>
              </p:ext>
            </p:extLst>
          </p:nvPr>
        </p:nvGraphicFramePr>
        <p:xfrm>
          <a:off x="920552" y="2492896"/>
          <a:ext cx="8064896" cy="3210955"/>
        </p:xfrm>
        <a:graphic>
          <a:graphicData uri="http://schemas.openxmlformats.org/drawingml/2006/table">
            <a:tbl>
              <a:tblPr/>
              <a:tblGrid>
                <a:gridCol w="1096906"/>
                <a:gridCol w="1273247"/>
                <a:gridCol w="1336013"/>
                <a:gridCol w="1252325"/>
                <a:gridCol w="1270258"/>
                <a:gridCol w="847836"/>
                <a:gridCol w="988311"/>
              </a:tblGrid>
              <a:tr h="35151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bcsstk10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dimension: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1 086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1088641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number of iterations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attainable method accuracy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ILU(p) symbolic part time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ILU(p) numerical part time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BiCG time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Total time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519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without ILU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1086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162.250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0.0922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0.0922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519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211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0.00030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0,0010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0.0007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0.0910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0.0927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519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0.00059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0,0030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0.0009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0.0335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0.0374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519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0.00032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0,0059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0.0010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0.0303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0.0373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719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0.00012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0,0093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0.0011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0.0407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0.0511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smtClean="0"/>
              <a:t>Preconditioned </a:t>
            </a:r>
            <a:r>
              <a:rPr lang="en-GB" dirty="0" err="1" smtClean="0"/>
              <a:t>biconjugate</a:t>
            </a:r>
            <a:r>
              <a:rPr lang="en-GB" dirty="0" smtClean="0"/>
              <a:t> gradient method convergence analysis </a:t>
            </a:r>
            <a:r>
              <a:rPr lang="en" dirty="0" smtClean="0"/>
              <a:t>(</a:t>
            </a:r>
            <a:r>
              <a:rPr lang="en" dirty="0"/>
              <a:t>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Results of running the preconditioned biconjugate method software implementation for the tmt_sym matrix.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13752005"/>
              </p:ext>
            </p:extLst>
          </p:nvPr>
        </p:nvGraphicFramePr>
        <p:xfrm>
          <a:off x="920552" y="2420888"/>
          <a:ext cx="8064896" cy="3837196"/>
        </p:xfrm>
        <a:graphic>
          <a:graphicData uri="http://schemas.openxmlformats.org/drawingml/2006/table">
            <a:tbl>
              <a:tblPr/>
              <a:tblGrid>
                <a:gridCol w="1042453"/>
                <a:gridCol w="1185791"/>
                <a:gridCol w="1254202"/>
                <a:gridCol w="1411655"/>
                <a:gridCol w="1126067"/>
                <a:gridCol w="1042453"/>
                <a:gridCol w="1002275"/>
              </a:tblGrid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matrix: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tmt_sym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dimension: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726 713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number of iterations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attainable method accuracy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ILU(p) symbolic part time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ILU(p) numerical part time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BiCG time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Total time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without ILU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2487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122.5435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i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122.5435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894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0.00933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0.2886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0.0906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140.6882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141.0673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896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0.00813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0.6497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0.1218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151.9161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152.6875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894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0.00870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1.3676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0.1608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163.7241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165.2525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895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0.01176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2.4250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0.2079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183.1238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" sz="16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185.7567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smtClean="0"/>
              <a:t>Preconditioned </a:t>
            </a:r>
            <a:r>
              <a:rPr lang="en-GB" dirty="0" err="1" smtClean="0"/>
              <a:t>biconjugate</a:t>
            </a:r>
            <a:r>
              <a:rPr lang="en-GB" dirty="0" smtClean="0"/>
              <a:t> gradient method convergence analysis </a:t>
            </a:r>
            <a:r>
              <a:rPr lang="en" dirty="0" smtClean="0"/>
              <a:t>(</a:t>
            </a:r>
            <a:r>
              <a:rPr lang="en" dirty="0"/>
              <a:t>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From the tables above one can see that the use of preconditioner lets considerably reduce the number of iterations required by the method to solve a linear system. </a:t>
            </a:r>
          </a:p>
          <a:p>
            <a:pPr rtl="0"/>
            <a:r>
              <a:rPr lang="en" dirty="0" smtClean="0"/>
              <a:t>Reduction </a:t>
            </a:r>
            <a:r>
              <a:rPr lang="en" dirty="0"/>
              <a:t>of method iterations </a:t>
            </a:r>
            <a:r>
              <a:rPr lang="en" dirty="0" smtClean="0"/>
              <a:t>may </a:t>
            </a:r>
            <a:r>
              <a:rPr lang="en" dirty="0"/>
              <a:t>not always </a:t>
            </a:r>
            <a:r>
              <a:rPr lang="en" dirty="0" smtClean="0"/>
              <a:t>improve </a:t>
            </a:r>
            <a:r>
              <a:rPr lang="en" dirty="0"/>
              <a:t>the solution time in general (the most important thing is the preconditioner quantity, not the level).</a:t>
            </a:r>
            <a:endParaRPr lang="ru-RU" dirty="0" smtClean="0"/>
          </a:p>
          <a:p>
            <a:pPr lvl="1" rtl="0"/>
            <a:r>
              <a:rPr lang="en" dirty="0"/>
              <a:t>For the matrix </a:t>
            </a:r>
            <a:r>
              <a:rPr lang="en" b="1" dirty="0"/>
              <a:t>tmt_sym</a:t>
            </a:r>
            <a:r>
              <a:rPr lang="en" dirty="0"/>
              <a:t>, the number of iterations reduced more than twice but the solution time has increased.</a:t>
            </a:r>
          </a:p>
          <a:p>
            <a:pPr lvl="1"/>
            <a:r>
              <a:rPr lang="en" dirty="0"/>
              <a:t>At the same time, computation speedup is observed for the </a:t>
            </a:r>
            <a:r>
              <a:rPr lang="en" b="1" dirty="0" smtClean="0"/>
              <a:t>bcsstk10 </a:t>
            </a:r>
            <a:r>
              <a:rPr lang="en" dirty="0" smtClean="0"/>
              <a:t>matrix</a:t>
            </a:r>
            <a:r>
              <a:rPr lang="en" b="1" dirty="0" smtClean="0"/>
              <a:t>.</a:t>
            </a:r>
            <a:r>
              <a:rPr lang="en" dirty="0" smtClean="0"/>
              <a:t> </a:t>
            </a:r>
            <a:endParaRPr lang="en-US" dirty="0" smtClean="0"/>
          </a:p>
          <a:p>
            <a:pPr marL="457200" lvl="1" indent="0" rtl="0">
              <a:buNone/>
            </a:pPr>
            <a:endParaRPr lang="en-US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smtClean="0"/>
              <a:t>Preconditioned </a:t>
            </a:r>
            <a:r>
              <a:rPr lang="en-GB" dirty="0" err="1" smtClean="0"/>
              <a:t>biconjugate</a:t>
            </a:r>
            <a:r>
              <a:rPr lang="en-GB" dirty="0" smtClean="0"/>
              <a:t> gradient method convergence analysis </a:t>
            </a:r>
            <a:r>
              <a:rPr lang="en" dirty="0" smtClean="0"/>
              <a:t>(</a:t>
            </a:r>
            <a:r>
              <a:rPr lang="en" dirty="0"/>
              <a:t>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The preconditioner quality in the algorithm may not always depend on the level. </a:t>
            </a:r>
          </a:p>
          <a:p>
            <a:pPr lvl="1" rtl="0"/>
            <a:r>
              <a:rPr lang="en"/>
              <a:t>For the </a:t>
            </a:r>
            <a:r>
              <a:rPr lang="en" b="1"/>
              <a:t>bcsstk10</a:t>
            </a:r>
            <a:r>
              <a:rPr lang="en"/>
              <a:t> matrix, the best level value is 1 or 2. </a:t>
            </a:r>
          </a:p>
          <a:p>
            <a:pPr lvl="1" rtl="0"/>
            <a:r>
              <a:rPr lang="en"/>
              <a:t>For the </a:t>
            </a:r>
            <a:r>
              <a:rPr lang="en" b="1"/>
              <a:t>tmt_sym</a:t>
            </a:r>
            <a:r>
              <a:rPr lang="en"/>
              <a:t> matrix, the 0 level will be the best. </a:t>
            </a:r>
          </a:p>
          <a:p>
            <a:pPr rtl="0"/>
            <a:r>
              <a:rPr lang="en"/>
              <a:t>To obtain better preconditioners that are less dependent on parameters, other preconditioner search algorithms should be employed.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 of the algorithm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rtl="0"/>
            <a:r>
              <a:rPr lang="en"/>
              <a:t>The main computation operation of the biconjugate gradient algorithm is scalar product computation. </a:t>
            </a:r>
          </a:p>
          <a:p>
            <a:pPr lvl="1" rtl="0"/>
            <a:r>
              <a:rPr lang="en"/>
              <a:t>The scalar product has a low computational complexity but is used more than once for the algorithm purposes. Therefore, scalar product parallelization will definitely be inefficient. </a:t>
            </a:r>
            <a:endParaRPr lang="en-US" dirty="0" smtClean="0"/>
          </a:p>
          <a:p>
            <a:pPr lvl="1" rtl="0"/>
            <a:r>
              <a:rPr lang="en"/>
              <a:t>Low efficiency is due to considerable contingencies for parallel computation.</a:t>
            </a:r>
          </a:p>
          <a:p>
            <a:pPr rtl="0"/>
            <a:r>
              <a:rPr lang="en"/>
              <a:t>It will be more efficient to replace the developed software implementation of the scalar product by function call from the library. </a:t>
            </a:r>
          </a:p>
          <a:p>
            <a:pPr lvl="1" rtl="0"/>
            <a:r>
              <a:rPr lang="en"/>
              <a:t>Such libraries as Intel MKL can be used.</a:t>
            </a:r>
          </a:p>
          <a:p>
            <a:pPr rtl="0"/>
            <a:r>
              <a:rPr lang="en"/>
              <a:t>To parallelize the biconjugate gradient algorithm in a more efficient manner, one can compute independent scalar products in parallel.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Added tasks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457200" indent="-457200" rtl="0">
              <a:buFont typeface="+mj-lt"/>
              <a:buAutoNum type="arabicPeriod"/>
            </a:pPr>
            <a:r>
              <a:rPr lang="en" dirty="0"/>
              <a:t>Analyze the method convergence rate depending on precision of the floating point arithmetics.</a:t>
            </a:r>
          </a:p>
          <a:p>
            <a:pPr marL="457200" indent="-457200" rtl="0">
              <a:buFont typeface="+mj-lt"/>
              <a:buAutoNum type="arabicPeriod"/>
            </a:pPr>
            <a:r>
              <a:rPr lang="en" dirty="0"/>
              <a:t>Implement the biconjugate gradient method with a preconditioner resulting from the </a:t>
            </a:r>
            <a:r>
              <a:rPr lang="en" i="1" dirty="0"/>
              <a:t>ILU</a:t>
            </a:r>
            <a:r>
              <a:rPr lang="en" i="1" baseline="30000" dirty="0"/>
              <a:t>T</a:t>
            </a:r>
            <a:r>
              <a:rPr lang="en" dirty="0"/>
              <a:t> algorithm.</a:t>
            </a:r>
          </a:p>
          <a:p>
            <a:pPr marL="457200" indent="-457200" rtl="0">
              <a:buFont typeface="+mj-lt"/>
              <a:buAutoNum type="arabicPeriod"/>
            </a:pPr>
            <a:r>
              <a:rPr lang="en" dirty="0"/>
              <a:t>Analyze the efficiency and scalability of the BiCG algorithm parallel modification with parallelization on the scalar product level.</a:t>
            </a:r>
          </a:p>
          <a:p>
            <a:pPr marL="457200" indent="-457200" rtl="0">
              <a:buFont typeface="+mj-lt"/>
              <a:buAutoNum type="arabicPeriod"/>
            </a:pPr>
            <a:r>
              <a:rPr lang="en" dirty="0"/>
              <a:t>Evaluate the efficiency of library implementations of the mathematic operations offered by Intel MLK for the biconjugate gradient method.</a:t>
            </a:r>
          </a:p>
          <a:p>
            <a:pPr marL="457200" indent="-457200" rtl="0">
              <a:buFont typeface="+mj-lt"/>
              <a:buAutoNum type="arabicPeriod"/>
            </a:pPr>
            <a:r>
              <a:rPr lang="en" dirty="0"/>
              <a:t>Analyze the efficiency and scalability of the BiCG algorithm parallel modification with parallelization by parallel computation of independent scalar products.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References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lvl="0" indent="-457200" rtl="0">
              <a:buFont typeface="+mj-lt"/>
              <a:buAutoNum type="arabicPeriod"/>
            </a:pPr>
            <a:r>
              <a:rPr lang="en" dirty="0"/>
              <a:t>Saad Y. Iterative methods for sparse linear systems. – SIAM, 2003.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" dirty="0" smtClean="0"/>
              <a:t>Laboratory Work on Solving </a:t>
            </a:r>
            <a:r>
              <a:rPr lang="en" dirty="0"/>
              <a:t>sparse linear systems using the preconditioned conjugate gradient method</a:t>
            </a:r>
            <a:endParaRPr lang="ru-RU" dirty="0" smtClean="0"/>
          </a:p>
          <a:p>
            <a:pPr marL="457200" lvl="0" indent="-457200" rtl="0">
              <a:buFont typeface="+mj-lt"/>
              <a:buAutoNum type="arabicPeriod"/>
            </a:pPr>
            <a:r>
              <a:rPr lang="en" dirty="0"/>
              <a:t>Laboratory Work on Multiplication of Matrices</a:t>
            </a:r>
          </a:p>
          <a:p>
            <a:pPr marL="457200" lvl="0" indent="-457200" rtl="0">
              <a:buFont typeface="+mj-lt"/>
              <a:buAutoNum type="arabicPeriod"/>
            </a:pPr>
            <a:r>
              <a:rPr lang="en" dirty="0"/>
              <a:t>ILU(p) Laboratory </a:t>
            </a:r>
            <a:r>
              <a:rPr lang="en" dirty="0" smtClean="0"/>
              <a:t>Work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Purposes of 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b="1"/>
              <a:t>The purpose of this laboratory work</a:t>
            </a:r>
            <a:r>
              <a:rPr lang="en"/>
              <a:t> is to demonstrate practical implementation of the biconjugate gradient method for linear systems with sparse matrices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???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0957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Authors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6"/>
            <a:ext cx="9210228" cy="4968875"/>
          </a:xfrm>
        </p:spPr>
        <p:txBody>
          <a:bodyPr rtlCol="0"/>
          <a:lstStyle/>
          <a:p>
            <a:pPr rtl="0"/>
            <a:r>
              <a:rPr lang="en" dirty="0" smtClean="0"/>
              <a:t>Evgeny Kozinov</a:t>
            </a:r>
            <a:r>
              <a:rPr lang="en" dirty="0"/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>A</a:t>
            </a:r>
            <a:r>
              <a:rPr lang="en" dirty="0" smtClean="0"/>
              <a:t>ssistant, Software </a:t>
            </a:r>
            <a:r>
              <a:rPr lang="en" dirty="0"/>
              <a:t>Department</a:t>
            </a:r>
            <a:r>
              <a:rPr lang="en"/>
              <a:t>, </a:t>
            </a:r>
            <a:r>
              <a:rPr lang="en" smtClean="0"/>
              <a:t>CMC Faculty,</a:t>
            </a:r>
            <a:br>
              <a:rPr lang="en" smtClean="0"/>
            </a:br>
            <a:r>
              <a:rPr lang="en" smtClean="0"/>
              <a:t>Nizhny </a:t>
            </a:r>
            <a:r>
              <a:rPr lang="en" dirty="0"/>
              <a:t>Novgorod State University</a:t>
            </a:r>
            <a:r>
              <a:rPr lang="ru-RU" dirty="0"/>
              <a:t/>
            </a:r>
            <a:br>
              <a:rPr lang="ru-RU" dirty="0"/>
            </a:br>
            <a:r>
              <a:rPr lang="en" dirty="0">
                <a:hlinkClick r:id="rId2"/>
              </a:rPr>
              <a:t>Evgeniy.Kozinov@gmail.com</a:t>
            </a:r>
            <a:r>
              <a:rPr lang="en" dirty="0"/>
              <a:t> 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501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Objectives of 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Study of the biconjugate gradient method for dense matrices</a:t>
            </a:r>
          </a:p>
          <a:p>
            <a:pPr rtl="0"/>
            <a:r>
              <a:rPr lang="en"/>
              <a:t>Modification of the biconjugate gradient method for sparse matrices</a:t>
            </a:r>
          </a:p>
          <a:p>
            <a:pPr rtl="0"/>
            <a:r>
              <a:rPr lang="en"/>
              <a:t>Development of the biconjugate gradient method software implementation for sparse matrices</a:t>
            </a:r>
          </a:p>
          <a:p>
            <a:pPr rtl="0"/>
            <a:r>
              <a:rPr lang="en"/>
              <a:t>Developed method convergence analysis</a:t>
            </a:r>
          </a:p>
          <a:p>
            <a:pPr rtl="0"/>
            <a:r>
              <a:rPr lang="en"/>
              <a:t>Development of the consecutive implementation of the biconjugate gradient method</a:t>
            </a:r>
          </a:p>
          <a:p>
            <a:pPr rtl="0"/>
            <a:r>
              <a:rPr lang="en"/>
              <a:t>Developed method convergence analysis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Test infrastructure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Solving sparse linear systems using the preconditioned biconjugate gradient method</a:t>
            </a:r>
            <a:endParaRPr lang="ru-RU" dirty="0"/>
          </a:p>
        </p:txBody>
      </p:sp>
      <p:graphicFrame>
        <p:nvGraphicFramePr>
          <p:cNvPr id="7" name="Содержимое 5"/>
          <p:cNvGraphicFramePr>
            <a:graphicFrameLocks/>
          </p:cNvGraphicFramePr>
          <p:nvPr/>
        </p:nvGraphicFramePr>
        <p:xfrm>
          <a:off x="1136576" y="1124743"/>
          <a:ext cx="7344816" cy="4388150"/>
        </p:xfrm>
        <a:graphic>
          <a:graphicData uri="http://schemas.openxmlformats.org/drawingml/2006/table">
            <a:tbl>
              <a:tblPr/>
              <a:tblGrid>
                <a:gridCol w="3017250"/>
                <a:gridCol w="4327566"/>
              </a:tblGrid>
              <a:tr h="667206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CPU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Two Intel Xeon E5520 processors (4 core, 2.27 GHz)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214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RAM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16 Gb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214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Microsoft Windows 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214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Framework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Microsoft Visual Studio 2008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206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Compiler, profiler, debugger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Intel® Parallel Studio XE 2011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4428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b="1">
                          <a:latin typeface="Times New Roman"/>
                          <a:ea typeface="Times New Roman"/>
                          <a:cs typeface="Times New Roman"/>
                        </a:rPr>
                        <a:t>Libraries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Times New Roman"/>
                          <a:ea typeface="Times New Roman"/>
                          <a:cs typeface="Times New Roman"/>
                        </a:rPr>
                        <a:t>Intel® Math Kernel Library (within Intel® Parallel Studio XE 2011)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N_ppt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UNN_ppt</Template>
  <TotalTime>396</TotalTime>
  <Words>5670</Words>
  <Application>Microsoft Office PowerPoint</Application>
  <PresentationFormat>Лист A4 (210x297 мм)</PresentationFormat>
  <Paragraphs>943</Paragraphs>
  <Slides>71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71</vt:i4>
      </vt:variant>
    </vt:vector>
  </HeadingPairs>
  <TitlesOfParts>
    <vt:vector size="73" baseType="lpstr">
      <vt:lpstr>UNN_ppt</vt:lpstr>
      <vt:lpstr>Формула</vt:lpstr>
      <vt:lpstr>Слайд 1</vt:lpstr>
      <vt:lpstr>Contents</vt:lpstr>
      <vt:lpstr>Introduction (1)</vt:lpstr>
      <vt:lpstr>Introduction (2)</vt:lpstr>
      <vt:lpstr>Introduction (3)</vt:lpstr>
      <vt:lpstr>Introduction (4)</vt:lpstr>
      <vt:lpstr>Purposes of work</vt:lpstr>
      <vt:lpstr>Objectives of work</vt:lpstr>
      <vt:lpstr>Test infrastructure</vt:lpstr>
      <vt:lpstr>Biconjugate gradient method (1)</vt:lpstr>
      <vt:lpstr>Biconjugate gradient method (2)</vt:lpstr>
      <vt:lpstr>Слайд 12</vt:lpstr>
      <vt:lpstr>Project creation (1)</vt:lpstr>
      <vt:lpstr>Project creation (2)</vt:lpstr>
      <vt:lpstr>Project creation (3)</vt:lpstr>
      <vt:lpstr>Project creation (4)</vt:lpstr>
      <vt:lpstr>Project creation (5)</vt:lpstr>
      <vt:lpstr>Involved data structures</vt:lpstr>
      <vt:lpstr>Main() function (1)</vt:lpstr>
      <vt:lpstr>Main() function (2)</vt:lpstr>
      <vt:lpstr>Main() function (3)</vt:lpstr>
      <vt:lpstr>Main() function (4)</vt:lpstr>
      <vt:lpstr>Main() function (5)</vt:lpstr>
      <vt:lpstr>Main() function (6)</vt:lpstr>
      <vt:lpstr>Main() function (7)</vt:lpstr>
      <vt:lpstr>Auxiliary functions (1)</vt:lpstr>
      <vt:lpstr>Auxiliary functions (2)</vt:lpstr>
      <vt:lpstr>mtx format</vt:lpstr>
      <vt:lpstr>Task 1</vt:lpstr>
      <vt:lpstr>Auxiliary functions (3)</vt:lpstr>
      <vt:lpstr>Auxiliary functions (4)</vt:lpstr>
      <vt:lpstr>Auxiliary functions (5)</vt:lpstr>
      <vt:lpstr>Software implementation of the biconjugate gradient method (1)</vt:lpstr>
      <vt:lpstr>Software implementation of the biconjugate gradient method (2)</vt:lpstr>
      <vt:lpstr>Software implementation of the biconjugate gradient method (3)</vt:lpstr>
      <vt:lpstr>Software implementation of the biconjugate gradient method (4)</vt:lpstr>
      <vt:lpstr>Software implementation of the biconjugate gradient method (5)</vt:lpstr>
      <vt:lpstr>Software implementation of the biconjugate gradient method (6)</vt:lpstr>
      <vt:lpstr>Software implementation of the biconjugate gradient method (7)</vt:lpstr>
      <vt:lpstr>Software implementation of the biconjugate gradient method (8)</vt:lpstr>
      <vt:lpstr>Software implementation of the biconjugate gradient method (9)</vt:lpstr>
      <vt:lpstr>Biconjugate gradient   method convergence analysis (1)</vt:lpstr>
      <vt:lpstr>Biconjugate gradient   method convergence analysis (2)</vt:lpstr>
      <vt:lpstr>Biconjugate gradient   method convergence analysis (3)</vt:lpstr>
      <vt:lpstr>Biconjugate gradient   method convergence analysis (4)</vt:lpstr>
      <vt:lpstr>Biconjugate gradient   method convergence analysis (5)</vt:lpstr>
      <vt:lpstr>Biconjugate gradient   method convergence analysis (6)</vt:lpstr>
      <vt:lpstr>Слайд 48</vt:lpstr>
      <vt:lpstr>Preconditioned biconjugate gradient method implementation</vt:lpstr>
      <vt:lpstr>Project creation </vt:lpstr>
      <vt:lpstr>Auxiliary functions (1)</vt:lpstr>
      <vt:lpstr>Auxiliary functions (2)</vt:lpstr>
      <vt:lpstr>Software implementation of the preconditioned biconjugate gradient method (1)</vt:lpstr>
      <vt:lpstr>Software implementation of the preconditioned biconjugate gradient method (2)</vt:lpstr>
      <vt:lpstr>Software implementation of the preconditioned biconjugate gradient method (3)</vt:lpstr>
      <vt:lpstr>Software implementation of the preconditioned biconjugate gradient method (4)</vt:lpstr>
      <vt:lpstr>Software implementation of the preconditioned biconjugate gradient method (5)</vt:lpstr>
      <vt:lpstr>Software implementation of the preconditioned biconjugate gradient method (6)</vt:lpstr>
      <vt:lpstr>Software implementation of the preconditioned biconjugate gradient method (7)</vt:lpstr>
      <vt:lpstr>Task 2</vt:lpstr>
      <vt:lpstr>Preconditioned biconjugate gradient method convergence analysis (1)</vt:lpstr>
      <vt:lpstr>Preconditioned biconjugate gradient method convergence analysis (2)</vt:lpstr>
      <vt:lpstr>Preconditioned biconjugate gradient method convergence analysis (3)</vt:lpstr>
      <vt:lpstr>Preconditioned biconjugate gradient method convergence analysis (4)</vt:lpstr>
      <vt:lpstr>Preconditioned biconjugate gradient method convergence analysis (5)</vt:lpstr>
      <vt:lpstr>Preconditioned biconjugate gradient method convergence analysis (5)</vt:lpstr>
      <vt:lpstr>Software implementation of the algorithm</vt:lpstr>
      <vt:lpstr>Added tasks</vt:lpstr>
      <vt:lpstr>References</vt:lpstr>
      <vt:lpstr>Questions</vt:lpstr>
      <vt:lpstr>Authors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evgeniy</dc:creator>
  <cp:lastModifiedBy>bka</cp:lastModifiedBy>
  <cp:revision>161</cp:revision>
  <dcterms:created xsi:type="dcterms:W3CDTF">2013-01-29T15:51:44Z</dcterms:created>
  <dcterms:modified xsi:type="dcterms:W3CDTF">2014-12-07T18:22:15Z</dcterms:modified>
</cp:coreProperties>
</file>