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478" r:id="rId2"/>
    <p:sldId id="710" r:id="rId3"/>
    <p:sldId id="599" r:id="rId4"/>
    <p:sldId id="668" r:id="rId5"/>
    <p:sldId id="712" r:id="rId6"/>
    <p:sldId id="713" r:id="rId7"/>
    <p:sldId id="714" r:id="rId8"/>
    <p:sldId id="716" r:id="rId9"/>
    <p:sldId id="715" r:id="rId10"/>
    <p:sldId id="718" r:id="rId11"/>
    <p:sldId id="730" r:id="rId12"/>
    <p:sldId id="731" r:id="rId13"/>
    <p:sldId id="719" r:id="rId14"/>
    <p:sldId id="720" r:id="rId15"/>
    <p:sldId id="721" r:id="rId16"/>
    <p:sldId id="722" r:id="rId17"/>
    <p:sldId id="723" r:id="rId18"/>
    <p:sldId id="732" r:id="rId19"/>
    <p:sldId id="733" r:id="rId20"/>
    <p:sldId id="734" r:id="rId21"/>
    <p:sldId id="735" r:id="rId22"/>
    <p:sldId id="736" r:id="rId23"/>
    <p:sldId id="724" r:id="rId24"/>
    <p:sldId id="726" r:id="rId25"/>
    <p:sldId id="737" r:id="rId26"/>
    <p:sldId id="738" r:id="rId27"/>
    <p:sldId id="711" r:id="rId28"/>
    <p:sldId id="596" r:id="rId29"/>
    <p:sldId id="598" r:id="rId30"/>
    <p:sldId id="513" r:id="rId31"/>
  </p:sldIdLst>
  <p:sldSz cx="9906000" cy="6858000" type="A4"/>
  <p:notesSz cx="6858000" cy="9144000"/>
  <p:defaultTextStyle>
    <a:defPPr rtl="0">
      <a:defRPr lang="en-US"/>
    </a:defPPr>
    <a:lvl1pPr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1pPr>
    <a:lvl2pPr marL="4572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2pPr>
    <a:lvl3pPr marL="9144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3pPr>
    <a:lvl4pPr marL="13716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4pPr>
    <a:lvl5pPr marL="18288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863D"/>
    <a:srgbClr val="0969CD"/>
    <a:srgbClr val="CCCCCC"/>
    <a:srgbClr val="FF0000"/>
    <a:srgbClr val="FFFF00"/>
    <a:srgbClr val="CC0000"/>
    <a:srgbClr val="808080"/>
    <a:srgbClr val="7575D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8499" autoAdjust="0"/>
    <p:restoredTop sz="99857" autoAdjust="0"/>
  </p:normalViewPr>
  <p:slideViewPr>
    <p:cSldViewPr>
      <p:cViewPr varScale="1">
        <p:scale>
          <a:sx n="93" d="100"/>
          <a:sy n="93" d="100"/>
        </p:scale>
        <p:origin x="-1572" y="-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794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4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4" Type="http://schemas.openxmlformats.org/officeDocument/2006/relationships/image" Target="../media/image2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Arial" charset="0"/>
              </a:defRPr>
            </a:lvl1pPr>
          </a:lstStyle>
          <a:p>
            <a:pPr rtl="0">
              <a:defRPr/>
            </a:pPr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Arial" charset="0"/>
              </a:defRPr>
            </a:lvl1pPr>
          </a:lstStyle>
          <a:p>
            <a:pPr rtl="0">
              <a:defRPr/>
            </a:pPr>
            <a:endParaRPr lang="ru-RU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Arial" charset="0"/>
              </a:defRPr>
            </a:lvl1pPr>
          </a:lstStyle>
          <a:p>
            <a:pPr rtl="0">
              <a:defRPr/>
            </a:pPr>
            <a:endParaRPr lang="ru-RU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Arial" charset="0"/>
              </a:defRPr>
            </a:lvl1pPr>
          </a:lstStyle>
          <a:p>
            <a:pPr rtl="0">
              <a:defRPr/>
            </a:pPr>
            <a:fld id="{AE85CF23-FFAA-41EF-8491-3677FDDD8747}" type="slidenum">
              <a:rPr lang="ru-RU"/>
              <a:pPr rtl="0"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46884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Arial" charset="0"/>
              </a:defRPr>
            </a:lvl1pPr>
          </a:lstStyle>
          <a:p>
            <a:pPr rtl="0">
              <a:defRPr/>
            </a:pPr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Arial" charset="0"/>
              </a:defRPr>
            </a:lvl1pPr>
          </a:lstStyle>
          <a:p>
            <a:pPr rtl="0">
              <a:defRPr/>
            </a:pPr>
            <a:endParaRPr lang="ru-RU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rtl="0"/>
            <a:r>
              <a:rPr lang="en" noProof="0"/>
              <a:t>Образец текста</a:t>
            </a:r>
          </a:p>
          <a:p>
            <a:pPr lvl="1" rtl="0"/>
            <a:r>
              <a:rPr lang="en" noProof="0"/>
              <a:t>Второй уровень</a:t>
            </a:r>
          </a:p>
          <a:p>
            <a:pPr lvl="2" rtl="0"/>
            <a:r>
              <a:rPr lang="en" noProof="0"/>
              <a:t>Третий уровень</a:t>
            </a:r>
          </a:p>
          <a:p>
            <a:pPr lvl="3" rtl="0"/>
            <a:r>
              <a:rPr lang="en" noProof="0"/>
              <a:t>Четвертый уровень</a:t>
            </a:r>
          </a:p>
          <a:p>
            <a:pPr lvl="4" rtl="0"/>
            <a:r>
              <a:rPr lang="en" noProof="0"/>
              <a:t>Пятый уровень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Arial" charset="0"/>
              </a:defRPr>
            </a:lvl1pPr>
          </a:lstStyle>
          <a:p>
            <a:pPr rtl="0">
              <a:defRPr/>
            </a:pPr>
            <a:endParaRPr lang="ru-RU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Arial" charset="0"/>
              </a:defRPr>
            </a:lvl1pPr>
          </a:lstStyle>
          <a:p>
            <a:pPr rtl="0">
              <a:defRPr/>
            </a:pPr>
            <a:fld id="{EAD79C9B-8BD0-4338-9208-9BB6A58C86C7}" type="slidenum">
              <a:rPr lang="ru-RU"/>
              <a:pPr rtl="0"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98033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 rtlCol="0"/>
          <a:lstStyle/>
          <a:p>
            <a:pPr rtl="0"/>
            <a:fld id="{81E47E44-864B-4A4A-B425-358C47DA2C99}" type="slidenum">
              <a:rPr lang="ru-RU" smtClean="0"/>
              <a:pPr rtl="0"/>
              <a:t>1</a:t>
            </a:fld>
            <a:endParaRPr lang="ru-RU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 rtlCol="0"/>
          <a:lstStyle/>
          <a:p>
            <a:pPr rtl="0"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>
              <a:defRPr/>
            </a:pPr>
            <a:fld id="{EAD79C9B-8BD0-4338-9208-9BB6A58C86C7}" type="slidenum">
              <a:rPr lang="ru-RU" smtClean="0"/>
              <a:pPr rtl="0">
                <a:defRPr/>
              </a:pPr>
              <a:t>30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 descr="NNGU_Logo_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8" y="260350"/>
            <a:ext cx="1008062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en"/>
              <a:t>Образец заголовка</a:t>
            </a:r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 rtlCol="0"/>
          <a:lstStyle>
            <a:lvl1pPr marL="0" indent="0" algn="ctr" rtl="0">
              <a:buFont typeface="Wingdings" pitchFamily="2" charset="2"/>
              <a:buNone/>
              <a:defRPr/>
            </a:lvl1pPr>
          </a:lstStyle>
          <a:p>
            <a:pPr rtl="0"/>
            <a:r>
              <a:rPr lang="en"/>
              <a:t>Образец подзаголовка</a:t>
            </a:r>
          </a:p>
        </p:txBody>
      </p:sp>
      <p:sp>
        <p:nvSpPr>
          <p:cNvPr id="6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495300" y="6245225"/>
            <a:ext cx="2311400" cy="476250"/>
          </a:xfrm>
        </p:spPr>
        <p:txBody>
          <a:bodyPr rtlCol="0"/>
          <a:lstStyle>
            <a:lvl1pPr algn="l" rtl="0">
              <a:defRPr smtClean="0"/>
            </a:lvl1pPr>
          </a:lstStyle>
          <a:p>
            <a:pPr rtl="0">
              <a:defRPr/>
            </a:pPr>
            <a:r>
              <a:rPr lang="en"/>
              <a:t>Н.Новгород, 2014 г.</a:t>
            </a:r>
            <a:endParaRPr lang="ru-RU"/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</p:spPr>
        <p:txBody>
          <a:bodyPr rtlCol="0"/>
          <a:lstStyle>
            <a:lvl1pPr algn="l" rtl="0">
              <a:defRPr/>
            </a:lvl1pPr>
          </a:lstStyle>
          <a:p>
            <a:pPr rtl="0">
              <a:defRPr/>
            </a:pPr>
            <a:r>
              <a:rPr lang="en"/>
              <a:t>Методы предобуславливания</a:t>
            </a:r>
            <a:endParaRPr lang="ru-RU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9300" y="6245225"/>
            <a:ext cx="2311400" cy="476250"/>
          </a:xfrm>
        </p:spPr>
        <p:txBody>
          <a:bodyPr rtlCol="0"/>
          <a:lstStyle>
            <a:lvl1pPr algn="l" rtl="0">
              <a:lnSpc>
                <a:spcPct val="100000"/>
              </a:lnSpc>
              <a:defRPr sz="1200"/>
            </a:lvl1pPr>
          </a:lstStyle>
          <a:p>
            <a:pPr rtl="0">
              <a:defRPr/>
            </a:pPr>
            <a:endParaRPr lang="ru-RU"/>
          </a:p>
        </p:txBody>
      </p:sp>
      <p:sp>
        <p:nvSpPr>
          <p:cNvPr id="9" name="Text Box 1033"/>
          <p:cNvSpPr txBox="1">
            <a:spLocks noChangeArrowheads="1"/>
          </p:cNvSpPr>
          <p:nvPr userDrawn="1"/>
        </p:nvSpPr>
        <p:spPr bwMode="auto">
          <a:xfrm>
            <a:off x="0" y="115888"/>
            <a:ext cx="9945688" cy="97872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9pPr>
          </a:lstStyle>
          <a:p>
            <a:pPr algn="ctr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defRPr/>
            </a:pPr>
            <a:r>
              <a:rPr lang="en-US" sz="2400" b="1" kern="1200" dirty="0" err="1" smtClean="0">
                <a:solidFill>
                  <a:srgbClr val="000000"/>
                </a:solidFill>
                <a:latin typeface="Arial" charset="0"/>
                <a:ea typeface="+mn-ea"/>
              </a:rPr>
              <a:t>Lobachevsky</a:t>
            </a:r>
            <a:r>
              <a:rPr lang="en-US" sz="2400" b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 State University of </a:t>
            </a:r>
            <a:r>
              <a:rPr lang="en-US" sz="2400" b="1" kern="1200" dirty="0" err="1" smtClean="0">
                <a:solidFill>
                  <a:srgbClr val="000000"/>
                </a:solidFill>
                <a:latin typeface="Arial" charset="0"/>
                <a:ea typeface="+mn-ea"/>
              </a:rPr>
              <a:t>Nizhni</a:t>
            </a:r>
            <a:r>
              <a:rPr lang="en-US" sz="2400" b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 Novgorod</a:t>
            </a:r>
            <a:endParaRPr lang="ru-RU" sz="2400" b="1" kern="1200" dirty="0" smtClean="0">
              <a:solidFill>
                <a:srgbClr val="000000"/>
              </a:solidFill>
              <a:latin typeface="Arial" charset="0"/>
              <a:ea typeface="+mn-ea"/>
            </a:endParaRPr>
          </a:p>
          <a:p>
            <a:pPr algn="ctr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defRPr/>
            </a:pPr>
            <a:r>
              <a:rPr lang="en-US" sz="2000" b="1" i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Faculty</a:t>
            </a:r>
            <a:r>
              <a:rPr lang="en-US" sz="2000" b="1" i="1" kern="1200" baseline="0" dirty="0" smtClean="0">
                <a:solidFill>
                  <a:srgbClr val="000000"/>
                </a:solidFill>
                <a:latin typeface="Arial" charset="0"/>
                <a:ea typeface="+mn-ea"/>
              </a:rPr>
              <a:t> of Computational mathematics and cybernetics</a:t>
            </a:r>
            <a:endParaRPr lang="en-US" sz="2000" b="1" i="1" dirty="0" smtClean="0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3138" y="6381750"/>
            <a:ext cx="87376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 rtlCol="0"/>
          <a:lstStyle/>
          <a:p>
            <a:pPr rtl="0">
              <a:defRPr/>
            </a:pPr>
            <a:endParaRPr lang="ru-RU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763" y="960438"/>
            <a:ext cx="944086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 rtlCol="0"/>
          <a:lstStyle/>
          <a:p>
            <a:pPr rtl="0">
              <a:defRPr/>
            </a:pPr>
            <a:endParaRPr lang="ru-RU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63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 rtlCol="0"/>
          <a:lstStyle/>
          <a:p>
            <a:pPr rtl="0">
              <a:defRPr/>
            </a:pPr>
            <a:endParaRPr lang="ru-RU"/>
          </a:p>
        </p:txBody>
      </p:sp>
      <p:pic>
        <p:nvPicPr>
          <p:cNvPr id="7" name="Picture 13" descr="NNGU_Logo_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" y="6092825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n"/>
              <a:t>Образец текста</a:t>
            </a:r>
          </a:p>
          <a:p>
            <a:pPr lvl="1" rtl="0"/>
            <a:r>
              <a:rPr lang="en"/>
              <a:t>Второй уровень</a:t>
            </a:r>
          </a:p>
          <a:p>
            <a:pPr lvl="2" rtl="0"/>
            <a:r>
              <a:rPr lang="en"/>
              <a:t>Третий уровень</a:t>
            </a:r>
          </a:p>
          <a:p>
            <a:pPr lvl="3" rtl="0"/>
            <a:r>
              <a:rPr lang="en"/>
              <a:t>Четвертый уровень</a:t>
            </a:r>
          </a:p>
          <a:p>
            <a:pPr lvl="4" rtl="0"/>
            <a:r>
              <a:rPr lang="en"/>
              <a:t>Пятый уровень</a:t>
            </a:r>
            <a:endParaRPr lang="ru-RU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mtClean="0"/>
            </a:lvl1pPr>
          </a:lstStyle>
          <a:p>
            <a:pPr rtl="0">
              <a:defRPr/>
            </a:pPr>
            <a:r>
              <a:rPr lang="en"/>
              <a:t>Н.Новгород, 2014 г.</a:t>
            </a: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008313" y="6413500"/>
            <a:ext cx="5761037" cy="482600"/>
          </a:xfrm>
        </p:spPr>
        <p:txBody>
          <a:bodyPr rtlCol="0"/>
          <a:lstStyle>
            <a:lvl1pPr algn="l" rtl="0">
              <a:defRPr/>
            </a:lvl1pPr>
          </a:lstStyle>
          <a:p>
            <a:pPr rtl="0">
              <a:defRPr/>
            </a:pPr>
            <a:r>
              <a:rPr lang="en"/>
              <a:t>Методы предобуславливания</a:t>
            </a: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‹#›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196975"/>
            <a:ext cx="4381500" cy="4968875"/>
          </a:xfrm>
        </p:spPr>
        <p:txBody>
          <a:bodyPr rtlCol="0"/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1800"/>
            </a:lvl4pPr>
            <a:lvl5pPr algn="l" rtl="0">
              <a:defRPr sz="1800"/>
            </a:lvl5pPr>
            <a:lvl6pPr algn="l" rtl="0">
              <a:defRPr sz="1800"/>
            </a:lvl6pPr>
            <a:lvl7pPr algn="l" rtl="0">
              <a:defRPr sz="1800"/>
            </a:lvl7pPr>
            <a:lvl8pPr algn="l" rtl="0">
              <a:defRPr sz="1800"/>
            </a:lvl8pPr>
            <a:lvl9pPr algn="l" rtl="0">
              <a:defRPr sz="1800"/>
            </a:lvl9pPr>
          </a:lstStyle>
          <a:p>
            <a:pPr lvl="0" rtl="0"/>
            <a:r>
              <a:rPr lang="en"/>
              <a:t>Образец текста</a:t>
            </a:r>
          </a:p>
          <a:p>
            <a:pPr lvl="1" rtl="0"/>
            <a:r>
              <a:rPr lang="en"/>
              <a:t>Второй уровень</a:t>
            </a:r>
          </a:p>
          <a:p>
            <a:pPr lvl="2" rtl="0"/>
            <a:r>
              <a:rPr lang="en"/>
              <a:t>Третий уровень</a:t>
            </a:r>
          </a:p>
          <a:p>
            <a:pPr lvl="3" rtl="0"/>
            <a:r>
              <a:rPr lang="en"/>
              <a:t>Четвертый уровень</a:t>
            </a:r>
          </a:p>
          <a:p>
            <a:pPr lvl="4" rtl="0"/>
            <a:r>
              <a:rPr lang="en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196975"/>
            <a:ext cx="4381500" cy="4968875"/>
          </a:xfrm>
        </p:spPr>
        <p:txBody>
          <a:bodyPr rtlCol="0"/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1800"/>
            </a:lvl4pPr>
            <a:lvl5pPr algn="l" rtl="0">
              <a:defRPr sz="1800"/>
            </a:lvl5pPr>
            <a:lvl6pPr algn="l" rtl="0">
              <a:defRPr sz="1800"/>
            </a:lvl6pPr>
            <a:lvl7pPr algn="l" rtl="0">
              <a:defRPr sz="1800"/>
            </a:lvl7pPr>
            <a:lvl8pPr algn="l" rtl="0">
              <a:defRPr sz="1800"/>
            </a:lvl8pPr>
            <a:lvl9pPr algn="l" rtl="0">
              <a:defRPr sz="1800"/>
            </a:lvl9pPr>
          </a:lstStyle>
          <a:p>
            <a:pPr lvl="0" rtl="0"/>
            <a:r>
              <a:rPr lang="en"/>
              <a:t>Образец текста</a:t>
            </a:r>
          </a:p>
          <a:p>
            <a:pPr lvl="1" rtl="0"/>
            <a:r>
              <a:rPr lang="en"/>
              <a:t>Второй уровень</a:t>
            </a:r>
          </a:p>
          <a:p>
            <a:pPr lvl="2" rtl="0"/>
            <a:r>
              <a:rPr lang="en"/>
              <a:t>Третий уровень</a:t>
            </a:r>
          </a:p>
          <a:p>
            <a:pPr lvl="3" rtl="0"/>
            <a:r>
              <a:rPr lang="en"/>
              <a:t>Четвертый уровень</a:t>
            </a:r>
          </a:p>
          <a:p>
            <a:pPr lvl="4" rtl="0"/>
            <a:r>
              <a:rPr lang="en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 rtlCol="0"/>
          <a:lstStyle>
            <a:lvl1pPr algn="l" rtl="0">
              <a:defRPr/>
            </a:lvl1pPr>
          </a:lstStyle>
          <a:p>
            <a:pPr rtl="0">
              <a:defRPr/>
            </a:pPr>
            <a:r>
              <a:rPr lang="en"/>
              <a:t>Н.Новгород, 2014 г.</a:t>
            </a: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 rtlCol="0"/>
          <a:lstStyle>
            <a:lvl1pPr algn="l" rtl="0">
              <a:defRPr/>
            </a:lvl1pPr>
          </a:lstStyle>
          <a:p>
            <a:pPr rtl="0">
              <a:defRPr/>
            </a:pPr>
            <a:r>
              <a:rPr lang="en"/>
              <a:t>Методы предобуславливания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 rtlCol="0"/>
          <a:lstStyle>
            <a:lvl1pPr algn="l" rtl="0">
              <a:defRPr/>
            </a:lvl1pPr>
          </a:lstStyle>
          <a:p>
            <a:pPr rtl="0">
              <a:defRPr/>
            </a:pPr>
            <a:fld id="{AE803E21-181A-4860-A570-9A4DA710F155}" type="slidenum">
              <a:rPr lang="ru-RU"/>
              <a:pPr rtl="0">
                <a:defRPr/>
              </a:pPr>
              <a:t>‹#›</a:t>
            </a:fld>
            <a:r>
              <a:rPr lang="en"/>
              <a:t> из 20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3050" y="207963"/>
            <a:ext cx="90836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rtl="0"/>
            <a:r>
              <a:rPr lang="en"/>
              <a:t>Введение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196975"/>
            <a:ext cx="89154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rtl="0"/>
            <a:r>
              <a:rPr lang="en"/>
              <a:t>Образец текста</a:t>
            </a:r>
          </a:p>
          <a:p>
            <a:pPr lvl="1" rtl="0"/>
            <a:r>
              <a:rPr lang="en"/>
              <a:t>Второй уровень</a:t>
            </a:r>
          </a:p>
          <a:p>
            <a:pPr lvl="2" rtl="0"/>
            <a:r>
              <a:rPr lang="en"/>
              <a:t>Третий уровень</a:t>
            </a:r>
          </a:p>
          <a:p>
            <a:pPr lvl="3" rtl="0"/>
            <a:r>
              <a:rPr lang="en"/>
              <a:t>Четвертый уровень</a:t>
            </a:r>
          </a:p>
          <a:p>
            <a:pPr lvl="4" rtl="0"/>
            <a:r>
              <a:rPr lang="en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650" y="6408738"/>
            <a:ext cx="2051050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l" rtl="0">
              <a:defRPr sz="1000" smtClean="0">
                <a:latin typeface="Arial" charset="0"/>
              </a:defRPr>
            </a:lvl1pPr>
          </a:lstStyle>
          <a:p>
            <a:pPr rtl="0">
              <a:defRPr/>
            </a:pPr>
            <a:r>
              <a:rPr lang="en"/>
              <a:t>Н.Новгород, 2014 г.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8313" y="6410325"/>
            <a:ext cx="57610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l" rtl="0">
              <a:defRPr sz="1000">
                <a:latin typeface="Arial" charset="0"/>
              </a:defRPr>
            </a:lvl1pPr>
          </a:lstStyle>
          <a:p>
            <a:pPr rtl="0">
              <a:defRPr/>
            </a:pPr>
            <a:r>
              <a:rPr lang="en"/>
              <a:t>Методы предобуславливания</a:t>
            </a: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l" rtl="0">
              <a:lnSpc>
                <a:spcPct val="150000"/>
              </a:lnSpc>
              <a:defRPr sz="1000">
                <a:latin typeface="Arial" charset="0"/>
              </a:defRPr>
            </a:lvl1pPr>
          </a:lstStyle>
          <a:p>
            <a:pPr rtl="0">
              <a:defRPr/>
            </a:pPr>
            <a:fld id="{17A20309-9DF2-465A-8283-412120E848FB}" type="slidenum">
              <a:rPr lang="ru-RU"/>
              <a:pPr rtl="0">
                <a:defRPr/>
              </a:pPr>
              <a:t>‹#›</a:t>
            </a:fld>
            <a:r>
              <a:rPr lang="en"/>
              <a:t> из 20</a:t>
            </a:r>
          </a:p>
        </p:txBody>
      </p:sp>
      <p:sp>
        <p:nvSpPr>
          <p:cNvPr id="1031" name="Line 9"/>
          <p:cNvSpPr>
            <a:spLocks noChangeShapeType="1"/>
          </p:cNvSpPr>
          <p:nvPr/>
        </p:nvSpPr>
        <p:spPr bwMode="auto">
          <a:xfrm>
            <a:off x="973138" y="6381750"/>
            <a:ext cx="87376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 rtlCol="0"/>
          <a:lstStyle/>
          <a:p>
            <a:pPr rtl="0">
              <a:defRPr/>
            </a:pPr>
            <a:endParaRPr lang="ru-RU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131763" y="960438"/>
            <a:ext cx="944086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 rtlCol="0"/>
          <a:lstStyle/>
          <a:p>
            <a:pPr rtl="0">
              <a:defRPr/>
            </a:pPr>
            <a:endParaRPr lang="ru-RU"/>
          </a:p>
        </p:txBody>
      </p:sp>
      <p:sp>
        <p:nvSpPr>
          <p:cNvPr id="1033" name="Line 13"/>
          <p:cNvSpPr>
            <a:spLocks noChangeShapeType="1"/>
          </p:cNvSpPr>
          <p:nvPr/>
        </p:nvSpPr>
        <p:spPr bwMode="auto">
          <a:xfrm>
            <a:off x="131763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 rtlCol="0"/>
          <a:lstStyle/>
          <a:p>
            <a:pPr rtl="0">
              <a:defRPr/>
            </a:pPr>
            <a:endParaRPr lang="ru-RU"/>
          </a:p>
        </p:txBody>
      </p:sp>
      <p:pic>
        <p:nvPicPr>
          <p:cNvPr id="13322" name="Picture 13" descr="NNGU_Logo_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" y="6092825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6" r:id="rId3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7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20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4.bin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26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software.intel.com/sites/products/documentation/hpc/mkl/mklman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mailto:barkalov@vmk.unn.ru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76288" y="3659832"/>
            <a:ext cx="8420100" cy="553998"/>
          </a:xfrm>
          <a:noFill/>
        </p:spPr>
        <p:txBody>
          <a:bodyPr rtlCol="0">
            <a:spAutoFit/>
          </a:bodyPr>
          <a:lstStyle/>
          <a:p>
            <a:pPr algn="ctr" rtl="0" eaLnBrk="1" hangingPunct="1"/>
            <a:r>
              <a:rPr lang="en"/>
              <a:t>Preconditioning Methods</a:t>
            </a:r>
            <a:endParaRPr lang="ru-RU" dirty="0" smtClean="0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8625" y="2205038"/>
            <a:ext cx="9047163" cy="461962"/>
          </a:xfrm>
        </p:spPr>
        <p:txBody>
          <a:bodyPr rtlCol="0">
            <a:spAutoFit/>
          </a:bodyPr>
          <a:lstStyle/>
          <a:p>
            <a:pPr rtl="0" eaLnBrk="1" hangingPunct="1">
              <a:defRPr/>
            </a:pPr>
            <a:r>
              <a:rPr lang="en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Iterative Methods </a:t>
            </a:r>
            <a:r>
              <a:rPr lang="en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for </a:t>
            </a:r>
            <a:r>
              <a:rPr lang="en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Solving Linear Systems</a:t>
            </a:r>
            <a:endParaRPr lang="ru-RU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4160838" y="5591175"/>
            <a:ext cx="57372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tlCol="0" anchor="ctr">
            <a:spAutoFit/>
          </a:bodyPr>
          <a:lstStyle/>
          <a:p>
            <a:pPr algn="l" rtl="0"/>
            <a:r>
              <a:rPr lang="en" sz="2000" smtClean="0">
                <a:latin typeface="Arial" charset="0"/>
              </a:rPr>
              <a:t>K. </a:t>
            </a:r>
            <a:r>
              <a:rPr lang="en" sz="2000" dirty="0">
                <a:latin typeface="Arial" charset="0"/>
              </a:rPr>
              <a:t>A. Barkalov</a:t>
            </a:r>
          </a:p>
          <a:p>
            <a:pPr algn="l" rtl="0"/>
            <a:r>
              <a:rPr lang="en" sz="2000" dirty="0">
                <a:latin typeface="Arial" charset="0"/>
              </a:rPr>
              <a:t>Software Department</a:t>
            </a:r>
          </a:p>
        </p:txBody>
      </p:sp>
      <p:sp>
        <p:nvSpPr>
          <p:cNvPr id="16389" name="Rectangle 4"/>
          <p:cNvSpPr>
            <a:spLocks noChangeArrowheads="1"/>
          </p:cNvSpPr>
          <p:nvPr/>
        </p:nvSpPr>
        <p:spPr bwMode="auto">
          <a:xfrm>
            <a:off x="6321425" y="4724400"/>
            <a:ext cx="35766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tlCol="0" anchor="ctr">
            <a:spAutoFit/>
          </a:bodyPr>
          <a:lstStyle/>
          <a:p>
            <a:pPr algn="l" rtl="0"/>
            <a:r>
              <a:rPr lang="en" i="1">
                <a:solidFill>
                  <a:srgbClr val="000000"/>
                </a:solidFill>
                <a:latin typeface="Arial" charset="0"/>
              </a:rPr>
              <a:t>Supported by Intel</a:t>
            </a:r>
            <a:endParaRPr lang="ru-RU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Preconditioning Methods</a:t>
            </a:r>
            <a:endParaRPr lang="ru-RU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/>
              <a:t>SSOR-preconditioning</a:t>
            </a:r>
            <a:endParaRPr lang="ru-RU" sz="2800" dirty="0" smtClean="0"/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 rtlCol="0"/>
          <a:lstStyle/>
          <a:p>
            <a:pPr marL="457200" indent="-457200" rtl="0">
              <a:defRPr/>
            </a:pPr>
            <a:r>
              <a:rPr lang="en" dirty="0">
                <a:latin typeface="Times New Roman" pitchFamily="18" charset="0"/>
              </a:rPr>
              <a:t>How to select </a:t>
            </a:r>
            <a:r>
              <a:rPr lang="en" dirty="0">
                <a:latin typeface="Times New Roman" pitchFamily="18" charset="0"/>
                <a:sym typeface="Symbol"/>
              </a:rPr>
              <a:t></a:t>
            </a:r>
          </a:p>
          <a:p>
            <a:pPr marL="457200" indent="-457200" rtl="0">
              <a:defRPr/>
            </a:pPr>
            <a:r>
              <a:rPr lang="en" dirty="0">
                <a:latin typeface="Times New Roman" pitchFamily="18" charset="0"/>
                <a:sym typeface="Symbol"/>
              </a:rPr>
              <a:t>ParameterselectionforthepreconditionerisnotascriticalasfortheSSORmethod</a:t>
            </a:r>
          </a:p>
          <a:p>
            <a:pPr marL="457200" indent="-457200" rtl="0">
              <a:defRPr/>
            </a:pPr>
            <a:r>
              <a:rPr lang="en" dirty="0">
                <a:latin typeface="Times New Roman" pitchFamily="18" charset="0"/>
                <a:sym typeface="Symbol"/>
              </a:rPr>
              <a:t>SymmetricGauss-Seidel</a:t>
            </a:r>
            <a:r>
              <a:rPr lang="en" dirty="0" smtClean="0">
                <a:latin typeface="Times New Roman" pitchFamily="18" charset="0"/>
                <a:sym typeface="Symbol"/>
              </a:rPr>
              <a:t>preconditioner</a:t>
            </a:r>
            <a:r>
              <a:rPr lang="en" dirty="0">
                <a:latin typeface="Times New Roman" pitchFamily="18" charset="0"/>
                <a:sym typeface="Symbol"/>
              </a:rPr>
              <a:t></a:t>
            </a:r>
            <a:r>
              <a:rPr lang="ru-RU" dirty="0" smtClean="0">
                <a:latin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sym typeface="Symbol"/>
              </a:rPr>
            </a:br>
            <a:r>
              <a:rPr lang="ru-RU" dirty="0" smtClean="0">
                <a:latin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sym typeface="Symbol"/>
              </a:rPr>
            </a:br>
            <a:endParaRPr lang="ru-RU" sz="1600" dirty="0" smtClean="0">
              <a:latin typeface="Times New Roman" pitchFamily="18" charset="0"/>
              <a:sym typeface="Symbol"/>
            </a:endParaRPr>
          </a:p>
          <a:p>
            <a:pPr marL="457200" indent="-457200" rtl="0">
              <a:defRPr/>
            </a:pPr>
            <a:r>
              <a:rPr lang="en" dirty="0">
                <a:latin typeface="Times New Roman" pitchFamily="18" charset="0"/>
                <a:sym typeface="Symbol"/>
              </a:rPr>
              <a:t>Useofpreconditioneriesystemsolution</a:t>
            </a:r>
            <a:r>
              <a:rPr lang="ru-RU" dirty="0" smtClean="0">
                <a:latin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sym typeface="Symbol"/>
              </a:rPr>
            </a:br>
            <a:r>
              <a:rPr lang="ru-RU" sz="1600" dirty="0" smtClean="0">
                <a:latin typeface="Times New Roman" pitchFamily="18" charset="0"/>
                <a:sym typeface="Symbol"/>
              </a:rPr>
              <a:t/>
            </a:r>
            <a:br>
              <a:rPr lang="ru-RU" sz="1600" dirty="0" smtClean="0">
                <a:latin typeface="Times New Roman" pitchFamily="18" charset="0"/>
                <a:sym typeface="Symbol"/>
              </a:rPr>
            </a:br>
            <a:r>
              <a:rPr lang="ru-RU" dirty="0" smtClean="0">
                <a:latin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sym typeface="Symbol"/>
              </a:rPr>
            </a:br>
            <a:r>
              <a:rPr lang="en" dirty="0">
                <a:latin typeface="Times New Roman" pitchFamily="18" charset="0"/>
                <a:sym typeface="Symbol"/>
              </a:rPr>
              <a:t>isascomplexasmultiplyingamatrixbyvector</a:t>
            </a:r>
            <a:endParaRPr lang="en-US" dirty="0" smtClean="0">
              <a:latin typeface="Times New Roman" pitchFamily="18" charset="0"/>
              <a:sym typeface="Symbol"/>
            </a:endParaRPr>
          </a:p>
          <a:p>
            <a:pPr marL="457200" indent="-457200" rtl="0">
              <a:defRPr/>
            </a:pPr>
            <a:r>
              <a:rPr lang="en" dirty="0">
                <a:latin typeface="Times New Roman" pitchFamily="18" charset="0"/>
                <a:sym typeface="Symbol"/>
              </a:rPr>
              <a:t>Uponthewhole</a:t>
            </a:r>
            <a:r>
              <a:rPr lang="en" dirty="0" smtClean="0">
                <a:latin typeface="Times New Roman" pitchFamily="18" charset="0"/>
                <a:sym typeface="Symbol"/>
              </a:rPr>
              <a:t></a:t>
            </a:r>
            <a:r>
              <a:rPr lang="en" i="1" dirty="0" smtClean="0">
                <a:latin typeface="Times New Roman" pitchFamily="18" charset="0"/>
                <a:sym typeface="Symbol"/>
              </a:rPr>
              <a:t></a:t>
            </a:r>
            <a:r>
              <a:rPr lang="en-US" i="1" baseline="-25000" dirty="0" err="1" smtClean="0">
                <a:latin typeface="Times New Roman" pitchFamily="18" charset="0"/>
                <a:sym typeface="Symbol"/>
              </a:rPr>
              <a:t>SGS</a:t>
            </a:r>
            <a:r>
              <a:rPr lang="en" dirty="0" smtClean="0">
                <a:latin typeface="Times New Roman" pitchFamily="18" charset="0"/>
                <a:sym typeface="Symbol"/>
              </a:rPr>
              <a:t></a:t>
            </a:r>
            <a:r>
              <a:rPr lang="en" dirty="0">
                <a:latin typeface="Times New Roman" pitchFamily="18" charset="0"/>
                <a:sym typeface="Symbol"/>
              </a:rPr>
              <a:t>isbetterthan</a:t>
            </a:r>
            <a:r>
              <a:rPr lang="en" dirty="0" smtClean="0">
                <a:latin typeface="Times New Roman" pitchFamily="18" charset="0"/>
                <a:sym typeface="Symbol"/>
              </a:rPr>
              <a:t></a:t>
            </a:r>
            <a:r>
              <a:rPr lang="en" i="1" dirty="0" smtClean="0">
                <a:latin typeface="Times New Roman" pitchFamily="18" charset="0"/>
                <a:sym typeface="Symbol"/>
              </a:rPr>
              <a:t></a:t>
            </a:r>
            <a:r>
              <a:rPr lang="en" i="1" baseline="-25000" dirty="0" smtClean="0">
                <a:latin typeface="Times New Roman" pitchFamily="18" charset="0"/>
                <a:sym typeface="Symbol"/>
              </a:rPr>
              <a:t>J</a:t>
            </a:r>
            <a:r>
              <a:rPr lang="en" dirty="0" smtClean="0">
                <a:latin typeface="Times New Roman" pitchFamily="18" charset="0"/>
                <a:sym typeface="Symbol"/>
              </a:rPr>
              <a:t></a:t>
            </a:r>
            <a:r>
              <a:rPr lang="en" dirty="0">
                <a:latin typeface="Times New Roman" pitchFamily="18" charset="0"/>
                <a:sym typeface="Symbol"/>
              </a:rPr>
              <a:t>butisstillinsufficient</a:t>
            </a:r>
            <a:endParaRPr lang="en-US" dirty="0" smtClean="0">
              <a:latin typeface="Times New Roman" pitchFamily="18" charset="0"/>
              <a:sym typeface="Symbol"/>
            </a:endParaRPr>
          </a:p>
          <a:p>
            <a:pPr marL="457200" indent="-457200" rtl="0">
              <a:buNone/>
              <a:defRPr/>
            </a:pPr>
            <a:endParaRPr lang="ru-RU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9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401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403" name="Rectangle 1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16402" name="Object 18"/>
          <p:cNvGraphicFramePr>
            <a:graphicFrameLocks noChangeAspect="1"/>
          </p:cNvGraphicFramePr>
          <p:nvPr/>
        </p:nvGraphicFramePr>
        <p:xfrm>
          <a:off x="2492958" y="2996952"/>
          <a:ext cx="3390900" cy="484188"/>
        </p:xfrm>
        <a:graphic>
          <a:graphicData uri="http://schemas.openxmlformats.org/presentationml/2006/ole">
            <p:oleObj spid="_x0000_s25640" name="Формула" r:id="rId3" imgW="1676400" imgH="241300" progId="Equation.3">
              <p:embed/>
            </p:oleObj>
          </a:graphicData>
        </a:graphic>
      </p:graphicFrame>
      <p:graphicFrame>
        <p:nvGraphicFramePr>
          <p:cNvPr id="24582" name="Object 18"/>
          <p:cNvGraphicFramePr>
            <a:graphicFrameLocks noChangeAspect="1"/>
          </p:cNvGraphicFramePr>
          <p:nvPr/>
        </p:nvGraphicFramePr>
        <p:xfrm>
          <a:off x="3525838" y="4005064"/>
          <a:ext cx="1336675" cy="458788"/>
        </p:xfrm>
        <a:graphic>
          <a:graphicData uri="http://schemas.openxmlformats.org/presentationml/2006/ole">
            <p:oleObj spid="_x0000_s25641" name="Формула" r:id="rId4" imgW="660400" imgH="228600" progId="Equation.3">
              <p:embed/>
            </p:oleObj>
          </a:graphicData>
        </a:graphic>
      </p:graphicFrame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10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Preconditioning Methods</a:t>
            </a:r>
            <a:endParaRPr lang="ru-RU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/>
              <a:t>SGS-Preconditioning – Example</a:t>
            </a:r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 rtlCol="0"/>
          <a:lstStyle/>
          <a:p>
            <a:pPr marL="457200" indent="-457200" rtl="0">
              <a:buNone/>
              <a:defRPr/>
            </a:pPr>
            <a:r>
              <a:rPr lang="en" dirty="0">
                <a:latin typeface="Times New Roman" pitchFamily="18" charset="0"/>
              </a:rPr>
              <a:t>Numerical </a:t>
            </a:r>
            <a:r>
              <a:rPr lang="en" dirty="0" smtClean="0">
                <a:latin typeface="Times New Roman" pitchFamily="18" charset="0"/>
              </a:rPr>
              <a:t>solution of </a:t>
            </a:r>
            <a:r>
              <a:rPr lang="en" dirty="0">
                <a:latin typeface="Times New Roman" pitchFamily="18" charset="0"/>
              </a:rPr>
              <a:t>Poisson Equation for a 5×5 grid</a:t>
            </a:r>
            <a:endParaRPr lang="ru-RU" dirty="0" smtClean="0">
              <a:latin typeface="Times New Roman" pitchFamily="18" charset="0"/>
            </a:endParaRPr>
          </a:p>
          <a:p>
            <a:pPr marL="457200" indent="-457200" rtl="0">
              <a:buNone/>
              <a:defRPr/>
            </a:pPr>
            <a:r>
              <a:rPr lang="en" dirty="0">
                <a:latin typeface="Times New Roman" pitchFamily="18" charset="0"/>
              </a:rPr>
              <a:t>Matrix </a:t>
            </a:r>
            <a:r>
              <a:rPr lang="en" dirty="0" smtClean="0">
                <a:latin typeface="Times New Roman" pitchFamily="18" charset="0"/>
              </a:rPr>
              <a:t>A: </a:t>
            </a:r>
            <a:r>
              <a:rPr lang="en" dirty="0">
                <a:latin typeface="Times New Roman" pitchFamily="18" charset="0"/>
              </a:rPr>
              <a:t>size </a:t>
            </a:r>
            <a:r>
              <a:rPr lang="en" i="1" dirty="0">
                <a:latin typeface="Times New Roman"/>
                <a:ea typeface="Times New Roman"/>
              </a:rPr>
              <a:t>n</a:t>
            </a:r>
            <a:r>
              <a:rPr lang="en" dirty="0">
                <a:latin typeface="Times New Roman"/>
                <a:ea typeface="Times New Roman"/>
                <a:cs typeface="Times New Roman"/>
                <a:sym typeface="Symbol"/>
              </a:rPr>
              <a:t></a:t>
            </a:r>
            <a:r>
              <a:rPr lang="en" dirty="0">
                <a:latin typeface="Times New Roman"/>
                <a:ea typeface="Times New Roman"/>
              </a:rPr>
              <a:t>25 (</a:t>
            </a:r>
            <a:r>
              <a:rPr lang="en" i="1" dirty="0">
                <a:latin typeface="Times New Roman"/>
                <a:ea typeface="Times New Roman"/>
              </a:rPr>
              <a:t>n</a:t>
            </a:r>
            <a:r>
              <a:rPr lang="en" baseline="30000" dirty="0">
                <a:latin typeface="Times New Roman"/>
                <a:ea typeface="Times New Roman"/>
              </a:rPr>
              <a:t>2</a:t>
            </a:r>
            <a:r>
              <a:rPr lang="en" dirty="0">
                <a:latin typeface="Times New Roman"/>
                <a:ea typeface="Times New Roman"/>
                <a:sym typeface="Symbol"/>
              </a:rPr>
              <a:t></a:t>
            </a:r>
            <a:r>
              <a:rPr lang="en" dirty="0">
                <a:latin typeface="Times New Roman"/>
                <a:ea typeface="Times New Roman"/>
              </a:rPr>
              <a:t>), number of </a:t>
            </a:r>
            <a:r>
              <a:rPr lang="en" dirty="0" smtClean="0">
                <a:latin typeface="Times New Roman"/>
                <a:ea typeface="Times New Roman"/>
              </a:rPr>
              <a:t>non-zeroes </a:t>
            </a:r>
            <a:r>
              <a:rPr lang="en" i="1" dirty="0">
                <a:latin typeface="Times New Roman"/>
                <a:ea typeface="Times New Roman"/>
              </a:rPr>
              <a:t>nz </a:t>
            </a:r>
            <a:r>
              <a:rPr lang="en" dirty="0">
                <a:latin typeface="Times New Roman"/>
                <a:ea typeface="Times New Roman"/>
                <a:cs typeface="Times New Roman"/>
                <a:sym typeface="Symbol"/>
              </a:rPr>
              <a:t></a:t>
            </a:r>
            <a:r>
              <a:rPr lang="en" dirty="0">
                <a:latin typeface="Times New Roman"/>
                <a:ea typeface="Times New Roman"/>
              </a:rPr>
              <a:t>105, </a:t>
            </a:r>
            <a:endParaRPr lang="en-US" dirty="0" smtClean="0">
              <a:latin typeface="Times New Roman"/>
              <a:ea typeface="Times New Roman"/>
            </a:endParaRPr>
          </a:p>
          <a:p>
            <a:pPr marL="457200" indent="-457200" rtl="0">
              <a:buNone/>
              <a:defRPr/>
            </a:pPr>
            <a:r>
              <a:rPr lang="en" dirty="0">
                <a:latin typeface="Times New Roman"/>
                <a:ea typeface="Times New Roman"/>
              </a:rPr>
              <a:t>Condition number cond(A)</a:t>
            </a:r>
            <a:r>
              <a:rPr lang="en" dirty="0">
                <a:latin typeface="Times New Roman"/>
                <a:ea typeface="Times New Roman"/>
                <a:cs typeface="Times New Roman"/>
                <a:sym typeface="Symbol"/>
              </a:rPr>
              <a:t></a:t>
            </a:r>
            <a:r>
              <a:rPr lang="en" dirty="0">
                <a:latin typeface="Times New Roman"/>
                <a:ea typeface="Times New Roman"/>
              </a:rPr>
              <a:t>20.7 </a:t>
            </a:r>
            <a:endParaRPr lang="ru-RU" dirty="0" smtClean="0">
              <a:latin typeface="Times New Roman" pitchFamily="18" charset="0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9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401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403" name="Rectangle 1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pic>
        <p:nvPicPr>
          <p:cNvPr id="19" name="Рисунок 18" descr="D:\Konstantin\Публикации\2011 Учебное пособие\Целиком\Для презентаций\poisson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224" y="2500306"/>
            <a:ext cx="3817620" cy="381762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11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Preconditioning Methods</a:t>
            </a:r>
            <a:endParaRPr lang="ru-RU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/>
              <a:t>SGS-Preconditioning – Example</a:t>
            </a:r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 rtlCol="0"/>
          <a:lstStyle/>
          <a:p>
            <a:pPr marL="457200" indent="-457200" rtl="0">
              <a:buNone/>
              <a:defRPr/>
            </a:pPr>
            <a:r>
              <a:rPr lang="en" dirty="0">
                <a:latin typeface="Times New Roman" pitchFamily="18" charset="0"/>
              </a:rPr>
              <a:t>Symmetric Gauss-Seidel </a:t>
            </a:r>
            <a:r>
              <a:rPr lang="en" dirty="0" smtClean="0">
                <a:latin typeface="Times New Roman" pitchFamily="18" charset="0"/>
              </a:rPr>
              <a:t>preconditioner</a:t>
            </a:r>
            <a:endParaRPr lang="en" dirty="0">
              <a:latin typeface="Times New Roman" pitchFamily="18" charset="0"/>
            </a:endParaRPr>
          </a:p>
          <a:p>
            <a:pPr marL="457200" indent="-457200" rtl="0">
              <a:buNone/>
              <a:defRPr/>
            </a:pPr>
            <a:endParaRPr lang="ru-RU" dirty="0" smtClean="0">
              <a:latin typeface="Times New Roman" pitchFamily="18" charset="0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9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401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403" name="Rectangle 1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1986" name="Object 18"/>
          <p:cNvGraphicFramePr>
            <a:graphicFrameLocks noChangeAspect="1"/>
          </p:cNvGraphicFramePr>
          <p:nvPr/>
        </p:nvGraphicFramePr>
        <p:xfrm>
          <a:off x="1452538" y="1785926"/>
          <a:ext cx="3390900" cy="484188"/>
        </p:xfrm>
        <a:graphic>
          <a:graphicData uri="http://schemas.openxmlformats.org/presentationml/2006/ole">
            <p:oleObj spid="_x0000_s42005" name="Формула" r:id="rId3" imgW="1676400" imgH="241300" progId="Equation.3">
              <p:embed/>
            </p:oleObj>
          </a:graphicData>
        </a:graphic>
      </p:graphicFrame>
      <p:pic>
        <p:nvPicPr>
          <p:cNvPr id="20" name="Рисунок 19" descr="D:\Konstantin\Публикации\2011 Учебное пособие\Целиком\Для презентаций\poisson_LDU(SGS)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38224" y="2514620"/>
            <a:ext cx="3749040" cy="37719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6" name="TextBox 25"/>
          <p:cNvSpPr txBox="1"/>
          <p:nvPr/>
        </p:nvSpPr>
        <p:spPr>
          <a:xfrm>
            <a:off x="5238752" y="2643182"/>
            <a:ext cx="414340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" sz="2000" dirty="0">
                <a:latin typeface="Times New Roman" pitchFamily="18" charset="0"/>
                <a:cs typeface="Times New Roman" pitchFamily="18" charset="0"/>
              </a:rPr>
              <a:t>Initial system: cond(</a:t>
            </a:r>
            <a:r>
              <a:rPr lang="en" sz="20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" sz="2000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20.7;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" sz="200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sz="2000" i="1" baseline="-25000" dirty="0">
                <a:latin typeface="Times New Roman" pitchFamily="18" charset="0"/>
                <a:cs typeface="Times New Roman" pitchFamily="18" charset="0"/>
              </a:rPr>
              <a:t>SGS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: cond(</a:t>
            </a:r>
            <a:r>
              <a:rPr lang="en" sz="200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sz="2000" baseline="30000" dirty="0">
                <a:latin typeface="Times New Roman" pitchFamily="18" charset="0"/>
                <a:cs typeface="Times New Roman" pitchFamily="18" charset="0"/>
                <a:sym typeface="Symbol"/>
              </a:rPr>
              <a:t></a:t>
            </a:r>
            <a:r>
              <a:rPr lang="en" sz="20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" sz="20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 )</a:t>
            </a:r>
            <a:r>
              <a:rPr lang="en" sz="2000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5.1.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" sz="2000" dirty="0">
                <a:latin typeface="Times New Roman" pitchFamily="18" charset="0"/>
              </a:rPr>
              <a:t>Poisson </a:t>
            </a:r>
            <a:r>
              <a:rPr lang="en" sz="2000" dirty="0" smtClean="0">
                <a:latin typeface="Times New Roman" pitchFamily="18" charset="0"/>
              </a:rPr>
              <a:t>equation </a:t>
            </a:r>
            <a:r>
              <a:rPr lang="en" sz="2000" dirty="0">
                <a:latin typeface="Times New Roman" pitchFamily="18" charset="0"/>
              </a:rPr>
              <a:t>for a 40 × 40 grid Matrix size 1600 × 1600.</a:t>
            </a:r>
          </a:p>
          <a:p>
            <a:pPr algn="l" rt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" sz="2000" dirty="0">
                <a:latin typeface="Times New Roman" pitchFamily="18" charset="0"/>
                <a:cs typeface="Times New Roman" pitchFamily="18" charset="0"/>
              </a:rPr>
              <a:t>Initial system:cond(</a:t>
            </a:r>
            <a:r>
              <a:rPr lang="en" sz="20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" sz="2000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989;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" sz="200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sz="2000" i="1" baseline="-25000" dirty="0">
                <a:latin typeface="Times New Roman" pitchFamily="18" charset="0"/>
                <a:cs typeface="Times New Roman" pitchFamily="18" charset="0"/>
              </a:rPr>
              <a:t>SGS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: cond(</a:t>
            </a:r>
            <a:r>
              <a:rPr lang="en" sz="200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sz="2000" baseline="30000" dirty="0">
                <a:latin typeface="Times New Roman" pitchFamily="18" charset="0"/>
                <a:cs typeface="Times New Roman" pitchFamily="18" charset="0"/>
                <a:sym typeface="Symbol"/>
              </a:rPr>
              <a:t></a:t>
            </a:r>
            <a:r>
              <a:rPr lang="en" sz="20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" sz="20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 )</a:t>
            </a:r>
            <a:r>
              <a:rPr lang="en" sz="2000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210.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12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Preconditioning Methods</a:t>
            </a:r>
            <a:endParaRPr lang="ru-RU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/>
              <a:t>ILU(0)-Preconditioning</a:t>
            </a:r>
            <a:endParaRPr lang="ru-RU" sz="2800" dirty="0" smtClean="0"/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 rtlCol="0"/>
          <a:lstStyle/>
          <a:p>
            <a:pPr marL="457200" indent="-457200" rtl="0">
              <a:defRPr/>
            </a:pPr>
            <a:r>
              <a:rPr lang="en" dirty="0">
                <a:latin typeface="Times New Roman" pitchFamily="18" charset="0"/>
                <a:sym typeface="Symbol"/>
              </a:rPr>
              <a:t>Let</a:t>
            </a:r>
            <a:r>
              <a:rPr lang="en" i="1" dirty="0">
                <a:latin typeface="Times New Roman" pitchFamily="18" charset="0"/>
                <a:sym typeface="Symbol"/>
              </a:rPr>
              <a:t>А</a:t>
            </a:r>
            <a:r>
              <a:rPr lang="en" dirty="0">
                <a:latin typeface="Times New Roman" pitchFamily="18" charset="0"/>
                <a:sym typeface="Symbol"/>
              </a:rPr>
              <a:t>beasparsematrix</a:t>
            </a:r>
            <a:r>
              <a:rPr lang="ru-RU" dirty="0" smtClean="0">
                <a:latin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sym typeface="Symbol"/>
              </a:rPr>
            </a:br>
            <a:r>
              <a:rPr lang="en" i="1" dirty="0" smtClean="0">
                <a:latin typeface="Times New Roman" pitchFamily="18" charset="0"/>
                <a:sym typeface="Symbol"/>
              </a:rPr>
              <a:t></a:t>
            </a:r>
            <a:r>
              <a:rPr lang="en" dirty="0" smtClean="0">
                <a:latin typeface="Times New Roman" pitchFamily="18" charset="0"/>
                <a:sym typeface="Symbol"/>
              </a:rPr>
              <a:t></a:t>
            </a:r>
            <a:r>
              <a:rPr lang="en" i="1" dirty="0" smtClean="0">
                <a:latin typeface="Times New Roman" pitchFamily="18" charset="0"/>
                <a:sym typeface="Symbol"/>
              </a:rPr>
              <a:t></a:t>
            </a:r>
            <a:r>
              <a:rPr lang="en" dirty="0" smtClean="0">
                <a:latin typeface="Times New Roman" pitchFamily="18" charset="0"/>
                <a:sym typeface="Symbol"/>
              </a:rPr>
              <a:t></a:t>
            </a:r>
            <a:r>
              <a:rPr lang="en" i="1" dirty="0" smtClean="0">
                <a:latin typeface="Times New Roman" pitchFamily="18" charset="0"/>
                <a:sym typeface="Symbol"/>
              </a:rPr>
              <a:t>i</a:t>
            </a:r>
            <a:r>
              <a:rPr lang="en" dirty="0" smtClean="0">
                <a:latin typeface="Times New Roman" pitchFamily="18" charset="0"/>
                <a:sym typeface="Symbol"/>
              </a:rPr>
              <a:t></a:t>
            </a:r>
            <a:r>
              <a:rPr lang="en" i="1" dirty="0" smtClean="0">
                <a:latin typeface="Times New Roman" pitchFamily="18" charset="0"/>
                <a:sym typeface="Symbol"/>
              </a:rPr>
              <a:t>j</a:t>
            </a:r>
            <a:r>
              <a:rPr lang="en" dirty="0" smtClean="0">
                <a:latin typeface="Times New Roman" pitchFamily="18" charset="0"/>
                <a:sym typeface="Symbol"/>
              </a:rPr>
              <a:t></a:t>
            </a:r>
            <a:r>
              <a:rPr lang="en" i="1" dirty="0" smtClean="0">
                <a:latin typeface="Times New Roman" pitchFamily="18" charset="0"/>
                <a:sym typeface="Symbol"/>
              </a:rPr>
              <a:t>a</a:t>
            </a:r>
            <a:r>
              <a:rPr lang="en" i="1" baseline="-25000" dirty="0" smtClean="0">
                <a:latin typeface="Times New Roman" pitchFamily="18" charset="0"/>
                <a:sym typeface="Symbol"/>
              </a:rPr>
              <a:t>ij</a:t>
            </a:r>
            <a:r>
              <a:rPr lang="en" dirty="0" smtClean="0">
                <a:latin typeface="Times New Roman" pitchFamily="18" charset="0"/>
                <a:sym typeface="Symbol"/>
              </a:rPr>
              <a:t></a:t>
            </a:r>
            <a:endParaRPr lang="en" dirty="0">
              <a:latin typeface="Times New Roman" pitchFamily="18" charset="0"/>
              <a:sym typeface="Symbol"/>
            </a:endParaRPr>
          </a:p>
          <a:p>
            <a:pPr marL="457200" indent="-457200" rtl="0">
              <a:defRPr/>
            </a:pPr>
            <a:r>
              <a:rPr lang="en" dirty="0">
                <a:latin typeface="Times New Roman" pitchFamily="18" charset="0"/>
                <a:sym typeface="Symbol"/>
              </a:rPr>
              <a:t>Let</a:t>
            </a:r>
            <a:r>
              <a:rPr lang="en" i="1" dirty="0">
                <a:latin typeface="Times New Roman" pitchFamily="18" charset="0"/>
                <a:sym typeface="Symbol"/>
              </a:rPr>
              <a:t></a:t>
            </a:r>
            <a:r>
              <a:rPr lang="en" dirty="0">
                <a:latin typeface="Times New Roman" pitchFamily="18" charset="0"/>
                <a:sym typeface="Symbol"/>
              </a:rPr>
              <a:t>factorizationhasbeenfoundintheformof</a:t>
            </a:r>
          </a:p>
          <a:p>
            <a:pPr marL="457200" indent="-457200" algn="ctr" rtl="0">
              <a:buNone/>
              <a:defRPr/>
            </a:pPr>
            <a:r>
              <a:rPr lang="en" i="1" dirty="0" smtClean="0">
                <a:latin typeface="Times New Roman" pitchFamily="18" charset="0"/>
                <a:sym typeface="Symbol"/>
              </a:rPr>
              <a:t></a:t>
            </a:r>
            <a:r>
              <a:rPr lang="en" dirty="0" smtClean="0">
                <a:latin typeface="Times New Roman" pitchFamily="18" charset="0"/>
                <a:sym typeface="Symbol"/>
              </a:rPr>
              <a:t></a:t>
            </a:r>
            <a:r>
              <a:rPr lang="en-GB" i="1" dirty="0" smtClean="0">
                <a:latin typeface="Times New Roman" pitchFamily="18" charset="0"/>
                <a:sym typeface="Symbol"/>
              </a:rPr>
              <a:t>LU </a:t>
            </a:r>
            <a:r>
              <a:rPr lang="en" dirty="0" smtClean="0">
                <a:latin typeface="Times New Roman" pitchFamily="18" charset="0"/>
                <a:sym typeface="Symbol"/>
              </a:rPr>
              <a:t> </a:t>
            </a:r>
            <a:r>
              <a:rPr lang="en-US" i="1" dirty="0" smtClean="0">
                <a:latin typeface="Times New Roman" pitchFamily="18" charset="0"/>
                <a:sym typeface="Symbol"/>
              </a:rPr>
              <a:t>R</a:t>
            </a:r>
            <a:endParaRPr lang="ru-RU" i="1" dirty="0" smtClean="0">
              <a:latin typeface="Times New Roman" pitchFamily="18" charset="0"/>
              <a:sym typeface="Symbol"/>
            </a:endParaRPr>
          </a:p>
          <a:p>
            <a:pPr marL="457200" indent="-457200" rtl="0">
              <a:buNone/>
              <a:defRPr/>
            </a:pPr>
            <a:r>
              <a:rPr lang="en" dirty="0">
                <a:latin typeface="Times New Roman" pitchFamily="18" charset="0"/>
                <a:sym typeface="Symbol"/>
              </a:rPr>
              <a:t>	</a:t>
            </a:r>
            <a:r>
              <a:rPr lang="en" i="1" dirty="0" smtClean="0">
                <a:latin typeface="Times New Roman" pitchFamily="18" charset="0"/>
                <a:sym typeface="Symbol"/>
              </a:rPr>
              <a:t>L</a:t>
            </a:r>
            <a:r>
              <a:rPr lang="en" dirty="0" smtClean="0">
                <a:latin typeface="Times New Roman" pitchFamily="18" charset="0"/>
                <a:sym typeface="Symbol"/>
              </a:rPr>
              <a:t></a:t>
            </a:r>
            <a:r>
              <a:rPr lang="en" dirty="0">
                <a:latin typeface="Times New Roman" pitchFamily="18" charset="0"/>
                <a:sym typeface="Symbol"/>
              </a:rPr>
              <a:t>and</a:t>
            </a:r>
            <a:r>
              <a:rPr lang="en" dirty="0" smtClean="0">
                <a:latin typeface="Times New Roman" pitchFamily="18" charset="0"/>
                <a:sym typeface="Symbol"/>
              </a:rPr>
              <a:t></a:t>
            </a:r>
            <a:r>
              <a:rPr lang="en" i="1" dirty="0" smtClean="0">
                <a:latin typeface="Times New Roman" pitchFamily="18" charset="0"/>
                <a:sym typeface="Symbol"/>
              </a:rPr>
              <a:t>U</a:t>
            </a:r>
            <a:r>
              <a:rPr lang="en" dirty="0" smtClean="0">
                <a:latin typeface="Times New Roman" pitchFamily="18" charset="0"/>
                <a:sym typeface="Symbol"/>
              </a:rPr>
              <a:t></a:t>
            </a:r>
            <a:r>
              <a:rPr lang="en" dirty="0">
                <a:latin typeface="Times New Roman" pitchFamily="18" charset="0"/>
                <a:sym typeface="Symbol"/>
              </a:rPr>
              <a:t>arelowerwithasinglediagonalanduppertriangularmatrices</a:t>
            </a:r>
          </a:p>
          <a:p>
            <a:pPr marL="457200" indent="-457200" rtl="0">
              <a:buNone/>
              <a:defRPr/>
            </a:pPr>
            <a:r>
              <a:rPr lang="en" i="1" dirty="0">
                <a:latin typeface="Times New Roman" pitchFamily="18" charset="0"/>
                <a:sym typeface="Symbol"/>
              </a:rPr>
              <a:t>	</a:t>
            </a:r>
            <a:r>
              <a:rPr lang="en" i="1" dirty="0" smtClean="0">
                <a:latin typeface="Times New Roman" pitchFamily="18" charset="0"/>
                <a:sym typeface="Symbol"/>
              </a:rPr>
              <a:t></a:t>
            </a:r>
            <a:r>
              <a:rPr lang="en" dirty="0" smtClean="0">
                <a:latin typeface="Times New Roman" pitchFamily="18" charset="0"/>
                <a:sym typeface="Symbol"/>
              </a:rPr>
              <a:t></a:t>
            </a:r>
            <a:r>
              <a:rPr lang="en-GB" i="1" dirty="0" smtClean="0">
                <a:latin typeface="Times New Roman" pitchFamily="18" charset="0"/>
                <a:sym typeface="Symbol"/>
              </a:rPr>
              <a:t>L</a:t>
            </a:r>
            <a:r>
              <a:rPr lang="en" dirty="0" smtClean="0">
                <a:latin typeface="Times New Roman" pitchFamily="18" charset="0"/>
                <a:sym typeface="Symbol"/>
              </a:rPr>
              <a:t></a:t>
            </a:r>
            <a:r>
              <a:rPr lang="en" i="1" dirty="0" smtClean="0">
                <a:latin typeface="Times New Roman" pitchFamily="18" charset="0"/>
                <a:sym typeface="Symbol"/>
              </a:rPr>
              <a:t></a:t>
            </a:r>
            <a:r>
              <a:rPr lang="en" dirty="0" smtClean="0">
                <a:latin typeface="Times New Roman" pitchFamily="18" charset="0"/>
                <a:sym typeface="Symbol"/>
              </a:rPr>
              <a:t></a:t>
            </a:r>
            <a:r>
              <a:rPr lang="en-GB" i="1" dirty="0" smtClean="0">
                <a:latin typeface="Times New Roman" pitchFamily="18" charset="0"/>
                <a:sym typeface="Symbol"/>
              </a:rPr>
              <a:t>U</a:t>
            </a:r>
            <a:r>
              <a:rPr lang="en" dirty="0" smtClean="0">
                <a:latin typeface="Times New Roman" pitchFamily="18" charset="0"/>
                <a:sym typeface="Symbol"/>
              </a:rPr>
              <a:t></a:t>
            </a:r>
            <a:r>
              <a:rPr lang="en" i="1" dirty="0" smtClean="0">
                <a:latin typeface="Times New Roman" pitchFamily="18" charset="0"/>
                <a:sym typeface="Symbol"/>
              </a:rPr>
              <a:t></a:t>
            </a:r>
            <a:r>
              <a:rPr lang="en" dirty="0" smtClean="0">
                <a:latin typeface="Times New Roman" pitchFamily="18" charset="0"/>
                <a:sym typeface="Symbol"/>
              </a:rPr>
              <a:t></a:t>
            </a:r>
            <a:r>
              <a:rPr lang="en" i="1" dirty="0" smtClean="0">
                <a:latin typeface="Times New Roman" pitchFamily="18" charset="0"/>
                <a:sym typeface="Symbol"/>
              </a:rPr>
              <a:t></a:t>
            </a:r>
            <a:r>
              <a:rPr lang="en" dirty="0" smtClean="0">
                <a:latin typeface="Times New Roman" pitchFamily="18" charset="0"/>
                <a:sym typeface="Symbol"/>
              </a:rPr>
              <a:t></a:t>
            </a:r>
            <a:endParaRPr lang="ru-RU" dirty="0" smtClean="0">
              <a:latin typeface="Times New Roman" pitchFamily="18" charset="0"/>
              <a:sym typeface="Symbol"/>
            </a:endParaRPr>
          </a:p>
          <a:p>
            <a:pPr marL="457200" indent="-457200" rtl="0">
              <a:buNone/>
              <a:defRPr/>
            </a:pPr>
            <a:r>
              <a:rPr lang="en" dirty="0">
                <a:latin typeface="Times New Roman" pitchFamily="18" charset="0"/>
                <a:sym typeface="Symbol"/>
              </a:rPr>
              <a:t>	</a:t>
            </a:r>
            <a:r>
              <a:rPr lang="en" i="1" dirty="0" smtClean="0">
                <a:latin typeface="Times New Roman" pitchFamily="18" charset="0"/>
                <a:sym typeface="Symbol"/>
              </a:rPr>
              <a:t>r</a:t>
            </a:r>
            <a:r>
              <a:rPr lang="en" i="1" baseline="-25000" dirty="0" smtClean="0">
                <a:latin typeface="Times New Roman" pitchFamily="18" charset="0"/>
                <a:sym typeface="Symbol"/>
              </a:rPr>
              <a:t>ij</a:t>
            </a:r>
            <a:r>
              <a:rPr lang="en" dirty="0" smtClean="0">
                <a:latin typeface="Times New Roman" pitchFamily="18" charset="0"/>
                <a:sym typeface="Symbol"/>
              </a:rPr>
              <a:t></a:t>
            </a:r>
            <a:r>
              <a:rPr lang="en" dirty="0">
                <a:latin typeface="Times New Roman" pitchFamily="18" charset="0"/>
                <a:sym typeface="Symbol"/>
              </a:rPr>
              <a:t>forall</a:t>
            </a:r>
            <a:r>
              <a:rPr lang="en" dirty="0" smtClean="0">
                <a:latin typeface="Times New Roman" pitchFamily="18" charset="0"/>
                <a:sym typeface="Symbol"/>
              </a:rPr>
              <a:t></a:t>
            </a:r>
            <a:r>
              <a:rPr lang="en" i="1" dirty="0" smtClean="0">
                <a:latin typeface="Times New Roman" pitchFamily="18" charset="0"/>
                <a:sym typeface="Symbol"/>
              </a:rPr>
              <a:t>i</a:t>
            </a:r>
            <a:r>
              <a:rPr lang="en" dirty="0" smtClean="0">
                <a:latin typeface="Times New Roman" pitchFamily="18" charset="0"/>
                <a:sym typeface="Symbol"/>
              </a:rPr>
              <a:t></a:t>
            </a:r>
            <a:r>
              <a:rPr lang="en" i="1" dirty="0">
                <a:latin typeface="Times New Roman" pitchFamily="18" charset="0"/>
                <a:sym typeface="Symbol"/>
              </a:rPr>
              <a:t>j</a:t>
            </a:r>
            <a:r>
              <a:rPr lang="en" dirty="0" smtClean="0">
                <a:latin typeface="Times New Roman" pitchFamily="18" charset="0"/>
                <a:sym typeface="Symbol"/>
              </a:rPr>
              <a:t></a:t>
            </a:r>
            <a:r>
              <a:rPr lang="en" i="1" dirty="0" smtClean="0">
                <a:latin typeface="Times New Roman" pitchFamily="18" charset="0"/>
                <a:sym typeface="Symbol"/>
              </a:rPr>
              <a:t></a:t>
            </a:r>
            <a:r>
              <a:rPr lang="en" dirty="0" smtClean="0">
                <a:latin typeface="Times New Roman" pitchFamily="18" charset="0"/>
                <a:sym typeface="Symbol"/>
              </a:rPr>
              <a:t></a:t>
            </a:r>
            <a:r>
              <a:rPr lang="en" i="1" dirty="0" smtClean="0">
                <a:latin typeface="Times New Roman" pitchFamily="18" charset="0"/>
                <a:sym typeface="Symbol"/>
              </a:rPr>
              <a:t></a:t>
            </a:r>
            <a:r>
              <a:rPr lang="en" dirty="0" smtClean="0">
                <a:latin typeface="Times New Roman" pitchFamily="18" charset="0"/>
                <a:sym typeface="Symbol"/>
              </a:rPr>
              <a:t></a:t>
            </a:r>
            <a:endParaRPr lang="ru-RU" dirty="0" smtClean="0">
              <a:latin typeface="Times New Roman" pitchFamily="18" charset="0"/>
              <a:sym typeface="Symbol"/>
            </a:endParaRPr>
          </a:p>
          <a:p>
            <a:pPr marL="457200" indent="-457200" rtl="0">
              <a:buNone/>
              <a:defRPr/>
            </a:pPr>
            <a:r>
              <a:rPr lang="en" dirty="0">
                <a:latin typeface="Times New Roman" pitchFamily="18" charset="0"/>
                <a:sym typeface="Symbol"/>
              </a:rPr>
              <a:t>	Then</a:t>
            </a:r>
            <a:r>
              <a:rPr lang="en" dirty="0" smtClean="0">
                <a:latin typeface="Times New Roman" pitchFamily="18" charset="0"/>
                <a:sym typeface="Symbol"/>
              </a:rPr>
              <a:t></a:t>
            </a:r>
            <a:r>
              <a:rPr lang="en-GB" dirty="0" smtClean="0">
                <a:latin typeface="Times New Roman" pitchFamily="18" charset="0"/>
                <a:sym typeface="Symbol"/>
              </a:rPr>
              <a:t>ILU</a:t>
            </a:r>
            <a:r>
              <a:rPr lang="en" dirty="0" smtClean="0">
                <a:latin typeface="Times New Roman" pitchFamily="18" charset="0"/>
                <a:sym typeface="Symbol"/>
              </a:rPr>
              <a:t></a:t>
            </a:r>
            <a:r>
              <a:rPr lang="en" dirty="0">
                <a:latin typeface="Times New Roman" pitchFamily="18" charset="0"/>
                <a:sym typeface="Symbol"/>
              </a:rPr>
              <a:t>isapreconditionerfor</a:t>
            </a:r>
            <a:r>
              <a:rPr lang="en" dirty="0" smtClean="0">
                <a:latin typeface="Times New Roman" pitchFamily="18" charset="0"/>
                <a:sym typeface="Symbol"/>
              </a:rPr>
              <a:t></a:t>
            </a:r>
            <a:r>
              <a:rPr lang="en" i="1" dirty="0" smtClean="0">
                <a:latin typeface="Times New Roman" pitchFamily="18" charset="0"/>
                <a:sym typeface="Symbol"/>
              </a:rPr>
              <a:t></a:t>
            </a:r>
            <a:r>
              <a:rPr lang="en" dirty="0" smtClean="0">
                <a:latin typeface="Times New Roman" pitchFamily="18" charset="0"/>
                <a:sym typeface="Symbol"/>
              </a:rPr>
              <a:t></a:t>
            </a:r>
            <a:r>
              <a:rPr lang="en-GB" i="1" dirty="0" smtClean="0">
                <a:latin typeface="Times New Roman" pitchFamily="18" charset="0"/>
                <a:sym typeface="Symbol"/>
              </a:rPr>
              <a:t>LU</a:t>
            </a:r>
            <a:r>
              <a:rPr lang="en" dirty="0" smtClean="0">
                <a:latin typeface="Times New Roman" pitchFamily="18" charset="0"/>
                <a:sym typeface="Symbol"/>
              </a:rPr>
              <a:t></a:t>
            </a:r>
            <a:r>
              <a:rPr lang="en" i="1" dirty="0" smtClean="0">
                <a:latin typeface="Times New Roman" pitchFamily="18" charset="0"/>
                <a:sym typeface="Symbol"/>
              </a:rPr>
              <a:t></a:t>
            </a:r>
            <a:r>
              <a:rPr lang="en" dirty="0" smtClean="0">
                <a:latin typeface="Times New Roman" pitchFamily="18" charset="0"/>
                <a:sym typeface="Symbol"/>
              </a:rPr>
              <a:t></a:t>
            </a:r>
            <a:endParaRPr lang="en" dirty="0">
              <a:latin typeface="Times New Roman" pitchFamily="18" charset="0"/>
              <a:sym typeface="Symbol"/>
            </a:endParaRPr>
          </a:p>
          <a:p>
            <a:pPr marL="457200" indent="-457200" rtl="0">
              <a:defRPr/>
            </a:pPr>
            <a:r>
              <a:rPr lang="en" dirty="0">
                <a:latin typeface="Times New Roman" pitchFamily="18" charset="0"/>
                <a:sym typeface="Symbol"/>
              </a:rPr>
              <a:t>Therequirementsabovedonotprovideforauniquedeterminationof</a:t>
            </a:r>
            <a:r>
              <a:rPr lang="en" dirty="0" smtClean="0">
                <a:latin typeface="Times New Roman" pitchFamily="18" charset="0"/>
                <a:sym typeface="Symbol"/>
              </a:rPr>
              <a:t></a:t>
            </a:r>
            <a:r>
              <a:rPr lang="en-GB" dirty="0" smtClean="0">
                <a:latin typeface="Times New Roman" pitchFamily="18" charset="0"/>
                <a:sym typeface="Symbol"/>
              </a:rPr>
              <a:t>ILU</a:t>
            </a:r>
            <a:r>
              <a:rPr lang="en" dirty="0" smtClean="0">
                <a:latin typeface="Times New Roman" pitchFamily="18" charset="0"/>
                <a:sym typeface="Symbol"/>
              </a:rPr>
              <a:t></a:t>
            </a:r>
            <a:endParaRPr lang="en-US" dirty="0" smtClean="0">
              <a:latin typeface="Times New Roman" pitchFamily="18" charset="0"/>
              <a:sym typeface="Symbol"/>
            </a:endParaRPr>
          </a:p>
          <a:p>
            <a:pPr marL="457200" indent="-457200" rtl="0">
              <a:buNone/>
              <a:defRPr/>
            </a:pPr>
            <a:endParaRPr lang="ru-RU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9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401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403" name="Rectangle 1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13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Preconditioning Methods</a:t>
            </a:r>
            <a:endParaRPr lang="ru-RU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/>
              <a:t>ILU(0)-Preconditioning</a:t>
            </a:r>
            <a:endParaRPr lang="ru-RU" sz="2800" dirty="0" smtClean="0"/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 rtlCol="0"/>
          <a:lstStyle/>
          <a:p>
            <a:pPr marL="457200" indent="-457200" rtl="0">
              <a:defRPr/>
            </a:pPr>
            <a:r>
              <a:rPr lang="en" dirty="0">
                <a:latin typeface="Times New Roman" pitchFamily="18" charset="0"/>
                <a:sym typeface="Symbol"/>
              </a:rPr>
              <a:t>Constructivedefinitionof</a:t>
            </a:r>
            <a:r>
              <a:rPr lang="en" dirty="0" smtClean="0">
                <a:latin typeface="Times New Roman" pitchFamily="18" charset="0"/>
                <a:sym typeface="Symbol"/>
              </a:rPr>
              <a:t></a:t>
            </a:r>
            <a:r>
              <a:rPr lang="en-GB" dirty="0" smtClean="0">
                <a:latin typeface="Times New Roman" pitchFamily="18" charset="0"/>
                <a:sym typeface="Symbol"/>
              </a:rPr>
              <a:t>ILU</a:t>
            </a:r>
            <a:r>
              <a:rPr lang="en" dirty="0" smtClean="0">
                <a:latin typeface="Times New Roman" pitchFamily="18" charset="0"/>
                <a:sym typeface="Symbol"/>
              </a:rPr>
              <a:t></a:t>
            </a:r>
            <a:r>
              <a:rPr lang="en" dirty="0">
                <a:latin typeface="Times New Roman" pitchFamily="18" charset="0"/>
                <a:sym typeface="Symbol"/>
              </a:rPr>
              <a:t>Perform</a:t>
            </a:r>
            <a:r>
              <a:rPr lang="en" dirty="0" smtClean="0">
                <a:latin typeface="Times New Roman" pitchFamily="18" charset="0"/>
                <a:sym typeface="Symbol"/>
              </a:rPr>
              <a:t></a:t>
            </a:r>
            <a:r>
              <a:rPr lang="en-GB" i="1" dirty="0" smtClean="0">
                <a:latin typeface="Times New Roman" pitchFamily="18" charset="0"/>
                <a:sym typeface="Symbol"/>
              </a:rPr>
              <a:t>LU</a:t>
            </a:r>
            <a:r>
              <a:rPr lang="en" dirty="0" smtClean="0">
                <a:latin typeface="Times New Roman" pitchFamily="18" charset="0"/>
                <a:sym typeface="Symbol"/>
              </a:rPr>
              <a:t></a:t>
            </a:r>
            <a:r>
              <a:rPr lang="en" dirty="0">
                <a:latin typeface="Times New Roman" pitchFamily="18" charset="0"/>
                <a:sym typeface="Symbol"/>
              </a:rPr>
              <a:t>factorizationof</a:t>
            </a:r>
            <a:r>
              <a:rPr lang="en" dirty="0" smtClean="0">
                <a:latin typeface="Times New Roman" pitchFamily="18" charset="0"/>
                <a:sym typeface="Symbol"/>
              </a:rPr>
              <a:t></a:t>
            </a:r>
            <a:r>
              <a:rPr lang="en" i="1" dirty="0" smtClean="0">
                <a:latin typeface="Times New Roman" pitchFamily="18" charset="0"/>
                <a:sym typeface="Symbol"/>
              </a:rPr>
              <a:t> </a:t>
            </a:r>
            <a:r>
              <a:rPr lang="en" dirty="0" smtClean="0">
                <a:latin typeface="Times New Roman" pitchFamily="18" charset="0"/>
                <a:sym typeface="Symbol"/>
              </a:rPr>
              <a:t>zeroing</a:t>
            </a:r>
            <a:r>
              <a:rPr lang="en" dirty="0">
                <a:latin typeface="Times New Roman" pitchFamily="18" charset="0"/>
                <a:sym typeface="Symbol"/>
              </a:rPr>
              <a:t>allfillingelementsin</a:t>
            </a:r>
            <a:r>
              <a:rPr lang="en" dirty="0" smtClean="0">
                <a:latin typeface="Times New Roman" pitchFamily="18" charset="0"/>
                <a:sym typeface="Symbol"/>
              </a:rPr>
              <a:t></a:t>
            </a:r>
            <a:r>
              <a:rPr lang="en-GB" i="1" dirty="0" smtClean="0">
                <a:latin typeface="Times New Roman" pitchFamily="18" charset="0"/>
                <a:sym typeface="Symbol"/>
              </a:rPr>
              <a:t>L</a:t>
            </a:r>
            <a:r>
              <a:rPr lang="en" dirty="0" smtClean="0">
                <a:latin typeface="Times New Roman" pitchFamily="18" charset="0"/>
                <a:sym typeface="Symbol"/>
              </a:rPr>
              <a:t></a:t>
            </a:r>
            <a:r>
              <a:rPr lang="en" dirty="0">
                <a:latin typeface="Times New Roman" pitchFamily="18" charset="0"/>
                <a:sym typeface="Symbol"/>
              </a:rPr>
              <a:t>and</a:t>
            </a:r>
            <a:r>
              <a:rPr lang="en" dirty="0" smtClean="0">
                <a:latin typeface="Times New Roman" pitchFamily="18" charset="0"/>
                <a:sym typeface="Symbol"/>
              </a:rPr>
              <a:t></a:t>
            </a:r>
            <a:r>
              <a:rPr lang="en-GB" i="1" dirty="0" smtClean="0">
                <a:latin typeface="Times New Roman" pitchFamily="18" charset="0"/>
                <a:sym typeface="Symbol"/>
              </a:rPr>
              <a:t>U</a:t>
            </a:r>
            <a:r>
              <a:rPr lang="en" dirty="0" smtClean="0">
                <a:latin typeface="Times New Roman" pitchFamily="18" charset="0"/>
                <a:sym typeface="Symbol"/>
              </a:rPr>
              <a:t></a:t>
            </a:r>
            <a:r>
              <a:rPr lang="en" dirty="0">
                <a:latin typeface="Times New Roman" pitchFamily="18" charset="0"/>
                <a:sym typeface="Symbol"/>
              </a:rPr>
              <a:t>outside</a:t>
            </a:r>
            <a:r>
              <a:rPr lang="en" i="1" dirty="0">
                <a:latin typeface="Times New Roman" pitchFamily="18" charset="0"/>
                <a:sym typeface="Symbol"/>
              </a:rPr>
              <a:t></a:t>
            </a:r>
            <a:r>
              <a:rPr lang="en" dirty="0">
                <a:latin typeface="Times New Roman" pitchFamily="18" charset="0"/>
                <a:sym typeface="Symbol"/>
              </a:rPr>
              <a:t></a:t>
            </a:r>
            <a:r>
              <a:rPr lang="en" i="1" dirty="0">
                <a:latin typeface="Times New Roman" pitchFamily="18" charset="0"/>
                <a:sym typeface="Symbol"/>
              </a:rPr>
              <a:t></a:t>
            </a:r>
            <a:r>
              <a:rPr lang="en" dirty="0">
                <a:latin typeface="Times New Roman" pitchFamily="18" charset="0"/>
                <a:sym typeface="Symbol"/>
              </a:rPr>
              <a:t>atthe</a:t>
            </a:r>
            <a:r>
              <a:rPr lang="en" dirty="0" smtClean="0">
                <a:latin typeface="Times New Roman" pitchFamily="18" charset="0"/>
                <a:sym typeface="Symbol"/>
              </a:rPr>
              <a:t>same time</a:t>
            </a:r>
            <a:r>
              <a:rPr lang="en" dirty="0">
                <a:latin typeface="Times New Roman" pitchFamily="18" charset="0"/>
                <a:sym typeface="Symbol"/>
              </a:rPr>
              <a:t></a:t>
            </a:r>
          </a:p>
          <a:p>
            <a:pPr marL="457200" indent="-457200" rtl="0">
              <a:defRPr/>
            </a:pPr>
            <a:r>
              <a:rPr lang="en-GB" i="1" dirty="0" smtClean="0">
                <a:latin typeface="Times New Roman" pitchFamily="18" charset="0"/>
                <a:sym typeface="Symbol"/>
              </a:rPr>
              <a:t>LU</a:t>
            </a:r>
            <a:r>
              <a:rPr lang="en" dirty="0" smtClean="0">
                <a:latin typeface="Times New Roman" pitchFamily="18" charset="0"/>
                <a:sym typeface="Symbol"/>
              </a:rPr>
              <a:t></a:t>
            </a:r>
            <a:r>
              <a:rPr lang="en" dirty="0">
                <a:latin typeface="Times New Roman" pitchFamily="18" charset="0"/>
                <a:sym typeface="Symbol"/>
              </a:rPr>
              <a:t>factorizationmethodofGaussianelimination</a:t>
            </a:r>
          </a:p>
          <a:p>
            <a:pPr algn="just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dirty="0">
                <a:latin typeface="Times New Roman"/>
                <a:ea typeface="Times New Roman"/>
              </a:rPr>
              <a:t>for </a:t>
            </a:r>
            <a:r>
              <a:rPr lang="en" i="1" dirty="0">
                <a:latin typeface="Times New Roman"/>
                <a:ea typeface="Times New Roman"/>
              </a:rPr>
              <a:t>i</a:t>
            </a:r>
            <a:r>
              <a:rPr lang="en" dirty="0">
                <a:latin typeface="Times New Roman"/>
                <a:ea typeface="Times New Roman"/>
                <a:sym typeface="Symbol"/>
              </a:rPr>
              <a:t></a:t>
            </a:r>
            <a:r>
              <a:rPr lang="en" dirty="0">
                <a:latin typeface="Times New Roman"/>
                <a:ea typeface="Times New Roman"/>
              </a:rPr>
              <a:t>,…, </a:t>
            </a:r>
            <a:r>
              <a:rPr lang="en" i="1" dirty="0">
                <a:latin typeface="Times New Roman"/>
                <a:ea typeface="Times New Roman"/>
              </a:rPr>
              <a:t>n</a:t>
            </a:r>
            <a:r>
              <a:rPr lang="en" dirty="0">
                <a:latin typeface="Times New Roman"/>
                <a:ea typeface="Times New Roman"/>
              </a:rPr>
              <a:t> do</a:t>
            </a:r>
            <a:endParaRPr lang="ru-RU" dirty="0" smtClean="0">
              <a:latin typeface="Times New Roman"/>
              <a:ea typeface="Times New Roman"/>
            </a:endParaRPr>
          </a:p>
          <a:p>
            <a:pPr algn="just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dirty="0">
                <a:latin typeface="Times New Roman"/>
                <a:ea typeface="Times New Roman"/>
              </a:rPr>
              <a:t>	for </a:t>
            </a:r>
            <a:r>
              <a:rPr lang="en" i="1" dirty="0">
                <a:latin typeface="Times New Roman"/>
                <a:ea typeface="Times New Roman"/>
              </a:rPr>
              <a:t>k</a:t>
            </a:r>
            <a:r>
              <a:rPr lang="en" dirty="0">
                <a:latin typeface="Times New Roman"/>
                <a:ea typeface="Times New Roman"/>
                <a:sym typeface="Symbol"/>
              </a:rPr>
              <a:t></a:t>
            </a:r>
            <a:r>
              <a:rPr lang="en" dirty="0">
                <a:latin typeface="Times New Roman"/>
                <a:ea typeface="Times New Roman"/>
              </a:rPr>
              <a:t>1,…, </a:t>
            </a:r>
            <a:r>
              <a:rPr lang="en" i="1" dirty="0">
                <a:latin typeface="Times New Roman"/>
                <a:ea typeface="Times New Roman"/>
              </a:rPr>
              <a:t>i</a:t>
            </a:r>
            <a:r>
              <a:rPr lang="en" dirty="0">
                <a:latin typeface="Times New Roman"/>
                <a:ea typeface="Times New Roman"/>
                <a:sym typeface="Symbol"/>
              </a:rPr>
              <a:t></a:t>
            </a:r>
            <a:r>
              <a:rPr lang="en" dirty="0">
                <a:latin typeface="Times New Roman"/>
                <a:ea typeface="Times New Roman"/>
              </a:rPr>
              <a:t>1 do</a:t>
            </a:r>
            <a:endParaRPr lang="ru-RU" dirty="0" smtClean="0">
              <a:latin typeface="Times New Roman"/>
              <a:ea typeface="Times New Roman"/>
            </a:endParaRPr>
          </a:p>
          <a:p>
            <a:pPr algn="just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dirty="0">
                <a:latin typeface="Times New Roman"/>
                <a:ea typeface="Times New Roman"/>
              </a:rPr>
              <a:t>		</a:t>
            </a:r>
            <a:r>
              <a:rPr lang="en" i="1" dirty="0">
                <a:latin typeface="Times New Roman"/>
                <a:ea typeface="Times New Roman"/>
              </a:rPr>
              <a:t>a</a:t>
            </a:r>
            <a:r>
              <a:rPr lang="en" i="1" baseline="-25000" dirty="0">
                <a:latin typeface="Times New Roman"/>
                <a:ea typeface="Times New Roman"/>
              </a:rPr>
              <a:t>ik</a:t>
            </a:r>
            <a:r>
              <a:rPr lang="en" dirty="0">
                <a:latin typeface="Times New Roman"/>
                <a:ea typeface="Times New Roman"/>
              </a:rPr>
              <a:t> </a:t>
            </a:r>
            <a:r>
              <a:rPr lang="en" dirty="0">
                <a:latin typeface="Times New Roman"/>
                <a:ea typeface="Times New Roman"/>
                <a:sym typeface="Symbol"/>
              </a:rPr>
              <a:t></a:t>
            </a:r>
            <a:r>
              <a:rPr lang="en" dirty="0">
                <a:latin typeface="Times New Roman"/>
                <a:ea typeface="Times New Roman"/>
              </a:rPr>
              <a:t> </a:t>
            </a:r>
            <a:r>
              <a:rPr lang="en" i="1" dirty="0">
                <a:latin typeface="Times New Roman"/>
                <a:ea typeface="Times New Roman"/>
              </a:rPr>
              <a:t>a</a:t>
            </a:r>
            <a:r>
              <a:rPr lang="en" i="1" baseline="-25000" dirty="0">
                <a:latin typeface="Times New Roman"/>
                <a:ea typeface="Times New Roman"/>
              </a:rPr>
              <a:t>ik</a:t>
            </a:r>
            <a:r>
              <a:rPr lang="en" dirty="0">
                <a:latin typeface="Times New Roman"/>
                <a:ea typeface="Times New Roman"/>
              </a:rPr>
              <a:t>/</a:t>
            </a:r>
            <a:r>
              <a:rPr lang="en" i="1" dirty="0">
                <a:latin typeface="Times New Roman"/>
                <a:ea typeface="Times New Roman"/>
              </a:rPr>
              <a:t>a</a:t>
            </a:r>
            <a:r>
              <a:rPr lang="en" i="1" baseline="-25000" dirty="0">
                <a:latin typeface="Times New Roman"/>
                <a:ea typeface="Times New Roman"/>
              </a:rPr>
              <a:t>kk</a:t>
            </a:r>
            <a:endParaRPr lang="ru-RU" dirty="0" smtClean="0">
              <a:latin typeface="Times New Roman"/>
              <a:ea typeface="Times New Roman"/>
            </a:endParaRPr>
          </a:p>
          <a:p>
            <a:pPr algn="just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dirty="0">
                <a:latin typeface="Times New Roman"/>
                <a:ea typeface="Times New Roman"/>
              </a:rPr>
              <a:t>		for </a:t>
            </a:r>
            <a:r>
              <a:rPr lang="en" i="1" dirty="0">
                <a:latin typeface="Times New Roman"/>
                <a:ea typeface="Times New Roman"/>
              </a:rPr>
              <a:t>j</a:t>
            </a:r>
            <a:r>
              <a:rPr lang="en" dirty="0">
                <a:latin typeface="Times New Roman"/>
                <a:ea typeface="Times New Roman"/>
                <a:sym typeface="Symbol"/>
              </a:rPr>
              <a:t></a:t>
            </a:r>
            <a:r>
              <a:rPr lang="en" i="1" dirty="0">
                <a:latin typeface="Times New Roman"/>
                <a:ea typeface="Times New Roman"/>
              </a:rPr>
              <a:t>k</a:t>
            </a:r>
            <a:r>
              <a:rPr lang="en" dirty="0">
                <a:latin typeface="Times New Roman"/>
                <a:ea typeface="Times New Roman"/>
              </a:rPr>
              <a:t>+1,…, </a:t>
            </a:r>
            <a:r>
              <a:rPr lang="en" i="1" dirty="0">
                <a:latin typeface="Times New Roman"/>
                <a:ea typeface="Times New Roman"/>
              </a:rPr>
              <a:t>n</a:t>
            </a:r>
            <a:r>
              <a:rPr lang="en" dirty="0">
                <a:latin typeface="Times New Roman"/>
                <a:ea typeface="Times New Roman"/>
              </a:rPr>
              <a:t> do</a:t>
            </a:r>
            <a:endParaRPr lang="ru-RU" dirty="0" smtClean="0">
              <a:latin typeface="Times New Roman"/>
              <a:ea typeface="Times New Roman"/>
            </a:endParaRPr>
          </a:p>
          <a:p>
            <a:pPr algn="just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dirty="0">
                <a:latin typeface="Times New Roman"/>
                <a:ea typeface="Times New Roman"/>
              </a:rPr>
              <a:t>		</a:t>
            </a:r>
            <a:r>
              <a:rPr lang="en" i="1" dirty="0">
                <a:latin typeface="Times New Roman"/>
                <a:ea typeface="Times New Roman"/>
              </a:rPr>
              <a:t>a</a:t>
            </a:r>
            <a:r>
              <a:rPr lang="en" i="1" baseline="-25000" dirty="0">
                <a:latin typeface="Times New Roman"/>
                <a:ea typeface="Times New Roman"/>
              </a:rPr>
              <a:t>ij</a:t>
            </a:r>
            <a:r>
              <a:rPr lang="en" dirty="0">
                <a:latin typeface="Times New Roman"/>
                <a:ea typeface="Times New Roman"/>
              </a:rPr>
              <a:t> </a:t>
            </a:r>
            <a:r>
              <a:rPr lang="en" dirty="0">
                <a:latin typeface="Times New Roman"/>
                <a:ea typeface="Times New Roman"/>
                <a:sym typeface="Symbol"/>
              </a:rPr>
              <a:t></a:t>
            </a:r>
            <a:r>
              <a:rPr lang="en" dirty="0">
                <a:latin typeface="Times New Roman"/>
                <a:ea typeface="Times New Roman"/>
              </a:rPr>
              <a:t> </a:t>
            </a:r>
            <a:r>
              <a:rPr lang="en" i="1" dirty="0">
                <a:latin typeface="Times New Roman"/>
                <a:ea typeface="Times New Roman"/>
              </a:rPr>
              <a:t>a</a:t>
            </a:r>
            <a:r>
              <a:rPr lang="en" i="1" baseline="-25000" dirty="0">
                <a:latin typeface="Times New Roman"/>
                <a:ea typeface="Times New Roman"/>
              </a:rPr>
              <a:t>ij</a:t>
            </a:r>
            <a:r>
              <a:rPr lang="en" dirty="0">
                <a:latin typeface="Times New Roman"/>
                <a:ea typeface="Times New Roman"/>
              </a:rPr>
              <a:t> </a:t>
            </a:r>
            <a:r>
              <a:rPr lang="en" dirty="0">
                <a:latin typeface="Times New Roman"/>
                <a:ea typeface="Times New Roman"/>
                <a:sym typeface="Symbol"/>
              </a:rPr>
              <a:t></a:t>
            </a:r>
            <a:r>
              <a:rPr lang="en" dirty="0">
                <a:latin typeface="Times New Roman"/>
                <a:ea typeface="Times New Roman"/>
              </a:rPr>
              <a:t> </a:t>
            </a:r>
            <a:r>
              <a:rPr lang="en" i="1" dirty="0">
                <a:latin typeface="Times New Roman"/>
                <a:ea typeface="Times New Roman"/>
              </a:rPr>
              <a:t>a</a:t>
            </a:r>
            <a:r>
              <a:rPr lang="en" i="1" baseline="-25000" dirty="0">
                <a:latin typeface="Times New Roman"/>
                <a:ea typeface="Times New Roman"/>
              </a:rPr>
              <a:t>ik</a:t>
            </a:r>
            <a:r>
              <a:rPr lang="en" dirty="0">
                <a:latin typeface="Times New Roman"/>
                <a:ea typeface="Times New Roman"/>
                <a:sym typeface="Symbol"/>
              </a:rPr>
              <a:t></a:t>
            </a:r>
            <a:r>
              <a:rPr lang="en" i="1" dirty="0">
                <a:latin typeface="Times New Roman"/>
                <a:ea typeface="Times New Roman"/>
              </a:rPr>
              <a:t>a</a:t>
            </a:r>
            <a:r>
              <a:rPr lang="en" i="1" baseline="-25000" dirty="0">
                <a:latin typeface="Times New Roman"/>
                <a:ea typeface="Times New Roman"/>
              </a:rPr>
              <a:t>kj</a:t>
            </a:r>
            <a:endParaRPr lang="ru-RU" dirty="0" smtClean="0">
              <a:latin typeface="Times New Roman"/>
              <a:ea typeface="Times New Roman"/>
            </a:endParaRPr>
          </a:p>
          <a:p>
            <a:pPr algn="just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dirty="0">
                <a:latin typeface="Times New Roman"/>
                <a:ea typeface="Times New Roman"/>
              </a:rPr>
              <a:t>	end </a:t>
            </a:r>
            <a:r>
              <a:rPr lang="en" i="1" dirty="0">
                <a:latin typeface="Times New Roman"/>
                <a:ea typeface="Times New Roman"/>
              </a:rPr>
              <a:t>i</a:t>
            </a:r>
            <a:endParaRPr lang="ru-RU" dirty="0" smtClean="0">
              <a:latin typeface="Times New Roman"/>
              <a:ea typeface="Times New Roman"/>
            </a:endParaRPr>
          </a:p>
          <a:p>
            <a:pPr algn="just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dirty="0">
                <a:latin typeface="Times New Roman"/>
                <a:ea typeface="Times New Roman"/>
              </a:rPr>
              <a:t>end </a:t>
            </a:r>
            <a:r>
              <a:rPr lang="en" i="1" dirty="0">
                <a:latin typeface="Times New Roman"/>
                <a:ea typeface="Times New Roman"/>
              </a:rPr>
              <a:t>k</a:t>
            </a:r>
            <a:endParaRPr lang="ru-RU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9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401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403" name="Rectangle 1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14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Preconditioning Methods</a:t>
            </a:r>
            <a:endParaRPr lang="ru-RU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 dirty="0"/>
              <a:t>Memory </a:t>
            </a:r>
            <a:r>
              <a:rPr lang="en" sz="2800" dirty="0" smtClean="0"/>
              <a:t>State</a:t>
            </a:r>
            <a:endParaRPr lang="en" sz="2800" dirty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9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401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403" name="Rectangle 1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pic>
        <p:nvPicPr>
          <p:cNvPr id="3481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2045" y="1076338"/>
            <a:ext cx="4962525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/>
        </p:nvSpPr>
        <p:spPr>
          <a:xfrm>
            <a:off x="6055458" y="1242940"/>
            <a:ext cx="2612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rtl="0"/>
            <a:r>
              <a:rPr lang="en" sz="2000">
                <a:latin typeface="Times New Roman" pitchFamily="18" charset="0"/>
                <a:cs typeface="Times New Roman" pitchFamily="18" charset="0"/>
              </a:rPr>
              <a:t>Access without modification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60679" y="2829837"/>
            <a:ext cx="25388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rtl="0"/>
            <a:r>
              <a:rPr lang="en" sz="2000">
                <a:latin typeface="Times New Roman" pitchFamily="18" charset="0"/>
                <a:cs typeface="Times New Roman" pitchFamily="18" charset="0"/>
              </a:rPr>
              <a:t>Access with modification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88070" y="3870328"/>
            <a:ext cx="15245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rtl="0"/>
            <a:r>
              <a:rPr lang="en" sz="2000">
                <a:latin typeface="Times New Roman" pitchFamily="18" charset="0"/>
                <a:cs typeface="Times New Roman" pitchFamily="18" charset="0"/>
              </a:rPr>
              <a:t>No access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54769" y="5429264"/>
            <a:ext cx="87131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" sz="2200">
                <a:latin typeface="Times New Roman" pitchFamily="18" charset="0"/>
                <a:cs typeface="Times New Roman" pitchFamily="18" charset="0"/>
              </a:rPr>
              <a:t>Access to the matrix lines: effective for sparse matrices in CRS format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15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Preconditioning Methods</a:t>
            </a:r>
            <a:endParaRPr lang="ru-RU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 dirty="0"/>
              <a:t>ILU(0</a:t>
            </a:r>
            <a:r>
              <a:rPr lang="en" sz="2800" dirty="0" smtClean="0"/>
              <a:t>)-Factorization </a:t>
            </a:r>
            <a:r>
              <a:rPr lang="en" sz="2800" dirty="0"/>
              <a:t>- Algorithm</a:t>
            </a:r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 rtlCol="0"/>
          <a:lstStyle/>
          <a:p>
            <a:pPr algn="just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dirty="0">
                <a:latin typeface="Times New Roman"/>
                <a:ea typeface="Times New Roman"/>
              </a:rPr>
              <a:t>for </a:t>
            </a:r>
            <a:r>
              <a:rPr lang="en" i="1" dirty="0">
                <a:latin typeface="Times New Roman"/>
                <a:ea typeface="Times New Roman"/>
              </a:rPr>
              <a:t>i</a:t>
            </a:r>
            <a:r>
              <a:rPr lang="en" dirty="0">
                <a:latin typeface="Times New Roman"/>
                <a:ea typeface="Times New Roman"/>
                <a:sym typeface="Symbol"/>
              </a:rPr>
              <a:t></a:t>
            </a:r>
            <a:r>
              <a:rPr lang="en" dirty="0">
                <a:latin typeface="Times New Roman"/>
                <a:ea typeface="Times New Roman"/>
              </a:rPr>
              <a:t>,…, </a:t>
            </a:r>
            <a:r>
              <a:rPr lang="en" i="1" dirty="0">
                <a:latin typeface="Times New Roman"/>
                <a:ea typeface="Times New Roman"/>
              </a:rPr>
              <a:t>n</a:t>
            </a:r>
            <a:r>
              <a:rPr lang="en" dirty="0">
                <a:latin typeface="Times New Roman"/>
                <a:ea typeface="Times New Roman"/>
              </a:rPr>
              <a:t> do</a:t>
            </a:r>
            <a:endParaRPr lang="ru-RU" dirty="0" smtClean="0">
              <a:latin typeface="Times New Roman"/>
              <a:ea typeface="Times New Roman"/>
            </a:endParaRPr>
          </a:p>
          <a:p>
            <a:pPr algn="just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dirty="0">
                <a:latin typeface="Times New Roman"/>
                <a:ea typeface="Times New Roman"/>
              </a:rPr>
              <a:t>	for </a:t>
            </a:r>
            <a:r>
              <a:rPr lang="en" i="1" dirty="0">
                <a:latin typeface="Times New Roman"/>
                <a:ea typeface="Times New Roman"/>
              </a:rPr>
              <a:t>k</a:t>
            </a:r>
            <a:r>
              <a:rPr lang="en" dirty="0">
                <a:latin typeface="Times New Roman"/>
                <a:ea typeface="Times New Roman"/>
                <a:sym typeface="Symbol"/>
              </a:rPr>
              <a:t></a:t>
            </a:r>
            <a:r>
              <a:rPr lang="en" dirty="0">
                <a:latin typeface="Times New Roman"/>
                <a:ea typeface="Times New Roman"/>
              </a:rPr>
              <a:t>1,…, </a:t>
            </a:r>
            <a:r>
              <a:rPr lang="en" i="1" dirty="0">
                <a:latin typeface="Times New Roman"/>
                <a:ea typeface="Times New Roman"/>
              </a:rPr>
              <a:t>i</a:t>
            </a:r>
            <a:r>
              <a:rPr lang="en" dirty="0">
                <a:latin typeface="Times New Roman"/>
                <a:ea typeface="Times New Roman"/>
                <a:sym typeface="Symbol"/>
              </a:rPr>
              <a:t></a:t>
            </a:r>
            <a:r>
              <a:rPr lang="en" dirty="0">
                <a:latin typeface="Times New Roman"/>
                <a:ea typeface="Times New Roman"/>
              </a:rPr>
              <a:t>1 and if (</a:t>
            </a:r>
            <a:r>
              <a:rPr lang="en" i="1" dirty="0">
                <a:latin typeface="Times New Roman"/>
                <a:ea typeface="Times New Roman"/>
              </a:rPr>
              <a:t>i</a:t>
            </a:r>
            <a:r>
              <a:rPr lang="en" dirty="0">
                <a:latin typeface="Times New Roman"/>
                <a:ea typeface="Times New Roman"/>
              </a:rPr>
              <a:t>,</a:t>
            </a:r>
            <a:r>
              <a:rPr lang="en" i="1" dirty="0">
                <a:latin typeface="Times New Roman"/>
                <a:ea typeface="Times New Roman"/>
              </a:rPr>
              <a:t>k</a:t>
            </a:r>
            <a:r>
              <a:rPr lang="en" dirty="0">
                <a:latin typeface="Times New Roman"/>
                <a:ea typeface="Times New Roman"/>
              </a:rPr>
              <a:t>)</a:t>
            </a:r>
            <a:r>
              <a:rPr lang="en" dirty="0">
                <a:latin typeface="Times New Roman"/>
                <a:ea typeface="Times New Roman"/>
                <a:cs typeface="Times New Roman"/>
                <a:sym typeface="Symbol"/>
              </a:rPr>
              <a:t></a:t>
            </a:r>
            <a:r>
              <a:rPr lang="en" i="1" dirty="0">
                <a:latin typeface="Times New Roman"/>
                <a:ea typeface="Times New Roman"/>
              </a:rPr>
              <a:t>NZ</a:t>
            </a:r>
            <a:r>
              <a:rPr lang="en" dirty="0">
                <a:latin typeface="Times New Roman"/>
                <a:ea typeface="Times New Roman"/>
              </a:rPr>
              <a:t>(</a:t>
            </a:r>
            <a:r>
              <a:rPr lang="en" i="1" dirty="0">
                <a:latin typeface="Times New Roman"/>
                <a:ea typeface="Times New Roman"/>
              </a:rPr>
              <a:t>A</a:t>
            </a:r>
            <a:r>
              <a:rPr lang="en" dirty="0">
                <a:latin typeface="Times New Roman"/>
                <a:ea typeface="Times New Roman"/>
              </a:rPr>
              <a:t>) do </a:t>
            </a:r>
          </a:p>
          <a:p>
            <a:pPr algn="just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dirty="0">
                <a:latin typeface="Times New Roman"/>
                <a:ea typeface="Times New Roman"/>
              </a:rPr>
              <a:t>		</a:t>
            </a:r>
            <a:r>
              <a:rPr lang="en" i="1" dirty="0">
                <a:latin typeface="Times New Roman"/>
                <a:ea typeface="Times New Roman"/>
              </a:rPr>
              <a:t>a</a:t>
            </a:r>
            <a:r>
              <a:rPr lang="en" i="1" baseline="-25000" dirty="0">
                <a:latin typeface="Times New Roman"/>
                <a:ea typeface="Times New Roman"/>
              </a:rPr>
              <a:t>ik</a:t>
            </a:r>
            <a:r>
              <a:rPr lang="en" dirty="0">
                <a:latin typeface="Times New Roman"/>
                <a:ea typeface="Times New Roman"/>
              </a:rPr>
              <a:t> </a:t>
            </a:r>
            <a:r>
              <a:rPr lang="en" dirty="0">
                <a:latin typeface="Times New Roman"/>
                <a:ea typeface="Times New Roman"/>
                <a:sym typeface="Symbol"/>
              </a:rPr>
              <a:t></a:t>
            </a:r>
            <a:r>
              <a:rPr lang="en" dirty="0">
                <a:latin typeface="Times New Roman"/>
                <a:ea typeface="Times New Roman"/>
              </a:rPr>
              <a:t> </a:t>
            </a:r>
            <a:r>
              <a:rPr lang="en" i="1" dirty="0">
                <a:latin typeface="Times New Roman"/>
                <a:ea typeface="Times New Roman"/>
              </a:rPr>
              <a:t>a</a:t>
            </a:r>
            <a:r>
              <a:rPr lang="en" i="1" baseline="-25000" dirty="0">
                <a:latin typeface="Times New Roman"/>
                <a:ea typeface="Times New Roman"/>
              </a:rPr>
              <a:t>ik</a:t>
            </a:r>
            <a:r>
              <a:rPr lang="en" dirty="0">
                <a:latin typeface="Times New Roman"/>
                <a:ea typeface="Times New Roman"/>
              </a:rPr>
              <a:t>/</a:t>
            </a:r>
            <a:r>
              <a:rPr lang="en" i="1" dirty="0">
                <a:latin typeface="Times New Roman"/>
                <a:ea typeface="Times New Roman"/>
              </a:rPr>
              <a:t>a</a:t>
            </a:r>
            <a:r>
              <a:rPr lang="en" i="1" baseline="-25000" dirty="0">
                <a:latin typeface="Times New Roman"/>
                <a:ea typeface="Times New Roman"/>
              </a:rPr>
              <a:t>kk </a:t>
            </a:r>
            <a:endParaRPr lang="ru-RU" dirty="0" smtClean="0">
              <a:latin typeface="Times New Roman"/>
              <a:ea typeface="Times New Roman"/>
            </a:endParaRPr>
          </a:p>
          <a:p>
            <a:pPr algn="just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dirty="0">
                <a:latin typeface="Times New Roman"/>
                <a:ea typeface="Times New Roman"/>
              </a:rPr>
              <a:t>		for </a:t>
            </a:r>
            <a:r>
              <a:rPr lang="en" i="1" dirty="0">
                <a:latin typeface="Times New Roman"/>
                <a:ea typeface="Times New Roman"/>
              </a:rPr>
              <a:t>j</a:t>
            </a:r>
            <a:r>
              <a:rPr lang="en" dirty="0">
                <a:latin typeface="Times New Roman"/>
                <a:ea typeface="Times New Roman"/>
                <a:sym typeface="Symbol"/>
              </a:rPr>
              <a:t></a:t>
            </a:r>
            <a:r>
              <a:rPr lang="en" i="1" dirty="0">
                <a:latin typeface="Times New Roman"/>
                <a:ea typeface="Times New Roman"/>
              </a:rPr>
              <a:t>k</a:t>
            </a:r>
            <a:r>
              <a:rPr lang="en" dirty="0">
                <a:latin typeface="Times New Roman"/>
                <a:ea typeface="Times New Roman"/>
              </a:rPr>
              <a:t>+1,…, </a:t>
            </a:r>
            <a:r>
              <a:rPr lang="en" i="1" dirty="0">
                <a:latin typeface="Times New Roman"/>
                <a:ea typeface="Times New Roman"/>
              </a:rPr>
              <a:t>n</a:t>
            </a:r>
            <a:r>
              <a:rPr lang="en" dirty="0">
                <a:latin typeface="Times New Roman"/>
                <a:ea typeface="Times New Roman"/>
              </a:rPr>
              <a:t> and if (</a:t>
            </a:r>
            <a:r>
              <a:rPr lang="en" i="1" dirty="0">
                <a:latin typeface="Times New Roman"/>
                <a:ea typeface="Times New Roman"/>
              </a:rPr>
              <a:t>i</a:t>
            </a:r>
            <a:r>
              <a:rPr lang="en" dirty="0">
                <a:latin typeface="Times New Roman"/>
                <a:ea typeface="Times New Roman"/>
              </a:rPr>
              <a:t>,</a:t>
            </a:r>
            <a:r>
              <a:rPr lang="en" i="1" dirty="0">
                <a:latin typeface="Times New Roman"/>
                <a:ea typeface="Times New Roman"/>
              </a:rPr>
              <a:t>j</a:t>
            </a:r>
            <a:r>
              <a:rPr lang="en" dirty="0">
                <a:latin typeface="Times New Roman"/>
                <a:ea typeface="Times New Roman"/>
              </a:rPr>
              <a:t>)</a:t>
            </a:r>
            <a:r>
              <a:rPr lang="en" dirty="0">
                <a:latin typeface="Times New Roman"/>
                <a:ea typeface="Times New Roman"/>
                <a:cs typeface="Times New Roman"/>
                <a:sym typeface="Symbol"/>
              </a:rPr>
              <a:t></a:t>
            </a:r>
            <a:r>
              <a:rPr lang="en" i="1" dirty="0">
                <a:latin typeface="Times New Roman"/>
                <a:ea typeface="Times New Roman"/>
              </a:rPr>
              <a:t>NZ</a:t>
            </a:r>
            <a:r>
              <a:rPr lang="en" dirty="0">
                <a:latin typeface="Times New Roman"/>
                <a:ea typeface="Times New Roman"/>
              </a:rPr>
              <a:t>(</a:t>
            </a:r>
            <a:r>
              <a:rPr lang="en" i="1" dirty="0">
                <a:latin typeface="Times New Roman"/>
                <a:ea typeface="Times New Roman"/>
              </a:rPr>
              <a:t>A</a:t>
            </a:r>
            <a:r>
              <a:rPr lang="en" dirty="0">
                <a:latin typeface="Times New Roman"/>
                <a:ea typeface="Times New Roman"/>
              </a:rPr>
              <a:t>) do</a:t>
            </a:r>
            <a:endParaRPr lang="ru-RU" dirty="0" smtClean="0">
              <a:latin typeface="Times New Roman"/>
              <a:ea typeface="Times New Roman"/>
            </a:endParaRPr>
          </a:p>
          <a:p>
            <a:pPr algn="just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dirty="0">
                <a:latin typeface="Times New Roman"/>
                <a:ea typeface="Times New Roman"/>
              </a:rPr>
              <a:t>		</a:t>
            </a:r>
            <a:r>
              <a:rPr lang="en" i="1" dirty="0">
                <a:latin typeface="Times New Roman"/>
                <a:ea typeface="Times New Roman"/>
              </a:rPr>
              <a:t>a</a:t>
            </a:r>
            <a:r>
              <a:rPr lang="en" i="1" baseline="-25000" dirty="0">
                <a:latin typeface="Times New Roman"/>
                <a:ea typeface="Times New Roman"/>
              </a:rPr>
              <a:t>ij</a:t>
            </a:r>
            <a:r>
              <a:rPr lang="en" dirty="0">
                <a:latin typeface="Times New Roman"/>
                <a:ea typeface="Times New Roman"/>
              </a:rPr>
              <a:t> </a:t>
            </a:r>
            <a:r>
              <a:rPr lang="en" dirty="0">
                <a:latin typeface="Times New Roman"/>
                <a:ea typeface="Times New Roman"/>
                <a:sym typeface="Symbol"/>
              </a:rPr>
              <a:t></a:t>
            </a:r>
            <a:r>
              <a:rPr lang="en" dirty="0">
                <a:latin typeface="Times New Roman"/>
                <a:ea typeface="Times New Roman"/>
              </a:rPr>
              <a:t> </a:t>
            </a:r>
            <a:r>
              <a:rPr lang="en" i="1" dirty="0">
                <a:latin typeface="Times New Roman"/>
                <a:ea typeface="Times New Roman"/>
              </a:rPr>
              <a:t>a</a:t>
            </a:r>
            <a:r>
              <a:rPr lang="en" i="1" baseline="-25000" dirty="0">
                <a:latin typeface="Times New Roman"/>
                <a:ea typeface="Times New Roman"/>
              </a:rPr>
              <a:t>ij</a:t>
            </a:r>
            <a:r>
              <a:rPr lang="en" dirty="0">
                <a:latin typeface="Times New Roman"/>
                <a:ea typeface="Times New Roman"/>
              </a:rPr>
              <a:t> </a:t>
            </a:r>
            <a:r>
              <a:rPr lang="en" dirty="0">
                <a:latin typeface="Times New Roman"/>
                <a:ea typeface="Times New Roman"/>
                <a:sym typeface="Symbol"/>
              </a:rPr>
              <a:t></a:t>
            </a:r>
            <a:r>
              <a:rPr lang="en" dirty="0">
                <a:latin typeface="Times New Roman"/>
                <a:ea typeface="Times New Roman"/>
              </a:rPr>
              <a:t> </a:t>
            </a:r>
            <a:r>
              <a:rPr lang="en" i="1" dirty="0">
                <a:latin typeface="Times New Roman"/>
                <a:ea typeface="Times New Roman"/>
              </a:rPr>
              <a:t>a</a:t>
            </a:r>
            <a:r>
              <a:rPr lang="en" i="1" baseline="-25000" dirty="0">
                <a:latin typeface="Times New Roman"/>
                <a:ea typeface="Times New Roman"/>
              </a:rPr>
              <a:t>ik</a:t>
            </a:r>
            <a:r>
              <a:rPr lang="en" dirty="0">
                <a:latin typeface="Times New Roman"/>
                <a:ea typeface="Times New Roman"/>
                <a:sym typeface="Symbol"/>
              </a:rPr>
              <a:t></a:t>
            </a:r>
            <a:r>
              <a:rPr lang="en" i="1" dirty="0">
                <a:latin typeface="Times New Roman"/>
                <a:ea typeface="Times New Roman"/>
              </a:rPr>
              <a:t>a</a:t>
            </a:r>
            <a:r>
              <a:rPr lang="en" i="1" baseline="-25000" dirty="0">
                <a:latin typeface="Times New Roman"/>
                <a:ea typeface="Times New Roman"/>
              </a:rPr>
              <a:t>kj</a:t>
            </a:r>
            <a:endParaRPr lang="ru-RU" dirty="0" smtClean="0">
              <a:latin typeface="Times New Roman"/>
              <a:ea typeface="Times New Roman"/>
            </a:endParaRPr>
          </a:p>
          <a:p>
            <a:pPr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Times New Roman"/>
                <a:ea typeface="Times New Roman"/>
              </a:rPr>
              <a:t>	end </a:t>
            </a:r>
            <a:r>
              <a:rPr lang="en" i="1" dirty="0">
                <a:latin typeface="Times New Roman"/>
                <a:ea typeface="Times New Roman"/>
              </a:rPr>
              <a:t>i</a:t>
            </a:r>
            <a:endParaRPr lang="ru-RU" dirty="0" smtClean="0">
              <a:latin typeface="Times New Roman"/>
              <a:ea typeface="Times New Roman"/>
            </a:endParaRPr>
          </a:p>
          <a:p>
            <a:pPr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Times New Roman"/>
                <a:ea typeface="Times New Roman"/>
              </a:rPr>
              <a:t>end </a:t>
            </a:r>
            <a:r>
              <a:rPr lang="en" i="1" dirty="0">
                <a:latin typeface="Times New Roman"/>
                <a:ea typeface="Times New Roman"/>
              </a:rPr>
              <a:t>k</a:t>
            </a:r>
            <a:endParaRPr lang="ru-RU" dirty="0" smtClean="0"/>
          </a:p>
          <a:p>
            <a:pPr rtl="0"/>
            <a:r>
              <a:rPr lang="en" dirty="0">
                <a:latin typeface="Times New Roman" pitchFamily="18" charset="0"/>
                <a:cs typeface="Times New Roman" pitchFamily="18" charset="0"/>
              </a:rPr>
              <a:t>If the matrix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is symmetric positive definite, then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ILU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(0) transforms to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IC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(0): this is incomplete Cholesky factorization.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9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401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403" name="Rectangle 1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16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Preconditioning Methods</a:t>
            </a:r>
            <a:endParaRPr lang="ru-RU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 dirty="0"/>
              <a:t>ILU(0</a:t>
            </a:r>
            <a:r>
              <a:rPr lang="en" sz="2800" dirty="0" smtClean="0"/>
              <a:t>)-Factorization </a:t>
            </a:r>
            <a:r>
              <a:rPr lang="en" sz="2800" dirty="0"/>
              <a:t>– Example 1 </a:t>
            </a:r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 rtlCol="0"/>
          <a:lstStyle/>
          <a:p>
            <a:pPr marL="457200" indent="-457200" algn="just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dirty="0">
                <a:latin typeface="Times New Roman"/>
                <a:ea typeface="Times New Roman"/>
              </a:rPr>
              <a:t>Let us consider factorization of the matrix </a:t>
            </a:r>
            <a:r>
              <a:rPr lang="en" i="1" dirty="0">
                <a:latin typeface="Times New Roman"/>
                <a:ea typeface="Times New Roman"/>
              </a:rPr>
              <a:t>A</a:t>
            </a:r>
          </a:p>
          <a:p>
            <a:pPr marL="457200" indent="-457200" algn="just" rtl="0">
              <a:spcBef>
                <a:spcPts val="400"/>
              </a:spcBef>
              <a:spcAft>
                <a:spcPts val="0"/>
              </a:spcAft>
              <a:buNone/>
            </a:pPr>
            <a:endParaRPr lang="en-US" i="1" dirty="0" smtClean="0">
              <a:latin typeface="Times New Roman"/>
              <a:ea typeface="Times New Roman"/>
            </a:endParaRPr>
          </a:p>
          <a:p>
            <a:pPr marL="457200" indent="-457200" algn="just" rtl="0">
              <a:spcBef>
                <a:spcPts val="400"/>
              </a:spcBef>
              <a:spcAft>
                <a:spcPts val="0"/>
              </a:spcAft>
              <a:buNone/>
            </a:pPr>
            <a:endParaRPr lang="en-US" i="1" dirty="0" smtClean="0">
              <a:latin typeface="Times New Roman"/>
              <a:ea typeface="Times New Roman"/>
            </a:endParaRPr>
          </a:p>
          <a:p>
            <a:pPr marL="457200" indent="-457200" algn="just" rtl="0">
              <a:spcBef>
                <a:spcPts val="400"/>
              </a:spcBef>
              <a:spcAft>
                <a:spcPts val="0"/>
              </a:spcAft>
              <a:buNone/>
            </a:pPr>
            <a:endParaRPr lang="en-US" i="1" dirty="0" smtClean="0">
              <a:latin typeface="Times New Roman"/>
              <a:ea typeface="Times New Roman"/>
            </a:endParaRPr>
          </a:p>
          <a:p>
            <a:pPr marL="457200" indent="-457200" algn="just" rtl="0">
              <a:spcBef>
                <a:spcPts val="400"/>
              </a:spcBef>
              <a:spcAft>
                <a:spcPts val="0"/>
              </a:spcAft>
              <a:buNone/>
            </a:pPr>
            <a:endParaRPr lang="en-US" i="1" dirty="0" smtClean="0">
              <a:latin typeface="Times New Roman"/>
              <a:ea typeface="Times New Roman"/>
            </a:endParaRPr>
          </a:p>
          <a:p>
            <a:pPr marL="457200" indent="-457200" algn="just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dirty="0" smtClean="0">
                <a:latin typeface="Times New Roman"/>
                <a:ea typeface="Times New Roman"/>
              </a:rPr>
              <a:t>and perform </a:t>
            </a:r>
            <a:r>
              <a:rPr lang="en" dirty="0">
                <a:latin typeface="Times New Roman"/>
                <a:ea typeface="Times New Roman"/>
              </a:rPr>
              <a:t>a complete </a:t>
            </a:r>
            <a:r>
              <a:rPr lang="en" i="1" dirty="0">
                <a:latin typeface="Times New Roman"/>
                <a:ea typeface="Times New Roman"/>
              </a:rPr>
              <a:t>LU-</a:t>
            </a:r>
            <a:r>
              <a:rPr lang="en" dirty="0">
                <a:latin typeface="Times New Roman"/>
                <a:ea typeface="Times New Roman"/>
              </a:rPr>
              <a:t>factorization</a:t>
            </a: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9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401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403" name="Rectangle 1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32769" name="Object 1"/>
          <p:cNvGraphicFramePr>
            <a:graphicFrameLocks noChangeAspect="1"/>
          </p:cNvGraphicFramePr>
          <p:nvPr/>
        </p:nvGraphicFramePr>
        <p:xfrm>
          <a:off x="892166" y="1643050"/>
          <a:ext cx="2774950" cy="1698625"/>
        </p:xfrm>
        <a:graphic>
          <a:graphicData uri="http://schemas.openxmlformats.org/presentationml/2006/ole">
            <p:oleObj spid="_x0000_s32808" name="Формула" r:id="rId3" imgW="1397000" imgH="850900" progId="Equation.3">
              <p:embed/>
            </p:oleObj>
          </a:graphicData>
        </a:graphic>
      </p:graphicFrame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32771" name="Object 3"/>
          <p:cNvGraphicFramePr>
            <a:graphicFrameLocks noChangeAspect="1"/>
          </p:cNvGraphicFramePr>
          <p:nvPr/>
        </p:nvGraphicFramePr>
        <p:xfrm>
          <a:off x="881034" y="3786190"/>
          <a:ext cx="8021638" cy="1698625"/>
        </p:xfrm>
        <a:graphic>
          <a:graphicData uri="http://schemas.openxmlformats.org/presentationml/2006/ole">
            <p:oleObj spid="_x0000_s32809" name="Формула" r:id="rId4" imgW="4038600" imgH="850900" progId="Equation.3">
              <p:embed/>
            </p:oleObj>
          </a:graphicData>
        </a:graphic>
      </p:graphicFrame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17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Preconditioning Methods</a:t>
            </a:r>
            <a:endParaRPr lang="ru-RU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 dirty="0"/>
              <a:t>ILU(0</a:t>
            </a:r>
            <a:r>
              <a:rPr lang="en" sz="2800" dirty="0" smtClean="0"/>
              <a:t>)-Factorization </a:t>
            </a:r>
            <a:r>
              <a:rPr lang="en" sz="2800" dirty="0"/>
              <a:t>– Example 1 </a:t>
            </a:r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 rtlCol="0"/>
          <a:lstStyle/>
          <a:p>
            <a:pPr marL="457200" indent="-457200" algn="just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</a:rPr>
              <a:t>Incomplete factorization </a:t>
            </a:r>
            <a:endParaRPr lang="en-US" i="1" dirty="0" smtClean="0">
              <a:latin typeface="Times New Roman"/>
              <a:ea typeface="Times New Roman"/>
            </a:endParaRPr>
          </a:p>
          <a:p>
            <a:pPr marL="457200" indent="-457200" algn="just" rtl="0">
              <a:spcBef>
                <a:spcPts val="400"/>
              </a:spcBef>
              <a:spcAft>
                <a:spcPts val="0"/>
              </a:spcAft>
              <a:buNone/>
            </a:pPr>
            <a:endParaRPr lang="en-US" i="1" dirty="0" smtClean="0">
              <a:latin typeface="Times New Roman"/>
              <a:ea typeface="Times New Roman"/>
            </a:endParaRPr>
          </a:p>
          <a:p>
            <a:pPr marL="457200" indent="-457200" algn="just" rtl="0">
              <a:spcBef>
                <a:spcPts val="400"/>
              </a:spcBef>
              <a:spcAft>
                <a:spcPts val="0"/>
              </a:spcAft>
              <a:buNone/>
            </a:pPr>
            <a:endParaRPr lang="en-US" i="1" dirty="0" smtClean="0">
              <a:latin typeface="Times New Roman"/>
              <a:ea typeface="Times New Roman"/>
            </a:endParaRPr>
          </a:p>
          <a:p>
            <a:pPr marL="457200" indent="-457200" algn="just" rtl="0">
              <a:spcBef>
                <a:spcPts val="400"/>
              </a:spcBef>
              <a:spcAft>
                <a:spcPts val="0"/>
              </a:spcAft>
              <a:buNone/>
            </a:pPr>
            <a:endParaRPr lang="en-US" i="1" dirty="0" smtClean="0">
              <a:latin typeface="Times New Roman"/>
              <a:ea typeface="Times New Roman"/>
            </a:endParaRPr>
          </a:p>
          <a:p>
            <a:pPr marL="457200" indent="-457200" algn="just" rtl="0">
              <a:spcBef>
                <a:spcPts val="400"/>
              </a:spcBef>
              <a:spcAft>
                <a:spcPts val="0"/>
              </a:spcAft>
              <a:buNone/>
            </a:pPr>
            <a:endParaRPr lang="en-US" i="1" dirty="0" smtClean="0">
              <a:latin typeface="Times New Roman"/>
              <a:ea typeface="Times New Roman"/>
            </a:endParaRPr>
          </a:p>
          <a:p>
            <a:pPr marL="457200" indent="-457200" algn="just" rtl="0">
              <a:spcBef>
                <a:spcPts val="400"/>
              </a:spcBef>
              <a:spcAft>
                <a:spcPts val="0"/>
              </a:spcAft>
              <a:buNone/>
            </a:pPr>
            <a:endParaRPr lang="ru-RU" dirty="0" smtClean="0">
              <a:latin typeface="Times New Roman"/>
              <a:ea typeface="Times New Roman"/>
            </a:endParaRPr>
          </a:p>
          <a:p>
            <a:pPr marL="457200" indent="-457200" algn="just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</a:rPr>
              <a:t>Incomplete factorization residue</a:t>
            </a: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9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401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403" name="Rectangle 1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5060" name="Object 4"/>
          <p:cNvGraphicFramePr>
            <a:graphicFrameLocks noChangeAspect="1"/>
          </p:cNvGraphicFramePr>
          <p:nvPr/>
        </p:nvGraphicFramePr>
        <p:xfrm>
          <a:off x="3667116" y="1285860"/>
          <a:ext cx="1360488" cy="331787"/>
        </p:xfrm>
        <a:graphic>
          <a:graphicData uri="http://schemas.openxmlformats.org/presentationml/2006/ole">
            <p:oleObj spid="_x0000_s45139" name="Формула" r:id="rId3" imgW="698197" imgH="165028" progId="Equation.3">
              <p:embed/>
            </p:oleObj>
          </a:graphicData>
        </a:graphic>
      </p:graphicFrame>
      <p:sp>
        <p:nvSpPr>
          <p:cNvPr id="45063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5062" name="Object 6"/>
          <p:cNvGraphicFramePr>
            <a:graphicFrameLocks noChangeAspect="1"/>
          </p:cNvGraphicFramePr>
          <p:nvPr/>
        </p:nvGraphicFramePr>
        <p:xfrm>
          <a:off x="666750" y="1714488"/>
          <a:ext cx="4113213" cy="1698625"/>
        </p:xfrm>
        <a:graphic>
          <a:graphicData uri="http://schemas.openxmlformats.org/presentationml/2006/ole">
            <p:oleObj spid="_x0000_s45140" name="Формула" r:id="rId4" imgW="2070100" imgH="850900" progId="Equation.3">
              <p:embed/>
            </p:oleObj>
          </a:graphicData>
        </a:graphic>
      </p:graphicFrame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5064" name="Object 8"/>
          <p:cNvGraphicFramePr>
            <a:graphicFrameLocks noChangeAspect="1"/>
          </p:cNvGraphicFramePr>
          <p:nvPr/>
        </p:nvGraphicFramePr>
        <p:xfrm>
          <a:off x="5167313" y="1714500"/>
          <a:ext cx="3414712" cy="1698625"/>
        </p:xfrm>
        <a:graphic>
          <a:graphicData uri="http://schemas.openxmlformats.org/presentationml/2006/ole">
            <p:oleObj spid="_x0000_s45141" name="Формула" r:id="rId5" imgW="1727200" imgH="850900" progId="Equation.3">
              <p:embed/>
            </p:oleObj>
          </a:graphicData>
        </a:graphic>
      </p:graphicFrame>
      <p:sp>
        <p:nvSpPr>
          <p:cNvPr id="4506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5066" name="Object 10"/>
          <p:cNvGraphicFramePr>
            <a:graphicFrameLocks noChangeAspect="1"/>
          </p:cNvGraphicFramePr>
          <p:nvPr/>
        </p:nvGraphicFramePr>
        <p:xfrm>
          <a:off x="2381232" y="4143380"/>
          <a:ext cx="4325938" cy="1714500"/>
        </p:xfrm>
        <a:graphic>
          <a:graphicData uri="http://schemas.openxmlformats.org/presentationml/2006/ole">
            <p:oleObj spid="_x0000_s45142" name="Формула" r:id="rId6" imgW="2159000" imgH="850900" progId="Equation.3">
              <p:embed/>
            </p:oleObj>
          </a:graphicData>
        </a:graphic>
      </p:graphicFrame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18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Preconditioning Methods</a:t>
            </a:r>
            <a:endParaRPr lang="ru-RU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/>
              <a:t>ILU(0)-factorization – Example 2 </a:t>
            </a:r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 rtlCol="0"/>
          <a:lstStyle/>
          <a:p>
            <a:pPr marL="457200" indent="-457200" rtl="0">
              <a:buNone/>
              <a:defRPr/>
            </a:pPr>
            <a:r>
              <a:rPr lang="en" dirty="0" smtClean="0">
                <a:latin typeface="Times New Roman" pitchFamily="18" charset="0"/>
              </a:rPr>
              <a:t>Numerical solution </a:t>
            </a:r>
            <a:r>
              <a:rPr lang="en" dirty="0">
                <a:latin typeface="Times New Roman" pitchFamily="18" charset="0"/>
              </a:rPr>
              <a:t>of Poisson </a:t>
            </a:r>
            <a:r>
              <a:rPr lang="en" dirty="0" smtClean="0">
                <a:latin typeface="Times New Roman" pitchFamily="18" charset="0"/>
              </a:rPr>
              <a:t>equation </a:t>
            </a:r>
            <a:r>
              <a:rPr lang="en" dirty="0">
                <a:latin typeface="Times New Roman" pitchFamily="18" charset="0"/>
              </a:rPr>
              <a:t>for a 5×5 grid</a:t>
            </a:r>
            <a:endParaRPr lang="ru-RU" dirty="0" smtClean="0">
              <a:latin typeface="Times New Roman" pitchFamily="18" charset="0"/>
            </a:endParaRPr>
          </a:p>
          <a:p>
            <a:pPr marL="457200" indent="-457200" rtl="0">
              <a:buNone/>
              <a:defRPr/>
            </a:pPr>
            <a:r>
              <a:rPr lang="en" dirty="0">
                <a:latin typeface="Times New Roman" pitchFamily="18" charset="0"/>
              </a:rPr>
              <a:t>Matrix </a:t>
            </a:r>
            <a:r>
              <a:rPr lang="en" dirty="0" smtClean="0">
                <a:latin typeface="Times New Roman" pitchFamily="18" charset="0"/>
              </a:rPr>
              <a:t>A: </a:t>
            </a:r>
            <a:r>
              <a:rPr lang="en" dirty="0">
                <a:latin typeface="Times New Roman" pitchFamily="18" charset="0"/>
              </a:rPr>
              <a:t>size </a:t>
            </a:r>
            <a:r>
              <a:rPr lang="en" i="1" dirty="0">
                <a:latin typeface="Times New Roman"/>
                <a:ea typeface="Times New Roman"/>
              </a:rPr>
              <a:t>n</a:t>
            </a:r>
            <a:r>
              <a:rPr lang="en" dirty="0">
                <a:latin typeface="Times New Roman"/>
                <a:ea typeface="Times New Roman"/>
                <a:cs typeface="Times New Roman"/>
                <a:sym typeface="Symbol"/>
              </a:rPr>
              <a:t></a:t>
            </a:r>
            <a:r>
              <a:rPr lang="en" dirty="0">
                <a:latin typeface="Times New Roman"/>
                <a:ea typeface="Times New Roman"/>
              </a:rPr>
              <a:t>25 (</a:t>
            </a:r>
            <a:r>
              <a:rPr lang="en" i="1" dirty="0">
                <a:latin typeface="Times New Roman"/>
                <a:ea typeface="Times New Roman"/>
              </a:rPr>
              <a:t>n</a:t>
            </a:r>
            <a:r>
              <a:rPr lang="en" baseline="30000" dirty="0">
                <a:latin typeface="Times New Roman"/>
                <a:ea typeface="Times New Roman"/>
              </a:rPr>
              <a:t>2</a:t>
            </a:r>
            <a:r>
              <a:rPr lang="en" dirty="0">
                <a:latin typeface="Times New Roman"/>
                <a:ea typeface="Times New Roman"/>
                <a:sym typeface="Symbol"/>
              </a:rPr>
              <a:t></a:t>
            </a:r>
            <a:r>
              <a:rPr lang="en" dirty="0">
                <a:latin typeface="Times New Roman"/>
                <a:ea typeface="Times New Roman"/>
              </a:rPr>
              <a:t>), number of nonzeroes </a:t>
            </a:r>
            <a:r>
              <a:rPr lang="en" i="1" dirty="0">
                <a:latin typeface="Times New Roman"/>
                <a:ea typeface="Times New Roman"/>
              </a:rPr>
              <a:t>nz </a:t>
            </a:r>
            <a:r>
              <a:rPr lang="en" dirty="0">
                <a:latin typeface="Times New Roman"/>
                <a:ea typeface="Times New Roman"/>
                <a:cs typeface="Times New Roman"/>
                <a:sym typeface="Symbol"/>
              </a:rPr>
              <a:t></a:t>
            </a:r>
            <a:r>
              <a:rPr lang="en" dirty="0">
                <a:latin typeface="Times New Roman"/>
                <a:ea typeface="Times New Roman"/>
              </a:rPr>
              <a:t>105, </a:t>
            </a:r>
            <a:endParaRPr lang="en-US" dirty="0" smtClean="0">
              <a:latin typeface="Times New Roman"/>
              <a:ea typeface="Times New Roman"/>
            </a:endParaRPr>
          </a:p>
          <a:p>
            <a:pPr marL="457200" indent="-457200" rtl="0">
              <a:buNone/>
              <a:defRPr/>
            </a:pPr>
            <a:r>
              <a:rPr lang="en" dirty="0">
                <a:latin typeface="Times New Roman"/>
                <a:ea typeface="Times New Roman"/>
              </a:rPr>
              <a:t>Condition number cond(A)</a:t>
            </a:r>
            <a:r>
              <a:rPr lang="en" dirty="0">
                <a:latin typeface="Times New Roman"/>
                <a:ea typeface="Times New Roman"/>
                <a:cs typeface="Times New Roman"/>
                <a:sym typeface="Symbol"/>
              </a:rPr>
              <a:t></a:t>
            </a:r>
            <a:r>
              <a:rPr lang="en" dirty="0">
                <a:latin typeface="Times New Roman"/>
                <a:ea typeface="Times New Roman"/>
              </a:rPr>
              <a:t>20.7 </a:t>
            </a:r>
            <a:endParaRPr lang="ru-RU" dirty="0" smtClean="0">
              <a:latin typeface="Times New Roman" pitchFamily="18" charset="0"/>
            </a:endParaRPr>
          </a:p>
          <a:p>
            <a:pPr marL="457200" indent="-457200" algn="just" rtl="0">
              <a:spcBef>
                <a:spcPts val="400"/>
              </a:spcBef>
              <a:spcAft>
                <a:spcPts val="0"/>
              </a:spcAft>
              <a:buNone/>
            </a:pPr>
            <a:endParaRPr lang="en-US" i="1" dirty="0" smtClean="0">
              <a:latin typeface="Times New Roman"/>
              <a:ea typeface="Times New Roman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9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401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403" name="Rectangle 1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5063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506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pic>
        <p:nvPicPr>
          <p:cNvPr id="27" name="Рисунок 26" descr="D:\Konstantin\Публикации\2011 Учебное пособие\Целиком\Для презентаций\poisson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224" y="2500306"/>
            <a:ext cx="3817620" cy="381762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4" name="Номер слайда 2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19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17411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Preconditioning Methods</a:t>
            </a:r>
            <a:endParaRPr lang="ru-RU" smtClean="0"/>
          </a:p>
        </p:txBody>
      </p:sp>
      <p:sp>
        <p:nvSpPr>
          <p:cNvPr id="1741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Contents</a:t>
            </a:r>
          </a:p>
        </p:txBody>
      </p:sp>
      <p:sp>
        <p:nvSpPr>
          <p:cNvPr id="1741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Problem </a:t>
            </a:r>
            <a:r>
              <a:rPr lang="en-US" dirty="0"/>
              <a:t>S</a:t>
            </a:r>
            <a:r>
              <a:rPr lang="en" dirty="0" smtClean="0"/>
              <a:t>tatement</a:t>
            </a:r>
            <a:endParaRPr lang="en" dirty="0"/>
          </a:p>
          <a:p>
            <a:pPr lvl="1" rtl="0"/>
            <a:r>
              <a:rPr lang="en" sz="2000" dirty="0"/>
              <a:t>Concept of Preconditioning</a:t>
            </a:r>
            <a:endParaRPr lang="ru-RU" sz="2000" dirty="0" smtClean="0"/>
          </a:p>
          <a:p>
            <a:pPr lvl="1" rtl="0"/>
            <a:r>
              <a:rPr lang="en" sz="2000" dirty="0"/>
              <a:t>Requirements to Preconditioners</a:t>
            </a:r>
            <a:endParaRPr lang="ru-RU" sz="2000" dirty="0" smtClean="0"/>
          </a:p>
          <a:p>
            <a:pPr lvl="1" rtl="0"/>
            <a:r>
              <a:rPr lang="en" sz="2000" dirty="0"/>
              <a:t>Preconditioning </a:t>
            </a:r>
            <a:r>
              <a:rPr lang="en" sz="2000" dirty="0" smtClean="0"/>
              <a:t>Types</a:t>
            </a:r>
            <a:endParaRPr lang="ru-RU" sz="2000" dirty="0" smtClean="0"/>
          </a:p>
          <a:p>
            <a:pPr rtl="0"/>
            <a:r>
              <a:rPr lang="en" dirty="0"/>
              <a:t>Basic Preconditioners</a:t>
            </a:r>
            <a:endParaRPr lang="ru-RU" dirty="0" smtClean="0"/>
          </a:p>
          <a:p>
            <a:pPr lvl="1" rtl="0"/>
            <a:r>
              <a:rPr lang="en" sz="2000" dirty="0"/>
              <a:t>Jacobi (J), Gauss-Seidel (GS)</a:t>
            </a:r>
            <a:endParaRPr lang="ru-RU" sz="2000" dirty="0" smtClean="0"/>
          </a:p>
          <a:p>
            <a:pPr lvl="1" rtl="0"/>
            <a:r>
              <a:rPr lang="en" sz="2000" dirty="0"/>
              <a:t>SOR, SSOR, SGS</a:t>
            </a:r>
          </a:p>
          <a:p>
            <a:pPr rtl="0"/>
            <a:r>
              <a:rPr lang="en" dirty="0" smtClean="0"/>
              <a:t>Incomplete </a:t>
            </a:r>
            <a:r>
              <a:rPr lang="en" dirty="0"/>
              <a:t>LU-factorization</a:t>
            </a:r>
          </a:p>
          <a:p>
            <a:pPr lvl="1" rtl="0"/>
            <a:r>
              <a:rPr lang="en" sz="2000" dirty="0"/>
              <a:t>General Pattern</a:t>
            </a:r>
          </a:p>
          <a:p>
            <a:pPr lvl="1" rtl="0"/>
            <a:r>
              <a:rPr lang="en" sz="2000" dirty="0"/>
              <a:t>ILU(0), factorization without filling</a:t>
            </a:r>
          </a:p>
          <a:p>
            <a:pPr lvl="1" rtl="0"/>
            <a:r>
              <a:rPr lang="en" sz="2000" dirty="0"/>
              <a:t>ILU(0), factorization with filling control</a:t>
            </a:r>
          </a:p>
          <a:p>
            <a:pPr rtl="0"/>
            <a:r>
              <a:rPr lang="en" dirty="0"/>
              <a:t>Experimental Results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2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Preconditioning Methods</a:t>
            </a:r>
            <a:endParaRPr lang="ru-RU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 dirty="0"/>
              <a:t>ILU(0</a:t>
            </a:r>
            <a:r>
              <a:rPr lang="en" sz="2800" dirty="0" smtClean="0"/>
              <a:t>)-Factorization </a:t>
            </a:r>
            <a:r>
              <a:rPr lang="en" sz="2800" dirty="0"/>
              <a:t>– Example 2 </a:t>
            </a:r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 rtlCol="0"/>
          <a:lstStyle/>
          <a:p>
            <a:pPr marL="457200" indent="-457200" algn="just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dirty="0">
                <a:latin typeface="Times New Roman"/>
                <a:ea typeface="Times New Roman"/>
              </a:rPr>
              <a:t>Perform a complete </a:t>
            </a:r>
            <a:r>
              <a:rPr lang="en" i="1" dirty="0">
                <a:latin typeface="Times New Roman"/>
                <a:ea typeface="Times New Roman"/>
              </a:rPr>
              <a:t>LU-</a:t>
            </a:r>
            <a:r>
              <a:rPr lang="en" dirty="0">
                <a:latin typeface="Times New Roman"/>
                <a:ea typeface="Times New Roman"/>
              </a:rPr>
              <a:t>factorization</a:t>
            </a:r>
          </a:p>
          <a:p>
            <a:pPr marL="457200" indent="-457200" algn="just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i="1" dirty="0">
                <a:latin typeface="Times New Roman"/>
                <a:ea typeface="Times New Roman"/>
              </a:rPr>
              <a:t>			   L				       U</a:t>
            </a:r>
            <a:endParaRPr lang="ru-RU" i="1" dirty="0" smtClean="0">
              <a:latin typeface="Times New Roman"/>
              <a:ea typeface="Times New Roman"/>
            </a:endParaRPr>
          </a:p>
          <a:p>
            <a:pPr marL="457200" indent="-457200" algn="just" rtl="0">
              <a:spcBef>
                <a:spcPts val="400"/>
              </a:spcBef>
              <a:spcAft>
                <a:spcPts val="0"/>
              </a:spcAft>
              <a:buNone/>
            </a:pPr>
            <a:endParaRPr lang="en-US" i="1" dirty="0" smtClean="0">
              <a:latin typeface="Times New Roman"/>
              <a:ea typeface="Times New Roman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9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401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403" name="Rectangle 1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5063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506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pic>
        <p:nvPicPr>
          <p:cNvPr id="24" name="Рисунок 23" descr="D:\Konstantin\Публикации\2011 Учебное пособие\Целиком\Для презентаций\poisson_L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3910" y="2323166"/>
            <a:ext cx="3760470" cy="374904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5" name="Рисунок 24" descr="D:\Konstantin\Публикации\2011 Учебное пособие\Целиком\Для презентаций\poisson_U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4438" y="2311392"/>
            <a:ext cx="3749040" cy="378333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6" name="Номер слайда 2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20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Preconditioning Methods</a:t>
            </a:r>
            <a:endParaRPr lang="ru-RU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 dirty="0"/>
              <a:t>ILU(0</a:t>
            </a:r>
            <a:r>
              <a:rPr lang="en" sz="2800" dirty="0" smtClean="0"/>
              <a:t>)-Factorization </a:t>
            </a:r>
            <a:r>
              <a:rPr lang="en" sz="2800" dirty="0"/>
              <a:t>– Example 2 </a:t>
            </a:r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 rtlCol="0"/>
          <a:lstStyle/>
          <a:p>
            <a:pPr marL="457200" indent="-457200" algn="just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dirty="0">
                <a:latin typeface="Times New Roman"/>
                <a:ea typeface="Times New Roman"/>
              </a:rPr>
              <a:t>Perform </a:t>
            </a:r>
            <a:r>
              <a:rPr lang="en" i="1" dirty="0">
                <a:latin typeface="Times New Roman"/>
                <a:ea typeface="Times New Roman"/>
              </a:rPr>
              <a:t>ILU(0)-</a:t>
            </a:r>
            <a:r>
              <a:rPr lang="en" dirty="0">
                <a:latin typeface="Times New Roman"/>
                <a:ea typeface="Times New Roman"/>
              </a:rPr>
              <a:t>factorization of </a:t>
            </a:r>
            <a:r>
              <a:rPr lang="en" i="1" dirty="0">
                <a:latin typeface="Times New Roman"/>
                <a:ea typeface="Times New Roman"/>
              </a:rPr>
              <a:t>A</a:t>
            </a:r>
            <a:r>
              <a:rPr lang="en" i="1" dirty="0">
                <a:latin typeface="Times New Roman"/>
                <a:ea typeface="Times New Roman"/>
                <a:sym typeface="Symbol"/>
              </a:rPr>
              <a:t></a:t>
            </a:r>
            <a:r>
              <a:rPr lang="en" i="1" dirty="0">
                <a:latin typeface="Times New Roman"/>
                <a:ea typeface="Times New Roman"/>
              </a:rPr>
              <a:t>IL*IU</a:t>
            </a:r>
          </a:p>
          <a:p>
            <a:pPr marL="457200" indent="-457200" algn="just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i="1" dirty="0">
                <a:latin typeface="Times New Roman"/>
                <a:ea typeface="Times New Roman"/>
              </a:rPr>
              <a:t>			   IL				       IU</a:t>
            </a:r>
            <a:endParaRPr lang="ru-RU" i="1" dirty="0" smtClean="0">
              <a:latin typeface="Times New Roman"/>
              <a:ea typeface="Times New Roman"/>
            </a:endParaRPr>
          </a:p>
          <a:p>
            <a:pPr marL="457200" indent="-457200" algn="just" rtl="0">
              <a:spcBef>
                <a:spcPts val="400"/>
              </a:spcBef>
              <a:spcAft>
                <a:spcPts val="0"/>
              </a:spcAft>
              <a:buNone/>
            </a:pPr>
            <a:endParaRPr lang="en-US" i="1" dirty="0" smtClean="0">
              <a:latin typeface="Times New Roman"/>
              <a:ea typeface="Times New Roman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9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401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403" name="Rectangle 1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5063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506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pic>
        <p:nvPicPr>
          <p:cNvPr id="26" name="Рисунок 25" descr="D:\Konstantin\Публикации\2011 Учебное пособие\Целиком\Для презентаций\poisson_L(0)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3909" y="2313630"/>
            <a:ext cx="3771900" cy="374904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7" name="Рисунок 26" descr="D:\Konstantin\Публикации\2011 Учебное пособие\Целиком\Для презентаций\poisson_U(0)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43274" y="2311392"/>
            <a:ext cx="3783330" cy="37719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5" name="Номер слайда 2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21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Preconditioning Methods</a:t>
            </a:r>
            <a:endParaRPr lang="ru-RU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 dirty="0"/>
              <a:t>ILU(0</a:t>
            </a:r>
            <a:r>
              <a:rPr lang="en" sz="2800" dirty="0" smtClean="0"/>
              <a:t>)-Factorization </a:t>
            </a:r>
            <a:r>
              <a:rPr lang="en" sz="2800" dirty="0"/>
              <a:t>– Example 2 </a:t>
            </a:r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 rtlCol="0"/>
          <a:lstStyle/>
          <a:p>
            <a:pPr marL="457200" indent="-457200" algn="just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i="1" dirty="0">
                <a:latin typeface="Times New Roman"/>
                <a:ea typeface="Times New Roman"/>
              </a:rPr>
              <a:t>ILU(0)</a:t>
            </a:r>
            <a:r>
              <a:rPr lang="en" dirty="0">
                <a:latin typeface="Times New Roman"/>
                <a:ea typeface="Times New Roman"/>
              </a:rPr>
              <a:t>-factorization </a:t>
            </a:r>
            <a:r>
              <a:rPr lang="en" dirty="0" smtClean="0">
                <a:latin typeface="Times New Roman"/>
                <a:ea typeface="Times New Roman"/>
              </a:rPr>
              <a:t>residual</a:t>
            </a:r>
            <a:endParaRPr lang="en-US" i="1" dirty="0" smtClean="0">
              <a:latin typeface="Times New Roman"/>
              <a:ea typeface="Times New Roman"/>
            </a:endParaRPr>
          </a:p>
          <a:p>
            <a:pPr marL="457200" indent="-457200" algn="just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i="1" dirty="0">
                <a:latin typeface="Times New Roman"/>
                <a:ea typeface="Times New Roman"/>
              </a:rPr>
              <a:t>		       A</a:t>
            </a:r>
            <a:r>
              <a:rPr lang="en" i="1" dirty="0">
                <a:latin typeface="Times New Roman"/>
                <a:ea typeface="Times New Roman"/>
                <a:sym typeface="Symbol"/>
              </a:rPr>
              <a:t></a:t>
            </a:r>
            <a:r>
              <a:rPr lang="en" i="1" dirty="0">
                <a:latin typeface="Times New Roman"/>
                <a:ea typeface="Times New Roman"/>
              </a:rPr>
              <a:t>IL*IU 				</a:t>
            </a:r>
            <a:endParaRPr lang="ru-RU" i="1" dirty="0" smtClean="0">
              <a:latin typeface="Times New Roman"/>
              <a:ea typeface="Times New Roman"/>
            </a:endParaRPr>
          </a:p>
          <a:p>
            <a:pPr marL="457200" indent="-457200" algn="just" rtl="0">
              <a:spcBef>
                <a:spcPts val="400"/>
              </a:spcBef>
              <a:spcAft>
                <a:spcPts val="0"/>
              </a:spcAft>
              <a:buNone/>
            </a:pPr>
            <a:endParaRPr lang="en-US" i="1" dirty="0" smtClean="0">
              <a:latin typeface="Times New Roman"/>
              <a:ea typeface="Times New Roman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9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401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403" name="Rectangle 1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5063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506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pic>
        <p:nvPicPr>
          <p:cNvPr id="25" name="Рисунок 24" descr="D:\Konstantin\Публикации\2011 Учебное пособие\Целиком\Для презентаций\poisson_A-LU(0)-ep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3909" y="2298692"/>
            <a:ext cx="3440430" cy="356616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8" name="TextBox 27"/>
          <p:cNvSpPr txBox="1"/>
          <p:nvPr/>
        </p:nvSpPr>
        <p:spPr>
          <a:xfrm>
            <a:off x="5238752" y="1643050"/>
            <a:ext cx="414340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" sz="2000" dirty="0">
                <a:latin typeface="Times New Roman" pitchFamily="18" charset="0"/>
                <a:cs typeface="Times New Roman" pitchFamily="18" charset="0"/>
              </a:rPr>
              <a:t>Initial system: cond(</a:t>
            </a:r>
            <a:r>
              <a:rPr lang="en" sz="20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" sz="2000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20.7;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" sz="200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sz="2000" i="1" baseline="-25000" dirty="0">
                <a:latin typeface="Times New Roman" pitchFamily="18" charset="0"/>
                <a:cs typeface="Times New Roman" pitchFamily="18" charset="0"/>
              </a:rPr>
              <a:t>SGS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: cond(</a:t>
            </a:r>
            <a:r>
              <a:rPr lang="en" sz="200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sz="2000" baseline="30000" dirty="0">
                <a:latin typeface="Times New Roman" pitchFamily="18" charset="0"/>
                <a:cs typeface="Times New Roman" pitchFamily="18" charset="0"/>
                <a:sym typeface="Symbol"/>
              </a:rPr>
              <a:t></a:t>
            </a:r>
            <a:r>
              <a:rPr lang="en" sz="20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" sz="20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 )</a:t>
            </a:r>
            <a:r>
              <a:rPr lang="en" sz="2000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5.1.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" sz="200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sz="2000" i="1" baseline="-25000" dirty="0">
                <a:latin typeface="Times New Roman" pitchFamily="18" charset="0"/>
                <a:cs typeface="Times New Roman" pitchFamily="18" charset="0"/>
              </a:rPr>
              <a:t>ILU(0)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: cond(</a:t>
            </a:r>
            <a:r>
              <a:rPr lang="en" sz="200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sz="2000" baseline="30000" dirty="0">
                <a:latin typeface="Times New Roman" pitchFamily="18" charset="0"/>
                <a:cs typeface="Times New Roman" pitchFamily="18" charset="0"/>
                <a:sym typeface="Symbol"/>
              </a:rPr>
              <a:t></a:t>
            </a:r>
            <a:r>
              <a:rPr lang="en" sz="20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" sz="20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 )</a:t>
            </a:r>
            <a:r>
              <a:rPr lang="en" sz="2000" dirty="0">
                <a:latin typeface="Times New Roman" pitchFamily="18" charset="0"/>
                <a:cs typeface="Times New Roman" pitchFamily="18" charset="0"/>
                <a:sym typeface="Symbol"/>
              </a:rPr>
              <a:t>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.6.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" sz="2000" dirty="0">
                <a:latin typeface="Times New Roman" pitchFamily="18" charset="0"/>
              </a:rPr>
              <a:t>Poisson </a:t>
            </a:r>
            <a:r>
              <a:rPr lang="en" sz="2000" dirty="0" smtClean="0">
                <a:latin typeface="Times New Roman" pitchFamily="18" charset="0"/>
              </a:rPr>
              <a:t>equation </a:t>
            </a:r>
            <a:r>
              <a:rPr lang="en" sz="2000" dirty="0">
                <a:latin typeface="Times New Roman" pitchFamily="18" charset="0"/>
              </a:rPr>
              <a:t>for a 40 × 40 grid Matrix size 1600 × 1600.</a:t>
            </a:r>
          </a:p>
          <a:p>
            <a:pPr algn="l" rt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" sz="2000" dirty="0">
                <a:latin typeface="Times New Roman" pitchFamily="18" charset="0"/>
                <a:cs typeface="Times New Roman" pitchFamily="18" charset="0"/>
              </a:rPr>
              <a:t>Initial system:cond(</a:t>
            </a:r>
            <a:r>
              <a:rPr lang="en" sz="20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" sz="2000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989;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" sz="200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sz="2000" i="1" baseline="-25000" dirty="0">
                <a:latin typeface="Times New Roman" pitchFamily="18" charset="0"/>
                <a:cs typeface="Times New Roman" pitchFamily="18" charset="0"/>
              </a:rPr>
              <a:t>SGS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: cond(</a:t>
            </a:r>
            <a:r>
              <a:rPr lang="en" sz="200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sz="2000" baseline="30000" dirty="0">
                <a:latin typeface="Times New Roman" pitchFamily="18" charset="0"/>
                <a:cs typeface="Times New Roman" pitchFamily="18" charset="0"/>
                <a:sym typeface="Symbol"/>
              </a:rPr>
              <a:t></a:t>
            </a:r>
            <a:r>
              <a:rPr lang="en" sz="20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" sz="20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 )</a:t>
            </a:r>
            <a:r>
              <a:rPr lang="en" sz="2000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210.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" sz="200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sz="2000" i="1" baseline="-25000" dirty="0">
                <a:latin typeface="Times New Roman" pitchFamily="18" charset="0"/>
                <a:cs typeface="Times New Roman" pitchFamily="18" charset="0"/>
              </a:rPr>
              <a:t>ILU(0)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: cond(</a:t>
            </a:r>
            <a:r>
              <a:rPr lang="en" sz="200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sz="2000" baseline="30000" dirty="0">
                <a:latin typeface="Times New Roman" pitchFamily="18" charset="0"/>
                <a:cs typeface="Times New Roman" pitchFamily="18" charset="0"/>
                <a:sym typeface="Symbol"/>
              </a:rPr>
              <a:t></a:t>
            </a:r>
            <a:r>
              <a:rPr lang="en" sz="20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" sz="20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 )</a:t>
            </a:r>
            <a:r>
              <a:rPr lang="en" sz="2000" dirty="0">
                <a:latin typeface="Times New Roman" pitchFamily="18" charset="0"/>
                <a:cs typeface="Times New Roman" pitchFamily="18" charset="0"/>
                <a:sym typeface="Symbol"/>
              </a:rPr>
              <a:t>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Номер слайда 2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22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Preconditioning Methods</a:t>
            </a:r>
            <a:endParaRPr lang="ru-RU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 dirty="0"/>
              <a:t>Filling </a:t>
            </a:r>
            <a:r>
              <a:rPr lang="en" sz="2800" dirty="0" smtClean="0"/>
              <a:t>Control. </a:t>
            </a:r>
            <a:r>
              <a:rPr lang="en" sz="2800" dirty="0"/>
              <a:t>ILU(p</a:t>
            </a:r>
            <a:r>
              <a:rPr lang="en" sz="2800" dirty="0" smtClean="0"/>
              <a:t>)-Factorization</a:t>
            </a:r>
            <a:endParaRPr lang="en" sz="2800" dirty="0"/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 rtlCol="0"/>
          <a:lstStyle/>
          <a:p>
            <a:pPr marL="457200" indent="-457200" rtl="0">
              <a:spcBef>
                <a:spcPts val="400"/>
              </a:spcBef>
              <a:spcAft>
                <a:spcPts val="0"/>
              </a:spcAft>
            </a:pPr>
            <a:r>
              <a:rPr lang="en" dirty="0">
                <a:latin typeface="Times New Roman"/>
                <a:ea typeface="Times New Roman"/>
              </a:rPr>
              <a:t>A more exact ILU-factorization can be obtained by allowing a certain degree of factor filling</a:t>
            </a:r>
            <a:r>
              <a:rPr lang="ru-RU" dirty="0" smtClean="0">
                <a:latin typeface="Times New Roman"/>
                <a:ea typeface="Times New Roman"/>
              </a:rPr>
              <a:t/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en" dirty="0">
                <a:latin typeface="Times New Roman"/>
                <a:ea typeface="Times New Roman"/>
              </a:rPr>
              <a:t>- for matrices with a regular structure </a:t>
            </a:r>
            <a:r>
              <a:rPr lang="en" i="1" dirty="0">
                <a:latin typeface="Times New Roman"/>
                <a:ea typeface="Times New Roman"/>
              </a:rPr>
              <a:t>p</a:t>
            </a:r>
            <a:r>
              <a:rPr lang="en" dirty="0">
                <a:latin typeface="Times New Roman"/>
                <a:ea typeface="Times New Roman"/>
              </a:rPr>
              <a:t> additional diagonals may be filled;</a:t>
            </a:r>
            <a:r>
              <a:rPr lang="ru-RU" dirty="0" smtClean="0">
                <a:latin typeface="Times New Roman"/>
                <a:ea typeface="Times New Roman"/>
              </a:rPr>
              <a:t/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en" dirty="0">
                <a:latin typeface="Times New Roman"/>
                <a:ea typeface="Times New Roman"/>
              </a:rPr>
              <a:t>- generalization for matrices with an irregular structure via the </a:t>
            </a:r>
            <a:r>
              <a:rPr lang="en" i="1" dirty="0">
                <a:latin typeface="Times New Roman"/>
                <a:ea typeface="Times New Roman"/>
              </a:rPr>
              <a:t>filling level</a:t>
            </a:r>
            <a:r>
              <a:rPr lang="en" dirty="0">
                <a:latin typeface="Times New Roman"/>
                <a:ea typeface="Times New Roman"/>
              </a:rPr>
              <a:t> </a:t>
            </a:r>
            <a:r>
              <a:rPr lang="en" dirty="0" smtClean="0">
                <a:latin typeface="Times New Roman"/>
                <a:ea typeface="Times New Roman"/>
              </a:rPr>
              <a:t>concept.</a:t>
            </a:r>
            <a:endParaRPr lang="en-US" i="1" dirty="0" smtClean="0">
              <a:latin typeface="Times New Roman"/>
              <a:ea typeface="Times New Roman"/>
            </a:endParaRPr>
          </a:p>
          <a:p>
            <a:pPr marL="457200" indent="-457200" rtl="0">
              <a:spcBef>
                <a:spcPts val="400"/>
              </a:spcBef>
              <a:spcAft>
                <a:spcPts val="0"/>
              </a:spcAft>
            </a:pPr>
            <a:r>
              <a:rPr lang="en" dirty="0">
                <a:latin typeface="Times New Roman"/>
                <a:ea typeface="Times New Roman"/>
              </a:rPr>
              <a:t>Initial </a:t>
            </a:r>
            <a:r>
              <a:rPr lang="en" i="1" dirty="0">
                <a:latin typeface="Times New Roman"/>
                <a:ea typeface="Times New Roman"/>
              </a:rPr>
              <a:t>l</a:t>
            </a:r>
            <a:r>
              <a:rPr lang="en" i="1" baseline="-25000" dirty="0">
                <a:latin typeface="Times New Roman"/>
                <a:ea typeface="Times New Roman"/>
              </a:rPr>
              <a:t>ij </a:t>
            </a:r>
            <a:r>
              <a:rPr lang="en" dirty="0">
                <a:latin typeface="Times New Roman"/>
                <a:ea typeface="Times New Roman"/>
              </a:rPr>
              <a:t>filling level value</a:t>
            </a:r>
            <a:endParaRPr lang="en-US" dirty="0" smtClean="0">
              <a:latin typeface="Times New Roman"/>
              <a:ea typeface="Times New Roman"/>
            </a:endParaRPr>
          </a:p>
          <a:p>
            <a:pPr marL="457200" indent="-457200" rtl="0">
              <a:spcBef>
                <a:spcPts val="400"/>
              </a:spcBef>
              <a:spcAft>
                <a:spcPts val="0"/>
              </a:spcAft>
            </a:pPr>
            <a:endParaRPr lang="en-US" i="1" dirty="0" smtClean="0">
              <a:latin typeface="Times New Roman"/>
              <a:ea typeface="Times New Roman"/>
            </a:endParaRPr>
          </a:p>
          <a:p>
            <a:pPr marL="457200" indent="-457200" rtl="0">
              <a:spcBef>
                <a:spcPts val="400"/>
              </a:spcBef>
              <a:spcAft>
                <a:spcPts val="0"/>
              </a:spcAft>
            </a:pPr>
            <a:endParaRPr lang="en-US" i="1" dirty="0" smtClean="0">
              <a:latin typeface="Times New Roman"/>
              <a:ea typeface="Times New Roman"/>
            </a:endParaRPr>
          </a:p>
          <a:p>
            <a:pPr marL="457200" indent="-457200" rtl="0">
              <a:spcBef>
                <a:spcPts val="400"/>
              </a:spcBef>
              <a:spcAft>
                <a:spcPts val="0"/>
              </a:spcAft>
            </a:pPr>
            <a:r>
              <a:rPr lang="en" dirty="0">
                <a:latin typeface="Times New Roman"/>
                <a:ea typeface="Times New Roman"/>
              </a:rPr>
              <a:t>At the </a:t>
            </a:r>
            <a:r>
              <a:rPr lang="en" i="1" dirty="0">
                <a:latin typeface="Times New Roman"/>
                <a:ea typeface="Times New Roman"/>
              </a:rPr>
              <a:t>i</a:t>
            </a:r>
            <a:r>
              <a:rPr lang="en" dirty="0">
                <a:latin typeface="Times New Roman"/>
                <a:ea typeface="Times New Roman"/>
              </a:rPr>
              <a:t>-th step of Gaussian </a:t>
            </a:r>
            <a:r>
              <a:rPr lang="en-US" dirty="0" smtClean="0">
                <a:latin typeface="Times New Roman"/>
                <a:ea typeface="Times New Roman"/>
              </a:rPr>
              <a:t>elimination</a:t>
            </a:r>
          </a:p>
          <a:p>
            <a:pPr marL="457200" indent="-457200" rtl="0">
              <a:spcBef>
                <a:spcPts val="400"/>
              </a:spcBef>
              <a:spcAft>
                <a:spcPts val="0"/>
              </a:spcAft>
            </a:pPr>
            <a:endParaRPr lang="en-US" i="1" dirty="0" smtClean="0">
              <a:latin typeface="Times New Roman"/>
              <a:ea typeface="Times New Roman"/>
            </a:endParaRPr>
          </a:p>
          <a:p>
            <a:pPr marL="457200" indent="-457200" rtl="0">
              <a:spcBef>
                <a:spcPts val="400"/>
              </a:spcBef>
              <a:spcAft>
                <a:spcPts val="0"/>
              </a:spcAft>
            </a:pPr>
            <a:endParaRPr lang="ru-RU" i="1" baseline="-25000" dirty="0" smtClean="0">
              <a:latin typeface="Times New Roman"/>
              <a:ea typeface="Times New Roman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9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401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403" name="Rectangle 1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26625" name="Object 1"/>
          <p:cNvGraphicFramePr>
            <a:graphicFrameLocks noChangeAspect="1"/>
          </p:cNvGraphicFramePr>
          <p:nvPr/>
        </p:nvGraphicFramePr>
        <p:xfrm>
          <a:off x="2524108" y="3852866"/>
          <a:ext cx="3689350" cy="960438"/>
        </p:xfrm>
        <a:graphic>
          <a:graphicData uri="http://schemas.openxmlformats.org/presentationml/2006/ole">
            <p:oleObj spid="_x0000_s26664" name="Формула" r:id="rId3" imgW="1828800" imgH="482600" progId="Equation.3">
              <p:embed/>
            </p:oleObj>
          </a:graphicData>
        </a:graphic>
      </p:graphicFrame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26627" name="Object 3"/>
          <p:cNvGraphicFramePr>
            <a:graphicFrameLocks noChangeAspect="1"/>
          </p:cNvGraphicFramePr>
          <p:nvPr/>
        </p:nvGraphicFramePr>
        <p:xfrm>
          <a:off x="2595563" y="5214950"/>
          <a:ext cx="2727325" cy="482600"/>
        </p:xfrm>
        <a:graphic>
          <a:graphicData uri="http://schemas.openxmlformats.org/presentationml/2006/ole">
            <p:oleObj spid="_x0000_s26665" name="Формула" r:id="rId4" imgW="1409088" imgH="241195" progId="Equation.3">
              <p:embed/>
            </p:oleObj>
          </a:graphicData>
        </a:graphic>
      </p:graphicFrame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23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Preconditioning Methods</a:t>
            </a:r>
            <a:endParaRPr lang="ru-RU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 dirty="0"/>
              <a:t>ILU(p</a:t>
            </a:r>
            <a:r>
              <a:rPr lang="en" sz="2800" dirty="0" smtClean="0"/>
              <a:t>)-Factorization </a:t>
            </a:r>
            <a:r>
              <a:rPr lang="en" sz="2800" dirty="0"/>
              <a:t>- Algorithm </a:t>
            </a:r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 rtlCol="0">
            <a:noAutofit/>
          </a:bodyPr>
          <a:lstStyle/>
          <a:p>
            <a:pPr marL="457200" indent="-457200" rtl="0">
              <a:spcBef>
                <a:spcPts val="400"/>
              </a:spcBef>
              <a:spcAft>
                <a:spcPts val="600"/>
              </a:spcAft>
            </a:pPr>
            <a:r>
              <a:rPr lang="en" dirty="0" smtClean="0">
                <a:latin typeface="Times New Roman"/>
                <a:ea typeface="Times New Roman"/>
              </a:rPr>
              <a:t>ILU(p</a:t>
            </a:r>
            <a:r>
              <a:rPr lang="en" dirty="0">
                <a:latin typeface="Times New Roman"/>
                <a:ea typeface="Times New Roman"/>
              </a:rPr>
              <a:t>) strategy is to zero all elements whose filling level exceeds </a:t>
            </a:r>
            <a:r>
              <a:rPr lang="en" i="1" dirty="0">
                <a:latin typeface="Times New Roman"/>
                <a:ea typeface="Times New Roman"/>
              </a:rPr>
              <a:t>p</a:t>
            </a:r>
            <a:r>
              <a:rPr lang="en" dirty="0">
                <a:latin typeface="Times New Roman"/>
                <a:ea typeface="Times New Roman"/>
              </a:rPr>
              <a:t>.</a:t>
            </a:r>
          </a:p>
          <a:p>
            <a:pPr marL="457200" indent="-45720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= 2,…,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do</a:t>
            </a: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for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= 1, . . . , i − 1 and if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ij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≠ 0 do</a:t>
            </a: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ik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ik 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jj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i∗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i∗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−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" i="1" baseline="-25000" dirty="0">
                <a:latin typeface="Times New Roman" pitchFamily="18" charset="0"/>
                <a:cs typeface="Times New Roman" pitchFamily="18" charset="0"/>
              </a:rPr>
              <a:t>ik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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ru" i="1" baseline="-25000" dirty="0">
                <a:latin typeface="Times New Roman" pitchFamily="18" charset="0"/>
                <a:cs typeface="Times New Roman" pitchFamily="18" charset="0"/>
              </a:rPr>
              <a:t>i∗</a:t>
            </a:r>
            <a:r>
              <a:rPr lang="ru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	update filling levels for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i∗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: </a:t>
            </a: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	 for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-th line: if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ij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&gt;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then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ij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0</a:t>
            </a: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end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k</a:t>
            </a:r>
          </a:p>
          <a:p>
            <a:pPr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end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i</a:t>
            </a:r>
            <a:endParaRPr lang="en-US" i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457200" indent="-457200" rtl="0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</a:pPr>
            <a:r>
              <a:rPr lang="en" dirty="0">
                <a:latin typeface="Times New Roman"/>
                <a:ea typeface="Times New Roman"/>
              </a:rPr>
              <a:t>The algorithm may be divided into two parts: symbolic (</a:t>
            </a:r>
            <a:r>
              <a:rPr lang="en" i="1" dirty="0">
                <a:latin typeface="Times New Roman"/>
                <a:ea typeface="Times New Roman"/>
              </a:rPr>
              <a:t>L</a:t>
            </a:r>
            <a:r>
              <a:rPr lang="en" dirty="0">
                <a:latin typeface="Times New Roman"/>
                <a:ea typeface="Times New Roman"/>
              </a:rPr>
              <a:t> and </a:t>
            </a:r>
            <a:r>
              <a:rPr lang="en" i="1" dirty="0">
                <a:latin typeface="Times New Roman"/>
                <a:ea typeface="Times New Roman"/>
              </a:rPr>
              <a:t>U</a:t>
            </a:r>
            <a:r>
              <a:rPr lang="en" dirty="0">
                <a:latin typeface="Times New Roman"/>
                <a:ea typeface="Times New Roman"/>
              </a:rPr>
              <a:t> </a:t>
            </a:r>
            <a:r>
              <a:rPr lang="en" dirty="0" smtClean="0">
                <a:latin typeface="Times New Roman"/>
                <a:ea typeface="Times New Roman"/>
              </a:rPr>
              <a:t>patterns) </a:t>
            </a:r>
            <a:r>
              <a:rPr lang="en" dirty="0">
                <a:latin typeface="Times New Roman"/>
                <a:ea typeface="Times New Roman"/>
              </a:rPr>
              <a:t>and numeric (</a:t>
            </a:r>
            <a:r>
              <a:rPr lang="en" i="1" dirty="0">
                <a:latin typeface="Times New Roman"/>
                <a:ea typeface="Times New Roman"/>
              </a:rPr>
              <a:t>L</a:t>
            </a:r>
            <a:r>
              <a:rPr lang="en" dirty="0">
                <a:latin typeface="Times New Roman"/>
                <a:ea typeface="Times New Roman"/>
              </a:rPr>
              <a:t> and </a:t>
            </a:r>
            <a:r>
              <a:rPr lang="en" i="1" dirty="0">
                <a:latin typeface="Times New Roman"/>
                <a:ea typeface="Times New Roman"/>
              </a:rPr>
              <a:t>U</a:t>
            </a:r>
            <a:r>
              <a:rPr lang="en" dirty="0">
                <a:latin typeface="Times New Roman"/>
                <a:ea typeface="Times New Roman"/>
              </a:rPr>
              <a:t> values)</a:t>
            </a:r>
            <a:endParaRPr lang="en-US" dirty="0" smtClean="0">
              <a:latin typeface="Times New Roman"/>
              <a:ea typeface="Times New Roman"/>
            </a:endParaRPr>
          </a:p>
          <a:p>
            <a:pPr marL="457200" indent="-457200" rtl="0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</a:pPr>
            <a:endParaRPr lang="ru-RU" i="1" baseline="-25000" dirty="0" smtClean="0">
              <a:latin typeface="Times New Roman"/>
              <a:ea typeface="Times New Roman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9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401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403" name="Rectangle 1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38916" name="Object 4"/>
          <p:cNvGraphicFramePr>
            <a:graphicFrameLocks noChangeAspect="1"/>
          </p:cNvGraphicFramePr>
          <p:nvPr/>
        </p:nvGraphicFramePr>
        <p:xfrm>
          <a:off x="6524636" y="3517904"/>
          <a:ext cx="2727325" cy="482600"/>
        </p:xfrm>
        <a:graphic>
          <a:graphicData uri="http://schemas.openxmlformats.org/presentationml/2006/ole">
            <p:oleObj spid="_x0000_s38935" name="Формула" r:id="rId3" imgW="1409088" imgH="241195" progId="Equation.3">
              <p:embed/>
            </p:oleObj>
          </a:graphicData>
        </a:graphic>
      </p:graphicFrame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24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Preconditioning Methods</a:t>
            </a:r>
            <a:endParaRPr lang="ru-RU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 dirty="0"/>
              <a:t>ILU(p</a:t>
            </a:r>
            <a:r>
              <a:rPr lang="en" sz="2800" dirty="0" smtClean="0"/>
              <a:t>)-Factorization </a:t>
            </a:r>
            <a:r>
              <a:rPr lang="en" sz="2800" dirty="0"/>
              <a:t>- Example</a:t>
            </a:r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 rtlCol="0"/>
          <a:lstStyle/>
          <a:p>
            <a:pPr marL="457200" indent="-457200" rtl="0">
              <a:buNone/>
              <a:defRPr/>
            </a:pPr>
            <a:r>
              <a:rPr lang="en" dirty="0" smtClean="0">
                <a:latin typeface="Times New Roman" pitchFamily="18" charset="0"/>
              </a:rPr>
              <a:t>Numerical solution </a:t>
            </a:r>
            <a:r>
              <a:rPr lang="en" dirty="0">
                <a:latin typeface="Times New Roman" pitchFamily="18" charset="0"/>
              </a:rPr>
              <a:t>of Poisson </a:t>
            </a:r>
            <a:r>
              <a:rPr lang="en" dirty="0" smtClean="0">
                <a:latin typeface="Times New Roman" pitchFamily="18" charset="0"/>
              </a:rPr>
              <a:t>equation </a:t>
            </a:r>
            <a:r>
              <a:rPr lang="en" dirty="0">
                <a:latin typeface="Times New Roman" pitchFamily="18" charset="0"/>
              </a:rPr>
              <a:t>for a 5×5 grid</a:t>
            </a:r>
            <a:endParaRPr lang="ru-RU" dirty="0" smtClean="0">
              <a:latin typeface="Times New Roman" pitchFamily="18" charset="0"/>
            </a:endParaRPr>
          </a:p>
          <a:p>
            <a:pPr marL="457200" indent="-457200" algn="just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dirty="0">
                <a:latin typeface="Times New Roman"/>
                <a:ea typeface="Times New Roman"/>
              </a:rPr>
              <a:t>Perform </a:t>
            </a:r>
            <a:r>
              <a:rPr lang="en" i="1" dirty="0">
                <a:latin typeface="Times New Roman"/>
                <a:ea typeface="Times New Roman"/>
              </a:rPr>
              <a:t>ILU(1)-</a:t>
            </a:r>
            <a:r>
              <a:rPr lang="en" dirty="0">
                <a:latin typeface="Times New Roman"/>
                <a:ea typeface="Times New Roman"/>
              </a:rPr>
              <a:t>factorization of </a:t>
            </a:r>
            <a:r>
              <a:rPr lang="en" i="1" dirty="0">
                <a:latin typeface="Times New Roman"/>
                <a:ea typeface="Times New Roman"/>
              </a:rPr>
              <a:t>A</a:t>
            </a:r>
            <a:r>
              <a:rPr lang="en" i="1" dirty="0">
                <a:latin typeface="Times New Roman"/>
                <a:ea typeface="Times New Roman"/>
                <a:sym typeface="Symbol"/>
              </a:rPr>
              <a:t></a:t>
            </a:r>
            <a:r>
              <a:rPr lang="en" i="1" dirty="0">
                <a:latin typeface="Times New Roman"/>
                <a:ea typeface="Times New Roman"/>
              </a:rPr>
              <a:t>IL*IU</a:t>
            </a:r>
          </a:p>
          <a:p>
            <a:pPr marL="457200" indent="-457200" algn="just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i="1" dirty="0">
                <a:latin typeface="Times New Roman"/>
                <a:ea typeface="Times New Roman"/>
              </a:rPr>
              <a:t>			   IL				       IU</a:t>
            </a:r>
            <a:endParaRPr lang="ru-RU" i="1" dirty="0" smtClean="0">
              <a:latin typeface="Times New Roman"/>
              <a:ea typeface="Times New Roman"/>
            </a:endParaRPr>
          </a:p>
          <a:p>
            <a:pPr marL="457200" indent="-457200" algn="just" rtl="0">
              <a:spcBef>
                <a:spcPts val="400"/>
              </a:spcBef>
              <a:spcAft>
                <a:spcPts val="0"/>
              </a:spcAft>
              <a:buNone/>
            </a:pPr>
            <a:endParaRPr lang="en-US" i="1" dirty="0" smtClean="0">
              <a:latin typeface="Times New Roman"/>
              <a:ea typeface="Times New Roman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9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401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403" name="Rectangle 1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5063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506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pic>
        <p:nvPicPr>
          <p:cNvPr id="24" name="Рисунок 23" descr="D:\Konstantin\Публикации\2011 Учебное пособие\Целиком\Для презентаций\poisson_L(1)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5348" y="2500306"/>
            <a:ext cx="3771900" cy="37719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5" name="Рисунок 24" descr="D:\Konstantin\Публикации\2011 Учебное пособие\Целиком\Для презентаций\poisson_U(1)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0280" y="2500306"/>
            <a:ext cx="3760470" cy="373761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6" name="Номер слайда 2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25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Preconditioning Methods</a:t>
            </a:r>
            <a:endParaRPr lang="ru-RU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 dirty="0"/>
              <a:t>ILU(p</a:t>
            </a:r>
            <a:r>
              <a:rPr lang="en" sz="2800" dirty="0" smtClean="0"/>
              <a:t>)-Factorization </a:t>
            </a:r>
            <a:r>
              <a:rPr lang="en" sz="2800" dirty="0"/>
              <a:t>- Example</a:t>
            </a:r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 rtlCol="0"/>
          <a:lstStyle/>
          <a:p>
            <a:pPr marL="457200" indent="-457200" algn="just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i="1" dirty="0">
                <a:latin typeface="Times New Roman"/>
                <a:ea typeface="Times New Roman"/>
              </a:rPr>
              <a:t>ILU(1)</a:t>
            </a:r>
            <a:r>
              <a:rPr lang="en" dirty="0">
                <a:latin typeface="Times New Roman"/>
                <a:ea typeface="Times New Roman"/>
              </a:rPr>
              <a:t>-factorization </a:t>
            </a:r>
            <a:r>
              <a:rPr lang="en" dirty="0" smtClean="0">
                <a:latin typeface="Times New Roman"/>
                <a:ea typeface="Times New Roman"/>
              </a:rPr>
              <a:t>residual</a:t>
            </a:r>
            <a:endParaRPr lang="en-US" i="1" dirty="0" smtClean="0">
              <a:latin typeface="Times New Roman"/>
              <a:ea typeface="Times New Roman"/>
            </a:endParaRPr>
          </a:p>
          <a:p>
            <a:pPr marL="457200" indent="-457200" algn="just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i="1" dirty="0">
                <a:latin typeface="Times New Roman"/>
                <a:ea typeface="Times New Roman"/>
              </a:rPr>
              <a:t>		       A</a:t>
            </a:r>
            <a:r>
              <a:rPr lang="en" i="1" dirty="0">
                <a:latin typeface="Times New Roman"/>
                <a:ea typeface="Times New Roman"/>
                <a:sym typeface="Symbol"/>
              </a:rPr>
              <a:t></a:t>
            </a:r>
            <a:r>
              <a:rPr lang="en" i="1" dirty="0">
                <a:latin typeface="Times New Roman"/>
                <a:ea typeface="Times New Roman"/>
              </a:rPr>
              <a:t>IL*IU 				</a:t>
            </a:r>
            <a:endParaRPr lang="ru-RU" i="1" dirty="0" smtClean="0">
              <a:latin typeface="Times New Roman"/>
              <a:ea typeface="Times New Roman"/>
            </a:endParaRPr>
          </a:p>
          <a:p>
            <a:pPr marL="457200" indent="-457200" algn="just" rtl="0">
              <a:spcBef>
                <a:spcPts val="400"/>
              </a:spcBef>
              <a:spcAft>
                <a:spcPts val="0"/>
              </a:spcAft>
              <a:buNone/>
            </a:pPr>
            <a:endParaRPr lang="en-US" i="1" dirty="0" smtClean="0">
              <a:latin typeface="Times New Roman"/>
              <a:ea typeface="Times New Roman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9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401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403" name="Rectangle 1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5063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506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5238752" y="1643050"/>
            <a:ext cx="41434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" sz="2000" dirty="0">
                <a:latin typeface="Times New Roman" pitchFamily="18" charset="0"/>
                <a:cs typeface="Times New Roman" pitchFamily="18" charset="0"/>
              </a:rPr>
              <a:t>Initial system: cond(</a:t>
            </a:r>
            <a:r>
              <a:rPr lang="en" sz="20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" sz="2000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20.7;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" sz="200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sz="2000" i="1" baseline="-25000" dirty="0">
                <a:latin typeface="Times New Roman" pitchFamily="18" charset="0"/>
                <a:cs typeface="Times New Roman" pitchFamily="18" charset="0"/>
              </a:rPr>
              <a:t>SGS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: cond(</a:t>
            </a:r>
            <a:r>
              <a:rPr lang="en" sz="200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sz="2000" baseline="30000" dirty="0">
                <a:latin typeface="Times New Roman" pitchFamily="18" charset="0"/>
                <a:cs typeface="Times New Roman" pitchFamily="18" charset="0"/>
                <a:sym typeface="Symbol"/>
              </a:rPr>
              <a:t></a:t>
            </a:r>
            <a:r>
              <a:rPr lang="en" sz="20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" sz="20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 )</a:t>
            </a:r>
            <a:r>
              <a:rPr lang="en" sz="2000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5.1.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" sz="200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sz="2000" i="1" baseline="-25000" dirty="0">
                <a:latin typeface="Times New Roman" pitchFamily="18" charset="0"/>
                <a:cs typeface="Times New Roman" pitchFamily="18" charset="0"/>
              </a:rPr>
              <a:t>ILU(0)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: cond(</a:t>
            </a:r>
            <a:r>
              <a:rPr lang="en" sz="200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sz="2000" baseline="30000" dirty="0">
                <a:latin typeface="Times New Roman" pitchFamily="18" charset="0"/>
                <a:cs typeface="Times New Roman" pitchFamily="18" charset="0"/>
                <a:sym typeface="Symbol"/>
              </a:rPr>
              <a:t></a:t>
            </a:r>
            <a:r>
              <a:rPr lang="en" sz="20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" sz="20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 )</a:t>
            </a:r>
            <a:r>
              <a:rPr lang="en" sz="2000" dirty="0">
                <a:latin typeface="Times New Roman" pitchFamily="18" charset="0"/>
                <a:cs typeface="Times New Roman" pitchFamily="18" charset="0"/>
                <a:sym typeface="Symbol"/>
              </a:rPr>
              <a:t>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.6.</a:t>
            </a:r>
          </a:p>
          <a:p>
            <a:pPr algn="ctr" rtl="0"/>
            <a:r>
              <a:rPr lang="en" sz="200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sz="2000" i="1" baseline="-25000" dirty="0">
                <a:latin typeface="Times New Roman" pitchFamily="18" charset="0"/>
                <a:cs typeface="Times New Roman" pitchFamily="18" charset="0"/>
              </a:rPr>
              <a:t>ILU(1)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: cond(</a:t>
            </a:r>
            <a:r>
              <a:rPr lang="en" sz="200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sz="2000" baseline="30000" dirty="0">
                <a:latin typeface="Times New Roman" pitchFamily="18" charset="0"/>
                <a:cs typeface="Times New Roman" pitchFamily="18" charset="0"/>
                <a:sym typeface="Symbol"/>
              </a:rPr>
              <a:t></a:t>
            </a:r>
            <a:r>
              <a:rPr lang="en" sz="20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" sz="20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 )</a:t>
            </a:r>
            <a:r>
              <a:rPr lang="en" sz="2000" dirty="0">
                <a:latin typeface="Times New Roman" pitchFamily="18" charset="0"/>
                <a:cs typeface="Times New Roman" pitchFamily="18" charset="0"/>
                <a:sym typeface="Symbol"/>
              </a:rPr>
              <a:t>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.5.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" sz="2000" dirty="0">
                <a:latin typeface="Times New Roman" pitchFamily="18" charset="0"/>
              </a:rPr>
              <a:t>Poisson Equation for a 40 × 40 grid Matrix size 1600 × 1600.</a:t>
            </a:r>
          </a:p>
          <a:p>
            <a:pPr algn="l" rt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" sz="2000" dirty="0">
                <a:latin typeface="Times New Roman" pitchFamily="18" charset="0"/>
                <a:cs typeface="Times New Roman" pitchFamily="18" charset="0"/>
              </a:rPr>
              <a:t>Initial system:cond(</a:t>
            </a:r>
            <a:r>
              <a:rPr lang="en" sz="20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" sz="2000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989;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" sz="200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sz="2000" i="1" baseline="-25000" dirty="0">
                <a:latin typeface="Times New Roman" pitchFamily="18" charset="0"/>
                <a:cs typeface="Times New Roman" pitchFamily="18" charset="0"/>
              </a:rPr>
              <a:t>SGS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: cond(</a:t>
            </a:r>
            <a:r>
              <a:rPr lang="en" sz="200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sz="2000" baseline="30000" dirty="0">
                <a:latin typeface="Times New Roman" pitchFamily="18" charset="0"/>
                <a:cs typeface="Times New Roman" pitchFamily="18" charset="0"/>
                <a:sym typeface="Symbol"/>
              </a:rPr>
              <a:t></a:t>
            </a:r>
            <a:r>
              <a:rPr lang="en" sz="20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" sz="20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 )</a:t>
            </a:r>
            <a:r>
              <a:rPr lang="en" sz="2000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210.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" sz="200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sz="2000" i="1" baseline="-25000" dirty="0">
                <a:latin typeface="Times New Roman" pitchFamily="18" charset="0"/>
                <a:cs typeface="Times New Roman" pitchFamily="18" charset="0"/>
              </a:rPr>
              <a:t>ILU(0)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: cond(</a:t>
            </a:r>
            <a:r>
              <a:rPr lang="en" sz="200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sz="2000" baseline="30000" dirty="0">
                <a:latin typeface="Times New Roman" pitchFamily="18" charset="0"/>
                <a:cs typeface="Times New Roman" pitchFamily="18" charset="0"/>
                <a:sym typeface="Symbol"/>
              </a:rPr>
              <a:t></a:t>
            </a:r>
            <a:r>
              <a:rPr lang="en" sz="20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" sz="20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 )</a:t>
            </a:r>
            <a:r>
              <a:rPr lang="en" sz="2000" dirty="0">
                <a:latin typeface="Times New Roman" pitchFamily="18" charset="0"/>
                <a:cs typeface="Times New Roman" pitchFamily="18" charset="0"/>
                <a:sym typeface="Symbol"/>
              </a:rPr>
              <a:t>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 rtl="0"/>
            <a:r>
              <a:rPr lang="en" sz="200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sz="2000" i="1" baseline="-25000" dirty="0">
                <a:latin typeface="Times New Roman" pitchFamily="18" charset="0"/>
                <a:cs typeface="Times New Roman" pitchFamily="18" charset="0"/>
              </a:rPr>
              <a:t>ILU(0)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: cond(</a:t>
            </a:r>
            <a:r>
              <a:rPr lang="en" sz="200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sz="2000" baseline="30000" dirty="0">
                <a:latin typeface="Times New Roman" pitchFamily="18" charset="0"/>
                <a:cs typeface="Times New Roman" pitchFamily="18" charset="0"/>
                <a:sym typeface="Symbol"/>
              </a:rPr>
              <a:t></a:t>
            </a:r>
            <a:r>
              <a:rPr lang="en" sz="20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" sz="20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 )</a:t>
            </a:r>
            <a:r>
              <a:rPr lang="en" sz="2000" dirty="0">
                <a:latin typeface="Times New Roman" pitchFamily="18" charset="0"/>
                <a:cs typeface="Times New Roman" pitchFamily="18" charset="0"/>
                <a:sym typeface="Symbol"/>
              </a:rPr>
              <a:t></a:t>
            </a:r>
            <a:r>
              <a:rPr lang="en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Рисунок 25" descr="D:\Konstantin\Публикации\2011 Учебное пособие\Целиком\Для презентаций\poisson_A-LU(1)-ep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5347" y="2433644"/>
            <a:ext cx="3920490" cy="35433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5" name="Номер слайда 2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26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4579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Preconditioning Methods</a:t>
            </a:r>
            <a:endParaRPr lang="ru-RU" smtClean="0"/>
          </a:p>
        </p:txBody>
      </p:sp>
      <p:sp>
        <p:nvSpPr>
          <p:cNvPr id="24580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Conclusion</a:t>
            </a:r>
          </a:p>
        </p:txBody>
      </p:sp>
      <p:sp>
        <p:nvSpPr>
          <p:cNvPr id="24581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As part of this lecture, we have reviewed the following:</a:t>
            </a:r>
            <a:endParaRPr lang="ru-RU" dirty="0" smtClean="0"/>
          </a:p>
          <a:p>
            <a:pPr lvl="1" rtl="0"/>
            <a:r>
              <a:rPr lang="en" sz="2000" dirty="0"/>
              <a:t>Concept of </a:t>
            </a:r>
            <a:r>
              <a:rPr lang="en" sz="2000" dirty="0" smtClean="0"/>
              <a:t>preconditioning</a:t>
            </a:r>
            <a:endParaRPr lang="ru-RU" sz="2000" dirty="0" smtClean="0"/>
          </a:p>
          <a:p>
            <a:pPr lvl="1" rtl="0"/>
            <a:r>
              <a:rPr lang="en" sz="2000" dirty="0"/>
              <a:t>Requirements to </a:t>
            </a:r>
            <a:r>
              <a:rPr lang="en" sz="2000" dirty="0" smtClean="0"/>
              <a:t>preconditioners</a:t>
            </a:r>
            <a:endParaRPr lang="ru-RU" sz="2000" dirty="0" smtClean="0"/>
          </a:p>
          <a:p>
            <a:pPr lvl="1" rtl="0"/>
            <a:r>
              <a:rPr lang="en" sz="2000" dirty="0"/>
              <a:t>Preconditioning types</a:t>
            </a:r>
            <a:endParaRPr lang="ru-RU" sz="2000" dirty="0" smtClean="0"/>
          </a:p>
          <a:p>
            <a:pPr lvl="1" rtl="0"/>
            <a:r>
              <a:rPr lang="en" dirty="0"/>
              <a:t>Basic </a:t>
            </a:r>
            <a:r>
              <a:rPr lang="en" dirty="0" smtClean="0"/>
              <a:t>preconditioners</a:t>
            </a:r>
            <a:endParaRPr lang="ru-RU" dirty="0" smtClean="0"/>
          </a:p>
          <a:p>
            <a:pPr lvl="2" rtl="0"/>
            <a:r>
              <a:rPr lang="en" sz="1600" dirty="0"/>
              <a:t>Jacobi (J), Gauss-Seidel (GS)</a:t>
            </a:r>
            <a:endParaRPr lang="ru-RU" sz="1600" dirty="0" smtClean="0"/>
          </a:p>
          <a:p>
            <a:pPr lvl="2" rtl="0"/>
            <a:r>
              <a:rPr lang="en" sz="1600" dirty="0"/>
              <a:t>SOR, SSOR, SGS</a:t>
            </a:r>
          </a:p>
          <a:p>
            <a:pPr lvl="1" rtl="0"/>
            <a:r>
              <a:rPr lang="en" dirty="0"/>
              <a:t>Partial LU-factorization</a:t>
            </a:r>
          </a:p>
          <a:p>
            <a:pPr lvl="2" rtl="0"/>
            <a:r>
              <a:rPr lang="en" sz="1600" dirty="0"/>
              <a:t>General Pattern</a:t>
            </a:r>
          </a:p>
          <a:p>
            <a:pPr lvl="2" rtl="0"/>
            <a:r>
              <a:rPr lang="en" sz="1600" dirty="0"/>
              <a:t>ILU(0), factorization without filling</a:t>
            </a:r>
          </a:p>
          <a:p>
            <a:pPr lvl="2" rtl="0"/>
            <a:r>
              <a:rPr lang="en" sz="1600" dirty="0"/>
              <a:t>ILU(0), factorization with filling control</a:t>
            </a:r>
          </a:p>
          <a:p>
            <a:pPr lvl="1" rtl="0"/>
            <a:r>
              <a:rPr lang="en"/>
              <a:t>Experimental </a:t>
            </a:r>
            <a:r>
              <a:rPr lang="en" smtClean="0"/>
              <a:t>results</a:t>
            </a:r>
            <a:endParaRPr lang="en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27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5603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Preconditioning Methods</a:t>
            </a:r>
            <a:endParaRPr lang="ru-RU" smtClean="0"/>
          </a:p>
        </p:txBody>
      </p:sp>
      <p:sp>
        <p:nvSpPr>
          <p:cNvPr id="25604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 sz="2800"/>
              <a:t>References</a:t>
            </a:r>
          </a:p>
        </p:txBody>
      </p:sp>
      <p:sp>
        <p:nvSpPr>
          <p:cNvPr id="25605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marL="457200" indent="-457200">
              <a:buFont typeface="Arial" charset="0"/>
              <a:buAutoNum type="arabicPeriod"/>
            </a:pPr>
            <a:r>
              <a:rPr lang="en-US" dirty="0" smtClean="0"/>
              <a:t>James W. </a:t>
            </a:r>
            <a:r>
              <a:rPr lang="en-US" dirty="0" err="1" smtClean="0"/>
              <a:t>Demmel</a:t>
            </a:r>
            <a:r>
              <a:rPr lang="en-US" dirty="0" smtClean="0"/>
              <a:t>. Applied Numerical Linear Algebra. SIAM, 1997.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-US" dirty="0" smtClean="0"/>
              <a:t>Gene H. </a:t>
            </a:r>
            <a:r>
              <a:rPr lang="en-US" dirty="0" err="1" smtClean="0"/>
              <a:t>Golub</a:t>
            </a:r>
            <a:r>
              <a:rPr lang="en-US" dirty="0" smtClean="0"/>
              <a:t>, Charles F. Van Loan. Matrix Computations. The John Hopkins University Press, 1996.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" dirty="0" smtClean="0"/>
              <a:t>J</a:t>
            </a:r>
            <a:r>
              <a:rPr lang="en" dirty="0"/>
              <a:t>. Dongarra et al. Templates for the solution of linear systems: building blocks for iterative methods. SIAM, 1994.</a:t>
            </a:r>
            <a:endParaRPr lang="ru-RU" dirty="0" smtClean="0"/>
          </a:p>
          <a:p>
            <a:pPr marL="457200" indent="-457200" rtl="0">
              <a:buFont typeface="Arial" charset="0"/>
              <a:buAutoNum type="arabicPeriod"/>
            </a:pPr>
            <a:r>
              <a:rPr lang="en" dirty="0"/>
              <a:t>Y. Saad. Iterative Methods for Sparse Linear Systems. SIAM, 2003.</a:t>
            </a:r>
            <a:endParaRPr lang="ru-RU" dirty="0" smtClean="0"/>
          </a:p>
          <a:p>
            <a:pPr marL="457200" indent="-457200" rtl="0">
              <a:buFont typeface="Arial" charset="0"/>
              <a:buAutoNum type="arabicPeriod"/>
            </a:pPr>
            <a:endParaRPr lang="ru-RU" dirty="0" smtClean="0"/>
          </a:p>
        </p:txBody>
      </p:sp>
      <p:sp>
        <p:nvSpPr>
          <p:cNvPr id="25606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tlCol="0"/>
          <a:lstStyle/>
          <a:p>
            <a:pPr rtl="0"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28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6627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Preconditioning Methods</a:t>
            </a:r>
            <a:endParaRPr lang="ru-RU" smtClean="0"/>
          </a:p>
        </p:txBody>
      </p:sp>
      <p:sp>
        <p:nvSpPr>
          <p:cNvPr id="26628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 sz="2800"/>
              <a:t>Internet Resources</a:t>
            </a:r>
          </a:p>
        </p:txBody>
      </p:sp>
      <p:sp>
        <p:nvSpPr>
          <p:cNvPr id="26629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marL="457200" indent="-457200" rtl="0">
              <a:buFont typeface="Wingdings" pitchFamily="2" charset="2"/>
              <a:buAutoNum type="arabicPeriod" startAt="5"/>
            </a:pPr>
            <a:r>
              <a:rPr lang="en" dirty="0" smtClean="0"/>
              <a:t>Intel Math Kernel Library Reference Manual.</a:t>
            </a:r>
            <a:endParaRPr lang="ru-RU" dirty="0" smtClean="0"/>
          </a:p>
          <a:p>
            <a:pPr marL="457200" indent="-457200" rtl="0">
              <a:buFont typeface="Wingdings" pitchFamily="2" charset="2"/>
              <a:buNone/>
            </a:pPr>
            <a:r>
              <a:rPr lang="en" dirty="0" smtClean="0"/>
              <a:t>	[</a:t>
            </a:r>
            <a:r>
              <a:rPr lang="en" u="sng" dirty="0" smtClean="0">
                <a:hlinkClick r:id="rId2"/>
              </a:rPr>
              <a:t>http://software.intel.com/sites/products/documentation/hpc/mkl/mklman.pdf</a:t>
            </a:r>
            <a:r>
              <a:rPr lang="en" dirty="0" smtClean="0"/>
              <a:t>].</a:t>
            </a:r>
            <a:endParaRPr lang="ru-RU" dirty="0" smtClean="0"/>
          </a:p>
        </p:txBody>
      </p:sp>
      <p:sp>
        <p:nvSpPr>
          <p:cNvPr id="26630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tlCol="0"/>
          <a:lstStyle/>
          <a:p>
            <a:pPr rtl="0"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29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 dirty="0"/>
          </a:p>
        </p:txBody>
      </p:sp>
      <p:sp>
        <p:nvSpPr>
          <p:cNvPr id="1028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Preconditioning Methods</a:t>
            </a:r>
            <a:endParaRPr lang="ru-RU" smtClean="0"/>
          </a:p>
        </p:txBody>
      </p:sp>
      <p:sp>
        <p:nvSpPr>
          <p:cNvPr id="1029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 sz="2800"/>
              <a:t>Problem statement</a:t>
            </a:r>
          </a:p>
        </p:txBody>
      </p:sp>
      <p:sp>
        <p:nvSpPr>
          <p:cNvPr id="1031" name="Содержимое 2"/>
          <p:cNvSpPr>
            <a:spLocks noGrp="1"/>
          </p:cNvSpPr>
          <p:nvPr>
            <p:ph idx="1"/>
          </p:nvPr>
        </p:nvSpPr>
        <p:spPr>
          <a:xfrm>
            <a:off x="495300" y="1484461"/>
            <a:ext cx="9137650" cy="4968875"/>
          </a:xfrm>
        </p:spPr>
        <p:txBody>
          <a:bodyPr rtlCol="0"/>
          <a:lstStyle/>
          <a:p>
            <a:pPr rtl="0">
              <a:defRPr/>
            </a:pPr>
            <a:r>
              <a:rPr lang="en" sz="2200" dirty="0"/>
              <a:t>Let us consider a system of </a:t>
            </a:r>
            <a:r>
              <a:rPr lang="en" sz="2200" i="1" dirty="0">
                <a:latin typeface="Times New Roman" pitchFamily="18" charset="0"/>
              </a:rPr>
              <a:t>n </a:t>
            </a:r>
            <a:r>
              <a:rPr lang="en" sz="2200" dirty="0">
                <a:latin typeface="Times New Roman" pitchFamily="18" charset="0"/>
              </a:rPr>
              <a:t> </a:t>
            </a:r>
            <a:r>
              <a:rPr lang="en" sz="2200" dirty="0"/>
              <a:t>linear equations that looks as </a:t>
            </a:r>
            <a:r>
              <a:rPr lang="en" sz="2200" dirty="0" smtClean="0"/>
              <a:t>follows: </a:t>
            </a:r>
            <a:endParaRPr lang="en" sz="2200" dirty="0"/>
          </a:p>
          <a:p>
            <a:pPr rtl="0">
              <a:defRPr/>
            </a:pPr>
            <a:endParaRPr lang="ru-RU" sz="2200" dirty="0" smtClean="0"/>
          </a:p>
          <a:p>
            <a:pPr rtl="0">
              <a:defRPr/>
            </a:pPr>
            <a:endParaRPr lang="ru-RU" sz="2200" dirty="0" smtClean="0"/>
          </a:p>
          <a:p>
            <a:pPr rtl="0">
              <a:defRPr/>
            </a:pPr>
            <a:endParaRPr lang="ru-RU" sz="2200" dirty="0" smtClean="0"/>
          </a:p>
          <a:p>
            <a:pPr rtl="0">
              <a:defRPr/>
            </a:pPr>
            <a:r>
              <a:rPr lang="en" sz="2200" dirty="0"/>
              <a:t>This system can be represented as </a:t>
            </a:r>
            <a:r>
              <a:rPr lang="en" sz="2200" dirty="0" smtClean="0"/>
              <a:t>a </a:t>
            </a:r>
            <a:r>
              <a:rPr lang="en" sz="2200" dirty="0"/>
              <a:t>matrix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en" sz="2200" dirty="0"/>
              <a:t>				</a:t>
            </a:r>
            <a:r>
              <a:rPr lang="en" i="1" dirty="0">
                <a:latin typeface="Times New Roman" pitchFamily="18" charset="0"/>
              </a:rPr>
              <a:t>Ax</a:t>
            </a:r>
            <a:r>
              <a:rPr lang="en" dirty="0">
                <a:latin typeface="Times New Roman" pitchFamily="18" charset="0"/>
                <a:sym typeface="Symbol" pitchFamily="18" charset="2"/>
              </a:rPr>
              <a:t></a:t>
            </a:r>
            <a:r>
              <a:rPr lang="en" i="1" dirty="0">
                <a:latin typeface="Times New Roman" pitchFamily="18" charset="0"/>
              </a:rPr>
              <a:t>b</a:t>
            </a:r>
            <a:endParaRPr lang="ru-RU" i="1" dirty="0" smtClean="0">
              <a:latin typeface="Times New Roman" pitchFamily="18" charset="0"/>
            </a:endParaRPr>
          </a:p>
          <a:p>
            <a:pPr rtl="0">
              <a:defRPr/>
            </a:pPr>
            <a:r>
              <a:rPr lang="en" sz="2200" i="1" dirty="0">
                <a:latin typeface="Times New Roman" pitchFamily="18" charset="0"/>
              </a:rPr>
              <a:t>A</a:t>
            </a:r>
            <a:r>
              <a:rPr lang="en" sz="2200" dirty="0">
                <a:latin typeface="Times New Roman" pitchFamily="18" charset="0"/>
                <a:sym typeface="Symbol" pitchFamily="18" charset="2"/>
              </a:rPr>
              <a:t></a:t>
            </a:r>
            <a:r>
              <a:rPr lang="en" sz="2200" dirty="0">
                <a:latin typeface="Times New Roman" pitchFamily="18" charset="0"/>
              </a:rPr>
              <a:t>(</a:t>
            </a:r>
            <a:r>
              <a:rPr lang="en" sz="2200" i="1" dirty="0">
                <a:latin typeface="Times New Roman" pitchFamily="18" charset="0"/>
              </a:rPr>
              <a:t>a</a:t>
            </a:r>
            <a:r>
              <a:rPr lang="en" sz="2200" i="1" baseline="-25000" dirty="0">
                <a:latin typeface="Times New Roman" pitchFamily="18" charset="0"/>
              </a:rPr>
              <a:t>ij</a:t>
            </a:r>
            <a:r>
              <a:rPr lang="en" sz="2200" dirty="0">
                <a:latin typeface="Times New Roman" pitchFamily="18" charset="0"/>
              </a:rPr>
              <a:t>)</a:t>
            </a:r>
            <a:r>
              <a:rPr lang="en" sz="2200" dirty="0"/>
              <a:t> is a </a:t>
            </a:r>
            <a:r>
              <a:rPr lang="en" i="1" dirty="0">
                <a:latin typeface="Times New Roman" pitchFamily="18" charset="0"/>
              </a:rPr>
              <a:t>n</a:t>
            </a:r>
            <a:r>
              <a:rPr lang="en" dirty="0">
                <a:latin typeface="Times New Roman" pitchFamily="18" charset="0"/>
              </a:rPr>
              <a:t>×</a:t>
            </a:r>
            <a:r>
              <a:rPr lang="en" i="1" dirty="0">
                <a:latin typeface="Times New Roman" pitchFamily="18" charset="0"/>
              </a:rPr>
              <a:t>n </a:t>
            </a:r>
            <a:r>
              <a:rPr lang="en" sz="2200" dirty="0">
                <a:latin typeface="Times New Roman" pitchFamily="18" charset="0"/>
              </a:rPr>
              <a:t>real matrix; </a:t>
            </a:r>
            <a:r>
              <a:rPr lang="en" sz="2200" i="1" dirty="0">
                <a:latin typeface="Times New Roman" pitchFamily="18" charset="0"/>
              </a:rPr>
              <a:t>A</a:t>
            </a:r>
            <a:r>
              <a:rPr lang="en" sz="2200" dirty="0">
                <a:latin typeface="Times New Roman" pitchFamily="18" charset="0"/>
              </a:rPr>
              <a:t> is </a:t>
            </a:r>
            <a:r>
              <a:rPr lang="en" sz="2200" dirty="0"/>
              <a:t>a sparse matrix</a:t>
            </a:r>
            <a:r>
              <a:rPr lang="en" sz="2200" dirty="0">
                <a:latin typeface="Times New Roman" pitchFamily="18" charset="0"/>
              </a:rPr>
              <a:t>; </a:t>
            </a:r>
            <a:r>
              <a:rPr lang="en" i="1" dirty="0">
                <a:latin typeface="Times New Roman" pitchFamily="18" charset="0"/>
              </a:rPr>
              <a:t>b</a:t>
            </a:r>
            <a:r>
              <a:rPr lang="en" sz="2200" dirty="0">
                <a:latin typeface="Times New Roman" pitchFamily="18" charset="0"/>
              </a:rPr>
              <a:t> and </a:t>
            </a:r>
            <a:r>
              <a:rPr lang="en" i="1" dirty="0">
                <a:latin typeface="Times New Roman" pitchFamily="18" charset="0"/>
              </a:rPr>
              <a:t>x</a:t>
            </a:r>
            <a:r>
              <a:rPr lang="en" sz="2200" i="1" dirty="0">
                <a:latin typeface="Times New Roman" pitchFamily="18" charset="0"/>
              </a:rPr>
              <a:t> </a:t>
            </a:r>
            <a:r>
              <a:rPr lang="en" sz="2200" dirty="0">
                <a:sym typeface="Symbol" pitchFamily="18" charset="2"/>
              </a:rPr>
              <a:t>are</a:t>
            </a:r>
            <a:r>
              <a:rPr lang="en" sz="2200" dirty="0"/>
              <a:t> vectors consisting of </a:t>
            </a:r>
            <a:r>
              <a:rPr lang="en" i="1" dirty="0">
                <a:latin typeface="Times New Roman" pitchFamily="18" charset="0"/>
              </a:rPr>
              <a:t>n</a:t>
            </a:r>
            <a:r>
              <a:rPr lang="en" sz="2200" dirty="0"/>
              <a:t> elements; </a:t>
            </a:r>
            <a:r>
              <a:rPr lang="en" sz="2200" dirty="0" smtClean="0"/>
              <a:t>the </a:t>
            </a:r>
            <a:r>
              <a:rPr lang="en" sz="2200" dirty="0"/>
              <a:t>exact system solution </a:t>
            </a:r>
            <a:r>
              <a:rPr lang="en" sz="2200" dirty="0" smtClean="0"/>
              <a:t>is </a:t>
            </a:r>
            <a:r>
              <a:rPr lang="en" sz="22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" sz="2200" baseline="30000" dirty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" sz="2200" dirty="0"/>
              <a:t>.</a:t>
            </a:r>
            <a:endParaRPr lang="ru-RU" sz="2200" dirty="0" smtClean="0"/>
          </a:p>
          <a:p>
            <a:r>
              <a:rPr sz="2200" i="1" dirty="0"/>
              <a:t>An iterative method </a:t>
            </a:r>
            <a:r>
              <a:rPr lang="en" sz="2200" dirty="0"/>
              <a:t>generates a sequence of vectors </a:t>
            </a:r>
            <a:r>
              <a:rPr lang="en-US" sz="2200" i="1" kern="800" dirty="0">
                <a:latin typeface="Times New Roman"/>
              </a:rPr>
              <a:t>x</a:t>
            </a:r>
            <a:r>
              <a:rPr lang="en-US" sz="2200" kern="800" baseline="30000" dirty="0">
                <a:latin typeface="Times New Roman"/>
              </a:rPr>
              <a:t>(</a:t>
            </a:r>
            <a:r>
              <a:rPr lang="en-US" sz="2200" i="1" kern="800" baseline="30000" dirty="0">
                <a:latin typeface="Times New Roman"/>
              </a:rPr>
              <a:t>s</a:t>
            </a:r>
            <a:r>
              <a:rPr lang="en-US" sz="2200" kern="800" baseline="30000" dirty="0">
                <a:latin typeface="Times New Roman"/>
              </a:rPr>
              <a:t>)</a:t>
            </a:r>
            <a:r>
              <a:rPr lang="en-US" sz="2200" kern="800" dirty="0">
                <a:latin typeface="Times New Roman"/>
                <a:sym typeface="Symbol"/>
              </a:rPr>
              <a:t></a:t>
            </a:r>
            <a:r>
              <a:rPr lang="en-US" sz="2200" i="1" kern="800" dirty="0">
                <a:latin typeface="Times New Roman"/>
                <a:sym typeface="Symbol"/>
              </a:rPr>
              <a:t>R</a:t>
            </a:r>
            <a:r>
              <a:rPr lang="en-US" sz="2200" i="1" kern="800" baseline="30000" dirty="0">
                <a:latin typeface="Times New Roman"/>
                <a:sym typeface="Symbol"/>
              </a:rPr>
              <a:t>m</a:t>
            </a:r>
            <a:r>
              <a:rPr sz="2200" dirty="0" smtClean="0"/>
              <a:t>, </a:t>
            </a:r>
            <a:r>
              <a:rPr lang="en-US" sz="2200" i="1" kern="800" dirty="0">
                <a:latin typeface="Times New Roman"/>
                <a:sym typeface="Symbol"/>
              </a:rPr>
              <a:t>s</a:t>
            </a:r>
            <a:r>
              <a:rPr lang="en" sz="2200" kern="800" dirty="0">
                <a:latin typeface="Times New Roman"/>
                <a:sym typeface="Symbol"/>
              </a:rPr>
              <a:t></a:t>
            </a:r>
            <a:r>
              <a:rPr lang="en" sz="2200" kern="800" dirty="0" smtClean="0">
                <a:latin typeface="Times New Roman"/>
                <a:sym typeface="Symbol"/>
              </a:rPr>
              <a:t></a:t>
            </a:r>
            <a:r>
              <a:rPr lang="en" sz="2200" dirty="0" smtClean="0"/>
              <a:t> </a:t>
            </a:r>
            <a:r>
              <a:rPr lang="en" sz="2200" dirty="0"/>
              <a:t>where </a:t>
            </a:r>
            <a:r>
              <a:rPr lang="en-US" sz="2200" i="1" kern="800" dirty="0">
                <a:latin typeface="Times New Roman"/>
              </a:rPr>
              <a:t>x</a:t>
            </a:r>
            <a:r>
              <a:rPr lang="en-US" sz="2200" kern="800" baseline="30000" dirty="0">
                <a:latin typeface="Times New Roman"/>
              </a:rPr>
              <a:t>(</a:t>
            </a:r>
            <a:r>
              <a:rPr lang="en-US" sz="2200" i="1" kern="800" baseline="30000" dirty="0">
                <a:latin typeface="Times New Roman"/>
              </a:rPr>
              <a:t>s</a:t>
            </a:r>
            <a:r>
              <a:rPr lang="en-US" sz="2200" kern="800" baseline="30000" dirty="0">
                <a:latin typeface="Times New Roman"/>
              </a:rPr>
              <a:t>)</a:t>
            </a:r>
            <a:r>
              <a:rPr lang="en" sz="2200" dirty="0" smtClean="0"/>
              <a:t> </a:t>
            </a:r>
            <a:r>
              <a:rPr lang="en" sz="2200" dirty="0">
                <a:sym typeface="Symbol"/>
              </a:rPr>
              <a:t>is</a:t>
            </a:r>
            <a:r>
              <a:rPr lang="en" sz="2200" dirty="0"/>
              <a:t> an approximate system solution. </a:t>
            </a:r>
            <a:endParaRPr lang="en-US" sz="2200" dirty="0" smtClean="0"/>
          </a:p>
        </p:txBody>
      </p:sp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102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947227373"/>
              </p:ext>
            </p:extLst>
          </p:nvPr>
        </p:nvGraphicFramePr>
        <p:xfrm>
          <a:off x="2724150" y="1844824"/>
          <a:ext cx="3592513" cy="1368152"/>
        </p:xfrm>
        <a:graphic>
          <a:graphicData uri="http://schemas.openxmlformats.org/presentationml/2006/ole">
            <p:oleObj spid="_x0000_s1045" name="Формула" r:id="rId3" imgW="2108200" imgH="914400" progId="Equation.3">
              <p:embed/>
            </p:oleObj>
          </a:graphicData>
        </a:graphic>
      </p:graphicFrame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3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7651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Preconditioning Methods</a:t>
            </a:r>
            <a:endParaRPr lang="ru-RU" smtClean="0"/>
          </a:p>
        </p:txBody>
      </p:sp>
      <p:sp>
        <p:nvSpPr>
          <p:cNvPr id="2765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 eaLnBrk="1" hangingPunct="1"/>
            <a:r>
              <a:rPr lang="en" sz="2800"/>
              <a:t>Authors</a:t>
            </a:r>
          </a:p>
        </p:txBody>
      </p:sp>
      <p:sp>
        <p:nvSpPr>
          <p:cNvPr id="27653" name="Содержимое 2"/>
          <p:cNvSpPr>
            <a:spLocks noGrp="1"/>
          </p:cNvSpPr>
          <p:nvPr>
            <p:ph idx="1"/>
          </p:nvPr>
        </p:nvSpPr>
        <p:spPr>
          <a:xfrm>
            <a:off x="166688" y="1196975"/>
            <a:ext cx="9244012" cy="4968875"/>
          </a:xfrm>
        </p:spPr>
        <p:txBody>
          <a:bodyPr rtlCol="0"/>
          <a:lstStyle/>
          <a:p>
            <a:pPr eaLnBrk="1" hangingPunct="1"/>
            <a:r>
              <a:rPr lang="en"/>
              <a:t>Konstantin </a:t>
            </a:r>
            <a:r>
              <a:rPr lang="en" smtClean="0"/>
              <a:t>Barkalov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" dirty="0" smtClean="0"/>
              <a:t>Candidate of Physical and Mathematical Sciences, </a:t>
            </a:r>
            <a:br>
              <a:rPr lang="en" dirty="0" smtClean="0"/>
            </a:br>
            <a:r>
              <a:rPr lang="en-US" dirty="0" smtClean="0"/>
              <a:t>Associate Professor, Software Department, </a:t>
            </a:r>
            <a:r>
              <a:rPr lang="en-GB" dirty="0" smtClean="0"/>
              <a:t>CMC Faculty,</a:t>
            </a:r>
            <a:br>
              <a:rPr lang="en-GB" dirty="0" smtClean="0"/>
            </a:br>
            <a:r>
              <a:rPr lang="en-GB" dirty="0" smtClean="0"/>
              <a:t>Nizhny Novgorod State University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" dirty="0" smtClean="0">
                <a:hlinkClick r:id="rId3"/>
              </a:rPr>
              <a:t>barkalov@vmk.unn.ru</a:t>
            </a:r>
            <a:r>
              <a:rPr lang="en" dirty="0" smtClean="0"/>
              <a:t> </a:t>
            </a:r>
            <a:endParaRPr lang="ru-RU" dirty="0" smtClean="0"/>
          </a:p>
          <a:p>
            <a:pPr rtl="0" eaLnBrk="1" hangingPunct="1"/>
            <a:endParaRPr lang="en-US" dirty="0" smtClean="0"/>
          </a:p>
          <a:p>
            <a:pPr rtl="0" eaLnBrk="1" hangingPunct="1"/>
            <a:r>
              <a:rPr lang="en" dirty="0" smtClean="0"/>
              <a:t>Evgeni </a:t>
            </a:r>
            <a:r>
              <a:rPr lang="en" dirty="0"/>
              <a:t>Kozinov (education software codes)</a:t>
            </a:r>
            <a:endParaRPr lang="ru-RU" dirty="0" smtClean="0"/>
          </a:p>
          <a:p>
            <a:pPr rtl="0" eaLnBrk="1" hangingPunct="1"/>
            <a:endParaRPr lang="en-US" dirty="0" smtClean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30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Preconditioning Methods</a:t>
            </a:r>
            <a:endParaRPr lang="ru-RU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/>
              <a:t>Convergence of Iterative Methods</a:t>
            </a:r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 rtlCol="0"/>
          <a:lstStyle/>
          <a:p>
            <a:pPr rtl="0">
              <a:defRPr/>
            </a:pPr>
            <a:r>
              <a:rPr lang="en" dirty="0"/>
              <a:t>Iterative method is convergent if </a:t>
            </a:r>
          </a:p>
          <a:p>
            <a:pPr rtl="0">
              <a:buFont typeface="Wingdings" pitchFamily="2" charset="2"/>
              <a:buNone/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			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" baseline="30000" dirty="0">
                <a:latin typeface="Times New Roman" pitchFamily="18" charset="0"/>
                <a:cs typeface="Times New Roman" pitchFamily="18" charset="0"/>
              </a:rPr>
              <a:t>(0)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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" i="1" baseline="30000" dirty="0">
                <a:latin typeface="Times New Roman" pitchFamily="18" charset="0"/>
                <a:cs typeface="Times New Roman" pitchFamily="18" charset="0"/>
              </a:rPr>
              <a:t>m</a:t>
            </a:r>
            <a:endParaRPr lang="ru-RU" i="1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rtl="0">
              <a:defRPr/>
            </a:pPr>
            <a:r>
              <a:rPr lang="en" dirty="0"/>
              <a:t>For iterative methods, the following is true</a:t>
            </a:r>
          </a:p>
          <a:p>
            <a:pPr rtl="0">
              <a:defRPr/>
            </a:pPr>
            <a:endParaRPr lang="ru-RU" dirty="0" smtClean="0"/>
          </a:p>
          <a:p>
            <a:pPr rtl="0">
              <a:defRPr/>
            </a:pPr>
            <a:endParaRPr lang="ru-RU" dirty="0" smtClean="0"/>
          </a:p>
          <a:p>
            <a:pPr rtl="0">
              <a:buNone/>
              <a:defRPr/>
            </a:pPr>
            <a:r>
              <a:rPr lang="en" dirty="0"/>
              <a:t>where </a:t>
            </a:r>
            <a:r>
              <a:rPr lang="en" i="1" kern="800" dirty="0">
                <a:latin typeface="Times New Roman"/>
              </a:rPr>
              <a:t>z</a:t>
            </a:r>
            <a:r>
              <a:rPr lang="en" kern="800" baseline="30000" dirty="0">
                <a:latin typeface="Times New Roman"/>
              </a:rPr>
              <a:t>(</a:t>
            </a:r>
            <a:r>
              <a:rPr lang="en" i="1" kern="800" baseline="30000" dirty="0">
                <a:latin typeface="Times New Roman"/>
              </a:rPr>
              <a:t>s</a:t>
            </a:r>
            <a:r>
              <a:rPr lang="en" kern="800" baseline="30000" dirty="0">
                <a:latin typeface="Times New Roman"/>
              </a:rPr>
              <a:t>)</a:t>
            </a:r>
            <a:r>
              <a:rPr lang="en" kern="800" dirty="0">
                <a:latin typeface="Times New Roman"/>
                <a:sym typeface="Symbol"/>
              </a:rPr>
              <a:t></a:t>
            </a:r>
            <a:r>
              <a:rPr lang="en" i="1" kern="800" dirty="0">
                <a:latin typeface="Times New Roman"/>
              </a:rPr>
              <a:t>x</a:t>
            </a:r>
            <a:r>
              <a:rPr lang="en" i="1" kern="800" baseline="30000" dirty="0">
                <a:latin typeface="Times New Roman"/>
              </a:rPr>
              <a:t>(s</a:t>
            </a:r>
            <a:r>
              <a:rPr lang="en" kern="800" baseline="30000" dirty="0">
                <a:latin typeface="Times New Roman"/>
              </a:rPr>
              <a:t>)</a:t>
            </a:r>
            <a:r>
              <a:rPr lang="en" kern="800" dirty="0">
                <a:latin typeface="Times New Roman"/>
              </a:rPr>
              <a:t>–</a:t>
            </a:r>
            <a:r>
              <a:rPr lang="en" i="1" kern="800" dirty="0">
                <a:latin typeface="Times New Roman"/>
              </a:rPr>
              <a:t>x</a:t>
            </a:r>
            <a:r>
              <a:rPr lang="en" i="1" kern="800" baseline="30000" dirty="0">
                <a:latin typeface="Times New Roman"/>
              </a:rPr>
              <a:t>*</a:t>
            </a:r>
            <a:r>
              <a:rPr lang="en" dirty="0"/>
              <a:t> </a:t>
            </a:r>
            <a:r>
              <a:rPr lang="en" dirty="0">
                <a:sym typeface="Symbol"/>
              </a:rPr>
              <a:t>is</a:t>
            </a:r>
            <a:r>
              <a:rPr lang="en" dirty="0"/>
              <a:t> the next approximation error,</a:t>
            </a:r>
          </a:p>
          <a:p>
            <a:pPr rtl="0">
              <a:buNone/>
              <a:defRPr/>
            </a:pPr>
            <a:r>
              <a:rPr lang="en" dirty="0"/>
              <a:t>	   </a:t>
            </a:r>
            <a:r>
              <a:rPr lang="en" i="1" dirty="0">
                <a:sym typeface="Symbol"/>
              </a:rPr>
              <a:t></a:t>
            </a:r>
            <a:r>
              <a:rPr lang="en" dirty="0"/>
              <a:t> is a function,</a:t>
            </a:r>
            <a:r>
              <a:rPr lang="en" i="1" dirty="0">
                <a:sym typeface="Symbol"/>
              </a:rPr>
              <a:t></a:t>
            </a:r>
            <a:r>
              <a:rPr lang="en" dirty="0">
                <a:sym typeface="Symbol"/>
              </a:rPr>
              <a:t>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</a:t>
            </a:r>
            <a:r>
              <a:rPr lang="en" dirty="0">
                <a:sym typeface="Symbol"/>
              </a:rPr>
              <a:t>when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</a:t>
            </a:r>
            <a:r>
              <a:rPr lang="en" dirty="0">
                <a:sym typeface="Symbol"/>
              </a:rPr>
              <a:t></a:t>
            </a:r>
            <a:endParaRPr lang="en-US" dirty="0" smtClean="0"/>
          </a:p>
          <a:p>
            <a:pPr rtl="0">
              <a:buNone/>
              <a:defRPr/>
            </a:pPr>
            <a:r>
              <a:rPr lang="en" i="1" kern="800" dirty="0">
                <a:latin typeface="Times New Roman"/>
                <a:sym typeface="Symbol"/>
              </a:rPr>
              <a:t>	</a:t>
            </a:r>
            <a:r>
              <a:rPr lang="en" i="1" kern="800" dirty="0" smtClean="0">
                <a:latin typeface="Times New Roman"/>
                <a:sym typeface="Symbol"/>
              </a:rPr>
              <a:t></a:t>
            </a:r>
            <a:r>
              <a:rPr lang="en" i="1" kern="800" baseline="-25000" dirty="0" smtClean="0">
                <a:latin typeface="Times New Roman"/>
                <a:sym typeface="Symbol"/>
              </a:rPr>
              <a:t></a:t>
            </a:r>
            <a:r>
              <a:rPr lang="en" kern="800" dirty="0" smtClean="0">
                <a:latin typeface="Times New Roman"/>
                <a:sym typeface="Symbol"/>
              </a:rPr>
              <a:t></a:t>
            </a:r>
            <a:r>
              <a:rPr lang="en" i="1" kern="800" dirty="0" smtClean="0">
                <a:latin typeface="Times New Roman"/>
                <a:sym typeface="Symbol"/>
              </a:rPr>
              <a:t></a:t>
            </a:r>
            <a:r>
              <a:rPr lang="en" i="1" kern="800" baseline="-25000" dirty="0" smtClean="0">
                <a:latin typeface="Times New Roman"/>
                <a:sym typeface="Symbol"/>
              </a:rPr>
              <a:t>max</a:t>
            </a:r>
            <a:r>
              <a:rPr lang="en" i="1" kern="800" dirty="0" smtClean="0">
                <a:latin typeface="Times New Roman"/>
                <a:sym typeface="Symbol"/>
              </a:rPr>
              <a:t></a:t>
            </a:r>
            <a:r>
              <a:rPr lang="en" i="1" kern="800" baseline="-25000" dirty="0" smtClean="0">
                <a:latin typeface="Times New Roman"/>
                <a:sym typeface="Symbol"/>
              </a:rPr>
              <a:t>min</a:t>
            </a:r>
            <a:r>
              <a:rPr lang="en" dirty="0" smtClean="0"/>
              <a:t> </a:t>
            </a:r>
            <a:r>
              <a:rPr lang="en" dirty="0"/>
              <a:t>is the </a:t>
            </a:r>
            <a:r>
              <a:rPr lang="en" dirty="0" smtClean="0">
                <a:sym typeface="Symbol"/>
              </a:rPr>
              <a:t>condition</a:t>
            </a:r>
            <a:r>
              <a:rPr lang="en" dirty="0">
                <a:sym typeface="Symbol"/>
              </a:rPr>
              <a:t>number</a:t>
            </a:r>
            <a:endParaRPr lang="en-US" dirty="0" smtClean="0">
              <a:sym typeface="Symbol"/>
            </a:endParaRPr>
          </a:p>
          <a:p>
            <a:pPr rtl="0">
              <a:buNone/>
              <a:defRPr/>
            </a:pPr>
            <a:r>
              <a:rPr lang="en" dirty="0">
                <a:sym typeface="Symbol"/>
              </a:rPr>
              <a:t>Examplefortheconjugategradientmethod</a:t>
            </a:r>
            <a:endParaRPr lang="ru-RU" i="1" dirty="0" smtClean="0">
              <a:sym typeface="Symbol"/>
            </a:endParaRPr>
          </a:p>
          <a:p>
            <a:pPr rtl="0">
              <a:buNone/>
              <a:defRPr/>
            </a:pPr>
            <a:r>
              <a:rPr lang="en" i="1" dirty="0">
                <a:sym typeface="Symbol"/>
              </a:rPr>
              <a:t>	</a:t>
            </a:r>
            <a:endParaRPr lang="en-US" dirty="0" smtClean="0">
              <a:sym typeface="Symbol"/>
            </a:endParaRPr>
          </a:p>
          <a:p>
            <a:pPr rtl="0">
              <a:buNone/>
              <a:defRPr/>
            </a:pPr>
            <a:endParaRPr lang="ru-RU" dirty="0" smtClean="0"/>
          </a:p>
          <a:p>
            <a:pPr lvl="1" rtl="0">
              <a:defRPr/>
            </a:pPr>
            <a:endParaRPr lang="ru-RU" dirty="0" smtClean="0"/>
          </a:p>
          <a:p>
            <a:pPr rtl="0">
              <a:buFont typeface="Wingdings" pitchFamily="2" charset="2"/>
              <a:buNone/>
              <a:defRPr/>
            </a:pPr>
            <a:endParaRPr lang="ru-RU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2050" name="Object 8"/>
          <p:cNvGraphicFramePr>
            <a:graphicFrameLocks noChangeAspect="1"/>
          </p:cNvGraphicFramePr>
          <p:nvPr/>
        </p:nvGraphicFramePr>
        <p:xfrm>
          <a:off x="3781425" y="1620838"/>
          <a:ext cx="2108200" cy="608012"/>
        </p:xfrm>
        <a:graphic>
          <a:graphicData uri="http://schemas.openxmlformats.org/presentationml/2006/ole">
            <p:oleObj spid="_x0000_s2108" name="Формула" r:id="rId3" imgW="1054100" imgH="304800" progId="Equation.3">
              <p:embed/>
            </p:oleObj>
          </a:graphicData>
        </a:graphic>
      </p:graphicFrame>
      <p:graphicFrame>
        <p:nvGraphicFramePr>
          <p:cNvPr id="3" name="Object 17"/>
          <p:cNvGraphicFramePr>
            <a:graphicFrameLocks noChangeAspect="1"/>
          </p:cNvGraphicFramePr>
          <p:nvPr/>
        </p:nvGraphicFramePr>
        <p:xfrm>
          <a:off x="3155950" y="2655886"/>
          <a:ext cx="2894013" cy="558800"/>
        </p:xfrm>
        <a:graphic>
          <a:graphicData uri="http://schemas.openxmlformats.org/presentationml/2006/ole">
            <p:oleObj spid="_x0000_s2109" name="Формула" r:id="rId4" imgW="1435100" imgH="279400" progId="Equation.3">
              <p:embed/>
            </p:oleObj>
          </a:graphicData>
        </a:graphic>
      </p:graphicFrame>
      <p:graphicFrame>
        <p:nvGraphicFramePr>
          <p:cNvPr id="4" name="Object 17"/>
          <p:cNvGraphicFramePr>
            <a:graphicFrameLocks noChangeAspect="1"/>
          </p:cNvGraphicFramePr>
          <p:nvPr/>
        </p:nvGraphicFramePr>
        <p:xfrm>
          <a:off x="3154365" y="5070475"/>
          <a:ext cx="2227263" cy="1016000"/>
        </p:xfrm>
        <a:graphic>
          <a:graphicData uri="http://schemas.openxmlformats.org/presentationml/2006/ole">
            <p:oleObj spid="_x0000_s2110" name="Формула" r:id="rId5" imgW="1104900" imgH="508000" progId="Equation.3">
              <p:embed/>
            </p:oleObj>
          </a:graphicData>
        </a:graphic>
      </p:graphicFrame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4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Preconditioning Methods</a:t>
            </a:r>
            <a:endParaRPr lang="ru-RU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/>
              <a:t>Idea of Preconditioning</a:t>
            </a:r>
            <a:endParaRPr lang="ru-RU" sz="2800" dirty="0" smtClean="0"/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 rtlCol="0"/>
          <a:lstStyle/>
          <a:p>
            <a:pPr rtl="0">
              <a:defRPr/>
            </a:pPr>
            <a:r>
              <a:rPr lang="en" i="1" kern="800" dirty="0">
                <a:latin typeface="Times New Roman" pitchFamily="18" charset="0"/>
                <a:cs typeface="Times New Roman" pitchFamily="18" charset="0"/>
                <a:sym typeface="Symbol"/>
              </a:rPr>
              <a:t></a:t>
            </a:r>
            <a:r>
              <a:rPr lang="en" i="1" kern="800" baseline="-25000" dirty="0">
                <a:latin typeface="Times New Roman" pitchFamily="18" charset="0"/>
                <a:cs typeface="Times New Roman" pitchFamily="18" charset="0"/>
                <a:sym typeface="Symbol"/>
              </a:rPr>
              <a:t>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–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en" dirty="0" smtClean="0">
                <a:latin typeface="Times New Roman" pitchFamily="18" charset="0"/>
                <a:cs typeface="Times New Roman" pitchFamily="18" charset="0"/>
              </a:rPr>
              <a:t>convergence rate is high (</a:t>
            </a:r>
            <a:r>
              <a:rPr lang="en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is well-conditioned)</a:t>
            </a:r>
          </a:p>
          <a:p>
            <a:pPr>
              <a:defRPr/>
            </a:pPr>
            <a:r>
              <a:rPr lang="en" i="1" kern="800" dirty="0">
                <a:latin typeface="Times New Roman" pitchFamily="18" charset="0"/>
                <a:cs typeface="Times New Roman" pitchFamily="18" charset="0"/>
                <a:sym typeface="Symbol"/>
              </a:rPr>
              <a:t></a:t>
            </a:r>
            <a:r>
              <a:rPr lang="en" i="1" kern="800" baseline="-25000" dirty="0">
                <a:latin typeface="Times New Roman" pitchFamily="18" charset="0"/>
                <a:cs typeface="Times New Roman" pitchFamily="18" charset="0"/>
                <a:sym typeface="Symbol"/>
              </a:rPr>
              <a:t>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–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the convergence rate is low(</a:t>
            </a:r>
            <a:r>
              <a:rPr lang="en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is ill-conditioned)</a:t>
            </a:r>
          </a:p>
          <a:p>
            <a:pPr rtl="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The idea of preconditioning lies in converting an ill-conditioned system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en" dirty="0">
                <a:latin typeface="Times New Roman" pitchFamily="18" charset="0"/>
                <a:cs typeface="Times New Roman" pitchFamily="18" charset="0"/>
              </a:rPr>
              <a:t>				</a:t>
            </a:r>
            <a:r>
              <a:rPr lang="en" i="1" dirty="0">
                <a:latin typeface="Times New Roman" pitchFamily="18" charset="0"/>
              </a:rPr>
              <a:t> Ax</a:t>
            </a:r>
            <a:r>
              <a:rPr lang="en" dirty="0">
                <a:latin typeface="Times New Roman" pitchFamily="18" charset="0"/>
                <a:sym typeface="Symbol" pitchFamily="18" charset="2"/>
              </a:rPr>
              <a:t></a:t>
            </a:r>
            <a:r>
              <a:rPr lang="en" i="1" dirty="0">
                <a:latin typeface="Times New Roman" pitchFamily="18" charset="0"/>
              </a:rPr>
              <a:t>b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en" dirty="0">
                <a:latin typeface="Times New Roman" pitchFamily="18" charset="0"/>
                <a:cs typeface="Times New Roman" pitchFamily="18" charset="0"/>
              </a:rPr>
              <a:t>to a well-conditioned one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en" dirty="0">
                <a:latin typeface="Times New Roman" pitchFamily="18" charset="0"/>
                <a:cs typeface="Times New Roman" pitchFamily="18" charset="0"/>
              </a:rPr>
              <a:t>			       </a:t>
            </a:r>
            <a:r>
              <a:rPr lang="en" i="1" dirty="0">
                <a:latin typeface="Times New Roman" pitchFamily="18" charset="0"/>
              </a:rPr>
              <a:t>M</a:t>
            </a:r>
            <a:r>
              <a:rPr lang="en" i="1" baseline="30000" dirty="0">
                <a:latin typeface="Times New Roman" pitchFamily="18" charset="0"/>
                <a:sym typeface="Symbol"/>
              </a:rPr>
              <a:t></a:t>
            </a:r>
            <a:r>
              <a:rPr lang="en" baseline="30000" dirty="0">
                <a:latin typeface="Times New Roman" pitchFamily="18" charset="0"/>
                <a:sym typeface="Symbol"/>
              </a:rPr>
              <a:t></a:t>
            </a:r>
            <a:r>
              <a:rPr lang="en" i="1" dirty="0">
                <a:latin typeface="Times New Roman" pitchFamily="18" charset="0"/>
              </a:rPr>
              <a:t>Ax</a:t>
            </a:r>
            <a:r>
              <a:rPr lang="en" dirty="0">
                <a:latin typeface="Times New Roman" pitchFamily="18" charset="0"/>
                <a:sym typeface="Symbol" pitchFamily="18" charset="2"/>
              </a:rPr>
              <a:t></a:t>
            </a:r>
            <a:r>
              <a:rPr lang="en" i="1" dirty="0">
                <a:latin typeface="Times New Roman" pitchFamily="18" charset="0"/>
              </a:rPr>
              <a:t>M</a:t>
            </a:r>
            <a:r>
              <a:rPr lang="en" i="1" baseline="30000" dirty="0">
                <a:latin typeface="Times New Roman" pitchFamily="18" charset="0"/>
                <a:sym typeface="Symbol"/>
              </a:rPr>
              <a:t></a:t>
            </a:r>
            <a:r>
              <a:rPr lang="en" baseline="30000" dirty="0">
                <a:latin typeface="Times New Roman" pitchFamily="18" charset="0"/>
                <a:sym typeface="Symbol"/>
              </a:rPr>
              <a:t></a:t>
            </a:r>
            <a:r>
              <a:rPr lang="en" i="1" dirty="0">
                <a:latin typeface="Times New Roman" pitchFamily="18" charset="0"/>
              </a:rPr>
              <a:t>b.</a:t>
            </a:r>
            <a:r>
              <a:rPr lang="en-US" i="1" dirty="0" smtClean="0">
                <a:latin typeface="Times New Roman" pitchFamily="18" charset="0"/>
              </a:rPr>
              <a:t/>
            </a:r>
            <a:br>
              <a:rPr lang="en-US" i="1" dirty="0" smtClean="0">
                <a:latin typeface="Times New Roman" pitchFamily="18" charset="0"/>
              </a:rPr>
            </a:br>
            <a:r>
              <a:rPr lang="en" dirty="0">
                <a:latin typeface="Times New Roman" pitchFamily="18" charset="0"/>
              </a:rPr>
              <a:t>Here,</a:t>
            </a:r>
            <a:r>
              <a:rPr lang="en" i="1" dirty="0">
                <a:latin typeface="Times New Roman" pitchFamily="18" charset="0"/>
              </a:rPr>
              <a:t> M 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ru" i="1" dirty="0">
                <a:latin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</a:rPr>
              <a:t>a preconditioner. </a:t>
            </a:r>
          </a:p>
          <a:p>
            <a:pPr rtl="0">
              <a:defRPr/>
            </a:pPr>
            <a:r>
              <a:rPr lang="en" i="1" dirty="0">
                <a:latin typeface="Times New Roman" pitchFamily="18" charset="0"/>
              </a:rPr>
              <a:t>M</a:t>
            </a:r>
            <a:r>
              <a:rPr lang="en" i="1" baseline="30000" dirty="0">
                <a:latin typeface="Times New Roman" pitchFamily="18" charset="0"/>
                <a:sym typeface="Symbol"/>
              </a:rPr>
              <a:t></a:t>
            </a:r>
            <a:r>
              <a:rPr lang="en" baseline="30000" dirty="0">
                <a:latin typeface="Times New Roman" pitchFamily="18" charset="0"/>
                <a:sym typeface="Symbol"/>
              </a:rPr>
              <a:t></a:t>
            </a:r>
            <a:r>
              <a:rPr lang="en" i="1" dirty="0">
                <a:latin typeface="Times New Roman" pitchFamily="18" charset="0"/>
              </a:rPr>
              <a:t>A</a:t>
            </a:r>
            <a:r>
              <a:rPr lang="en" dirty="0">
                <a:latin typeface="Times New Roman" pitchFamily="18" charset="0"/>
              </a:rPr>
              <a:t> is not computed explicitly as </a:t>
            </a:r>
            <a:r>
              <a:rPr lang="en" i="1" dirty="0">
                <a:latin typeface="Times New Roman" pitchFamily="18" charset="0"/>
              </a:rPr>
              <a:t>M</a:t>
            </a:r>
            <a:r>
              <a:rPr lang="en" i="1" baseline="30000" dirty="0">
                <a:latin typeface="Times New Roman" pitchFamily="18" charset="0"/>
                <a:sym typeface="Symbol"/>
              </a:rPr>
              <a:t></a:t>
            </a:r>
            <a:r>
              <a:rPr lang="en" baseline="30000" dirty="0">
                <a:latin typeface="Times New Roman" pitchFamily="18" charset="0"/>
                <a:sym typeface="Symbol"/>
              </a:rPr>
              <a:t></a:t>
            </a:r>
            <a:r>
              <a:rPr lang="en" i="1" dirty="0">
                <a:latin typeface="Times New Roman" pitchFamily="18" charset="0"/>
              </a:rPr>
              <a:t>A </a:t>
            </a:r>
            <a:r>
              <a:rPr lang="en" dirty="0">
                <a:latin typeface="Times New Roman" pitchFamily="18" charset="0"/>
              </a:rPr>
              <a:t>is very likely to be a dense matrix</a:t>
            </a:r>
          </a:p>
          <a:p>
            <a:pPr rtl="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Corrective steps allowing for preconditioning are added to the iterative method. </a:t>
            </a:r>
          </a:p>
          <a:p>
            <a:pPr rtl="0"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5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Preconditioning Methods</a:t>
            </a:r>
            <a:endParaRPr lang="ru-RU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 dirty="0"/>
              <a:t>Requirements to the </a:t>
            </a:r>
            <a:r>
              <a:rPr lang="en" sz="2800" dirty="0" smtClean="0"/>
              <a:t>Preconditioner</a:t>
            </a:r>
            <a:endParaRPr lang="ru-RU" sz="2800" dirty="0" smtClean="0"/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 rtlCol="0"/>
          <a:lstStyle/>
          <a:p>
            <a:pPr marL="457200" indent="-457200" rtl="0">
              <a:buFont typeface="+mj-lt"/>
              <a:buAutoNum type="arabicPeriod"/>
              <a:defRPr/>
            </a:pPr>
            <a:r>
              <a:rPr lang="en" i="1" dirty="0">
                <a:latin typeface="Times New Roman" pitchFamily="18" charset="0"/>
              </a:rPr>
              <a:t>M </a:t>
            </a:r>
            <a:r>
              <a:rPr lang="en" dirty="0">
                <a:latin typeface="Times New Roman" pitchFamily="18" charset="0"/>
              </a:rPr>
              <a:t>must be close to</a:t>
            </a:r>
            <a:r>
              <a:rPr lang="en" i="1" dirty="0">
                <a:latin typeface="Times New Roman" pitchFamily="18" charset="0"/>
              </a:rPr>
              <a:t> A </a:t>
            </a:r>
            <a:r>
              <a:rPr lang="en" dirty="0">
                <a:latin typeface="Times New Roman" pitchFamily="18" charset="0"/>
              </a:rPr>
              <a:t>(</a:t>
            </a:r>
            <a:r>
              <a:rPr lang="en" i="1" dirty="0">
                <a:latin typeface="Times New Roman" pitchFamily="18" charset="0"/>
              </a:rPr>
              <a:t>M</a:t>
            </a:r>
            <a:r>
              <a:rPr lang="en" i="1" baseline="30000" dirty="0">
                <a:latin typeface="Times New Roman" pitchFamily="18" charset="0"/>
                <a:sym typeface="Symbol"/>
              </a:rPr>
              <a:t></a:t>
            </a:r>
            <a:r>
              <a:rPr lang="en" baseline="30000" dirty="0">
                <a:latin typeface="Times New Roman" pitchFamily="18" charset="0"/>
                <a:sym typeface="Symbol"/>
              </a:rPr>
              <a:t></a:t>
            </a:r>
            <a:r>
              <a:rPr lang="en" i="1" dirty="0">
                <a:latin typeface="Times New Roman" pitchFamily="18" charset="0"/>
              </a:rPr>
              <a:t>A</a:t>
            </a:r>
            <a:r>
              <a:rPr lang="en" dirty="0">
                <a:latin typeface="Times New Roman" pitchFamily="18" charset="0"/>
              </a:rPr>
              <a:t> is</a:t>
            </a:r>
            <a:r>
              <a:rPr lang="ru" i="1" dirty="0">
                <a:latin typeface="Times New Roman" pitchFamily="18" charset="0"/>
              </a:rPr>
              <a:t> </a:t>
            </a:r>
            <a:r>
              <a:rPr lang="ru" dirty="0">
                <a:latin typeface="Times New Roman" pitchFamily="18" charset="0"/>
              </a:rPr>
              <a:t>well-conditioned)</a:t>
            </a:r>
            <a:endParaRPr lang="ru-RU" dirty="0" smtClean="0">
              <a:latin typeface="Times New Roman" pitchFamily="18" charset="0"/>
            </a:endParaRPr>
          </a:p>
          <a:p>
            <a:pPr marL="457200" indent="-457200" rtl="0">
              <a:buFont typeface="+mj-lt"/>
              <a:buAutoNum type="arabicPeriod"/>
              <a:defRPr/>
            </a:pPr>
            <a:r>
              <a:rPr lang="en" i="1" dirty="0">
                <a:latin typeface="Times New Roman" pitchFamily="18" charset="0"/>
              </a:rPr>
              <a:t>M </a:t>
            </a:r>
            <a:r>
              <a:rPr lang="en" dirty="0">
                <a:latin typeface="Times New Roman" pitchFamily="18" charset="0"/>
              </a:rPr>
              <a:t>must be easy to compute;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must allow for </a:t>
            </a:r>
            <a:r>
              <a:rPr lang="en" dirty="0" smtClean="0">
                <a:latin typeface="Times New Roman" pitchFamily="18" charset="0"/>
                <a:cs typeface="Times New Roman" pitchFamily="18" charset="0"/>
              </a:rPr>
              <a:t>fast 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solution of systems such as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en" dirty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" i="1" dirty="0">
                <a:latin typeface="Times New Roman" pitchFamily="18" charset="0"/>
              </a:rPr>
              <a:t> Mz</a:t>
            </a:r>
            <a:r>
              <a:rPr lang="en" dirty="0" smtClean="0">
                <a:latin typeface="Times New Roman" pitchFamily="18" charset="0"/>
                <a:sym typeface="Symbol" pitchFamily="18" charset="2"/>
              </a:rPr>
              <a:t></a:t>
            </a:r>
            <a:r>
              <a:rPr lang="en-US" i="1" dirty="0">
                <a:latin typeface="Times New Roman" pitchFamily="18" charset="0"/>
                <a:sym typeface="Symbol" pitchFamily="18" charset="2"/>
              </a:rPr>
              <a:t> r</a:t>
            </a:r>
            <a:r>
              <a:rPr lang="en-US" i="1" dirty="0" smtClean="0">
                <a:latin typeface="Times New Roman" pitchFamily="18" charset="0"/>
                <a:sym typeface="Symbol" pitchFamily="18" charset="2"/>
              </a:rPr>
              <a:t/>
            </a:r>
            <a:br>
              <a:rPr lang="en-US" i="1" dirty="0" smtClean="0">
                <a:latin typeface="Times New Roman" pitchFamily="18" charset="0"/>
                <a:sym typeface="Symbol" pitchFamily="18" charset="2"/>
              </a:rPr>
            </a:br>
            <a:r>
              <a:rPr lang="en" dirty="0">
                <a:latin typeface="Times New Roman" pitchFamily="18" charset="0"/>
                <a:sym typeface="Symbol" pitchFamily="18" charset="2"/>
              </a:rPr>
              <a:t>inrelationtoanunknownvector</a:t>
            </a:r>
            <a:r>
              <a:rPr lang="en" dirty="0" smtClean="0">
                <a:latin typeface="Times New Roman" pitchFamily="18" charset="0"/>
                <a:sym typeface="Symbol" pitchFamily="18" charset="2"/>
              </a:rPr>
              <a:t></a:t>
            </a:r>
            <a:r>
              <a:rPr lang="en" i="1" dirty="0" smtClean="0">
                <a:latin typeface="Times New Roman" pitchFamily="18" charset="0"/>
                <a:sym typeface="Symbol" pitchFamily="18" charset="2"/>
              </a:rPr>
              <a:t>z</a:t>
            </a:r>
            <a:endParaRPr lang="en" i="1" dirty="0">
              <a:latin typeface="Times New Roman" pitchFamily="18" charset="0"/>
              <a:sym typeface="Symbol" pitchFamily="18" charset="2"/>
            </a:endParaRPr>
          </a:p>
          <a:p>
            <a:pPr>
              <a:buNone/>
              <a:defRPr/>
            </a:pPr>
            <a:r>
              <a:rPr lang="en" dirty="0">
                <a:latin typeface="Times New Roman" pitchFamily="18" charset="0"/>
                <a:sym typeface="Symbol" pitchFamily="18" charset="2"/>
              </a:rPr>
              <a:t>Example</a:t>
            </a:r>
            <a:r>
              <a:rPr lang="ru-RU" dirty="0" smtClean="0">
                <a:latin typeface="Times New Roman" pitchFamily="18" charset="0"/>
                <a:sym typeface="Symbol" pitchFamily="18" charset="2"/>
              </a:rPr>
              <a:t/>
            </a:r>
            <a:br>
              <a:rPr lang="ru-RU" dirty="0" smtClean="0">
                <a:latin typeface="Times New Roman" pitchFamily="18" charset="0"/>
                <a:sym typeface="Symbol" pitchFamily="18" charset="2"/>
              </a:rPr>
            </a:br>
            <a:r>
              <a:rPr lang="en" dirty="0">
                <a:latin typeface="Times New Roman" pitchFamily="18" charset="0"/>
                <a:sym typeface="Symbol" pitchFamily="18" charset="2"/>
              </a:rPr>
              <a:t>Let</a:t>
            </a:r>
            <a:r>
              <a:rPr lang="en" i="1" dirty="0">
                <a:latin typeface="Times New Roman" pitchFamily="18" charset="0"/>
              </a:rPr>
              <a:t>M=Α.</a:t>
            </a:r>
            <a:r>
              <a:rPr lang="en" dirty="0">
                <a:latin typeface="Times New Roman" pitchFamily="18" charset="0"/>
                <a:sym typeface="Symbol" pitchFamily="18" charset="2"/>
              </a:rPr>
              <a:t>Then</a:t>
            </a:r>
            <a:r>
              <a:rPr lang="en" dirty="0" smtClean="0">
                <a:latin typeface="Times New Roman" pitchFamily="18" charset="0"/>
                <a:sym typeface="Symbol" pitchFamily="18" charset="2"/>
              </a:rPr>
              <a:t>requirements</a:t>
            </a:r>
            <a:r>
              <a:rPr lang="en" dirty="0">
                <a:latin typeface="Times New Roman" pitchFamily="18" charset="0"/>
                <a:sym typeface="Symbol" pitchFamily="18" charset="2"/>
              </a:rPr>
              <a:t>andaresatisfied</a:t>
            </a:r>
            <a:r>
              <a:rPr lang="ru-RU" dirty="0" smtClean="0">
                <a:latin typeface="Times New Roman" pitchFamily="18" charset="0"/>
                <a:sym typeface="Symbol" pitchFamily="18" charset="2"/>
              </a:rPr>
              <a:t/>
            </a:r>
            <a:br>
              <a:rPr lang="ru-RU" dirty="0" smtClean="0">
                <a:latin typeface="Times New Roman" pitchFamily="18" charset="0"/>
                <a:sym typeface="Symbol" pitchFamily="18" charset="2"/>
              </a:rPr>
            </a:br>
            <a:r>
              <a:rPr lang="en-US" dirty="0" smtClean="0">
                <a:latin typeface="Times New Roman" pitchFamily="18" charset="0"/>
                <a:sym typeface="Symbol" pitchFamily="18" charset="2"/>
              </a:rPr>
              <a:t>R</a:t>
            </a:r>
            <a:r>
              <a:rPr lang="en" dirty="0" smtClean="0">
                <a:latin typeface="Times New Roman" pitchFamily="18" charset="0"/>
                <a:sym typeface="Symbol" pitchFamily="18" charset="2"/>
              </a:rPr>
              <a:t>equirement</a:t>
            </a:r>
            <a:r>
              <a:rPr lang="en" dirty="0">
                <a:latin typeface="Times New Roman" pitchFamily="18" charset="0"/>
                <a:sym typeface="Symbol" pitchFamily="18" charset="2"/>
              </a:rPr>
              <a:t>isnotsatisfied</a:t>
            </a:r>
            <a:r>
              <a:rPr lang="en" i="1" dirty="0">
                <a:latin typeface="Times New Roman" pitchFamily="18" charset="0"/>
                <a:sym typeface="Symbol" pitchFamily="18" charset="2"/>
              </a:rPr>
              <a:t>Az</a:t>
            </a:r>
            <a:r>
              <a:rPr lang="en" i="1" dirty="0" smtClean="0">
                <a:latin typeface="Times New Roman" pitchFamily="18" charset="0"/>
                <a:sym typeface="Symbol" pitchFamily="18" charset="2"/>
              </a:rPr>
              <a:t></a:t>
            </a:r>
            <a:r>
              <a:rPr lang="en-US" i="1" dirty="0" smtClean="0">
                <a:latin typeface="Times New Roman" pitchFamily="18" charset="0"/>
                <a:sym typeface="Symbol" pitchFamily="18" charset="2"/>
              </a:rPr>
              <a:t>r</a:t>
            </a:r>
            <a:r>
              <a:rPr lang="en" dirty="0" smtClean="0">
                <a:latin typeface="Times New Roman" pitchFamily="18" charset="0"/>
                <a:sym typeface="Symbol" pitchFamily="18" charset="2"/>
              </a:rPr>
              <a:t></a:t>
            </a:r>
            <a:r>
              <a:rPr lang="en" dirty="0">
                <a:latin typeface="Times New Roman" pitchFamily="18" charset="0"/>
                <a:sym typeface="Symbol" pitchFamily="18" charset="2"/>
              </a:rPr>
              <a:t>isthesameproblemastheinitialone</a:t>
            </a:r>
          </a:p>
          <a:p>
            <a:pPr rtl="0">
              <a:buNone/>
              <a:defRPr/>
            </a:pPr>
            <a:r>
              <a:rPr lang="en" dirty="0">
                <a:latin typeface="Times New Roman" pitchFamily="18" charset="0"/>
                <a:sym typeface="Symbol" pitchFamily="18" charset="2"/>
              </a:rPr>
              <a:t>Example</a:t>
            </a:r>
          </a:p>
          <a:p>
            <a:pPr rtl="0">
              <a:buNone/>
              <a:defRPr/>
            </a:pPr>
            <a:r>
              <a:rPr lang="en" dirty="0">
                <a:latin typeface="Times New Roman" pitchFamily="18" charset="0"/>
                <a:sym typeface="Symbol" pitchFamily="18" charset="2"/>
              </a:rPr>
              <a:t>	Let</a:t>
            </a:r>
            <a:r>
              <a:rPr lang="en" i="1" dirty="0">
                <a:latin typeface="Times New Roman" pitchFamily="18" charset="0"/>
              </a:rPr>
              <a:t>M</a:t>
            </a:r>
            <a:r>
              <a:rPr lang="en" dirty="0" smtClean="0">
                <a:latin typeface="Times New Roman" pitchFamily="18" charset="0"/>
                <a:sym typeface="Symbol" pitchFamily="18" charset="2"/>
              </a:rPr>
              <a:t></a:t>
            </a:r>
            <a:r>
              <a:rPr lang="en-US" dirty="0" err="1" smtClean="0">
                <a:latin typeface="Times New Roman" pitchFamily="18" charset="0"/>
                <a:sym typeface="Symbol" pitchFamily="18" charset="2"/>
              </a:rPr>
              <a:t>diag</a:t>
            </a:r>
            <a:r>
              <a:rPr lang="en" dirty="0" smtClean="0">
                <a:latin typeface="Times New Roman" pitchFamily="18" charset="0"/>
                <a:sym typeface="Symbol" pitchFamily="18" charset="2"/>
              </a:rPr>
              <a:t></a:t>
            </a:r>
            <a:r>
              <a:rPr lang="en" i="1" dirty="0" smtClean="0">
                <a:latin typeface="Times New Roman" pitchFamily="18" charset="0"/>
                <a:sym typeface="Symbol" pitchFamily="18" charset="2"/>
              </a:rPr>
              <a:t></a:t>
            </a:r>
            <a:r>
              <a:rPr lang="en" dirty="0" smtClean="0">
                <a:latin typeface="Times New Roman" pitchFamily="18" charset="0"/>
                <a:sym typeface="Symbol" pitchFamily="18" charset="2"/>
              </a:rPr>
              <a:t>Then requirements</a:t>
            </a:r>
            <a:r>
              <a:rPr lang="en" dirty="0">
                <a:latin typeface="Times New Roman" pitchFamily="18" charset="0"/>
                <a:sym typeface="Symbol" pitchFamily="18" charset="2"/>
              </a:rPr>
              <a:t>andaresatisfied</a:t>
            </a:r>
            <a:r>
              <a:rPr lang="ru-RU" dirty="0" smtClean="0">
                <a:latin typeface="Times New Roman" pitchFamily="18" charset="0"/>
                <a:sym typeface="Symbol" pitchFamily="18" charset="2"/>
              </a:rPr>
              <a:t/>
            </a:r>
            <a:br>
              <a:rPr lang="ru-RU" dirty="0" smtClean="0">
                <a:latin typeface="Times New Roman" pitchFamily="18" charset="0"/>
                <a:sym typeface="Symbol" pitchFamily="18" charset="2"/>
              </a:rPr>
            </a:br>
            <a:r>
              <a:rPr lang="en" dirty="0" smtClean="0">
                <a:latin typeface="Times New Roman" pitchFamily="18" charset="0"/>
                <a:sym typeface="Symbol" pitchFamily="18" charset="2"/>
              </a:rPr>
              <a:t>Requirement</a:t>
            </a:r>
            <a:r>
              <a:rPr lang="en" dirty="0">
                <a:latin typeface="Times New Roman" pitchFamily="18" charset="0"/>
                <a:sym typeface="Symbol" pitchFamily="18" charset="2"/>
              </a:rPr>
              <a:t>maynotbesatisfied</a:t>
            </a:r>
          </a:p>
          <a:p>
            <a:pPr rtl="0"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6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Preconditioning Methods</a:t>
            </a:r>
            <a:endParaRPr lang="ru-RU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 dirty="0"/>
              <a:t>Preconditioning </a:t>
            </a:r>
            <a:r>
              <a:rPr lang="en" sz="2800" dirty="0" smtClean="0"/>
              <a:t>Types</a:t>
            </a:r>
            <a:endParaRPr lang="ru-RU" sz="2800" dirty="0" smtClean="0"/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 rtlCol="0"/>
          <a:lstStyle/>
          <a:p>
            <a:pPr marL="457200" indent="-457200" rtl="0">
              <a:buNone/>
              <a:defRPr/>
            </a:pPr>
            <a:r>
              <a:rPr lang="en" i="1" dirty="0">
                <a:latin typeface="Times New Roman" pitchFamily="18" charset="0"/>
              </a:rPr>
              <a:t>	Ax</a:t>
            </a:r>
            <a:r>
              <a:rPr lang="en" dirty="0">
                <a:latin typeface="Times New Roman" pitchFamily="18" charset="0"/>
                <a:sym typeface="Symbol" pitchFamily="18" charset="2"/>
              </a:rPr>
              <a:t></a:t>
            </a:r>
            <a:r>
              <a:rPr lang="en" i="1" dirty="0">
                <a:latin typeface="Times New Roman" pitchFamily="18" charset="0"/>
              </a:rPr>
              <a:t>b  </a:t>
            </a:r>
            <a:r>
              <a:rPr lang="en" i="1" dirty="0">
                <a:latin typeface="Times New Roman" pitchFamily="18" charset="0"/>
                <a:sym typeface="Symbol"/>
              </a:rPr>
              <a:t>is</a:t>
            </a:r>
            <a:r>
              <a:rPr lang="en" dirty="0">
                <a:latin typeface="Times New Roman" pitchFamily="18" charset="0"/>
                <a:sym typeface="Symbol" pitchFamily="18" charset="2"/>
              </a:rPr>
              <a:t></a:t>
            </a:r>
            <a:r>
              <a:rPr lang="en" dirty="0">
                <a:latin typeface="Times New Roman" pitchFamily="18" charset="0"/>
              </a:rPr>
              <a:t>the initial system</a:t>
            </a:r>
          </a:p>
          <a:p>
            <a:pPr marL="457200" indent="-457200" rtl="0">
              <a:buFont typeface="+mj-lt"/>
              <a:buAutoNum type="arabicPeriod"/>
              <a:defRPr/>
            </a:pPr>
            <a:r>
              <a:rPr lang="en" dirty="0">
                <a:latin typeface="Times New Roman" pitchFamily="18" charset="0"/>
              </a:rPr>
              <a:t>Left preconditioning</a:t>
            </a:r>
            <a:r>
              <a:rPr lang="ru-RU" dirty="0" smtClean="0">
                <a:latin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</a:rPr>
            </a:br>
            <a:r>
              <a:rPr lang="en" i="1" dirty="0">
                <a:latin typeface="Times New Roman" pitchFamily="18" charset="0"/>
              </a:rPr>
              <a:t> M</a:t>
            </a:r>
            <a:r>
              <a:rPr lang="en" i="1" baseline="30000" dirty="0">
                <a:latin typeface="Times New Roman" pitchFamily="18" charset="0"/>
                <a:sym typeface="Symbol"/>
              </a:rPr>
              <a:t></a:t>
            </a:r>
            <a:r>
              <a:rPr lang="en" baseline="30000" dirty="0">
                <a:latin typeface="Times New Roman" pitchFamily="18" charset="0"/>
                <a:sym typeface="Symbol"/>
              </a:rPr>
              <a:t></a:t>
            </a:r>
            <a:r>
              <a:rPr lang="en" i="1" dirty="0">
                <a:latin typeface="Times New Roman" pitchFamily="18" charset="0"/>
              </a:rPr>
              <a:t>Ax</a:t>
            </a:r>
            <a:r>
              <a:rPr lang="en" dirty="0">
                <a:latin typeface="Times New Roman" pitchFamily="18" charset="0"/>
                <a:sym typeface="Symbol" pitchFamily="18" charset="2"/>
              </a:rPr>
              <a:t></a:t>
            </a:r>
            <a:r>
              <a:rPr lang="en" i="1" dirty="0">
                <a:latin typeface="Times New Roman" pitchFamily="18" charset="0"/>
              </a:rPr>
              <a:t>M</a:t>
            </a:r>
            <a:r>
              <a:rPr lang="en" i="1" baseline="30000" dirty="0">
                <a:latin typeface="Times New Roman" pitchFamily="18" charset="0"/>
                <a:sym typeface="Symbol"/>
              </a:rPr>
              <a:t></a:t>
            </a:r>
            <a:r>
              <a:rPr lang="en" baseline="30000" dirty="0">
                <a:latin typeface="Times New Roman" pitchFamily="18" charset="0"/>
                <a:sym typeface="Symbol"/>
              </a:rPr>
              <a:t></a:t>
            </a:r>
            <a:r>
              <a:rPr lang="en" i="1" dirty="0">
                <a:latin typeface="Times New Roman" pitchFamily="18" charset="0"/>
              </a:rPr>
              <a:t>b.</a:t>
            </a:r>
            <a:endParaRPr lang="ru-RU" dirty="0" smtClean="0">
              <a:latin typeface="Times New Roman" pitchFamily="18" charset="0"/>
            </a:endParaRPr>
          </a:p>
          <a:p>
            <a:pPr marL="457200" indent="-457200" rtl="0">
              <a:buFont typeface="+mj-lt"/>
              <a:buAutoNum type="arabicPeriod"/>
              <a:defRPr/>
            </a:pPr>
            <a:r>
              <a:rPr lang="en" dirty="0">
                <a:latin typeface="Times New Roman" pitchFamily="18" charset="0"/>
              </a:rPr>
              <a:t>Right preconditioning</a:t>
            </a:r>
            <a:r>
              <a:rPr lang="ru-RU" dirty="0" smtClean="0">
                <a:latin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</a:rPr>
            </a:br>
            <a:r>
              <a:rPr lang="en" i="1" dirty="0">
                <a:latin typeface="Times New Roman" pitchFamily="18" charset="0"/>
              </a:rPr>
              <a:t> AM</a:t>
            </a:r>
            <a:r>
              <a:rPr lang="en" i="1" baseline="30000" dirty="0">
                <a:latin typeface="Times New Roman" pitchFamily="18" charset="0"/>
                <a:sym typeface="Symbol"/>
              </a:rPr>
              <a:t></a:t>
            </a:r>
            <a:r>
              <a:rPr lang="en" baseline="30000" dirty="0">
                <a:latin typeface="Times New Roman" pitchFamily="18" charset="0"/>
                <a:sym typeface="Symbol"/>
              </a:rPr>
              <a:t></a:t>
            </a:r>
            <a:r>
              <a:rPr lang="en" i="1" dirty="0">
                <a:latin typeface="Times New Roman" pitchFamily="18" charset="0"/>
              </a:rPr>
              <a:t>u</a:t>
            </a:r>
            <a:r>
              <a:rPr lang="en" dirty="0">
                <a:latin typeface="Times New Roman" pitchFamily="18" charset="0"/>
                <a:sym typeface="Symbol" pitchFamily="18" charset="2"/>
              </a:rPr>
              <a:t></a:t>
            </a:r>
            <a:r>
              <a:rPr lang="en" i="1" dirty="0">
                <a:latin typeface="Times New Roman" pitchFamily="18" charset="0"/>
              </a:rPr>
              <a:t>b</a:t>
            </a:r>
            <a:r>
              <a:rPr lang="en" dirty="0">
                <a:latin typeface="Times New Roman" pitchFamily="18" charset="0"/>
              </a:rPr>
              <a:t>, where </a:t>
            </a:r>
            <a:r>
              <a:rPr lang="en" i="1" dirty="0">
                <a:latin typeface="Times New Roman" pitchFamily="18" charset="0"/>
              </a:rPr>
              <a:t>x</a:t>
            </a:r>
            <a:r>
              <a:rPr lang="en" dirty="0">
                <a:latin typeface="Times New Roman" pitchFamily="18" charset="0"/>
                <a:sym typeface="Symbol" pitchFamily="18" charset="2"/>
              </a:rPr>
              <a:t></a:t>
            </a:r>
            <a:r>
              <a:rPr lang="en" i="1" dirty="0">
                <a:latin typeface="Times New Roman" pitchFamily="18" charset="0"/>
              </a:rPr>
              <a:t>M</a:t>
            </a:r>
            <a:r>
              <a:rPr lang="en" i="1" baseline="30000" dirty="0">
                <a:latin typeface="Times New Roman" pitchFamily="18" charset="0"/>
                <a:sym typeface="Symbol"/>
              </a:rPr>
              <a:t></a:t>
            </a:r>
            <a:r>
              <a:rPr lang="en" baseline="30000" dirty="0">
                <a:latin typeface="Times New Roman" pitchFamily="18" charset="0"/>
                <a:sym typeface="Symbol"/>
              </a:rPr>
              <a:t></a:t>
            </a:r>
            <a:r>
              <a:rPr lang="en" i="1" dirty="0">
                <a:latin typeface="Times New Roman" pitchFamily="18" charset="0"/>
              </a:rPr>
              <a:t>u.</a:t>
            </a:r>
            <a:endParaRPr lang="ru-RU" dirty="0" smtClean="0">
              <a:latin typeface="Times New Roman" pitchFamily="18" charset="0"/>
            </a:endParaRPr>
          </a:p>
          <a:p>
            <a:pPr marL="457200" indent="-457200" rtl="0">
              <a:buFont typeface="+mj-lt"/>
              <a:buAutoNum type="arabicPeriod"/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Split preconditioning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en" dirty="0">
                <a:latin typeface="Times New Roman" pitchFamily="18" charset="0"/>
                <a:cs typeface="Times New Roman" pitchFamily="18" charset="0"/>
              </a:rPr>
              <a:t>Let us present the preconditioner as </a:t>
            </a:r>
            <a:endParaRPr lang="en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buFont typeface="+mj-lt"/>
              <a:buAutoNum type="arabicPeriod"/>
              <a:defRPr/>
            </a:pPr>
            <a:r>
              <a:rPr lang="en" dirty="0" smtClean="0">
                <a:latin typeface="Times New Roman" pitchFamily="18" charset="0"/>
                <a:cs typeface="Times New Roman" pitchFamily="18" charset="0"/>
              </a:rPr>
              <a:t>Then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en" dirty="0">
                <a:latin typeface="Times New Roman" pitchFamily="18" charset="0"/>
                <a:cs typeface="Times New Roman" pitchFamily="18" charset="0"/>
              </a:rPr>
              <a:t>                                  , where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386622227"/>
              </p:ext>
            </p:extLst>
          </p:nvPr>
        </p:nvGraphicFramePr>
        <p:xfrm>
          <a:off x="5529064" y="3643314"/>
          <a:ext cx="1601788" cy="431800"/>
        </p:xfrm>
        <a:graphic>
          <a:graphicData uri="http://schemas.openxmlformats.org/presentationml/2006/ole">
            <p:oleObj spid="_x0000_s13372" name="Формула" r:id="rId3" imgW="799753" imgH="215806" progId="Equation.3">
              <p:embed/>
            </p:oleObj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1077903" y="4429890"/>
          <a:ext cx="2517775" cy="457200"/>
        </p:xfrm>
        <a:graphic>
          <a:graphicData uri="http://schemas.openxmlformats.org/presentationml/2006/ole">
            <p:oleObj spid="_x0000_s13373" name="Формула" r:id="rId4" imgW="1257300" imgH="228600" progId="Equation.3">
              <p:embed/>
            </p:oleObj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644476001"/>
              </p:ext>
            </p:extLst>
          </p:nvPr>
        </p:nvGraphicFramePr>
        <p:xfrm>
          <a:off x="4689525" y="4429890"/>
          <a:ext cx="1271587" cy="457200"/>
        </p:xfrm>
        <a:graphic>
          <a:graphicData uri="http://schemas.openxmlformats.org/presentationml/2006/ole">
            <p:oleObj spid="_x0000_s13374" name="Формула" r:id="rId5" imgW="634725" imgH="228501" progId="Equation.3">
              <p:embed/>
            </p:oleObj>
          </a:graphicData>
        </a:graphic>
      </p:graphicFrame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7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Preconditioning Methods</a:t>
            </a:r>
            <a:endParaRPr lang="ru-RU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/>
              <a:t>Basic Preconditioners</a:t>
            </a:r>
            <a:endParaRPr lang="ru-RU" sz="2800" dirty="0" smtClean="0"/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 rtlCol="0"/>
          <a:lstStyle/>
          <a:p>
            <a:pPr marL="457200" indent="-457200" rtl="0">
              <a:defRPr/>
            </a:pPr>
            <a:r>
              <a:rPr lang="en" dirty="0">
                <a:latin typeface="Times New Roman" pitchFamily="18" charset="0"/>
              </a:rPr>
              <a:t>Let us remember the basic iterative methods that include Jacobi, Seidel and over relaxation (SOR and SSOR) methods.</a:t>
            </a:r>
            <a:endParaRPr lang="en-US" dirty="0" smtClean="0">
              <a:latin typeface="Times New Roman" pitchFamily="18" charset="0"/>
            </a:endParaRPr>
          </a:p>
          <a:p>
            <a:pPr marL="457200" indent="-457200" rtl="0">
              <a:defRPr/>
            </a:pPr>
            <a:r>
              <a:rPr lang="en" dirty="0">
                <a:latin typeface="Times New Roman" pitchFamily="18" charset="0"/>
              </a:rPr>
              <a:t>All the methods above are particular cases of the </a:t>
            </a:r>
            <a:r>
              <a:rPr lang="en" dirty="0" smtClean="0">
                <a:latin typeface="Times New Roman" pitchFamily="18" charset="0"/>
              </a:rPr>
              <a:t>simple iteration </a:t>
            </a:r>
            <a:r>
              <a:rPr lang="en" dirty="0">
                <a:latin typeface="Times New Roman" pitchFamily="18" charset="0"/>
              </a:rPr>
              <a:t>method</a:t>
            </a:r>
            <a:r>
              <a:rPr lang="en" dirty="0" smtClean="0">
                <a:latin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</a:endParaRPr>
          </a:p>
          <a:p>
            <a:pPr marL="457200" indent="-457200" rtl="0">
              <a:buNone/>
              <a:defRPr/>
            </a:pPr>
            <a:r>
              <a:rPr lang="en" dirty="0">
                <a:latin typeface="Times New Roman" pitchFamily="18" charset="0"/>
              </a:rPr>
              <a:t>	where </a:t>
            </a:r>
            <a:r>
              <a:rPr lang="en" i="1" dirty="0">
                <a:latin typeface="Times New Roman" pitchFamily="18" charset="0"/>
              </a:rPr>
              <a:t>A</a:t>
            </a:r>
            <a:r>
              <a:rPr lang="en" dirty="0" smtClean="0">
                <a:latin typeface="Times New Roman" pitchFamily="18" charset="0"/>
                <a:sym typeface="Symbol"/>
              </a:rPr>
              <a:t></a:t>
            </a:r>
            <a:r>
              <a:rPr lang="en" i="1" dirty="0" smtClean="0">
                <a:latin typeface="Times New Roman" pitchFamily="18" charset="0"/>
                <a:sym typeface="Symbol"/>
              </a:rPr>
              <a:t></a:t>
            </a:r>
            <a:r>
              <a:rPr lang="en" dirty="0" smtClean="0">
                <a:latin typeface="Times New Roman" pitchFamily="18" charset="0"/>
                <a:sym typeface="Symbol"/>
              </a:rPr>
              <a:t></a:t>
            </a:r>
            <a:r>
              <a:rPr lang="en" i="1" dirty="0" smtClean="0">
                <a:latin typeface="Times New Roman" pitchFamily="18" charset="0"/>
                <a:sym typeface="Symbol"/>
              </a:rPr>
              <a:t></a:t>
            </a:r>
            <a:r>
              <a:rPr lang="en" dirty="0">
                <a:latin typeface="Times New Roman" pitchFamily="18" charset="0"/>
                <a:sym typeface="Symbol"/>
              </a:rPr>
              <a:t> </a:t>
            </a:r>
            <a:r>
              <a:rPr lang="en" dirty="0" smtClean="0">
                <a:latin typeface="Times New Roman" pitchFamily="18" charset="0"/>
                <a:sym typeface="Symbol"/>
              </a:rPr>
              <a:t>and</a:t>
            </a:r>
            <a:endParaRPr lang="en" dirty="0">
              <a:latin typeface="Times New Roman" pitchFamily="18" charset="0"/>
              <a:sym typeface="Symbol"/>
            </a:endParaRPr>
          </a:p>
          <a:p>
            <a:pPr marL="457200" indent="-457200" rtl="0">
              <a:defRPr/>
            </a:pPr>
            <a:r>
              <a:rPr lang="en" dirty="0" smtClean="0">
                <a:latin typeface="Times New Roman" pitchFamily="18" charset="0"/>
              </a:rPr>
              <a:t>Simple iteration </a:t>
            </a:r>
            <a:r>
              <a:rPr lang="en" dirty="0">
                <a:latin typeface="Times New Roman" pitchFamily="18" charset="0"/>
              </a:rPr>
              <a:t>method (</a:t>
            </a:r>
            <a:r>
              <a:rPr lang="en" dirty="0">
                <a:latin typeface="Times New Roman" pitchFamily="18" charset="0"/>
                <a:sym typeface="Symbol"/>
              </a:rPr>
              <a:t></a:t>
            </a:r>
            <a:r>
              <a:rPr lang="en" dirty="0">
                <a:latin typeface="Times New Roman" pitchFamily="18" charset="0"/>
              </a:rPr>
              <a:t>) </a:t>
            </a:r>
            <a:r>
              <a:rPr lang="en" dirty="0" smtClean="0">
                <a:latin typeface="Times New Roman" pitchFamily="18" charset="0"/>
              </a:rPr>
              <a:t>for </a:t>
            </a:r>
            <a:r>
              <a:rPr lang="en" dirty="0">
                <a:latin typeface="Times New Roman" pitchFamily="18" charset="0"/>
              </a:rPr>
              <a:t>the system</a:t>
            </a:r>
            <a:r>
              <a:rPr lang="ru-RU" dirty="0" smtClean="0">
                <a:latin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</a:rPr>
            </a:br>
            <a:r>
              <a:rPr lang="en" dirty="0" smtClean="0">
                <a:latin typeface="Times New Roman" pitchFamily="18" charset="0"/>
              </a:rPr>
              <a:t>that </a:t>
            </a:r>
            <a:r>
              <a:rPr lang="en" dirty="0">
                <a:latin typeface="Times New Roman" pitchFamily="18" charset="0"/>
              </a:rPr>
              <a:t>may be formulated as follows</a:t>
            </a:r>
          </a:p>
          <a:p>
            <a:pPr marL="457200" indent="-457200" rtl="0">
              <a:defRPr/>
            </a:pPr>
            <a:endParaRPr lang="ru-RU" dirty="0" smtClean="0">
              <a:latin typeface="Times New Roman" pitchFamily="18" charset="0"/>
            </a:endParaRPr>
          </a:p>
          <a:p>
            <a:pPr marL="457200" indent="-457200" rtl="0">
              <a:defRPr/>
            </a:pPr>
            <a:r>
              <a:rPr lang="en" dirty="0">
                <a:latin typeface="Times New Roman" pitchFamily="18" charset="0"/>
              </a:rPr>
              <a:t>As a result, the Jacobi, Seidel, SOR and SSOR methods are equivalent to the </a:t>
            </a:r>
            <a:r>
              <a:rPr lang="en" dirty="0" smtClean="0">
                <a:latin typeface="Times New Roman" pitchFamily="18" charset="0"/>
              </a:rPr>
              <a:t>simple iteration </a:t>
            </a:r>
            <a:r>
              <a:rPr lang="en" dirty="0">
                <a:latin typeface="Times New Roman" pitchFamily="18" charset="0"/>
              </a:rPr>
              <a:t>method with a preconditioner.</a:t>
            </a:r>
            <a:endParaRPr lang="en-US" dirty="0" smtClean="0">
              <a:latin typeface="Times New Roman" pitchFamily="18" charset="0"/>
            </a:endParaRPr>
          </a:p>
          <a:p>
            <a:pPr marL="457200" indent="-457200" rtl="0"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3656856" y="2492896"/>
          <a:ext cx="1957388" cy="406400"/>
        </p:xfrm>
        <a:graphic>
          <a:graphicData uri="http://schemas.openxmlformats.org/presentationml/2006/ole">
            <p:oleObj spid="_x0000_s22606" name="Формула" r:id="rId3" imgW="1002865" imgH="203112" progId="Equation.3">
              <p:embed/>
            </p:oleObj>
          </a:graphicData>
        </a:graphic>
      </p:graphicFrame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749772052"/>
              </p:ext>
            </p:extLst>
          </p:nvPr>
        </p:nvGraphicFramePr>
        <p:xfrm>
          <a:off x="3659460" y="2827784"/>
          <a:ext cx="4533900" cy="457200"/>
        </p:xfrm>
        <a:graphic>
          <a:graphicData uri="http://schemas.openxmlformats.org/presentationml/2006/ole">
            <p:oleObj spid="_x0000_s22607" name="Формула" r:id="rId4" imgW="2362200" imgH="228600" progId="Equation.3">
              <p:embed/>
            </p:oleObj>
          </a:graphicData>
        </a:graphic>
      </p:graphicFrame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1639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206880349"/>
              </p:ext>
            </p:extLst>
          </p:nvPr>
        </p:nvGraphicFramePr>
        <p:xfrm>
          <a:off x="3899412" y="3717032"/>
          <a:ext cx="1573213" cy="407988"/>
        </p:xfrm>
        <a:graphic>
          <a:graphicData uri="http://schemas.openxmlformats.org/presentationml/2006/ole">
            <p:oleObj spid="_x0000_s22608" name="Формула" r:id="rId5" imgW="812447" imgH="203112" progId="Equation.3">
              <p:embed/>
            </p:oleObj>
          </a:graphicData>
        </a:graphic>
      </p:graphicFrame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16394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595541692"/>
              </p:ext>
            </p:extLst>
          </p:nvPr>
        </p:nvGraphicFramePr>
        <p:xfrm>
          <a:off x="3872880" y="4365104"/>
          <a:ext cx="1849438" cy="406400"/>
        </p:xfrm>
        <a:graphic>
          <a:graphicData uri="http://schemas.openxmlformats.org/presentationml/2006/ole">
            <p:oleObj spid="_x0000_s22609" name="Формула" r:id="rId6" imgW="952087" imgH="203112" progId="Equation.3">
              <p:embed/>
            </p:oleObj>
          </a:graphicData>
        </a:graphic>
      </p:graphicFrame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8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Preconditioning Methods</a:t>
            </a:r>
            <a:endParaRPr lang="ru-RU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/>
              <a:t>Basic Preconditioners</a:t>
            </a:r>
            <a:endParaRPr lang="ru-RU" sz="2800" dirty="0" smtClean="0"/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 rtlCol="0"/>
          <a:lstStyle/>
          <a:p>
            <a:pPr marL="457200" indent="-457200" rtl="0">
              <a:buNone/>
              <a:defRPr/>
            </a:pPr>
            <a:r>
              <a:rPr lang="en">
                <a:latin typeface="Times New Roman" pitchFamily="18" charset="0"/>
              </a:rPr>
              <a:t>	Therefore, the following preconditioners are obtained:</a:t>
            </a:r>
          </a:p>
          <a:p>
            <a:pPr marL="457200" indent="-457200" rtl="0">
              <a:buSzPct val="100000"/>
              <a:buFont typeface="+mj-lt"/>
              <a:buAutoNum type="arabicPeriod"/>
              <a:defRPr/>
            </a:pPr>
            <a:r>
              <a:rPr lang="en">
                <a:latin typeface="Times New Roman" pitchFamily="18" charset="0"/>
              </a:rPr>
              <a:t>                  (Jacobi)</a:t>
            </a:r>
            <a:r>
              <a:rPr lang="ru-RU" dirty="0" smtClean="0">
                <a:latin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</a:rPr>
            </a:br>
            <a:r>
              <a:rPr lang="en">
                <a:latin typeface="Times New Roman" pitchFamily="18" charset="0"/>
              </a:rPr>
              <a:t>may be explicitly applied to the system - multiply by </a:t>
            </a:r>
            <a:r>
              <a:rPr lang="en" i="1">
                <a:latin typeface="Times New Roman" pitchFamily="18" charset="0"/>
              </a:rPr>
              <a:t>D</a:t>
            </a:r>
            <a:r>
              <a:rPr lang="en" baseline="30000">
                <a:latin typeface="Times New Roman" pitchFamily="18" charset="0"/>
                <a:sym typeface="Symbol"/>
              </a:rPr>
              <a:t></a:t>
            </a:r>
            <a:r>
              <a:rPr lang="en">
                <a:latin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</a:endParaRPr>
          </a:p>
          <a:p>
            <a:pPr marL="457200" indent="-457200" rtl="0">
              <a:buSzPct val="100000"/>
              <a:buFont typeface="+mj-lt"/>
              <a:buAutoNum type="arabicPeriod"/>
              <a:defRPr/>
            </a:pPr>
            <a:r>
              <a:rPr lang="en">
                <a:latin typeface="Times New Roman" pitchFamily="18" charset="0"/>
              </a:rPr>
              <a:t>                      (Gauss-Seidel)</a:t>
            </a:r>
            <a:r>
              <a:rPr lang="ru-RU" dirty="0" smtClean="0">
                <a:latin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</a:rPr>
            </a:br>
            <a:endParaRPr lang="ru-RU" dirty="0" smtClean="0">
              <a:latin typeface="Times New Roman" pitchFamily="18" charset="0"/>
            </a:endParaRPr>
          </a:p>
          <a:p>
            <a:pPr marL="457200" indent="-457200" rtl="0">
              <a:buSzPct val="100000"/>
              <a:buFont typeface="+mj-lt"/>
              <a:buAutoNum type="arabicPeriod"/>
              <a:defRPr/>
            </a:pPr>
            <a:r>
              <a:rPr lang="en">
                <a:latin typeface="Times New Roman" pitchFamily="18" charset="0"/>
              </a:rPr>
              <a:t>                                        </a:t>
            </a:r>
          </a:p>
          <a:p>
            <a:pPr marL="457200" indent="-457200" rtl="0">
              <a:buSzPct val="100000"/>
              <a:buFont typeface="+mj-lt"/>
              <a:buAutoNum type="arabicPeriod"/>
              <a:defRPr/>
            </a:pPr>
            <a:endParaRPr lang="ru-RU" dirty="0" smtClean="0">
              <a:latin typeface="Times New Roman" pitchFamily="18" charset="0"/>
            </a:endParaRPr>
          </a:p>
          <a:p>
            <a:pPr marL="457200" indent="-457200" rtl="0">
              <a:buSzPct val="100000"/>
              <a:buFont typeface="+mj-lt"/>
              <a:buAutoNum type="arabicPeriod"/>
              <a:defRPr/>
            </a:pPr>
            <a:r>
              <a:rPr lang="en">
                <a:latin typeface="Times New Roman" pitchFamily="18" charset="0"/>
              </a:rPr>
              <a:t> </a:t>
            </a:r>
          </a:p>
          <a:p>
            <a:pPr marL="457200" indent="-457200" rtl="0">
              <a:buSzPct val="100000"/>
              <a:buFont typeface="+mj-lt"/>
              <a:buAutoNum type="arabicPeriod"/>
              <a:defRPr/>
            </a:pPr>
            <a:endParaRPr lang="ru-RU" dirty="0" smtClean="0">
              <a:latin typeface="Times New Roman" pitchFamily="18" charset="0"/>
            </a:endParaRPr>
          </a:p>
          <a:p>
            <a:pPr marL="457200" indent="-457200" rtl="0">
              <a:buSzPct val="100000"/>
              <a:buNone/>
              <a:defRPr/>
            </a:pPr>
            <a:r>
              <a:rPr lang="en">
                <a:latin typeface="Times New Roman" pitchFamily="18" charset="0"/>
              </a:rPr>
              <a:t>   </a:t>
            </a:r>
            <a:endParaRPr lang="ru-RU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16396" name="Object 12"/>
          <p:cNvGraphicFramePr>
            <a:graphicFrameLocks noChangeAspect="1"/>
          </p:cNvGraphicFramePr>
          <p:nvPr/>
        </p:nvGraphicFramePr>
        <p:xfrm>
          <a:off x="992560" y="1677244"/>
          <a:ext cx="1003300" cy="455612"/>
        </p:xfrm>
        <a:graphic>
          <a:graphicData uri="http://schemas.openxmlformats.org/presentationml/2006/ole">
            <p:oleObj spid="_x0000_s16475" name="Формула" r:id="rId3" imgW="533169" imgH="228501" progId="Equation.3">
              <p:embed/>
            </p:oleObj>
          </a:graphicData>
        </a:graphic>
      </p:graphicFrame>
      <p:sp>
        <p:nvSpPr>
          <p:cNvPr id="16399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16398" name="Object 14"/>
          <p:cNvGraphicFramePr>
            <a:graphicFrameLocks noChangeAspect="1"/>
          </p:cNvGraphicFramePr>
          <p:nvPr/>
        </p:nvGraphicFramePr>
        <p:xfrm>
          <a:off x="992560" y="2467744"/>
          <a:ext cx="1590675" cy="457200"/>
        </p:xfrm>
        <a:graphic>
          <a:graphicData uri="http://schemas.openxmlformats.org/presentationml/2006/ole">
            <p:oleObj spid="_x0000_s16476" name="Формула" r:id="rId4" imgW="825500" imgH="228600" progId="Equation.3">
              <p:embed/>
            </p:oleObj>
          </a:graphicData>
        </a:graphic>
      </p:graphicFrame>
      <p:sp>
        <p:nvSpPr>
          <p:cNvPr id="16401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16400" name="Object 16"/>
          <p:cNvGraphicFramePr>
            <a:graphicFrameLocks noChangeAspect="1"/>
          </p:cNvGraphicFramePr>
          <p:nvPr/>
        </p:nvGraphicFramePr>
        <p:xfrm>
          <a:off x="992560" y="3100537"/>
          <a:ext cx="2389188" cy="784225"/>
        </p:xfrm>
        <a:graphic>
          <a:graphicData uri="http://schemas.openxmlformats.org/presentationml/2006/ole">
            <p:oleObj spid="_x0000_s16477" name="Формула" r:id="rId5" imgW="1218671" imgH="393529" progId="Equation.3">
              <p:embed/>
            </p:oleObj>
          </a:graphicData>
        </a:graphic>
      </p:graphicFrame>
      <p:sp>
        <p:nvSpPr>
          <p:cNvPr id="16403" name="Rectangle 1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16402" name="Object 18"/>
          <p:cNvGraphicFramePr>
            <a:graphicFrameLocks noChangeAspect="1"/>
          </p:cNvGraphicFramePr>
          <p:nvPr/>
        </p:nvGraphicFramePr>
        <p:xfrm>
          <a:off x="1022970" y="4002385"/>
          <a:ext cx="5010150" cy="866775"/>
        </p:xfrm>
        <a:graphic>
          <a:graphicData uri="http://schemas.openxmlformats.org/presentationml/2006/ole">
            <p:oleObj spid="_x0000_s16478" name="Формула" r:id="rId6" imgW="2476500" imgH="431800" progId="Equation.3">
              <p:embed/>
            </p:oleObj>
          </a:graphicData>
        </a:graphic>
      </p:graphicFrame>
      <p:pic>
        <p:nvPicPr>
          <p:cNvPr id="27" name="Picture 1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77136" y="2492895"/>
            <a:ext cx="3384376" cy="2435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9</a:t>
            </a:fld>
            <a:r>
              <a:rPr lang="en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13539</TotalTime>
  <Words>1119</Words>
  <Application>Microsoft Office PowerPoint</Application>
  <PresentationFormat>Лист A4 (210x297 мм)</PresentationFormat>
  <Paragraphs>317</Paragraphs>
  <Slides>30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2" baseType="lpstr">
      <vt:lpstr>Оформление по умолчанию</vt:lpstr>
      <vt:lpstr>Формула</vt:lpstr>
      <vt:lpstr>Preconditioning Methods</vt:lpstr>
      <vt:lpstr>Contents</vt:lpstr>
      <vt:lpstr>Problem statement</vt:lpstr>
      <vt:lpstr>Convergence of Iterative Methods</vt:lpstr>
      <vt:lpstr>Idea of Preconditioning</vt:lpstr>
      <vt:lpstr>Requirements to the Preconditioner</vt:lpstr>
      <vt:lpstr>Preconditioning Types</vt:lpstr>
      <vt:lpstr>Basic Preconditioners</vt:lpstr>
      <vt:lpstr>Basic Preconditioners</vt:lpstr>
      <vt:lpstr>SSOR-preconditioning</vt:lpstr>
      <vt:lpstr>SGS-Preconditioning – Example</vt:lpstr>
      <vt:lpstr>SGS-Preconditioning – Example</vt:lpstr>
      <vt:lpstr>ILU(0)-Preconditioning</vt:lpstr>
      <vt:lpstr>ILU(0)-Preconditioning</vt:lpstr>
      <vt:lpstr>Memory State</vt:lpstr>
      <vt:lpstr>ILU(0)-Factorization - Algorithm</vt:lpstr>
      <vt:lpstr>ILU(0)-Factorization – Example 1 </vt:lpstr>
      <vt:lpstr>ILU(0)-Factorization – Example 1 </vt:lpstr>
      <vt:lpstr>ILU(0)-factorization – Example 2 </vt:lpstr>
      <vt:lpstr>ILU(0)-Factorization – Example 2 </vt:lpstr>
      <vt:lpstr>ILU(0)-Factorization – Example 2 </vt:lpstr>
      <vt:lpstr>ILU(0)-Factorization – Example 2 </vt:lpstr>
      <vt:lpstr>Filling Control. ILU(p)-Factorization</vt:lpstr>
      <vt:lpstr>ILU(p)-Factorization - Algorithm </vt:lpstr>
      <vt:lpstr>ILU(p)-Factorization - Example</vt:lpstr>
      <vt:lpstr>ILU(p)-Factorization - Example</vt:lpstr>
      <vt:lpstr>Conclusion</vt:lpstr>
      <vt:lpstr>References</vt:lpstr>
      <vt:lpstr>Internet Resources</vt:lpstr>
      <vt:lpstr>Authors</vt:lpstr>
    </vt:vector>
  </TitlesOfParts>
  <Company>Нижегородский университет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Параллельные численные методы. Итерационные методы решения СЛАУ</dc:title>
  <dc:creator>Баркалов К.А.</dc:creator>
  <cp:lastModifiedBy>bka</cp:lastModifiedBy>
  <cp:revision>1688</cp:revision>
  <dcterms:created xsi:type="dcterms:W3CDTF">2004-08-14T10:27:56Z</dcterms:created>
  <dcterms:modified xsi:type="dcterms:W3CDTF">2014-11-20T15:00:32Z</dcterms:modified>
</cp:coreProperties>
</file>