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Default Extension="png" ContentType="image/png"/>
  <Override PartName="/ppt/notesSlides/notesSlide1.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Default Extension="vml" ContentType="application/vnd.openxmlformats-officedocument.vmlDrawing"/>
  <Override PartName="/ppt/slides/slide89.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95"/>
  </p:notesMasterIdLst>
  <p:handoutMasterIdLst>
    <p:handoutMasterId r:id="rId96"/>
  </p:handoutMasterIdLst>
  <p:sldIdLst>
    <p:sldId id="478" r:id="rId2"/>
    <p:sldId id="698" r:id="rId3"/>
    <p:sldId id="694" r:id="rId4"/>
    <p:sldId id="695" r:id="rId5"/>
    <p:sldId id="696" r:id="rId6"/>
    <p:sldId id="602" r:id="rId7"/>
    <p:sldId id="603" r:id="rId8"/>
    <p:sldId id="604" r:id="rId9"/>
    <p:sldId id="605" r:id="rId10"/>
    <p:sldId id="606" r:id="rId11"/>
    <p:sldId id="607" r:id="rId12"/>
    <p:sldId id="608" r:id="rId13"/>
    <p:sldId id="612" r:id="rId14"/>
    <p:sldId id="613" r:id="rId15"/>
    <p:sldId id="614" r:id="rId16"/>
    <p:sldId id="616" r:id="rId17"/>
    <p:sldId id="617" r:id="rId18"/>
    <p:sldId id="618" r:id="rId19"/>
    <p:sldId id="619" r:id="rId20"/>
    <p:sldId id="620" r:id="rId21"/>
    <p:sldId id="621" r:id="rId22"/>
    <p:sldId id="622" r:id="rId23"/>
    <p:sldId id="623" r:id="rId24"/>
    <p:sldId id="624" r:id="rId25"/>
    <p:sldId id="625" r:id="rId26"/>
    <p:sldId id="626" r:id="rId27"/>
    <p:sldId id="627" r:id="rId28"/>
    <p:sldId id="628" r:id="rId29"/>
    <p:sldId id="629" r:id="rId30"/>
    <p:sldId id="630" r:id="rId31"/>
    <p:sldId id="631" r:id="rId32"/>
    <p:sldId id="632" r:id="rId33"/>
    <p:sldId id="633" r:id="rId34"/>
    <p:sldId id="634" r:id="rId35"/>
    <p:sldId id="635" r:id="rId36"/>
    <p:sldId id="636" r:id="rId37"/>
    <p:sldId id="637" r:id="rId38"/>
    <p:sldId id="638" r:id="rId39"/>
    <p:sldId id="639" r:id="rId40"/>
    <p:sldId id="640" r:id="rId41"/>
    <p:sldId id="641" r:id="rId42"/>
    <p:sldId id="642" r:id="rId43"/>
    <p:sldId id="643" r:id="rId44"/>
    <p:sldId id="644" r:id="rId45"/>
    <p:sldId id="645" r:id="rId46"/>
    <p:sldId id="646" r:id="rId47"/>
    <p:sldId id="647" r:id="rId48"/>
    <p:sldId id="648" r:id="rId49"/>
    <p:sldId id="652" r:id="rId50"/>
    <p:sldId id="653" r:id="rId51"/>
    <p:sldId id="654" r:id="rId52"/>
    <p:sldId id="655" r:id="rId53"/>
    <p:sldId id="656" r:id="rId54"/>
    <p:sldId id="657" r:id="rId55"/>
    <p:sldId id="658" r:id="rId56"/>
    <p:sldId id="659" r:id="rId57"/>
    <p:sldId id="660" r:id="rId58"/>
    <p:sldId id="661" r:id="rId59"/>
    <p:sldId id="662" r:id="rId60"/>
    <p:sldId id="663" r:id="rId61"/>
    <p:sldId id="664" r:id="rId62"/>
    <p:sldId id="665" r:id="rId63"/>
    <p:sldId id="666" r:id="rId64"/>
    <p:sldId id="667" r:id="rId65"/>
    <p:sldId id="668" r:id="rId66"/>
    <p:sldId id="669" r:id="rId67"/>
    <p:sldId id="670" r:id="rId68"/>
    <p:sldId id="671" r:id="rId69"/>
    <p:sldId id="672" r:id="rId70"/>
    <p:sldId id="673" r:id="rId71"/>
    <p:sldId id="674" r:id="rId72"/>
    <p:sldId id="675" r:id="rId73"/>
    <p:sldId id="676" r:id="rId74"/>
    <p:sldId id="677" r:id="rId75"/>
    <p:sldId id="678" r:id="rId76"/>
    <p:sldId id="679" r:id="rId77"/>
    <p:sldId id="680" r:id="rId78"/>
    <p:sldId id="681" r:id="rId79"/>
    <p:sldId id="682" r:id="rId80"/>
    <p:sldId id="683" r:id="rId81"/>
    <p:sldId id="684" r:id="rId82"/>
    <p:sldId id="685" r:id="rId83"/>
    <p:sldId id="686" r:id="rId84"/>
    <p:sldId id="687" r:id="rId85"/>
    <p:sldId id="688" r:id="rId86"/>
    <p:sldId id="689" r:id="rId87"/>
    <p:sldId id="690" r:id="rId88"/>
    <p:sldId id="691" r:id="rId89"/>
    <p:sldId id="692" r:id="rId90"/>
    <p:sldId id="693" r:id="rId91"/>
    <p:sldId id="596" r:id="rId92"/>
    <p:sldId id="598" r:id="rId93"/>
    <p:sldId id="513" r:id="rId94"/>
  </p:sldIdLst>
  <p:sldSz cx="9906000" cy="6858000" type="A4"/>
  <p:notesSz cx="6858000" cy="9144000"/>
  <p:defaultTextStyle>
    <a:defPPr>
      <a:defRPr lang="ru-RU"/>
    </a:defPPr>
    <a:lvl1pPr algn="r" rtl="0" fontAlgn="base">
      <a:spcBef>
        <a:spcPct val="0"/>
      </a:spcBef>
      <a:spcAft>
        <a:spcPct val="0"/>
      </a:spcAft>
      <a:defRPr kern="1200">
        <a:solidFill>
          <a:schemeClr val="tx1"/>
        </a:solidFill>
        <a:latin typeface="Bernard MT Condensed" pitchFamily="18" charset="0"/>
        <a:ea typeface="+mn-ea"/>
        <a:cs typeface="Arial" charset="0"/>
      </a:defRPr>
    </a:lvl1pPr>
    <a:lvl2pPr marL="457200" algn="r" rtl="0" fontAlgn="base">
      <a:spcBef>
        <a:spcPct val="0"/>
      </a:spcBef>
      <a:spcAft>
        <a:spcPct val="0"/>
      </a:spcAft>
      <a:defRPr kern="1200">
        <a:solidFill>
          <a:schemeClr val="tx1"/>
        </a:solidFill>
        <a:latin typeface="Bernard MT Condensed" pitchFamily="18" charset="0"/>
        <a:ea typeface="+mn-ea"/>
        <a:cs typeface="Arial" charset="0"/>
      </a:defRPr>
    </a:lvl2pPr>
    <a:lvl3pPr marL="914400" algn="r" rtl="0" fontAlgn="base">
      <a:spcBef>
        <a:spcPct val="0"/>
      </a:spcBef>
      <a:spcAft>
        <a:spcPct val="0"/>
      </a:spcAft>
      <a:defRPr kern="1200">
        <a:solidFill>
          <a:schemeClr val="tx1"/>
        </a:solidFill>
        <a:latin typeface="Bernard MT Condensed" pitchFamily="18" charset="0"/>
        <a:ea typeface="+mn-ea"/>
        <a:cs typeface="Arial" charset="0"/>
      </a:defRPr>
    </a:lvl3pPr>
    <a:lvl4pPr marL="1371600" algn="r" rtl="0" fontAlgn="base">
      <a:spcBef>
        <a:spcPct val="0"/>
      </a:spcBef>
      <a:spcAft>
        <a:spcPct val="0"/>
      </a:spcAft>
      <a:defRPr kern="1200">
        <a:solidFill>
          <a:schemeClr val="tx1"/>
        </a:solidFill>
        <a:latin typeface="Bernard MT Condensed" pitchFamily="18" charset="0"/>
        <a:ea typeface="+mn-ea"/>
        <a:cs typeface="Arial" charset="0"/>
      </a:defRPr>
    </a:lvl4pPr>
    <a:lvl5pPr marL="1828800" algn="r" rtl="0" fontAlgn="base">
      <a:spcBef>
        <a:spcPct val="0"/>
      </a:spcBef>
      <a:spcAft>
        <a:spcPct val="0"/>
      </a:spcAft>
      <a:defRPr kern="1200">
        <a:solidFill>
          <a:schemeClr val="tx1"/>
        </a:solidFill>
        <a:latin typeface="Bernard MT Condensed" pitchFamily="18" charset="0"/>
        <a:ea typeface="+mn-ea"/>
        <a:cs typeface="Arial" charset="0"/>
      </a:defRPr>
    </a:lvl5pPr>
    <a:lvl6pPr marL="2286000" algn="l" defTabSz="914400" rtl="0" eaLnBrk="1" latinLnBrk="0" hangingPunct="1">
      <a:defRPr kern="1200">
        <a:solidFill>
          <a:schemeClr val="tx1"/>
        </a:solidFill>
        <a:latin typeface="Bernard MT Condensed" pitchFamily="18" charset="0"/>
        <a:ea typeface="+mn-ea"/>
        <a:cs typeface="Arial" charset="0"/>
      </a:defRPr>
    </a:lvl6pPr>
    <a:lvl7pPr marL="2743200" algn="l" defTabSz="914400" rtl="0" eaLnBrk="1" latinLnBrk="0" hangingPunct="1">
      <a:defRPr kern="1200">
        <a:solidFill>
          <a:schemeClr val="tx1"/>
        </a:solidFill>
        <a:latin typeface="Bernard MT Condensed" pitchFamily="18" charset="0"/>
        <a:ea typeface="+mn-ea"/>
        <a:cs typeface="Arial" charset="0"/>
      </a:defRPr>
    </a:lvl7pPr>
    <a:lvl8pPr marL="3200400" algn="l" defTabSz="914400" rtl="0" eaLnBrk="1" latinLnBrk="0" hangingPunct="1">
      <a:defRPr kern="1200">
        <a:solidFill>
          <a:schemeClr val="tx1"/>
        </a:solidFill>
        <a:latin typeface="Bernard MT Condensed" pitchFamily="18" charset="0"/>
        <a:ea typeface="+mn-ea"/>
        <a:cs typeface="Arial" charset="0"/>
      </a:defRPr>
    </a:lvl8pPr>
    <a:lvl9pPr marL="3657600" algn="l" defTabSz="914400" rtl="0" eaLnBrk="1" latinLnBrk="0" hangingPunct="1">
      <a:defRPr kern="1200">
        <a:solidFill>
          <a:schemeClr val="tx1"/>
        </a:solidFill>
        <a:latin typeface="Bernard MT Condensed"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863D"/>
    <a:srgbClr val="0969CD"/>
    <a:srgbClr val="CCCCCC"/>
    <a:srgbClr val="FF0000"/>
    <a:srgbClr val="FFFF00"/>
    <a:srgbClr val="CC0000"/>
    <a:srgbClr val="808080"/>
    <a:srgbClr val="7575D1"/>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7877" autoAdjust="0"/>
    <p:restoredTop sz="99835" autoAdjust="0"/>
  </p:normalViewPr>
  <p:slideViewPr>
    <p:cSldViewPr>
      <p:cViewPr varScale="1">
        <p:scale>
          <a:sx n="93" d="100"/>
          <a:sy n="93" d="100"/>
        </p:scale>
        <p:origin x="-642" y="-96"/>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3" d="100"/>
          <a:sy n="83" d="100"/>
        </p:scale>
        <p:origin x="-2040" y="-9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8.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image" Target="../media/image29.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36.w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38.wmf"/><Relationship Id="rId1" Type="http://schemas.openxmlformats.org/officeDocument/2006/relationships/image" Target="../media/image37.wmf"/></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43.wmf"/><Relationship Id="rId1" Type="http://schemas.openxmlformats.org/officeDocument/2006/relationships/image" Target="../media/image42.wmf"/></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46.wmf"/><Relationship Id="rId1" Type="http://schemas.openxmlformats.org/officeDocument/2006/relationships/image" Target="../media/image45.wmf"/></Relationships>
</file>

<file path=ppt/drawings/_rels/vmlDrawing18.vml.rels><?xml version="1.0" encoding="UTF-8" standalone="yes"?>
<Relationships xmlns="http://schemas.openxmlformats.org/package/2006/relationships"><Relationship Id="rId2" Type="http://schemas.openxmlformats.org/officeDocument/2006/relationships/image" Target="../media/image48.wmf"/><Relationship Id="rId1" Type="http://schemas.openxmlformats.org/officeDocument/2006/relationships/image" Target="../media/image47.wmf"/></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50.wmf"/><Relationship Id="rId1" Type="http://schemas.openxmlformats.org/officeDocument/2006/relationships/image" Target="../media/image4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0.vml.rels><?xml version="1.0" encoding="UTF-8" standalone="yes"?>
<Relationships xmlns="http://schemas.openxmlformats.org/package/2006/relationships"><Relationship Id="rId2" Type="http://schemas.openxmlformats.org/officeDocument/2006/relationships/image" Target="../media/image54.wmf"/><Relationship Id="rId1" Type="http://schemas.openxmlformats.org/officeDocument/2006/relationships/image" Target="../media/image53.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55.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56.wmf"/></Relationships>
</file>

<file path=ppt/drawings/_rels/vmlDrawing23.vml.rels><?xml version="1.0" encoding="UTF-8" standalone="yes"?>
<Relationships xmlns="http://schemas.openxmlformats.org/package/2006/relationships"><Relationship Id="rId2" Type="http://schemas.openxmlformats.org/officeDocument/2006/relationships/image" Target="../media/image58.wmf"/><Relationship Id="rId1" Type="http://schemas.openxmlformats.org/officeDocument/2006/relationships/image" Target="../media/image57.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5.wmf"/><Relationship Id="rId4"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9.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image" Target="../media/image14.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16.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image" Target="../media/image2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defRPr>
            </a:lvl1pPr>
          </a:lstStyle>
          <a:p>
            <a:pPr>
              <a:defRPr/>
            </a:pPr>
            <a:endParaRPr lang="ru-RU"/>
          </a:p>
        </p:txBody>
      </p:sp>
      <p:sp>
        <p:nvSpPr>
          <p:cNvPr id="921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ru-RU"/>
          </a:p>
        </p:txBody>
      </p:sp>
      <p:sp>
        <p:nvSpPr>
          <p:cNvPr id="922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defRPr>
            </a:lvl1pPr>
          </a:lstStyle>
          <a:p>
            <a:pPr>
              <a:defRPr/>
            </a:pPr>
            <a:endParaRPr lang="ru-RU"/>
          </a:p>
        </p:txBody>
      </p:sp>
      <p:sp>
        <p:nvSpPr>
          <p:cNvPr id="922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fld id="{D59EFC97-A24E-4110-B0B2-E326DB987CE6}" type="slidenum">
              <a:rPr lang="ru-RU"/>
              <a:pPr>
                <a:defRPr/>
              </a:pPr>
              <a:t>‹#›</a:t>
            </a:fld>
            <a:endParaRPr lang="ru-RU"/>
          </a:p>
        </p:txBody>
      </p:sp>
    </p:spTree>
    <p:extLst>
      <p:ext uri="{BB962C8B-B14F-4D97-AF65-F5344CB8AC3E}">
        <p14:creationId xmlns:p14="http://schemas.microsoft.com/office/powerpoint/2010/main" xmlns="" val="31491793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defRPr>
            </a:lvl1pPr>
          </a:lstStyle>
          <a:p>
            <a:pPr>
              <a:defRPr/>
            </a:pPr>
            <a:endParaRPr lang="ru-RU"/>
          </a:p>
        </p:txBody>
      </p:sp>
      <p:sp>
        <p:nvSpPr>
          <p:cNvPr id="81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ru-RU"/>
          </a:p>
        </p:txBody>
      </p:sp>
      <p:sp>
        <p:nvSpPr>
          <p:cNvPr id="43012" name="Rectangle 4"/>
          <p:cNvSpPr>
            <a:spLocks noGrp="1" noRot="1" noChangeAspect="1" noChangeArrowheads="1" noTextEdit="1"/>
          </p:cNvSpPr>
          <p:nvPr>
            <p:ph type="sldImg" idx="2"/>
          </p:nvPr>
        </p:nvSpPr>
        <p:spPr bwMode="auto">
          <a:xfrm>
            <a:off x="952500" y="685800"/>
            <a:ext cx="4953000" cy="3429000"/>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81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defRPr>
            </a:lvl1pPr>
          </a:lstStyle>
          <a:p>
            <a:pPr>
              <a:defRPr/>
            </a:pPr>
            <a:endParaRPr lang="ru-RU"/>
          </a:p>
        </p:txBody>
      </p:sp>
      <p:sp>
        <p:nvSpPr>
          <p:cNvPr id="81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fld id="{9257DDE4-6A77-428A-87FE-459A8E2435CF}" type="slidenum">
              <a:rPr lang="ru-RU"/>
              <a:pPr>
                <a:defRPr/>
              </a:pPr>
              <a:t>‹#›</a:t>
            </a:fld>
            <a:endParaRPr lang="ru-RU"/>
          </a:p>
        </p:txBody>
      </p:sp>
    </p:spTree>
    <p:extLst>
      <p:ext uri="{BB962C8B-B14F-4D97-AF65-F5344CB8AC3E}">
        <p14:creationId xmlns:p14="http://schemas.microsoft.com/office/powerpoint/2010/main" xmlns="" val="35112285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BCD44CE6-D2DD-4660-85BF-D0AA6C7E5307}" type="slidenum">
              <a:rPr lang="ru-RU" smtClean="0"/>
              <a:pPr/>
              <a:t>1</a:t>
            </a:fld>
            <a:endParaRPr lang="ru-RU" smtClean="0"/>
          </a:p>
        </p:txBody>
      </p:sp>
      <p:sp>
        <p:nvSpPr>
          <p:cNvPr id="44035" name="Rectangle 2"/>
          <p:cNvSpPr>
            <a:spLocks noGrp="1" noRot="1" noChangeAspect="1" noChangeArrowheads="1" noTextEdit="1"/>
          </p:cNvSpPr>
          <p:nvPr>
            <p:ph type="sldImg"/>
          </p:nvPr>
        </p:nvSpPr>
        <p:spPr>
          <a:solidFill>
            <a:srgbClr val="FFFFFF"/>
          </a:solidFill>
          <a:ln/>
        </p:spPr>
      </p:sp>
      <p:sp>
        <p:nvSpPr>
          <p:cNvPr id="44036"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Text Box 1033"/>
          <p:cNvSpPr txBox="1">
            <a:spLocks noChangeArrowheads="1"/>
          </p:cNvSpPr>
          <p:nvPr/>
        </p:nvSpPr>
        <p:spPr bwMode="auto">
          <a:xfrm>
            <a:off x="0" y="115888"/>
            <a:ext cx="9945688" cy="978729"/>
          </a:xfrm>
          <a:prstGeom prst="rect">
            <a:avLst/>
          </a:prstGeom>
          <a:noFill/>
          <a:ln>
            <a:noFill/>
          </a:ln>
          <a:extLst/>
        </p:spPr>
        <p:txBody>
          <a:bodyPr>
            <a:spAutoFit/>
          </a:bodyPr>
          <a:lstStyle>
            <a:lvl1pPr eaLnBrk="0" hangingPunct="0">
              <a:defRPr>
                <a:solidFill>
                  <a:schemeClr val="tx1"/>
                </a:solidFill>
                <a:latin typeface="Bernard MT Condensed" pitchFamily="18" charset="0"/>
                <a:cs typeface="Arial" charset="0"/>
              </a:defRPr>
            </a:lvl1pPr>
            <a:lvl2pPr marL="742950" indent="-285750" eaLnBrk="0" hangingPunct="0">
              <a:defRPr>
                <a:solidFill>
                  <a:schemeClr val="tx1"/>
                </a:solidFill>
                <a:latin typeface="Bernard MT Condensed" pitchFamily="18" charset="0"/>
                <a:cs typeface="Arial" charset="0"/>
              </a:defRPr>
            </a:lvl2pPr>
            <a:lvl3pPr marL="1143000" indent="-228600" eaLnBrk="0" hangingPunct="0">
              <a:defRPr>
                <a:solidFill>
                  <a:schemeClr val="tx1"/>
                </a:solidFill>
                <a:latin typeface="Bernard MT Condensed" pitchFamily="18" charset="0"/>
                <a:cs typeface="Arial" charset="0"/>
              </a:defRPr>
            </a:lvl3pPr>
            <a:lvl4pPr marL="1600200" indent="-228600" eaLnBrk="0" hangingPunct="0">
              <a:defRPr>
                <a:solidFill>
                  <a:schemeClr val="tx1"/>
                </a:solidFill>
                <a:latin typeface="Bernard MT Condensed" pitchFamily="18" charset="0"/>
                <a:cs typeface="Arial" charset="0"/>
              </a:defRPr>
            </a:lvl4pPr>
            <a:lvl5pPr marL="2057400" indent="-228600" eaLnBrk="0" hangingPunct="0">
              <a:defRPr>
                <a:solidFill>
                  <a:schemeClr val="tx1"/>
                </a:solidFill>
                <a:latin typeface="Bernard MT Condensed" pitchFamily="18" charset="0"/>
                <a:cs typeface="Arial" charset="0"/>
              </a:defRPr>
            </a:lvl5pPr>
            <a:lvl6pPr marL="2514600" indent="-228600" algn="r" eaLnBrk="0" fontAlgn="base" hangingPunct="0">
              <a:spcBef>
                <a:spcPct val="0"/>
              </a:spcBef>
              <a:spcAft>
                <a:spcPct val="0"/>
              </a:spcAft>
              <a:defRPr>
                <a:solidFill>
                  <a:schemeClr val="tx1"/>
                </a:solidFill>
                <a:latin typeface="Bernard MT Condensed" pitchFamily="18" charset="0"/>
                <a:cs typeface="Arial" charset="0"/>
              </a:defRPr>
            </a:lvl6pPr>
            <a:lvl7pPr marL="2971800" indent="-228600" algn="r" eaLnBrk="0" fontAlgn="base" hangingPunct="0">
              <a:spcBef>
                <a:spcPct val="0"/>
              </a:spcBef>
              <a:spcAft>
                <a:spcPct val="0"/>
              </a:spcAft>
              <a:defRPr>
                <a:solidFill>
                  <a:schemeClr val="tx1"/>
                </a:solidFill>
                <a:latin typeface="Bernard MT Condensed" pitchFamily="18" charset="0"/>
                <a:cs typeface="Arial" charset="0"/>
              </a:defRPr>
            </a:lvl7pPr>
            <a:lvl8pPr marL="3429000" indent="-228600" algn="r" eaLnBrk="0" fontAlgn="base" hangingPunct="0">
              <a:spcBef>
                <a:spcPct val="0"/>
              </a:spcBef>
              <a:spcAft>
                <a:spcPct val="0"/>
              </a:spcAft>
              <a:defRPr>
                <a:solidFill>
                  <a:schemeClr val="tx1"/>
                </a:solidFill>
                <a:latin typeface="Bernard MT Condensed" pitchFamily="18" charset="0"/>
                <a:cs typeface="Arial" charset="0"/>
              </a:defRPr>
            </a:lvl8pPr>
            <a:lvl9pPr marL="3886200" indent="-228600" algn="r" eaLnBrk="0" fontAlgn="base" hangingPunct="0">
              <a:spcBef>
                <a:spcPct val="0"/>
              </a:spcBef>
              <a:spcAft>
                <a:spcPct val="0"/>
              </a:spcAft>
              <a:defRPr>
                <a:solidFill>
                  <a:schemeClr val="tx1"/>
                </a:solidFill>
                <a:latin typeface="Bernard MT Condensed" pitchFamily="18" charset="0"/>
                <a:cs typeface="Arial" charset="0"/>
              </a:defRPr>
            </a:lvl9pPr>
          </a:lstStyle>
          <a:p>
            <a:pPr algn="ctr" eaLnBrk="1" hangingPunct="1">
              <a:lnSpc>
                <a:spcPct val="120000"/>
              </a:lnSpc>
              <a:spcAft>
                <a:spcPct val="20000"/>
              </a:spcAft>
              <a:defRPr/>
            </a:pPr>
            <a:r>
              <a:rPr lang="en-US" sz="2400" b="1" i="0" kern="1200" dirty="0" err="1" smtClean="0">
                <a:solidFill>
                  <a:schemeClr val="tx1"/>
                </a:solidFill>
                <a:effectLst/>
                <a:latin typeface="Arial" panose="020B0604020202020204" pitchFamily="34" charset="0"/>
                <a:ea typeface="+mn-ea"/>
                <a:cs typeface="Arial" panose="020B0604020202020204" pitchFamily="34" charset="0"/>
              </a:rPr>
              <a:t>Lobachevsky</a:t>
            </a:r>
            <a:r>
              <a:rPr lang="en-US" sz="2400" b="1" i="0" kern="1200" dirty="0" smtClean="0">
                <a:solidFill>
                  <a:schemeClr val="tx1"/>
                </a:solidFill>
                <a:effectLst/>
                <a:latin typeface="Arial" panose="020B0604020202020204" pitchFamily="34" charset="0"/>
                <a:ea typeface="+mn-ea"/>
                <a:cs typeface="Arial" panose="020B0604020202020204" pitchFamily="34" charset="0"/>
              </a:rPr>
              <a:t> State University of </a:t>
            </a:r>
            <a:r>
              <a:rPr lang="en-US" sz="2400" b="1" i="0" kern="1200" dirty="0" err="1" smtClean="0">
                <a:solidFill>
                  <a:schemeClr val="tx1"/>
                </a:solidFill>
                <a:effectLst/>
                <a:latin typeface="Arial" panose="020B0604020202020204" pitchFamily="34" charset="0"/>
                <a:ea typeface="+mn-ea"/>
                <a:cs typeface="Arial" panose="020B0604020202020204" pitchFamily="34" charset="0"/>
              </a:rPr>
              <a:t>Nizhni</a:t>
            </a:r>
            <a:r>
              <a:rPr lang="en-US" sz="2400" b="1" i="0" kern="1200" dirty="0" smtClean="0">
                <a:solidFill>
                  <a:schemeClr val="tx1"/>
                </a:solidFill>
                <a:effectLst/>
                <a:latin typeface="Arial" panose="020B0604020202020204" pitchFamily="34" charset="0"/>
                <a:ea typeface="+mn-ea"/>
                <a:cs typeface="Arial" panose="020B0604020202020204" pitchFamily="34" charset="0"/>
              </a:rPr>
              <a:t> Novgorod </a:t>
            </a:r>
          </a:p>
          <a:p>
            <a:pPr marL="0" marR="0" indent="0" algn="ctr" defTabSz="914400" rtl="0" eaLnBrk="1" fontAlgn="base" latinLnBrk="0" hangingPunct="1">
              <a:lnSpc>
                <a:spcPct val="120000"/>
              </a:lnSpc>
              <a:spcBef>
                <a:spcPct val="0"/>
              </a:spcBef>
              <a:spcAft>
                <a:spcPct val="20000"/>
              </a:spcAft>
              <a:buClrTx/>
              <a:buSzTx/>
              <a:buFontTx/>
              <a:buNone/>
              <a:tabLst/>
              <a:defRPr/>
            </a:pPr>
            <a:r>
              <a:rPr lang="en-US" sz="2000" b="1" i="1" u="none" kern="1200" dirty="0" smtClean="0">
                <a:solidFill>
                  <a:schemeClr val="tx1"/>
                </a:solidFill>
                <a:effectLst/>
                <a:latin typeface="Arial" panose="020B0604020202020204" pitchFamily="34" charset="0"/>
                <a:ea typeface="+mn-ea"/>
                <a:cs typeface="Arial" panose="020B0604020202020204" pitchFamily="34" charset="0"/>
              </a:rPr>
              <a:t>Computing Mathematics and Cybernetics faculty</a:t>
            </a:r>
          </a:p>
        </p:txBody>
      </p:sp>
      <p:pic>
        <p:nvPicPr>
          <p:cNvPr id="5" name="Picture 13" descr="NNGU_Logo_PNG"/>
          <p:cNvPicPr>
            <a:picLocks noChangeAspect="1" noChangeArrowheads="1"/>
          </p:cNvPicPr>
          <p:nvPr userDrawn="1"/>
        </p:nvPicPr>
        <p:blipFill>
          <a:blip r:embed="rId2" cstate="print"/>
          <a:srcRect/>
          <a:stretch>
            <a:fillRect/>
          </a:stretch>
        </p:blipFill>
        <p:spPr bwMode="auto">
          <a:xfrm>
            <a:off x="128588" y="260350"/>
            <a:ext cx="1008062" cy="1008063"/>
          </a:xfrm>
          <a:prstGeom prst="rect">
            <a:avLst/>
          </a:prstGeom>
          <a:noFill/>
          <a:ln w="9525">
            <a:noFill/>
            <a:miter lim="800000"/>
            <a:headEnd/>
            <a:tailEnd/>
          </a:ln>
        </p:spPr>
      </p:pic>
      <p:sp>
        <p:nvSpPr>
          <p:cNvPr id="12290" name="Rectangle 1026"/>
          <p:cNvSpPr>
            <a:spLocks noGrp="1" noChangeArrowheads="1"/>
          </p:cNvSpPr>
          <p:nvPr>
            <p:ph type="ctrTitle"/>
          </p:nvPr>
        </p:nvSpPr>
        <p:spPr>
          <a:xfrm>
            <a:off x="742950" y="2130425"/>
            <a:ext cx="8420100" cy="1470025"/>
          </a:xfrm>
        </p:spPr>
        <p:txBody>
          <a:bodyPr/>
          <a:lstStyle>
            <a:lvl1pPr>
              <a:defRPr/>
            </a:lvl1pPr>
          </a:lstStyle>
          <a:p>
            <a:r>
              <a:rPr lang="ru-RU"/>
              <a:t>Образец заголовка</a:t>
            </a:r>
          </a:p>
        </p:txBody>
      </p:sp>
      <p:sp>
        <p:nvSpPr>
          <p:cNvPr id="12291" name="Rectangle 1027"/>
          <p:cNvSpPr>
            <a:spLocks noGrp="1" noChangeArrowheads="1"/>
          </p:cNvSpPr>
          <p:nvPr>
            <p:ph type="subTitle" idx="1"/>
          </p:nvPr>
        </p:nvSpPr>
        <p:spPr>
          <a:xfrm>
            <a:off x="1485900" y="3886200"/>
            <a:ext cx="6934200" cy="1752600"/>
          </a:xfrm>
        </p:spPr>
        <p:txBody>
          <a:bodyPr/>
          <a:lstStyle>
            <a:lvl1pPr marL="0" indent="0" algn="ctr">
              <a:buFont typeface="Wingdings" pitchFamily="2" charset="2"/>
              <a:buNone/>
              <a:defRPr/>
            </a:lvl1pPr>
          </a:lstStyle>
          <a:p>
            <a:r>
              <a:rPr lang="ru-RU"/>
              <a:t>Образец подзаголовка</a:t>
            </a:r>
          </a:p>
        </p:txBody>
      </p:sp>
      <p:sp>
        <p:nvSpPr>
          <p:cNvPr id="6" name="Rectangle 1028"/>
          <p:cNvSpPr>
            <a:spLocks noGrp="1" noChangeArrowheads="1"/>
          </p:cNvSpPr>
          <p:nvPr>
            <p:ph type="dt" sz="half" idx="10"/>
          </p:nvPr>
        </p:nvSpPr>
        <p:spPr>
          <a:xfrm>
            <a:off x="495300" y="6245225"/>
            <a:ext cx="2311400" cy="476250"/>
          </a:xfrm>
        </p:spPr>
        <p:txBody>
          <a:bodyPr/>
          <a:lstStyle>
            <a:lvl1pPr>
              <a:defRPr/>
            </a:lvl1pPr>
          </a:lstStyle>
          <a:p>
            <a:pPr>
              <a:defRPr/>
            </a:pPr>
            <a:r>
              <a:rPr lang="en-US" dirty="0" smtClean="0"/>
              <a:t>N. Novgorod</a:t>
            </a:r>
            <a:r>
              <a:rPr lang="ru-RU" dirty="0" smtClean="0"/>
              <a:t>, 2014</a:t>
            </a:r>
            <a:r>
              <a:rPr lang="en-US" dirty="0" smtClean="0"/>
              <a:t>.</a:t>
            </a:r>
            <a:endParaRPr lang="ru-RU" dirty="0"/>
          </a:p>
        </p:txBody>
      </p:sp>
      <p:sp>
        <p:nvSpPr>
          <p:cNvPr id="7" name="Rectangle 1029"/>
          <p:cNvSpPr>
            <a:spLocks noGrp="1" noChangeArrowheads="1"/>
          </p:cNvSpPr>
          <p:nvPr>
            <p:ph type="ftr" sz="quarter" idx="11"/>
          </p:nvPr>
        </p:nvSpPr>
        <p:spPr>
          <a:xfrm>
            <a:off x="3384550" y="6245225"/>
            <a:ext cx="3136900" cy="476250"/>
          </a:xfrm>
        </p:spPr>
        <p:txBody>
          <a:bodyPr/>
          <a:lstStyle>
            <a:lvl1pPr>
              <a:defRPr/>
            </a:lvl1pPr>
          </a:lstStyle>
          <a:p>
            <a:pPr>
              <a:defRPr/>
            </a:pPr>
            <a:r>
              <a:rPr lang="en-US" dirty="0" smtClean="0"/>
              <a:t>Implementation of the standard matrix algorithms in shared memory systems</a:t>
            </a:r>
            <a:endParaRPr lang="ru-RU" dirty="0"/>
          </a:p>
        </p:txBody>
      </p:sp>
      <p:sp>
        <p:nvSpPr>
          <p:cNvPr id="8" name="Rectangle 1030"/>
          <p:cNvSpPr>
            <a:spLocks noGrp="1" noChangeArrowheads="1"/>
          </p:cNvSpPr>
          <p:nvPr>
            <p:ph type="sldNum" sz="quarter" idx="12"/>
          </p:nvPr>
        </p:nvSpPr>
        <p:spPr>
          <a:xfrm>
            <a:off x="7099300" y="6245225"/>
            <a:ext cx="2311400" cy="476250"/>
          </a:xfrm>
        </p:spPr>
        <p:txBody>
          <a:bodyPr/>
          <a:lstStyle>
            <a:lvl1pPr algn="l">
              <a:lnSpc>
                <a:spcPct val="100000"/>
              </a:lnSpc>
              <a:defRPr sz="1200"/>
            </a:lvl1pPr>
          </a:lstStyle>
          <a:p>
            <a:pPr>
              <a:defRPr/>
            </a:pPr>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4" name="Line 9"/>
          <p:cNvSpPr>
            <a:spLocks noChangeShapeType="1"/>
          </p:cNvSpPr>
          <p:nvPr/>
        </p:nvSpPr>
        <p:spPr bwMode="auto">
          <a:xfrm>
            <a:off x="973138" y="6381750"/>
            <a:ext cx="8737600" cy="0"/>
          </a:xfrm>
          <a:prstGeom prst="line">
            <a:avLst/>
          </a:prstGeom>
          <a:noFill/>
          <a:ln w="38100">
            <a:solidFill>
              <a:srgbClr val="0969CD"/>
            </a:solidFill>
            <a:round/>
            <a:headEnd/>
            <a:tailEnd/>
          </a:ln>
        </p:spPr>
        <p:txBody>
          <a:bodyPr/>
          <a:lstStyle/>
          <a:p>
            <a:pPr>
              <a:defRPr/>
            </a:pPr>
            <a:endParaRPr lang="ru-RU"/>
          </a:p>
        </p:txBody>
      </p:sp>
      <p:sp>
        <p:nvSpPr>
          <p:cNvPr id="5" name="Line 12"/>
          <p:cNvSpPr>
            <a:spLocks noChangeShapeType="1"/>
          </p:cNvSpPr>
          <p:nvPr/>
        </p:nvSpPr>
        <p:spPr bwMode="auto">
          <a:xfrm>
            <a:off x="131763" y="960438"/>
            <a:ext cx="9440862" cy="0"/>
          </a:xfrm>
          <a:prstGeom prst="line">
            <a:avLst/>
          </a:prstGeom>
          <a:noFill/>
          <a:ln w="38100">
            <a:solidFill>
              <a:srgbClr val="0969CD"/>
            </a:solidFill>
            <a:round/>
            <a:headEnd/>
            <a:tailEnd/>
          </a:ln>
        </p:spPr>
        <p:txBody>
          <a:bodyPr/>
          <a:lstStyle/>
          <a:p>
            <a:pPr>
              <a:defRPr/>
            </a:pPr>
            <a:endParaRPr lang="ru-RU"/>
          </a:p>
        </p:txBody>
      </p:sp>
      <p:sp>
        <p:nvSpPr>
          <p:cNvPr id="6" name="Line 13"/>
          <p:cNvSpPr>
            <a:spLocks noChangeShapeType="1"/>
          </p:cNvSpPr>
          <p:nvPr/>
        </p:nvSpPr>
        <p:spPr bwMode="auto">
          <a:xfrm>
            <a:off x="131763" y="109538"/>
            <a:ext cx="0" cy="863600"/>
          </a:xfrm>
          <a:prstGeom prst="line">
            <a:avLst/>
          </a:prstGeom>
          <a:noFill/>
          <a:ln w="38100">
            <a:solidFill>
              <a:srgbClr val="0969CD"/>
            </a:solidFill>
            <a:round/>
            <a:headEnd/>
            <a:tailEnd/>
          </a:ln>
        </p:spPr>
        <p:txBody>
          <a:bodyPr/>
          <a:lstStyle/>
          <a:p>
            <a:pPr>
              <a:defRPr/>
            </a:pPr>
            <a:endParaRPr lang="ru-RU"/>
          </a:p>
        </p:txBody>
      </p:sp>
      <p:pic>
        <p:nvPicPr>
          <p:cNvPr id="7" name="Picture 13" descr="NNGU_Logo_PNG"/>
          <p:cNvPicPr>
            <a:picLocks noChangeAspect="1" noChangeArrowheads="1"/>
          </p:cNvPicPr>
          <p:nvPr userDrawn="1"/>
        </p:nvPicPr>
        <p:blipFill>
          <a:blip r:embed="rId2" cstate="print"/>
          <a:srcRect/>
          <a:stretch>
            <a:fillRect/>
          </a:stretch>
        </p:blipFill>
        <p:spPr bwMode="auto">
          <a:xfrm>
            <a:off x="57150" y="6092825"/>
            <a:ext cx="720725" cy="720725"/>
          </a:xfrm>
          <a:prstGeom prst="rect">
            <a:avLst/>
          </a:prstGeom>
          <a:noFill/>
          <a:ln w="9525">
            <a:noFill/>
            <a:miter lim="800000"/>
            <a:headEnd/>
            <a:tailEnd/>
          </a:ln>
        </p:spPr>
      </p:pic>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8" name="Дата 3"/>
          <p:cNvSpPr>
            <a:spLocks noGrp="1"/>
          </p:cNvSpPr>
          <p:nvPr>
            <p:ph type="dt" sz="half" idx="10"/>
          </p:nvPr>
        </p:nvSpPr>
        <p:spPr/>
        <p:txBody>
          <a:bodyPr/>
          <a:lstStyle>
            <a:lvl1pPr>
              <a:defRPr/>
            </a:lvl1pPr>
          </a:lstStyle>
          <a:p>
            <a:pPr>
              <a:defRPr/>
            </a:pPr>
            <a:r>
              <a:rPr lang="en-US" dirty="0" smtClean="0"/>
              <a:t>N. Novgorod</a:t>
            </a:r>
            <a:r>
              <a:rPr lang="ru-RU" dirty="0" smtClean="0"/>
              <a:t>, 2014</a:t>
            </a:r>
            <a:r>
              <a:rPr lang="en-US" dirty="0" smtClean="0"/>
              <a:t>.</a:t>
            </a:r>
            <a:endParaRPr lang="ru-RU" dirty="0"/>
          </a:p>
        </p:txBody>
      </p:sp>
      <p:sp>
        <p:nvSpPr>
          <p:cNvPr id="9" name="Нижний колонтитул 4"/>
          <p:cNvSpPr>
            <a:spLocks noGrp="1"/>
          </p:cNvSpPr>
          <p:nvPr>
            <p:ph type="ftr" sz="quarter" idx="11"/>
          </p:nvPr>
        </p:nvSpPr>
        <p:spPr>
          <a:xfrm>
            <a:off x="3008313" y="6413500"/>
            <a:ext cx="5761037" cy="482600"/>
          </a:xfrm>
        </p:spPr>
        <p:txBody>
          <a:bodyPr/>
          <a:lstStyle>
            <a:lvl1pPr>
              <a:defRPr/>
            </a:lvl1pPr>
          </a:lstStyle>
          <a:p>
            <a:pPr algn="ctr">
              <a:defRPr/>
            </a:pPr>
            <a:r>
              <a:rPr lang="en-US" dirty="0" smtClean="0"/>
              <a:t>Implementation of the standard matrix algorithms in shared memory systems</a:t>
            </a:r>
            <a:endParaRPr lang="ru-RU" dirty="0"/>
          </a:p>
        </p:txBody>
      </p:sp>
      <p:sp>
        <p:nvSpPr>
          <p:cNvPr id="10" name="Номер слайда 5"/>
          <p:cNvSpPr>
            <a:spLocks noGrp="1"/>
          </p:cNvSpPr>
          <p:nvPr>
            <p:ph type="sldNum" sz="quarter" idx="12"/>
          </p:nvPr>
        </p:nvSpPr>
        <p:spPr/>
        <p:txBody>
          <a:bodyPr/>
          <a:lstStyle>
            <a:lvl1pPr>
              <a:defRPr/>
            </a:lvl1pPr>
          </a:lstStyle>
          <a:p>
            <a:pPr>
              <a:defRPr/>
            </a:pPr>
            <a:fld id="{88395F45-E841-462A-AE4C-2FD404BBB533}" type="slidenum">
              <a:rPr lang="ru-RU"/>
              <a:pPr>
                <a:defRPr/>
              </a:pPr>
              <a:t>‹#›</a:t>
            </a:fld>
            <a:r>
              <a:rPr lang="ru-RU" dirty="0"/>
              <a:t> </a:t>
            </a: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95300" y="1196975"/>
            <a:ext cx="438150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5029200" y="1196975"/>
            <a:ext cx="438150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r>
              <a:rPr lang="en-US" dirty="0" smtClean="0"/>
              <a:t>N. Novgorod</a:t>
            </a:r>
            <a:r>
              <a:rPr lang="ru-RU" dirty="0" smtClean="0"/>
              <a:t>, 2014</a:t>
            </a:r>
            <a:r>
              <a:rPr lang="en-US" dirty="0" smtClean="0"/>
              <a:t>.</a:t>
            </a:r>
            <a:endParaRPr lang="ru-RU"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t>Implementation of the standard matrix algorithms in shared memory systems</a:t>
            </a:r>
            <a:endParaRPr lang="ru-RU" dirty="0"/>
          </a:p>
        </p:txBody>
      </p:sp>
      <p:sp>
        <p:nvSpPr>
          <p:cNvPr id="7" name="Rectangle 6"/>
          <p:cNvSpPr>
            <a:spLocks noGrp="1" noChangeArrowheads="1"/>
          </p:cNvSpPr>
          <p:nvPr>
            <p:ph type="sldNum" sz="quarter" idx="12"/>
          </p:nvPr>
        </p:nvSpPr>
        <p:spPr>
          <a:ln/>
        </p:spPr>
        <p:txBody>
          <a:bodyPr/>
          <a:lstStyle>
            <a:lvl1pPr>
              <a:defRPr/>
            </a:lvl1pPr>
          </a:lstStyle>
          <a:p>
            <a:pPr>
              <a:defRPr/>
            </a:pPr>
            <a:fld id="{CD4E6F80-B102-4F85-ACB0-714709B2E5B5}" type="slidenum">
              <a:rPr lang="ru-RU"/>
              <a:pPr>
                <a:defRPr/>
              </a:pPr>
              <a:t>‹#›</a:t>
            </a:fld>
            <a:r>
              <a:rPr lang="ru-RU" dirty="0"/>
              <a:t> </a:t>
            </a: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bwMode="auto">
          <a:xfrm>
            <a:off x="273050" y="207963"/>
            <a:ext cx="9083675"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Введение</a:t>
            </a:r>
          </a:p>
        </p:txBody>
      </p:sp>
      <p:sp>
        <p:nvSpPr>
          <p:cNvPr id="26627" name="Rectangle 3"/>
          <p:cNvSpPr>
            <a:spLocks noGrp="1" noChangeArrowheads="1"/>
          </p:cNvSpPr>
          <p:nvPr>
            <p:ph type="body" idx="1"/>
          </p:nvPr>
        </p:nvSpPr>
        <p:spPr bwMode="auto">
          <a:xfrm>
            <a:off x="495300" y="1196975"/>
            <a:ext cx="8915400" cy="49688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p>
        </p:txBody>
      </p:sp>
      <p:sp>
        <p:nvSpPr>
          <p:cNvPr id="2" name="Rectangle 4"/>
          <p:cNvSpPr>
            <a:spLocks noGrp="1" noChangeArrowheads="1"/>
          </p:cNvSpPr>
          <p:nvPr>
            <p:ph type="dt" sz="half" idx="2"/>
          </p:nvPr>
        </p:nvSpPr>
        <p:spPr bwMode="auto">
          <a:xfrm>
            <a:off x="882650" y="6408738"/>
            <a:ext cx="2051050" cy="4492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000">
                <a:latin typeface="Arial" charset="0"/>
              </a:defRPr>
            </a:lvl1pPr>
          </a:lstStyle>
          <a:p>
            <a:pPr>
              <a:defRPr/>
            </a:pPr>
            <a:r>
              <a:rPr lang="en-US" dirty="0" smtClean="0"/>
              <a:t>N. Novgorod</a:t>
            </a:r>
            <a:r>
              <a:rPr lang="ru-RU" dirty="0" smtClean="0"/>
              <a:t>, 2014.</a:t>
            </a:r>
            <a:endParaRPr lang="ru-RU" dirty="0"/>
          </a:p>
        </p:txBody>
      </p:sp>
      <p:sp>
        <p:nvSpPr>
          <p:cNvPr id="3" name="Rectangle 5"/>
          <p:cNvSpPr>
            <a:spLocks noGrp="1" noChangeArrowheads="1"/>
          </p:cNvSpPr>
          <p:nvPr>
            <p:ph type="ftr" sz="quarter" idx="3"/>
          </p:nvPr>
        </p:nvSpPr>
        <p:spPr bwMode="auto">
          <a:xfrm>
            <a:off x="3008313" y="6410325"/>
            <a:ext cx="5761037" cy="48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000">
                <a:latin typeface="Arial" charset="0"/>
              </a:defRPr>
            </a:lvl1pPr>
          </a:lstStyle>
          <a:p>
            <a:pPr>
              <a:defRPr/>
            </a:pPr>
            <a:r>
              <a:rPr lang="en-US" dirty="0" smtClean="0"/>
              <a:t>Implementation of the standard matrix algorithms in shared memory systems</a:t>
            </a:r>
            <a:endParaRPr lang="ru-RU" dirty="0"/>
          </a:p>
        </p:txBody>
      </p:sp>
      <p:sp>
        <p:nvSpPr>
          <p:cNvPr id="1030" name="Rectangle 6"/>
          <p:cNvSpPr>
            <a:spLocks noGrp="1" noChangeArrowheads="1"/>
          </p:cNvSpPr>
          <p:nvPr>
            <p:ph type="sldNum" sz="quarter" idx="4"/>
          </p:nvPr>
        </p:nvSpPr>
        <p:spPr bwMode="auto">
          <a:xfrm>
            <a:off x="8843963" y="6408738"/>
            <a:ext cx="935037" cy="4492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50000"/>
              </a:lnSpc>
              <a:defRPr sz="1000">
                <a:latin typeface="Arial" charset="0"/>
              </a:defRPr>
            </a:lvl1pPr>
          </a:lstStyle>
          <a:p>
            <a:pPr>
              <a:defRPr/>
            </a:pPr>
            <a:fld id="{261316CF-BEFF-4BF8-B04E-30E7EA4A8F06}" type="slidenum">
              <a:rPr lang="ru-RU"/>
              <a:pPr>
                <a:defRPr/>
              </a:pPr>
              <a:t>‹#›</a:t>
            </a:fld>
            <a:r>
              <a:rPr lang="ru-RU" dirty="0"/>
              <a:t> </a:t>
            </a:r>
          </a:p>
        </p:txBody>
      </p:sp>
      <p:sp>
        <p:nvSpPr>
          <p:cNvPr id="1031" name="Line 9"/>
          <p:cNvSpPr>
            <a:spLocks noChangeShapeType="1"/>
          </p:cNvSpPr>
          <p:nvPr/>
        </p:nvSpPr>
        <p:spPr bwMode="auto">
          <a:xfrm>
            <a:off x="973138" y="6381750"/>
            <a:ext cx="8737600" cy="0"/>
          </a:xfrm>
          <a:prstGeom prst="line">
            <a:avLst/>
          </a:prstGeom>
          <a:noFill/>
          <a:ln w="38100">
            <a:solidFill>
              <a:srgbClr val="0969CD"/>
            </a:solidFill>
            <a:round/>
            <a:headEnd/>
            <a:tailEnd/>
          </a:ln>
        </p:spPr>
        <p:txBody>
          <a:bodyPr/>
          <a:lstStyle/>
          <a:p>
            <a:pPr>
              <a:defRPr/>
            </a:pPr>
            <a:endParaRPr lang="ru-RU"/>
          </a:p>
        </p:txBody>
      </p:sp>
      <p:sp>
        <p:nvSpPr>
          <p:cNvPr id="1032" name="Line 12"/>
          <p:cNvSpPr>
            <a:spLocks noChangeShapeType="1"/>
          </p:cNvSpPr>
          <p:nvPr/>
        </p:nvSpPr>
        <p:spPr bwMode="auto">
          <a:xfrm>
            <a:off x="131763" y="960438"/>
            <a:ext cx="9440862" cy="0"/>
          </a:xfrm>
          <a:prstGeom prst="line">
            <a:avLst/>
          </a:prstGeom>
          <a:noFill/>
          <a:ln w="38100">
            <a:solidFill>
              <a:srgbClr val="0969CD"/>
            </a:solidFill>
            <a:round/>
            <a:headEnd/>
            <a:tailEnd/>
          </a:ln>
        </p:spPr>
        <p:txBody>
          <a:bodyPr/>
          <a:lstStyle/>
          <a:p>
            <a:pPr>
              <a:defRPr/>
            </a:pPr>
            <a:endParaRPr lang="ru-RU"/>
          </a:p>
        </p:txBody>
      </p:sp>
      <p:sp>
        <p:nvSpPr>
          <p:cNvPr id="1033" name="Line 13"/>
          <p:cNvSpPr>
            <a:spLocks noChangeShapeType="1"/>
          </p:cNvSpPr>
          <p:nvPr/>
        </p:nvSpPr>
        <p:spPr bwMode="auto">
          <a:xfrm>
            <a:off x="131763" y="109538"/>
            <a:ext cx="0" cy="863600"/>
          </a:xfrm>
          <a:prstGeom prst="line">
            <a:avLst/>
          </a:prstGeom>
          <a:noFill/>
          <a:ln w="38100">
            <a:solidFill>
              <a:srgbClr val="0969CD"/>
            </a:solidFill>
            <a:round/>
            <a:headEnd/>
            <a:tailEnd/>
          </a:ln>
        </p:spPr>
        <p:txBody>
          <a:bodyPr/>
          <a:lstStyle/>
          <a:p>
            <a:pPr>
              <a:defRPr/>
            </a:pPr>
            <a:endParaRPr lang="ru-RU"/>
          </a:p>
        </p:txBody>
      </p:sp>
      <p:pic>
        <p:nvPicPr>
          <p:cNvPr id="26634" name="Picture 13" descr="NNGU_Logo_PNG"/>
          <p:cNvPicPr>
            <a:picLocks noChangeAspect="1" noChangeArrowheads="1"/>
          </p:cNvPicPr>
          <p:nvPr userDrawn="1"/>
        </p:nvPicPr>
        <p:blipFill>
          <a:blip r:embed="rId5" cstate="print"/>
          <a:srcRect/>
          <a:stretch>
            <a:fillRect/>
          </a:stretch>
        </p:blipFill>
        <p:spPr bwMode="auto">
          <a:xfrm>
            <a:off x="57150" y="6092825"/>
            <a:ext cx="720725" cy="7207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42" r:id="rId1"/>
    <p:sldLayoutId id="2147483843" r:id="rId2"/>
    <p:sldLayoutId id="2147483841" r:id="rId3"/>
  </p:sldLayoutIdLst>
  <p:timing>
    <p:tnLst>
      <p:par>
        <p:cTn id="1" dur="indefinite" restart="never" nodeType="tmRoot"/>
      </p:par>
    </p:tnLst>
  </p:timing>
  <p:hf hdr="0"/>
  <p:txStyles>
    <p:titleStyle>
      <a:lvl1pPr algn="l" rtl="0" eaLnBrk="0" fontAlgn="base" hangingPunct="0">
        <a:spcBef>
          <a:spcPct val="0"/>
        </a:spcBef>
        <a:spcAft>
          <a:spcPct val="0"/>
        </a:spcAft>
        <a:defRPr sz="3000" b="1">
          <a:solidFill>
            <a:schemeClr val="tx2"/>
          </a:solidFill>
          <a:latin typeface="+mj-lt"/>
          <a:ea typeface="+mj-ea"/>
          <a:cs typeface="+mj-cs"/>
        </a:defRPr>
      </a:lvl1pPr>
      <a:lvl2pPr algn="l" rtl="0" eaLnBrk="0" fontAlgn="base" hangingPunct="0">
        <a:spcBef>
          <a:spcPct val="0"/>
        </a:spcBef>
        <a:spcAft>
          <a:spcPct val="0"/>
        </a:spcAft>
        <a:defRPr sz="3000" b="1">
          <a:solidFill>
            <a:schemeClr val="tx2"/>
          </a:solidFill>
          <a:latin typeface="Arial" charset="0"/>
          <a:cs typeface="Arial" charset="0"/>
        </a:defRPr>
      </a:lvl2pPr>
      <a:lvl3pPr algn="l" rtl="0" eaLnBrk="0" fontAlgn="base" hangingPunct="0">
        <a:spcBef>
          <a:spcPct val="0"/>
        </a:spcBef>
        <a:spcAft>
          <a:spcPct val="0"/>
        </a:spcAft>
        <a:defRPr sz="3000" b="1">
          <a:solidFill>
            <a:schemeClr val="tx2"/>
          </a:solidFill>
          <a:latin typeface="Arial" charset="0"/>
          <a:cs typeface="Arial" charset="0"/>
        </a:defRPr>
      </a:lvl3pPr>
      <a:lvl4pPr algn="l" rtl="0" eaLnBrk="0" fontAlgn="base" hangingPunct="0">
        <a:spcBef>
          <a:spcPct val="0"/>
        </a:spcBef>
        <a:spcAft>
          <a:spcPct val="0"/>
        </a:spcAft>
        <a:defRPr sz="3000" b="1">
          <a:solidFill>
            <a:schemeClr val="tx2"/>
          </a:solidFill>
          <a:latin typeface="Arial" charset="0"/>
          <a:cs typeface="Arial" charset="0"/>
        </a:defRPr>
      </a:lvl4pPr>
      <a:lvl5pPr algn="l" rtl="0" eaLnBrk="0" fontAlgn="base" hangingPunct="0">
        <a:spcBef>
          <a:spcPct val="0"/>
        </a:spcBef>
        <a:spcAft>
          <a:spcPct val="0"/>
        </a:spcAft>
        <a:defRPr sz="3000" b="1">
          <a:solidFill>
            <a:schemeClr val="tx2"/>
          </a:solidFill>
          <a:latin typeface="Arial" charset="0"/>
          <a:cs typeface="Arial" charset="0"/>
        </a:defRPr>
      </a:lvl5pPr>
      <a:lvl6pPr marL="457200" algn="l" rtl="0" fontAlgn="base">
        <a:spcBef>
          <a:spcPct val="0"/>
        </a:spcBef>
        <a:spcAft>
          <a:spcPct val="0"/>
        </a:spcAft>
        <a:defRPr sz="3000" b="1">
          <a:solidFill>
            <a:schemeClr val="tx2"/>
          </a:solidFill>
          <a:latin typeface="Arial" charset="0"/>
          <a:cs typeface="Arial" charset="0"/>
        </a:defRPr>
      </a:lvl6pPr>
      <a:lvl7pPr marL="914400" algn="l" rtl="0" fontAlgn="base">
        <a:spcBef>
          <a:spcPct val="0"/>
        </a:spcBef>
        <a:spcAft>
          <a:spcPct val="0"/>
        </a:spcAft>
        <a:defRPr sz="3000" b="1">
          <a:solidFill>
            <a:schemeClr val="tx2"/>
          </a:solidFill>
          <a:latin typeface="Arial" charset="0"/>
          <a:cs typeface="Arial" charset="0"/>
        </a:defRPr>
      </a:lvl7pPr>
      <a:lvl8pPr marL="1371600" algn="l" rtl="0" fontAlgn="base">
        <a:spcBef>
          <a:spcPct val="0"/>
        </a:spcBef>
        <a:spcAft>
          <a:spcPct val="0"/>
        </a:spcAft>
        <a:defRPr sz="3000" b="1">
          <a:solidFill>
            <a:schemeClr val="tx2"/>
          </a:solidFill>
          <a:latin typeface="Arial" charset="0"/>
          <a:cs typeface="Arial" charset="0"/>
        </a:defRPr>
      </a:lvl8pPr>
      <a:lvl9pPr marL="1828800" algn="l" rtl="0" fontAlgn="base">
        <a:spcBef>
          <a:spcPct val="0"/>
        </a:spcBef>
        <a:spcAft>
          <a:spcPct val="0"/>
        </a:spcAft>
        <a:defRPr sz="3000" b="1">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SzPct val="80000"/>
        <a:buFont typeface="Wingdings" pitchFamily="2" charset="2"/>
        <a:buChar char="q"/>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cs typeface="+mn-cs"/>
        </a:defRPr>
      </a:lvl2pPr>
      <a:lvl3pPr marL="1143000" indent="-228600" algn="l" rtl="0" eaLnBrk="0" fontAlgn="base" hangingPunct="0">
        <a:spcBef>
          <a:spcPct val="20000"/>
        </a:spcBef>
        <a:spcAft>
          <a:spcPct val="0"/>
        </a:spcAft>
        <a:buChar char="•"/>
        <a:defRPr sz="20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Font typeface="Wingdings" pitchFamily="2" charset="2"/>
        <a:buChar char="Ø"/>
        <a:defRPr sz="1600">
          <a:solidFill>
            <a:schemeClr val="tx1"/>
          </a:solidFill>
          <a:latin typeface="+mn-lt"/>
          <a:cs typeface="+mn-cs"/>
        </a:defRPr>
      </a:lvl5pPr>
      <a:lvl6pPr marL="2514600" indent="-228600" algn="l" rtl="0" fontAlgn="base">
        <a:spcBef>
          <a:spcPct val="20000"/>
        </a:spcBef>
        <a:spcAft>
          <a:spcPct val="0"/>
        </a:spcAft>
        <a:buFont typeface="Wingdings" pitchFamily="2" charset="2"/>
        <a:buChar char="Ø"/>
        <a:defRPr sz="1600">
          <a:solidFill>
            <a:schemeClr val="tx1"/>
          </a:solidFill>
          <a:latin typeface="+mn-lt"/>
          <a:cs typeface="+mn-cs"/>
        </a:defRPr>
      </a:lvl6pPr>
      <a:lvl7pPr marL="2971800" indent="-228600" algn="l" rtl="0" fontAlgn="base">
        <a:spcBef>
          <a:spcPct val="20000"/>
        </a:spcBef>
        <a:spcAft>
          <a:spcPct val="0"/>
        </a:spcAft>
        <a:buFont typeface="Wingdings" pitchFamily="2" charset="2"/>
        <a:buChar char="Ø"/>
        <a:defRPr sz="1600">
          <a:solidFill>
            <a:schemeClr val="tx1"/>
          </a:solidFill>
          <a:latin typeface="+mn-lt"/>
          <a:cs typeface="+mn-cs"/>
        </a:defRPr>
      </a:lvl7pPr>
      <a:lvl8pPr marL="3429000" indent="-228600" algn="l" rtl="0" fontAlgn="base">
        <a:spcBef>
          <a:spcPct val="20000"/>
        </a:spcBef>
        <a:spcAft>
          <a:spcPct val="0"/>
        </a:spcAft>
        <a:buFont typeface="Wingdings" pitchFamily="2" charset="2"/>
        <a:buChar char="Ø"/>
        <a:defRPr sz="1600">
          <a:solidFill>
            <a:schemeClr val="tx1"/>
          </a:solidFill>
          <a:latin typeface="+mn-lt"/>
          <a:cs typeface="+mn-cs"/>
        </a:defRPr>
      </a:lvl8pPr>
      <a:lvl9pPr marL="3886200" indent="-228600" algn="l" rtl="0" fontAlgn="base">
        <a:spcBef>
          <a:spcPct val="20000"/>
        </a:spcBef>
        <a:spcAft>
          <a:spcPct val="0"/>
        </a:spcAft>
        <a:buFont typeface="Wingdings" pitchFamily="2" charset="2"/>
        <a:buChar char="Ø"/>
        <a:defRPr sz="1600">
          <a:solidFill>
            <a:schemeClr val="tx1"/>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oleObject" Target="../embeddings/oleObject8.bin"/></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oleObject" Target="../embeddings/oleObject10.bin"/></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oleObject" Target="../embeddings/oleObject12.bin"/></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7.v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8.v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oleObject" Target="../embeddings/oleObject16.bin"/></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10.v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11.vml"/><Relationship Id="rId4" Type="http://schemas.openxmlformats.org/officeDocument/2006/relationships/oleObject" Target="../embeddings/oleObject19.bin"/></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2.xml"/><Relationship Id="rId1" Type="http://schemas.openxmlformats.org/officeDocument/2006/relationships/vmlDrawing" Target="../drawings/vmlDrawing12.v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13.v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60.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2.xml"/><Relationship Id="rId1" Type="http://schemas.openxmlformats.org/officeDocument/2006/relationships/vmlDrawing" Target="../drawings/vmlDrawing14.vml"/></Relationships>
</file>

<file path=ppt/slides/_rels/slide61.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15.vml"/><Relationship Id="rId4" Type="http://schemas.openxmlformats.org/officeDocument/2006/relationships/oleObject" Target="../embeddings/oleObject24.bin"/></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2.xml"/><Relationship Id="rId1" Type="http://schemas.openxmlformats.org/officeDocument/2006/relationships/vmlDrawing" Target="../drawings/vmlDrawing16.vml"/><Relationship Id="rId4" Type="http://schemas.openxmlformats.org/officeDocument/2006/relationships/oleObject" Target="../embeddings/oleObject26.bin"/></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Layout" Target="../slideLayouts/slideLayout2.xml"/><Relationship Id="rId1" Type="http://schemas.openxmlformats.org/officeDocument/2006/relationships/vmlDrawing" Target="../drawings/vmlDrawing17.vml"/><Relationship Id="rId4" Type="http://schemas.openxmlformats.org/officeDocument/2006/relationships/oleObject" Target="../embeddings/oleObject28.bin"/></Relationships>
</file>

<file path=ppt/slides/_rels/slide74.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Layout" Target="../slideLayouts/slideLayout2.xml"/><Relationship Id="rId1" Type="http://schemas.openxmlformats.org/officeDocument/2006/relationships/vmlDrawing" Target="../drawings/vmlDrawing18.vml"/><Relationship Id="rId4" Type="http://schemas.openxmlformats.org/officeDocument/2006/relationships/oleObject" Target="../embeddings/oleObject30.bin"/></Relationships>
</file>

<file path=ppt/slides/_rels/slide75.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Layout" Target="../slideLayouts/slideLayout2.xml"/><Relationship Id="rId1" Type="http://schemas.openxmlformats.org/officeDocument/2006/relationships/vmlDrawing" Target="../drawings/vmlDrawing19.vml"/><Relationship Id="rId4" Type="http://schemas.openxmlformats.org/officeDocument/2006/relationships/oleObject" Target="../embeddings/oleObject32.bin"/></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6.bin"/><Relationship Id="rId5" Type="http://schemas.openxmlformats.org/officeDocument/2006/relationships/oleObject" Target="../embeddings/oleObject5.bin"/><Relationship Id="rId4" Type="http://schemas.openxmlformats.org/officeDocument/2006/relationships/oleObject" Target="../embeddings/oleObject4.bin"/></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Layout" Target="../slideLayouts/slideLayout2.xml"/><Relationship Id="rId1" Type="http://schemas.openxmlformats.org/officeDocument/2006/relationships/vmlDrawing" Target="../drawings/vmlDrawing20.vml"/><Relationship Id="rId4" Type="http://schemas.openxmlformats.org/officeDocument/2006/relationships/oleObject" Target="../embeddings/oleObject34.bin"/></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oleObject" Target="../embeddings/oleObject35.bin"/><Relationship Id="rId2" Type="http://schemas.openxmlformats.org/officeDocument/2006/relationships/slideLayout" Target="../slideLayouts/slideLayout2.xml"/><Relationship Id="rId1" Type="http://schemas.openxmlformats.org/officeDocument/2006/relationships/vmlDrawing" Target="../drawings/vmlDrawing21.vml"/></Relationships>
</file>

<file path=ppt/slides/_rels/slide85.xml.rels><?xml version="1.0" encoding="UTF-8" standalone="yes"?>
<Relationships xmlns="http://schemas.openxmlformats.org/package/2006/relationships"><Relationship Id="rId3" Type="http://schemas.openxmlformats.org/officeDocument/2006/relationships/oleObject" Target="../embeddings/oleObject36.bin"/><Relationship Id="rId2" Type="http://schemas.openxmlformats.org/officeDocument/2006/relationships/slideLayout" Target="../slideLayouts/slideLayout2.xml"/><Relationship Id="rId1" Type="http://schemas.openxmlformats.org/officeDocument/2006/relationships/vmlDrawing" Target="../drawings/vmlDrawing22.vml"/></Relationships>
</file>

<file path=ppt/slides/_rels/slide86.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slideLayout" Target="../slideLayouts/slideLayout2.xml"/><Relationship Id="rId1" Type="http://schemas.openxmlformats.org/officeDocument/2006/relationships/vmlDrawing" Target="../drawings/vmlDrawing23.vml"/><Relationship Id="rId4" Type="http://schemas.openxmlformats.org/officeDocument/2006/relationships/oleObject" Target="../embeddings/oleObject38.bin"/></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hyperlink" Target="http://software.intel.com/sites/products/documentation/hpc/mkl/mklman.pdf" TargetMode="Externa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hyperlink" Target="mailto:barkalov@fup.unn.ru"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ctrTitle"/>
          </p:nvPr>
        </p:nvSpPr>
        <p:spPr>
          <a:xfrm>
            <a:off x="776288" y="3195806"/>
            <a:ext cx="8420100" cy="1015663"/>
          </a:xfrm>
          <a:noFill/>
        </p:spPr>
        <p:txBody>
          <a:bodyPr>
            <a:spAutoFit/>
          </a:bodyPr>
          <a:lstStyle/>
          <a:p>
            <a:pPr algn="ctr" eaLnBrk="1" hangingPunct="1"/>
            <a:r>
              <a:rPr lang="en-US" dirty="0"/>
              <a:t>Implementation of the standard matrix algorithms in shared memory </a:t>
            </a:r>
            <a:r>
              <a:rPr lang="en-US" dirty="0" smtClean="0"/>
              <a:t>systems</a:t>
            </a:r>
            <a:endParaRPr lang="ru-RU" dirty="0" smtClean="0"/>
          </a:p>
        </p:txBody>
      </p:sp>
      <p:sp>
        <p:nvSpPr>
          <p:cNvPr id="408579" name="Rectangle 3"/>
          <p:cNvSpPr>
            <a:spLocks noGrp="1" noChangeArrowheads="1"/>
          </p:cNvSpPr>
          <p:nvPr>
            <p:ph type="subTitle" idx="1"/>
          </p:nvPr>
        </p:nvSpPr>
        <p:spPr>
          <a:xfrm>
            <a:off x="428625" y="2205038"/>
            <a:ext cx="9047163" cy="461665"/>
          </a:xfrm>
        </p:spPr>
        <p:txBody>
          <a:bodyPr>
            <a:spAutoFit/>
          </a:bodyPr>
          <a:lstStyle/>
          <a:p>
            <a:pPr eaLnBrk="1" hangingPunct="1">
              <a:defRPr/>
            </a:pPr>
            <a:r>
              <a:rPr lang="en-US" b="1" i="1" dirty="0" smtClean="0">
                <a:effectLst>
                  <a:outerShdw blurRad="38100" dist="38100" dir="2700000" algn="tl">
                    <a:srgbClr val="C0C0C0"/>
                  </a:outerShdw>
                </a:effectLst>
              </a:rPr>
              <a:t>Direct methods for solving system of linear equations</a:t>
            </a:r>
            <a:endParaRPr lang="ru-RU" b="1" i="1" dirty="0" smtClean="0">
              <a:effectLst>
                <a:outerShdw blurRad="38100" dist="38100" dir="2700000" algn="tl">
                  <a:srgbClr val="C0C0C0"/>
                </a:outerShdw>
              </a:effectLst>
            </a:endParaRPr>
          </a:p>
        </p:txBody>
      </p:sp>
      <p:sp>
        <p:nvSpPr>
          <p:cNvPr id="29700" name="Rectangle 4"/>
          <p:cNvSpPr>
            <a:spLocks noChangeArrowheads="1"/>
          </p:cNvSpPr>
          <p:nvPr/>
        </p:nvSpPr>
        <p:spPr bwMode="auto">
          <a:xfrm>
            <a:off x="7105255" y="5445224"/>
            <a:ext cx="2600273" cy="707886"/>
          </a:xfrm>
          <a:prstGeom prst="rect">
            <a:avLst/>
          </a:prstGeom>
          <a:noFill/>
          <a:ln w="9525">
            <a:noFill/>
            <a:miter lim="800000"/>
            <a:headEnd/>
            <a:tailEnd/>
          </a:ln>
        </p:spPr>
        <p:txBody>
          <a:bodyPr wrap="square" anchor="ctr">
            <a:spAutoFit/>
          </a:bodyPr>
          <a:lstStyle/>
          <a:p>
            <a:pPr algn="l"/>
            <a:r>
              <a:rPr lang="en-US" sz="2000" smtClean="0">
                <a:latin typeface="Arial" charset="0"/>
              </a:rPr>
              <a:t>K.A</a:t>
            </a:r>
            <a:r>
              <a:rPr lang="en-US" sz="2000" dirty="0" smtClean="0">
                <a:latin typeface="Arial" charset="0"/>
              </a:rPr>
              <a:t>. Barkalov,</a:t>
            </a:r>
            <a:endParaRPr lang="ru-RU" sz="2000" dirty="0">
              <a:latin typeface="Arial" charset="0"/>
            </a:endParaRPr>
          </a:p>
          <a:p>
            <a:pPr algn="l"/>
            <a:r>
              <a:rPr lang="en-US" sz="2000" dirty="0" smtClean="0">
                <a:latin typeface="Arial" charset="0"/>
              </a:rPr>
              <a:t>Software department</a:t>
            </a:r>
            <a:endParaRPr lang="ru-RU" sz="2000" dirty="0">
              <a:latin typeface="Arial" charset="0"/>
            </a:endParaRPr>
          </a:p>
        </p:txBody>
      </p:sp>
      <p:sp>
        <p:nvSpPr>
          <p:cNvPr id="29701" name="Rectangle 4"/>
          <p:cNvSpPr>
            <a:spLocks noChangeArrowheads="1"/>
          </p:cNvSpPr>
          <p:nvPr/>
        </p:nvSpPr>
        <p:spPr bwMode="auto">
          <a:xfrm>
            <a:off x="7057057" y="4724400"/>
            <a:ext cx="2864495" cy="369888"/>
          </a:xfrm>
          <a:prstGeom prst="rect">
            <a:avLst/>
          </a:prstGeom>
          <a:noFill/>
          <a:ln w="9525">
            <a:noFill/>
            <a:miter lim="800000"/>
            <a:headEnd/>
            <a:tailEnd/>
          </a:ln>
        </p:spPr>
        <p:txBody>
          <a:bodyPr wrap="square" anchor="ctr">
            <a:spAutoFit/>
          </a:bodyPr>
          <a:lstStyle/>
          <a:p>
            <a:pPr algn="l"/>
            <a:r>
              <a:rPr lang="en-US" i="1" dirty="0">
                <a:solidFill>
                  <a:srgbClr val="000000"/>
                </a:solidFill>
                <a:latin typeface="Arial" charset="0"/>
              </a:rPr>
              <a:t>With the support of Intel</a:t>
            </a:r>
            <a:endParaRPr lang="ru-RU" dirty="0">
              <a:solidFill>
                <a:srgbClr val="000000"/>
              </a:solidFill>
              <a:latin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Заголовок 1"/>
          <p:cNvSpPr>
            <a:spLocks noGrp="1"/>
          </p:cNvSpPr>
          <p:nvPr>
            <p:ph type="title"/>
          </p:nvPr>
        </p:nvSpPr>
        <p:spPr/>
        <p:txBody>
          <a:bodyPr/>
          <a:lstStyle/>
          <a:p>
            <a:r>
              <a:rPr lang="en-US" dirty="0"/>
              <a:t>P</a:t>
            </a:r>
            <a:r>
              <a:rPr lang="en-US" dirty="0" smtClean="0"/>
              <a:t>roblem statement</a:t>
            </a:r>
            <a:endParaRPr lang="ru-RU" dirty="0" smtClean="0"/>
          </a:p>
        </p:txBody>
      </p:sp>
      <p:sp>
        <p:nvSpPr>
          <p:cNvPr id="3" name="Содержимое 2"/>
          <p:cNvSpPr>
            <a:spLocks noGrp="1"/>
          </p:cNvSpPr>
          <p:nvPr>
            <p:ph idx="1"/>
          </p:nvPr>
        </p:nvSpPr>
        <p:spPr/>
        <p:txBody>
          <a:bodyPr rtlCol="0">
            <a:normAutofit/>
          </a:bodyPr>
          <a:lstStyle/>
          <a:p>
            <a:pPr marL="265113" indent="-265113" fontAlgn="auto">
              <a:spcAft>
                <a:spcPts val="0"/>
              </a:spcAft>
              <a:buFont typeface="Arial" pitchFamily="34" charset="0"/>
              <a:buChar char="•"/>
              <a:defRPr/>
            </a:pPr>
            <a:r>
              <a:rPr lang="en-US" dirty="0" smtClean="0"/>
              <a:t>The result of multiplying the </a:t>
            </a:r>
            <a:r>
              <a:rPr lang="en-US" i="1" dirty="0" smtClean="0"/>
              <a:t>m </a:t>
            </a:r>
            <a:r>
              <a:rPr lang="en-US" dirty="0"/>
              <a:t>x</a:t>
            </a:r>
            <a:r>
              <a:rPr lang="en-US" i="1" dirty="0"/>
              <a:t> n</a:t>
            </a:r>
            <a:r>
              <a:rPr lang="ru-RU" dirty="0"/>
              <a:t> </a:t>
            </a:r>
            <a:r>
              <a:rPr lang="en-US" dirty="0" smtClean="0"/>
              <a:t>matrix </a:t>
            </a:r>
            <a:r>
              <a:rPr lang="en-US" i="1" dirty="0" smtClean="0"/>
              <a:t>A </a:t>
            </a:r>
            <a:r>
              <a:rPr lang="en-US" dirty="0" smtClean="0"/>
              <a:t>and the </a:t>
            </a:r>
            <a:r>
              <a:rPr lang="en-US" i="1" dirty="0" smtClean="0"/>
              <a:t>n</a:t>
            </a:r>
            <a:r>
              <a:rPr lang="en-US" dirty="0" smtClean="0"/>
              <a:t>-dimensional vector </a:t>
            </a:r>
            <a:r>
              <a:rPr lang="en-US" i="1" dirty="0" smtClean="0"/>
              <a:t>b</a:t>
            </a:r>
            <a:r>
              <a:rPr lang="en-US" dirty="0" smtClean="0"/>
              <a:t> is the </a:t>
            </a:r>
            <a:r>
              <a:rPr lang="en-US" i="1" dirty="0" smtClean="0"/>
              <a:t>m</a:t>
            </a:r>
            <a:r>
              <a:rPr lang="en-US" dirty="0" smtClean="0"/>
              <a:t>-dimensional vector </a:t>
            </a:r>
            <a:r>
              <a:rPr lang="en-US" i="1" dirty="0" smtClean="0"/>
              <a:t>c</a:t>
            </a:r>
            <a:r>
              <a:rPr lang="en-US" dirty="0" smtClean="0"/>
              <a:t>, each </a:t>
            </a:r>
            <a:r>
              <a:rPr lang="en-US" i="1" dirty="0" err="1" smtClean="0"/>
              <a:t>i</a:t>
            </a:r>
            <a:r>
              <a:rPr lang="en-US" dirty="0" err="1" smtClean="0"/>
              <a:t>-th</a:t>
            </a:r>
            <a:r>
              <a:rPr lang="en-US" dirty="0" smtClean="0"/>
              <a:t> element of which is a</a:t>
            </a:r>
            <a:r>
              <a:rPr lang="en-US" dirty="0"/>
              <a:t> result of scalar multiplication </a:t>
            </a:r>
            <a:r>
              <a:rPr lang="en-US" dirty="0" smtClean="0"/>
              <a:t>of </a:t>
            </a:r>
            <a:r>
              <a:rPr lang="en-US" i="1" dirty="0" err="1" smtClean="0"/>
              <a:t>i</a:t>
            </a:r>
            <a:r>
              <a:rPr lang="en-US" dirty="0" err="1" smtClean="0"/>
              <a:t>-th</a:t>
            </a:r>
            <a:r>
              <a:rPr lang="en-US" dirty="0" smtClean="0"/>
              <a:t> row of the matrix </a:t>
            </a:r>
            <a:r>
              <a:rPr lang="en-US" i="1" dirty="0" smtClean="0"/>
              <a:t>A</a:t>
            </a:r>
            <a:r>
              <a:rPr lang="en-US" dirty="0" smtClean="0"/>
              <a:t> (denote such row by </a:t>
            </a:r>
            <a:r>
              <a:rPr lang="en-US" i="1" dirty="0" err="1"/>
              <a:t>a</a:t>
            </a:r>
            <a:r>
              <a:rPr lang="en-US" i="1" baseline="-25000" dirty="0" err="1"/>
              <a:t>i</a:t>
            </a:r>
            <a:r>
              <a:rPr lang="en-US" dirty="0" smtClean="0"/>
              <a:t>) and the vector </a:t>
            </a:r>
            <a:r>
              <a:rPr lang="en-US" i="1" dirty="0" smtClean="0"/>
              <a:t>b</a:t>
            </a:r>
            <a:r>
              <a:rPr lang="en-US" dirty="0" smtClean="0"/>
              <a:t>.</a:t>
            </a:r>
          </a:p>
          <a:p>
            <a:pPr marL="265113" indent="-265113" fontAlgn="auto">
              <a:spcAft>
                <a:spcPts val="0"/>
              </a:spcAft>
              <a:buFont typeface="Arial" pitchFamily="34" charset="0"/>
              <a:buChar char="•"/>
              <a:defRPr/>
            </a:pPr>
            <a:endParaRPr lang="en-US" dirty="0" smtClean="0"/>
          </a:p>
          <a:p>
            <a:pPr lvl="1" fontAlgn="auto">
              <a:spcAft>
                <a:spcPts val="0"/>
              </a:spcAft>
              <a:buFont typeface="Arial" pitchFamily="34" charset="0"/>
              <a:buChar char="–"/>
              <a:defRPr/>
            </a:pPr>
            <a:r>
              <a:rPr lang="en-US" dirty="0" smtClean="0"/>
              <a:t>In order to derive the resulting vector </a:t>
            </a:r>
            <a:r>
              <a:rPr lang="en-US" i="1" dirty="0" smtClean="0"/>
              <a:t>c</a:t>
            </a:r>
            <a:r>
              <a:rPr lang="en-US" dirty="0" smtClean="0"/>
              <a:t>, repetition of </a:t>
            </a:r>
            <a:r>
              <a:rPr lang="en-US" i="1" dirty="0" smtClean="0"/>
              <a:t>m </a:t>
            </a:r>
            <a:r>
              <a:rPr lang="en-US" dirty="0" smtClean="0"/>
              <a:t>operations of multiplying the rows of the matrix </a:t>
            </a:r>
            <a:r>
              <a:rPr lang="en-US" i="1" dirty="0" smtClean="0"/>
              <a:t>A</a:t>
            </a:r>
            <a:r>
              <a:rPr lang="en-US" dirty="0" smtClean="0"/>
              <a:t> and </a:t>
            </a:r>
            <a:r>
              <a:rPr lang="en-US" dirty="0"/>
              <a:t>the vector </a:t>
            </a:r>
            <a:r>
              <a:rPr lang="en-US" i="1" dirty="0" smtClean="0"/>
              <a:t>b </a:t>
            </a:r>
            <a:r>
              <a:rPr lang="en-US" dirty="0" smtClean="0"/>
              <a:t>is supposed.</a:t>
            </a:r>
          </a:p>
          <a:p>
            <a:pPr lvl="1" fontAlgn="auto">
              <a:spcAft>
                <a:spcPts val="0"/>
              </a:spcAft>
              <a:buFont typeface="Arial" pitchFamily="34" charset="0"/>
              <a:buChar char="–"/>
              <a:defRPr/>
            </a:pPr>
            <a:r>
              <a:rPr lang="en-US" dirty="0" smtClean="0"/>
              <a:t>Each operation includes multiplying the elements of the rows of </a:t>
            </a:r>
            <a:r>
              <a:rPr lang="en-US" dirty="0"/>
              <a:t>the matrix </a:t>
            </a:r>
            <a:r>
              <a:rPr lang="en-US" i="1" dirty="0" smtClean="0"/>
              <a:t>A</a:t>
            </a:r>
            <a:r>
              <a:rPr lang="en-US" dirty="0" smtClean="0"/>
              <a:t> and the elements of </a:t>
            </a:r>
            <a:r>
              <a:rPr lang="en-US" dirty="0"/>
              <a:t>the vector </a:t>
            </a:r>
            <a:r>
              <a:rPr lang="en-US" i="1" dirty="0" smtClean="0"/>
              <a:t>b</a:t>
            </a:r>
            <a:r>
              <a:rPr lang="en-US" dirty="0" smtClean="0"/>
              <a:t> (</a:t>
            </a:r>
            <a:r>
              <a:rPr lang="en-US" i="1" dirty="0" smtClean="0"/>
              <a:t>n</a:t>
            </a:r>
            <a:r>
              <a:rPr lang="en-US" dirty="0" smtClean="0"/>
              <a:t> operations) and </a:t>
            </a:r>
            <a:r>
              <a:rPr lang="en-US" dirty="0"/>
              <a:t>summing the derived </a:t>
            </a:r>
            <a:r>
              <a:rPr lang="en-US" dirty="0" smtClean="0"/>
              <a:t>products (</a:t>
            </a:r>
            <a:r>
              <a:rPr lang="en-US" i="1" dirty="0" smtClean="0"/>
              <a:t>n</a:t>
            </a:r>
            <a:r>
              <a:rPr lang="en-US" dirty="0" smtClean="0"/>
              <a:t>-1 operations).</a:t>
            </a:r>
          </a:p>
          <a:p>
            <a:pPr lvl="1" fontAlgn="auto">
              <a:spcAft>
                <a:spcPts val="0"/>
              </a:spcAft>
              <a:buFont typeface="Arial" pitchFamily="34" charset="0"/>
              <a:buChar char="–"/>
              <a:defRPr/>
            </a:pPr>
            <a:r>
              <a:rPr lang="en-US" dirty="0" smtClean="0"/>
              <a:t>A total number of required scalar operations is the value</a:t>
            </a:r>
            <a:endParaRPr lang="ru-RU" dirty="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38920" name="Rectangle 2"/>
          <p:cNvSpPr>
            <a:spLocks noChangeArrowheads="1"/>
          </p:cNvSpPr>
          <p:nvPr/>
        </p:nvSpPr>
        <p:spPr bwMode="auto">
          <a:xfrm>
            <a:off x="9721269" y="-184666"/>
            <a:ext cx="184731" cy="369332"/>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38913" name="Object 1"/>
          <p:cNvGraphicFramePr>
            <a:graphicFrameLocks noChangeAspect="1"/>
          </p:cNvGraphicFramePr>
          <p:nvPr>
            <p:extLst>
              <p:ext uri="{D42A27DB-BD31-4B8C-83A1-F6EECF244321}">
                <p14:modId xmlns:p14="http://schemas.microsoft.com/office/powerpoint/2010/main" xmlns="" val="2117728968"/>
              </p:ext>
            </p:extLst>
          </p:nvPr>
        </p:nvGraphicFramePr>
        <p:xfrm>
          <a:off x="3312319" y="2564829"/>
          <a:ext cx="3281363" cy="792163"/>
        </p:xfrm>
        <a:graphic>
          <a:graphicData uri="http://schemas.openxmlformats.org/presentationml/2006/ole">
            <p:oleObj spid="_x0000_s69862" name="Формула" r:id="rId3" imgW="1637589" imgH="431613" progId="Equation.3">
              <p:embed/>
            </p:oleObj>
          </a:graphicData>
        </a:graphic>
      </p:graphicFrame>
      <p:sp>
        <p:nvSpPr>
          <p:cNvPr id="38921" name="Rectangle 4"/>
          <p:cNvSpPr>
            <a:spLocks noChangeArrowheads="1"/>
          </p:cNvSpPr>
          <p:nvPr/>
        </p:nvSpPr>
        <p:spPr bwMode="auto">
          <a:xfrm>
            <a:off x="9721269" y="-184666"/>
            <a:ext cx="184731" cy="369332"/>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38915" name="Object 3"/>
          <p:cNvGraphicFramePr>
            <a:graphicFrameLocks noChangeAspect="1"/>
          </p:cNvGraphicFramePr>
          <p:nvPr>
            <p:extLst>
              <p:ext uri="{D42A27DB-BD31-4B8C-83A1-F6EECF244321}">
                <p14:modId xmlns:p14="http://schemas.microsoft.com/office/powerpoint/2010/main" xmlns="" val="3353429792"/>
              </p:ext>
            </p:extLst>
          </p:nvPr>
        </p:nvGraphicFramePr>
        <p:xfrm>
          <a:off x="3924565" y="5947941"/>
          <a:ext cx="2056871" cy="433387"/>
        </p:xfrm>
        <a:graphic>
          <a:graphicData uri="http://schemas.openxmlformats.org/presentationml/2006/ole">
            <p:oleObj spid="_x0000_s69863" name="Формула" r:id="rId4" imgW="964781" imgH="215806" progId="Equation.3">
              <p:embed/>
            </p:oleObj>
          </a:graphicData>
        </a:graphic>
      </p:graphicFrame>
      <p:sp>
        <p:nvSpPr>
          <p:cNvPr id="11" name="Номер слайда 10"/>
          <p:cNvSpPr>
            <a:spLocks noGrp="1"/>
          </p:cNvSpPr>
          <p:nvPr>
            <p:ph type="sldNum" sz="quarter" idx="12"/>
          </p:nvPr>
        </p:nvSpPr>
        <p:spPr/>
        <p:txBody>
          <a:bodyPr/>
          <a:lstStyle/>
          <a:p>
            <a:pPr>
              <a:defRPr/>
            </a:pPr>
            <a:fld id="{88395F45-E841-462A-AE4C-2FD404BBB533}" type="slidenum">
              <a:rPr lang="ru-RU" smtClean="0"/>
              <a:pPr>
                <a:defRPr/>
              </a:pPr>
              <a:t>10</a:t>
            </a:fld>
            <a:r>
              <a:rPr lang="ru-RU" smtClean="0"/>
              <a:t> </a:t>
            </a: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Заголовок 1"/>
          <p:cNvSpPr>
            <a:spLocks noGrp="1"/>
          </p:cNvSpPr>
          <p:nvPr>
            <p:ph type="title"/>
          </p:nvPr>
        </p:nvSpPr>
        <p:spPr/>
        <p:txBody>
          <a:bodyPr/>
          <a:lstStyle/>
          <a:p>
            <a:r>
              <a:rPr lang="en-US" dirty="0" smtClean="0"/>
              <a:t>Sequential algorithm</a:t>
            </a:r>
            <a:r>
              <a:rPr lang="ru-RU" dirty="0" smtClean="0"/>
              <a:t>…</a:t>
            </a:r>
          </a:p>
        </p:txBody>
      </p:sp>
      <p:sp>
        <p:nvSpPr>
          <p:cNvPr id="39938" name="Содержимое 2"/>
          <p:cNvSpPr>
            <a:spLocks noGrp="1"/>
          </p:cNvSpPr>
          <p:nvPr>
            <p:ph idx="1"/>
          </p:nvPr>
        </p:nvSpPr>
        <p:spPr/>
        <p:txBody>
          <a:bodyPr/>
          <a:lstStyle/>
          <a:p>
            <a:pPr marL="265113" indent="-265113"/>
            <a:r>
              <a:rPr lang="en-US" dirty="0" smtClean="0"/>
              <a:t>The sequential algorithm for matrix-vector multiplication</a:t>
            </a:r>
            <a:endParaRPr lang="ru-RU" dirty="0" smtClean="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7" name="TextBox 6"/>
          <p:cNvSpPr txBox="1"/>
          <p:nvPr/>
        </p:nvSpPr>
        <p:spPr>
          <a:xfrm>
            <a:off x="507340" y="2060576"/>
            <a:ext cx="8891323" cy="2308324"/>
          </a:xfrm>
          <a:prstGeom prst="rect">
            <a:avLst/>
          </a:prstGeom>
          <a:solidFill>
            <a:schemeClr val="bg1">
              <a:lumMod val="75000"/>
            </a:schemeClr>
          </a:solidFill>
        </p:spPr>
        <p:txBody>
          <a:bodyPr>
            <a:spAutoFit/>
          </a:bodyPr>
          <a:lstStyle/>
          <a:p>
            <a:pPr algn="l" fontAlgn="auto">
              <a:spcBef>
                <a:spcPts val="0"/>
              </a:spcBef>
              <a:spcAft>
                <a:spcPts val="0"/>
              </a:spcAft>
              <a:defRPr/>
            </a:pPr>
            <a:r>
              <a:rPr lang="ru-RU" dirty="0">
                <a:latin typeface="Courier New" pitchFamily="49" charset="0"/>
                <a:cs typeface="Courier New" pitchFamily="49" charset="0"/>
              </a:rPr>
              <a:t>// </a:t>
            </a:r>
            <a:r>
              <a:rPr lang="en-US" b="1" dirty="0" smtClean="0">
                <a:latin typeface="Courier New" pitchFamily="49" charset="0"/>
                <a:cs typeface="Courier New" pitchFamily="49" charset="0"/>
              </a:rPr>
              <a:t>Algorithm </a:t>
            </a:r>
            <a:r>
              <a:rPr lang="ru-RU" b="1" dirty="0" smtClean="0">
                <a:latin typeface="Courier New" pitchFamily="49" charset="0"/>
                <a:cs typeface="Courier New" pitchFamily="49" charset="0"/>
              </a:rPr>
              <a:t>6.1</a:t>
            </a:r>
            <a:endParaRPr lang="ru-RU" dirty="0">
              <a:latin typeface="Courier New" pitchFamily="49" charset="0"/>
              <a:cs typeface="Courier New" pitchFamily="49" charset="0"/>
            </a:endParaRPr>
          </a:p>
          <a:p>
            <a:pPr algn="l" fontAlgn="auto">
              <a:spcBef>
                <a:spcPts val="0"/>
              </a:spcBef>
              <a:spcAft>
                <a:spcPts val="0"/>
              </a:spcAft>
              <a:defRPr/>
            </a:pPr>
            <a:r>
              <a:rPr lang="ru-RU" dirty="0">
                <a:latin typeface="Courier New" pitchFamily="49" charset="0"/>
                <a:cs typeface="Courier New" pitchFamily="49" charset="0"/>
              </a:rPr>
              <a:t>// </a:t>
            </a:r>
            <a:r>
              <a:rPr lang="en-US" dirty="0" smtClean="0">
                <a:latin typeface="Courier New" pitchFamily="49" charset="0"/>
                <a:cs typeface="Courier New" pitchFamily="49" charset="0"/>
              </a:rPr>
              <a:t>The sequential algorithm </a:t>
            </a:r>
            <a:r>
              <a:rPr lang="en-US" dirty="0">
                <a:latin typeface="Courier New" panose="02070309020205020404" pitchFamily="49" charset="0"/>
                <a:cs typeface="Courier New" panose="02070309020205020404" pitchFamily="49" charset="0"/>
              </a:rPr>
              <a:t>for matrix-vector multiplication</a:t>
            </a:r>
            <a:endParaRPr lang="ru-RU" dirty="0">
              <a:latin typeface="Courier New" panose="02070309020205020404" pitchFamily="49" charset="0"/>
              <a:cs typeface="Courier New" panose="02070309020205020404" pitchFamily="49" charset="0"/>
            </a:endParaRPr>
          </a:p>
          <a:p>
            <a:pPr algn="l" fontAlgn="auto">
              <a:spcBef>
                <a:spcPts val="0"/>
              </a:spcBef>
              <a:spcAft>
                <a:spcPts val="0"/>
              </a:spcAft>
              <a:defRPr/>
            </a:pPr>
            <a:r>
              <a:rPr lang="en-US" dirty="0" smtClean="0">
                <a:latin typeface="Courier New" pitchFamily="49" charset="0"/>
                <a:cs typeface="Courier New" pitchFamily="49" charset="0"/>
              </a:rPr>
              <a:t>for </a:t>
            </a:r>
            <a:r>
              <a:rPr lang="en-US" dirty="0">
                <a:latin typeface="Courier New" pitchFamily="49" charset="0"/>
                <a:cs typeface="Courier New" pitchFamily="49" charset="0"/>
              </a:rPr>
              <a:t>(</a:t>
            </a:r>
            <a:r>
              <a:rPr lang="en-US" dirty="0" err="1">
                <a:latin typeface="Courier New" pitchFamily="49" charset="0"/>
                <a:cs typeface="Courier New" pitchFamily="49" charset="0"/>
              </a:rPr>
              <a:t>i</a:t>
            </a:r>
            <a:r>
              <a:rPr lang="en-US" dirty="0">
                <a:latin typeface="Courier New" pitchFamily="49" charset="0"/>
                <a:cs typeface="Courier New" pitchFamily="49" charset="0"/>
              </a:rPr>
              <a:t> = 0; </a:t>
            </a:r>
            <a:r>
              <a:rPr lang="en-US" dirty="0" err="1">
                <a:latin typeface="Courier New" pitchFamily="49" charset="0"/>
                <a:cs typeface="Courier New" pitchFamily="49" charset="0"/>
              </a:rPr>
              <a:t>i</a:t>
            </a:r>
            <a:r>
              <a:rPr lang="en-US" dirty="0">
                <a:latin typeface="Courier New" pitchFamily="49" charset="0"/>
                <a:cs typeface="Courier New" pitchFamily="49" charset="0"/>
              </a:rPr>
              <a:t> &lt; m; </a:t>
            </a:r>
            <a:r>
              <a:rPr lang="en-US" dirty="0" err="1">
                <a:latin typeface="Courier New" pitchFamily="49" charset="0"/>
                <a:cs typeface="Courier New" pitchFamily="49" charset="0"/>
              </a:rPr>
              <a:t>i</a:t>
            </a:r>
            <a:r>
              <a:rPr lang="en-US" dirty="0">
                <a:latin typeface="Courier New" pitchFamily="49" charset="0"/>
                <a:cs typeface="Courier New" pitchFamily="49" charset="0"/>
              </a:rPr>
              <a:t>++){</a:t>
            </a:r>
            <a:endParaRPr lang="ru-RU" dirty="0">
              <a:latin typeface="Courier New" pitchFamily="49" charset="0"/>
              <a:cs typeface="Courier New" pitchFamily="49" charset="0"/>
            </a:endParaRPr>
          </a:p>
          <a:p>
            <a:pPr algn="l" fontAlgn="auto">
              <a:spcBef>
                <a:spcPts val="0"/>
              </a:spcBef>
              <a:spcAft>
                <a:spcPts val="0"/>
              </a:spcAft>
              <a:defRPr/>
            </a:pPr>
            <a:r>
              <a:rPr lang="en-US" dirty="0">
                <a:latin typeface="Courier New" pitchFamily="49" charset="0"/>
                <a:cs typeface="Courier New" pitchFamily="49" charset="0"/>
              </a:rPr>
              <a:t>  c[</a:t>
            </a:r>
            <a:r>
              <a:rPr lang="en-US" dirty="0" err="1">
                <a:latin typeface="Courier New" pitchFamily="49" charset="0"/>
                <a:cs typeface="Courier New" pitchFamily="49" charset="0"/>
              </a:rPr>
              <a:t>i</a:t>
            </a:r>
            <a:r>
              <a:rPr lang="en-US" dirty="0">
                <a:latin typeface="Courier New" pitchFamily="49" charset="0"/>
                <a:cs typeface="Courier New" pitchFamily="49" charset="0"/>
              </a:rPr>
              <a:t>] = 0;</a:t>
            </a:r>
            <a:endParaRPr lang="ru-RU" dirty="0">
              <a:latin typeface="Courier New" pitchFamily="49" charset="0"/>
              <a:cs typeface="Courier New" pitchFamily="49" charset="0"/>
            </a:endParaRPr>
          </a:p>
          <a:p>
            <a:pPr algn="l" fontAlgn="auto">
              <a:spcBef>
                <a:spcPts val="0"/>
              </a:spcBef>
              <a:spcAft>
                <a:spcPts val="0"/>
              </a:spcAft>
              <a:defRPr/>
            </a:pPr>
            <a:r>
              <a:rPr lang="en-US" dirty="0">
                <a:latin typeface="Courier New" pitchFamily="49" charset="0"/>
                <a:cs typeface="Courier New" pitchFamily="49" charset="0"/>
              </a:rPr>
              <a:t>  for (j = 0; j &lt; n; j++){</a:t>
            </a:r>
            <a:endParaRPr lang="ru-RU" dirty="0">
              <a:latin typeface="Courier New" pitchFamily="49" charset="0"/>
              <a:cs typeface="Courier New" pitchFamily="49" charset="0"/>
            </a:endParaRPr>
          </a:p>
          <a:p>
            <a:pPr algn="l" fontAlgn="auto">
              <a:spcBef>
                <a:spcPts val="0"/>
              </a:spcBef>
              <a:spcAft>
                <a:spcPts val="0"/>
              </a:spcAft>
              <a:defRPr/>
            </a:pPr>
            <a:r>
              <a:rPr lang="en-US" dirty="0">
                <a:latin typeface="Courier New" pitchFamily="49" charset="0"/>
                <a:cs typeface="Courier New" pitchFamily="49" charset="0"/>
              </a:rPr>
              <a:t>    c[</a:t>
            </a:r>
            <a:r>
              <a:rPr lang="en-US" dirty="0" err="1">
                <a:latin typeface="Courier New" pitchFamily="49" charset="0"/>
                <a:cs typeface="Courier New" pitchFamily="49" charset="0"/>
              </a:rPr>
              <a:t>i</a:t>
            </a:r>
            <a:r>
              <a:rPr lang="en-US" dirty="0">
                <a:latin typeface="Courier New" pitchFamily="49" charset="0"/>
                <a:cs typeface="Courier New" pitchFamily="49" charset="0"/>
              </a:rPr>
              <a:t>] += A[</a:t>
            </a:r>
            <a:r>
              <a:rPr lang="en-US" dirty="0" err="1">
                <a:latin typeface="Courier New" pitchFamily="49" charset="0"/>
                <a:cs typeface="Courier New" pitchFamily="49" charset="0"/>
              </a:rPr>
              <a:t>i</a:t>
            </a:r>
            <a:r>
              <a:rPr lang="en-US" dirty="0">
                <a:latin typeface="Courier New" pitchFamily="49" charset="0"/>
                <a:cs typeface="Courier New" pitchFamily="49" charset="0"/>
              </a:rPr>
              <a:t>][j]*b[j]</a:t>
            </a:r>
            <a:endParaRPr lang="ru-RU" dirty="0">
              <a:latin typeface="Courier New" pitchFamily="49" charset="0"/>
              <a:cs typeface="Courier New" pitchFamily="49" charset="0"/>
            </a:endParaRPr>
          </a:p>
          <a:p>
            <a:pPr algn="l" fontAlgn="auto">
              <a:spcBef>
                <a:spcPts val="0"/>
              </a:spcBef>
              <a:spcAft>
                <a:spcPts val="0"/>
              </a:spcAft>
              <a:defRPr/>
            </a:pPr>
            <a:r>
              <a:rPr lang="en-US" dirty="0">
                <a:latin typeface="Courier New" pitchFamily="49" charset="0"/>
                <a:cs typeface="Courier New" pitchFamily="49" charset="0"/>
              </a:rPr>
              <a:t>  }</a:t>
            </a:r>
            <a:endParaRPr lang="ru-RU" dirty="0">
              <a:latin typeface="Courier New" pitchFamily="49" charset="0"/>
              <a:cs typeface="Courier New" pitchFamily="49" charset="0"/>
            </a:endParaRPr>
          </a:p>
          <a:p>
            <a:pPr algn="l" fontAlgn="auto">
              <a:spcBef>
                <a:spcPts val="0"/>
              </a:spcBef>
              <a:spcAft>
                <a:spcPts val="0"/>
              </a:spcAft>
              <a:defRPr/>
            </a:pPr>
            <a:r>
              <a:rPr lang="en-US" dirty="0">
                <a:latin typeface="Courier New" pitchFamily="49" charset="0"/>
                <a:cs typeface="Courier New" pitchFamily="49" charset="0"/>
              </a:rPr>
              <a:t>}</a:t>
            </a:r>
            <a:endParaRPr lang="ru-RU" dirty="0">
              <a:latin typeface="Courier New" pitchFamily="49" charset="0"/>
              <a:cs typeface="Courier New" pitchFamily="49" charset="0"/>
            </a:endParaRPr>
          </a:p>
        </p:txBody>
      </p:sp>
      <p:sp>
        <p:nvSpPr>
          <p:cNvPr id="8" name="Номер слайда 7"/>
          <p:cNvSpPr>
            <a:spLocks noGrp="1"/>
          </p:cNvSpPr>
          <p:nvPr>
            <p:ph type="sldNum" sz="quarter" idx="12"/>
          </p:nvPr>
        </p:nvSpPr>
        <p:spPr/>
        <p:txBody>
          <a:bodyPr/>
          <a:lstStyle/>
          <a:p>
            <a:pPr>
              <a:defRPr/>
            </a:pPr>
            <a:fld id="{88395F45-E841-462A-AE4C-2FD404BBB533}" type="slidenum">
              <a:rPr lang="ru-RU" smtClean="0"/>
              <a:pPr>
                <a:defRPr/>
              </a:pPr>
              <a:t>11</a:t>
            </a:fld>
            <a:r>
              <a:rPr lang="ru-RU" smtClean="0"/>
              <a:t> </a:t>
            </a:r>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Заголовок 1"/>
          <p:cNvSpPr>
            <a:spLocks noGrp="1"/>
          </p:cNvSpPr>
          <p:nvPr>
            <p:ph type="title"/>
          </p:nvPr>
        </p:nvSpPr>
        <p:spPr/>
        <p:txBody>
          <a:bodyPr/>
          <a:lstStyle/>
          <a:p>
            <a:r>
              <a:rPr lang="en-US" dirty="0" smtClean="0"/>
              <a:t>Sequential algorithm</a:t>
            </a:r>
            <a:r>
              <a:rPr lang="ru-RU" dirty="0"/>
              <a:t>…</a:t>
            </a:r>
            <a:endParaRPr lang="ru-RU" dirty="0" smtClean="0"/>
          </a:p>
        </p:txBody>
      </p:sp>
      <p:sp>
        <p:nvSpPr>
          <p:cNvPr id="40962" name="Содержимое 2"/>
          <p:cNvSpPr>
            <a:spLocks noGrp="1"/>
          </p:cNvSpPr>
          <p:nvPr>
            <p:ph idx="1"/>
          </p:nvPr>
        </p:nvSpPr>
        <p:spPr/>
        <p:txBody>
          <a:bodyPr/>
          <a:lstStyle/>
          <a:p>
            <a:pPr marL="265113" indent="-265113"/>
            <a:r>
              <a:rPr lang="en-US" dirty="0" smtClean="0"/>
              <a:t>Matrix-vector multiplication is a sequence of calculating the scalar products</a:t>
            </a:r>
            <a:r>
              <a:rPr lang="ru-RU" dirty="0" smtClean="0"/>
              <a:t>. </a:t>
            </a:r>
          </a:p>
          <a:p>
            <a:pPr lvl="1"/>
            <a:r>
              <a:rPr lang="en-US" sz="2000" dirty="0" smtClean="0"/>
              <a:t>Since every calculation of a scalar product of </a:t>
            </a:r>
            <a:r>
              <a:rPr lang="en-US" sz="2000" i="1" dirty="0" smtClean="0"/>
              <a:t>n</a:t>
            </a:r>
            <a:r>
              <a:rPr lang="en-US" sz="2000" dirty="0" smtClean="0"/>
              <a:t>-dimensional vectors requires execution of </a:t>
            </a:r>
            <a:r>
              <a:rPr lang="en-US" sz="2000" i="1" dirty="0" smtClean="0"/>
              <a:t>n</a:t>
            </a:r>
            <a:r>
              <a:rPr lang="en-US" sz="2000" dirty="0" smtClean="0"/>
              <a:t> multiplication operations and </a:t>
            </a:r>
            <a:r>
              <a:rPr lang="en-US" sz="2000" i="1" dirty="0" smtClean="0"/>
              <a:t>n</a:t>
            </a:r>
            <a:r>
              <a:rPr lang="en-US" sz="2000" dirty="0" smtClean="0"/>
              <a:t>-1 operations of summing, its complexity has order of </a:t>
            </a:r>
            <a:r>
              <a:rPr lang="en-US" sz="2000" i="1" dirty="0" smtClean="0"/>
              <a:t>O(n)</a:t>
            </a:r>
            <a:r>
              <a:rPr lang="en-US" sz="2000" dirty="0" smtClean="0"/>
              <a:t>. </a:t>
            </a:r>
          </a:p>
          <a:p>
            <a:pPr lvl="1"/>
            <a:r>
              <a:rPr lang="en-US" sz="2000" dirty="0" smtClean="0"/>
              <a:t>For multiplying matrix and vector it is necessary to execute </a:t>
            </a:r>
            <a:r>
              <a:rPr lang="en-US" sz="2000" i="1" dirty="0" smtClean="0"/>
              <a:t>m</a:t>
            </a:r>
            <a:r>
              <a:rPr lang="en-US" sz="2000" dirty="0" smtClean="0"/>
              <a:t> operations of calculating the scalar product, therefore, the algorithm has order of </a:t>
            </a:r>
            <a:r>
              <a:rPr lang="en-US" sz="2000" i="1" dirty="0" smtClean="0"/>
              <a:t>O(</a:t>
            </a:r>
            <a:r>
              <a:rPr lang="en-US" sz="2000" i="1" dirty="0" err="1" smtClean="0"/>
              <a:t>mn</a:t>
            </a:r>
            <a:r>
              <a:rPr lang="en-US" sz="2000" i="1" dirty="0" smtClean="0"/>
              <a:t>)</a:t>
            </a:r>
            <a:r>
              <a:rPr lang="en-US" sz="2000" dirty="0" smtClean="0"/>
              <a:t> complexity.</a:t>
            </a:r>
            <a:endParaRPr lang="ru-RU" sz="2000" dirty="0" smtClean="0"/>
          </a:p>
          <a:p>
            <a:pPr marL="265113" indent="-265113"/>
            <a:r>
              <a:rPr lang="en-US" dirty="0" smtClean="0"/>
              <a:t>Hereinafter, for the sake of reducing the complexity and simplifying the derived relations, it is assumed that the matrix </a:t>
            </a:r>
            <a:r>
              <a:rPr lang="en-US" i="1" dirty="0" smtClean="0"/>
              <a:t>A</a:t>
            </a:r>
            <a:r>
              <a:rPr lang="en-US" dirty="0" smtClean="0"/>
              <a:t> is square, i.e. </a:t>
            </a:r>
            <a:r>
              <a:rPr lang="en-US" i="1" dirty="0" smtClean="0"/>
              <a:t>m=n</a:t>
            </a:r>
            <a:r>
              <a:rPr lang="en-US" dirty="0" smtClean="0"/>
              <a:t>.</a:t>
            </a:r>
            <a:endParaRPr lang="ru-RU" dirty="0" smtClean="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7" name="Номер слайда 6"/>
          <p:cNvSpPr>
            <a:spLocks noGrp="1"/>
          </p:cNvSpPr>
          <p:nvPr>
            <p:ph type="sldNum" sz="quarter" idx="12"/>
          </p:nvPr>
        </p:nvSpPr>
        <p:spPr/>
        <p:txBody>
          <a:bodyPr/>
          <a:lstStyle/>
          <a:p>
            <a:pPr>
              <a:defRPr/>
            </a:pPr>
            <a:fld id="{88395F45-E841-462A-AE4C-2FD404BBB533}" type="slidenum">
              <a:rPr lang="ru-RU" smtClean="0"/>
              <a:pPr>
                <a:defRPr/>
              </a:pPr>
              <a:t>12</a:t>
            </a:fld>
            <a:r>
              <a:rPr lang="ru-RU" smtClean="0"/>
              <a:t> </a:t>
            </a:r>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Заголовок 1"/>
          <p:cNvSpPr>
            <a:spLocks noGrp="1"/>
          </p:cNvSpPr>
          <p:nvPr>
            <p:ph type="title"/>
          </p:nvPr>
        </p:nvSpPr>
        <p:spPr/>
        <p:txBody>
          <a:bodyPr/>
          <a:lstStyle/>
          <a:p>
            <a:r>
              <a:rPr lang="en-US" sz="3200" dirty="0" smtClean="0"/>
              <a:t>Matrix-vector multiplication </a:t>
            </a:r>
            <a:r>
              <a:rPr lang="en-US" sz="3200" dirty="0"/>
              <a:t>with </a:t>
            </a:r>
            <a:r>
              <a:rPr lang="en-US" sz="3200" dirty="0" err="1"/>
              <a:t>rowwise</a:t>
            </a:r>
            <a:r>
              <a:rPr lang="en-US" sz="3200" dirty="0"/>
              <a:t> </a:t>
            </a:r>
            <a:r>
              <a:rPr lang="en-US" sz="3200" dirty="0" smtClean="0"/>
              <a:t>data division… </a:t>
            </a:r>
            <a:endParaRPr lang="ru-RU" sz="3200" dirty="0" smtClean="0"/>
          </a:p>
        </p:txBody>
      </p:sp>
      <p:sp>
        <p:nvSpPr>
          <p:cNvPr id="3" name="Содержимое 2"/>
          <p:cNvSpPr>
            <a:spLocks noGrp="1"/>
          </p:cNvSpPr>
          <p:nvPr>
            <p:ph idx="1"/>
          </p:nvPr>
        </p:nvSpPr>
        <p:spPr/>
        <p:txBody>
          <a:bodyPr rtlCol="0"/>
          <a:lstStyle/>
          <a:p>
            <a:pPr marL="273050" indent="-273050" fontAlgn="auto">
              <a:spcAft>
                <a:spcPts val="0"/>
              </a:spcAft>
              <a:buFont typeface="Arial" pitchFamily="34" charset="0"/>
              <a:buChar char="•"/>
              <a:defRPr/>
            </a:pPr>
            <a:r>
              <a:rPr lang="en-US" dirty="0"/>
              <a:t>Consider as an example </a:t>
            </a:r>
            <a:r>
              <a:rPr lang="en-US" dirty="0" smtClean="0"/>
              <a:t>for organizing parallel </a:t>
            </a:r>
            <a:r>
              <a:rPr lang="en-US" dirty="0"/>
              <a:t>matrix </a:t>
            </a:r>
            <a:r>
              <a:rPr lang="en-US" dirty="0" smtClean="0"/>
              <a:t>computations an algorithm </a:t>
            </a:r>
            <a:r>
              <a:rPr lang="en-US" dirty="0"/>
              <a:t>for matrix-vector </a:t>
            </a:r>
            <a:r>
              <a:rPr lang="en-US" dirty="0" smtClean="0"/>
              <a:t>multiplication, </a:t>
            </a:r>
            <a:r>
              <a:rPr lang="en-US" dirty="0"/>
              <a:t>based on the representation of the matrix </a:t>
            </a:r>
            <a:r>
              <a:rPr lang="en-US" dirty="0" smtClean="0"/>
              <a:t>in the form of continuous </a:t>
            </a:r>
            <a:r>
              <a:rPr lang="en-US" dirty="0"/>
              <a:t>sets (horizontal stripes) </a:t>
            </a:r>
            <a:r>
              <a:rPr lang="en-US" dirty="0" smtClean="0"/>
              <a:t>of rows.</a:t>
            </a:r>
          </a:p>
          <a:p>
            <a:pPr marL="273050" indent="-273050" fontAlgn="auto">
              <a:spcAft>
                <a:spcPts val="0"/>
              </a:spcAft>
              <a:buFont typeface="Arial" pitchFamily="34" charset="0"/>
              <a:buChar char="•"/>
              <a:defRPr/>
            </a:pPr>
            <a:r>
              <a:rPr lang="en-US" dirty="0" smtClean="0"/>
              <a:t>When using such method for data division, the operation of scalar multiplication of one row of the matrix by the vector may be chosen as a basic subtask. </a:t>
            </a:r>
          </a:p>
          <a:p>
            <a:pPr marL="273050" indent="-273050" fontAlgn="auto">
              <a:spcAft>
                <a:spcPts val="0"/>
              </a:spcAft>
              <a:buFont typeface="Arial" pitchFamily="34" charset="0"/>
              <a:buChar char="•"/>
              <a:defRPr/>
            </a:pPr>
            <a:r>
              <a:rPr lang="en-US" dirty="0" smtClean="0"/>
              <a:t>After completion of the computations, every basic subtask determines one of the elements of the resulting vector </a:t>
            </a:r>
            <a:r>
              <a:rPr lang="en-US" i="1" dirty="0" smtClean="0"/>
              <a:t>c</a:t>
            </a:r>
            <a:r>
              <a:rPr lang="en-US" dirty="0" smtClean="0"/>
              <a:t>.</a:t>
            </a:r>
            <a:endParaRPr lang="ru-RU" dirty="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7" name="Номер слайда 6"/>
          <p:cNvSpPr>
            <a:spLocks noGrp="1"/>
          </p:cNvSpPr>
          <p:nvPr>
            <p:ph type="sldNum" sz="quarter" idx="12"/>
          </p:nvPr>
        </p:nvSpPr>
        <p:spPr/>
        <p:txBody>
          <a:bodyPr/>
          <a:lstStyle/>
          <a:p>
            <a:pPr>
              <a:defRPr/>
            </a:pPr>
            <a:fld id="{88395F45-E841-462A-AE4C-2FD404BBB533}" type="slidenum">
              <a:rPr lang="ru-RU" smtClean="0"/>
              <a:pPr>
                <a:defRPr/>
              </a:pPr>
              <a:t>13</a:t>
            </a:fld>
            <a:r>
              <a:rPr lang="ru-RU" smtClean="0"/>
              <a:t> </a:t>
            </a:r>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Содержимое 2"/>
          <p:cNvSpPr>
            <a:spLocks noGrp="1"/>
          </p:cNvSpPr>
          <p:nvPr>
            <p:ph idx="1"/>
          </p:nvPr>
        </p:nvSpPr>
        <p:spPr/>
        <p:txBody>
          <a:bodyPr/>
          <a:lstStyle/>
          <a:p>
            <a:pPr marL="273050" indent="-273050"/>
            <a:r>
              <a:rPr lang="en-US" dirty="0" smtClean="0"/>
              <a:t>The organization </a:t>
            </a:r>
            <a:r>
              <a:rPr lang="en-US" dirty="0"/>
              <a:t>of the computations when </a:t>
            </a:r>
            <a:r>
              <a:rPr lang="en-US" dirty="0" smtClean="0"/>
              <a:t>executing the parallel algorithm for matrix-vector multiplication, based </a:t>
            </a:r>
            <a:r>
              <a:rPr lang="en-US" dirty="0"/>
              <a:t>on </a:t>
            </a:r>
            <a:r>
              <a:rPr lang="en-US" dirty="0" err="1"/>
              <a:t>rowwise</a:t>
            </a:r>
            <a:r>
              <a:rPr lang="en-US" dirty="0"/>
              <a:t> </a:t>
            </a:r>
            <a:r>
              <a:rPr lang="en-US" dirty="0" smtClean="0"/>
              <a:t>matrix division</a:t>
            </a:r>
            <a:endParaRPr lang="ru-RU" dirty="0" smtClean="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pic>
        <p:nvPicPr>
          <p:cNvPr id="46084" name="Picture 2"/>
          <p:cNvPicPr>
            <a:picLocks noChangeAspect="1" noChangeArrowheads="1"/>
          </p:cNvPicPr>
          <p:nvPr/>
        </p:nvPicPr>
        <p:blipFill>
          <a:blip r:embed="rId2" cstate="print"/>
          <a:srcRect/>
          <a:stretch>
            <a:fillRect/>
          </a:stretch>
        </p:blipFill>
        <p:spPr bwMode="auto">
          <a:xfrm>
            <a:off x="1829838" y="2276872"/>
            <a:ext cx="6318515" cy="3629025"/>
          </a:xfrm>
          <a:prstGeom prst="rect">
            <a:avLst/>
          </a:prstGeom>
          <a:noFill/>
          <a:ln w="9525">
            <a:noFill/>
            <a:miter lim="800000"/>
            <a:headEnd/>
            <a:tailEnd/>
          </a:ln>
        </p:spPr>
      </p:pic>
      <p:sp>
        <p:nvSpPr>
          <p:cNvPr id="46086" name="Заголовок 1"/>
          <p:cNvSpPr>
            <a:spLocks noGrp="1"/>
          </p:cNvSpPr>
          <p:nvPr>
            <p:ph type="title"/>
          </p:nvPr>
        </p:nvSpPr>
        <p:spPr/>
        <p:txBody>
          <a:bodyPr/>
          <a:lstStyle/>
          <a:p>
            <a:r>
              <a:rPr lang="en-US" sz="3200" dirty="0"/>
              <a:t>Matrix-vector multiplication with </a:t>
            </a:r>
            <a:r>
              <a:rPr lang="en-US" sz="3200" dirty="0" err="1"/>
              <a:t>rowwise</a:t>
            </a:r>
            <a:r>
              <a:rPr lang="en-US" sz="3200" dirty="0"/>
              <a:t> data division… </a:t>
            </a:r>
            <a:endParaRPr lang="ru-RU" sz="3200" dirty="0" smtClean="0"/>
          </a:p>
        </p:txBody>
      </p:sp>
      <p:sp>
        <p:nvSpPr>
          <p:cNvPr id="8" name="Номер слайда 7"/>
          <p:cNvSpPr>
            <a:spLocks noGrp="1"/>
          </p:cNvSpPr>
          <p:nvPr>
            <p:ph type="sldNum" sz="quarter" idx="12"/>
          </p:nvPr>
        </p:nvSpPr>
        <p:spPr/>
        <p:txBody>
          <a:bodyPr/>
          <a:lstStyle/>
          <a:p>
            <a:pPr>
              <a:defRPr/>
            </a:pPr>
            <a:fld id="{88395F45-E841-462A-AE4C-2FD404BBB533}" type="slidenum">
              <a:rPr lang="ru-RU" smtClean="0"/>
              <a:pPr>
                <a:defRPr/>
              </a:pPr>
              <a:t>14</a:t>
            </a:fld>
            <a:r>
              <a:rPr lang="ru-RU" smtClean="0"/>
              <a:t> </a:t>
            </a:r>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rtlCol="0"/>
          <a:lstStyle/>
          <a:p>
            <a:pPr marL="273050" indent="-273050" fontAlgn="auto">
              <a:spcAft>
                <a:spcPts val="0"/>
              </a:spcAft>
              <a:buFont typeface="Arial" pitchFamily="34" charset="0"/>
              <a:buChar char="•"/>
              <a:defRPr/>
            </a:pPr>
            <a:r>
              <a:rPr lang="en-US" dirty="0" smtClean="0"/>
              <a:t>Scaling and the subtasks distribution among the computational elements</a:t>
            </a:r>
          </a:p>
          <a:p>
            <a:pPr lvl="1" fontAlgn="auto">
              <a:spcAft>
                <a:spcPts val="0"/>
              </a:spcAft>
              <a:buFont typeface="Arial" pitchFamily="34" charset="0"/>
              <a:buChar char="–"/>
              <a:defRPr/>
            </a:pPr>
            <a:r>
              <a:rPr lang="en-US" sz="2000" dirty="0" smtClean="0"/>
              <a:t>A number of computational operations for deriving the scalar product is the same for all basic subtasks when multiplying dense matrix by vector.</a:t>
            </a:r>
            <a:r>
              <a:rPr lang="ru-RU" sz="2000" dirty="0" smtClean="0"/>
              <a:t> </a:t>
            </a:r>
            <a:endParaRPr lang="en-US" sz="2000" dirty="0" smtClean="0"/>
          </a:p>
          <a:p>
            <a:pPr lvl="1" fontAlgn="auto">
              <a:spcAft>
                <a:spcPts val="0"/>
              </a:spcAft>
              <a:buFont typeface="Arial" pitchFamily="34" charset="0"/>
              <a:buChar char="–"/>
              <a:defRPr/>
            </a:pPr>
            <a:r>
              <a:rPr lang="en-US" sz="2000" dirty="0" smtClean="0"/>
              <a:t>Therefore, in case when the number of the computational elements </a:t>
            </a:r>
            <a:r>
              <a:rPr lang="en-US" sz="2000" i="1" dirty="0" smtClean="0"/>
              <a:t>p</a:t>
            </a:r>
            <a:r>
              <a:rPr lang="en-US" sz="2000" dirty="0" smtClean="0"/>
              <a:t> is less than the number of the basic subtasks </a:t>
            </a:r>
            <a:r>
              <a:rPr lang="en-US" sz="2000" i="1" dirty="0" smtClean="0"/>
              <a:t>m,</a:t>
            </a:r>
            <a:r>
              <a:rPr lang="en-US" sz="2000" dirty="0" smtClean="0"/>
              <a:t> these basic subtasks should be combined so that every computational element would perform several of such problems corresponding to continuous sequence of the rows of </a:t>
            </a:r>
            <a:r>
              <a:rPr lang="en-US" sz="2000" dirty="0"/>
              <a:t>the matrix </a:t>
            </a:r>
            <a:r>
              <a:rPr lang="en-US" sz="2000" i="1" dirty="0"/>
              <a:t>A</a:t>
            </a:r>
            <a:r>
              <a:rPr lang="en-US" sz="2000" dirty="0" smtClean="0"/>
              <a:t>.</a:t>
            </a:r>
          </a:p>
          <a:p>
            <a:pPr lvl="1" fontAlgn="auto">
              <a:spcAft>
                <a:spcPts val="0"/>
              </a:spcAft>
              <a:buFont typeface="Arial" pitchFamily="34" charset="0"/>
              <a:buChar char="–"/>
              <a:defRPr/>
            </a:pPr>
            <a:r>
              <a:rPr lang="en-US" sz="2000" dirty="0" smtClean="0"/>
              <a:t>In this case, at the end of the computations every basic subtask specifies a set of the elements (</a:t>
            </a:r>
            <a:r>
              <a:rPr lang="en-US" sz="2000" i="1" dirty="0" smtClean="0"/>
              <a:t>block</a:t>
            </a:r>
            <a:r>
              <a:rPr lang="en-US" sz="2000" dirty="0" smtClean="0"/>
              <a:t>) of the resulting vector </a:t>
            </a:r>
            <a:r>
              <a:rPr lang="en-US" sz="2000" i="1" dirty="0" smtClean="0"/>
              <a:t>c</a:t>
            </a:r>
            <a:r>
              <a:rPr lang="en-US" sz="2000" dirty="0" smtClean="0"/>
              <a:t>.</a:t>
            </a:r>
          </a:p>
          <a:p>
            <a:pPr fontAlgn="auto">
              <a:spcAft>
                <a:spcPts val="0"/>
              </a:spcAft>
              <a:buFont typeface="Arial" pitchFamily="34" charset="0"/>
              <a:buChar char="•"/>
              <a:defRPr/>
            </a:pPr>
            <a:r>
              <a:rPr lang="en-US" dirty="0" smtClean="0"/>
              <a:t>In order to design a parallel program which implements the described method using </a:t>
            </a:r>
            <a:r>
              <a:rPr lang="en-US" dirty="0" err="1" smtClean="0"/>
              <a:t>OpenMP</a:t>
            </a:r>
            <a:r>
              <a:rPr lang="en-US" dirty="0" smtClean="0"/>
              <a:t> technology</a:t>
            </a:r>
            <a:r>
              <a:rPr lang="ru-RU" dirty="0"/>
              <a:t>,</a:t>
            </a:r>
            <a:r>
              <a:rPr lang="en-US" dirty="0" smtClean="0"/>
              <a:t> it is enough to add one directive </a:t>
            </a:r>
            <a:r>
              <a:rPr lang="en-US" i="1" dirty="0" smtClean="0"/>
              <a:t>parallel for</a:t>
            </a:r>
            <a:endParaRPr lang="ru-RU" i="1" dirty="0" smtClean="0"/>
          </a:p>
          <a:p>
            <a:pPr lvl="1" fontAlgn="auto">
              <a:spcAft>
                <a:spcPts val="0"/>
              </a:spcAft>
              <a:buFont typeface="Arial" pitchFamily="34" charset="0"/>
              <a:buChar char="–"/>
              <a:defRPr/>
            </a:pPr>
            <a:endParaRPr lang="ru-RU" b="1" dirty="0" smtClean="0">
              <a:ea typeface="+mn-ea"/>
            </a:endParaRPr>
          </a:p>
          <a:p>
            <a:pPr fontAlgn="auto">
              <a:spcAft>
                <a:spcPts val="0"/>
              </a:spcAft>
              <a:buFont typeface="Arial" pitchFamily="34" charset="0"/>
              <a:buChar char="•"/>
              <a:defRPr/>
            </a:pPr>
            <a:endParaRPr lang="ru-RU" dirty="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47109" name="Заголовок 1"/>
          <p:cNvSpPr>
            <a:spLocks noGrp="1"/>
          </p:cNvSpPr>
          <p:nvPr>
            <p:ph type="title"/>
          </p:nvPr>
        </p:nvSpPr>
        <p:spPr/>
        <p:txBody>
          <a:bodyPr/>
          <a:lstStyle/>
          <a:p>
            <a:r>
              <a:rPr lang="en-US" sz="3200" dirty="0"/>
              <a:t>Matrix-vector multiplication with </a:t>
            </a:r>
            <a:r>
              <a:rPr lang="en-US" sz="3200" dirty="0" err="1"/>
              <a:t>rowwise</a:t>
            </a:r>
            <a:r>
              <a:rPr lang="en-US" sz="3200" dirty="0"/>
              <a:t> data division… </a:t>
            </a:r>
            <a:endParaRPr lang="ru-RU" sz="3200" dirty="0" smtClean="0"/>
          </a:p>
        </p:txBody>
      </p:sp>
      <p:sp>
        <p:nvSpPr>
          <p:cNvPr id="7" name="Номер слайда 6"/>
          <p:cNvSpPr>
            <a:spLocks noGrp="1"/>
          </p:cNvSpPr>
          <p:nvPr>
            <p:ph type="sldNum" sz="quarter" idx="12"/>
          </p:nvPr>
        </p:nvSpPr>
        <p:spPr/>
        <p:txBody>
          <a:bodyPr/>
          <a:lstStyle/>
          <a:p>
            <a:pPr>
              <a:defRPr/>
            </a:pPr>
            <a:fld id="{88395F45-E841-462A-AE4C-2FD404BBB533}" type="slidenum">
              <a:rPr lang="ru-RU" smtClean="0"/>
              <a:pPr>
                <a:defRPr/>
              </a:pPr>
              <a:t>15</a:t>
            </a:fld>
            <a:r>
              <a:rPr lang="ru-RU" smtClean="0"/>
              <a:t> </a:t>
            </a:r>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Заголовок 1"/>
          <p:cNvSpPr>
            <a:spLocks noGrp="1"/>
          </p:cNvSpPr>
          <p:nvPr>
            <p:ph type="title"/>
          </p:nvPr>
        </p:nvSpPr>
        <p:spPr/>
        <p:txBody>
          <a:bodyPr/>
          <a:lstStyle/>
          <a:p>
            <a:r>
              <a:rPr lang="en-US" sz="3200" dirty="0"/>
              <a:t>Matrix-vector multiplication with </a:t>
            </a:r>
            <a:r>
              <a:rPr lang="en-US" sz="3200" dirty="0" err="1"/>
              <a:t>rowwise</a:t>
            </a:r>
            <a:r>
              <a:rPr lang="en-US" sz="3200" dirty="0"/>
              <a:t> data division… </a:t>
            </a:r>
            <a:endParaRPr lang="ru-RU" sz="3200" dirty="0" smtClean="0"/>
          </a:p>
        </p:txBody>
      </p:sp>
      <p:sp>
        <p:nvSpPr>
          <p:cNvPr id="3" name="Содержимое 2"/>
          <p:cNvSpPr>
            <a:spLocks noGrp="1"/>
          </p:cNvSpPr>
          <p:nvPr>
            <p:ph idx="1"/>
          </p:nvPr>
        </p:nvSpPr>
        <p:spPr/>
        <p:txBody>
          <a:bodyPr rtlCol="0">
            <a:normAutofit fontScale="92500" lnSpcReduction="10000"/>
          </a:bodyPr>
          <a:lstStyle/>
          <a:p>
            <a:pPr fontAlgn="auto">
              <a:spcAft>
                <a:spcPts val="0"/>
              </a:spcAft>
              <a:buFont typeface="Arial" pitchFamily="34" charset="0"/>
              <a:buChar char="•"/>
              <a:defRPr/>
            </a:pPr>
            <a:r>
              <a:rPr lang="en-US" dirty="0" smtClean="0"/>
              <a:t>The parallel areas in this function are specified by directive </a:t>
            </a:r>
            <a:r>
              <a:rPr lang="ru-RU" i="1" dirty="0" err="1" smtClean="0"/>
              <a:t>parallel</a:t>
            </a:r>
            <a:r>
              <a:rPr lang="ru-RU" i="1" dirty="0" smtClean="0"/>
              <a:t> </a:t>
            </a:r>
            <a:r>
              <a:rPr lang="ru-RU" i="1" dirty="0" err="1" smtClean="0"/>
              <a:t>for</a:t>
            </a:r>
            <a:r>
              <a:rPr lang="ru-RU" dirty="0" smtClean="0"/>
              <a:t>. </a:t>
            </a:r>
          </a:p>
          <a:p>
            <a:pPr lvl="1" fontAlgn="auto">
              <a:spcAft>
                <a:spcPts val="0"/>
              </a:spcAft>
              <a:buFont typeface="Arial" pitchFamily="34" charset="0"/>
              <a:buChar char="–"/>
              <a:defRPr/>
            </a:pPr>
            <a:r>
              <a:rPr lang="en-US" dirty="0"/>
              <a:t>A </a:t>
            </a:r>
            <a:r>
              <a:rPr lang="en-US" dirty="0" smtClean="0"/>
              <a:t>compiler that supports </a:t>
            </a:r>
            <a:r>
              <a:rPr lang="en-US" dirty="0" err="1" smtClean="0"/>
              <a:t>OpenMP</a:t>
            </a:r>
            <a:r>
              <a:rPr lang="en-US" dirty="0" smtClean="0"/>
              <a:t> technology shares the execution of the loop iterations among several threads of the parallel program.</a:t>
            </a:r>
            <a:endParaRPr lang="en-US" dirty="0"/>
          </a:p>
          <a:p>
            <a:pPr lvl="1" fontAlgn="auto">
              <a:spcAft>
                <a:spcPts val="0"/>
              </a:spcAft>
              <a:buFont typeface="Arial" pitchFamily="34" charset="0"/>
              <a:buChar char="–"/>
              <a:defRPr/>
            </a:pPr>
            <a:r>
              <a:rPr lang="en-US" dirty="0" smtClean="0"/>
              <a:t>A numbe</a:t>
            </a:r>
            <a:r>
              <a:rPr lang="en-US" dirty="0"/>
              <a:t>r</a:t>
            </a:r>
            <a:r>
              <a:rPr lang="ru-RU" dirty="0" smtClean="0"/>
              <a:t> </a:t>
            </a:r>
            <a:r>
              <a:rPr lang="en-US" dirty="0" smtClean="0"/>
              <a:t>of the threads usually coincides with the number of the computational elements. </a:t>
            </a:r>
          </a:p>
          <a:p>
            <a:pPr lvl="1" fontAlgn="auto">
              <a:spcAft>
                <a:spcPts val="0"/>
              </a:spcAft>
              <a:buFont typeface="Arial" pitchFamily="34" charset="0"/>
              <a:buChar char="–"/>
              <a:defRPr/>
            </a:pPr>
            <a:r>
              <a:rPr lang="en-US" dirty="0"/>
              <a:t>P</a:t>
            </a:r>
            <a:r>
              <a:rPr lang="en-US" dirty="0" smtClean="0"/>
              <a:t>arameter </a:t>
            </a:r>
            <a:r>
              <a:rPr lang="ru-RU" i="1" dirty="0" err="1"/>
              <a:t>private</a:t>
            </a:r>
            <a:r>
              <a:rPr lang="ru-RU" dirty="0"/>
              <a:t> </a:t>
            </a:r>
            <a:r>
              <a:rPr lang="en-US" dirty="0" smtClean="0"/>
              <a:t>of the directive indicates </a:t>
            </a:r>
            <a:r>
              <a:rPr lang="en-US" dirty="0"/>
              <a:t>the need to create separate copies for </a:t>
            </a:r>
            <a:r>
              <a:rPr lang="en-US" dirty="0" smtClean="0"/>
              <a:t>variables </a:t>
            </a:r>
            <a:r>
              <a:rPr lang="en-US" dirty="0"/>
              <a:t>for each </a:t>
            </a:r>
            <a:r>
              <a:rPr lang="en-US" dirty="0" smtClean="0"/>
              <a:t>thread. </a:t>
            </a:r>
            <a:endParaRPr lang="ru-RU" dirty="0" smtClean="0"/>
          </a:p>
          <a:p>
            <a:pPr fontAlgn="auto">
              <a:spcAft>
                <a:spcPts val="0"/>
              </a:spcAft>
              <a:buFont typeface="Arial" pitchFamily="34" charset="0"/>
              <a:buChar char="•"/>
              <a:defRPr/>
            </a:pPr>
            <a:r>
              <a:rPr lang="en-US" dirty="0" smtClean="0"/>
              <a:t>In given function the iterations of the outer loop of matrix-vector multiplication algorithm are shared among the threads of the parallel program.</a:t>
            </a:r>
            <a:r>
              <a:rPr lang="ru-RU" dirty="0" smtClean="0"/>
              <a:t> </a:t>
            </a:r>
          </a:p>
          <a:p>
            <a:pPr lvl="1" fontAlgn="auto">
              <a:spcAft>
                <a:spcPts val="0"/>
              </a:spcAft>
              <a:buFont typeface="Arial" pitchFamily="34" charset="0"/>
              <a:buChar char="–"/>
              <a:defRPr/>
            </a:pPr>
            <a:r>
              <a:rPr lang="en-US" dirty="0" smtClean="0"/>
              <a:t>As a result, each thread performs the </a:t>
            </a:r>
            <a:r>
              <a:rPr lang="en-US" dirty="0"/>
              <a:t>sequence </a:t>
            </a:r>
            <a:r>
              <a:rPr lang="en-US" dirty="0" smtClean="0"/>
              <a:t>of the continuous </a:t>
            </a:r>
            <a:r>
              <a:rPr lang="en-US" dirty="0"/>
              <a:t>iterations </a:t>
            </a:r>
            <a:r>
              <a:rPr lang="en-US" dirty="0" smtClean="0"/>
              <a:t>of the loop on variable </a:t>
            </a:r>
            <a:r>
              <a:rPr lang="en-US" i="1" dirty="0" err="1" smtClean="0"/>
              <a:t>i</a:t>
            </a:r>
            <a:r>
              <a:rPr lang="en-US" dirty="0" smtClean="0"/>
              <a:t>. Thus, it multiplies horizontal stripe of </a:t>
            </a:r>
            <a:r>
              <a:rPr lang="en-US" dirty="0"/>
              <a:t>the matrix </a:t>
            </a:r>
            <a:r>
              <a:rPr lang="en-US" i="1" dirty="0" smtClean="0"/>
              <a:t>A</a:t>
            </a:r>
            <a:r>
              <a:rPr lang="en-US" dirty="0" smtClean="0"/>
              <a:t> by </a:t>
            </a:r>
            <a:r>
              <a:rPr lang="en-US" dirty="0"/>
              <a:t>the vector </a:t>
            </a:r>
            <a:r>
              <a:rPr lang="en-US" i="1" dirty="0" smtClean="0"/>
              <a:t>b</a:t>
            </a:r>
            <a:r>
              <a:rPr lang="en-US" dirty="0" smtClean="0"/>
              <a:t> and calculates </a:t>
            </a:r>
            <a:r>
              <a:rPr lang="en-US" dirty="0"/>
              <a:t>the block </a:t>
            </a:r>
            <a:r>
              <a:rPr lang="en-US" dirty="0" smtClean="0"/>
              <a:t>of </a:t>
            </a:r>
            <a:r>
              <a:rPr lang="en-US" dirty="0"/>
              <a:t>the elements </a:t>
            </a:r>
            <a:r>
              <a:rPr lang="en-US" dirty="0" smtClean="0"/>
              <a:t>of </a:t>
            </a:r>
            <a:r>
              <a:rPr lang="en-US" dirty="0"/>
              <a:t>the resulting </a:t>
            </a:r>
            <a:r>
              <a:rPr lang="en-US" dirty="0" smtClean="0"/>
              <a:t>vector </a:t>
            </a:r>
            <a:r>
              <a:rPr lang="en-US" i="1" dirty="0" smtClean="0"/>
              <a:t>c</a:t>
            </a:r>
            <a:r>
              <a:rPr lang="en-US" dirty="0" smtClean="0"/>
              <a:t>.</a:t>
            </a:r>
            <a:endParaRPr lang="ru-RU" dirty="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7" name="Номер слайда 6"/>
          <p:cNvSpPr>
            <a:spLocks noGrp="1"/>
          </p:cNvSpPr>
          <p:nvPr>
            <p:ph type="sldNum" sz="quarter" idx="12"/>
          </p:nvPr>
        </p:nvSpPr>
        <p:spPr/>
        <p:txBody>
          <a:bodyPr/>
          <a:lstStyle/>
          <a:p>
            <a:pPr>
              <a:defRPr/>
            </a:pPr>
            <a:fld id="{88395F45-E841-462A-AE4C-2FD404BBB533}" type="slidenum">
              <a:rPr lang="ru-RU" smtClean="0"/>
              <a:pPr>
                <a:defRPr/>
              </a:pPr>
              <a:t>16</a:t>
            </a:fld>
            <a:r>
              <a:rPr lang="ru-RU" smtClean="0"/>
              <a:t> </a:t>
            </a:r>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Заголовок 1"/>
          <p:cNvSpPr>
            <a:spLocks noGrp="1"/>
          </p:cNvSpPr>
          <p:nvPr>
            <p:ph type="title"/>
          </p:nvPr>
        </p:nvSpPr>
        <p:spPr/>
        <p:txBody>
          <a:bodyPr/>
          <a:lstStyle/>
          <a:p>
            <a:r>
              <a:rPr lang="en-US" sz="3200" dirty="0"/>
              <a:t>Matrix-vector multiplication with </a:t>
            </a:r>
            <a:r>
              <a:rPr lang="en-US" sz="3200" dirty="0" err="1"/>
              <a:t>rowwise</a:t>
            </a:r>
            <a:r>
              <a:rPr lang="en-US" sz="3200" dirty="0"/>
              <a:t> data division… </a:t>
            </a:r>
            <a:endParaRPr lang="ru-RU" sz="3200" dirty="0" smtClean="0"/>
          </a:p>
        </p:txBody>
      </p:sp>
      <p:sp>
        <p:nvSpPr>
          <p:cNvPr id="3" name="Содержимое 2"/>
          <p:cNvSpPr>
            <a:spLocks noGrp="1"/>
          </p:cNvSpPr>
          <p:nvPr>
            <p:ph idx="1"/>
          </p:nvPr>
        </p:nvSpPr>
        <p:spPr/>
        <p:txBody>
          <a:bodyPr rtlCol="0">
            <a:normAutofit/>
          </a:bodyPr>
          <a:lstStyle/>
          <a:p>
            <a:pPr fontAlgn="auto">
              <a:spcAft>
                <a:spcPts val="0"/>
              </a:spcAft>
              <a:buFont typeface="Arial" pitchFamily="34" charset="0"/>
              <a:buChar char="•"/>
              <a:defRPr/>
            </a:pPr>
            <a:r>
              <a:rPr lang="en-US" dirty="0"/>
              <a:t>Matrix-vector multiplication </a:t>
            </a:r>
            <a:r>
              <a:rPr lang="en-US" dirty="0" smtClean="0"/>
              <a:t>algorithm based on </a:t>
            </a:r>
            <a:r>
              <a:rPr lang="en-US" dirty="0"/>
              <a:t>horizontal </a:t>
            </a:r>
            <a:r>
              <a:rPr lang="en-US" dirty="0" smtClean="0"/>
              <a:t>block-striped matrix decomposition has a good “computations localization”, i.e. each thread of the parallel program uses only its “own” data.</a:t>
            </a:r>
          </a:p>
          <a:p>
            <a:pPr fontAlgn="auto">
              <a:spcAft>
                <a:spcPts val="0"/>
              </a:spcAft>
              <a:buFont typeface="Arial" pitchFamily="34" charset="0"/>
              <a:buChar char="•"/>
              <a:defRPr/>
            </a:pPr>
            <a:r>
              <a:rPr lang="en-US" dirty="0"/>
              <a:t>This means there is practically no overhead charges on </a:t>
            </a:r>
            <a:r>
              <a:rPr lang="en-US" dirty="0" smtClean="0"/>
              <a:t>organizing the </a:t>
            </a:r>
            <a:r>
              <a:rPr lang="en-US" dirty="0"/>
              <a:t>parallelization in </a:t>
            </a:r>
            <a:r>
              <a:rPr lang="en-US" dirty="0" smtClean="0"/>
              <a:t>the given problem. Therefore, a </a:t>
            </a:r>
            <a:r>
              <a:rPr lang="en-US" dirty="0"/>
              <a:t>linear </a:t>
            </a:r>
            <a:r>
              <a:rPr lang="en-US" dirty="0" smtClean="0"/>
              <a:t>speedup </a:t>
            </a:r>
            <a:r>
              <a:rPr lang="en-US" dirty="0"/>
              <a:t>may be expected</a:t>
            </a:r>
            <a:r>
              <a:rPr lang="en-US" dirty="0" smtClean="0"/>
              <a:t>.</a:t>
            </a:r>
            <a:r>
              <a:rPr lang="ru-RU" dirty="0" smtClean="0"/>
              <a:t> </a:t>
            </a:r>
          </a:p>
          <a:p>
            <a:pPr fontAlgn="auto">
              <a:spcAft>
                <a:spcPts val="0"/>
              </a:spcAft>
              <a:buFont typeface="Arial" pitchFamily="34" charset="0"/>
              <a:buChar char="•"/>
              <a:defRPr/>
            </a:pPr>
            <a:r>
              <a:rPr lang="en-US" dirty="0" smtClean="0"/>
              <a:t>However, as will be seen from the results presented later, the speedup demonstrated by the parallel algorithm for matrix-vector multiplication, </a:t>
            </a:r>
            <a:r>
              <a:rPr lang="en-US" dirty="0"/>
              <a:t>based on horizontal block-striped </a:t>
            </a:r>
            <a:r>
              <a:rPr lang="en-US" dirty="0" smtClean="0"/>
              <a:t>data decomposition, is far from being linear.</a:t>
            </a:r>
            <a:endParaRPr lang="ru-RU" dirty="0" smtClean="0"/>
          </a:p>
          <a:p>
            <a:pPr lvl="1" fontAlgn="auto">
              <a:spcAft>
                <a:spcPts val="0"/>
              </a:spcAft>
              <a:buFont typeface="Arial" pitchFamily="34" charset="0"/>
              <a:buChar char="–"/>
              <a:defRPr/>
            </a:pPr>
            <a:r>
              <a:rPr lang="en-US" dirty="0" smtClean="0"/>
              <a:t>So what is the reason of such parallel program behavior</a:t>
            </a:r>
            <a:r>
              <a:rPr lang="ru-RU" dirty="0" smtClean="0"/>
              <a:t>?</a:t>
            </a:r>
          </a:p>
          <a:p>
            <a:pPr fontAlgn="auto">
              <a:spcAft>
                <a:spcPts val="0"/>
              </a:spcAft>
              <a:buFont typeface="Arial" pitchFamily="34" charset="0"/>
              <a:buChar char="•"/>
              <a:defRPr/>
            </a:pPr>
            <a:endParaRPr lang="ru-RU" dirty="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7" name="Номер слайда 6"/>
          <p:cNvSpPr>
            <a:spLocks noGrp="1"/>
          </p:cNvSpPr>
          <p:nvPr>
            <p:ph type="sldNum" sz="quarter" idx="12"/>
          </p:nvPr>
        </p:nvSpPr>
        <p:spPr/>
        <p:txBody>
          <a:bodyPr/>
          <a:lstStyle/>
          <a:p>
            <a:pPr>
              <a:defRPr/>
            </a:pPr>
            <a:fld id="{88395F45-E841-462A-AE4C-2FD404BBB533}" type="slidenum">
              <a:rPr lang="ru-RU" smtClean="0"/>
              <a:pPr>
                <a:defRPr/>
              </a:pPr>
              <a:t>17</a:t>
            </a:fld>
            <a:r>
              <a:rPr lang="ru-RU" smtClean="0"/>
              <a:t> </a:t>
            </a:r>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rtlCol="0"/>
          <a:lstStyle/>
          <a:p>
            <a:pPr marL="273050" indent="-273050" fontAlgn="auto">
              <a:spcAft>
                <a:spcPts val="0"/>
              </a:spcAft>
              <a:buFont typeface="Arial" pitchFamily="34" charset="0"/>
              <a:buChar char="•"/>
              <a:defRPr/>
            </a:pPr>
            <a:r>
              <a:rPr lang="en-US" dirty="0"/>
              <a:t>Matrix-vector multiplication problem has a relatively low computational </a:t>
            </a:r>
            <a:r>
              <a:rPr lang="en-US" dirty="0" smtClean="0"/>
              <a:t>complexity.</a:t>
            </a:r>
            <a:endParaRPr lang="ru-RU" dirty="0" smtClean="0"/>
          </a:p>
          <a:p>
            <a:pPr lvl="1" fontAlgn="auto">
              <a:spcAft>
                <a:spcPts val="0"/>
              </a:spcAft>
              <a:buFont typeface="Arial" pitchFamily="34" charset="0"/>
              <a:buChar char="–"/>
              <a:defRPr/>
            </a:pPr>
            <a:r>
              <a:rPr lang="en-US" dirty="0"/>
              <a:t>algorithm has order of </a:t>
            </a:r>
            <a:r>
              <a:rPr lang="en-US" i="1" dirty="0"/>
              <a:t>O</a:t>
            </a:r>
            <a:r>
              <a:rPr lang="ru-RU" i="1" dirty="0"/>
              <a:t>(</a:t>
            </a:r>
            <a:r>
              <a:rPr lang="en-US" i="1" dirty="0"/>
              <a:t>n</a:t>
            </a:r>
            <a:r>
              <a:rPr lang="ru-RU" i="1" baseline="30000" dirty="0"/>
              <a:t>2</a:t>
            </a:r>
            <a:r>
              <a:rPr lang="ru-RU" i="1" dirty="0"/>
              <a:t>)</a:t>
            </a:r>
            <a:r>
              <a:rPr lang="en-US" dirty="0" smtClean="0"/>
              <a:t> complexity</a:t>
            </a:r>
            <a:r>
              <a:rPr lang="ru-RU" dirty="0" smtClean="0"/>
              <a:t>. </a:t>
            </a:r>
          </a:p>
          <a:p>
            <a:pPr marL="273050" indent="-273050" fontAlgn="auto">
              <a:spcAft>
                <a:spcPts val="0"/>
              </a:spcAft>
              <a:buFont typeface="Arial" pitchFamily="34" charset="0"/>
              <a:buChar char="•"/>
              <a:defRPr/>
            </a:pPr>
            <a:r>
              <a:rPr lang="en-US" dirty="0" smtClean="0"/>
              <a:t>The volume of the data handled by multiplication algorithm has the same order </a:t>
            </a:r>
            <a:r>
              <a:rPr lang="en-US" i="1" dirty="0" smtClean="0"/>
              <a:t>O</a:t>
            </a:r>
            <a:r>
              <a:rPr lang="ru-RU" i="1" dirty="0" smtClean="0"/>
              <a:t>(</a:t>
            </a:r>
            <a:r>
              <a:rPr lang="en-US" i="1" dirty="0" smtClean="0"/>
              <a:t>n</a:t>
            </a:r>
            <a:r>
              <a:rPr lang="ru-RU" i="1" baseline="30000" dirty="0" smtClean="0"/>
              <a:t>2</a:t>
            </a:r>
            <a:r>
              <a:rPr lang="ru-RU" i="1" dirty="0" smtClean="0"/>
              <a:t>)</a:t>
            </a:r>
            <a:r>
              <a:rPr lang="ru-RU" dirty="0" smtClean="0"/>
              <a:t>. </a:t>
            </a:r>
          </a:p>
          <a:p>
            <a:pPr marL="273050" indent="-273050" fontAlgn="auto">
              <a:spcAft>
                <a:spcPts val="0"/>
              </a:spcAft>
              <a:buFont typeface="Arial" pitchFamily="34" charset="0"/>
              <a:buChar char="•"/>
              <a:defRPr/>
            </a:pPr>
            <a:r>
              <a:rPr lang="en-US" dirty="0" smtClean="0"/>
              <a:t>Time for solving the problem by one thread is composed of the time when the processor directly performs the calculations and the time spent on reading the data necessary for the calculations from main memory to cache-memory.</a:t>
            </a:r>
            <a:r>
              <a:rPr lang="ru-RU" dirty="0" smtClean="0"/>
              <a:t> </a:t>
            </a:r>
          </a:p>
          <a:p>
            <a:pPr marL="273050" indent="-273050" fontAlgn="auto">
              <a:spcAft>
                <a:spcPts val="0"/>
              </a:spcAft>
              <a:buFont typeface="Arial" pitchFamily="34" charset="0"/>
              <a:buChar char="•"/>
              <a:defRPr/>
            </a:pPr>
            <a:r>
              <a:rPr lang="en-US" dirty="0" smtClean="0"/>
              <a:t>The time necessary for reading </a:t>
            </a:r>
            <a:r>
              <a:rPr lang="en-US" dirty="0"/>
              <a:t>the data </a:t>
            </a:r>
            <a:r>
              <a:rPr lang="en-US" dirty="0" smtClean="0"/>
              <a:t>may be comparable or even may exceed the calculation time.</a:t>
            </a:r>
            <a:endParaRPr lang="ru-RU" dirty="0" smtClean="0"/>
          </a:p>
          <a:p>
            <a:pPr fontAlgn="auto">
              <a:spcAft>
                <a:spcPts val="0"/>
              </a:spcAft>
              <a:buFont typeface="Arial" pitchFamily="34" charset="0"/>
              <a:buChar char="•"/>
              <a:defRPr/>
            </a:pPr>
            <a:endParaRPr lang="ru-RU" dirty="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51205" name="Заголовок 1"/>
          <p:cNvSpPr>
            <a:spLocks noGrp="1"/>
          </p:cNvSpPr>
          <p:nvPr>
            <p:ph type="title"/>
          </p:nvPr>
        </p:nvSpPr>
        <p:spPr/>
        <p:txBody>
          <a:bodyPr/>
          <a:lstStyle/>
          <a:p>
            <a:r>
              <a:rPr lang="en-US" sz="3200" dirty="0"/>
              <a:t>Matrix-vector multiplication with </a:t>
            </a:r>
            <a:r>
              <a:rPr lang="en-US" sz="3200" dirty="0" err="1"/>
              <a:t>rowwise</a:t>
            </a:r>
            <a:r>
              <a:rPr lang="en-US" sz="3200" dirty="0"/>
              <a:t> data division… </a:t>
            </a:r>
            <a:endParaRPr lang="ru-RU" sz="3200" dirty="0" smtClean="0"/>
          </a:p>
        </p:txBody>
      </p:sp>
      <p:sp>
        <p:nvSpPr>
          <p:cNvPr id="7" name="Номер слайда 6"/>
          <p:cNvSpPr>
            <a:spLocks noGrp="1"/>
          </p:cNvSpPr>
          <p:nvPr>
            <p:ph type="sldNum" sz="quarter" idx="12"/>
          </p:nvPr>
        </p:nvSpPr>
        <p:spPr/>
        <p:txBody>
          <a:bodyPr/>
          <a:lstStyle/>
          <a:p>
            <a:pPr>
              <a:defRPr/>
            </a:pPr>
            <a:fld id="{88395F45-E841-462A-AE4C-2FD404BBB533}" type="slidenum">
              <a:rPr lang="ru-RU" smtClean="0"/>
              <a:pPr>
                <a:defRPr/>
              </a:pPr>
              <a:t>18</a:t>
            </a:fld>
            <a:r>
              <a:rPr lang="ru-RU" smtClean="0"/>
              <a:t> </a:t>
            </a:r>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rtlCol="0"/>
          <a:lstStyle/>
          <a:p>
            <a:pPr marL="273050" indent="-273050" fontAlgn="auto">
              <a:spcAft>
                <a:spcPts val="0"/>
              </a:spcAft>
              <a:buFont typeface="Arial" pitchFamily="34" charset="0"/>
              <a:buChar char="•"/>
              <a:defRPr/>
            </a:pPr>
            <a:r>
              <a:rPr lang="en-US" dirty="0" smtClean="0"/>
              <a:t>Let’s carry out a simple experiment: measure the </a:t>
            </a:r>
            <a:r>
              <a:rPr lang="en-US" dirty="0"/>
              <a:t>execution time </a:t>
            </a:r>
            <a:r>
              <a:rPr lang="en-US" dirty="0" smtClean="0"/>
              <a:t>of the parallel program which sums all matrix elements  and compare this time with the </a:t>
            </a:r>
            <a:r>
              <a:rPr lang="en-US" dirty="0"/>
              <a:t>execution time </a:t>
            </a:r>
            <a:r>
              <a:rPr lang="en-US" dirty="0" smtClean="0"/>
              <a:t>of multiplying a matrix of the same size by a vector.</a:t>
            </a:r>
            <a:endParaRPr lang="ru-RU" dirty="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52229" name="Заголовок 1"/>
          <p:cNvSpPr>
            <a:spLocks noGrp="1"/>
          </p:cNvSpPr>
          <p:nvPr>
            <p:ph type="title"/>
          </p:nvPr>
        </p:nvSpPr>
        <p:spPr/>
        <p:txBody>
          <a:bodyPr/>
          <a:lstStyle/>
          <a:p>
            <a:r>
              <a:rPr lang="en-US" sz="3200" dirty="0"/>
              <a:t>Matrix-vector multiplication with </a:t>
            </a:r>
            <a:r>
              <a:rPr lang="en-US" sz="3200" dirty="0" err="1"/>
              <a:t>rowwise</a:t>
            </a:r>
            <a:r>
              <a:rPr lang="en-US" sz="3200" dirty="0"/>
              <a:t> data division… </a:t>
            </a:r>
            <a:endParaRPr lang="ru-RU" sz="3200" dirty="0" smtClean="0"/>
          </a:p>
        </p:txBody>
      </p:sp>
      <p:sp>
        <p:nvSpPr>
          <p:cNvPr id="7" name="Номер слайда 6"/>
          <p:cNvSpPr>
            <a:spLocks noGrp="1"/>
          </p:cNvSpPr>
          <p:nvPr>
            <p:ph type="sldNum" sz="quarter" idx="12"/>
          </p:nvPr>
        </p:nvSpPr>
        <p:spPr/>
        <p:txBody>
          <a:bodyPr/>
          <a:lstStyle/>
          <a:p>
            <a:pPr>
              <a:defRPr/>
            </a:pPr>
            <a:fld id="{88395F45-E841-462A-AE4C-2FD404BBB533}" type="slidenum">
              <a:rPr lang="ru-RU" smtClean="0"/>
              <a:pPr>
                <a:defRPr/>
              </a:pPr>
              <a:t>19</a:t>
            </a:fld>
            <a:r>
              <a:rPr lang="ru-RU" smtClean="0"/>
              <a:t> </a:t>
            </a: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pPr>
              <a:defRPr/>
            </a:pPr>
            <a:r>
              <a:rPr lang="en-US" dirty="0" smtClean="0"/>
              <a:t>N. Novgorod</a:t>
            </a:r>
            <a:r>
              <a:rPr lang="ru-RU" dirty="0" smtClean="0"/>
              <a:t>, 2014</a:t>
            </a:r>
            <a:r>
              <a:rPr lang="en-US" dirty="0" smtClean="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smtClean="0"/>
              <a:t>Implementation of the standard matrix algorithms in shared memory systems</a:t>
            </a:r>
            <a:endParaRPr lang="ru-RU" dirty="0"/>
          </a:p>
        </p:txBody>
      </p:sp>
      <p:sp>
        <p:nvSpPr>
          <p:cNvPr id="6" name="Номер слайда 5"/>
          <p:cNvSpPr>
            <a:spLocks noGrp="1"/>
          </p:cNvSpPr>
          <p:nvPr>
            <p:ph type="sldNum" sz="quarter" idx="12"/>
          </p:nvPr>
        </p:nvSpPr>
        <p:spPr/>
        <p:txBody>
          <a:bodyPr/>
          <a:lstStyle/>
          <a:p>
            <a:pPr>
              <a:defRPr/>
            </a:pPr>
            <a:fld id="{88395F45-E841-462A-AE4C-2FD404BBB533}" type="slidenum">
              <a:rPr lang="ru-RU" smtClean="0"/>
              <a:pPr>
                <a:defRPr/>
              </a:pPr>
              <a:t>2</a:t>
            </a:fld>
            <a:r>
              <a:rPr lang="ru-RU" smtClean="0"/>
              <a:t> </a:t>
            </a:r>
            <a:endParaRPr lang="ru-RU" dirty="0"/>
          </a:p>
        </p:txBody>
      </p:sp>
      <p:sp>
        <p:nvSpPr>
          <p:cNvPr id="9" name="Заголовок 1"/>
          <p:cNvSpPr>
            <a:spLocks noGrp="1"/>
          </p:cNvSpPr>
          <p:nvPr>
            <p:ph type="title"/>
          </p:nvPr>
        </p:nvSpPr>
        <p:spPr>
          <a:xfrm>
            <a:off x="273050" y="207963"/>
            <a:ext cx="9083675" cy="561975"/>
          </a:xfrm>
        </p:spPr>
        <p:txBody>
          <a:bodyPr/>
          <a:lstStyle/>
          <a:p>
            <a:r>
              <a:rPr lang="en-US" dirty="0"/>
              <a:t>C</a:t>
            </a:r>
            <a:r>
              <a:rPr lang="en-US" dirty="0" smtClean="0"/>
              <a:t>ontents</a:t>
            </a:r>
            <a:endParaRPr lang="ru-RU" dirty="0" smtClean="0"/>
          </a:p>
        </p:txBody>
      </p:sp>
      <p:sp>
        <p:nvSpPr>
          <p:cNvPr id="10" name="Содержимое 2"/>
          <p:cNvSpPr>
            <a:spLocks noGrp="1"/>
          </p:cNvSpPr>
          <p:nvPr>
            <p:ph idx="1"/>
          </p:nvPr>
        </p:nvSpPr>
        <p:spPr>
          <a:xfrm>
            <a:off x="495300" y="1196975"/>
            <a:ext cx="8915400" cy="4968875"/>
          </a:xfrm>
        </p:spPr>
        <p:txBody>
          <a:bodyPr/>
          <a:lstStyle/>
          <a:p>
            <a:r>
              <a:rPr lang="en-US" dirty="0" smtClean="0"/>
              <a:t>Matrix operations</a:t>
            </a:r>
            <a:endParaRPr lang="ru-RU" dirty="0" smtClean="0"/>
          </a:p>
          <a:p>
            <a:r>
              <a:rPr lang="en-US" dirty="0"/>
              <a:t>Principles of</a:t>
            </a:r>
            <a:r>
              <a:rPr lang="ru-RU" dirty="0"/>
              <a:t> </a:t>
            </a:r>
            <a:r>
              <a:rPr lang="en-US" dirty="0"/>
              <a:t>parallelization</a:t>
            </a:r>
            <a:endParaRPr lang="ru-RU" dirty="0" smtClean="0"/>
          </a:p>
          <a:p>
            <a:r>
              <a:rPr lang="en-US" dirty="0" smtClean="0"/>
              <a:t>Matrix-vector multiplication</a:t>
            </a:r>
            <a:endParaRPr lang="ru-RU" dirty="0" smtClean="0"/>
          </a:p>
          <a:p>
            <a:pPr lvl="1"/>
            <a:r>
              <a:rPr lang="en-US" sz="2200" dirty="0" smtClean="0"/>
              <a:t>Block-striped decomposition</a:t>
            </a:r>
            <a:endParaRPr lang="ru-RU" sz="2200" dirty="0" smtClean="0"/>
          </a:p>
          <a:p>
            <a:r>
              <a:rPr lang="en-US" dirty="0"/>
              <a:t>Matrix-matrix </a:t>
            </a:r>
            <a:r>
              <a:rPr lang="en-US" dirty="0" smtClean="0"/>
              <a:t>multiplication</a:t>
            </a:r>
            <a:endParaRPr lang="ru-RU" dirty="0" smtClean="0"/>
          </a:p>
          <a:p>
            <a:pPr lvl="1"/>
            <a:r>
              <a:rPr lang="en-US" sz="2200" dirty="0"/>
              <a:t>Block-striped decomposition</a:t>
            </a:r>
            <a:endParaRPr lang="ru-RU" sz="2200" dirty="0"/>
          </a:p>
          <a:p>
            <a:pPr lvl="1"/>
            <a:r>
              <a:rPr lang="en-US" sz="2200" dirty="0" smtClean="0"/>
              <a:t>Chessboard block decomposition</a:t>
            </a:r>
            <a:endParaRPr lang="ru-RU" sz="2200" dirty="0"/>
          </a:p>
          <a:p>
            <a:r>
              <a:rPr lang="en-US" dirty="0" smtClean="0"/>
              <a:t>Results of experiments</a:t>
            </a:r>
            <a:endParaRPr lang="ru-RU" dirty="0" smtClean="0"/>
          </a:p>
        </p:txBody>
      </p:sp>
    </p:spTree>
    <p:extLst>
      <p:ext uri="{BB962C8B-B14F-4D97-AF65-F5344CB8AC3E}">
        <p14:creationId xmlns:p14="http://schemas.microsoft.com/office/powerpoint/2010/main" xmlns="" val="8481825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Содержимое 2"/>
          <p:cNvSpPr>
            <a:spLocks noGrp="1"/>
          </p:cNvSpPr>
          <p:nvPr>
            <p:ph idx="1"/>
          </p:nvPr>
        </p:nvSpPr>
        <p:spPr>
          <a:xfrm>
            <a:off x="495300" y="955675"/>
            <a:ext cx="8915400" cy="5054600"/>
          </a:xfrm>
        </p:spPr>
        <p:txBody>
          <a:bodyPr/>
          <a:lstStyle/>
          <a:p>
            <a:pPr marL="273050" indent="-273050"/>
            <a:r>
              <a:rPr lang="en-US" dirty="0" smtClean="0"/>
              <a:t>The comparison of the execution time </a:t>
            </a:r>
            <a:r>
              <a:rPr lang="en-US" dirty="0"/>
              <a:t>of </a:t>
            </a:r>
            <a:r>
              <a:rPr lang="en-US" dirty="0" smtClean="0"/>
              <a:t>the matrix-vector multiplication algorithm and </a:t>
            </a:r>
            <a:r>
              <a:rPr lang="en-US" dirty="0"/>
              <a:t>the execution time </a:t>
            </a:r>
            <a:r>
              <a:rPr lang="en-US" dirty="0" smtClean="0"/>
              <a:t>of the algorithm of summing all the matrix elements</a:t>
            </a:r>
            <a:endParaRPr lang="ru-RU" dirty="0" smtClean="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graphicFrame>
        <p:nvGraphicFramePr>
          <p:cNvPr id="7" name="Таблица 6"/>
          <p:cNvGraphicFramePr>
            <a:graphicFrameLocks noGrp="1"/>
          </p:cNvGraphicFramePr>
          <p:nvPr>
            <p:extLst>
              <p:ext uri="{D42A27DB-BD31-4B8C-83A1-F6EECF244321}">
                <p14:modId xmlns:p14="http://schemas.microsoft.com/office/powerpoint/2010/main" xmlns="" val="2982822422"/>
              </p:ext>
            </p:extLst>
          </p:nvPr>
        </p:nvGraphicFramePr>
        <p:xfrm>
          <a:off x="1910690" y="2205038"/>
          <a:ext cx="7176690" cy="3889380"/>
        </p:xfrm>
        <a:graphic>
          <a:graphicData uri="http://schemas.openxmlformats.org/drawingml/2006/table">
            <a:tbl>
              <a:tblPr/>
              <a:tblGrid>
                <a:gridCol w="1628642"/>
                <a:gridCol w="2596885"/>
                <a:gridCol w="2951163"/>
              </a:tblGrid>
              <a:tr h="1111250">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Batang"/>
                          <a:cs typeface="Times New Roman" pitchFamily="18" charset="0"/>
                        </a:rPr>
                        <a:t>Matrix size</a:t>
                      </a:r>
                      <a:endParaRPr kumimoji="0" lang="ru-RU" sz="1100" b="0" i="0" u="none" strike="noStrike" cap="none" normalizeH="0" baseline="0" dirty="0" smtClean="0">
                        <a:ln>
                          <a:noFill/>
                        </a:ln>
                        <a:solidFill>
                          <a:schemeClr val="tx1"/>
                        </a:solidFill>
                        <a:effectLst/>
                        <a:latin typeface="Times New Roman" pitchFamily="18" charset="0"/>
                        <a:ea typeface="Batang"/>
                        <a:cs typeface="Times New Roman" pitchFamily="18" charset="0"/>
                      </a:endParaRPr>
                    </a:p>
                  </a:txBody>
                  <a:tcPr marL="74295" marR="7429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lang="en-US" sz="1600" dirty="0" smtClean="0"/>
                        <a:t>Execution time of matrix-vector multiplication</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74295" marR="7429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lang="en-US" sz="1600" dirty="0" smtClean="0"/>
                        <a:t>Execution time of summing all matrix elements</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74295" marR="7429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7813">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ea typeface="Batang"/>
                          <a:cs typeface="Times New Roman" pitchFamily="18" charset="0"/>
                        </a:rPr>
                        <a:t>1000</a:t>
                      </a:r>
                      <a:endParaRPr kumimoji="0" lang="ru-RU" sz="1100" b="0" i="0" u="none" strike="noStrike" cap="none" normalizeH="0" baseline="0" smtClean="0">
                        <a:ln>
                          <a:noFill/>
                        </a:ln>
                        <a:solidFill>
                          <a:schemeClr val="tx1"/>
                        </a:solidFill>
                        <a:effectLst/>
                        <a:latin typeface="Times New Roman" pitchFamily="18" charset="0"/>
                        <a:ea typeface="Batang"/>
                        <a:cs typeface="Times New Roman" pitchFamily="18" charset="0"/>
                      </a:endParaRPr>
                    </a:p>
                  </a:txBody>
                  <a:tcPr marL="74295" marR="7429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ea typeface="Batang"/>
                          <a:cs typeface="Times New Roman" pitchFamily="18" charset="0"/>
                        </a:rPr>
                        <a:t>0,0076</a:t>
                      </a:r>
                      <a:endParaRPr kumimoji="0" lang="ru-RU" sz="1100" b="0" i="0" u="none" strike="noStrike" cap="none" normalizeH="0" baseline="0" smtClean="0">
                        <a:ln>
                          <a:noFill/>
                        </a:ln>
                        <a:solidFill>
                          <a:schemeClr val="tx1"/>
                        </a:solidFill>
                        <a:effectLst/>
                        <a:latin typeface="Times New Roman" pitchFamily="18" charset="0"/>
                        <a:ea typeface="Batang"/>
                        <a:cs typeface="Times New Roman" pitchFamily="18" charset="0"/>
                      </a:endParaRPr>
                    </a:p>
                  </a:txBody>
                  <a:tcPr marL="74295" marR="7429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ea typeface="Batang"/>
                          <a:cs typeface="Times New Roman" pitchFamily="18" charset="0"/>
                        </a:rPr>
                        <a:t>0,0064</a:t>
                      </a:r>
                      <a:endParaRPr kumimoji="0" lang="ru-RU" sz="1100" b="0" i="0" u="none" strike="noStrike" cap="none" normalizeH="0" baseline="0" smtClean="0">
                        <a:ln>
                          <a:noFill/>
                        </a:ln>
                        <a:solidFill>
                          <a:schemeClr val="tx1"/>
                        </a:solidFill>
                        <a:effectLst/>
                        <a:latin typeface="Times New Roman" pitchFamily="18" charset="0"/>
                        <a:ea typeface="Batang"/>
                        <a:cs typeface="Times New Roman" pitchFamily="18" charset="0"/>
                      </a:endParaRPr>
                    </a:p>
                  </a:txBody>
                  <a:tcPr marL="74295" marR="7429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7813">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ea typeface="Batang"/>
                          <a:cs typeface="Times New Roman" pitchFamily="18" charset="0"/>
                        </a:rPr>
                        <a:t>2000</a:t>
                      </a:r>
                      <a:endParaRPr kumimoji="0" lang="ru-RU" sz="1100" b="0" i="0" u="none" strike="noStrike" cap="none" normalizeH="0" baseline="0" smtClean="0">
                        <a:ln>
                          <a:noFill/>
                        </a:ln>
                        <a:solidFill>
                          <a:schemeClr val="tx1"/>
                        </a:solidFill>
                        <a:effectLst/>
                        <a:latin typeface="Times New Roman" pitchFamily="18" charset="0"/>
                        <a:ea typeface="Batang"/>
                        <a:cs typeface="Times New Roman" pitchFamily="18" charset="0"/>
                      </a:endParaRPr>
                    </a:p>
                  </a:txBody>
                  <a:tcPr marL="74295" marR="7429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ea typeface="Batang"/>
                          <a:cs typeface="Times New Roman" pitchFamily="18" charset="0"/>
                        </a:rPr>
                        <a:t>0,0303</a:t>
                      </a:r>
                      <a:endParaRPr kumimoji="0" lang="ru-RU" sz="1100" b="0" i="0" u="none" strike="noStrike" cap="none" normalizeH="0" baseline="0" smtClean="0">
                        <a:ln>
                          <a:noFill/>
                        </a:ln>
                        <a:solidFill>
                          <a:schemeClr val="tx1"/>
                        </a:solidFill>
                        <a:effectLst/>
                        <a:latin typeface="Times New Roman" pitchFamily="18" charset="0"/>
                        <a:ea typeface="Batang"/>
                        <a:cs typeface="Times New Roman" pitchFamily="18" charset="0"/>
                      </a:endParaRPr>
                    </a:p>
                  </a:txBody>
                  <a:tcPr marL="74295" marR="7429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ea typeface="Batang"/>
                          <a:cs typeface="Times New Roman" pitchFamily="18" charset="0"/>
                        </a:rPr>
                        <a:t>0,0260</a:t>
                      </a:r>
                      <a:endParaRPr kumimoji="0" lang="ru-RU" sz="1100" b="0" i="0" u="none" strike="noStrike" cap="none" normalizeH="0" baseline="0" smtClean="0">
                        <a:ln>
                          <a:noFill/>
                        </a:ln>
                        <a:solidFill>
                          <a:schemeClr val="tx1"/>
                        </a:solidFill>
                        <a:effectLst/>
                        <a:latin typeface="Times New Roman" pitchFamily="18" charset="0"/>
                        <a:ea typeface="Batang"/>
                        <a:cs typeface="Times New Roman" pitchFamily="18" charset="0"/>
                      </a:endParaRPr>
                    </a:p>
                  </a:txBody>
                  <a:tcPr marL="74295" marR="7429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7813">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ea typeface="Batang"/>
                          <a:cs typeface="Times New Roman" pitchFamily="18" charset="0"/>
                        </a:rPr>
                        <a:t>3000</a:t>
                      </a:r>
                      <a:endParaRPr kumimoji="0" lang="ru-RU" sz="1100" b="0" i="0" u="none" strike="noStrike" cap="none" normalizeH="0" baseline="0" smtClean="0">
                        <a:ln>
                          <a:noFill/>
                        </a:ln>
                        <a:solidFill>
                          <a:schemeClr val="tx1"/>
                        </a:solidFill>
                        <a:effectLst/>
                        <a:latin typeface="Times New Roman" pitchFamily="18" charset="0"/>
                        <a:ea typeface="Batang"/>
                        <a:cs typeface="Times New Roman" pitchFamily="18" charset="0"/>
                      </a:endParaRPr>
                    </a:p>
                  </a:txBody>
                  <a:tcPr marL="74295" marR="7429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ea typeface="Batang"/>
                          <a:cs typeface="Times New Roman" pitchFamily="18" charset="0"/>
                        </a:rPr>
                        <a:t>0,0687</a:t>
                      </a:r>
                      <a:endParaRPr kumimoji="0" lang="ru-RU" sz="1100" b="0" i="0" u="none" strike="noStrike" cap="none" normalizeH="0" baseline="0" smtClean="0">
                        <a:ln>
                          <a:noFill/>
                        </a:ln>
                        <a:solidFill>
                          <a:schemeClr val="tx1"/>
                        </a:solidFill>
                        <a:effectLst/>
                        <a:latin typeface="Times New Roman" pitchFamily="18" charset="0"/>
                        <a:ea typeface="Batang"/>
                        <a:cs typeface="Times New Roman" pitchFamily="18" charset="0"/>
                      </a:endParaRPr>
                    </a:p>
                  </a:txBody>
                  <a:tcPr marL="74295" marR="7429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ea typeface="Batang"/>
                          <a:cs typeface="Times New Roman" pitchFamily="18" charset="0"/>
                        </a:rPr>
                        <a:t>0,0577</a:t>
                      </a:r>
                      <a:endParaRPr kumimoji="0" lang="ru-RU" sz="1100" b="0" i="0" u="none" strike="noStrike" cap="none" normalizeH="0" baseline="0" smtClean="0">
                        <a:ln>
                          <a:noFill/>
                        </a:ln>
                        <a:solidFill>
                          <a:schemeClr val="tx1"/>
                        </a:solidFill>
                        <a:effectLst/>
                        <a:latin typeface="Times New Roman" pitchFamily="18" charset="0"/>
                        <a:ea typeface="Batang"/>
                        <a:cs typeface="Times New Roman" pitchFamily="18" charset="0"/>
                      </a:endParaRPr>
                    </a:p>
                  </a:txBody>
                  <a:tcPr marL="74295" marR="7429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7813">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ea typeface="Batang"/>
                          <a:cs typeface="Times New Roman" pitchFamily="18" charset="0"/>
                        </a:rPr>
                        <a:t>4000</a:t>
                      </a:r>
                      <a:endParaRPr kumimoji="0" lang="ru-RU" sz="1100" b="0" i="0" u="none" strike="noStrike" cap="none" normalizeH="0" baseline="0" smtClean="0">
                        <a:ln>
                          <a:noFill/>
                        </a:ln>
                        <a:solidFill>
                          <a:schemeClr val="tx1"/>
                        </a:solidFill>
                        <a:effectLst/>
                        <a:latin typeface="Times New Roman" pitchFamily="18" charset="0"/>
                        <a:ea typeface="Batang"/>
                        <a:cs typeface="Times New Roman" pitchFamily="18" charset="0"/>
                      </a:endParaRPr>
                    </a:p>
                  </a:txBody>
                  <a:tcPr marL="74295" marR="7429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ea typeface="Batang"/>
                          <a:cs typeface="Times New Roman" pitchFamily="18" charset="0"/>
                        </a:rPr>
                        <a:t>0,1221</a:t>
                      </a:r>
                      <a:endParaRPr kumimoji="0" lang="ru-RU" sz="1100" b="0" i="0" u="none" strike="noStrike" cap="none" normalizeH="0" baseline="0" smtClean="0">
                        <a:ln>
                          <a:noFill/>
                        </a:ln>
                        <a:solidFill>
                          <a:schemeClr val="tx1"/>
                        </a:solidFill>
                        <a:effectLst/>
                        <a:latin typeface="Times New Roman" pitchFamily="18" charset="0"/>
                        <a:ea typeface="Batang"/>
                        <a:cs typeface="Times New Roman" pitchFamily="18" charset="0"/>
                      </a:endParaRPr>
                    </a:p>
                  </a:txBody>
                  <a:tcPr marL="74295" marR="7429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ea typeface="Batang"/>
                          <a:cs typeface="Times New Roman" pitchFamily="18" charset="0"/>
                        </a:rPr>
                        <a:t>0,1023</a:t>
                      </a:r>
                      <a:endParaRPr kumimoji="0" lang="ru-RU" sz="1100" b="0" i="0" u="none" strike="noStrike" cap="none" normalizeH="0" baseline="0" smtClean="0">
                        <a:ln>
                          <a:noFill/>
                        </a:ln>
                        <a:solidFill>
                          <a:schemeClr val="tx1"/>
                        </a:solidFill>
                        <a:effectLst/>
                        <a:latin typeface="Times New Roman" pitchFamily="18" charset="0"/>
                        <a:ea typeface="Batang"/>
                        <a:cs typeface="Times New Roman" pitchFamily="18" charset="0"/>
                      </a:endParaRPr>
                    </a:p>
                  </a:txBody>
                  <a:tcPr marL="74295" marR="7429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7813">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ea typeface="Batang"/>
                          <a:cs typeface="Times New Roman" pitchFamily="18" charset="0"/>
                        </a:rPr>
                        <a:t>5000</a:t>
                      </a:r>
                      <a:endParaRPr kumimoji="0" lang="ru-RU" sz="1100" b="0" i="0" u="none" strike="noStrike" cap="none" normalizeH="0" baseline="0" smtClean="0">
                        <a:ln>
                          <a:noFill/>
                        </a:ln>
                        <a:solidFill>
                          <a:schemeClr val="tx1"/>
                        </a:solidFill>
                        <a:effectLst/>
                        <a:latin typeface="Times New Roman" pitchFamily="18" charset="0"/>
                        <a:ea typeface="Batang"/>
                        <a:cs typeface="Times New Roman" pitchFamily="18" charset="0"/>
                      </a:endParaRPr>
                    </a:p>
                  </a:txBody>
                  <a:tcPr marL="74295" marR="7429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ea typeface="Batang"/>
                          <a:cs typeface="Times New Roman" pitchFamily="18" charset="0"/>
                        </a:rPr>
                        <a:t>0,1909</a:t>
                      </a:r>
                      <a:endParaRPr kumimoji="0" lang="ru-RU" sz="1100" b="0" i="0" u="none" strike="noStrike" cap="none" normalizeH="0" baseline="0" smtClean="0">
                        <a:ln>
                          <a:noFill/>
                        </a:ln>
                        <a:solidFill>
                          <a:schemeClr val="tx1"/>
                        </a:solidFill>
                        <a:effectLst/>
                        <a:latin typeface="Times New Roman" pitchFamily="18" charset="0"/>
                        <a:ea typeface="Batang"/>
                        <a:cs typeface="Times New Roman" pitchFamily="18" charset="0"/>
                      </a:endParaRPr>
                    </a:p>
                  </a:txBody>
                  <a:tcPr marL="74295" marR="7429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ea typeface="Batang"/>
                          <a:cs typeface="Times New Roman" pitchFamily="18" charset="0"/>
                        </a:rPr>
                        <a:t>0,1593</a:t>
                      </a:r>
                      <a:endParaRPr kumimoji="0" lang="ru-RU" sz="1100" b="0" i="0" u="none" strike="noStrike" cap="none" normalizeH="0" baseline="0" smtClean="0">
                        <a:ln>
                          <a:noFill/>
                        </a:ln>
                        <a:solidFill>
                          <a:schemeClr val="tx1"/>
                        </a:solidFill>
                        <a:effectLst/>
                        <a:latin typeface="Times New Roman" pitchFamily="18" charset="0"/>
                        <a:ea typeface="Batang"/>
                        <a:cs typeface="Times New Roman" pitchFamily="18" charset="0"/>
                      </a:endParaRPr>
                    </a:p>
                  </a:txBody>
                  <a:tcPr marL="74295" marR="7429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7813">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ea typeface="Batang"/>
                          <a:cs typeface="Times New Roman" pitchFamily="18" charset="0"/>
                        </a:rPr>
                        <a:t>6000</a:t>
                      </a:r>
                      <a:endParaRPr kumimoji="0" lang="ru-RU" sz="1100" b="0" i="0" u="none" strike="noStrike" cap="none" normalizeH="0" baseline="0" smtClean="0">
                        <a:ln>
                          <a:noFill/>
                        </a:ln>
                        <a:solidFill>
                          <a:schemeClr val="tx1"/>
                        </a:solidFill>
                        <a:effectLst/>
                        <a:latin typeface="Times New Roman" pitchFamily="18" charset="0"/>
                        <a:ea typeface="Batang"/>
                        <a:cs typeface="Times New Roman" pitchFamily="18" charset="0"/>
                      </a:endParaRPr>
                    </a:p>
                  </a:txBody>
                  <a:tcPr marL="74295" marR="7429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ea typeface="Batang"/>
                          <a:cs typeface="Times New Roman" pitchFamily="18" charset="0"/>
                        </a:rPr>
                        <a:t>0,2747</a:t>
                      </a:r>
                      <a:endParaRPr kumimoji="0" lang="ru-RU" sz="1100" b="0" i="0" u="none" strike="noStrike" cap="none" normalizeH="0" baseline="0" smtClean="0">
                        <a:ln>
                          <a:noFill/>
                        </a:ln>
                        <a:solidFill>
                          <a:schemeClr val="tx1"/>
                        </a:solidFill>
                        <a:effectLst/>
                        <a:latin typeface="Times New Roman" pitchFamily="18" charset="0"/>
                        <a:ea typeface="Batang"/>
                        <a:cs typeface="Times New Roman" pitchFamily="18" charset="0"/>
                      </a:endParaRPr>
                    </a:p>
                  </a:txBody>
                  <a:tcPr marL="74295" marR="7429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ea typeface="Batang"/>
                          <a:cs typeface="Times New Roman" pitchFamily="18" charset="0"/>
                        </a:rPr>
                        <a:t>0,2288</a:t>
                      </a:r>
                      <a:endParaRPr kumimoji="0" lang="ru-RU" sz="1100" b="0" i="0" u="none" strike="noStrike" cap="none" normalizeH="0" baseline="0" smtClean="0">
                        <a:ln>
                          <a:noFill/>
                        </a:ln>
                        <a:solidFill>
                          <a:schemeClr val="tx1"/>
                        </a:solidFill>
                        <a:effectLst/>
                        <a:latin typeface="Times New Roman" pitchFamily="18" charset="0"/>
                        <a:ea typeface="Batang"/>
                        <a:cs typeface="Times New Roman" pitchFamily="18" charset="0"/>
                      </a:endParaRPr>
                    </a:p>
                  </a:txBody>
                  <a:tcPr marL="74295" marR="7429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7813">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ea typeface="Batang"/>
                          <a:cs typeface="Times New Roman" pitchFamily="18" charset="0"/>
                        </a:rPr>
                        <a:t>7000</a:t>
                      </a:r>
                      <a:endParaRPr kumimoji="0" lang="ru-RU" sz="1100" b="0" i="0" u="none" strike="noStrike" cap="none" normalizeH="0" baseline="0" smtClean="0">
                        <a:ln>
                          <a:noFill/>
                        </a:ln>
                        <a:solidFill>
                          <a:schemeClr val="tx1"/>
                        </a:solidFill>
                        <a:effectLst/>
                        <a:latin typeface="Times New Roman" pitchFamily="18" charset="0"/>
                        <a:ea typeface="Batang"/>
                        <a:cs typeface="Times New Roman" pitchFamily="18" charset="0"/>
                      </a:endParaRPr>
                    </a:p>
                  </a:txBody>
                  <a:tcPr marL="74295" marR="7429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ea typeface="Batang"/>
                          <a:cs typeface="Times New Roman" pitchFamily="18" charset="0"/>
                        </a:rPr>
                        <a:t>0,3741</a:t>
                      </a:r>
                      <a:endParaRPr kumimoji="0" lang="ru-RU" sz="1100" b="0" i="0" u="none" strike="noStrike" cap="none" normalizeH="0" baseline="0" smtClean="0">
                        <a:ln>
                          <a:noFill/>
                        </a:ln>
                        <a:solidFill>
                          <a:schemeClr val="tx1"/>
                        </a:solidFill>
                        <a:effectLst/>
                        <a:latin typeface="Times New Roman" pitchFamily="18" charset="0"/>
                        <a:ea typeface="Batang"/>
                        <a:cs typeface="Times New Roman" pitchFamily="18" charset="0"/>
                      </a:endParaRPr>
                    </a:p>
                  </a:txBody>
                  <a:tcPr marL="74295" marR="7429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ea typeface="Batang"/>
                          <a:cs typeface="Times New Roman" pitchFamily="18" charset="0"/>
                        </a:rPr>
                        <a:t>0,3123</a:t>
                      </a:r>
                      <a:endParaRPr kumimoji="0" lang="ru-RU" sz="1100" b="0" i="0" u="none" strike="noStrike" cap="none" normalizeH="0" baseline="0" smtClean="0">
                        <a:ln>
                          <a:noFill/>
                        </a:ln>
                        <a:solidFill>
                          <a:schemeClr val="tx1"/>
                        </a:solidFill>
                        <a:effectLst/>
                        <a:latin typeface="Times New Roman" pitchFamily="18" charset="0"/>
                        <a:ea typeface="Batang"/>
                        <a:cs typeface="Times New Roman" pitchFamily="18" charset="0"/>
                      </a:endParaRPr>
                    </a:p>
                  </a:txBody>
                  <a:tcPr marL="74295" marR="7429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7813">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ea typeface="Batang"/>
                          <a:cs typeface="Times New Roman" pitchFamily="18" charset="0"/>
                        </a:rPr>
                        <a:t>8000</a:t>
                      </a:r>
                      <a:endParaRPr kumimoji="0" lang="ru-RU" sz="1100" b="0" i="0" u="none" strike="noStrike" cap="none" normalizeH="0" baseline="0" smtClean="0">
                        <a:ln>
                          <a:noFill/>
                        </a:ln>
                        <a:solidFill>
                          <a:schemeClr val="tx1"/>
                        </a:solidFill>
                        <a:effectLst/>
                        <a:latin typeface="Times New Roman" pitchFamily="18" charset="0"/>
                        <a:ea typeface="Batang"/>
                        <a:cs typeface="Times New Roman" pitchFamily="18" charset="0"/>
                      </a:endParaRPr>
                    </a:p>
                  </a:txBody>
                  <a:tcPr marL="74295" marR="7429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ea typeface="Batang"/>
                          <a:cs typeface="Times New Roman" pitchFamily="18" charset="0"/>
                        </a:rPr>
                        <a:t>0,4893</a:t>
                      </a:r>
                      <a:endParaRPr kumimoji="0" lang="ru-RU" sz="1100" b="0" i="0" u="none" strike="noStrike" cap="none" normalizeH="0" baseline="0" smtClean="0">
                        <a:ln>
                          <a:noFill/>
                        </a:ln>
                        <a:solidFill>
                          <a:schemeClr val="tx1"/>
                        </a:solidFill>
                        <a:effectLst/>
                        <a:latin typeface="Times New Roman" pitchFamily="18" charset="0"/>
                        <a:ea typeface="Batang"/>
                        <a:cs typeface="Times New Roman" pitchFamily="18" charset="0"/>
                      </a:endParaRPr>
                    </a:p>
                  </a:txBody>
                  <a:tcPr marL="74295" marR="7429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ea typeface="Batang"/>
                          <a:cs typeface="Times New Roman" pitchFamily="18" charset="0"/>
                        </a:rPr>
                        <a:t>0,4082</a:t>
                      </a:r>
                      <a:endParaRPr kumimoji="0" lang="ru-RU" sz="1100" b="0" i="0" u="none" strike="noStrike" cap="none" normalizeH="0" baseline="0" smtClean="0">
                        <a:ln>
                          <a:noFill/>
                        </a:ln>
                        <a:solidFill>
                          <a:schemeClr val="tx1"/>
                        </a:solidFill>
                        <a:effectLst/>
                        <a:latin typeface="Times New Roman" pitchFamily="18" charset="0"/>
                        <a:ea typeface="Batang"/>
                        <a:cs typeface="Times New Roman" pitchFamily="18" charset="0"/>
                      </a:endParaRPr>
                    </a:p>
                  </a:txBody>
                  <a:tcPr marL="74295" marR="7429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7813">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ea typeface="Batang"/>
                          <a:cs typeface="Times New Roman" pitchFamily="18" charset="0"/>
                        </a:rPr>
                        <a:t>9000</a:t>
                      </a:r>
                      <a:endParaRPr kumimoji="0" lang="ru-RU" sz="1100" b="0" i="0" u="none" strike="noStrike" cap="none" normalizeH="0" baseline="0" smtClean="0">
                        <a:ln>
                          <a:noFill/>
                        </a:ln>
                        <a:solidFill>
                          <a:schemeClr val="tx1"/>
                        </a:solidFill>
                        <a:effectLst/>
                        <a:latin typeface="Times New Roman" pitchFamily="18" charset="0"/>
                        <a:ea typeface="Batang"/>
                        <a:cs typeface="Times New Roman" pitchFamily="18" charset="0"/>
                      </a:endParaRPr>
                    </a:p>
                  </a:txBody>
                  <a:tcPr marL="74295" marR="7429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ea typeface="Batang"/>
                          <a:cs typeface="Times New Roman" pitchFamily="18" charset="0"/>
                        </a:rPr>
                        <a:t>0,6186</a:t>
                      </a:r>
                      <a:endParaRPr kumimoji="0" lang="ru-RU" sz="1100" b="0" i="0" u="none" strike="noStrike" cap="none" normalizeH="0" baseline="0" smtClean="0">
                        <a:ln>
                          <a:noFill/>
                        </a:ln>
                        <a:solidFill>
                          <a:schemeClr val="tx1"/>
                        </a:solidFill>
                        <a:effectLst/>
                        <a:latin typeface="Times New Roman" pitchFamily="18" charset="0"/>
                        <a:ea typeface="Batang"/>
                        <a:cs typeface="Times New Roman" pitchFamily="18" charset="0"/>
                      </a:endParaRPr>
                    </a:p>
                  </a:txBody>
                  <a:tcPr marL="74295" marR="7429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ea typeface="Batang"/>
                          <a:cs typeface="Times New Roman" pitchFamily="18" charset="0"/>
                        </a:rPr>
                        <a:t>0,5152</a:t>
                      </a:r>
                      <a:endParaRPr kumimoji="0" lang="ru-RU" sz="1100" b="0" i="0" u="none" strike="noStrike" cap="none" normalizeH="0" baseline="0" smtClean="0">
                        <a:ln>
                          <a:noFill/>
                        </a:ln>
                        <a:solidFill>
                          <a:schemeClr val="tx1"/>
                        </a:solidFill>
                        <a:effectLst/>
                        <a:latin typeface="Times New Roman" pitchFamily="18" charset="0"/>
                        <a:ea typeface="Batang"/>
                        <a:cs typeface="Times New Roman" pitchFamily="18" charset="0"/>
                      </a:endParaRPr>
                    </a:p>
                  </a:txBody>
                  <a:tcPr marL="74295" marR="7429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7813">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ea typeface="Batang"/>
                          <a:cs typeface="Times New Roman" pitchFamily="18" charset="0"/>
                        </a:rPr>
                        <a:t>10000</a:t>
                      </a:r>
                      <a:endParaRPr kumimoji="0" lang="ru-RU" sz="1100" b="0" i="0" u="none" strike="noStrike" cap="none" normalizeH="0" baseline="0" smtClean="0">
                        <a:ln>
                          <a:noFill/>
                        </a:ln>
                        <a:solidFill>
                          <a:schemeClr val="tx1"/>
                        </a:solidFill>
                        <a:effectLst/>
                        <a:latin typeface="Times New Roman" pitchFamily="18" charset="0"/>
                        <a:ea typeface="Batang"/>
                        <a:cs typeface="Times New Roman" pitchFamily="18" charset="0"/>
                      </a:endParaRPr>
                    </a:p>
                  </a:txBody>
                  <a:tcPr marL="74295" marR="7429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ea typeface="Batang"/>
                          <a:cs typeface="Times New Roman" pitchFamily="18" charset="0"/>
                        </a:rPr>
                        <a:t>0,7637</a:t>
                      </a:r>
                      <a:endParaRPr kumimoji="0" lang="ru-RU" sz="1100" b="0" i="0" u="none" strike="noStrike" cap="none" normalizeH="0" baseline="0" smtClean="0">
                        <a:ln>
                          <a:noFill/>
                        </a:ln>
                        <a:solidFill>
                          <a:schemeClr val="tx1"/>
                        </a:solidFill>
                        <a:effectLst/>
                        <a:latin typeface="Times New Roman" pitchFamily="18" charset="0"/>
                        <a:ea typeface="Batang"/>
                        <a:cs typeface="Times New Roman" pitchFamily="18" charset="0"/>
                      </a:endParaRPr>
                    </a:p>
                  </a:txBody>
                  <a:tcPr marL="74295" marR="7429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Batang"/>
                          <a:cs typeface="Times New Roman" pitchFamily="18" charset="0"/>
                        </a:rPr>
                        <a:t>0,6364</a:t>
                      </a:r>
                      <a:endParaRPr kumimoji="0" lang="ru-RU" sz="1100" b="0" i="0" u="none" strike="noStrike" cap="none" normalizeH="0" baseline="0" dirty="0" smtClean="0">
                        <a:ln>
                          <a:noFill/>
                        </a:ln>
                        <a:solidFill>
                          <a:schemeClr val="tx1"/>
                        </a:solidFill>
                        <a:effectLst/>
                        <a:latin typeface="Times New Roman" pitchFamily="18" charset="0"/>
                        <a:ea typeface="Batang"/>
                        <a:cs typeface="Times New Roman" pitchFamily="18" charset="0"/>
                      </a:endParaRPr>
                    </a:p>
                  </a:txBody>
                  <a:tcPr marL="74295" marR="7429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53303" name="Заголовок 1"/>
          <p:cNvSpPr>
            <a:spLocks noGrp="1"/>
          </p:cNvSpPr>
          <p:nvPr>
            <p:ph type="title"/>
          </p:nvPr>
        </p:nvSpPr>
        <p:spPr/>
        <p:txBody>
          <a:bodyPr/>
          <a:lstStyle/>
          <a:p>
            <a:r>
              <a:rPr lang="en-US" sz="3200" dirty="0"/>
              <a:t>Matrix-vector multiplication with </a:t>
            </a:r>
            <a:r>
              <a:rPr lang="en-US" sz="3200" dirty="0" err="1"/>
              <a:t>rowwise</a:t>
            </a:r>
            <a:r>
              <a:rPr lang="en-US" sz="3200" dirty="0"/>
              <a:t> data division… </a:t>
            </a:r>
            <a:endParaRPr lang="ru-RU" sz="3200" dirty="0" smtClean="0"/>
          </a:p>
        </p:txBody>
      </p:sp>
      <p:sp>
        <p:nvSpPr>
          <p:cNvPr id="8" name="Номер слайда 7"/>
          <p:cNvSpPr>
            <a:spLocks noGrp="1"/>
          </p:cNvSpPr>
          <p:nvPr>
            <p:ph type="sldNum" sz="quarter" idx="12"/>
          </p:nvPr>
        </p:nvSpPr>
        <p:spPr/>
        <p:txBody>
          <a:bodyPr/>
          <a:lstStyle/>
          <a:p>
            <a:pPr>
              <a:defRPr/>
            </a:pPr>
            <a:fld id="{88395F45-E841-462A-AE4C-2FD404BBB533}" type="slidenum">
              <a:rPr lang="ru-RU" smtClean="0"/>
              <a:pPr>
                <a:defRPr/>
              </a:pPr>
              <a:t>20</a:t>
            </a:fld>
            <a:r>
              <a:rPr lang="ru-RU" smtClean="0"/>
              <a:t> </a:t>
            </a:r>
            <a:endParaRPr lang="ru-R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Содержимое 2"/>
          <p:cNvSpPr>
            <a:spLocks noGrp="1"/>
          </p:cNvSpPr>
          <p:nvPr>
            <p:ph idx="1"/>
          </p:nvPr>
        </p:nvSpPr>
        <p:spPr>
          <a:xfrm>
            <a:off x="495300" y="1000125"/>
            <a:ext cx="8915400" cy="5054600"/>
          </a:xfrm>
        </p:spPr>
        <p:txBody>
          <a:bodyPr/>
          <a:lstStyle/>
          <a:p>
            <a:r>
              <a:rPr lang="en-US" dirty="0" smtClean="0"/>
              <a:t>The </a:t>
            </a:r>
            <a:r>
              <a:rPr lang="en-US" dirty="0"/>
              <a:t>execution </a:t>
            </a:r>
            <a:r>
              <a:rPr lang="en-US" dirty="0" smtClean="0"/>
              <a:t>time for the </a:t>
            </a:r>
            <a:r>
              <a:rPr lang="en-US" dirty="0"/>
              <a:t>matrix-vector multiplication </a:t>
            </a:r>
            <a:r>
              <a:rPr lang="en-US" dirty="0" smtClean="0"/>
              <a:t>and for summing </a:t>
            </a:r>
            <a:r>
              <a:rPr lang="en-US" dirty="0"/>
              <a:t>all matrix </a:t>
            </a:r>
            <a:r>
              <a:rPr lang="en-US" dirty="0" smtClean="0"/>
              <a:t>elements</a:t>
            </a:r>
            <a:endParaRPr lang="ru-RU" dirty="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54278" name="Заголовок 1"/>
          <p:cNvSpPr>
            <a:spLocks noGrp="1"/>
          </p:cNvSpPr>
          <p:nvPr>
            <p:ph type="title"/>
          </p:nvPr>
        </p:nvSpPr>
        <p:spPr/>
        <p:txBody>
          <a:bodyPr/>
          <a:lstStyle/>
          <a:p>
            <a:r>
              <a:rPr lang="en-US" sz="3200" dirty="0"/>
              <a:t>Matrix-vector multiplication with </a:t>
            </a:r>
            <a:r>
              <a:rPr lang="en-US" sz="3200" dirty="0" err="1"/>
              <a:t>rowwise</a:t>
            </a:r>
            <a:r>
              <a:rPr lang="en-US" sz="3200" dirty="0"/>
              <a:t> data division… </a:t>
            </a:r>
            <a:endParaRPr lang="ru-RU" sz="3200" dirty="0" smtClean="0"/>
          </a:p>
        </p:txBody>
      </p:sp>
      <p:sp>
        <p:nvSpPr>
          <p:cNvPr id="8" name="Номер слайда 7"/>
          <p:cNvSpPr>
            <a:spLocks noGrp="1"/>
          </p:cNvSpPr>
          <p:nvPr>
            <p:ph type="sldNum" sz="quarter" idx="12"/>
          </p:nvPr>
        </p:nvSpPr>
        <p:spPr/>
        <p:txBody>
          <a:bodyPr/>
          <a:lstStyle/>
          <a:p>
            <a:pPr>
              <a:defRPr/>
            </a:pPr>
            <a:fld id="{88395F45-E841-462A-AE4C-2FD404BBB533}" type="slidenum">
              <a:rPr lang="ru-RU" smtClean="0"/>
              <a:pPr>
                <a:defRPr/>
              </a:pPr>
              <a:t>21</a:t>
            </a:fld>
            <a:r>
              <a:rPr lang="ru-RU" smtClean="0"/>
              <a:t> </a:t>
            </a:r>
            <a:endParaRPr lang="ru-RU" dirty="0"/>
          </a:p>
        </p:txBody>
      </p:sp>
      <p:pic>
        <p:nvPicPr>
          <p:cNvPr id="9216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352600" y="1844823"/>
            <a:ext cx="7172325" cy="441007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rtlCol="0">
            <a:normAutofit/>
          </a:bodyPr>
          <a:lstStyle/>
          <a:p>
            <a:pPr marL="273050" indent="-273050" fontAlgn="auto">
              <a:spcAft>
                <a:spcPts val="0"/>
              </a:spcAft>
              <a:buFont typeface="Arial" pitchFamily="34" charset="0"/>
              <a:buChar char="•"/>
              <a:defRPr/>
            </a:pPr>
            <a:r>
              <a:rPr lang="en-US" dirty="0" smtClean="0"/>
              <a:t>When summing the matrix elements, an easy operation of summing two numbers is executed on every loop iteration. </a:t>
            </a:r>
          </a:p>
          <a:p>
            <a:pPr marL="273050" indent="-273050" fontAlgn="auto">
              <a:spcAft>
                <a:spcPts val="0"/>
              </a:spcAft>
              <a:buFont typeface="Arial" pitchFamily="34" charset="0"/>
              <a:buChar char="•"/>
              <a:defRPr/>
            </a:pPr>
            <a:r>
              <a:rPr lang="en-US" dirty="0" smtClean="0"/>
              <a:t>When multiplying the matrix by the vector, two operations are executed on every loop iteration</a:t>
            </a:r>
            <a:r>
              <a:rPr lang="ru-RU" dirty="0" smtClean="0"/>
              <a:t>: </a:t>
            </a:r>
            <a:endParaRPr lang="en-US" dirty="0" smtClean="0"/>
          </a:p>
          <a:p>
            <a:pPr lvl="1" fontAlgn="auto">
              <a:spcAft>
                <a:spcPts val="0"/>
              </a:spcAft>
              <a:buFont typeface="Arial" pitchFamily="34" charset="0"/>
              <a:buChar char="–"/>
              <a:defRPr/>
            </a:pPr>
            <a:r>
              <a:rPr lang="en-US" dirty="0" smtClean="0"/>
              <a:t>more complicated operation of multiplying;</a:t>
            </a:r>
          </a:p>
          <a:p>
            <a:pPr lvl="1" fontAlgn="auto">
              <a:spcAft>
                <a:spcPts val="0"/>
              </a:spcAft>
              <a:buFont typeface="Arial" pitchFamily="34" charset="0"/>
              <a:buChar char="–"/>
              <a:defRPr/>
            </a:pPr>
            <a:r>
              <a:rPr lang="en-US" dirty="0" smtClean="0"/>
              <a:t>operation of summing</a:t>
            </a:r>
            <a:r>
              <a:rPr lang="ru-RU" dirty="0" smtClean="0"/>
              <a:t>. </a:t>
            </a:r>
            <a:endParaRPr lang="en-US" dirty="0" smtClean="0"/>
          </a:p>
          <a:p>
            <a:pPr marL="273050" indent="-273050" fontAlgn="auto">
              <a:spcAft>
                <a:spcPts val="0"/>
              </a:spcAft>
              <a:buFont typeface="Arial" pitchFamily="34" charset="0"/>
              <a:buChar char="•"/>
              <a:defRPr/>
            </a:pPr>
            <a:r>
              <a:rPr lang="en-US" dirty="0" smtClean="0"/>
              <a:t>In spite of the great computational complexity, the running time of the matrix-vector </a:t>
            </a:r>
            <a:r>
              <a:rPr lang="en-US" dirty="0"/>
              <a:t>multiplication </a:t>
            </a:r>
            <a:r>
              <a:rPr lang="en-US" dirty="0" smtClean="0"/>
              <a:t>algorithm exceeds the execution time of summing the matrix elements by only </a:t>
            </a:r>
            <a:r>
              <a:rPr lang="en-US" b="1" dirty="0" smtClean="0"/>
              <a:t>16%</a:t>
            </a:r>
            <a:r>
              <a:rPr lang="en-US" dirty="0" smtClean="0"/>
              <a:t>.</a:t>
            </a:r>
            <a:endParaRPr lang="ru-RU" dirty="0" smtClean="0"/>
          </a:p>
          <a:p>
            <a:pPr marL="273050" indent="-273050" fontAlgn="auto">
              <a:spcAft>
                <a:spcPts val="0"/>
              </a:spcAft>
              <a:buFont typeface="Arial" pitchFamily="34" charset="0"/>
              <a:buChar char="•"/>
              <a:defRPr/>
            </a:pPr>
            <a:r>
              <a:rPr lang="en-US" dirty="0" smtClean="0"/>
              <a:t>A considerable part of the time is spent on fetching the necessary data from the main memory to the process cache.</a:t>
            </a:r>
            <a:endParaRPr lang="ru-RU" dirty="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55301" name="Заголовок 1"/>
          <p:cNvSpPr>
            <a:spLocks noGrp="1"/>
          </p:cNvSpPr>
          <p:nvPr>
            <p:ph type="title"/>
          </p:nvPr>
        </p:nvSpPr>
        <p:spPr/>
        <p:txBody>
          <a:bodyPr/>
          <a:lstStyle/>
          <a:p>
            <a:r>
              <a:rPr lang="en-US" sz="3200" dirty="0"/>
              <a:t>Matrix-vector multiplication with </a:t>
            </a:r>
            <a:r>
              <a:rPr lang="en-US" sz="3200" dirty="0" err="1"/>
              <a:t>rowwise</a:t>
            </a:r>
            <a:r>
              <a:rPr lang="en-US" sz="3200" dirty="0"/>
              <a:t> data division… </a:t>
            </a:r>
            <a:endParaRPr lang="ru-RU" sz="3200" dirty="0" smtClean="0"/>
          </a:p>
        </p:txBody>
      </p:sp>
      <p:sp>
        <p:nvSpPr>
          <p:cNvPr id="7" name="Номер слайда 6"/>
          <p:cNvSpPr>
            <a:spLocks noGrp="1"/>
          </p:cNvSpPr>
          <p:nvPr>
            <p:ph type="sldNum" sz="quarter" idx="12"/>
          </p:nvPr>
        </p:nvSpPr>
        <p:spPr/>
        <p:txBody>
          <a:bodyPr/>
          <a:lstStyle/>
          <a:p>
            <a:pPr>
              <a:defRPr/>
            </a:pPr>
            <a:fld id="{88395F45-E841-462A-AE4C-2FD404BBB533}" type="slidenum">
              <a:rPr lang="ru-RU" smtClean="0"/>
              <a:pPr>
                <a:defRPr/>
              </a:pPr>
              <a:t>22</a:t>
            </a:fld>
            <a:r>
              <a:rPr lang="ru-RU" smtClean="0"/>
              <a:t> </a:t>
            </a:r>
            <a:endParaRPr lang="ru-RU"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Содержимое 2"/>
          <p:cNvSpPr>
            <a:spLocks noGrp="1"/>
          </p:cNvSpPr>
          <p:nvPr>
            <p:ph idx="1"/>
          </p:nvPr>
        </p:nvSpPr>
        <p:spPr/>
        <p:txBody>
          <a:bodyPr/>
          <a:lstStyle/>
          <a:p>
            <a:pPr marL="273050" indent="-273050"/>
            <a:r>
              <a:rPr lang="en-US" dirty="0" smtClean="0"/>
              <a:t>An execution process of the sequential </a:t>
            </a:r>
            <a:r>
              <a:rPr lang="en-US" dirty="0"/>
              <a:t>matrix-vector </a:t>
            </a:r>
            <a:r>
              <a:rPr lang="en-US" dirty="0" smtClean="0"/>
              <a:t>multiplication algorithm can be represented in the form of diagram</a:t>
            </a:r>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56326" name="Заголовок 1"/>
          <p:cNvSpPr>
            <a:spLocks noGrp="1"/>
          </p:cNvSpPr>
          <p:nvPr>
            <p:ph type="title"/>
          </p:nvPr>
        </p:nvSpPr>
        <p:spPr/>
        <p:txBody>
          <a:bodyPr/>
          <a:lstStyle/>
          <a:p>
            <a:r>
              <a:rPr lang="en-US" sz="3200" dirty="0"/>
              <a:t>Matrix-vector multiplication with </a:t>
            </a:r>
            <a:r>
              <a:rPr lang="en-US" sz="3200" dirty="0" err="1"/>
              <a:t>rowwise</a:t>
            </a:r>
            <a:r>
              <a:rPr lang="en-US" sz="3200" dirty="0"/>
              <a:t> data division… </a:t>
            </a:r>
            <a:endParaRPr lang="ru-RU" sz="3200" dirty="0" smtClean="0"/>
          </a:p>
        </p:txBody>
      </p:sp>
      <p:sp>
        <p:nvSpPr>
          <p:cNvPr id="8" name="Номер слайда 7"/>
          <p:cNvSpPr>
            <a:spLocks noGrp="1"/>
          </p:cNvSpPr>
          <p:nvPr>
            <p:ph type="sldNum" sz="quarter" idx="12"/>
          </p:nvPr>
        </p:nvSpPr>
        <p:spPr/>
        <p:txBody>
          <a:bodyPr/>
          <a:lstStyle/>
          <a:p>
            <a:pPr>
              <a:defRPr/>
            </a:pPr>
            <a:fld id="{88395F45-E841-462A-AE4C-2FD404BBB533}" type="slidenum">
              <a:rPr lang="ru-RU" smtClean="0"/>
              <a:pPr>
                <a:defRPr/>
              </a:pPr>
              <a:t>23</a:t>
            </a:fld>
            <a:r>
              <a:rPr lang="ru-RU" smtClean="0"/>
              <a:t> </a:t>
            </a:r>
            <a:endParaRPr lang="ru-RU" dirty="0"/>
          </a:p>
        </p:txBody>
      </p:sp>
      <p:pic>
        <p:nvPicPr>
          <p:cNvPr id="9318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393691" y="2348880"/>
            <a:ext cx="6800850" cy="27908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Содержимое 2"/>
          <p:cNvSpPr>
            <a:spLocks noGrp="1"/>
          </p:cNvSpPr>
          <p:nvPr>
            <p:ph idx="1"/>
          </p:nvPr>
        </p:nvSpPr>
        <p:spPr/>
        <p:txBody>
          <a:bodyPr/>
          <a:lstStyle/>
          <a:p>
            <a:pPr marL="273050" indent="-273050"/>
            <a:r>
              <a:rPr lang="en-US" dirty="0" smtClean="0"/>
              <a:t>A scheme represented on </a:t>
            </a:r>
            <a:r>
              <a:rPr lang="en-US" dirty="0"/>
              <a:t>the figure is a certain simplification of the calculation process</a:t>
            </a:r>
            <a:r>
              <a:rPr lang="en-US" dirty="0" smtClean="0"/>
              <a:t>.</a:t>
            </a:r>
            <a:endParaRPr lang="ru-RU" dirty="0" smtClean="0"/>
          </a:p>
          <a:p>
            <a:pPr marL="273050" indent="-273050"/>
            <a:r>
              <a:rPr lang="en-US" dirty="0" smtClean="0"/>
              <a:t>In modern processors certain algorithms for predicting the need of the data for handling are hard-wired, so the part of the data can be  read to the cache beforehand.</a:t>
            </a:r>
            <a:endParaRPr lang="ru-RU" dirty="0" smtClean="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57349" name="Заголовок 1"/>
          <p:cNvSpPr>
            <a:spLocks noGrp="1"/>
          </p:cNvSpPr>
          <p:nvPr>
            <p:ph type="title"/>
          </p:nvPr>
        </p:nvSpPr>
        <p:spPr/>
        <p:txBody>
          <a:bodyPr/>
          <a:lstStyle/>
          <a:p>
            <a:r>
              <a:rPr lang="en-US" sz="3200" dirty="0"/>
              <a:t>Matrix-vector multiplication with </a:t>
            </a:r>
            <a:r>
              <a:rPr lang="en-US" sz="3200" dirty="0" err="1"/>
              <a:t>rowwise</a:t>
            </a:r>
            <a:r>
              <a:rPr lang="en-US" sz="3200" dirty="0"/>
              <a:t> data division… </a:t>
            </a:r>
            <a:endParaRPr lang="ru-RU" sz="3200" dirty="0" smtClean="0"/>
          </a:p>
        </p:txBody>
      </p:sp>
      <p:sp>
        <p:nvSpPr>
          <p:cNvPr id="7" name="Номер слайда 6"/>
          <p:cNvSpPr>
            <a:spLocks noGrp="1"/>
          </p:cNvSpPr>
          <p:nvPr>
            <p:ph type="sldNum" sz="quarter" idx="12"/>
          </p:nvPr>
        </p:nvSpPr>
        <p:spPr/>
        <p:txBody>
          <a:bodyPr/>
          <a:lstStyle/>
          <a:p>
            <a:pPr>
              <a:defRPr/>
            </a:pPr>
            <a:fld id="{88395F45-E841-462A-AE4C-2FD404BBB533}" type="slidenum">
              <a:rPr lang="ru-RU" smtClean="0"/>
              <a:pPr>
                <a:defRPr/>
              </a:pPr>
              <a:t>24</a:t>
            </a:fld>
            <a:r>
              <a:rPr lang="ru-RU" smtClean="0"/>
              <a:t> </a:t>
            </a:r>
            <a:endParaRPr lang="ru-RU"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rtlCol="0"/>
          <a:lstStyle/>
          <a:p>
            <a:pPr marL="273050" indent="-273050" fontAlgn="auto">
              <a:spcAft>
                <a:spcPts val="0"/>
              </a:spcAft>
              <a:buFont typeface="Arial" pitchFamily="34" charset="0"/>
              <a:buChar char="•"/>
              <a:defRPr/>
            </a:pPr>
            <a:r>
              <a:rPr lang="en-US" dirty="0" smtClean="0"/>
              <a:t>The execution time </a:t>
            </a:r>
            <a:r>
              <a:rPr lang="en-US" dirty="0"/>
              <a:t>of </a:t>
            </a:r>
            <a:r>
              <a:rPr lang="en-US" dirty="0" smtClean="0"/>
              <a:t>the sequential </a:t>
            </a:r>
            <a:r>
              <a:rPr lang="en-US" dirty="0"/>
              <a:t>algorithm </a:t>
            </a:r>
            <a:r>
              <a:rPr lang="en-US" dirty="0" smtClean="0"/>
              <a:t>is </a:t>
            </a:r>
            <a:r>
              <a:rPr lang="en-US" dirty="0"/>
              <a:t>composed of </a:t>
            </a:r>
            <a:r>
              <a:rPr lang="en-US" dirty="0" smtClean="0"/>
              <a:t>the calculations time and the data access time:</a:t>
            </a:r>
          </a:p>
          <a:p>
            <a:pPr marL="0" indent="0" fontAlgn="auto">
              <a:spcAft>
                <a:spcPts val="0"/>
              </a:spcAft>
              <a:buNone/>
              <a:defRPr/>
            </a:pPr>
            <a:endParaRPr lang="ru-RU" dirty="0" smtClean="0"/>
          </a:p>
          <a:p>
            <a:pPr marL="273050" indent="-273050" fontAlgn="auto">
              <a:spcAft>
                <a:spcPts val="0"/>
              </a:spcAft>
              <a:buFont typeface="Arial" pitchFamily="34" charset="0"/>
              <a:buChar char="•"/>
              <a:defRPr/>
            </a:pPr>
            <a:r>
              <a:rPr lang="en-US" dirty="0"/>
              <a:t>The calculations </a:t>
            </a:r>
            <a:r>
              <a:rPr lang="en-US" dirty="0" smtClean="0"/>
              <a:t>execution </a:t>
            </a:r>
            <a:r>
              <a:rPr lang="en-US" dirty="0"/>
              <a:t>time </a:t>
            </a:r>
            <a:r>
              <a:rPr lang="en-US" dirty="0" smtClean="0"/>
              <a:t>can be defined as a product of a number of executed operations </a:t>
            </a:r>
            <a:r>
              <a:rPr lang="en-US" i="1" dirty="0" smtClean="0"/>
              <a:t>N</a:t>
            </a:r>
            <a:r>
              <a:rPr lang="en-US" dirty="0" smtClean="0"/>
              <a:t> and the time of executing one operation </a:t>
            </a:r>
            <a:r>
              <a:rPr lang="ru-RU" i="1" dirty="0" smtClean="0"/>
              <a:t>τ</a:t>
            </a:r>
            <a:r>
              <a:rPr lang="ru-RU" dirty="0" smtClean="0"/>
              <a:t>:</a:t>
            </a:r>
          </a:p>
          <a:p>
            <a:pPr marL="0" indent="0" fontAlgn="auto">
              <a:spcAft>
                <a:spcPts val="0"/>
              </a:spcAft>
              <a:buNone/>
              <a:defRPr/>
            </a:pPr>
            <a:endParaRPr lang="ru-RU" dirty="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45063" name="Rectangle 2"/>
          <p:cNvSpPr>
            <a:spLocks noChangeArrowheads="1"/>
          </p:cNvSpPr>
          <p:nvPr/>
        </p:nvSpPr>
        <p:spPr bwMode="auto">
          <a:xfrm>
            <a:off x="9721269" y="-184666"/>
            <a:ext cx="184731" cy="369332"/>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45057" name="Object 1"/>
          <p:cNvGraphicFramePr>
            <a:graphicFrameLocks noChangeAspect="1"/>
          </p:cNvGraphicFramePr>
          <p:nvPr>
            <p:extLst>
              <p:ext uri="{D42A27DB-BD31-4B8C-83A1-F6EECF244321}">
                <p14:modId xmlns:p14="http://schemas.microsoft.com/office/powerpoint/2010/main" xmlns="" val="3495180971"/>
              </p:ext>
            </p:extLst>
          </p:nvPr>
        </p:nvGraphicFramePr>
        <p:xfrm>
          <a:off x="4007115" y="2060848"/>
          <a:ext cx="1891771" cy="431800"/>
        </p:xfrm>
        <a:graphic>
          <a:graphicData uri="http://schemas.openxmlformats.org/presentationml/2006/ole">
            <p:oleObj spid="_x0000_s70880" name="Формула" r:id="rId3" imgW="927100" imgH="228600" progId="Equation.3">
              <p:embed/>
            </p:oleObj>
          </a:graphicData>
        </a:graphic>
      </p:graphicFrame>
      <p:sp>
        <p:nvSpPr>
          <p:cNvPr id="45064" name="Rectangle 4"/>
          <p:cNvSpPr>
            <a:spLocks noChangeArrowheads="1"/>
          </p:cNvSpPr>
          <p:nvPr/>
        </p:nvSpPr>
        <p:spPr bwMode="auto">
          <a:xfrm>
            <a:off x="9721269" y="-184666"/>
            <a:ext cx="184731" cy="369332"/>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45059" name="Object 3"/>
          <p:cNvGraphicFramePr>
            <a:graphicFrameLocks noChangeAspect="1"/>
          </p:cNvGraphicFramePr>
          <p:nvPr>
            <p:extLst>
              <p:ext uri="{D42A27DB-BD31-4B8C-83A1-F6EECF244321}">
                <p14:modId xmlns:p14="http://schemas.microsoft.com/office/powerpoint/2010/main" xmlns="" val="3419566083"/>
              </p:ext>
            </p:extLst>
          </p:nvPr>
        </p:nvGraphicFramePr>
        <p:xfrm>
          <a:off x="3740548" y="3717032"/>
          <a:ext cx="2528094" cy="431800"/>
        </p:xfrm>
        <a:graphic>
          <a:graphicData uri="http://schemas.openxmlformats.org/presentationml/2006/ole">
            <p:oleObj spid="_x0000_s70881" name="Формула" r:id="rId4" imgW="1028700" imgH="190500" progId="Equation.3">
              <p:embed/>
            </p:oleObj>
          </a:graphicData>
        </a:graphic>
      </p:graphicFrame>
      <p:sp>
        <p:nvSpPr>
          <p:cNvPr id="45066" name="Заголовок 1"/>
          <p:cNvSpPr>
            <a:spLocks noGrp="1"/>
          </p:cNvSpPr>
          <p:nvPr>
            <p:ph type="title"/>
          </p:nvPr>
        </p:nvSpPr>
        <p:spPr/>
        <p:txBody>
          <a:bodyPr/>
          <a:lstStyle/>
          <a:p>
            <a:r>
              <a:rPr lang="en-US" sz="3200" dirty="0"/>
              <a:t>Matrix-vector multiplication with </a:t>
            </a:r>
            <a:r>
              <a:rPr lang="en-US" sz="3200" dirty="0" err="1"/>
              <a:t>rowwise</a:t>
            </a:r>
            <a:r>
              <a:rPr lang="en-US" sz="3200" dirty="0"/>
              <a:t> data division… </a:t>
            </a:r>
            <a:endParaRPr lang="ru-RU" sz="3200" dirty="0" smtClean="0"/>
          </a:p>
        </p:txBody>
      </p:sp>
      <p:sp>
        <p:nvSpPr>
          <p:cNvPr id="11" name="Номер слайда 10"/>
          <p:cNvSpPr>
            <a:spLocks noGrp="1"/>
          </p:cNvSpPr>
          <p:nvPr>
            <p:ph type="sldNum" sz="quarter" idx="12"/>
          </p:nvPr>
        </p:nvSpPr>
        <p:spPr/>
        <p:txBody>
          <a:bodyPr/>
          <a:lstStyle/>
          <a:p>
            <a:pPr>
              <a:defRPr/>
            </a:pPr>
            <a:fld id="{88395F45-E841-462A-AE4C-2FD404BBB533}" type="slidenum">
              <a:rPr lang="ru-RU" smtClean="0"/>
              <a:pPr>
                <a:defRPr/>
              </a:pPr>
              <a:t>25</a:t>
            </a:fld>
            <a:r>
              <a:rPr lang="ru-RU" smtClean="0"/>
              <a:t> </a:t>
            </a:r>
            <a:endParaRPr lang="ru-RU"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rtlCol="0">
            <a:normAutofit/>
          </a:bodyPr>
          <a:lstStyle/>
          <a:p>
            <a:pPr marL="273050" indent="-273050" fontAlgn="auto">
              <a:spcAft>
                <a:spcPts val="0"/>
              </a:spcAft>
              <a:buFont typeface="Arial" pitchFamily="34" charset="0"/>
              <a:buChar char="•"/>
              <a:defRPr/>
            </a:pPr>
            <a:r>
              <a:rPr lang="en-US" dirty="0" smtClean="0"/>
              <a:t>The </a:t>
            </a:r>
            <a:r>
              <a:rPr lang="en-US" dirty="0"/>
              <a:t>data access time </a:t>
            </a:r>
            <a:r>
              <a:rPr lang="en-US" dirty="0" smtClean="0"/>
              <a:t>can be derived as a quotient when dividing volume </a:t>
            </a:r>
            <a:r>
              <a:rPr lang="en-US" i="1" dirty="0"/>
              <a:t>M</a:t>
            </a:r>
            <a:r>
              <a:rPr lang="en-US" dirty="0"/>
              <a:t> of </a:t>
            </a:r>
            <a:r>
              <a:rPr lang="en-US" dirty="0" smtClean="0"/>
              <a:t>the data fetched from memory (in this case </a:t>
            </a:r>
            <a:r>
              <a:rPr lang="ru-RU" i="1" dirty="0"/>
              <a:t>M</a:t>
            </a:r>
            <a:r>
              <a:rPr lang="ru-RU" dirty="0"/>
              <a:t>=</a:t>
            </a:r>
            <a:r>
              <a:rPr lang="ru-RU" i="1" dirty="0"/>
              <a:t>n</a:t>
            </a:r>
            <a:r>
              <a:rPr lang="ru-RU" baseline="30000" dirty="0"/>
              <a:t>2</a:t>
            </a:r>
            <a:r>
              <a:rPr lang="en-US" dirty="0"/>
              <a:t>) by </a:t>
            </a:r>
            <a:r>
              <a:rPr lang="en-US" i="1" dirty="0"/>
              <a:t>memory bandwidth</a:t>
            </a:r>
            <a:r>
              <a:rPr lang="en-US" dirty="0"/>
              <a:t> </a:t>
            </a:r>
            <a:r>
              <a:rPr lang="ru-RU" i="1" dirty="0" smtClean="0"/>
              <a:t>β</a:t>
            </a:r>
            <a:r>
              <a:rPr lang="en-US" i="1" dirty="0" smtClean="0"/>
              <a:t>.</a:t>
            </a:r>
            <a:r>
              <a:rPr lang="en-US" dirty="0" smtClean="0"/>
              <a:t> </a:t>
            </a:r>
            <a:endParaRPr lang="ru-RU" dirty="0" smtClean="0"/>
          </a:p>
          <a:p>
            <a:pPr marL="273050" indent="-273050" fontAlgn="auto">
              <a:spcAft>
                <a:spcPts val="0"/>
              </a:spcAft>
              <a:buFont typeface="Arial" pitchFamily="34" charset="0"/>
              <a:buChar char="•"/>
              <a:defRPr/>
            </a:pPr>
            <a:r>
              <a:rPr lang="en-US" dirty="0" smtClean="0"/>
              <a:t>In should be taken into account for the accurate model </a:t>
            </a:r>
            <a:r>
              <a:rPr lang="en-US" dirty="0"/>
              <a:t>construction that </a:t>
            </a:r>
            <a:r>
              <a:rPr lang="en-US" dirty="0" smtClean="0"/>
              <a:t>the data are loaded into the cache-memory not in bytes but in the whole blocks called </a:t>
            </a:r>
            <a:r>
              <a:rPr lang="en-US" i="1" dirty="0" smtClean="0"/>
              <a:t>cache lines</a:t>
            </a:r>
            <a:r>
              <a:rPr lang="en-US" dirty="0" smtClean="0"/>
              <a:t>.</a:t>
            </a:r>
          </a:p>
          <a:p>
            <a:pPr marL="273050" indent="-273050" fontAlgn="auto">
              <a:spcAft>
                <a:spcPts val="0"/>
              </a:spcAft>
              <a:buFont typeface="Arial" pitchFamily="34" charset="0"/>
              <a:buChar char="•"/>
              <a:defRPr/>
            </a:pPr>
            <a:r>
              <a:rPr lang="en-US" dirty="0" smtClean="0"/>
              <a:t>A computational system where all the experiments that will be demonstrated later are carried out has a cache line size of 64 bytes.</a:t>
            </a:r>
          </a:p>
          <a:p>
            <a:pPr marL="273050" indent="-273050" fontAlgn="auto">
              <a:spcAft>
                <a:spcPts val="0"/>
              </a:spcAft>
              <a:buFont typeface="Arial" pitchFamily="34" charset="0"/>
              <a:buChar char="•"/>
              <a:defRPr/>
            </a:pPr>
            <a:r>
              <a:rPr lang="en-US" dirty="0" smtClean="0"/>
              <a:t>When constructing the estimates, it should be also kept in mind that there can be a certain delay before the execution of the memory access operation (</a:t>
            </a:r>
            <a:r>
              <a:rPr lang="en-US" i="1" dirty="0"/>
              <a:t>memory </a:t>
            </a:r>
            <a:r>
              <a:rPr lang="en-US" i="1" dirty="0" smtClean="0"/>
              <a:t>access latency</a:t>
            </a:r>
            <a:r>
              <a:rPr lang="en-US" dirty="0" smtClean="0"/>
              <a:t>)</a:t>
            </a:r>
            <a:r>
              <a:rPr lang="ru-RU" dirty="0" smtClean="0"/>
              <a:t> </a:t>
            </a:r>
            <a:r>
              <a:rPr lang="ru-RU" i="1" dirty="0" smtClean="0">
                <a:sym typeface="Symbol"/>
              </a:rPr>
              <a:t></a:t>
            </a:r>
            <a:r>
              <a:rPr lang="ru-RU" dirty="0" smtClean="0"/>
              <a:t>.</a:t>
            </a:r>
            <a:endParaRPr lang="ru-RU" dirty="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60421" name="Заголовок 1"/>
          <p:cNvSpPr>
            <a:spLocks noGrp="1"/>
          </p:cNvSpPr>
          <p:nvPr>
            <p:ph type="title"/>
          </p:nvPr>
        </p:nvSpPr>
        <p:spPr/>
        <p:txBody>
          <a:bodyPr/>
          <a:lstStyle/>
          <a:p>
            <a:r>
              <a:rPr lang="en-US" sz="3200" dirty="0"/>
              <a:t>Matrix-vector multiplication with </a:t>
            </a:r>
            <a:r>
              <a:rPr lang="en-US" sz="3200" dirty="0" err="1"/>
              <a:t>rowwise</a:t>
            </a:r>
            <a:r>
              <a:rPr lang="en-US" sz="3200" dirty="0"/>
              <a:t> data division… </a:t>
            </a:r>
            <a:endParaRPr lang="ru-RU" sz="3200" dirty="0" smtClean="0"/>
          </a:p>
        </p:txBody>
      </p:sp>
      <p:sp>
        <p:nvSpPr>
          <p:cNvPr id="7" name="Номер слайда 6"/>
          <p:cNvSpPr>
            <a:spLocks noGrp="1"/>
          </p:cNvSpPr>
          <p:nvPr>
            <p:ph type="sldNum" sz="quarter" idx="12"/>
          </p:nvPr>
        </p:nvSpPr>
        <p:spPr/>
        <p:txBody>
          <a:bodyPr/>
          <a:lstStyle/>
          <a:p>
            <a:pPr>
              <a:defRPr/>
            </a:pPr>
            <a:fld id="{88395F45-E841-462A-AE4C-2FD404BBB533}" type="slidenum">
              <a:rPr lang="ru-RU" smtClean="0"/>
              <a:pPr>
                <a:defRPr/>
              </a:pPr>
              <a:t>26</a:t>
            </a:fld>
            <a:r>
              <a:rPr lang="ru-RU" smtClean="0"/>
              <a:t> </a:t>
            </a:r>
            <a:endParaRPr lang="ru-RU"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95300" y="1071563"/>
            <a:ext cx="8915400" cy="5237162"/>
          </a:xfrm>
        </p:spPr>
        <p:txBody>
          <a:bodyPr rtlCol="0"/>
          <a:lstStyle/>
          <a:p>
            <a:pPr marL="273050" indent="-273050" fontAlgn="auto">
              <a:spcAft>
                <a:spcPts val="0"/>
              </a:spcAft>
              <a:buFont typeface="Arial" pitchFamily="34" charset="0"/>
              <a:buChar char="•"/>
              <a:defRPr/>
            </a:pPr>
            <a:r>
              <a:rPr lang="en-US" dirty="0" smtClean="0"/>
              <a:t>In limit case, </a:t>
            </a:r>
            <a:r>
              <a:rPr lang="en-US" dirty="0"/>
              <a:t>each </a:t>
            </a:r>
            <a:r>
              <a:rPr lang="en-US" dirty="0" smtClean="0"/>
              <a:t>time the data is accessed leads to reading certain cache line from memory, so the memory access time can be estimated as follows:</a:t>
            </a:r>
          </a:p>
          <a:p>
            <a:pPr marL="273050" indent="-273050" fontAlgn="auto">
              <a:spcAft>
                <a:spcPts val="0"/>
              </a:spcAft>
              <a:buFont typeface="Arial" pitchFamily="34" charset="0"/>
              <a:buChar char="•"/>
              <a:defRPr/>
            </a:pPr>
            <a:endParaRPr lang="en-US" dirty="0"/>
          </a:p>
          <a:p>
            <a:pPr marL="273050" indent="-273050" fontAlgn="auto">
              <a:spcAft>
                <a:spcPts val="0"/>
              </a:spcAft>
              <a:buFont typeface="Arial" pitchFamily="34" charset="0"/>
              <a:buChar char="•"/>
              <a:defRPr/>
            </a:pPr>
            <a:r>
              <a:rPr lang="en-US" dirty="0" smtClean="0"/>
              <a:t>The total algorithm execution time is</a:t>
            </a:r>
            <a:endParaRPr lang="ru-RU" dirty="0" smtClean="0"/>
          </a:p>
          <a:p>
            <a:pPr fontAlgn="auto">
              <a:spcAft>
                <a:spcPts val="0"/>
              </a:spcAft>
              <a:buFont typeface="Arial" pitchFamily="34" charset="0"/>
              <a:buChar char="•"/>
              <a:defRPr/>
            </a:pPr>
            <a:endParaRPr lang="ru-RU" dirty="0" smtClean="0"/>
          </a:p>
          <a:p>
            <a:pPr fontAlgn="auto">
              <a:spcAft>
                <a:spcPts val="0"/>
              </a:spcAft>
              <a:buFont typeface="Arial" pitchFamily="34" charset="0"/>
              <a:buNone/>
              <a:defRPr/>
            </a:pPr>
            <a:r>
              <a:rPr lang="ru-RU" dirty="0" smtClean="0"/>
              <a:t> </a:t>
            </a:r>
            <a:endParaRPr lang="ru-RU" dirty="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43015" name="Rectangle 2"/>
          <p:cNvSpPr>
            <a:spLocks noChangeArrowheads="1"/>
          </p:cNvSpPr>
          <p:nvPr/>
        </p:nvSpPr>
        <p:spPr bwMode="auto">
          <a:xfrm>
            <a:off x="9721269" y="-184666"/>
            <a:ext cx="184731" cy="369332"/>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43009" name="Object 1"/>
          <p:cNvGraphicFramePr>
            <a:graphicFrameLocks noChangeAspect="1"/>
          </p:cNvGraphicFramePr>
          <p:nvPr/>
        </p:nvGraphicFramePr>
        <p:xfrm>
          <a:off x="3444744" y="2205039"/>
          <a:ext cx="3016515" cy="503237"/>
        </p:xfrm>
        <a:graphic>
          <a:graphicData uri="http://schemas.openxmlformats.org/presentationml/2006/ole">
            <p:oleObj spid="_x0000_s71904" name="Формула" r:id="rId3" imgW="1205977" imgH="215806" progId="Equation.3">
              <p:embed/>
            </p:oleObj>
          </a:graphicData>
        </a:graphic>
      </p:graphicFrame>
      <p:sp>
        <p:nvSpPr>
          <p:cNvPr id="43016" name="Rectangle 4"/>
          <p:cNvSpPr>
            <a:spLocks noChangeArrowheads="1"/>
          </p:cNvSpPr>
          <p:nvPr/>
        </p:nvSpPr>
        <p:spPr bwMode="auto">
          <a:xfrm>
            <a:off x="9721269" y="-184666"/>
            <a:ext cx="184731" cy="369332"/>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43011" name="Object 3"/>
          <p:cNvGraphicFramePr>
            <a:graphicFrameLocks noChangeAspect="1"/>
          </p:cNvGraphicFramePr>
          <p:nvPr/>
        </p:nvGraphicFramePr>
        <p:xfrm>
          <a:off x="2686315" y="3068639"/>
          <a:ext cx="4533371" cy="504825"/>
        </p:xfrm>
        <a:graphic>
          <a:graphicData uri="http://schemas.openxmlformats.org/presentationml/2006/ole">
            <p:oleObj spid="_x0000_s71905" name="Формула" r:id="rId4" imgW="1815312" imgH="215806" progId="Equation.3">
              <p:embed/>
            </p:oleObj>
          </a:graphicData>
        </a:graphic>
      </p:graphicFrame>
      <p:sp>
        <p:nvSpPr>
          <p:cNvPr id="43018" name="Заголовок 1"/>
          <p:cNvSpPr>
            <a:spLocks noGrp="1"/>
          </p:cNvSpPr>
          <p:nvPr>
            <p:ph type="title"/>
          </p:nvPr>
        </p:nvSpPr>
        <p:spPr/>
        <p:txBody>
          <a:bodyPr/>
          <a:lstStyle/>
          <a:p>
            <a:r>
              <a:rPr lang="en-US" sz="3200" dirty="0"/>
              <a:t>Matrix-vector multiplication with </a:t>
            </a:r>
            <a:r>
              <a:rPr lang="en-US" sz="3200" dirty="0" err="1"/>
              <a:t>rowwise</a:t>
            </a:r>
            <a:r>
              <a:rPr lang="en-US" sz="3200" dirty="0"/>
              <a:t> data division… </a:t>
            </a:r>
            <a:endParaRPr lang="ru-RU" sz="3200" dirty="0" smtClean="0"/>
          </a:p>
        </p:txBody>
      </p:sp>
      <p:sp>
        <p:nvSpPr>
          <p:cNvPr id="11" name="Номер слайда 10"/>
          <p:cNvSpPr>
            <a:spLocks noGrp="1"/>
          </p:cNvSpPr>
          <p:nvPr>
            <p:ph type="sldNum" sz="quarter" idx="12"/>
          </p:nvPr>
        </p:nvSpPr>
        <p:spPr/>
        <p:txBody>
          <a:bodyPr/>
          <a:lstStyle/>
          <a:p>
            <a:pPr>
              <a:defRPr/>
            </a:pPr>
            <a:fld id="{88395F45-E841-462A-AE4C-2FD404BBB533}" type="slidenum">
              <a:rPr lang="ru-RU" smtClean="0"/>
              <a:pPr>
                <a:defRPr/>
              </a:pPr>
              <a:t>27</a:t>
            </a:fld>
            <a:r>
              <a:rPr lang="ru-RU" smtClean="0"/>
              <a:t> </a:t>
            </a:r>
            <a:endParaRPr lang="ru-RU"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Содержимое 2"/>
          <p:cNvSpPr>
            <a:spLocks noGrp="1"/>
          </p:cNvSpPr>
          <p:nvPr>
            <p:ph idx="1"/>
          </p:nvPr>
        </p:nvSpPr>
        <p:spPr/>
        <p:txBody>
          <a:bodyPr/>
          <a:lstStyle/>
          <a:p>
            <a:pPr marL="273050" indent="-273050"/>
            <a:r>
              <a:rPr lang="en-US" dirty="0" smtClean="0"/>
              <a:t>The need to access the main memory appears when there is no necessary data in the cache-memory. </a:t>
            </a:r>
            <a:endParaRPr lang="ru-RU" dirty="0" smtClean="0"/>
          </a:p>
          <a:p>
            <a:pPr lvl="1"/>
            <a:r>
              <a:rPr lang="en-US" dirty="0" smtClean="0"/>
              <a:t>Such situations are called </a:t>
            </a:r>
            <a:r>
              <a:rPr lang="en-US" i="1" dirty="0" smtClean="0"/>
              <a:t>cache misses</a:t>
            </a:r>
            <a:r>
              <a:rPr lang="en-US" dirty="0" smtClean="0"/>
              <a:t>. </a:t>
            </a:r>
            <a:endParaRPr lang="ru-RU" dirty="0" smtClean="0"/>
          </a:p>
          <a:p>
            <a:pPr marL="273050" indent="-273050"/>
            <a:r>
              <a:rPr lang="en-US" dirty="0" smtClean="0"/>
              <a:t>The actual charges on memory work are largely determined by a ratio between using cache-memory and slower main memory.</a:t>
            </a:r>
            <a:endParaRPr lang="ru-RU" dirty="0" smtClean="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63493" name="Заголовок 1"/>
          <p:cNvSpPr>
            <a:spLocks noGrp="1"/>
          </p:cNvSpPr>
          <p:nvPr>
            <p:ph type="title"/>
          </p:nvPr>
        </p:nvSpPr>
        <p:spPr/>
        <p:txBody>
          <a:bodyPr/>
          <a:lstStyle/>
          <a:p>
            <a:r>
              <a:rPr lang="en-US" sz="3200" dirty="0"/>
              <a:t>Matrix-vector multiplication with </a:t>
            </a:r>
            <a:r>
              <a:rPr lang="en-US" sz="3200" dirty="0" err="1"/>
              <a:t>rowwise</a:t>
            </a:r>
            <a:r>
              <a:rPr lang="en-US" sz="3200" dirty="0"/>
              <a:t> data division… </a:t>
            </a:r>
            <a:endParaRPr lang="ru-RU" sz="3200" dirty="0" smtClean="0"/>
          </a:p>
        </p:txBody>
      </p:sp>
      <p:sp>
        <p:nvSpPr>
          <p:cNvPr id="7" name="Номер слайда 6"/>
          <p:cNvSpPr>
            <a:spLocks noGrp="1"/>
          </p:cNvSpPr>
          <p:nvPr>
            <p:ph type="sldNum" sz="quarter" idx="12"/>
          </p:nvPr>
        </p:nvSpPr>
        <p:spPr/>
        <p:txBody>
          <a:bodyPr/>
          <a:lstStyle/>
          <a:p>
            <a:pPr>
              <a:defRPr/>
            </a:pPr>
            <a:fld id="{88395F45-E841-462A-AE4C-2FD404BBB533}" type="slidenum">
              <a:rPr lang="ru-RU" smtClean="0"/>
              <a:pPr>
                <a:defRPr/>
              </a:pPr>
              <a:t>28</a:t>
            </a:fld>
            <a:r>
              <a:rPr lang="ru-RU" smtClean="0"/>
              <a:t> </a:t>
            </a:r>
            <a:endParaRPr lang="ru-RU"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rtlCol="0"/>
          <a:lstStyle/>
          <a:p>
            <a:pPr marL="273050" indent="-273050" fontAlgn="auto">
              <a:spcAft>
                <a:spcPts val="0"/>
              </a:spcAft>
              <a:buFont typeface="Arial" pitchFamily="34" charset="0"/>
              <a:buChar char="•"/>
              <a:defRPr/>
            </a:pPr>
            <a:r>
              <a:rPr lang="en-US" dirty="0" smtClean="0"/>
              <a:t>Let us introduce quantity </a:t>
            </a:r>
            <a:r>
              <a:rPr lang="ru-RU" i="1" dirty="0" smtClean="0">
                <a:sym typeface="Symbol"/>
              </a:rPr>
              <a:t></a:t>
            </a:r>
            <a:r>
              <a:rPr lang="ru-RU" dirty="0" smtClean="0"/>
              <a:t>, 0</a:t>
            </a:r>
            <a:r>
              <a:rPr lang="ru-RU" dirty="0" smtClean="0">
                <a:sym typeface="Symbol"/>
              </a:rPr>
              <a:t></a:t>
            </a:r>
            <a:r>
              <a:rPr lang="ru-RU" i="1" dirty="0" smtClean="0">
                <a:sym typeface="Symbol"/>
              </a:rPr>
              <a:t></a:t>
            </a:r>
            <a:r>
              <a:rPr lang="ru-RU" dirty="0" smtClean="0">
                <a:sym typeface="Symbol"/>
              </a:rPr>
              <a:t></a:t>
            </a:r>
            <a:r>
              <a:rPr lang="ru-RU" dirty="0" smtClean="0"/>
              <a:t>1, </a:t>
            </a:r>
            <a:r>
              <a:rPr lang="en-US" dirty="0" smtClean="0"/>
              <a:t>for defining the </a:t>
            </a:r>
            <a:r>
              <a:rPr lang="en-US" i="1" dirty="0" smtClean="0"/>
              <a:t>frequency of cache misses occurrence</a:t>
            </a:r>
            <a:r>
              <a:rPr lang="en-US" dirty="0" smtClean="0"/>
              <a:t>. </a:t>
            </a:r>
          </a:p>
          <a:p>
            <a:pPr marL="273050" indent="-273050" fontAlgn="auto">
              <a:spcAft>
                <a:spcPts val="0"/>
              </a:spcAft>
              <a:buFont typeface="Arial" pitchFamily="34" charset="0"/>
              <a:buChar char="•"/>
              <a:defRPr/>
            </a:pPr>
            <a:r>
              <a:rPr lang="en-US" dirty="0" smtClean="0"/>
              <a:t>Altogether, the estimate for execution time of the matrix-vector </a:t>
            </a:r>
            <a:r>
              <a:rPr lang="en-US" dirty="0"/>
              <a:t>multiplication </a:t>
            </a:r>
            <a:r>
              <a:rPr lang="en-US" dirty="0" smtClean="0"/>
              <a:t>algorithm takes on the following form:</a:t>
            </a:r>
            <a:endParaRPr lang="ru-RU" dirty="0" smtClean="0"/>
          </a:p>
          <a:p>
            <a:pPr fontAlgn="auto">
              <a:spcAft>
                <a:spcPts val="0"/>
              </a:spcAft>
              <a:buFont typeface="Arial" pitchFamily="34" charset="0"/>
              <a:buChar char="•"/>
              <a:defRPr/>
            </a:pPr>
            <a:endParaRPr lang="ru-RU" dirty="0" smtClean="0"/>
          </a:p>
          <a:p>
            <a:pPr fontAlgn="auto">
              <a:spcAft>
                <a:spcPts val="0"/>
              </a:spcAft>
              <a:buFont typeface="Arial" pitchFamily="34" charset="0"/>
              <a:buChar char="•"/>
              <a:defRPr/>
            </a:pPr>
            <a:endParaRPr lang="ru-RU" dirty="0" smtClean="0"/>
          </a:p>
          <a:p>
            <a:pPr lvl="1" fontAlgn="auto">
              <a:spcAft>
                <a:spcPts val="0"/>
              </a:spcAft>
              <a:buFont typeface="Arial" pitchFamily="34" charset="0"/>
              <a:buChar char="–"/>
              <a:defRPr/>
            </a:pPr>
            <a:r>
              <a:rPr lang="en-US" i="1" dirty="0" smtClean="0"/>
              <a:t>n</a:t>
            </a:r>
            <a:r>
              <a:rPr lang="en-US" dirty="0" smtClean="0"/>
              <a:t> </a:t>
            </a:r>
            <a:r>
              <a:rPr lang="ru-RU" dirty="0" smtClean="0"/>
              <a:t>– </a:t>
            </a:r>
            <a:r>
              <a:rPr lang="en-US" dirty="0" smtClean="0"/>
              <a:t>matrix size</a:t>
            </a:r>
            <a:r>
              <a:rPr lang="ru-RU" dirty="0" smtClean="0"/>
              <a:t>,</a:t>
            </a:r>
          </a:p>
          <a:p>
            <a:pPr lvl="1" fontAlgn="auto">
              <a:spcAft>
                <a:spcPts val="0"/>
              </a:spcAft>
              <a:buFont typeface="Arial" pitchFamily="34" charset="0"/>
              <a:buChar char="–"/>
              <a:defRPr/>
            </a:pPr>
            <a:r>
              <a:rPr lang="ru-RU" i="1" dirty="0" smtClean="0">
                <a:sym typeface="Symbol"/>
              </a:rPr>
              <a:t></a:t>
            </a:r>
            <a:r>
              <a:rPr lang="ru-RU" i="1" dirty="0" smtClean="0"/>
              <a:t> </a:t>
            </a:r>
            <a:r>
              <a:rPr lang="ru-RU" dirty="0" smtClean="0"/>
              <a:t>–</a:t>
            </a:r>
            <a:r>
              <a:rPr lang="en-US" dirty="0" smtClean="0"/>
              <a:t> main memory latency</a:t>
            </a:r>
            <a:r>
              <a:rPr lang="ru-RU" dirty="0" smtClean="0"/>
              <a:t>,</a:t>
            </a:r>
          </a:p>
          <a:p>
            <a:pPr lvl="1" fontAlgn="auto">
              <a:spcAft>
                <a:spcPts val="0"/>
              </a:spcAft>
              <a:buFont typeface="Arial" pitchFamily="34" charset="0"/>
              <a:buChar char="–"/>
              <a:defRPr/>
            </a:pPr>
            <a:r>
              <a:rPr lang="ru-RU" i="1" dirty="0" smtClean="0"/>
              <a:t>β</a:t>
            </a:r>
            <a:r>
              <a:rPr lang="ru-RU" dirty="0" smtClean="0"/>
              <a:t> –</a:t>
            </a:r>
            <a:r>
              <a:rPr lang="en-US" dirty="0" smtClean="0"/>
              <a:t> main memory bandwidth</a:t>
            </a:r>
            <a:r>
              <a:rPr lang="ru-RU" dirty="0" smtClean="0"/>
              <a:t>,</a:t>
            </a:r>
          </a:p>
          <a:p>
            <a:pPr lvl="1" fontAlgn="auto">
              <a:spcAft>
                <a:spcPts val="0"/>
              </a:spcAft>
              <a:buFont typeface="Arial" pitchFamily="34" charset="0"/>
              <a:buChar char="–"/>
              <a:defRPr/>
            </a:pPr>
            <a:r>
              <a:rPr lang="ru-RU" i="1" dirty="0" smtClean="0">
                <a:sym typeface="Symbol"/>
              </a:rPr>
              <a:t></a:t>
            </a:r>
            <a:r>
              <a:rPr lang="ru-RU" i="1" dirty="0" smtClean="0"/>
              <a:t> </a:t>
            </a:r>
            <a:r>
              <a:rPr lang="ru-RU" dirty="0" smtClean="0"/>
              <a:t>–</a:t>
            </a:r>
            <a:r>
              <a:rPr lang="en-US" dirty="0" smtClean="0"/>
              <a:t> cache misses frequency</a:t>
            </a:r>
            <a:r>
              <a:rPr lang="ru-RU" dirty="0" smtClean="0"/>
              <a:t>,</a:t>
            </a:r>
          </a:p>
          <a:p>
            <a:pPr lvl="1" fontAlgn="auto">
              <a:spcAft>
                <a:spcPts val="0"/>
              </a:spcAft>
              <a:buFont typeface="Arial" pitchFamily="34" charset="0"/>
              <a:buChar char="–"/>
              <a:defRPr/>
            </a:pPr>
            <a:r>
              <a:rPr lang="ru-RU" i="1" dirty="0" smtClean="0"/>
              <a:t>τ</a:t>
            </a:r>
            <a:r>
              <a:rPr lang="ru-RU" dirty="0" smtClean="0"/>
              <a:t> –</a:t>
            </a:r>
            <a:r>
              <a:rPr lang="en-US" dirty="0" smtClean="0"/>
              <a:t> execution time of the </a:t>
            </a:r>
            <a:r>
              <a:rPr lang="en-US" dirty="0" err="1" smtClean="0"/>
              <a:t>basiccomputational</a:t>
            </a:r>
            <a:r>
              <a:rPr lang="en-US" dirty="0" smtClean="0"/>
              <a:t> operation.</a:t>
            </a:r>
            <a:endParaRPr lang="ru-RU" dirty="0" smtClean="0"/>
          </a:p>
          <a:p>
            <a:pPr fontAlgn="auto">
              <a:spcAft>
                <a:spcPts val="0"/>
              </a:spcAft>
              <a:buFont typeface="Arial" pitchFamily="34" charset="0"/>
              <a:buChar char="•"/>
              <a:defRPr/>
            </a:pPr>
            <a:endParaRPr lang="ru-RU" dirty="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66565" name="Rectangle 2"/>
          <p:cNvSpPr>
            <a:spLocks noChangeArrowheads="1"/>
          </p:cNvSpPr>
          <p:nvPr/>
        </p:nvSpPr>
        <p:spPr bwMode="auto">
          <a:xfrm>
            <a:off x="9721269" y="-184666"/>
            <a:ext cx="184731" cy="369332"/>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66561" name="Object 1"/>
          <p:cNvGraphicFramePr>
            <a:graphicFrameLocks noChangeAspect="1"/>
          </p:cNvGraphicFramePr>
          <p:nvPr/>
        </p:nvGraphicFramePr>
        <p:xfrm>
          <a:off x="1738313" y="2857500"/>
          <a:ext cx="5056187" cy="457200"/>
        </p:xfrm>
        <a:graphic>
          <a:graphicData uri="http://schemas.openxmlformats.org/presentationml/2006/ole">
            <p:oleObj spid="_x0000_s72819" name="Формула" r:id="rId3" imgW="2336800" imgH="228600" progId="Equation.3">
              <p:embed/>
            </p:oleObj>
          </a:graphicData>
        </a:graphic>
      </p:graphicFrame>
      <p:sp>
        <p:nvSpPr>
          <p:cNvPr id="66567" name="Заголовок 1"/>
          <p:cNvSpPr>
            <a:spLocks noGrp="1"/>
          </p:cNvSpPr>
          <p:nvPr>
            <p:ph type="title"/>
          </p:nvPr>
        </p:nvSpPr>
        <p:spPr/>
        <p:txBody>
          <a:bodyPr/>
          <a:lstStyle/>
          <a:p>
            <a:r>
              <a:rPr lang="en-US" sz="3200" dirty="0"/>
              <a:t>Matrix-vector multiplication with </a:t>
            </a:r>
            <a:r>
              <a:rPr lang="en-US" sz="3200" dirty="0" err="1"/>
              <a:t>rowwise</a:t>
            </a:r>
            <a:r>
              <a:rPr lang="en-US" sz="3200" dirty="0"/>
              <a:t> data division… </a:t>
            </a:r>
            <a:endParaRPr lang="ru-RU" sz="3200" dirty="0" smtClean="0"/>
          </a:p>
        </p:txBody>
      </p:sp>
      <p:sp>
        <p:nvSpPr>
          <p:cNvPr id="9" name="Номер слайда 8"/>
          <p:cNvSpPr>
            <a:spLocks noGrp="1"/>
          </p:cNvSpPr>
          <p:nvPr>
            <p:ph type="sldNum" sz="quarter" idx="12"/>
          </p:nvPr>
        </p:nvSpPr>
        <p:spPr/>
        <p:txBody>
          <a:bodyPr/>
          <a:lstStyle/>
          <a:p>
            <a:pPr>
              <a:defRPr/>
            </a:pPr>
            <a:fld id="{88395F45-E841-462A-AE4C-2FD404BBB533}" type="slidenum">
              <a:rPr lang="ru-RU" smtClean="0"/>
              <a:pPr>
                <a:defRPr/>
              </a:pPr>
              <a:t>29</a:t>
            </a:fld>
            <a:r>
              <a:rPr lang="ru-RU" smtClean="0"/>
              <a:t> </a:t>
            </a: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Заголовок 1"/>
          <p:cNvSpPr>
            <a:spLocks noGrp="1"/>
          </p:cNvSpPr>
          <p:nvPr>
            <p:ph type="title"/>
          </p:nvPr>
        </p:nvSpPr>
        <p:spPr/>
        <p:txBody>
          <a:bodyPr/>
          <a:lstStyle/>
          <a:p>
            <a:r>
              <a:rPr lang="en-US" dirty="0" smtClean="0"/>
              <a:t>Introduction</a:t>
            </a:r>
            <a:r>
              <a:rPr lang="ru-RU" dirty="0" smtClean="0"/>
              <a:t>…</a:t>
            </a:r>
          </a:p>
        </p:txBody>
      </p:sp>
      <p:sp>
        <p:nvSpPr>
          <p:cNvPr id="3" name="Содержимое 2"/>
          <p:cNvSpPr>
            <a:spLocks noGrp="1"/>
          </p:cNvSpPr>
          <p:nvPr>
            <p:ph idx="1"/>
          </p:nvPr>
        </p:nvSpPr>
        <p:spPr/>
        <p:txBody>
          <a:bodyPr rtlCol="0"/>
          <a:lstStyle/>
          <a:p>
            <a:pPr marL="265113" indent="-265113" fontAlgn="auto">
              <a:spcAft>
                <a:spcPts val="0"/>
              </a:spcAft>
              <a:buFont typeface="Arial" pitchFamily="34" charset="0"/>
              <a:buChar char="•"/>
              <a:defRPr/>
            </a:pPr>
            <a:r>
              <a:rPr lang="en-US" dirty="0" smtClean="0"/>
              <a:t>Matrices and matrix operations are widely used for mathematical modeling of various processes, events and systems.</a:t>
            </a:r>
          </a:p>
          <a:p>
            <a:pPr marL="265113" indent="-265113" fontAlgn="auto">
              <a:spcAft>
                <a:spcPts val="0"/>
              </a:spcAft>
              <a:buFont typeface="Arial" pitchFamily="34" charset="0"/>
              <a:buChar char="•"/>
              <a:defRPr/>
            </a:pPr>
            <a:r>
              <a:rPr lang="en-US" dirty="0" smtClean="0"/>
              <a:t>Many standard program libraries contain procedures for the various matrix operations.</a:t>
            </a:r>
          </a:p>
          <a:p>
            <a:pPr marL="265113" indent="-265113" fontAlgn="auto">
              <a:spcAft>
                <a:spcPts val="0"/>
              </a:spcAft>
              <a:buFont typeface="Arial" pitchFamily="34" charset="0"/>
              <a:buChar char="•"/>
              <a:defRPr/>
            </a:pPr>
            <a:r>
              <a:rPr lang="en-US" dirty="0"/>
              <a:t>The </a:t>
            </a:r>
            <a:r>
              <a:rPr lang="en-US" dirty="0" smtClean="0"/>
              <a:t>amount of software for matrix processing is constantly increasing:</a:t>
            </a:r>
            <a:endParaRPr lang="ru-RU" dirty="0" smtClean="0"/>
          </a:p>
          <a:p>
            <a:pPr lvl="1" fontAlgn="auto">
              <a:spcAft>
                <a:spcPts val="0"/>
              </a:spcAft>
              <a:buFont typeface="Arial" pitchFamily="34" charset="0"/>
              <a:buChar char="–"/>
              <a:defRPr/>
            </a:pPr>
            <a:r>
              <a:rPr lang="en-US" dirty="0" smtClean="0"/>
              <a:t>new storage structures are developed</a:t>
            </a:r>
            <a:r>
              <a:rPr lang="ru-RU" dirty="0" smtClean="0"/>
              <a:t>,</a:t>
            </a:r>
          </a:p>
          <a:p>
            <a:pPr lvl="1" fontAlgn="auto">
              <a:spcAft>
                <a:spcPts val="0"/>
              </a:spcAft>
              <a:buFont typeface="Arial" pitchFamily="34" charset="0"/>
              <a:buChar char="–"/>
              <a:defRPr/>
            </a:pPr>
            <a:r>
              <a:rPr lang="en-US" dirty="0" smtClean="0"/>
              <a:t>various highly efficient machine-dependent implementations of the algorithms are designed,</a:t>
            </a:r>
            <a:endParaRPr lang="ru-RU" dirty="0" smtClean="0"/>
          </a:p>
          <a:p>
            <a:pPr lvl="1" fontAlgn="auto">
              <a:spcAft>
                <a:spcPts val="0"/>
              </a:spcAft>
              <a:buFont typeface="Arial" pitchFamily="34" charset="0"/>
              <a:buChar char="–"/>
              <a:defRPr/>
            </a:pPr>
            <a:r>
              <a:rPr lang="en-US" dirty="0" smtClean="0"/>
              <a:t>theoretical investigations to search faster matrix computation methods are carried out.</a:t>
            </a:r>
            <a:endParaRPr lang="ru-RU" dirty="0" smtClean="0"/>
          </a:p>
          <a:p>
            <a:pPr fontAlgn="auto">
              <a:spcAft>
                <a:spcPts val="0"/>
              </a:spcAft>
              <a:buFont typeface="Arial" pitchFamily="34" charset="0"/>
              <a:buChar char="•"/>
              <a:defRPr/>
            </a:pPr>
            <a:endParaRPr lang="ru-RU" dirty="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7" name="Номер слайда 6"/>
          <p:cNvSpPr>
            <a:spLocks noGrp="1"/>
          </p:cNvSpPr>
          <p:nvPr>
            <p:ph type="sldNum" sz="quarter" idx="12"/>
          </p:nvPr>
        </p:nvSpPr>
        <p:spPr/>
        <p:txBody>
          <a:bodyPr/>
          <a:lstStyle/>
          <a:p>
            <a:pPr>
              <a:defRPr/>
            </a:pPr>
            <a:fld id="{88395F45-E841-462A-AE4C-2FD404BBB533}" type="slidenum">
              <a:rPr lang="ru-RU" smtClean="0"/>
              <a:pPr>
                <a:defRPr/>
              </a:pPr>
              <a:t>3</a:t>
            </a:fld>
            <a:r>
              <a:rPr lang="ru-RU" smtClean="0"/>
              <a:t> </a:t>
            </a:r>
            <a:endParaRPr lang="ru-RU" dirty="0"/>
          </a:p>
        </p:txBody>
      </p:sp>
    </p:spTree>
    <p:extLst>
      <p:ext uri="{BB962C8B-B14F-4D97-AF65-F5344CB8AC3E}">
        <p14:creationId xmlns:p14="http://schemas.microsoft.com/office/powerpoint/2010/main" xmlns="" val="219598182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95300" y="1071563"/>
            <a:ext cx="8915400" cy="5237162"/>
          </a:xfrm>
        </p:spPr>
        <p:txBody>
          <a:bodyPr rtlCol="0">
            <a:normAutofit/>
          </a:bodyPr>
          <a:lstStyle/>
          <a:p>
            <a:pPr marL="273050" indent="-273050" fontAlgn="auto">
              <a:spcAft>
                <a:spcPts val="0"/>
              </a:spcAft>
              <a:buFont typeface="Arial" pitchFamily="34" charset="0"/>
              <a:buChar char="•"/>
              <a:defRPr/>
            </a:pPr>
            <a:r>
              <a:rPr lang="en-US" dirty="0" smtClean="0"/>
              <a:t>The parameters </a:t>
            </a:r>
            <a:r>
              <a:rPr lang="ru-RU" i="1" dirty="0" smtClean="0">
                <a:sym typeface="Symbol"/>
              </a:rPr>
              <a:t></a:t>
            </a:r>
            <a:r>
              <a:rPr lang="ru-RU" i="1" dirty="0" smtClean="0"/>
              <a:t> </a:t>
            </a:r>
            <a:r>
              <a:rPr lang="en-US" dirty="0" smtClean="0"/>
              <a:t>and</a:t>
            </a:r>
            <a:r>
              <a:rPr lang="ru-RU" dirty="0" smtClean="0"/>
              <a:t> </a:t>
            </a:r>
            <a:r>
              <a:rPr lang="ru-RU" i="1" dirty="0" smtClean="0"/>
              <a:t>β </a:t>
            </a:r>
            <a:r>
              <a:rPr lang="en-US" dirty="0" smtClean="0"/>
              <a:t>are the characteristics of the used computational system.</a:t>
            </a:r>
            <a:endParaRPr lang="ru-RU" dirty="0" smtClean="0"/>
          </a:p>
          <a:p>
            <a:pPr marL="273050" indent="-273050" fontAlgn="auto">
              <a:spcAft>
                <a:spcPts val="0"/>
              </a:spcAft>
              <a:buFont typeface="Arial" pitchFamily="34" charset="0"/>
              <a:buChar char="•"/>
              <a:defRPr/>
            </a:pPr>
            <a:r>
              <a:rPr lang="en-US" dirty="0" smtClean="0"/>
              <a:t>There </a:t>
            </a:r>
            <a:r>
              <a:rPr lang="en-US" dirty="0"/>
              <a:t>are some systems of analysis of the memory performance to measure these parameters</a:t>
            </a:r>
            <a:r>
              <a:rPr lang="en-US" dirty="0" smtClean="0"/>
              <a:t>.</a:t>
            </a:r>
            <a:r>
              <a:rPr lang="ru-RU" dirty="0" smtClean="0"/>
              <a:t> </a:t>
            </a:r>
          </a:p>
          <a:p>
            <a:pPr lvl="1" fontAlgn="auto">
              <a:spcAft>
                <a:spcPts val="0"/>
              </a:spcAft>
              <a:buFont typeface="Arial" pitchFamily="34" charset="0"/>
              <a:buChar char="–"/>
              <a:defRPr/>
            </a:pPr>
            <a:r>
              <a:rPr lang="en-US" dirty="0" smtClean="0"/>
              <a:t>In </a:t>
            </a:r>
            <a:r>
              <a:rPr lang="en-US" dirty="0"/>
              <a:t>the</a:t>
            </a:r>
            <a:r>
              <a:rPr lang="ru-RU" dirty="0"/>
              <a:t> </a:t>
            </a:r>
            <a:r>
              <a:rPr lang="en-US" dirty="0"/>
              <a:t>experiments demonstrated later system </a:t>
            </a:r>
            <a:r>
              <a:rPr lang="ru-RU" dirty="0" err="1"/>
              <a:t>RightMark</a:t>
            </a:r>
            <a:r>
              <a:rPr lang="ru-RU" dirty="0"/>
              <a:t> </a:t>
            </a:r>
            <a:r>
              <a:rPr lang="ru-RU" dirty="0" err="1"/>
              <a:t>Memory</a:t>
            </a:r>
            <a:r>
              <a:rPr lang="ru-RU" dirty="0"/>
              <a:t> </a:t>
            </a:r>
            <a:r>
              <a:rPr lang="ru-RU" dirty="0" err="1"/>
              <a:t>Analyzer</a:t>
            </a:r>
            <a:r>
              <a:rPr lang="en-US" dirty="0"/>
              <a:t> is used. With its help estimates </a:t>
            </a:r>
            <a:r>
              <a:rPr lang="ru-RU" i="1" dirty="0"/>
              <a:t>β </a:t>
            </a:r>
            <a:r>
              <a:rPr lang="ru-RU" dirty="0"/>
              <a:t>= 12,44 </a:t>
            </a:r>
            <a:r>
              <a:rPr lang="en-US" dirty="0"/>
              <a:t>Gb/s and</a:t>
            </a:r>
            <a:r>
              <a:rPr lang="ru-RU" dirty="0"/>
              <a:t> </a:t>
            </a:r>
            <a:r>
              <a:rPr lang="ru-RU" i="1" dirty="0">
                <a:sym typeface="Symbol"/>
              </a:rPr>
              <a:t></a:t>
            </a:r>
            <a:r>
              <a:rPr lang="ru-RU" i="1" dirty="0"/>
              <a:t> </a:t>
            </a:r>
            <a:r>
              <a:rPr lang="ru-RU" dirty="0"/>
              <a:t>= 8,31 </a:t>
            </a:r>
            <a:r>
              <a:rPr lang="en-US" dirty="0"/>
              <a:t>ns are achieved on the computational system involved in the experiments</a:t>
            </a:r>
            <a:r>
              <a:rPr lang="en-US" dirty="0" smtClean="0"/>
              <a:t>.</a:t>
            </a:r>
            <a:r>
              <a:rPr lang="ru-RU" dirty="0" smtClean="0"/>
              <a:t> </a:t>
            </a:r>
          </a:p>
          <a:p>
            <a:pPr marL="273050" indent="-273050" fontAlgn="auto">
              <a:spcAft>
                <a:spcPts val="0"/>
              </a:spcAft>
              <a:buFont typeface="Arial" pitchFamily="34" charset="0"/>
              <a:buChar char="•"/>
              <a:defRPr/>
            </a:pPr>
            <a:r>
              <a:rPr lang="en-US" dirty="0" smtClean="0"/>
              <a:t>For estimating the cache misses frequency </a:t>
            </a:r>
            <a:r>
              <a:rPr lang="ru-RU" i="1" dirty="0" smtClean="0">
                <a:sym typeface="Symbol"/>
              </a:rPr>
              <a:t></a:t>
            </a:r>
            <a:r>
              <a:rPr lang="ru-RU" dirty="0" smtClean="0"/>
              <a:t> </a:t>
            </a:r>
            <a:r>
              <a:rPr lang="en-US" dirty="0" smtClean="0"/>
              <a:t>system </a:t>
            </a:r>
            <a:r>
              <a:rPr lang="ru-RU" dirty="0" err="1" smtClean="0"/>
              <a:t>Intel</a:t>
            </a:r>
            <a:r>
              <a:rPr lang="ru-RU" dirty="0" smtClean="0"/>
              <a:t> V</a:t>
            </a:r>
            <a:r>
              <a:rPr lang="en-US" dirty="0" smtClean="0"/>
              <a:t>t</a:t>
            </a:r>
            <a:r>
              <a:rPr lang="ru-RU" dirty="0" err="1" smtClean="0"/>
              <a:t>une</a:t>
            </a:r>
            <a:r>
              <a:rPr lang="en-US" dirty="0" smtClean="0"/>
              <a:t> can be used</a:t>
            </a:r>
            <a:r>
              <a:rPr lang="ru-RU" dirty="0" smtClean="0"/>
              <a:t>. </a:t>
            </a:r>
          </a:p>
          <a:p>
            <a:pPr marL="273050" indent="-273050" fontAlgn="auto">
              <a:spcAft>
                <a:spcPts val="0"/>
              </a:spcAft>
              <a:buFont typeface="Arial" pitchFamily="34" charset="0"/>
              <a:buChar char="•"/>
              <a:defRPr/>
            </a:pPr>
            <a:r>
              <a:rPr lang="en-US" dirty="0" smtClean="0"/>
              <a:t>Using system </a:t>
            </a:r>
            <a:r>
              <a:rPr lang="ru-RU" dirty="0" err="1"/>
              <a:t>Visual</a:t>
            </a:r>
            <a:r>
              <a:rPr lang="ru-RU" dirty="0"/>
              <a:t> </a:t>
            </a:r>
            <a:r>
              <a:rPr lang="ru-RU" dirty="0" err="1"/>
              <a:t>Performance</a:t>
            </a:r>
            <a:r>
              <a:rPr lang="ru-RU" dirty="0"/>
              <a:t> </a:t>
            </a:r>
            <a:r>
              <a:rPr lang="ru-RU" dirty="0" err="1"/>
              <a:t>System</a:t>
            </a:r>
            <a:r>
              <a:rPr lang="ru-RU" dirty="0"/>
              <a:t> </a:t>
            </a:r>
            <a:r>
              <a:rPr lang="ru-RU" dirty="0" smtClean="0"/>
              <a:t>(</a:t>
            </a:r>
            <a:r>
              <a:rPr lang="en-US" dirty="0" smtClean="0"/>
              <a:t>later VPS</a:t>
            </a:r>
            <a:r>
              <a:rPr lang="ru-RU" dirty="0" smtClean="0"/>
              <a:t>)</a:t>
            </a:r>
            <a:r>
              <a:rPr lang="en-US" dirty="0" smtClean="0"/>
              <a:t> can also be useful to measure this parameter. The estimates that will be mentioned later were derived on this system.</a:t>
            </a:r>
            <a:endParaRPr lang="ru-RU" dirty="0" smtClean="0"/>
          </a:p>
          <a:p>
            <a:pPr fontAlgn="auto">
              <a:spcAft>
                <a:spcPts val="0"/>
              </a:spcAft>
              <a:buFont typeface="Arial" pitchFamily="34" charset="0"/>
              <a:buChar char="•"/>
              <a:defRPr/>
            </a:pPr>
            <a:endParaRPr lang="ru-RU" dirty="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74757" name="Заголовок 1"/>
          <p:cNvSpPr>
            <a:spLocks noGrp="1"/>
          </p:cNvSpPr>
          <p:nvPr>
            <p:ph type="title"/>
          </p:nvPr>
        </p:nvSpPr>
        <p:spPr/>
        <p:txBody>
          <a:bodyPr/>
          <a:lstStyle/>
          <a:p>
            <a:r>
              <a:rPr lang="en-US" sz="3200" dirty="0"/>
              <a:t>Matrix-vector multiplication with </a:t>
            </a:r>
            <a:r>
              <a:rPr lang="en-US" sz="3200" dirty="0" err="1"/>
              <a:t>rowwise</a:t>
            </a:r>
            <a:r>
              <a:rPr lang="en-US" sz="3200" dirty="0"/>
              <a:t> data division… </a:t>
            </a:r>
            <a:endParaRPr lang="ru-RU" sz="3200" dirty="0" smtClean="0"/>
          </a:p>
        </p:txBody>
      </p:sp>
      <p:sp>
        <p:nvSpPr>
          <p:cNvPr id="7" name="Номер слайда 6"/>
          <p:cNvSpPr>
            <a:spLocks noGrp="1"/>
          </p:cNvSpPr>
          <p:nvPr>
            <p:ph type="sldNum" sz="quarter" idx="12"/>
          </p:nvPr>
        </p:nvSpPr>
        <p:spPr/>
        <p:txBody>
          <a:bodyPr/>
          <a:lstStyle/>
          <a:p>
            <a:pPr>
              <a:defRPr/>
            </a:pPr>
            <a:fld id="{88395F45-E841-462A-AE4C-2FD404BBB533}" type="slidenum">
              <a:rPr lang="ru-RU" smtClean="0"/>
              <a:pPr>
                <a:defRPr/>
              </a:pPr>
              <a:t>30</a:t>
            </a:fld>
            <a:r>
              <a:rPr lang="ru-RU" smtClean="0"/>
              <a:t> </a:t>
            </a:r>
            <a:endParaRPr lang="ru-RU"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95300" y="1071563"/>
            <a:ext cx="8915400" cy="5237162"/>
          </a:xfrm>
        </p:spPr>
        <p:txBody>
          <a:bodyPr rtlCol="0"/>
          <a:lstStyle/>
          <a:p>
            <a:pPr marL="273050" indent="-273050" fontAlgn="auto">
              <a:spcAft>
                <a:spcPts val="0"/>
              </a:spcAft>
              <a:buFont typeface="Arial" pitchFamily="34" charset="0"/>
              <a:buChar char="•"/>
              <a:defRPr/>
            </a:pPr>
            <a:r>
              <a:rPr lang="en-US" dirty="0" smtClean="0"/>
              <a:t>For estimating time </a:t>
            </a:r>
            <a:r>
              <a:rPr lang="ru-RU" i="1" dirty="0"/>
              <a:t>τ</a:t>
            </a:r>
            <a:r>
              <a:rPr lang="ru-RU" dirty="0"/>
              <a:t> </a:t>
            </a:r>
            <a:r>
              <a:rPr lang="en-US" dirty="0" smtClean="0"/>
              <a:t>of one operation the execution time of </a:t>
            </a:r>
            <a:r>
              <a:rPr lang="en-US" dirty="0"/>
              <a:t>the sequential matrix-vector multiplication </a:t>
            </a:r>
            <a:r>
              <a:rPr lang="en-US" dirty="0" smtClean="0"/>
              <a:t>algorithm for small data volume can be measured.</a:t>
            </a:r>
            <a:r>
              <a:rPr lang="ru-RU" dirty="0" smtClean="0"/>
              <a:t> </a:t>
            </a:r>
          </a:p>
          <a:p>
            <a:pPr lvl="1" fontAlgn="auto">
              <a:spcAft>
                <a:spcPts val="0"/>
              </a:spcAft>
              <a:buFont typeface="Arial" pitchFamily="34" charset="0"/>
              <a:buChar char="–"/>
              <a:defRPr/>
            </a:pPr>
            <a:r>
              <a:rPr lang="en-US" dirty="0" smtClean="0"/>
              <a:t>In order to eliminate the need of fetching data from the main memory, the matrix and the vector can be </a:t>
            </a:r>
            <a:r>
              <a:rPr lang="en-US" dirty="0"/>
              <a:t>filled with </a:t>
            </a:r>
            <a:r>
              <a:rPr lang="en-US" dirty="0" smtClean="0"/>
              <a:t>random numbers before the start of the computations.</a:t>
            </a:r>
            <a:endParaRPr lang="ru-RU" dirty="0" smtClean="0"/>
          </a:p>
          <a:p>
            <a:pPr marL="273050" indent="-273050" fontAlgn="auto">
              <a:spcAft>
                <a:spcPts val="0"/>
              </a:spcAft>
              <a:buFont typeface="Arial" pitchFamily="34" charset="0"/>
              <a:buChar char="•"/>
              <a:defRPr/>
            </a:pPr>
            <a:r>
              <a:rPr lang="en-US" dirty="0" smtClean="0"/>
              <a:t>Dividing the resulting time by the number of the executed operations, the execution time of the basic computational operation </a:t>
            </a:r>
            <a:r>
              <a:rPr lang="ru-RU" i="1" dirty="0"/>
              <a:t>τ </a:t>
            </a:r>
            <a:r>
              <a:rPr lang="en-US" dirty="0" smtClean="0"/>
              <a:t>for the algorithm can be derived.</a:t>
            </a:r>
            <a:r>
              <a:rPr lang="ru-RU" dirty="0" smtClean="0"/>
              <a:t> </a:t>
            </a:r>
          </a:p>
          <a:p>
            <a:pPr lvl="1" fontAlgn="auto">
              <a:spcAft>
                <a:spcPts val="0"/>
              </a:spcAft>
              <a:buFont typeface="Arial" pitchFamily="34" charset="0"/>
              <a:buChar char="–"/>
              <a:defRPr/>
            </a:pPr>
            <a:r>
              <a:rPr lang="en-US" dirty="0" smtClean="0"/>
              <a:t>For the computational system the derived value of </a:t>
            </a:r>
            <a:r>
              <a:rPr lang="ru-RU" i="1" dirty="0"/>
              <a:t>τ </a:t>
            </a:r>
            <a:r>
              <a:rPr lang="en-US" dirty="0" smtClean="0"/>
              <a:t>equals </a:t>
            </a:r>
            <a:br>
              <a:rPr lang="en-US" dirty="0" smtClean="0"/>
            </a:br>
            <a:r>
              <a:rPr lang="ru-RU" dirty="0" smtClean="0"/>
              <a:t>3,78 </a:t>
            </a:r>
            <a:r>
              <a:rPr lang="en-US" dirty="0" smtClean="0"/>
              <a:t>ns</a:t>
            </a:r>
            <a:r>
              <a:rPr lang="ru-RU" dirty="0" smtClean="0"/>
              <a:t>.</a:t>
            </a:r>
          </a:p>
          <a:p>
            <a:pPr marL="273050" indent="-273050" fontAlgn="auto">
              <a:spcAft>
                <a:spcPts val="0"/>
              </a:spcAft>
              <a:buFont typeface="Arial" pitchFamily="34" charset="0"/>
              <a:buChar char="•"/>
              <a:defRPr/>
            </a:pPr>
            <a:r>
              <a:rPr lang="en-US" dirty="0" smtClean="0"/>
              <a:t>The cache misses frequency measured with the help of VPS system was found to equal </a:t>
            </a:r>
            <a:r>
              <a:rPr lang="ru-RU" dirty="0" smtClean="0"/>
              <a:t>0,0033.</a:t>
            </a:r>
          </a:p>
          <a:p>
            <a:pPr fontAlgn="auto">
              <a:spcAft>
                <a:spcPts val="0"/>
              </a:spcAft>
              <a:buFont typeface="Arial" pitchFamily="34" charset="0"/>
              <a:buChar char="•"/>
              <a:defRPr/>
            </a:pPr>
            <a:endParaRPr lang="ru-RU" dirty="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72709" name="Заголовок 1"/>
          <p:cNvSpPr>
            <a:spLocks noGrp="1"/>
          </p:cNvSpPr>
          <p:nvPr>
            <p:ph type="title"/>
          </p:nvPr>
        </p:nvSpPr>
        <p:spPr/>
        <p:txBody>
          <a:bodyPr/>
          <a:lstStyle/>
          <a:p>
            <a:r>
              <a:rPr lang="en-US" sz="3200" dirty="0"/>
              <a:t>Matrix-vector multiplication with </a:t>
            </a:r>
            <a:r>
              <a:rPr lang="en-US" sz="3200" dirty="0" err="1"/>
              <a:t>rowwise</a:t>
            </a:r>
            <a:r>
              <a:rPr lang="en-US" sz="3200" dirty="0"/>
              <a:t> data division… </a:t>
            </a:r>
            <a:endParaRPr lang="ru-RU" sz="3200" dirty="0" smtClean="0"/>
          </a:p>
        </p:txBody>
      </p:sp>
      <p:sp>
        <p:nvSpPr>
          <p:cNvPr id="7" name="Номер слайда 6"/>
          <p:cNvSpPr>
            <a:spLocks noGrp="1"/>
          </p:cNvSpPr>
          <p:nvPr>
            <p:ph type="sldNum" sz="quarter" idx="12"/>
          </p:nvPr>
        </p:nvSpPr>
        <p:spPr/>
        <p:txBody>
          <a:bodyPr/>
          <a:lstStyle/>
          <a:p>
            <a:pPr>
              <a:defRPr/>
            </a:pPr>
            <a:fld id="{88395F45-E841-462A-AE4C-2FD404BBB533}" type="slidenum">
              <a:rPr lang="ru-RU" smtClean="0"/>
              <a:pPr>
                <a:defRPr/>
              </a:pPr>
              <a:t>31</a:t>
            </a:fld>
            <a:r>
              <a:rPr lang="ru-RU" smtClean="0"/>
              <a:t> </a:t>
            </a:r>
            <a:endParaRPr lang="ru-RU"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Содержимое 2"/>
          <p:cNvSpPr>
            <a:spLocks noGrp="1"/>
          </p:cNvSpPr>
          <p:nvPr>
            <p:ph idx="1"/>
          </p:nvPr>
        </p:nvSpPr>
        <p:spPr>
          <a:xfrm>
            <a:off x="495300" y="1000125"/>
            <a:ext cx="8915400" cy="5054600"/>
          </a:xfrm>
        </p:spPr>
        <p:txBody>
          <a:bodyPr/>
          <a:lstStyle/>
          <a:p>
            <a:pPr marL="273050" indent="-273050"/>
            <a:r>
              <a:rPr lang="en-US" dirty="0" smtClean="0"/>
              <a:t>The comparison of the experimental and theoretical execution time for the </a:t>
            </a:r>
            <a:r>
              <a:rPr lang="en-US" dirty="0"/>
              <a:t>sequential matrix-vector multiplication </a:t>
            </a:r>
            <a:r>
              <a:rPr lang="en-US" dirty="0" smtClean="0"/>
              <a:t>algorithm.</a:t>
            </a:r>
            <a:endParaRPr lang="ru-RU" dirty="0" smtClean="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graphicFrame>
        <p:nvGraphicFramePr>
          <p:cNvPr id="7" name="Таблица 6"/>
          <p:cNvGraphicFramePr>
            <a:graphicFrameLocks noGrp="1"/>
          </p:cNvGraphicFramePr>
          <p:nvPr>
            <p:extLst>
              <p:ext uri="{D42A27DB-BD31-4B8C-83A1-F6EECF244321}">
                <p14:modId xmlns:p14="http://schemas.microsoft.com/office/powerpoint/2010/main" xmlns="" val="1091831760"/>
              </p:ext>
            </p:extLst>
          </p:nvPr>
        </p:nvGraphicFramePr>
        <p:xfrm>
          <a:off x="1403350" y="2276476"/>
          <a:ext cx="7098787" cy="3672409"/>
        </p:xfrm>
        <a:graphic>
          <a:graphicData uri="http://schemas.openxmlformats.org/drawingml/2006/table">
            <a:tbl>
              <a:tblPr/>
              <a:tblGrid>
                <a:gridCol w="1659727"/>
                <a:gridCol w="2719530"/>
                <a:gridCol w="2719530"/>
              </a:tblGrid>
              <a:tr h="612069">
                <a:tc>
                  <a:txBody>
                    <a:bodyPr/>
                    <a:lstStyle/>
                    <a:p>
                      <a:pPr marL="0" indent="95250" algn="ctr">
                        <a:spcBef>
                          <a:spcPts val="300"/>
                        </a:spcBef>
                        <a:spcAft>
                          <a:spcPts val="0"/>
                        </a:spcAft>
                      </a:pPr>
                      <a:r>
                        <a:rPr lang="en-US" sz="1400" dirty="0" smtClean="0">
                          <a:latin typeface="Times New Roman"/>
                          <a:ea typeface="Batang"/>
                        </a:rPr>
                        <a:t>Matrix size</a:t>
                      </a:r>
                      <a:endParaRPr lang="ru-RU" sz="1050" dirty="0">
                        <a:latin typeface="Times New Roman"/>
                        <a:ea typeface="Times New Roman"/>
                      </a:endParaRPr>
                    </a:p>
                  </a:txBody>
                  <a:tcPr marL="71783" marR="717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69875" algn="ctr">
                        <a:spcBef>
                          <a:spcPts val="300"/>
                        </a:spcBef>
                        <a:spcAft>
                          <a:spcPts val="0"/>
                        </a:spcAft>
                      </a:pPr>
                      <a:r>
                        <a:rPr lang="en-US" sz="1400" dirty="0" smtClean="0">
                          <a:latin typeface="Times New Roman"/>
                          <a:ea typeface="Batang"/>
                        </a:rPr>
                        <a:t>Experiment</a:t>
                      </a:r>
                      <a:endParaRPr lang="ru-RU" sz="1050" dirty="0">
                        <a:latin typeface="Times New Roman"/>
                        <a:ea typeface="Times New Roman"/>
                      </a:endParaRPr>
                    </a:p>
                  </a:txBody>
                  <a:tcPr marL="71783" marR="717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69875" algn="ctr">
                        <a:spcBef>
                          <a:spcPts val="300"/>
                        </a:spcBef>
                        <a:spcAft>
                          <a:spcPts val="0"/>
                        </a:spcAft>
                      </a:pPr>
                      <a:r>
                        <a:rPr lang="en-US" sz="1400" dirty="0" smtClean="0">
                          <a:latin typeface="Times New Roman"/>
                          <a:ea typeface="Batang"/>
                        </a:rPr>
                        <a:t>Model</a:t>
                      </a:r>
                      <a:endParaRPr lang="ru-RU" sz="1050" dirty="0">
                        <a:latin typeface="Times New Roman"/>
                        <a:ea typeface="Times New Roman"/>
                      </a:endParaRPr>
                    </a:p>
                  </a:txBody>
                  <a:tcPr marL="71783" marR="7178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6034">
                <a:tc>
                  <a:txBody>
                    <a:bodyPr/>
                    <a:lstStyle/>
                    <a:p>
                      <a:pPr indent="269875" algn="ctr">
                        <a:spcBef>
                          <a:spcPts val="300"/>
                        </a:spcBef>
                        <a:spcAft>
                          <a:spcPts val="0"/>
                        </a:spcAft>
                      </a:pPr>
                      <a:r>
                        <a:rPr lang="ru-RU" sz="1800" dirty="0">
                          <a:latin typeface="Times New Roman"/>
                          <a:ea typeface="Batang"/>
                        </a:rPr>
                        <a:t>1000</a:t>
                      </a:r>
                      <a:endParaRPr lang="ru-RU" sz="1200" dirty="0">
                        <a:latin typeface="Times New Roman"/>
                        <a:ea typeface="Times New Roman"/>
                      </a:endParaRPr>
                    </a:p>
                  </a:txBody>
                  <a:tcPr marL="71783" marR="717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69875" algn="ctr">
                        <a:spcBef>
                          <a:spcPts val="300"/>
                        </a:spcBef>
                        <a:spcAft>
                          <a:spcPts val="0"/>
                        </a:spcAft>
                      </a:pPr>
                      <a:r>
                        <a:rPr lang="ru-RU" sz="1800" dirty="0">
                          <a:latin typeface="Times New Roman"/>
                          <a:ea typeface="Batang"/>
                        </a:rPr>
                        <a:t>0,0076</a:t>
                      </a:r>
                      <a:endParaRPr lang="ru-RU" sz="1200" dirty="0">
                        <a:latin typeface="Times New Roman"/>
                        <a:ea typeface="Times New Roman"/>
                      </a:endParaRPr>
                    </a:p>
                  </a:txBody>
                  <a:tcPr marL="71783" marR="717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69875" algn="ctr">
                        <a:spcBef>
                          <a:spcPts val="300"/>
                        </a:spcBef>
                        <a:spcAft>
                          <a:spcPts val="0"/>
                        </a:spcAft>
                      </a:pPr>
                      <a:r>
                        <a:rPr lang="ru-RU" sz="1800">
                          <a:latin typeface="Times New Roman"/>
                          <a:ea typeface="Times New Roman"/>
                        </a:rPr>
                        <a:t>0,0076</a:t>
                      </a:r>
                      <a:endParaRPr lang="ru-RU" sz="1200">
                        <a:latin typeface="Times New Roman"/>
                        <a:ea typeface="Times New Roman"/>
                      </a:endParaRPr>
                    </a:p>
                  </a:txBody>
                  <a:tcPr marL="71783" marR="717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6034">
                <a:tc>
                  <a:txBody>
                    <a:bodyPr/>
                    <a:lstStyle/>
                    <a:p>
                      <a:pPr indent="269875" algn="ctr">
                        <a:spcBef>
                          <a:spcPts val="300"/>
                        </a:spcBef>
                        <a:spcAft>
                          <a:spcPts val="0"/>
                        </a:spcAft>
                      </a:pPr>
                      <a:r>
                        <a:rPr lang="ru-RU" sz="1800" dirty="0">
                          <a:latin typeface="Times New Roman"/>
                          <a:ea typeface="Batang"/>
                        </a:rPr>
                        <a:t>2000</a:t>
                      </a:r>
                      <a:endParaRPr lang="ru-RU" sz="1200" dirty="0">
                        <a:latin typeface="Times New Roman"/>
                        <a:ea typeface="Times New Roman"/>
                      </a:endParaRPr>
                    </a:p>
                  </a:txBody>
                  <a:tcPr marL="71783" marR="717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69875" algn="ctr">
                        <a:spcBef>
                          <a:spcPts val="300"/>
                        </a:spcBef>
                        <a:spcAft>
                          <a:spcPts val="0"/>
                        </a:spcAft>
                      </a:pPr>
                      <a:r>
                        <a:rPr lang="ru-RU" sz="1800" dirty="0">
                          <a:latin typeface="Times New Roman"/>
                          <a:ea typeface="Batang"/>
                        </a:rPr>
                        <a:t>0,0303</a:t>
                      </a:r>
                      <a:endParaRPr lang="ru-RU" sz="1200" dirty="0">
                        <a:latin typeface="Times New Roman"/>
                        <a:ea typeface="Times New Roman"/>
                      </a:endParaRPr>
                    </a:p>
                  </a:txBody>
                  <a:tcPr marL="71783" marR="717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69875" algn="ctr">
                        <a:spcBef>
                          <a:spcPts val="300"/>
                        </a:spcBef>
                        <a:spcAft>
                          <a:spcPts val="0"/>
                        </a:spcAft>
                      </a:pPr>
                      <a:r>
                        <a:rPr lang="ru-RU" sz="1800">
                          <a:latin typeface="Times New Roman"/>
                          <a:ea typeface="Times New Roman"/>
                        </a:rPr>
                        <a:t>0,0304</a:t>
                      </a:r>
                      <a:endParaRPr lang="ru-RU" sz="1200">
                        <a:latin typeface="Times New Roman"/>
                        <a:ea typeface="Times New Roman"/>
                      </a:endParaRPr>
                    </a:p>
                  </a:txBody>
                  <a:tcPr marL="71783" marR="717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6034">
                <a:tc>
                  <a:txBody>
                    <a:bodyPr/>
                    <a:lstStyle/>
                    <a:p>
                      <a:pPr indent="269875" algn="ctr">
                        <a:spcBef>
                          <a:spcPts val="300"/>
                        </a:spcBef>
                        <a:spcAft>
                          <a:spcPts val="0"/>
                        </a:spcAft>
                      </a:pPr>
                      <a:r>
                        <a:rPr lang="ru-RU" sz="1800">
                          <a:latin typeface="Times New Roman"/>
                          <a:ea typeface="Batang"/>
                        </a:rPr>
                        <a:t>3000</a:t>
                      </a:r>
                      <a:endParaRPr lang="ru-RU" sz="1200">
                        <a:latin typeface="Times New Roman"/>
                        <a:ea typeface="Times New Roman"/>
                      </a:endParaRPr>
                    </a:p>
                  </a:txBody>
                  <a:tcPr marL="71783" marR="717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69875" algn="ctr">
                        <a:spcBef>
                          <a:spcPts val="300"/>
                        </a:spcBef>
                        <a:spcAft>
                          <a:spcPts val="0"/>
                        </a:spcAft>
                      </a:pPr>
                      <a:r>
                        <a:rPr lang="ru-RU" sz="1800" dirty="0">
                          <a:latin typeface="Times New Roman"/>
                          <a:ea typeface="Batang"/>
                        </a:rPr>
                        <a:t>0,0687</a:t>
                      </a:r>
                      <a:endParaRPr lang="ru-RU" sz="1200" dirty="0">
                        <a:latin typeface="Times New Roman"/>
                        <a:ea typeface="Times New Roman"/>
                      </a:endParaRPr>
                    </a:p>
                  </a:txBody>
                  <a:tcPr marL="71783" marR="717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69875" algn="ctr">
                        <a:spcBef>
                          <a:spcPts val="300"/>
                        </a:spcBef>
                        <a:spcAft>
                          <a:spcPts val="0"/>
                        </a:spcAft>
                      </a:pPr>
                      <a:r>
                        <a:rPr lang="ru-RU" sz="1800">
                          <a:latin typeface="Times New Roman"/>
                          <a:ea typeface="Times New Roman"/>
                        </a:rPr>
                        <a:t>0,0684</a:t>
                      </a:r>
                      <a:endParaRPr lang="ru-RU" sz="1200">
                        <a:latin typeface="Times New Roman"/>
                        <a:ea typeface="Times New Roman"/>
                      </a:endParaRPr>
                    </a:p>
                  </a:txBody>
                  <a:tcPr marL="71783" marR="717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6034">
                <a:tc>
                  <a:txBody>
                    <a:bodyPr/>
                    <a:lstStyle/>
                    <a:p>
                      <a:pPr indent="269875" algn="ctr">
                        <a:spcBef>
                          <a:spcPts val="300"/>
                        </a:spcBef>
                        <a:spcAft>
                          <a:spcPts val="0"/>
                        </a:spcAft>
                      </a:pPr>
                      <a:r>
                        <a:rPr lang="ru-RU" sz="1800">
                          <a:latin typeface="Times New Roman"/>
                          <a:ea typeface="Batang"/>
                        </a:rPr>
                        <a:t>4000</a:t>
                      </a:r>
                      <a:endParaRPr lang="ru-RU" sz="1200">
                        <a:latin typeface="Times New Roman"/>
                        <a:ea typeface="Times New Roman"/>
                      </a:endParaRPr>
                    </a:p>
                  </a:txBody>
                  <a:tcPr marL="71783" marR="717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69875" algn="ctr">
                        <a:spcBef>
                          <a:spcPts val="300"/>
                        </a:spcBef>
                        <a:spcAft>
                          <a:spcPts val="0"/>
                        </a:spcAft>
                      </a:pPr>
                      <a:r>
                        <a:rPr lang="ru-RU" sz="1800" dirty="0">
                          <a:latin typeface="Times New Roman"/>
                          <a:ea typeface="Batang"/>
                        </a:rPr>
                        <a:t>0,1221</a:t>
                      </a:r>
                      <a:endParaRPr lang="ru-RU" sz="1200" dirty="0">
                        <a:latin typeface="Times New Roman"/>
                        <a:ea typeface="Times New Roman"/>
                      </a:endParaRPr>
                    </a:p>
                  </a:txBody>
                  <a:tcPr marL="71783" marR="717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69875" algn="ctr">
                        <a:spcBef>
                          <a:spcPts val="300"/>
                        </a:spcBef>
                        <a:spcAft>
                          <a:spcPts val="0"/>
                        </a:spcAft>
                      </a:pPr>
                      <a:r>
                        <a:rPr lang="ru-RU" sz="1800" dirty="0">
                          <a:latin typeface="Times New Roman"/>
                          <a:ea typeface="Times New Roman"/>
                        </a:rPr>
                        <a:t>0,1216</a:t>
                      </a:r>
                      <a:endParaRPr lang="ru-RU" sz="1200" dirty="0">
                        <a:latin typeface="Times New Roman"/>
                        <a:ea typeface="Times New Roman"/>
                      </a:endParaRPr>
                    </a:p>
                  </a:txBody>
                  <a:tcPr marL="71783" marR="717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6034">
                <a:tc>
                  <a:txBody>
                    <a:bodyPr/>
                    <a:lstStyle/>
                    <a:p>
                      <a:pPr indent="269875" algn="ctr">
                        <a:spcBef>
                          <a:spcPts val="300"/>
                        </a:spcBef>
                        <a:spcAft>
                          <a:spcPts val="0"/>
                        </a:spcAft>
                      </a:pPr>
                      <a:r>
                        <a:rPr lang="ru-RU" sz="1800">
                          <a:latin typeface="Times New Roman"/>
                          <a:ea typeface="Batang"/>
                        </a:rPr>
                        <a:t>5000</a:t>
                      </a:r>
                      <a:endParaRPr lang="ru-RU" sz="1200">
                        <a:latin typeface="Times New Roman"/>
                        <a:ea typeface="Times New Roman"/>
                      </a:endParaRPr>
                    </a:p>
                  </a:txBody>
                  <a:tcPr marL="71783" marR="717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69875" algn="ctr">
                        <a:spcBef>
                          <a:spcPts val="300"/>
                        </a:spcBef>
                        <a:spcAft>
                          <a:spcPts val="0"/>
                        </a:spcAft>
                      </a:pPr>
                      <a:r>
                        <a:rPr lang="ru-RU" sz="1800" dirty="0">
                          <a:latin typeface="Times New Roman"/>
                          <a:ea typeface="Batang"/>
                        </a:rPr>
                        <a:t>0,1909</a:t>
                      </a:r>
                      <a:endParaRPr lang="ru-RU" sz="1200" dirty="0">
                        <a:latin typeface="Times New Roman"/>
                        <a:ea typeface="Times New Roman"/>
                      </a:endParaRPr>
                    </a:p>
                  </a:txBody>
                  <a:tcPr marL="71783" marR="717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69875" algn="ctr">
                        <a:spcBef>
                          <a:spcPts val="300"/>
                        </a:spcBef>
                        <a:spcAft>
                          <a:spcPts val="0"/>
                        </a:spcAft>
                      </a:pPr>
                      <a:r>
                        <a:rPr lang="ru-RU" sz="1800" dirty="0">
                          <a:latin typeface="Times New Roman"/>
                          <a:ea typeface="Times New Roman"/>
                        </a:rPr>
                        <a:t>0,1901</a:t>
                      </a:r>
                      <a:endParaRPr lang="ru-RU" sz="1200" dirty="0">
                        <a:latin typeface="Times New Roman"/>
                        <a:ea typeface="Times New Roman"/>
                      </a:endParaRPr>
                    </a:p>
                  </a:txBody>
                  <a:tcPr marL="71783" marR="717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6034">
                <a:tc>
                  <a:txBody>
                    <a:bodyPr/>
                    <a:lstStyle/>
                    <a:p>
                      <a:pPr indent="269875" algn="ctr">
                        <a:spcBef>
                          <a:spcPts val="300"/>
                        </a:spcBef>
                        <a:spcAft>
                          <a:spcPts val="0"/>
                        </a:spcAft>
                      </a:pPr>
                      <a:r>
                        <a:rPr lang="ru-RU" sz="1800">
                          <a:latin typeface="Times New Roman"/>
                          <a:ea typeface="Batang"/>
                        </a:rPr>
                        <a:t>6000</a:t>
                      </a:r>
                      <a:endParaRPr lang="ru-RU" sz="1200">
                        <a:latin typeface="Times New Roman"/>
                        <a:ea typeface="Times New Roman"/>
                      </a:endParaRPr>
                    </a:p>
                  </a:txBody>
                  <a:tcPr marL="71783" marR="717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69875" algn="ctr">
                        <a:spcBef>
                          <a:spcPts val="300"/>
                        </a:spcBef>
                        <a:spcAft>
                          <a:spcPts val="0"/>
                        </a:spcAft>
                      </a:pPr>
                      <a:r>
                        <a:rPr lang="ru-RU" sz="1800">
                          <a:latin typeface="Times New Roman"/>
                          <a:ea typeface="Batang"/>
                        </a:rPr>
                        <a:t>0,2747</a:t>
                      </a:r>
                      <a:endParaRPr lang="ru-RU" sz="1200">
                        <a:latin typeface="Times New Roman"/>
                        <a:ea typeface="Times New Roman"/>
                      </a:endParaRPr>
                    </a:p>
                  </a:txBody>
                  <a:tcPr marL="71783" marR="717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69875" algn="ctr">
                        <a:spcBef>
                          <a:spcPts val="300"/>
                        </a:spcBef>
                        <a:spcAft>
                          <a:spcPts val="0"/>
                        </a:spcAft>
                      </a:pPr>
                      <a:r>
                        <a:rPr lang="ru-RU" sz="1800" dirty="0">
                          <a:latin typeface="Times New Roman"/>
                          <a:ea typeface="Times New Roman"/>
                        </a:rPr>
                        <a:t>0,2737</a:t>
                      </a:r>
                      <a:endParaRPr lang="ru-RU" sz="1200" dirty="0">
                        <a:latin typeface="Times New Roman"/>
                        <a:ea typeface="Times New Roman"/>
                      </a:endParaRPr>
                    </a:p>
                  </a:txBody>
                  <a:tcPr marL="71783" marR="717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6034">
                <a:tc>
                  <a:txBody>
                    <a:bodyPr/>
                    <a:lstStyle/>
                    <a:p>
                      <a:pPr indent="269875" algn="ctr">
                        <a:spcBef>
                          <a:spcPts val="300"/>
                        </a:spcBef>
                        <a:spcAft>
                          <a:spcPts val="0"/>
                        </a:spcAft>
                      </a:pPr>
                      <a:r>
                        <a:rPr lang="ru-RU" sz="1800">
                          <a:latin typeface="Times New Roman"/>
                          <a:ea typeface="Batang"/>
                        </a:rPr>
                        <a:t>7000</a:t>
                      </a:r>
                      <a:endParaRPr lang="ru-RU" sz="1200">
                        <a:latin typeface="Times New Roman"/>
                        <a:ea typeface="Times New Roman"/>
                      </a:endParaRPr>
                    </a:p>
                  </a:txBody>
                  <a:tcPr marL="71783" marR="717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69875" algn="ctr">
                        <a:spcBef>
                          <a:spcPts val="300"/>
                        </a:spcBef>
                        <a:spcAft>
                          <a:spcPts val="0"/>
                        </a:spcAft>
                      </a:pPr>
                      <a:r>
                        <a:rPr lang="ru-RU" sz="1800">
                          <a:latin typeface="Times New Roman"/>
                          <a:ea typeface="Batang"/>
                        </a:rPr>
                        <a:t>0,3741</a:t>
                      </a:r>
                      <a:endParaRPr lang="ru-RU" sz="1200">
                        <a:latin typeface="Times New Roman"/>
                        <a:ea typeface="Times New Roman"/>
                      </a:endParaRPr>
                    </a:p>
                  </a:txBody>
                  <a:tcPr marL="71783" marR="717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69875" algn="ctr">
                        <a:spcBef>
                          <a:spcPts val="300"/>
                        </a:spcBef>
                        <a:spcAft>
                          <a:spcPts val="0"/>
                        </a:spcAft>
                      </a:pPr>
                      <a:r>
                        <a:rPr lang="ru-RU" sz="1800" dirty="0">
                          <a:latin typeface="Times New Roman"/>
                          <a:ea typeface="Times New Roman"/>
                        </a:rPr>
                        <a:t>0,3725</a:t>
                      </a:r>
                      <a:endParaRPr lang="ru-RU" sz="1200" dirty="0">
                        <a:latin typeface="Times New Roman"/>
                        <a:ea typeface="Times New Roman"/>
                      </a:endParaRPr>
                    </a:p>
                  </a:txBody>
                  <a:tcPr marL="71783" marR="717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6034">
                <a:tc>
                  <a:txBody>
                    <a:bodyPr/>
                    <a:lstStyle/>
                    <a:p>
                      <a:pPr indent="269875" algn="ctr">
                        <a:spcBef>
                          <a:spcPts val="300"/>
                        </a:spcBef>
                        <a:spcAft>
                          <a:spcPts val="0"/>
                        </a:spcAft>
                      </a:pPr>
                      <a:r>
                        <a:rPr lang="ru-RU" sz="1800">
                          <a:latin typeface="Times New Roman"/>
                          <a:ea typeface="Batang"/>
                        </a:rPr>
                        <a:t>8000</a:t>
                      </a:r>
                      <a:endParaRPr lang="ru-RU" sz="1200">
                        <a:latin typeface="Times New Roman"/>
                        <a:ea typeface="Times New Roman"/>
                      </a:endParaRPr>
                    </a:p>
                  </a:txBody>
                  <a:tcPr marL="71783" marR="717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69875" algn="ctr">
                        <a:spcBef>
                          <a:spcPts val="300"/>
                        </a:spcBef>
                        <a:spcAft>
                          <a:spcPts val="0"/>
                        </a:spcAft>
                      </a:pPr>
                      <a:r>
                        <a:rPr lang="ru-RU" sz="1800">
                          <a:latin typeface="Times New Roman"/>
                          <a:ea typeface="Batang"/>
                        </a:rPr>
                        <a:t>0,4893</a:t>
                      </a:r>
                      <a:endParaRPr lang="ru-RU" sz="1200">
                        <a:latin typeface="Times New Roman"/>
                        <a:ea typeface="Times New Roman"/>
                      </a:endParaRPr>
                    </a:p>
                  </a:txBody>
                  <a:tcPr marL="71783" marR="717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69875" algn="ctr">
                        <a:spcBef>
                          <a:spcPts val="300"/>
                        </a:spcBef>
                        <a:spcAft>
                          <a:spcPts val="0"/>
                        </a:spcAft>
                      </a:pPr>
                      <a:r>
                        <a:rPr lang="ru-RU" sz="1800" dirty="0">
                          <a:latin typeface="Times New Roman"/>
                          <a:ea typeface="Times New Roman"/>
                        </a:rPr>
                        <a:t>0,4866</a:t>
                      </a:r>
                      <a:endParaRPr lang="ru-RU" sz="1200" dirty="0">
                        <a:latin typeface="Times New Roman"/>
                        <a:ea typeface="Times New Roman"/>
                      </a:endParaRPr>
                    </a:p>
                  </a:txBody>
                  <a:tcPr marL="71783" marR="717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6034">
                <a:tc>
                  <a:txBody>
                    <a:bodyPr/>
                    <a:lstStyle/>
                    <a:p>
                      <a:pPr indent="269875" algn="ctr">
                        <a:spcBef>
                          <a:spcPts val="300"/>
                        </a:spcBef>
                        <a:spcAft>
                          <a:spcPts val="0"/>
                        </a:spcAft>
                      </a:pPr>
                      <a:r>
                        <a:rPr lang="ru-RU" sz="1800">
                          <a:latin typeface="Times New Roman"/>
                          <a:ea typeface="Batang"/>
                        </a:rPr>
                        <a:t>9000</a:t>
                      </a:r>
                      <a:endParaRPr lang="ru-RU" sz="1200">
                        <a:latin typeface="Times New Roman"/>
                        <a:ea typeface="Times New Roman"/>
                      </a:endParaRPr>
                    </a:p>
                  </a:txBody>
                  <a:tcPr marL="71783" marR="717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69875" algn="ctr">
                        <a:spcBef>
                          <a:spcPts val="300"/>
                        </a:spcBef>
                        <a:spcAft>
                          <a:spcPts val="0"/>
                        </a:spcAft>
                      </a:pPr>
                      <a:r>
                        <a:rPr lang="ru-RU" sz="1800">
                          <a:latin typeface="Times New Roman"/>
                          <a:ea typeface="Batang"/>
                        </a:rPr>
                        <a:t>0,6186</a:t>
                      </a:r>
                      <a:endParaRPr lang="ru-RU" sz="1200">
                        <a:latin typeface="Times New Roman"/>
                        <a:ea typeface="Times New Roman"/>
                      </a:endParaRPr>
                    </a:p>
                  </a:txBody>
                  <a:tcPr marL="71783" marR="717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69875" algn="ctr">
                        <a:spcBef>
                          <a:spcPts val="300"/>
                        </a:spcBef>
                        <a:spcAft>
                          <a:spcPts val="0"/>
                        </a:spcAft>
                      </a:pPr>
                      <a:r>
                        <a:rPr lang="ru-RU" sz="1800" dirty="0">
                          <a:latin typeface="Times New Roman"/>
                          <a:ea typeface="Times New Roman"/>
                        </a:rPr>
                        <a:t>0,6158</a:t>
                      </a:r>
                      <a:endParaRPr lang="ru-RU" sz="1200" dirty="0">
                        <a:latin typeface="Times New Roman"/>
                        <a:ea typeface="Times New Roman"/>
                      </a:endParaRPr>
                    </a:p>
                  </a:txBody>
                  <a:tcPr marL="71783" marR="717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6034">
                <a:tc>
                  <a:txBody>
                    <a:bodyPr/>
                    <a:lstStyle/>
                    <a:p>
                      <a:pPr indent="269875" algn="ctr">
                        <a:spcBef>
                          <a:spcPts val="300"/>
                        </a:spcBef>
                        <a:spcAft>
                          <a:spcPts val="0"/>
                        </a:spcAft>
                      </a:pPr>
                      <a:r>
                        <a:rPr lang="ru-RU" sz="1800">
                          <a:latin typeface="Times New Roman"/>
                          <a:ea typeface="Batang"/>
                        </a:rPr>
                        <a:t>10000</a:t>
                      </a:r>
                      <a:endParaRPr lang="ru-RU" sz="1200">
                        <a:latin typeface="Times New Roman"/>
                        <a:ea typeface="Times New Roman"/>
                      </a:endParaRPr>
                    </a:p>
                  </a:txBody>
                  <a:tcPr marL="71783" marR="717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69875" algn="ctr">
                        <a:spcBef>
                          <a:spcPts val="300"/>
                        </a:spcBef>
                        <a:spcAft>
                          <a:spcPts val="0"/>
                        </a:spcAft>
                      </a:pPr>
                      <a:r>
                        <a:rPr lang="ru-RU" sz="1800">
                          <a:latin typeface="Times New Roman"/>
                          <a:ea typeface="Batang"/>
                        </a:rPr>
                        <a:t>0,7637</a:t>
                      </a:r>
                      <a:endParaRPr lang="ru-RU" sz="1200">
                        <a:latin typeface="Times New Roman"/>
                        <a:ea typeface="Times New Roman"/>
                      </a:endParaRPr>
                    </a:p>
                  </a:txBody>
                  <a:tcPr marL="71783" marR="717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269875" algn="ctr">
                        <a:spcBef>
                          <a:spcPts val="300"/>
                        </a:spcBef>
                        <a:spcAft>
                          <a:spcPts val="0"/>
                        </a:spcAft>
                      </a:pPr>
                      <a:r>
                        <a:rPr lang="ru-RU" sz="1800" dirty="0">
                          <a:latin typeface="Times New Roman"/>
                          <a:ea typeface="Times New Roman"/>
                        </a:rPr>
                        <a:t>0,7603</a:t>
                      </a:r>
                      <a:endParaRPr lang="ru-RU" sz="1200" dirty="0">
                        <a:latin typeface="Times New Roman"/>
                        <a:ea typeface="Times New Roman"/>
                      </a:endParaRPr>
                    </a:p>
                  </a:txBody>
                  <a:tcPr marL="71783" marR="71783"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9687" name="Заголовок 1"/>
          <p:cNvSpPr>
            <a:spLocks noGrp="1"/>
          </p:cNvSpPr>
          <p:nvPr>
            <p:ph type="title"/>
          </p:nvPr>
        </p:nvSpPr>
        <p:spPr/>
        <p:txBody>
          <a:bodyPr/>
          <a:lstStyle/>
          <a:p>
            <a:r>
              <a:rPr lang="en-US" sz="3200" dirty="0"/>
              <a:t>Matrix-vector multiplication with </a:t>
            </a:r>
            <a:r>
              <a:rPr lang="en-US" sz="3200" dirty="0" err="1"/>
              <a:t>rowwise</a:t>
            </a:r>
            <a:r>
              <a:rPr lang="en-US" sz="3200" dirty="0"/>
              <a:t> data division… </a:t>
            </a:r>
            <a:endParaRPr lang="ru-RU" sz="3200" dirty="0" smtClean="0"/>
          </a:p>
        </p:txBody>
      </p:sp>
      <p:sp>
        <p:nvSpPr>
          <p:cNvPr id="8" name="Номер слайда 7"/>
          <p:cNvSpPr>
            <a:spLocks noGrp="1"/>
          </p:cNvSpPr>
          <p:nvPr>
            <p:ph type="sldNum" sz="quarter" idx="12"/>
          </p:nvPr>
        </p:nvSpPr>
        <p:spPr/>
        <p:txBody>
          <a:bodyPr/>
          <a:lstStyle/>
          <a:p>
            <a:pPr>
              <a:defRPr/>
            </a:pPr>
            <a:fld id="{88395F45-E841-462A-AE4C-2FD404BBB533}" type="slidenum">
              <a:rPr lang="ru-RU" smtClean="0"/>
              <a:pPr>
                <a:defRPr/>
              </a:pPr>
              <a:t>32</a:t>
            </a:fld>
            <a:r>
              <a:rPr lang="ru-RU" smtClean="0"/>
              <a:t> </a:t>
            </a:r>
            <a:endParaRPr lang="ru-RU"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Содержимое 2"/>
          <p:cNvSpPr>
            <a:spLocks noGrp="1"/>
          </p:cNvSpPr>
          <p:nvPr>
            <p:ph idx="1"/>
          </p:nvPr>
        </p:nvSpPr>
        <p:spPr>
          <a:xfrm>
            <a:off x="495300" y="1000125"/>
            <a:ext cx="8915400" cy="5054600"/>
          </a:xfrm>
        </p:spPr>
        <p:txBody>
          <a:bodyPr/>
          <a:lstStyle/>
          <a:p>
            <a:pPr marL="273050" indent="-273050"/>
            <a:r>
              <a:rPr lang="en-US" dirty="0" smtClean="0"/>
              <a:t>The dependency chart of the </a:t>
            </a:r>
            <a:r>
              <a:rPr lang="en-US" dirty="0"/>
              <a:t>experimental and theoretical execution </a:t>
            </a:r>
            <a:r>
              <a:rPr lang="en-US" dirty="0" smtClean="0"/>
              <a:t>time </a:t>
            </a:r>
            <a:r>
              <a:rPr lang="en-US" dirty="0"/>
              <a:t>for the sequential algorithm </a:t>
            </a:r>
            <a:r>
              <a:rPr lang="en-US" dirty="0" smtClean="0"/>
              <a:t>and the source data volume.</a:t>
            </a:r>
            <a:endParaRPr lang="ru-RU" dirty="0" smtClean="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70662" name="Заголовок 1"/>
          <p:cNvSpPr>
            <a:spLocks noGrp="1"/>
          </p:cNvSpPr>
          <p:nvPr>
            <p:ph type="title"/>
          </p:nvPr>
        </p:nvSpPr>
        <p:spPr/>
        <p:txBody>
          <a:bodyPr/>
          <a:lstStyle/>
          <a:p>
            <a:r>
              <a:rPr lang="en-US" sz="3200" dirty="0"/>
              <a:t>Matrix-vector multiplication with </a:t>
            </a:r>
            <a:r>
              <a:rPr lang="en-US" sz="3200" dirty="0" err="1"/>
              <a:t>rowwise</a:t>
            </a:r>
            <a:r>
              <a:rPr lang="en-US" sz="3200" dirty="0"/>
              <a:t> data division… </a:t>
            </a:r>
            <a:endParaRPr lang="ru-RU" sz="3200" dirty="0" smtClean="0"/>
          </a:p>
        </p:txBody>
      </p:sp>
      <p:sp>
        <p:nvSpPr>
          <p:cNvPr id="8" name="Номер слайда 7"/>
          <p:cNvSpPr>
            <a:spLocks noGrp="1"/>
          </p:cNvSpPr>
          <p:nvPr>
            <p:ph type="sldNum" sz="quarter" idx="12"/>
          </p:nvPr>
        </p:nvSpPr>
        <p:spPr/>
        <p:txBody>
          <a:bodyPr/>
          <a:lstStyle/>
          <a:p>
            <a:pPr>
              <a:defRPr/>
            </a:pPr>
            <a:fld id="{88395F45-E841-462A-AE4C-2FD404BBB533}" type="slidenum">
              <a:rPr lang="ru-RU" smtClean="0"/>
              <a:pPr>
                <a:defRPr/>
              </a:pPr>
              <a:t>33</a:t>
            </a:fld>
            <a:r>
              <a:rPr lang="ru-RU" smtClean="0"/>
              <a:t> </a:t>
            </a:r>
            <a:endParaRPr lang="ru-RU" dirty="0"/>
          </a:p>
        </p:txBody>
      </p:sp>
      <p:pic>
        <p:nvPicPr>
          <p:cNvPr id="9421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731218" y="1988840"/>
            <a:ext cx="6534150" cy="364807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Содержимое 2"/>
          <p:cNvSpPr>
            <a:spLocks noGrp="1"/>
          </p:cNvSpPr>
          <p:nvPr>
            <p:ph idx="1"/>
          </p:nvPr>
        </p:nvSpPr>
        <p:spPr/>
        <p:txBody>
          <a:bodyPr/>
          <a:lstStyle/>
          <a:p>
            <a:pPr marL="273050" indent="-273050"/>
            <a:r>
              <a:rPr lang="en-US" dirty="0"/>
              <a:t>In multi-core </a:t>
            </a:r>
            <a:r>
              <a:rPr lang="en-US" dirty="0" smtClean="0"/>
              <a:t>processors </a:t>
            </a:r>
            <a:r>
              <a:rPr lang="en-US" dirty="0"/>
              <a:t>Intel </a:t>
            </a:r>
            <a:r>
              <a:rPr lang="en-US" dirty="0" smtClean="0"/>
              <a:t>Core </a:t>
            </a:r>
            <a:r>
              <a:rPr lang="en-US" dirty="0"/>
              <a:t>2 Duo </a:t>
            </a:r>
            <a:r>
              <a:rPr lang="en-US" dirty="0" smtClean="0"/>
              <a:t>the processors </a:t>
            </a:r>
            <a:r>
              <a:rPr lang="en-US" dirty="0"/>
              <a:t>cores share </a:t>
            </a:r>
            <a:r>
              <a:rPr lang="en-US" dirty="0" smtClean="0"/>
              <a:t>memory </a:t>
            </a:r>
            <a:r>
              <a:rPr lang="en-US" dirty="0"/>
              <a:t>access </a:t>
            </a:r>
            <a:r>
              <a:rPr lang="en-US" dirty="0" smtClean="0"/>
              <a:t>channel. </a:t>
            </a:r>
            <a:endParaRPr lang="ru-RU" dirty="0" smtClean="0"/>
          </a:p>
          <a:p>
            <a:pPr marL="273050" indent="-273050"/>
            <a:r>
              <a:rPr lang="en-US" dirty="0" smtClean="0"/>
              <a:t>In spite of the fact that the computations can be executed by the cores in parallel, the memory is accessed strictly sequentially.</a:t>
            </a:r>
            <a:endParaRPr lang="ru-RU" dirty="0" smtClean="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68613" name="Rectangle 2"/>
          <p:cNvSpPr>
            <a:spLocks noChangeArrowheads="1"/>
          </p:cNvSpPr>
          <p:nvPr/>
        </p:nvSpPr>
        <p:spPr bwMode="auto">
          <a:xfrm>
            <a:off x="9721269" y="-184666"/>
            <a:ext cx="184731" cy="369332"/>
          </a:xfrm>
          <a:prstGeom prst="rect">
            <a:avLst/>
          </a:prstGeom>
          <a:noFill/>
          <a:ln w="9525">
            <a:noFill/>
            <a:miter lim="800000"/>
            <a:headEnd/>
            <a:tailEnd/>
          </a:ln>
        </p:spPr>
        <p:txBody>
          <a:bodyPr wrap="none" anchor="ctr">
            <a:spAutoFit/>
          </a:bodyPr>
          <a:lstStyle/>
          <a:p>
            <a:endParaRPr lang="ru-RU">
              <a:latin typeface="Calibri" pitchFamily="34" charset="0"/>
            </a:endParaRPr>
          </a:p>
        </p:txBody>
      </p:sp>
      <p:sp>
        <p:nvSpPr>
          <p:cNvPr id="68615" name="Заголовок 1"/>
          <p:cNvSpPr>
            <a:spLocks noGrp="1"/>
          </p:cNvSpPr>
          <p:nvPr>
            <p:ph type="title"/>
          </p:nvPr>
        </p:nvSpPr>
        <p:spPr/>
        <p:txBody>
          <a:bodyPr/>
          <a:lstStyle/>
          <a:p>
            <a:r>
              <a:rPr lang="en-US" sz="3200" dirty="0"/>
              <a:t>Matrix-vector multiplication with </a:t>
            </a:r>
            <a:r>
              <a:rPr lang="en-US" sz="3200" dirty="0" err="1"/>
              <a:t>rowwise</a:t>
            </a:r>
            <a:r>
              <a:rPr lang="en-US" sz="3200" dirty="0"/>
              <a:t> data division… </a:t>
            </a:r>
            <a:endParaRPr lang="ru-RU" sz="3200" dirty="0" smtClean="0"/>
          </a:p>
        </p:txBody>
      </p:sp>
      <p:sp>
        <p:nvSpPr>
          <p:cNvPr id="9" name="Номер слайда 8"/>
          <p:cNvSpPr>
            <a:spLocks noGrp="1"/>
          </p:cNvSpPr>
          <p:nvPr>
            <p:ph type="sldNum" sz="quarter" idx="12"/>
          </p:nvPr>
        </p:nvSpPr>
        <p:spPr/>
        <p:txBody>
          <a:bodyPr/>
          <a:lstStyle/>
          <a:p>
            <a:pPr>
              <a:defRPr/>
            </a:pPr>
            <a:fld id="{88395F45-E841-462A-AE4C-2FD404BBB533}" type="slidenum">
              <a:rPr lang="ru-RU" smtClean="0"/>
              <a:pPr>
                <a:defRPr/>
              </a:pPr>
              <a:t>34</a:t>
            </a:fld>
            <a:r>
              <a:rPr lang="ru-RU" smtClean="0"/>
              <a:t> </a:t>
            </a:r>
            <a:endParaRPr lang="ru-RU" dirty="0"/>
          </a:p>
        </p:txBody>
      </p:sp>
      <p:pic>
        <p:nvPicPr>
          <p:cNvPr id="73813" name="Picture 8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112987" y="2996952"/>
            <a:ext cx="5648325" cy="2743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Содержимое 2"/>
          <p:cNvSpPr>
            <a:spLocks noGrp="1"/>
          </p:cNvSpPr>
          <p:nvPr>
            <p:ph idx="1"/>
          </p:nvPr>
        </p:nvSpPr>
        <p:spPr/>
        <p:txBody>
          <a:bodyPr/>
          <a:lstStyle/>
          <a:p>
            <a:r>
              <a:rPr lang="en-US" dirty="0" smtClean="0"/>
              <a:t>When </a:t>
            </a:r>
            <a:r>
              <a:rPr lang="en-US" i="1" dirty="0"/>
              <a:t>p</a:t>
            </a:r>
            <a:r>
              <a:rPr lang="en-US" dirty="0"/>
              <a:t> threads are used and when the memory is accessed according to the scheme described </a:t>
            </a:r>
            <a:r>
              <a:rPr lang="en-US" dirty="0" smtClean="0"/>
              <a:t>above, the execution time </a:t>
            </a:r>
            <a:r>
              <a:rPr lang="en-US" i="1" dirty="0" err="1" smtClean="0"/>
              <a:t>T</a:t>
            </a:r>
            <a:r>
              <a:rPr lang="en-US" i="1" baseline="-25000" dirty="0" err="1" smtClean="0"/>
              <a:t>p</a:t>
            </a:r>
            <a:r>
              <a:rPr lang="ru-RU" dirty="0" smtClean="0"/>
              <a:t> </a:t>
            </a:r>
            <a:r>
              <a:rPr lang="en-US" dirty="0" smtClean="0"/>
              <a:t>of the parallel algorithm on the computer system with </a:t>
            </a:r>
            <a:r>
              <a:rPr lang="en-US" i="1" dirty="0" smtClean="0"/>
              <a:t>p</a:t>
            </a:r>
            <a:r>
              <a:rPr lang="en-US" dirty="0" smtClean="0"/>
              <a:t> computational elements can be estimated as follows:</a:t>
            </a:r>
            <a:endParaRPr lang="ru-RU" dirty="0" smtClean="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67589" name="Rectangle 2"/>
          <p:cNvSpPr>
            <a:spLocks noChangeArrowheads="1"/>
          </p:cNvSpPr>
          <p:nvPr/>
        </p:nvSpPr>
        <p:spPr bwMode="auto">
          <a:xfrm>
            <a:off x="9721269" y="-184666"/>
            <a:ext cx="184731" cy="369332"/>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67585" name="Object 1"/>
          <p:cNvGraphicFramePr>
            <a:graphicFrameLocks noChangeAspect="1"/>
          </p:cNvGraphicFramePr>
          <p:nvPr/>
        </p:nvGraphicFramePr>
        <p:xfrm>
          <a:off x="2524108" y="3286124"/>
          <a:ext cx="4894527" cy="792163"/>
        </p:xfrm>
        <a:graphic>
          <a:graphicData uri="http://schemas.openxmlformats.org/presentationml/2006/ole">
            <p:oleObj spid="_x0000_s74866" name="Формула" r:id="rId3" imgW="2005729" imgH="355446" progId="Equation.3">
              <p:embed/>
            </p:oleObj>
          </a:graphicData>
        </a:graphic>
      </p:graphicFrame>
      <p:sp>
        <p:nvSpPr>
          <p:cNvPr id="67591" name="Заголовок 1"/>
          <p:cNvSpPr>
            <a:spLocks noGrp="1"/>
          </p:cNvSpPr>
          <p:nvPr>
            <p:ph type="title"/>
          </p:nvPr>
        </p:nvSpPr>
        <p:spPr/>
        <p:txBody>
          <a:bodyPr/>
          <a:lstStyle/>
          <a:p>
            <a:r>
              <a:rPr lang="en-US" sz="3200" dirty="0"/>
              <a:t>Matrix-vector multiplication with </a:t>
            </a:r>
            <a:r>
              <a:rPr lang="en-US" sz="3200" dirty="0" err="1"/>
              <a:t>rowwise</a:t>
            </a:r>
            <a:r>
              <a:rPr lang="en-US" sz="3200" dirty="0"/>
              <a:t> data division… </a:t>
            </a:r>
            <a:endParaRPr lang="ru-RU" sz="3200" dirty="0" smtClean="0"/>
          </a:p>
        </p:txBody>
      </p:sp>
      <p:sp>
        <p:nvSpPr>
          <p:cNvPr id="9" name="Номер слайда 8"/>
          <p:cNvSpPr>
            <a:spLocks noGrp="1"/>
          </p:cNvSpPr>
          <p:nvPr>
            <p:ph type="sldNum" sz="quarter" idx="12"/>
          </p:nvPr>
        </p:nvSpPr>
        <p:spPr/>
        <p:txBody>
          <a:bodyPr/>
          <a:lstStyle/>
          <a:p>
            <a:pPr>
              <a:defRPr/>
            </a:pPr>
            <a:fld id="{88395F45-E841-462A-AE4C-2FD404BBB533}" type="slidenum">
              <a:rPr lang="ru-RU" smtClean="0"/>
              <a:pPr>
                <a:defRPr/>
              </a:pPr>
              <a:t>35</a:t>
            </a:fld>
            <a:r>
              <a:rPr lang="ru-RU" smtClean="0"/>
              <a:t> </a:t>
            </a:r>
            <a:endParaRPr lang="ru-RU"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rtlCol="0"/>
          <a:lstStyle/>
          <a:p>
            <a:pPr marL="273050" indent="-273050" fontAlgn="auto">
              <a:spcAft>
                <a:spcPts val="0"/>
              </a:spcAft>
              <a:buFont typeface="Arial" pitchFamily="34" charset="0"/>
              <a:buChar char="•"/>
              <a:defRPr/>
            </a:pPr>
            <a:r>
              <a:rPr lang="en-US" dirty="0" smtClean="0"/>
              <a:t>The experiments were carried out </a:t>
            </a:r>
            <a:r>
              <a:rPr lang="en-US" dirty="0"/>
              <a:t>on </a:t>
            </a:r>
            <a:r>
              <a:rPr lang="en-US" dirty="0" smtClean="0"/>
              <a:t>a </a:t>
            </a:r>
            <a:r>
              <a:rPr lang="en-US" dirty="0"/>
              <a:t>dual-core computing node based on the quad-core processors </a:t>
            </a:r>
            <a:r>
              <a:rPr lang="ru-RU" dirty="0" err="1" smtClean="0"/>
              <a:t>Intel</a:t>
            </a:r>
            <a:r>
              <a:rPr lang="ru-RU" dirty="0" smtClean="0"/>
              <a:t> </a:t>
            </a:r>
            <a:r>
              <a:rPr lang="en-US" dirty="0" smtClean="0"/>
              <a:t>Xeon E</a:t>
            </a:r>
            <a:r>
              <a:rPr lang="ru-RU" dirty="0" smtClean="0"/>
              <a:t>5320, 1.86 </a:t>
            </a:r>
            <a:r>
              <a:rPr lang="en-US" dirty="0" smtClean="0"/>
              <a:t>GHz</a:t>
            </a:r>
            <a:r>
              <a:rPr lang="ru-RU" dirty="0" smtClean="0"/>
              <a:t>, 4 </a:t>
            </a:r>
            <a:r>
              <a:rPr lang="en-US" dirty="0" smtClean="0"/>
              <a:t>Gb</a:t>
            </a:r>
            <a:r>
              <a:rPr lang="ru-RU" dirty="0" smtClean="0"/>
              <a:t> </a:t>
            </a:r>
            <a:r>
              <a:rPr lang="en-US" dirty="0" smtClean="0"/>
              <a:t>RAM</a:t>
            </a:r>
            <a:r>
              <a:rPr lang="ru-RU" dirty="0" smtClean="0"/>
              <a:t> </a:t>
            </a:r>
            <a:r>
              <a:rPr lang="en-US" dirty="0" smtClean="0"/>
              <a:t>governed by operating system Microsoft Windows HPC Server</a:t>
            </a:r>
            <a:r>
              <a:rPr lang="ru-RU" dirty="0" smtClean="0"/>
              <a:t> 2008. </a:t>
            </a:r>
          </a:p>
          <a:p>
            <a:pPr marL="273050" indent="-273050" fontAlgn="auto">
              <a:spcAft>
                <a:spcPts val="0"/>
              </a:spcAft>
              <a:buFont typeface="Arial" pitchFamily="34" charset="0"/>
              <a:buChar char="•"/>
              <a:defRPr/>
            </a:pPr>
            <a:r>
              <a:rPr lang="en-US" dirty="0" smtClean="0"/>
              <a:t>The programs were developed in Microsoft Visual Studio</a:t>
            </a:r>
            <a:r>
              <a:rPr lang="ru-RU" dirty="0" smtClean="0"/>
              <a:t> 2008</a:t>
            </a:r>
            <a:r>
              <a:rPr lang="en-US" dirty="0" smtClean="0"/>
              <a:t> environment</a:t>
            </a:r>
            <a:r>
              <a:rPr lang="en-US" dirty="0"/>
              <a:t>;</a:t>
            </a:r>
            <a:r>
              <a:rPr lang="ru-RU" dirty="0" smtClean="0"/>
              <a:t> </a:t>
            </a:r>
            <a:r>
              <a:rPr lang="en-US" dirty="0" smtClean="0"/>
              <a:t>Intel C</a:t>
            </a:r>
            <a:r>
              <a:rPr lang="ru-RU" dirty="0" smtClean="0"/>
              <a:t>++ </a:t>
            </a:r>
            <a:r>
              <a:rPr lang="en-US" dirty="0" smtClean="0"/>
              <a:t>Compiler </a:t>
            </a:r>
            <a:r>
              <a:rPr lang="ru-RU" dirty="0" smtClean="0"/>
              <a:t>10.0 </a:t>
            </a:r>
            <a:r>
              <a:rPr lang="en-US" dirty="0" smtClean="0"/>
              <a:t>for Windows was used for compilation</a:t>
            </a:r>
            <a:r>
              <a:rPr lang="ru-RU" dirty="0" smtClean="0"/>
              <a:t>.</a:t>
            </a:r>
          </a:p>
          <a:p>
            <a:pPr fontAlgn="auto">
              <a:spcAft>
                <a:spcPts val="0"/>
              </a:spcAft>
              <a:buFont typeface="Arial" pitchFamily="34" charset="0"/>
              <a:buChar char="•"/>
              <a:defRPr/>
            </a:pPr>
            <a:endParaRPr lang="ru-RU" dirty="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75780" name="Rectangle 2"/>
          <p:cNvSpPr>
            <a:spLocks noChangeArrowheads="1"/>
          </p:cNvSpPr>
          <p:nvPr/>
        </p:nvSpPr>
        <p:spPr bwMode="auto">
          <a:xfrm>
            <a:off x="9721269" y="-184666"/>
            <a:ext cx="184731" cy="369332"/>
          </a:xfrm>
          <a:prstGeom prst="rect">
            <a:avLst/>
          </a:prstGeom>
          <a:noFill/>
          <a:ln w="9525">
            <a:noFill/>
            <a:miter lim="800000"/>
            <a:headEnd/>
            <a:tailEnd/>
          </a:ln>
        </p:spPr>
        <p:txBody>
          <a:bodyPr wrap="none" anchor="ctr">
            <a:spAutoFit/>
          </a:bodyPr>
          <a:lstStyle/>
          <a:p>
            <a:endParaRPr lang="ru-RU">
              <a:latin typeface="Calibri" pitchFamily="34" charset="0"/>
            </a:endParaRPr>
          </a:p>
        </p:txBody>
      </p:sp>
      <p:sp>
        <p:nvSpPr>
          <p:cNvPr id="75782" name="Заголовок 1"/>
          <p:cNvSpPr>
            <a:spLocks noGrp="1"/>
          </p:cNvSpPr>
          <p:nvPr>
            <p:ph type="title"/>
          </p:nvPr>
        </p:nvSpPr>
        <p:spPr/>
        <p:txBody>
          <a:bodyPr/>
          <a:lstStyle/>
          <a:p>
            <a:r>
              <a:rPr lang="en-US" sz="3200" dirty="0"/>
              <a:t>Matrix-vector multiplication with </a:t>
            </a:r>
            <a:r>
              <a:rPr lang="en-US" sz="3200" dirty="0" err="1"/>
              <a:t>rowwise</a:t>
            </a:r>
            <a:r>
              <a:rPr lang="en-US" sz="3200" dirty="0"/>
              <a:t> data division… </a:t>
            </a:r>
            <a:endParaRPr lang="ru-RU" sz="3200" dirty="0" smtClean="0"/>
          </a:p>
        </p:txBody>
      </p:sp>
      <p:sp>
        <p:nvSpPr>
          <p:cNvPr id="9" name="Номер слайда 8"/>
          <p:cNvSpPr>
            <a:spLocks noGrp="1"/>
          </p:cNvSpPr>
          <p:nvPr>
            <p:ph type="sldNum" sz="quarter" idx="12"/>
          </p:nvPr>
        </p:nvSpPr>
        <p:spPr/>
        <p:txBody>
          <a:bodyPr/>
          <a:lstStyle/>
          <a:p>
            <a:pPr>
              <a:defRPr/>
            </a:pPr>
            <a:fld id="{88395F45-E841-462A-AE4C-2FD404BBB533}" type="slidenum">
              <a:rPr lang="ru-RU" smtClean="0"/>
              <a:pPr>
                <a:defRPr/>
              </a:pPr>
              <a:t>36</a:t>
            </a:fld>
            <a:r>
              <a:rPr lang="ru-RU" smtClean="0"/>
              <a:t> </a:t>
            </a:r>
            <a:endParaRPr lang="ru-RU"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Содержимое 2"/>
          <p:cNvSpPr>
            <a:spLocks noGrp="1"/>
          </p:cNvSpPr>
          <p:nvPr>
            <p:ph idx="1"/>
          </p:nvPr>
        </p:nvSpPr>
        <p:spPr/>
        <p:txBody>
          <a:bodyPr/>
          <a:lstStyle/>
          <a:p>
            <a:pPr marL="273050" indent="-273050"/>
            <a:r>
              <a:rPr lang="en-US" dirty="0" smtClean="0"/>
              <a:t>The results of the computational experiments for the </a:t>
            </a:r>
            <a:r>
              <a:rPr lang="en-US" dirty="0"/>
              <a:t>parallel </a:t>
            </a:r>
            <a:r>
              <a:rPr lang="en-US" dirty="0" smtClean="0"/>
              <a:t>matrix-vector </a:t>
            </a:r>
            <a:r>
              <a:rPr lang="en-US" dirty="0"/>
              <a:t>multiplication </a:t>
            </a:r>
            <a:r>
              <a:rPr lang="en-US" dirty="0" smtClean="0"/>
              <a:t>algorithm </a:t>
            </a:r>
            <a:r>
              <a:rPr lang="en-US" dirty="0"/>
              <a:t>with </a:t>
            </a:r>
            <a:r>
              <a:rPr lang="en-US" dirty="0" err="1"/>
              <a:t>rowwise</a:t>
            </a:r>
            <a:r>
              <a:rPr lang="en-US" dirty="0"/>
              <a:t> </a:t>
            </a:r>
            <a:r>
              <a:rPr lang="en-US" dirty="0" smtClean="0"/>
              <a:t>block-striped data decomposition scheme</a:t>
            </a:r>
            <a:endParaRPr lang="ru-RU" dirty="0" smtClean="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92164" name="Rectangle 2"/>
          <p:cNvSpPr>
            <a:spLocks noChangeArrowheads="1"/>
          </p:cNvSpPr>
          <p:nvPr/>
        </p:nvSpPr>
        <p:spPr bwMode="auto">
          <a:xfrm>
            <a:off x="9721269" y="-184666"/>
            <a:ext cx="184731" cy="369332"/>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9" name="Таблица 8"/>
          <p:cNvGraphicFramePr>
            <a:graphicFrameLocks noGrp="1"/>
          </p:cNvGraphicFramePr>
          <p:nvPr>
            <p:extLst>
              <p:ext uri="{D42A27DB-BD31-4B8C-83A1-F6EECF244321}">
                <p14:modId xmlns:p14="http://schemas.microsoft.com/office/powerpoint/2010/main" xmlns="" val="1366211593"/>
              </p:ext>
            </p:extLst>
          </p:nvPr>
        </p:nvGraphicFramePr>
        <p:xfrm>
          <a:off x="584730" y="2492376"/>
          <a:ext cx="9126937" cy="3514731"/>
        </p:xfrm>
        <a:graphic>
          <a:graphicData uri="http://schemas.openxmlformats.org/drawingml/2006/table">
            <a:tbl>
              <a:tblPr/>
              <a:tblGrid>
                <a:gridCol w="1423988"/>
                <a:gridCol w="2005277"/>
                <a:gridCol w="1423988"/>
                <a:gridCol w="1425708"/>
                <a:gridCol w="1423988"/>
                <a:gridCol w="1423988"/>
              </a:tblGrid>
              <a:tr h="241300">
                <a:tc rowSpan="3">
                  <a:txBody>
                    <a:bodyPr/>
                    <a:lstStyle/>
                    <a:p>
                      <a:pPr marL="0" marR="0" lvl="0" indent="0" algn="ctr" defTabSz="914400" rtl="0" eaLnBrk="1" fontAlgn="base" latinLnBrk="0" hangingPunct="1">
                        <a:lnSpc>
                          <a:spcPct val="100000"/>
                        </a:lnSpc>
                        <a:spcBef>
                          <a:spcPts val="3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cs typeface="Times New Roman" pitchFamily="18" charset="0"/>
                        </a:rPr>
                        <a:t>Matrix size</a:t>
                      </a:r>
                      <a:endParaRPr kumimoji="0" lang="ru-RU"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73355" marR="7335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3">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lang="en-US" sz="1200" dirty="0" smtClean="0"/>
                        <a:t>Sequential  </a:t>
                      </a:r>
                      <a:r>
                        <a:rPr kumimoji="0" lang="en-US" sz="1200" b="0" i="0" u="none" strike="noStrike" cap="none" normalizeH="0" baseline="0" dirty="0" smtClean="0">
                          <a:ln>
                            <a:noFill/>
                          </a:ln>
                          <a:solidFill>
                            <a:schemeClr val="tx1"/>
                          </a:solidFill>
                          <a:effectLst/>
                          <a:latin typeface="Times New Roman" pitchFamily="18" charset="0"/>
                          <a:cs typeface="Times New Roman" pitchFamily="18" charset="0"/>
                        </a:rPr>
                        <a:t>algorithm</a:t>
                      </a:r>
                      <a:endParaRPr kumimoji="0" lang="ru-RU"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73355" marR="7335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cs typeface="Times New Roman" pitchFamily="18" charset="0"/>
                        </a:rPr>
                        <a:t>Parallel algorithm</a:t>
                      </a:r>
                      <a:endParaRPr kumimoji="0" lang="ru-RU"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r>
              <a:tr h="265113">
                <a:tc vMerge="1">
                  <a:txBody>
                    <a:bodyPr/>
                    <a:lstStyle/>
                    <a:p>
                      <a:endParaRPr lang="ru-RU"/>
                    </a:p>
                  </a:txBody>
                  <a:tcPr/>
                </a:tc>
                <a:tc vMerge="1">
                  <a:txBody>
                    <a:bodyPr/>
                    <a:lstStyle/>
                    <a:p>
                      <a:endParaRPr lang="ru-RU"/>
                    </a:p>
                  </a:txBody>
                  <a:tcPr/>
                </a:tc>
                <a:tc gridSpan="2">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2 </a:t>
                      </a:r>
                      <a:r>
                        <a:rPr kumimoji="0" lang="en-US" sz="1200" b="0" i="0" u="none" strike="noStrike" cap="none" normalizeH="0" baseline="0" dirty="0" smtClean="0">
                          <a:ln>
                            <a:noFill/>
                          </a:ln>
                          <a:solidFill>
                            <a:schemeClr val="tx1"/>
                          </a:solidFill>
                          <a:effectLst/>
                          <a:latin typeface="Times New Roman" pitchFamily="18" charset="0"/>
                          <a:cs typeface="Times New Roman" pitchFamily="18" charset="0"/>
                        </a:rPr>
                        <a:t>threads</a:t>
                      </a:r>
                      <a:endParaRPr kumimoji="0" lang="ru-RU"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gridSpan="2">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4 </a:t>
                      </a:r>
                      <a:r>
                        <a:rPr kumimoji="0" lang="en-US" sz="1200" b="0" i="0" u="none" strike="noStrike" cap="none" normalizeH="0" baseline="0" dirty="0" smtClean="0">
                          <a:ln>
                            <a:noFill/>
                          </a:ln>
                          <a:solidFill>
                            <a:schemeClr val="tx1"/>
                          </a:solidFill>
                          <a:effectLst/>
                          <a:latin typeface="Times New Roman" pitchFamily="18" charset="0"/>
                          <a:cs typeface="Times New Roman" pitchFamily="18" charset="0"/>
                        </a:rPr>
                        <a:t>threads</a:t>
                      </a:r>
                      <a:endParaRPr kumimoji="0" lang="ru-RU"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r>
              <a:tr h="357188">
                <a:tc vMerge="1">
                  <a:txBody>
                    <a:bodyPr/>
                    <a:lstStyle/>
                    <a:p>
                      <a:endParaRPr lang="ru-RU"/>
                    </a:p>
                  </a:txBody>
                  <a:tcPr/>
                </a:tc>
                <a:tc vMerge="1">
                  <a:txBody>
                    <a:bodyPr/>
                    <a:lstStyle/>
                    <a:p>
                      <a:endParaRPr lang="ru-RU"/>
                    </a:p>
                  </a:txBody>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cs typeface="Times New Roman" pitchFamily="18" charset="0"/>
                        </a:rPr>
                        <a:t>Time</a:t>
                      </a:r>
                      <a:endParaRPr kumimoji="0" lang="ru-RU"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cs typeface="Times New Roman" pitchFamily="18" charset="0"/>
                        </a:rPr>
                        <a:t>Speedup</a:t>
                      </a:r>
                      <a:endParaRPr kumimoji="0" lang="ru-RU"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cs typeface="Times New Roman" pitchFamily="18" charset="0"/>
                        </a:rPr>
                        <a:t>Time</a:t>
                      </a:r>
                      <a:endParaRPr kumimoji="0" lang="ru-RU"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en-US" sz="1200" b="0" i="0" u="none" strike="noStrike" cap="none" normalizeH="0" baseline="0" dirty="0" smtClean="0">
                          <a:ln>
                            <a:noFill/>
                          </a:ln>
                          <a:solidFill>
                            <a:schemeClr val="tx1"/>
                          </a:solidFill>
                          <a:effectLst/>
                          <a:latin typeface="Times New Roman" pitchFamily="18" charset="0"/>
                          <a:cs typeface="Times New Roman" pitchFamily="18" charset="0"/>
                        </a:rPr>
                        <a:t>Speedup</a:t>
                      </a:r>
                      <a:endParaRPr kumimoji="0" lang="ru-RU"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5113">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1000</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0,0076</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0,0038</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2,0224</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0,0027</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2,8148</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5113">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2000</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0,0303</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0,0150</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2,0233</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0,0100</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3,0315</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5113">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3000</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0,0688</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0,0341</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2,0167</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0,0227</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3,0301</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5113">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4000</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0,1222</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0,0606</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2,0163</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0,0412</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2,9654</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5113">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5000</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0,1909</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0,0947</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2,0164</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0,0626</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3,0500</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5113">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6000</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0,2748</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0,1356</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2,0263</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0,0900</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3,0531</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5113">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7000</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0,3741</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0,1846</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2,0266</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0,1222</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3,0615</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5113">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8000</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0,4894</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0,2412</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2,0286</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0,1605</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3,0491</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5113">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9000</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0,6186</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0,3050</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2,0286</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0,2030</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3,0475</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65113">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10000</a:t>
                      </a:r>
                      <a:endParaRPr kumimoji="0" lang="ru-RU"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0,7637</a:t>
                      </a:r>
                      <a:endParaRPr kumimoji="0" lang="ru-RU" sz="10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0,3766</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2,0281</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0,2505</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269875" algn="ctr" defTabSz="914400" rtl="0" eaLnBrk="1" fontAlgn="base" latinLnBrk="0" hangingPunct="1">
                        <a:lnSpc>
                          <a:spcPct val="100000"/>
                        </a:lnSpc>
                        <a:spcBef>
                          <a:spcPts val="30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3,0483</a:t>
                      </a:r>
                      <a:endParaRPr kumimoji="0" lang="ru-RU" sz="1000" b="0" i="0" u="none" strike="noStrike" cap="none" normalizeH="0" baseline="0" smtClean="0">
                        <a:ln>
                          <a:noFill/>
                        </a:ln>
                        <a:solidFill>
                          <a:schemeClr val="tx1"/>
                        </a:solidFill>
                        <a:effectLst/>
                        <a:latin typeface="Times New Roman" pitchFamily="18" charset="0"/>
                        <a:cs typeface="Times New Roman" pitchFamily="18" charset="0"/>
                      </a:endParaRPr>
                    </a:p>
                  </a:txBody>
                  <a:tcPr marL="73355" marR="73355"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92257" name="Заголовок 1"/>
          <p:cNvSpPr>
            <a:spLocks noGrp="1"/>
          </p:cNvSpPr>
          <p:nvPr>
            <p:ph type="title"/>
          </p:nvPr>
        </p:nvSpPr>
        <p:spPr/>
        <p:txBody>
          <a:bodyPr/>
          <a:lstStyle/>
          <a:p>
            <a:r>
              <a:rPr lang="en-US" sz="3200" dirty="0"/>
              <a:t>Matrix-vector multiplication with </a:t>
            </a:r>
            <a:r>
              <a:rPr lang="en-US" sz="3200" dirty="0" err="1"/>
              <a:t>rowwise</a:t>
            </a:r>
            <a:r>
              <a:rPr lang="en-US" sz="3200" dirty="0"/>
              <a:t> data division… </a:t>
            </a:r>
            <a:endParaRPr lang="ru-RU" sz="3200" dirty="0" smtClean="0"/>
          </a:p>
        </p:txBody>
      </p:sp>
      <p:sp>
        <p:nvSpPr>
          <p:cNvPr id="10" name="Номер слайда 9"/>
          <p:cNvSpPr>
            <a:spLocks noGrp="1"/>
          </p:cNvSpPr>
          <p:nvPr>
            <p:ph type="sldNum" sz="quarter" idx="12"/>
          </p:nvPr>
        </p:nvSpPr>
        <p:spPr/>
        <p:txBody>
          <a:bodyPr/>
          <a:lstStyle/>
          <a:p>
            <a:pPr>
              <a:defRPr/>
            </a:pPr>
            <a:fld id="{88395F45-E841-462A-AE4C-2FD404BBB533}" type="slidenum">
              <a:rPr lang="ru-RU" smtClean="0"/>
              <a:pPr>
                <a:defRPr/>
              </a:pPr>
              <a:t>37</a:t>
            </a:fld>
            <a:r>
              <a:rPr lang="ru-RU" smtClean="0"/>
              <a:t> </a:t>
            </a:r>
            <a:endParaRPr lang="ru-RU"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Содержимое 2"/>
          <p:cNvSpPr>
            <a:spLocks noGrp="1"/>
          </p:cNvSpPr>
          <p:nvPr>
            <p:ph idx="1"/>
          </p:nvPr>
        </p:nvSpPr>
        <p:spPr>
          <a:xfrm>
            <a:off x="495300" y="946150"/>
            <a:ext cx="8915400" cy="5054600"/>
          </a:xfrm>
        </p:spPr>
        <p:txBody>
          <a:bodyPr/>
          <a:lstStyle/>
          <a:p>
            <a:pPr marL="273050" indent="-273050"/>
            <a:r>
              <a:rPr lang="en-US" dirty="0" smtClean="0"/>
              <a:t>The speedup dependency on the amount of the source </a:t>
            </a:r>
            <a:r>
              <a:rPr lang="en-US" dirty="0"/>
              <a:t>data </a:t>
            </a:r>
            <a:r>
              <a:rPr lang="en-US" dirty="0" smtClean="0"/>
              <a:t>when executing the parallel </a:t>
            </a:r>
            <a:r>
              <a:rPr lang="en-US" dirty="0"/>
              <a:t>matrix-vector multiplication algorithm </a:t>
            </a:r>
            <a:r>
              <a:rPr lang="en-US" dirty="0" smtClean="0"/>
              <a:t>based on horizontal block-striped matrix decomposition</a:t>
            </a:r>
            <a:endParaRPr lang="ru-RU" dirty="0" smtClean="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77828" name="Rectangle 2"/>
          <p:cNvSpPr>
            <a:spLocks noChangeArrowheads="1"/>
          </p:cNvSpPr>
          <p:nvPr/>
        </p:nvSpPr>
        <p:spPr bwMode="auto">
          <a:xfrm>
            <a:off x="9721269" y="-184666"/>
            <a:ext cx="184731" cy="369332"/>
          </a:xfrm>
          <a:prstGeom prst="rect">
            <a:avLst/>
          </a:prstGeom>
          <a:noFill/>
          <a:ln w="9525">
            <a:noFill/>
            <a:miter lim="800000"/>
            <a:headEnd/>
            <a:tailEnd/>
          </a:ln>
        </p:spPr>
        <p:txBody>
          <a:bodyPr wrap="none" anchor="ctr">
            <a:spAutoFit/>
          </a:bodyPr>
          <a:lstStyle/>
          <a:p>
            <a:endParaRPr lang="ru-RU">
              <a:latin typeface="Calibri" pitchFamily="34" charset="0"/>
            </a:endParaRPr>
          </a:p>
        </p:txBody>
      </p:sp>
      <p:sp>
        <p:nvSpPr>
          <p:cNvPr id="77831" name="Заголовок 1"/>
          <p:cNvSpPr>
            <a:spLocks noGrp="1"/>
          </p:cNvSpPr>
          <p:nvPr>
            <p:ph type="title"/>
          </p:nvPr>
        </p:nvSpPr>
        <p:spPr/>
        <p:txBody>
          <a:bodyPr/>
          <a:lstStyle/>
          <a:p>
            <a:r>
              <a:rPr lang="en-US" sz="3200" dirty="0"/>
              <a:t>Matrix-vector multiplication with </a:t>
            </a:r>
            <a:r>
              <a:rPr lang="en-US" sz="3200" dirty="0" err="1"/>
              <a:t>rowwise</a:t>
            </a:r>
            <a:r>
              <a:rPr lang="en-US" sz="3200" dirty="0"/>
              <a:t> data division… </a:t>
            </a:r>
            <a:endParaRPr lang="ru-RU" sz="3200" dirty="0" smtClean="0"/>
          </a:p>
        </p:txBody>
      </p:sp>
      <p:sp>
        <p:nvSpPr>
          <p:cNvPr id="9" name="Номер слайда 8"/>
          <p:cNvSpPr>
            <a:spLocks noGrp="1"/>
          </p:cNvSpPr>
          <p:nvPr>
            <p:ph type="sldNum" sz="quarter" idx="12"/>
          </p:nvPr>
        </p:nvSpPr>
        <p:spPr/>
        <p:txBody>
          <a:bodyPr/>
          <a:lstStyle/>
          <a:p>
            <a:pPr>
              <a:defRPr/>
            </a:pPr>
            <a:fld id="{88395F45-E841-462A-AE4C-2FD404BBB533}" type="slidenum">
              <a:rPr lang="ru-RU" smtClean="0"/>
              <a:pPr>
                <a:defRPr/>
              </a:pPr>
              <a:t>38</a:t>
            </a:fld>
            <a:r>
              <a:rPr lang="ru-RU" smtClean="0"/>
              <a:t> </a:t>
            </a:r>
            <a:endParaRPr lang="ru-RU" dirty="0"/>
          </a:p>
        </p:txBody>
      </p:sp>
      <p:pic>
        <p:nvPicPr>
          <p:cNvPr id="9216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144688" y="2348880"/>
            <a:ext cx="6296025" cy="371475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6" name="Содержимое 2"/>
          <p:cNvSpPr>
            <a:spLocks noGrp="1"/>
          </p:cNvSpPr>
          <p:nvPr>
            <p:ph idx="1"/>
          </p:nvPr>
        </p:nvSpPr>
        <p:spPr/>
        <p:txBody>
          <a:bodyPr/>
          <a:lstStyle/>
          <a:p>
            <a:pPr marL="273050" indent="-273050"/>
            <a:r>
              <a:rPr lang="en-US" dirty="0"/>
              <a:t>The dependency chart of the experimental and theoretical execution </a:t>
            </a:r>
            <a:r>
              <a:rPr lang="en-US" dirty="0" smtClean="0"/>
              <a:t>time </a:t>
            </a:r>
            <a:r>
              <a:rPr lang="en-US" dirty="0"/>
              <a:t>for the </a:t>
            </a:r>
            <a:r>
              <a:rPr lang="en-US" dirty="0" smtClean="0"/>
              <a:t>parallel algorithm </a:t>
            </a:r>
            <a:r>
              <a:rPr lang="en-US" dirty="0"/>
              <a:t>and the source data </a:t>
            </a:r>
            <a:r>
              <a:rPr lang="en-US" dirty="0" smtClean="0"/>
              <a:t>volume when two threads are used (</a:t>
            </a:r>
            <a:r>
              <a:rPr lang="en-US" dirty="0" err="1"/>
              <a:t>rowwise</a:t>
            </a:r>
            <a:r>
              <a:rPr lang="en-US" dirty="0"/>
              <a:t> </a:t>
            </a:r>
            <a:r>
              <a:rPr lang="en-US" dirty="0" smtClean="0"/>
              <a:t>band-striped matrix decomposition).</a:t>
            </a:r>
            <a:endParaRPr lang="ru-RU" dirty="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73739" name="Rectangle 2"/>
          <p:cNvSpPr>
            <a:spLocks noChangeArrowheads="1"/>
          </p:cNvSpPr>
          <p:nvPr/>
        </p:nvSpPr>
        <p:spPr bwMode="auto">
          <a:xfrm>
            <a:off x="9721269" y="-184666"/>
            <a:ext cx="184731" cy="369332"/>
          </a:xfrm>
          <a:prstGeom prst="rect">
            <a:avLst/>
          </a:prstGeom>
          <a:noFill/>
          <a:ln w="9525">
            <a:noFill/>
            <a:miter lim="800000"/>
            <a:headEnd/>
            <a:tailEnd/>
          </a:ln>
        </p:spPr>
        <p:txBody>
          <a:bodyPr wrap="none" anchor="ctr">
            <a:spAutoFit/>
          </a:bodyPr>
          <a:lstStyle/>
          <a:p>
            <a:endParaRPr lang="ru-RU">
              <a:latin typeface="Calibri" pitchFamily="34" charset="0"/>
            </a:endParaRPr>
          </a:p>
        </p:txBody>
      </p:sp>
      <p:sp>
        <p:nvSpPr>
          <p:cNvPr id="73740" name="Rectangle 8"/>
          <p:cNvSpPr>
            <a:spLocks noChangeArrowheads="1"/>
          </p:cNvSpPr>
          <p:nvPr/>
        </p:nvSpPr>
        <p:spPr bwMode="auto">
          <a:xfrm>
            <a:off x="9721269" y="-184666"/>
            <a:ext cx="184731" cy="369332"/>
          </a:xfrm>
          <a:prstGeom prst="rect">
            <a:avLst/>
          </a:prstGeom>
          <a:noFill/>
          <a:ln w="9525">
            <a:noFill/>
            <a:miter lim="800000"/>
            <a:headEnd/>
            <a:tailEnd/>
          </a:ln>
        </p:spPr>
        <p:txBody>
          <a:bodyPr wrap="none" anchor="ctr">
            <a:spAutoFit/>
          </a:bodyPr>
          <a:lstStyle/>
          <a:p>
            <a:endParaRPr lang="ru-RU">
              <a:latin typeface="Calibri" pitchFamily="34" charset="0"/>
            </a:endParaRPr>
          </a:p>
        </p:txBody>
      </p:sp>
      <p:sp>
        <p:nvSpPr>
          <p:cNvPr id="73742" name="Заголовок 1"/>
          <p:cNvSpPr>
            <a:spLocks noGrp="1"/>
          </p:cNvSpPr>
          <p:nvPr>
            <p:ph type="title"/>
          </p:nvPr>
        </p:nvSpPr>
        <p:spPr/>
        <p:txBody>
          <a:bodyPr/>
          <a:lstStyle/>
          <a:p>
            <a:r>
              <a:rPr lang="en-US" sz="3200" dirty="0"/>
              <a:t>Matrix-vector multiplication with </a:t>
            </a:r>
            <a:r>
              <a:rPr lang="en-US" sz="3200" dirty="0" err="1"/>
              <a:t>rowwise</a:t>
            </a:r>
            <a:r>
              <a:rPr lang="en-US" sz="3200" dirty="0"/>
              <a:t> data division… </a:t>
            </a:r>
            <a:endParaRPr lang="ru-RU" sz="3200" dirty="0" smtClean="0"/>
          </a:p>
        </p:txBody>
      </p:sp>
      <p:sp>
        <p:nvSpPr>
          <p:cNvPr id="11" name="Номер слайда 10"/>
          <p:cNvSpPr>
            <a:spLocks noGrp="1"/>
          </p:cNvSpPr>
          <p:nvPr>
            <p:ph type="sldNum" sz="quarter" idx="12"/>
          </p:nvPr>
        </p:nvSpPr>
        <p:spPr/>
        <p:txBody>
          <a:bodyPr/>
          <a:lstStyle/>
          <a:p>
            <a:pPr>
              <a:defRPr/>
            </a:pPr>
            <a:fld id="{88395F45-E841-462A-AE4C-2FD404BBB533}" type="slidenum">
              <a:rPr lang="ru-RU" smtClean="0"/>
              <a:pPr>
                <a:defRPr/>
              </a:pPr>
              <a:t>39</a:t>
            </a:fld>
            <a:r>
              <a:rPr lang="ru-RU" smtClean="0"/>
              <a:t> </a:t>
            </a:r>
            <a:endParaRPr lang="ru-RU" dirty="0"/>
          </a:p>
        </p:txBody>
      </p:sp>
      <p:pic>
        <p:nvPicPr>
          <p:cNvPr id="9421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138362" y="2492896"/>
            <a:ext cx="5629275" cy="357187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Заголовок 1"/>
          <p:cNvSpPr>
            <a:spLocks noGrp="1"/>
          </p:cNvSpPr>
          <p:nvPr>
            <p:ph type="title"/>
          </p:nvPr>
        </p:nvSpPr>
        <p:spPr/>
        <p:txBody>
          <a:bodyPr/>
          <a:lstStyle/>
          <a:p>
            <a:r>
              <a:rPr lang="en-US" dirty="0"/>
              <a:t>Introduction</a:t>
            </a:r>
            <a:endParaRPr lang="ru-RU" dirty="0" smtClean="0"/>
          </a:p>
        </p:txBody>
      </p:sp>
      <p:sp>
        <p:nvSpPr>
          <p:cNvPr id="3" name="Содержимое 2"/>
          <p:cNvSpPr>
            <a:spLocks noGrp="1"/>
          </p:cNvSpPr>
          <p:nvPr>
            <p:ph idx="1"/>
          </p:nvPr>
        </p:nvSpPr>
        <p:spPr/>
        <p:txBody>
          <a:bodyPr rtlCol="0"/>
          <a:lstStyle/>
          <a:p>
            <a:pPr marL="265113" indent="-265113" fontAlgn="auto">
              <a:spcAft>
                <a:spcPts val="0"/>
              </a:spcAft>
              <a:buFont typeface="Arial" pitchFamily="34" charset="0"/>
              <a:buChar char="•"/>
              <a:defRPr/>
            </a:pPr>
            <a:r>
              <a:rPr lang="en-US" dirty="0"/>
              <a:t>Being computationally </a:t>
            </a:r>
            <a:r>
              <a:rPr lang="en-US" dirty="0" smtClean="0"/>
              <a:t>consuming, </a:t>
            </a:r>
            <a:r>
              <a:rPr lang="en-US" dirty="0"/>
              <a:t>the matrix computations represent a classical field of parallel computations application</a:t>
            </a:r>
            <a:r>
              <a:rPr lang="en-US" dirty="0" smtClean="0"/>
              <a:t>.</a:t>
            </a:r>
            <a:r>
              <a:rPr lang="ru-RU" dirty="0" smtClean="0"/>
              <a:t> </a:t>
            </a:r>
          </a:p>
          <a:p>
            <a:pPr lvl="1" fontAlgn="auto">
              <a:spcAft>
                <a:spcPts val="0"/>
              </a:spcAft>
              <a:buFont typeface="Arial" pitchFamily="34" charset="0"/>
              <a:buChar char="–"/>
              <a:defRPr/>
            </a:pPr>
            <a:r>
              <a:rPr lang="en-US" sz="2000" dirty="0" smtClean="0"/>
              <a:t>On the one hand</a:t>
            </a:r>
            <a:r>
              <a:rPr lang="en-US" sz="2000" dirty="0"/>
              <a:t>, </a:t>
            </a:r>
            <a:r>
              <a:rPr lang="en-US" sz="2000" dirty="0" smtClean="0"/>
              <a:t>the use </a:t>
            </a:r>
            <a:r>
              <a:rPr lang="en-US" sz="2000" dirty="0"/>
              <a:t>of highly efficient multiprocessor systems can significantly increase the complexity of </a:t>
            </a:r>
            <a:r>
              <a:rPr lang="en-US" sz="2000" dirty="0" smtClean="0"/>
              <a:t>current tasks. </a:t>
            </a:r>
          </a:p>
          <a:p>
            <a:pPr lvl="1" fontAlgn="auto">
              <a:spcAft>
                <a:spcPts val="0"/>
              </a:spcAft>
              <a:buFont typeface="Arial" pitchFamily="34" charset="0"/>
              <a:buChar char="–"/>
              <a:defRPr/>
            </a:pPr>
            <a:r>
              <a:rPr lang="en-US" sz="2000" dirty="0" smtClean="0"/>
              <a:t>On the other </a:t>
            </a:r>
            <a:r>
              <a:rPr lang="en-US" sz="2000" dirty="0"/>
              <a:t>hand, matrix operations provide an excellent opportunity to demonstrate </a:t>
            </a:r>
            <a:r>
              <a:rPr lang="en-US" sz="2000" dirty="0" smtClean="0"/>
              <a:t>many </a:t>
            </a:r>
            <a:r>
              <a:rPr lang="en-US" sz="2000" dirty="0"/>
              <a:t>ways and methods of parallel </a:t>
            </a:r>
            <a:r>
              <a:rPr lang="en-US" sz="2000" dirty="0" smtClean="0"/>
              <a:t>programming due to their rather simple problem statement.</a:t>
            </a:r>
            <a:endParaRPr lang="ru-RU" sz="2000" dirty="0" smtClean="0"/>
          </a:p>
          <a:p>
            <a:pPr marL="265113" indent="-265113" fontAlgn="auto">
              <a:spcAft>
                <a:spcPts val="0"/>
              </a:spcAft>
              <a:buFont typeface="Arial" pitchFamily="34" charset="0"/>
              <a:buChar char="•"/>
              <a:defRPr/>
            </a:pPr>
            <a:r>
              <a:rPr lang="en-US" dirty="0" smtClean="0"/>
              <a:t>While </a:t>
            </a:r>
            <a:r>
              <a:rPr lang="en-US" dirty="0"/>
              <a:t>presenting the material we assume that the matrices are </a:t>
            </a:r>
            <a:r>
              <a:rPr lang="en-US" i="1" dirty="0" smtClean="0"/>
              <a:t>dense</a:t>
            </a:r>
            <a:r>
              <a:rPr lang="en-US" dirty="0" smtClean="0"/>
              <a:t>.</a:t>
            </a:r>
            <a:endParaRPr lang="ru-RU" dirty="0" smtClean="0"/>
          </a:p>
          <a:p>
            <a:pPr fontAlgn="auto">
              <a:spcAft>
                <a:spcPts val="0"/>
              </a:spcAft>
              <a:buFont typeface="Arial" pitchFamily="34" charset="0"/>
              <a:buChar char="•"/>
              <a:defRPr/>
            </a:pPr>
            <a:endParaRPr lang="ru-RU" dirty="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7" name="Номер слайда 6"/>
          <p:cNvSpPr>
            <a:spLocks noGrp="1"/>
          </p:cNvSpPr>
          <p:nvPr>
            <p:ph type="sldNum" sz="quarter" idx="12"/>
          </p:nvPr>
        </p:nvSpPr>
        <p:spPr/>
        <p:txBody>
          <a:bodyPr/>
          <a:lstStyle/>
          <a:p>
            <a:pPr>
              <a:defRPr/>
            </a:pPr>
            <a:fld id="{88395F45-E841-462A-AE4C-2FD404BBB533}" type="slidenum">
              <a:rPr lang="ru-RU" smtClean="0"/>
              <a:pPr>
                <a:defRPr/>
              </a:pPr>
              <a:t>4</a:t>
            </a:fld>
            <a:r>
              <a:rPr lang="ru-RU" smtClean="0"/>
              <a:t> </a:t>
            </a:r>
            <a:endParaRPr lang="ru-RU" dirty="0"/>
          </a:p>
        </p:txBody>
      </p:sp>
    </p:spTree>
    <p:extLst>
      <p:ext uri="{BB962C8B-B14F-4D97-AF65-F5344CB8AC3E}">
        <p14:creationId xmlns:p14="http://schemas.microsoft.com/office/powerpoint/2010/main" xmlns="" val="39855767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95300" y="1000125"/>
            <a:ext cx="8915400" cy="5054600"/>
          </a:xfrm>
        </p:spPr>
        <p:txBody>
          <a:bodyPr rtlCol="0"/>
          <a:lstStyle/>
          <a:p>
            <a:pPr marL="273050" indent="-273050"/>
            <a:r>
              <a:rPr lang="en-US" dirty="0"/>
              <a:t>The dependency chart of the experimental and theoretical execution </a:t>
            </a:r>
            <a:r>
              <a:rPr lang="en-US" dirty="0" smtClean="0"/>
              <a:t>time </a:t>
            </a:r>
            <a:r>
              <a:rPr lang="en-US" dirty="0"/>
              <a:t>for the parallel algorithm and the source data volume when </a:t>
            </a:r>
            <a:r>
              <a:rPr lang="en-US" dirty="0" smtClean="0"/>
              <a:t>four threads </a:t>
            </a:r>
            <a:r>
              <a:rPr lang="en-US" dirty="0"/>
              <a:t>are used (</a:t>
            </a:r>
            <a:r>
              <a:rPr lang="en-US" dirty="0" err="1"/>
              <a:t>rowwise</a:t>
            </a:r>
            <a:r>
              <a:rPr lang="en-US" dirty="0"/>
              <a:t> band-striped matrix decomposition).</a:t>
            </a:r>
            <a:endParaRPr lang="ru-RU" dirty="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79876" name="Rectangle 2"/>
          <p:cNvSpPr>
            <a:spLocks noChangeArrowheads="1"/>
          </p:cNvSpPr>
          <p:nvPr/>
        </p:nvSpPr>
        <p:spPr bwMode="auto">
          <a:xfrm>
            <a:off x="9721269" y="-184666"/>
            <a:ext cx="184731" cy="369332"/>
          </a:xfrm>
          <a:prstGeom prst="rect">
            <a:avLst/>
          </a:prstGeom>
          <a:noFill/>
          <a:ln w="9525">
            <a:noFill/>
            <a:miter lim="800000"/>
            <a:headEnd/>
            <a:tailEnd/>
          </a:ln>
        </p:spPr>
        <p:txBody>
          <a:bodyPr wrap="none" anchor="ctr">
            <a:spAutoFit/>
          </a:bodyPr>
          <a:lstStyle/>
          <a:p>
            <a:endParaRPr lang="ru-RU">
              <a:latin typeface="Calibri" pitchFamily="34" charset="0"/>
            </a:endParaRPr>
          </a:p>
        </p:txBody>
      </p:sp>
      <p:sp>
        <p:nvSpPr>
          <p:cNvPr id="79879" name="Заголовок 1"/>
          <p:cNvSpPr>
            <a:spLocks noGrp="1"/>
          </p:cNvSpPr>
          <p:nvPr>
            <p:ph type="title"/>
          </p:nvPr>
        </p:nvSpPr>
        <p:spPr/>
        <p:txBody>
          <a:bodyPr/>
          <a:lstStyle/>
          <a:p>
            <a:r>
              <a:rPr lang="en-US" sz="3200" dirty="0"/>
              <a:t>Matrix-vector multiplication with </a:t>
            </a:r>
            <a:r>
              <a:rPr lang="en-US" sz="3200" dirty="0" err="1"/>
              <a:t>rowwise</a:t>
            </a:r>
            <a:r>
              <a:rPr lang="en-US" sz="3200" dirty="0"/>
              <a:t> data division… </a:t>
            </a:r>
            <a:endParaRPr lang="ru-RU" sz="3200" dirty="0" smtClean="0"/>
          </a:p>
        </p:txBody>
      </p:sp>
      <p:sp>
        <p:nvSpPr>
          <p:cNvPr id="9" name="Номер слайда 8"/>
          <p:cNvSpPr>
            <a:spLocks noGrp="1"/>
          </p:cNvSpPr>
          <p:nvPr>
            <p:ph type="sldNum" sz="quarter" idx="12"/>
          </p:nvPr>
        </p:nvSpPr>
        <p:spPr/>
        <p:txBody>
          <a:bodyPr/>
          <a:lstStyle/>
          <a:p>
            <a:pPr>
              <a:defRPr/>
            </a:pPr>
            <a:fld id="{88395F45-E841-462A-AE4C-2FD404BBB533}" type="slidenum">
              <a:rPr lang="ru-RU" smtClean="0"/>
              <a:pPr>
                <a:defRPr/>
              </a:pPr>
              <a:t>40</a:t>
            </a:fld>
            <a:r>
              <a:rPr lang="ru-RU" smtClean="0"/>
              <a:t> </a:t>
            </a:r>
            <a:endParaRPr lang="ru-RU" dirty="0"/>
          </a:p>
        </p:txBody>
      </p:sp>
      <p:pic>
        <p:nvPicPr>
          <p:cNvPr id="9523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781175" y="2348880"/>
            <a:ext cx="6343650" cy="35528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Заголовок 1"/>
          <p:cNvSpPr>
            <a:spLocks noGrp="1"/>
          </p:cNvSpPr>
          <p:nvPr>
            <p:ph type="title"/>
          </p:nvPr>
        </p:nvSpPr>
        <p:spPr/>
        <p:txBody>
          <a:bodyPr/>
          <a:lstStyle/>
          <a:p>
            <a:r>
              <a:rPr lang="en-US" dirty="0" smtClean="0"/>
              <a:t>The problem </a:t>
            </a:r>
            <a:r>
              <a:rPr lang="en-US" dirty="0"/>
              <a:t>statement of matrix-matrix </a:t>
            </a:r>
            <a:r>
              <a:rPr lang="en-US" dirty="0" smtClean="0"/>
              <a:t>multiplication</a:t>
            </a:r>
            <a:endParaRPr lang="ru-RU" dirty="0" smtClean="0"/>
          </a:p>
        </p:txBody>
      </p:sp>
      <p:sp>
        <p:nvSpPr>
          <p:cNvPr id="3077" name="Содержимое 2"/>
          <p:cNvSpPr>
            <a:spLocks noGrp="1"/>
          </p:cNvSpPr>
          <p:nvPr>
            <p:ph idx="1"/>
          </p:nvPr>
        </p:nvSpPr>
        <p:spPr/>
        <p:txBody>
          <a:bodyPr/>
          <a:lstStyle/>
          <a:p>
            <a:r>
              <a:rPr lang="en-US" dirty="0"/>
              <a:t>When multiplying </a:t>
            </a:r>
            <a:r>
              <a:rPr lang="en-US" dirty="0" smtClean="0"/>
              <a:t>an </a:t>
            </a:r>
            <a:r>
              <a:rPr lang="en-US" i="1" dirty="0" smtClean="0"/>
              <a:t>m </a:t>
            </a:r>
            <a:r>
              <a:rPr lang="en-US" dirty="0"/>
              <a:t>x</a:t>
            </a:r>
            <a:r>
              <a:rPr lang="en-US" i="1" dirty="0"/>
              <a:t> n </a:t>
            </a:r>
            <a:r>
              <a:rPr lang="en-US" dirty="0"/>
              <a:t>matrix </a:t>
            </a:r>
            <a:r>
              <a:rPr lang="en-US" i="1" dirty="0"/>
              <a:t>A</a:t>
            </a:r>
            <a:r>
              <a:rPr lang="en-US" dirty="0"/>
              <a:t> by </a:t>
            </a:r>
            <a:r>
              <a:rPr lang="en-US" dirty="0" smtClean="0"/>
              <a:t>an </a:t>
            </a:r>
            <a:r>
              <a:rPr lang="en-US" i="1" dirty="0" smtClean="0"/>
              <a:t>n</a:t>
            </a:r>
            <a:r>
              <a:rPr lang="en-US" dirty="0" smtClean="0"/>
              <a:t> </a:t>
            </a:r>
            <a:r>
              <a:rPr lang="en-US" dirty="0"/>
              <a:t>x </a:t>
            </a:r>
            <a:r>
              <a:rPr lang="en-US" i="1" dirty="0" smtClean="0"/>
              <a:t>l</a:t>
            </a:r>
            <a:r>
              <a:rPr lang="en-US" dirty="0" smtClean="0"/>
              <a:t> </a:t>
            </a:r>
            <a:r>
              <a:rPr lang="en-US" dirty="0"/>
              <a:t>matrix </a:t>
            </a:r>
            <a:r>
              <a:rPr lang="en-US" i="1" dirty="0" smtClean="0"/>
              <a:t>B,</a:t>
            </a:r>
            <a:r>
              <a:rPr lang="en-US" dirty="0" smtClean="0"/>
              <a:t> the </a:t>
            </a:r>
            <a:r>
              <a:rPr lang="en-US" dirty="0"/>
              <a:t>product is </a:t>
            </a:r>
            <a:r>
              <a:rPr lang="en-US" dirty="0" smtClean="0"/>
              <a:t>an </a:t>
            </a:r>
            <a:r>
              <a:rPr lang="en-US" i="1" dirty="0" smtClean="0"/>
              <a:t>m </a:t>
            </a:r>
            <a:r>
              <a:rPr lang="en-US" dirty="0" smtClean="0"/>
              <a:t>x </a:t>
            </a:r>
            <a:r>
              <a:rPr lang="en-US" i="1" dirty="0" smtClean="0"/>
              <a:t>l</a:t>
            </a:r>
            <a:r>
              <a:rPr lang="en-US" dirty="0" smtClean="0"/>
              <a:t> </a:t>
            </a:r>
            <a:r>
              <a:rPr lang="en-US" dirty="0"/>
              <a:t>matrix </a:t>
            </a:r>
            <a:r>
              <a:rPr lang="en-US" i="1" dirty="0"/>
              <a:t>C</a:t>
            </a:r>
            <a:r>
              <a:rPr lang="en-US" dirty="0"/>
              <a:t>, each element of which is obtained according to the following expression</a:t>
            </a:r>
            <a:r>
              <a:rPr lang="en-US" dirty="0" smtClean="0"/>
              <a:t>:</a:t>
            </a:r>
          </a:p>
          <a:p>
            <a:pPr marL="0" indent="0">
              <a:buNone/>
            </a:pPr>
            <a:endParaRPr lang="en-US" dirty="0" smtClean="0"/>
          </a:p>
          <a:p>
            <a:endParaRPr lang="en-US" dirty="0" smtClean="0"/>
          </a:p>
          <a:p>
            <a:endParaRPr lang="en-US" dirty="0" smtClean="0"/>
          </a:p>
          <a:p>
            <a:r>
              <a:rPr lang="en-US" dirty="0" smtClean="0"/>
              <a:t>Each element of the resulting matrix </a:t>
            </a:r>
            <a:r>
              <a:rPr lang="en-US" i="1" dirty="0" smtClean="0"/>
              <a:t>C</a:t>
            </a:r>
            <a:r>
              <a:rPr lang="en-US" dirty="0" smtClean="0"/>
              <a:t> is a scalar product of the corresponding row of the matrix </a:t>
            </a:r>
            <a:r>
              <a:rPr lang="en-US" i="1" dirty="0" smtClean="0"/>
              <a:t>A</a:t>
            </a:r>
            <a:r>
              <a:rPr lang="en-US" dirty="0" smtClean="0"/>
              <a:t> </a:t>
            </a:r>
            <a:r>
              <a:rPr lang="en-US" dirty="0"/>
              <a:t>and the corresponding column </a:t>
            </a:r>
            <a:r>
              <a:rPr lang="en-US" dirty="0" smtClean="0"/>
              <a:t>of the matrix </a:t>
            </a:r>
            <a:r>
              <a:rPr lang="en-US" i="1" dirty="0" smtClean="0"/>
              <a:t>B</a:t>
            </a:r>
            <a:r>
              <a:rPr lang="en-US" dirty="0" smtClean="0"/>
              <a:t>:</a:t>
            </a:r>
            <a:endParaRPr lang="ru-RU" dirty="0" smtClean="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3080" name="Rectangle 2"/>
          <p:cNvSpPr>
            <a:spLocks noChangeArrowheads="1"/>
          </p:cNvSpPr>
          <p:nvPr/>
        </p:nvSpPr>
        <p:spPr bwMode="auto">
          <a:xfrm>
            <a:off x="9721269" y="-184666"/>
            <a:ext cx="184731" cy="369332"/>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3073" name="Object 1"/>
          <p:cNvGraphicFramePr>
            <a:graphicFrameLocks noChangeAspect="1"/>
          </p:cNvGraphicFramePr>
          <p:nvPr/>
        </p:nvGraphicFramePr>
        <p:xfrm>
          <a:off x="2837656" y="2348880"/>
          <a:ext cx="4230688" cy="936625"/>
        </p:xfrm>
        <a:graphic>
          <a:graphicData uri="http://schemas.openxmlformats.org/presentationml/2006/ole">
            <p:oleObj spid="_x0000_s77026" name="Формула" r:id="rId3" imgW="1866090" imgH="444307" progId="Equation.3">
              <p:embed/>
            </p:oleObj>
          </a:graphicData>
        </a:graphic>
      </p:graphicFrame>
      <p:sp>
        <p:nvSpPr>
          <p:cNvPr id="3081" name="Rectangle 4"/>
          <p:cNvSpPr>
            <a:spLocks noChangeArrowheads="1"/>
          </p:cNvSpPr>
          <p:nvPr/>
        </p:nvSpPr>
        <p:spPr bwMode="auto">
          <a:xfrm>
            <a:off x="9721269" y="-184666"/>
            <a:ext cx="184731" cy="369332"/>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3075" name="Object 3"/>
          <p:cNvGraphicFramePr>
            <a:graphicFrameLocks noChangeAspect="1"/>
          </p:cNvGraphicFramePr>
          <p:nvPr>
            <p:extLst>
              <p:ext uri="{D42A27DB-BD31-4B8C-83A1-F6EECF244321}">
                <p14:modId xmlns:p14="http://schemas.microsoft.com/office/powerpoint/2010/main" xmlns="" val="2416141968"/>
              </p:ext>
            </p:extLst>
          </p:nvPr>
        </p:nvGraphicFramePr>
        <p:xfrm>
          <a:off x="992560" y="4869160"/>
          <a:ext cx="7862888" cy="576262"/>
        </p:xfrm>
        <a:graphic>
          <a:graphicData uri="http://schemas.openxmlformats.org/presentationml/2006/ole">
            <p:oleObj spid="_x0000_s77027" name="Формула" r:id="rId4" imgW="2997200" imgH="241300" progId="Equation.3">
              <p:embed/>
            </p:oleObj>
          </a:graphicData>
        </a:graphic>
      </p:graphicFrame>
      <p:sp>
        <p:nvSpPr>
          <p:cNvPr id="11" name="Номер слайда 10"/>
          <p:cNvSpPr>
            <a:spLocks noGrp="1"/>
          </p:cNvSpPr>
          <p:nvPr>
            <p:ph type="sldNum" sz="quarter" idx="12"/>
          </p:nvPr>
        </p:nvSpPr>
        <p:spPr/>
        <p:txBody>
          <a:bodyPr/>
          <a:lstStyle/>
          <a:p>
            <a:pPr>
              <a:defRPr/>
            </a:pPr>
            <a:fld id="{88395F45-E841-462A-AE4C-2FD404BBB533}" type="slidenum">
              <a:rPr lang="ru-RU" smtClean="0"/>
              <a:pPr>
                <a:defRPr/>
              </a:pPr>
              <a:t>41</a:t>
            </a:fld>
            <a:r>
              <a:rPr lang="ru-RU" smtClean="0"/>
              <a:t> </a:t>
            </a:r>
            <a:endParaRPr lang="ru-RU"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Заголовок 1"/>
          <p:cNvSpPr>
            <a:spLocks noGrp="1"/>
          </p:cNvSpPr>
          <p:nvPr>
            <p:ph type="title"/>
          </p:nvPr>
        </p:nvSpPr>
        <p:spPr/>
        <p:txBody>
          <a:bodyPr/>
          <a:lstStyle/>
          <a:p>
            <a:r>
              <a:rPr lang="en-US" dirty="0"/>
              <a:t>The problem statement of matrix-matrix multiplication</a:t>
            </a:r>
            <a:endParaRPr lang="ru-RU" dirty="0" smtClean="0"/>
          </a:p>
        </p:txBody>
      </p:sp>
      <p:sp>
        <p:nvSpPr>
          <p:cNvPr id="29698" name="Содержимое 2"/>
          <p:cNvSpPr>
            <a:spLocks noGrp="1"/>
          </p:cNvSpPr>
          <p:nvPr>
            <p:ph idx="1"/>
          </p:nvPr>
        </p:nvSpPr>
        <p:spPr/>
        <p:txBody>
          <a:bodyPr/>
          <a:lstStyle/>
          <a:p>
            <a:r>
              <a:rPr lang="en-US" dirty="0" smtClean="0"/>
              <a:t>This algorithm supposes the execution of </a:t>
            </a:r>
            <a:r>
              <a:rPr lang="en-US" i="1" dirty="0"/>
              <a:t>m</a:t>
            </a:r>
            <a:r>
              <a:rPr lang="ru-RU" i="1" dirty="0"/>
              <a:t>·</a:t>
            </a:r>
            <a:r>
              <a:rPr lang="en-US" i="1" dirty="0"/>
              <a:t>n</a:t>
            </a:r>
            <a:r>
              <a:rPr lang="ru-RU" i="1" dirty="0"/>
              <a:t>·</a:t>
            </a:r>
            <a:r>
              <a:rPr lang="en-US" i="1" dirty="0"/>
              <a:t>l</a:t>
            </a:r>
            <a:r>
              <a:rPr lang="ru-RU" dirty="0"/>
              <a:t> </a:t>
            </a:r>
            <a:r>
              <a:rPr lang="en-US" dirty="0" smtClean="0"/>
              <a:t>multiplication operations and the same number of summation of the source matrices elements. When multiplying the square </a:t>
            </a:r>
            <a:r>
              <a:rPr lang="en-US" i="1" dirty="0"/>
              <a:t>n</a:t>
            </a:r>
            <a:r>
              <a:rPr lang="en-US" dirty="0"/>
              <a:t> x </a:t>
            </a:r>
            <a:r>
              <a:rPr lang="en-US" i="1" dirty="0"/>
              <a:t>n</a:t>
            </a:r>
            <a:r>
              <a:rPr lang="ru-RU" dirty="0"/>
              <a:t> </a:t>
            </a:r>
            <a:r>
              <a:rPr lang="en-US" dirty="0" smtClean="0"/>
              <a:t>matrices the number of performed operations has an order of </a:t>
            </a:r>
            <a:r>
              <a:rPr lang="en-US" i="1" dirty="0" smtClean="0"/>
              <a:t>O</a:t>
            </a:r>
            <a:r>
              <a:rPr lang="ru-RU" i="1" dirty="0" smtClean="0"/>
              <a:t>(</a:t>
            </a:r>
            <a:r>
              <a:rPr lang="en-US" i="1" dirty="0" smtClean="0"/>
              <a:t>n</a:t>
            </a:r>
            <a:r>
              <a:rPr lang="ru-RU" i="1" baseline="30000" dirty="0" smtClean="0"/>
              <a:t>3</a:t>
            </a:r>
            <a:r>
              <a:rPr lang="ru-RU" i="1" dirty="0" smtClean="0"/>
              <a:t>)</a:t>
            </a:r>
            <a:r>
              <a:rPr lang="ru-RU" dirty="0" smtClean="0"/>
              <a:t>.</a:t>
            </a:r>
            <a:endParaRPr lang="en-US" dirty="0" smtClean="0"/>
          </a:p>
          <a:p>
            <a:r>
              <a:rPr lang="en-US" dirty="0" smtClean="0"/>
              <a:t>Hereinafter it will be assumed that all matrices are </a:t>
            </a:r>
            <a:r>
              <a:rPr lang="en-US" i="1" dirty="0" smtClean="0"/>
              <a:t>n</a:t>
            </a:r>
            <a:r>
              <a:rPr lang="en-US" dirty="0" smtClean="0"/>
              <a:t> x </a:t>
            </a:r>
            <a:r>
              <a:rPr lang="en-US" i="1" dirty="0" smtClean="0"/>
              <a:t>n</a:t>
            </a:r>
            <a:r>
              <a:rPr lang="en-US" dirty="0" smtClean="0"/>
              <a:t> square matrices.</a:t>
            </a:r>
            <a:endParaRPr lang="ru-RU" dirty="0" smtClean="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7" name="Номер слайда 6"/>
          <p:cNvSpPr>
            <a:spLocks noGrp="1"/>
          </p:cNvSpPr>
          <p:nvPr>
            <p:ph type="sldNum" sz="quarter" idx="12"/>
          </p:nvPr>
        </p:nvSpPr>
        <p:spPr/>
        <p:txBody>
          <a:bodyPr/>
          <a:lstStyle/>
          <a:p>
            <a:pPr>
              <a:defRPr/>
            </a:pPr>
            <a:fld id="{88395F45-E841-462A-AE4C-2FD404BBB533}" type="slidenum">
              <a:rPr lang="ru-RU" smtClean="0"/>
              <a:pPr>
                <a:defRPr/>
              </a:pPr>
              <a:t>42</a:t>
            </a:fld>
            <a:r>
              <a:rPr lang="ru-RU" smtClean="0"/>
              <a:t> </a:t>
            </a:r>
            <a:endParaRPr lang="ru-RU"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Заголовок 1"/>
          <p:cNvSpPr>
            <a:spLocks noGrp="1"/>
          </p:cNvSpPr>
          <p:nvPr>
            <p:ph type="title"/>
          </p:nvPr>
        </p:nvSpPr>
        <p:spPr/>
        <p:txBody>
          <a:bodyPr/>
          <a:lstStyle/>
          <a:p>
            <a:r>
              <a:rPr lang="en-US" dirty="0" smtClean="0"/>
              <a:t>Sequential algorithm…</a:t>
            </a:r>
            <a:endParaRPr lang="ru-RU" dirty="0" smtClean="0"/>
          </a:p>
        </p:txBody>
      </p:sp>
      <p:sp>
        <p:nvSpPr>
          <p:cNvPr id="30722" name="Содержимое 2"/>
          <p:cNvSpPr>
            <a:spLocks noGrp="1"/>
          </p:cNvSpPr>
          <p:nvPr>
            <p:ph idx="1"/>
          </p:nvPr>
        </p:nvSpPr>
        <p:spPr/>
        <p:txBody>
          <a:bodyPr/>
          <a:lstStyle/>
          <a:p>
            <a:r>
              <a:rPr lang="en-US" dirty="0"/>
              <a:t>The </a:t>
            </a:r>
            <a:r>
              <a:rPr lang="en-US" dirty="0" smtClean="0"/>
              <a:t>sequential </a:t>
            </a:r>
            <a:r>
              <a:rPr lang="en-US" dirty="0"/>
              <a:t>algorithm </a:t>
            </a:r>
            <a:r>
              <a:rPr lang="en-US" dirty="0" smtClean="0"/>
              <a:t>for multiplying two square matrices</a:t>
            </a:r>
            <a:endParaRPr lang="ru-RU" dirty="0" smtClean="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7" name="TextBox 6"/>
          <p:cNvSpPr txBox="1"/>
          <p:nvPr/>
        </p:nvSpPr>
        <p:spPr>
          <a:xfrm>
            <a:off x="507340" y="1989139"/>
            <a:ext cx="8891323" cy="3785652"/>
          </a:xfrm>
          <a:prstGeom prst="rect">
            <a:avLst/>
          </a:prstGeom>
          <a:solidFill>
            <a:schemeClr val="bg1">
              <a:lumMod val="75000"/>
            </a:schemeClr>
          </a:solidFill>
        </p:spPr>
        <p:txBody>
          <a:bodyPr>
            <a:spAutoFit/>
          </a:bodyPr>
          <a:lstStyle/>
          <a:p>
            <a:pPr algn="l" fontAlgn="auto">
              <a:spcBef>
                <a:spcPts val="0"/>
              </a:spcBef>
              <a:spcAft>
                <a:spcPts val="0"/>
              </a:spcAft>
              <a:defRPr/>
            </a:pPr>
            <a:r>
              <a:rPr lang="ru-RU" sz="1600" b="1" dirty="0">
                <a:latin typeface="Courier New" pitchFamily="49" charset="0"/>
                <a:cs typeface="Courier New" pitchFamily="49" charset="0"/>
              </a:rPr>
              <a:t>// </a:t>
            </a:r>
            <a:r>
              <a:rPr lang="en-US" sz="1600" b="1" dirty="0" smtClean="0">
                <a:latin typeface="Courier New" pitchFamily="49" charset="0"/>
                <a:cs typeface="Courier New" pitchFamily="49" charset="0"/>
              </a:rPr>
              <a:t>Algorithm </a:t>
            </a:r>
            <a:r>
              <a:rPr lang="ru-RU" sz="1600" b="1" dirty="0" smtClean="0">
                <a:latin typeface="Courier New" pitchFamily="49" charset="0"/>
                <a:cs typeface="Courier New" pitchFamily="49" charset="0"/>
              </a:rPr>
              <a:t>7.</a:t>
            </a:r>
            <a:r>
              <a:rPr lang="en-US" sz="1600" b="1" dirty="0">
                <a:latin typeface="Courier New" pitchFamily="49" charset="0"/>
                <a:cs typeface="Courier New" pitchFamily="49" charset="0"/>
              </a:rPr>
              <a:t>1</a:t>
            </a:r>
            <a:endParaRPr lang="ru-RU" sz="1600" dirty="0">
              <a:latin typeface="Courier New" pitchFamily="49" charset="0"/>
              <a:cs typeface="Courier New" pitchFamily="49" charset="0"/>
            </a:endParaRPr>
          </a:p>
          <a:p>
            <a:pPr algn="l" fontAlgn="auto">
              <a:spcBef>
                <a:spcPts val="0"/>
              </a:spcBef>
              <a:spcAft>
                <a:spcPts val="0"/>
              </a:spcAft>
              <a:defRPr/>
            </a:pPr>
            <a:r>
              <a:rPr lang="ru-RU" sz="1600" dirty="0">
                <a:latin typeface="Courier New" pitchFamily="49" charset="0"/>
                <a:cs typeface="Courier New" pitchFamily="49" charset="0"/>
              </a:rPr>
              <a:t>// </a:t>
            </a:r>
            <a:r>
              <a:rPr lang="en-US" sz="1600" dirty="0">
                <a:latin typeface="Courier New" panose="02070309020205020404" pitchFamily="49" charset="0"/>
                <a:cs typeface="Courier New" panose="02070309020205020404" pitchFamily="49" charset="0"/>
              </a:rPr>
              <a:t>The sequential</a:t>
            </a:r>
            <a:r>
              <a:rPr lang="en-US" sz="1600" dirty="0"/>
              <a:t> </a:t>
            </a:r>
            <a:r>
              <a:rPr lang="en-US" sz="1600" dirty="0" smtClean="0">
                <a:latin typeface="Courier New" panose="02070309020205020404" pitchFamily="49" charset="0"/>
                <a:cs typeface="Courier New" panose="02070309020205020404" pitchFamily="49" charset="0"/>
              </a:rPr>
              <a:t>algorithm of the matrices multiplication</a:t>
            </a:r>
            <a:endParaRPr lang="ru-RU" sz="1600" dirty="0">
              <a:latin typeface="Courier New" pitchFamily="49" charset="0"/>
              <a:cs typeface="Courier New" pitchFamily="49" charset="0"/>
            </a:endParaRPr>
          </a:p>
          <a:p>
            <a:pPr algn="l" fontAlgn="auto">
              <a:spcBef>
                <a:spcPts val="0"/>
              </a:spcBef>
              <a:spcAft>
                <a:spcPts val="0"/>
              </a:spcAft>
              <a:defRPr/>
            </a:pPr>
            <a:r>
              <a:rPr lang="en-US" sz="1600" dirty="0">
                <a:latin typeface="Courier New" pitchFamily="49" charset="0"/>
                <a:cs typeface="Courier New" pitchFamily="49" charset="0"/>
              </a:rPr>
              <a:t>double </a:t>
            </a:r>
            <a:r>
              <a:rPr lang="en-US" sz="1600" dirty="0" err="1">
                <a:latin typeface="Courier New" pitchFamily="49" charset="0"/>
                <a:cs typeface="Courier New" pitchFamily="49" charset="0"/>
              </a:rPr>
              <a:t>MatrixA</a:t>
            </a:r>
            <a:r>
              <a:rPr lang="ru-RU" sz="1600" dirty="0">
                <a:latin typeface="Courier New" pitchFamily="49" charset="0"/>
                <a:cs typeface="Courier New" pitchFamily="49" charset="0"/>
              </a:rPr>
              <a:t>[</a:t>
            </a:r>
            <a:r>
              <a:rPr lang="en-US" sz="1600" dirty="0">
                <a:latin typeface="Courier New" pitchFamily="49" charset="0"/>
                <a:cs typeface="Courier New" pitchFamily="49" charset="0"/>
              </a:rPr>
              <a:t>Size</a:t>
            </a:r>
            <a:r>
              <a:rPr lang="ru-RU" sz="1600" dirty="0">
                <a:latin typeface="Courier New" pitchFamily="49" charset="0"/>
                <a:cs typeface="Courier New" pitchFamily="49" charset="0"/>
              </a:rPr>
              <a:t>][</a:t>
            </a:r>
            <a:r>
              <a:rPr lang="en-US" sz="1600" dirty="0">
                <a:latin typeface="Courier New" pitchFamily="49" charset="0"/>
                <a:cs typeface="Courier New" pitchFamily="49" charset="0"/>
              </a:rPr>
              <a:t>Size</a:t>
            </a:r>
            <a:r>
              <a:rPr lang="ru-RU" sz="1600" dirty="0">
                <a:latin typeface="Courier New" pitchFamily="49" charset="0"/>
                <a:cs typeface="Courier New" pitchFamily="49" charset="0"/>
              </a:rPr>
              <a:t>]; </a:t>
            </a:r>
          </a:p>
          <a:p>
            <a:pPr algn="l" fontAlgn="auto">
              <a:spcBef>
                <a:spcPts val="0"/>
              </a:spcBef>
              <a:spcAft>
                <a:spcPts val="0"/>
              </a:spcAft>
              <a:defRPr/>
            </a:pPr>
            <a:r>
              <a:rPr lang="en-US" sz="1600" dirty="0">
                <a:latin typeface="Courier New" pitchFamily="49" charset="0"/>
                <a:cs typeface="Courier New" pitchFamily="49" charset="0"/>
              </a:rPr>
              <a:t>double </a:t>
            </a:r>
            <a:r>
              <a:rPr lang="en-US" sz="1600" dirty="0" err="1">
                <a:latin typeface="Courier New" pitchFamily="49" charset="0"/>
                <a:cs typeface="Courier New" pitchFamily="49" charset="0"/>
              </a:rPr>
              <a:t>MatrixB</a:t>
            </a:r>
            <a:r>
              <a:rPr lang="en-US" sz="1600" dirty="0">
                <a:latin typeface="Courier New" pitchFamily="49" charset="0"/>
                <a:cs typeface="Courier New" pitchFamily="49" charset="0"/>
              </a:rPr>
              <a:t>[Size][Size];</a:t>
            </a:r>
            <a:endParaRPr lang="ru-RU" sz="1600" dirty="0">
              <a:latin typeface="Courier New" pitchFamily="49" charset="0"/>
              <a:cs typeface="Courier New" pitchFamily="49" charset="0"/>
            </a:endParaRPr>
          </a:p>
          <a:p>
            <a:pPr algn="l" fontAlgn="auto">
              <a:spcBef>
                <a:spcPts val="0"/>
              </a:spcBef>
              <a:spcAft>
                <a:spcPts val="0"/>
              </a:spcAft>
              <a:defRPr/>
            </a:pPr>
            <a:r>
              <a:rPr lang="en-US" sz="1600" dirty="0">
                <a:latin typeface="Courier New" pitchFamily="49" charset="0"/>
                <a:cs typeface="Courier New" pitchFamily="49" charset="0"/>
              </a:rPr>
              <a:t>double </a:t>
            </a:r>
            <a:r>
              <a:rPr lang="en-US" sz="1600" dirty="0" err="1">
                <a:latin typeface="Courier New" pitchFamily="49" charset="0"/>
                <a:cs typeface="Courier New" pitchFamily="49" charset="0"/>
              </a:rPr>
              <a:t>MatrixC</a:t>
            </a:r>
            <a:r>
              <a:rPr lang="en-US" sz="1600" dirty="0">
                <a:latin typeface="Courier New" pitchFamily="49" charset="0"/>
                <a:cs typeface="Courier New" pitchFamily="49" charset="0"/>
              </a:rPr>
              <a:t>[Size][Size];</a:t>
            </a:r>
            <a:endParaRPr lang="ru-RU" sz="1600" dirty="0">
              <a:latin typeface="Courier New" pitchFamily="49" charset="0"/>
              <a:cs typeface="Courier New" pitchFamily="49" charset="0"/>
            </a:endParaRPr>
          </a:p>
          <a:p>
            <a:pPr algn="l" fontAlgn="auto">
              <a:spcBef>
                <a:spcPts val="0"/>
              </a:spcBef>
              <a:spcAft>
                <a:spcPts val="0"/>
              </a:spcAft>
              <a:defRPr/>
            </a:pPr>
            <a:r>
              <a:rPr lang="en-US" sz="1600" dirty="0" err="1">
                <a:latin typeface="Courier New" pitchFamily="49" charset="0"/>
                <a:cs typeface="Courier New" pitchFamily="49" charset="0"/>
              </a:rPr>
              <a:t>int</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i,j,k</a:t>
            </a:r>
            <a:r>
              <a:rPr lang="en-US" sz="1600" dirty="0">
                <a:latin typeface="Courier New" pitchFamily="49" charset="0"/>
                <a:cs typeface="Courier New" pitchFamily="49" charset="0"/>
              </a:rPr>
              <a:t>;</a:t>
            </a:r>
            <a:endParaRPr lang="ru-RU" sz="1600" dirty="0">
              <a:latin typeface="Courier New" pitchFamily="49" charset="0"/>
              <a:cs typeface="Courier New" pitchFamily="49" charset="0"/>
            </a:endParaRPr>
          </a:p>
          <a:p>
            <a:pPr algn="l" fontAlgn="auto">
              <a:spcBef>
                <a:spcPts val="0"/>
              </a:spcBef>
              <a:spcAft>
                <a:spcPts val="0"/>
              </a:spcAft>
              <a:defRPr/>
            </a:pPr>
            <a:r>
              <a:rPr lang="en-US" sz="1600" dirty="0">
                <a:latin typeface="Courier New" pitchFamily="49" charset="0"/>
                <a:cs typeface="Courier New" pitchFamily="49" charset="0"/>
              </a:rPr>
              <a:t>...</a:t>
            </a:r>
            <a:endParaRPr lang="ru-RU" sz="1600" dirty="0">
              <a:latin typeface="Courier New" pitchFamily="49" charset="0"/>
              <a:cs typeface="Courier New" pitchFamily="49" charset="0"/>
            </a:endParaRPr>
          </a:p>
          <a:p>
            <a:pPr algn="l" fontAlgn="auto">
              <a:spcBef>
                <a:spcPts val="0"/>
              </a:spcBef>
              <a:spcAft>
                <a:spcPts val="0"/>
              </a:spcAft>
              <a:defRPr/>
            </a:pPr>
            <a:r>
              <a:rPr lang="en-US" sz="1600" dirty="0">
                <a:latin typeface="Courier New" pitchFamily="49" charset="0"/>
                <a:cs typeface="Courier New" pitchFamily="49" charset="0"/>
              </a:rPr>
              <a:t>for (</a:t>
            </a:r>
            <a:r>
              <a:rPr lang="en-US" sz="1600" dirty="0" err="1">
                <a:latin typeface="Courier New" pitchFamily="49" charset="0"/>
                <a:cs typeface="Courier New" pitchFamily="49" charset="0"/>
              </a:rPr>
              <a:t>i</a:t>
            </a:r>
            <a:r>
              <a:rPr lang="en-US" sz="1600" dirty="0">
                <a:latin typeface="Courier New" pitchFamily="49" charset="0"/>
                <a:cs typeface="Courier New" pitchFamily="49" charset="0"/>
              </a:rPr>
              <a:t>=0; </a:t>
            </a:r>
            <a:r>
              <a:rPr lang="en-US" sz="1600" dirty="0" err="1">
                <a:latin typeface="Courier New" pitchFamily="49" charset="0"/>
                <a:cs typeface="Courier New" pitchFamily="49" charset="0"/>
              </a:rPr>
              <a:t>i</a:t>
            </a:r>
            <a:r>
              <a:rPr lang="en-US" sz="1600" dirty="0">
                <a:latin typeface="Courier New" pitchFamily="49" charset="0"/>
                <a:cs typeface="Courier New" pitchFamily="49" charset="0"/>
              </a:rPr>
              <a:t>&lt;Size; </a:t>
            </a:r>
            <a:r>
              <a:rPr lang="en-US" sz="1600" dirty="0" err="1">
                <a:latin typeface="Courier New" pitchFamily="49" charset="0"/>
                <a:cs typeface="Courier New" pitchFamily="49" charset="0"/>
              </a:rPr>
              <a:t>i</a:t>
            </a:r>
            <a:r>
              <a:rPr lang="en-US" sz="1600" dirty="0">
                <a:latin typeface="Courier New" pitchFamily="49" charset="0"/>
                <a:cs typeface="Courier New" pitchFamily="49" charset="0"/>
              </a:rPr>
              <a:t>++){</a:t>
            </a:r>
            <a:endParaRPr lang="ru-RU" sz="1600" dirty="0">
              <a:latin typeface="Courier New" pitchFamily="49" charset="0"/>
              <a:cs typeface="Courier New" pitchFamily="49" charset="0"/>
            </a:endParaRPr>
          </a:p>
          <a:p>
            <a:pPr algn="l" fontAlgn="auto">
              <a:spcBef>
                <a:spcPts val="0"/>
              </a:spcBef>
              <a:spcAft>
                <a:spcPts val="0"/>
              </a:spcAft>
              <a:defRPr/>
            </a:pPr>
            <a:r>
              <a:rPr lang="en-US" sz="1600" dirty="0">
                <a:latin typeface="Courier New" pitchFamily="49" charset="0"/>
                <a:cs typeface="Courier New" pitchFamily="49" charset="0"/>
              </a:rPr>
              <a:t>  for (j=0; j&lt;Size; j++){</a:t>
            </a:r>
            <a:endParaRPr lang="ru-RU" sz="1600" dirty="0">
              <a:latin typeface="Courier New" pitchFamily="49" charset="0"/>
              <a:cs typeface="Courier New" pitchFamily="49" charset="0"/>
            </a:endParaRPr>
          </a:p>
          <a:p>
            <a:pPr algn="l" fontAlgn="auto">
              <a:spcBef>
                <a:spcPts val="0"/>
              </a:spcBef>
              <a:spcAft>
                <a:spcPts val="0"/>
              </a:spcAft>
              <a:defRPr/>
            </a:pPr>
            <a:r>
              <a:rPr lang="en-US" sz="1600" dirty="0">
                <a:latin typeface="Courier New" pitchFamily="49" charset="0"/>
                <a:cs typeface="Courier New" pitchFamily="49" charset="0"/>
              </a:rPr>
              <a:t>    </a:t>
            </a:r>
            <a:r>
              <a:rPr lang="nb-NO" sz="1600" dirty="0">
                <a:latin typeface="Courier New" pitchFamily="49" charset="0"/>
                <a:cs typeface="Courier New" pitchFamily="49" charset="0"/>
              </a:rPr>
              <a:t>MatrixC[i][j] = 0; </a:t>
            </a:r>
            <a:endParaRPr lang="ru-RU" sz="1600" dirty="0">
              <a:latin typeface="Courier New" pitchFamily="49" charset="0"/>
              <a:cs typeface="Courier New" pitchFamily="49" charset="0"/>
            </a:endParaRPr>
          </a:p>
          <a:p>
            <a:pPr algn="l" fontAlgn="auto">
              <a:spcBef>
                <a:spcPts val="0"/>
              </a:spcBef>
              <a:spcAft>
                <a:spcPts val="0"/>
              </a:spcAft>
              <a:defRPr/>
            </a:pPr>
            <a:r>
              <a:rPr lang="nb-NO" sz="1600" dirty="0">
                <a:latin typeface="Courier New" pitchFamily="49" charset="0"/>
                <a:cs typeface="Courier New" pitchFamily="49" charset="0"/>
              </a:rPr>
              <a:t>    for (k=0; k&lt;Size; k++){</a:t>
            </a:r>
            <a:endParaRPr lang="ru-RU" sz="1600" dirty="0">
              <a:latin typeface="Courier New" pitchFamily="49" charset="0"/>
              <a:cs typeface="Courier New" pitchFamily="49" charset="0"/>
            </a:endParaRPr>
          </a:p>
          <a:p>
            <a:pPr algn="l" fontAlgn="auto">
              <a:spcBef>
                <a:spcPts val="0"/>
              </a:spcBef>
              <a:spcAft>
                <a:spcPts val="0"/>
              </a:spcAft>
              <a:defRPr/>
            </a:pPr>
            <a:r>
              <a:rPr lang="nb-NO" sz="1600" dirty="0">
                <a:latin typeface="Courier New" pitchFamily="49" charset="0"/>
                <a:cs typeface="Courier New" pitchFamily="49" charset="0"/>
              </a:rPr>
              <a:t>      MatrixC[i][j] = MatrixC[i][j] + MatrixA[i][k]*MatrixB[k][j];</a:t>
            </a:r>
            <a:endParaRPr lang="ru-RU" sz="1600" dirty="0">
              <a:latin typeface="Courier New" pitchFamily="49" charset="0"/>
              <a:cs typeface="Courier New" pitchFamily="49" charset="0"/>
            </a:endParaRPr>
          </a:p>
          <a:p>
            <a:pPr algn="l" fontAlgn="auto">
              <a:spcBef>
                <a:spcPts val="0"/>
              </a:spcBef>
              <a:spcAft>
                <a:spcPts val="0"/>
              </a:spcAft>
              <a:defRPr/>
            </a:pPr>
            <a:r>
              <a:rPr lang="nb-NO" sz="1600" dirty="0">
                <a:latin typeface="Courier New" pitchFamily="49" charset="0"/>
                <a:cs typeface="Courier New" pitchFamily="49" charset="0"/>
              </a:rPr>
              <a:t>    </a:t>
            </a:r>
            <a:r>
              <a:rPr lang="en-US" sz="1600" dirty="0">
                <a:latin typeface="Courier New" pitchFamily="49" charset="0"/>
                <a:cs typeface="Courier New" pitchFamily="49" charset="0"/>
              </a:rPr>
              <a:t>}</a:t>
            </a:r>
            <a:endParaRPr lang="ru-RU" sz="1600" dirty="0">
              <a:latin typeface="Courier New" pitchFamily="49" charset="0"/>
              <a:cs typeface="Courier New" pitchFamily="49" charset="0"/>
            </a:endParaRPr>
          </a:p>
          <a:p>
            <a:pPr algn="l" fontAlgn="auto">
              <a:spcBef>
                <a:spcPts val="0"/>
              </a:spcBef>
              <a:spcAft>
                <a:spcPts val="0"/>
              </a:spcAft>
              <a:defRPr/>
            </a:pPr>
            <a:r>
              <a:rPr lang="en-US" sz="1600" dirty="0">
                <a:latin typeface="Courier New" pitchFamily="49" charset="0"/>
                <a:cs typeface="Courier New" pitchFamily="49" charset="0"/>
              </a:rPr>
              <a:t>  }</a:t>
            </a:r>
            <a:endParaRPr lang="ru-RU" sz="1600" dirty="0">
              <a:latin typeface="Courier New" pitchFamily="49" charset="0"/>
              <a:cs typeface="Courier New" pitchFamily="49" charset="0"/>
            </a:endParaRPr>
          </a:p>
          <a:p>
            <a:pPr algn="l" fontAlgn="auto">
              <a:spcBef>
                <a:spcPts val="0"/>
              </a:spcBef>
              <a:spcAft>
                <a:spcPts val="0"/>
              </a:spcAft>
              <a:defRPr/>
            </a:pPr>
            <a:r>
              <a:rPr lang="en-US" sz="1600" dirty="0">
                <a:latin typeface="Courier New" pitchFamily="49" charset="0"/>
                <a:cs typeface="Courier New" pitchFamily="49" charset="0"/>
              </a:rPr>
              <a:t>}</a:t>
            </a:r>
            <a:endParaRPr lang="ru-RU" sz="1600" dirty="0">
              <a:latin typeface="Courier New" pitchFamily="49" charset="0"/>
              <a:cs typeface="Courier New" pitchFamily="49" charset="0"/>
            </a:endParaRPr>
          </a:p>
        </p:txBody>
      </p:sp>
      <p:sp>
        <p:nvSpPr>
          <p:cNvPr id="8" name="Номер слайда 7"/>
          <p:cNvSpPr>
            <a:spLocks noGrp="1"/>
          </p:cNvSpPr>
          <p:nvPr>
            <p:ph type="sldNum" sz="quarter" idx="12"/>
          </p:nvPr>
        </p:nvSpPr>
        <p:spPr/>
        <p:txBody>
          <a:bodyPr/>
          <a:lstStyle/>
          <a:p>
            <a:pPr>
              <a:defRPr/>
            </a:pPr>
            <a:fld id="{88395F45-E841-462A-AE4C-2FD404BBB533}" type="slidenum">
              <a:rPr lang="ru-RU" smtClean="0"/>
              <a:pPr>
                <a:defRPr/>
              </a:pPr>
              <a:t>43</a:t>
            </a:fld>
            <a:r>
              <a:rPr lang="ru-RU" smtClean="0"/>
              <a:t> </a:t>
            </a:r>
            <a:endParaRPr lang="ru-RU"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Заголовок 1"/>
          <p:cNvSpPr>
            <a:spLocks noGrp="1"/>
          </p:cNvSpPr>
          <p:nvPr>
            <p:ph type="title"/>
          </p:nvPr>
        </p:nvSpPr>
        <p:spPr/>
        <p:txBody>
          <a:bodyPr/>
          <a:lstStyle/>
          <a:p>
            <a:r>
              <a:rPr lang="en-US" dirty="0"/>
              <a:t>Sequential algorithm…</a:t>
            </a:r>
            <a:endParaRPr lang="ru-RU" dirty="0" smtClean="0"/>
          </a:p>
        </p:txBody>
      </p:sp>
      <p:sp>
        <p:nvSpPr>
          <p:cNvPr id="31746" name="Содержимое 2"/>
          <p:cNvSpPr>
            <a:spLocks noGrp="1"/>
          </p:cNvSpPr>
          <p:nvPr>
            <p:ph idx="1"/>
          </p:nvPr>
        </p:nvSpPr>
        <p:spPr/>
        <p:txBody>
          <a:bodyPr/>
          <a:lstStyle/>
          <a:p>
            <a:r>
              <a:rPr lang="en-US" dirty="0" smtClean="0"/>
              <a:t>This algorithm is iterative and focuses on the sequential calculation of the rows of the matrix </a:t>
            </a:r>
            <a:r>
              <a:rPr lang="ru-RU" i="1" dirty="0" smtClean="0"/>
              <a:t>С</a:t>
            </a:r>
            <a:r>
              <a:rPr lang="ru-RU" dirty="0" smtClean="0"/>
              <a:t>. </a:t>
            </a:r>
            <a:endParaRPr lang="en-US" dirty="0" smtClean="0"/>
          </a:p>
          <a:p>
            <a:pPr lvl="1"/>
            <a:r>
              <a:rPr lang="en-US" sz="2000" dirty="0" smtClean="0"/>
              <a:t>When executing one iteration of the outer loop, one row of the resulting matrix is calculated</a:t>
            </a:r>
            <a:endParaRPr lang="ru-RU" sz="2000" dirty="0" smtClean="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pic>
        <p:nvPicPr>
          <p:cNvPr id="31749" name="Picture 2"/>
          <p:cNvPicPr>
            <a:picLocks noChangeAspect="1" noChangeArrowheads="1"/>
          </p:cNvPicPr>
          <p:nvPr/>
        </p:nvPicPr>
        <p:blipFill>
          <a:blip r:embed="rId2" cstate="print"/>
          <a:srcRect/>
          <a:stretch>
            <a:fillRect/>
          </a:stretch>
        </p:blipFill>
        <p:spPr bwMode="auto">
          <a:xfrm>
            <a:off x="1528896" y="2783185"/>
            <a:ext cx="6848210" cy="2085975"/>
          </a:xfrm>
          <a:prstGeom prst="rect">
            <a:avLst/>
          </a:prstGeom>
          <a:noFill/>
          <a:ln w="9525">
            <a:noFill/>
            <a:miter lim="800000"/>
            <a:headEnd/>
            <a:tailEnd/>
          </a:ln>
        </p:spPr>
      </p:pic>
      <p:sp>
        <p:nvSpPr>
          <p:cNvPr id="8" name="Номер слайда 7"/>
          <p:cNvSpPr>
            <a:spLocks noGrp="1"/>
          </p:cNvSpPr>
          <p:nvPr>
            <p:ph type="sldNum" sz="quarter" idx="12"/>
          </p:nvPr>
        </p:nvSpPr>
        <p:spPr/>
        <p:txBody>
          <a:bodyPr/>
          <a:lstStyle/>
          <a:p>
            <a:pPr>
              <a:defRPr/>
            </a:pPr>
            <a:fld id="{88395F45-E841-462A-AE4C-2FD404BBB533}" type="slidenum">
              <a:rPr lang="ru-RU" smtClean="0"/>
              <a:pPr>
                <a:defRPr/>
              </a:pPr>
              <a:t>44</a:t>
            </a:fld>
            <a:r>
              <a:rPr lang="ru-RU" smtClean="0"/>
              <a:t> </a:t>
            </a:r>
            <a:endParaRPr lang="ru-RU"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Заголовок 1"/>
          <p:cNvSpPr>
            <a:spLocks noGrp="1"/>
          </p:cNvSpPr>
          <p:nvPr>
            <p:ph type="title"/>
          </p:nvPr>
        </p:nvSpPr>
        <p:spPr/>
        <p:txBody>
          <a:bodyPr/>
          <a:lstStyle/>
          <a:p>
            <a:r>
              <a:rPr lang="en-US" dirty="0"/>
              <a:t>Sequential algorithm…</a:t>
            </a:r>
            <a:endParaRPr lang="ru-RU" dirty="0" smtClean="0"/>
          </a:p>
        </p:txBody>
      </p:sp>
      <p:sp>
        <p:nvSpPr>
          <p:cNvPr id="35843" name="Содержимое 2"/>
          <p:cNvSpPr>
            <a:spLocks noGrp="1"/>
          </p:cNvSpPr>
          <p:nvPr>
            <p:ph idx="1"/>
          </p:nvPr>
        </p:nvSpPr>
        <p:spPr/>
        <p:txBody>
          <a:bodyPr/>
          <a:lstStyle/>
          <a:p>
            <a:r>
              <a:rPr lang="en-US" b="1" dirty="0" smtClean="0"/>
              <a:t>Efficiency analysis</a:t>
            </a:r>
            <a:r>
              <a:rPr lang="ru-RU" b="1" dirty="0" smtClean="0"/>
              <a:t>.</a:t>
            </a:r>
          </a:p>
          <a:p>
            <a:pPr lvl="1"/>
            <a:r>
              <a:rPr lang="en-US" dirty="0" smtClean="0"/>
              <a:t>The algorithm execution time is </a:t>
            </a:r>
            <a:r>
              <a:rPr lang="en-US" dirty="0"/>
              <a:t>composed of </a:t>
            </a:r>
            <a:r>
              <a:rPr lang="en-US" dirty="0" smtClean="0"/>
              <a:t>the time </a:t>
            </a:r>
            <a:r>
              <a:rPr lang="en-US" dirty="0"/>
              <a:t>when the processor directly performs the </a:t>
            </a:r>
            <a:r>
              <a:rPr lang="en-US" i="1" dirty="0"/>
              <a:t>calculations</a:t>
            </a:r>
            <a:r>
              <a:rPr lang="en-US" dirty="0"/>
              <a:t> and </a:t>
            </a:r>
            <a:r>
              <a:rPr lang="en-US" dirty="0" smtClean="0"/>
              <a:t>the time necessary for </a:t>
            </a:r>
            <a:r>
              <a:rPr lang="en-US" i="1" dirty="0"/>
              <a:t>reading the data </a:t>
            </a:r>
            <a:r>
              <a:rPr lang="en-US" dirty="0" smtClean="0"/>
              <a:t>from </a:t>
            </a:r>
            <a:r>
              <a:rPr lang="en-US" dirty="0"/>
              <a:t>the main memory to the </a:t>
            </a:r>
            <a:r>
              <a:rPr lang="en-US" dirty="0" smtClean="0"/>
              <a:t>processor cache.</a:t>
            </a:r>
            <a:r>
              <a:rPr lang="ru-RU" dirty="0" smtClean="0"/>
              <a:t>  </a:t>
            </a:r>
          </a:p>
          <a:p>
            <a:pPr lvl="1"/>
            <a:r>
              <a:rPr lang="en-US" dirty="0" smtClean="0"/>
              <a:t>Since every element of the resulting matrix is a scalar product of the row and the column of the source matrices, the time necessary for calculating all the elements of the </a:t>
            </a:r>
            <a:r>
              <a:rPr lang="en-US" i="1" dirty="0" smtClean="0"/>
              <a:t>n</a:t>
            </a:r>
            <a:r>
              <a:rPr lang="en-US" dirty="0" smtClean="0"/>
              <a:t> x </a:t>
            </a:r>
            <a:r>
              <a:rPr lang="en-US" i="1" dirty="0" smtClean="0"/>
              <a:t>n</a:t>
            </a:r>
            <a:r>
              <a:rPr lang="en-US" dirty="0" smtClean="0"/>
              <a:t> matrix </a:t>
            </a:r>
            <a:r>
              <a:rPr lang="en-US" i="1" dirty="0" smtClean="0"/>
              <a:t>C </a:t>
            </a:r>
            <a:r>
              <a:rPr lang="en-US" dirty="0" smtClean="0"/>
              <a:t>is equal to</a:t>
            </a:r>
            <a:endParaRPr lang="ru-RU" dirty="0" smtClean="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graphicFrame>
        <p:nvGraphicFramePr>
          <p:cNvPr id="35841" name="Object 1"/>
          <p:cNvGraphicFramePr>
            <a:graphicFrameLocks noChangeAspect="1"/>
          </p:cNvGraphicFramePr>
          <p:nvPr>
            <p:extLst>
              <p:ext uri="{D42A27DB-BD31-4B8C-83A1-F6EECF244321}">
                <p14:modId xmlns:p14="http://schemas.microsoft.com/office/powerpoint/2010/main" xmlns="" val="3582037154"/>
              </p:ext>
            </p:extLst>
          </p:nvPr>
        </p:nvGraphicFramePr>
        <p:xfrm>
          <a:off x="3512840" y="4869160"/>
          <a:ext cx="2658798" cy="538163"/>
        </p:xfrm>
        <a:graphic>
          <a:graphicData uri="http://schemas.openxmlformats.org/presentationml/2006/ole">
            <p:oleObj spid="_x0000_s77937" name="Формула" r:id="rId3" imgW="1002865" imgH="215806" progId="Equation.3">
              <p:embed/>
            </p:oleObj>
          </a:graphicData>
        </a:graphic>
      </p:graphicFrame>
      <p:sp>
        <p:nvSpPr>
          <p:cNvPr id="8" name="Номер слайда 7"/>
          <p:cNvSpPr>
            <a:spLocks noGrp="1"/>
          </p:cNvSpPr>
          <p:nvPr>
            <p:ph type="sldNum" sz="quarter" idx="12"/>
          </p:nvPr>
        </p:nvSpPr>
        <p:spPr/>
        <p:txBody>
          <a:bodyPr/>
          <a:lstStyle/>
          <a:p>
            <a:pPr>
              <a:defRPr/>
            </a:pPr>
            <a:fld id="{88395F45-E841-462A-AE4C-2FD404BBB533}" type="slidenum">
              <a:rPr lang="ru-RU" smtClean="0"/>
              <a:pPr>
                <a:defRPr/>
              </a:pPr>
              <a:t>45</a:t>
            </a:fld>
            <a:r>
              <a:rPr lang="ru-RU" smtClean="0"/>
              <a:t> </a:t>
            </a:r>
            <a:endParaRPr lang="ru-RU"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Заголовок 1"/>
          <p:cNvSpPr>
            <a:spLocks noGrp="1"/>
          </p:cNvSpPr>
          <p:nvPr>
            <p:ph type="title"/>
          </p:nvPr>
        </p:nvSpPr>
        <p:spPr/>
        <p:txBody>
          <a:bodyPr/>
          <a:lstStyle/>
          <a:p>
            <a:r>
              <a:rPr lang="en-US" dirty="0"/>
              <a:t>Sequential algorithm…</a:t>
            </a:r>
            <a:endParaRPr lang="ru-RU" dirty="0" smtClean="0"/>
          </a:p>
        </p:txBody>
      </p:sp>
      <p:sp>
        <p:nvSpPr>
          <p:cNvPr id="36866" name="Содержимое 2"/>
          <p:cNvSpPr>
            <a:spLocks noGrp="1"/>
          </p:cNvSpPr>
          <p:nvPr>
            <p:ph idx="1"/>
          </p:nvPr>
        </p:nvSpPr>
        <p:spPr/>
        <p:txBody>
          <a:bodyPr/>
          <a:lstStyle/>
          <a:p>
            <a:pPr lvl="1"/>
            <a:r>
              <a:rPr lang="en-US" sz="2000" dirty="0" smtClean="0"/>
              <a:t>In order to calculate one element of the resulting matrix, it is necessary to read to the cache the elements of one row of the matrix </a:t>
            </a:r>
            <a:r>
              <a:rPr lang="en-US" sz="2000" i="1" dirty="0" smtClean="0"/>
              <a:t>A</a:t>
            </a:r>
            <a:r>
              <a:rPr lang="en-US" sz="2000" dirty="0" smtClean="0"/>
              <a:t> and of one column of the matrix </a:t>
            </a:r>
            <a:r>
              <a:rPr lang="en-US" sz="2000" i="1" dirty="0" smtClean="0"/>
              <a:t>B</a:t>
            </a:r>
            <a:r>
              <a:rPr lang="en-US" sz="2000" dirty="0" smtClean="0"/>
              <a:t>.</a:t>
            </a:r>
          </a:p>
          <a:p>
            <a:pPr lvl="1"/>
            <a:r>
              <a:rPr lang="en-US" sz="2000" dirty="0" smtClean="0"/>
              <a:t>For recording the obtained result, reading from the main memory the corresponding element of the matrix </a:t>
            </a:r>
            <a:r>
              <a:rPr lang="en-US" sz="2000" i="1" dirty="0" smtClean="0"/>
              <a:t>C</a:t>
            </a:r>
            <a:r>
              <a:rPr lang="en-US" sz="2000" dirty="0" smtClean="0"/>
              <a:t> is additionally required.</a:t>
            </a:r>
            <a:r>
              <a:rPr lang="ru-RU" sz="2000" dirty="0" smtClean="0"/>
              <a:t> </a:t>
            </a:r>
            <a:endParaRPr lang="en-US" sz="2000" dirty="0" smtClean="0"/>
          </a:p>
          <a:p>
            <a:pPr lvl="2"/>
            <a:r>
              <a:rPr lang="en-US" sz="1800" dirty="0" smtClean="0"/>
              <a:t>Estimates of the amount of the data read from the memory are correct if all these data is missed in the cache.</a:t>
            </a:r>
            <a:r>
              <a:rPr lang="ru-RU" sz="1800" dirty="0" smtClean="0"/>
              <a:t> </a:t>
            </a:r>
            <a:endParaRPr lang="en-US" sz="1800" dirty="0" smtClean="0"/>
          </a:p>
          <a:p>
            <a:pPr lvl="1"/>
            <a:r>
              <a:rPr lang="en-US" sz="2000" i="1" dirty="0" smtClean="0"/>
              <a:t>n</a:t>
            </a:r>
            <a:r>
              <a:rPr lang="ru-RU" sz="2000" i="1" baseline="30000" dirty="0" smtClean="0"/>
              <a:t>2</a:t>
            </a:r>
            <a:r>
              <a:rPr lang="ru-RU" sz="2000" dirty="0" smtClean="0"/>
              <a:t> </a:t>
            </a:r>
            <a:r>
              <a:rPr lang="en-US" sz="2000" dirty="0" smtClean="0"/>
              <a:t>elements of the resulting matrix should</a:t>
            </a:r>
            <a:r>
              <a:rPr lang="ru-RU" sz="2000" dirty="0" smtClean="0"/>
              <a:t> </a:t>
            </a:r>
            <a:r>
              <a:rPr lang="en-US" sz="2000" dirty="0" smtClean="0"/>
              <a:t>be totally calculated.</a:t>
            </a:r>
            <a:endParaRPr lang="ru-RU" sz="2000" dirty="0" smtClean="0"/>
          </a:p>
          <a:p>
            <a:pPr lvl="1"/>
            <a:r>
              <a:rPr lang="en-US" sz="2000" dirty="0" smtClean="0"/>
              <a:t>If, when calculating each of the next element, all necessary data are required to be read to the cache, the total volume of the data that needs to be read from the main memory to the cache doesn’t exceed </a:t>
            </a:r>
            <a:r>
              <a:rPr lang="ru-RU" sz="2000" i="1" dirty="0"/>
              <a:t>2</a:t>
            </a:r>
            <a:r>
              <a:rPr lang="en-US" sz="2000" i="1" dirty="0"/>
              <a:t>n</a:t>
            </a:r>
            <a:r>
              <a:rPr lang="ru-RU" sz="2000" i="1" baseline="30000" dirty="0"/>
              <a:t>3</a:t>
            </a:r>
            <a:r>
              <a:rPr lang="ru-RU" sz="2000" dirty="0"/>
              <a:t>+</a:t>
            </a:r>
            <a:r>
              <a:rPr lang="en-US" sz="2000" i="1" dirty="0"/>
              <a:t>n</a:t>
            </a:r>
            <a:r>
              <a:rPr lang="ru-RU" sz="2000" i="1" baseline="30000" dirty="0" smtClean="0"/>
              <a:t>2</a:t>
            </a:r>
            <a:r>
              <a:rPr lang="ru-RU" sz="2000" dirty="0" smtClean="0"/>
              <a:t>.</a:t>
            </a:r>
          </a:p>
          <a:p>
            <a:pPr lvl="1"/>
            <a:r>
              <a:rPr lang="en-US" sz="2000" dirty="0" smtClean="0"/>
              <a:t>This estimate is an upper estimate!</a:t>
            </a:r>
            <a:endParaRPr lang="ru-RU" sz="2000" dirty="0" smtClean="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36869" name="Rectangle 2"/>
          <p:cNvSpPr>
            <a:spLocks noChangeArrowheads="1"/>
          </p:cNvSpPr>
          <p:nvPr/>
        </p:nvSpPr>
        <p:spPr bwMode="auto">
          <a:xfrm>
            <a:off x="9721269" y="-184666"/>
            <a:ext cx="184731" cy="369332"/>
          </a:xfrm>
          <a:prstGeom prst="rect">
            <a:avLst/>
          </a:prstGeom>
          <a:noFill/>
          <a:ln w="9525">
            <a:noFill/>
            <a:miter lim="800000"/>
            <a:headEnd/>
            <a:tailEnd/>
          </a:ln>
        </p:spPr>
        <p:txBody>
          <a:bodyPr wrap="none" anchor="ctr">
            <a:spAutoFit/>
          </a:bodyPr>
          <a:lstStyle/>
          <a:p>
            <a:endParaRPr lang="ru-RU">
              <a:latin typeface="Calibri" pitchFamily="34" charset="0"/>
            </a:endParaRPr>
          </a:p>
        </p:txBody>
      </p:sp>
      <p:sp>
        <p:nvSpPr>
          <p:cNvPr id="8" name="Номер слайда 7"/>
          <p:cNvSpPr>
            <a:spLocks noGrp="1"/>
          </p:cNvSpPr>
          <p:nvPr>
            <p:ph type="sldNum" sz="quarter" idx="12"/>
          </p:nvPr>
        </p:nvSpPr>
        <p:spPr/>
        <p:txBody>
          <a:bodyPr/>
          <a:lstStyle/>
          <a:p>
            <a:pPr>
              <a:defRPr/>
            </a:pPr>
            <a:fld id="{88395F45-E841-462A-AE4C-2FD404BBB533}" type="slidenum">
              <a:rPr lang="ru-RU" smtClean="0"/>
              <a:pPr>
                <a:defRPr/>
              </a:pPr>
              <a:t>46</a:t>
            </a:fld>
            <a:r>
              <a:rPr lang="ru-RU" smtClean="0"/>
              <a:t> </a:t>
            </a:r>
            <a:endParaRPr lang="ru-RU"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Заголовок 1"/>
          <p:cNvSpPr>
            <a:spLocks noGrp="1"/>
          </p:cNvSpPr>
          <p:nvPr>
            <p:ph type="title"/>
          </p:nvPr>
        </p:nvSpPr>
        <p:spPr/>
        <p:txBody>
          <a:bodyPr/>
          <a:lstStyle/>
          <a:p>
            <a:r>
              <a:rPr lang="en-US" dirty="0"/>
              <a:t>Sequential algorithm…</a:t>
            </a:r>
            <a:endParaRPr lang="ru-RU" dirty="0" smtClean="0"/>
          </a:p>
        </p:txBody>
      </p:sp>
      <p:sp>
        <p:nvSpPr>
          <p:cNvPr id="34821" name="Содержимое 2"/>
          <p:cNvSpPr>
            <a:spLocks noGrp="1"/>
          </p:cNvSpPr>
          <p:nvPr>
            <p:ph idx="1"/>
          </p:nvPr>
        </p:nvSpPr>
        <p:spPr>
          <a:xfrm>
            <a:off x="495300" y="1071563"/>
            <a:ext cx="8915400" cy="5237162"/>
          </a:xfrm>
        </p:spPr>
        <p:txBody>
          <a:bodyPr/>
          <a:lstStyle/>
          <a:p>
            <a:r>
              <a:rPr lang="en-US" dirty="0" smtClean="0"/>
              <a:t>The estimate of the execution time of the sequential matrices multiplication algorithm is as follows:</a:t>
            </a:r>
          </a:p>
          <a:p>
            <a:endParaRPr lang="ru-RU" i="1" dirty="0" smtClean="0"/>
          </a:p>
          <a:p>
            <a:pPr lvl="1"/>
            <a:endParaRPr lang="ru-RU" sz="2000" i="1" dirty="0" smtClean="0"/>
          </a:p>
          <a:p>
            <a:pPr lvl="1"/>
            <a:r>
              <a:rPr lang="en-US" sz="2000" i="1" dirty="0" smtClean="0"/>
              <a:t>β</a:t>
            </a:r>
            <a:r>
              <a:rPr lang="ru-RU" sz="2000" dirty="0" smtClean="0"/>
              <a:t> </a:t>
            </a:r>
            <a:r>
              <a:rPr lang="en-US" sz="2000" dirty="0" smtClean="0"/>
              <a:t>is a bandwidth of the main memory access channel</a:t>
            </a:r>
            <a:endParaRPr lang="ru-RU" sz="2000" dirty="0" smtClean="0"/>
          </a:p>
          <a:p>
            <a:pPr lvl="1"/>
            <a:r>
              <a:rPr lang="en-US" sz="2000" dirty="0" smtClean="0"/>
              <a:t>constant </a:t>
            </a:r>
            <a:r>
              <a:rPr lang="ru-RU" sz="2000" dirty="0" smtClean="0"/>
              <a:t>64 </a:t>
            </a:r>
            <a:r>
              <a:rPr lang="en-US" sz="2000" dirty="0" smtClean="0"/>
              <a:t>is introduced for taking into account the fact that in case of the cache miss the cache line of size 64 bytes is read from the main memory.</a:t>
            </a:r>
            <a:endParaRPr lang="ru-RU" sz="2000" dirty="0" smtClean="0"/>
          </a:p>
          <a:p>
            <a:r>
              <a:rPr lang="en-US" dirty="0" smtClean="0"/>
              <a:t>If along with the bandwidth the memory latency is also taken into consideration, the model takes on the following form:</a:t>
            </a:r>
            <a:endParaRPr lang="ru-RU" dirty="0" smtClean="0"/>
          </a:p>
          <a:p>
            <a:endParaRPr lang="ru-RU" dirty="0" smtClean="0"/>
          </a:p>
          <a:p>
            <a:pPr lvl="1"/>
            <a:endParaRPr lang="ru-RU" dirty="0" smtClean="0"/>
          </a:p>
          <a:p>
            <a:pPr lvl="1"/>
            <a:r>
              <a:rPr lang="en-US" sz="2000" i="1" dirty="0" smtClean="0"/>
              <a:t>α</a:t>
            </a:r>
            <a:r>
              <a:rPr lang="ru-RU" sz="2000" dirty="0" smtClean="0"/>
              <a:t> </a:t>
            </a:r>
            <a:r>
              <a:rPr lang="en-US" sz="2000" dirty="0" smtClean="0"/>
              <a:t>is the main memory latency</a:t>
            </a:r>
            <a:r>
              <a:rPr lang="ru-RU" sz="2000" dirty="0" smtClean="0"/>
              <a:t>.</a:t>
            </a:r>
          </a:p>
          <a:p>
            <a:endParaRPr lang="ru-RU" dirty="0" smtClean="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34824" name="Rectangle 2"/>
          <p:cNvSpPr>
            <a:spLocks noChangeArrowheads="1"/>
          </p:cNvSpPr>
          <p:nvPr/>
        </p:nvSpPr>
        <p:spPr bwMode="auto">
          <a:xfrm>
            <a:off x="9721269" y="-184666"/>
            <a:ext cx="184731" cy="369332"/>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34817" name="Object 1"/>
          <p:cNvGraphicFramePr>
            <a:graphicFrameLocks noChangeAspect="1"/>
          </p:cNvGraphicFramePr>
          <p:nvPr/>
        </p:nvGraphicFramePr>
        <p:xfrm>
          <a:off x="2574529" y="1988840"/>
          <a:ext cx="4756944" cy="508000"/>
        </p:xfrm>
        <a:graphic>
          <a:graphicData uri="http://schemas.openxmlformats.org/presentationml/2006/ole">
            <p:oleObj spid="_x0000_s79074" name="Формула" r:id="rId3" imgW="1892300" imgH="215900" progId="Equation.3">
              <p:embed/>
            </p:oleObj>
          </a:graphicData>
        </a:graphic>
      </p:graphicFrame>
      <p:sp>
        <p:nvSpPr>
          <p:cNvPr id="34825" name="Rectangle 4"/>
          <p:cNvSpPr>
            <a:spLocks noChangeArrowheads="1"/>
          </p:cNvSpPr>
          <p:nvPr/>
        </p:nvSpPr>
        <p:spPr bwMode="auto">
          <a:xfrm>
            <a:off x="9721269" y="-184666"/>
            <a:ext cx="184731" cy="369332"/>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34819" name="Object 3"/>
          <p:cNvGraphicFramePr>
            <a:graphicFrameLocks noChangeAspect="1"/>
          </p:cNvGraphicFramePr>
          <p:nvPr/>
        </p:nvGraphicFramePr>
        <p:xfrm>
          <a:off x="2330319" y="4653955"/>
          <a:ext cx="5245365" cy="503237"/>
        </p:xfrm>
        <a:graphic>
          <a:graphicData uri="http://schemas.openxmlformats.org/presentationml/2006/ole">
            <p:oleObj spid="_x0000_s79075" name="Формула" r:id="rId4" imgW="2108200" imgH="215900" progId="Equation.3">
              <p:embed/>
            </p:oleObj>
          </a:graphicData>
        </a:graphic>
      </p:graphicFrame>
      <p:sp>
        <p:nvSpPr>
          <p:cNvPr id="11" name="Номер слайда 10"/>
          <p:cNvSpPr>
            <a:spLocks noGrp="1"/>
          </p:cNvSpPr>
          <p:nvPr>
            <p:ph type="sldNum" sz="quarter" idx="12"/>
          </p:nvPr>
        </p:nvSpPr>
        <p:spPr/>
        <p:txBody>
          <a:bodyPr/>
          <a:lstStyle/>
          <a:p>
            <a:pPr>
              <a:defRPr/>
            </a:pPr>
            <a:fld id="{88395F45-E841-462A-AE4C-2FD404BBB533}" type="slidenum">
              <a:rPr lang="ru-RU" smtClean="0"/>
              <a:pPr>
                <a:defRPr/>
              </a:pPr>
              <a:t>47</a:t>
            </a:fld>
            <a:r>
              <a:rPr lang="ru-RU" smtClean="0"/>
              <a:t> </a:t>
            </a:r>
            <a:endParaRPr lang="ru-RU"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Заголовок 1"/>
          <p:cNvSpPr>
            <a:spLocks noGrp="1"/>
          </p:cNvSpPr>
          <p:nvPr>
            <p:ph type="title"/>
          </p:nvPr>
        </p:nvSpPr>
        <p:spPr/>
        <p:txBody>
          <a:bodyPr/>
          <a:lstStyle/>
          <a:p>
            <a:r>
              <a:rPr lang="en-US" dirty="0"/>
              <a:t>Sequential algorithm…</a:t>
            </a:r>
            <a:endParaRPr lang="ru-RU" dirty="0" smtClean="0"/>
          </a:p>
        </p:txBody>
      </p:sp>
      <p:sp>
        <p:nvSpPr>
          <p:cNvPr id="33795" name="Содержимое 2"/>
          <p:cNvSpPr>
            <a:spLocks noGrp="1"/>
          </p:cNvSpPr>
          <p:nvPr>
            <p:ph idx="1"/>
          </p:nvPr>
        </p:nvSpPr>
        <p:spPr/>
        <p:txBody>
          <a:bodyPr/>
          <a:lstStyle/>
          <a:p>
            <a:r>
              <a:rPr lang="en-US" dirty="0" smtClean="0"/>
              <a:t>The both constructed models are the </a:t>
            </a:r>
            <a:r>
              <a:rPr lang="en-US" dirty="0"/>
              <a:t>worst-case </a:t>
            </a:r>
            <a:r>
              <a:rPr lang="en-US" dirty="0" smtClean="0"/>
              <a:t>models, so the execution time of the </a:t>
            </a:r>
            <a:r>
              <a:rPr lang="en-US" dirty="0"/>
              <a:t>algorithm</a:t>
            </a:r>
            <a:r>
              <a:rPr lang="en-US" dirty="0" smtClean="0"/>
              <a:t> is greatly overestimated in them.</a:t>
            </a:r>
            <a:endParaRPr lang="ru-RU" dirty="0" smtClean="0"/>
          </a:p>
          <a:p>
            <a:pPr lvl="1"/>
            <a:r>
              <a:rPr lang="en-US" sz="2000" dirty="0" smtClean="0"/>
              <a:t>the main memory is accessed not every element call</a:t>
            </a:r>
            <a:endParaRPr lang="ru-RU" sz="2000" dirty="0" smtClean="0"/>
          </a:p>
          <a:p>
            <a:r>
              <a:rPr lang="en-US" dirty="0" smtClean="0"/>
              <a:t>As before, introduce the quantity </a:t>
            </a:r>
            <a:r>
              <a:rPr lang="ru-RU" i="1" dirty="0">
                <a:sym typeface="Symbol" pitchFamily="18" charset="2"/>
              </a:rPr>
              <a:t></a:t>
            </a:r>
            <a:r>
              <a:rPr lang="ru-RU" dirty="0"/>
              <a:t>, 0</a:t>
            </a:r>
            <a:r>
              <a:rPr lang="ru-RU" dirty="0">
                <a:sym typeface="Symbol" pitchFamily="18" charset="2"/>
              </a:rPr>
              <a:t></a:t>
            </a:r>
            <a:r>
              <a:rPr lang="ru-RU" i="1" dirty="0">
                <a:sym typeface="Symbol" pitchFamily="18" charset="2"/>
              </a:rPr>
              <a:t></a:t>
            </a:r>
            <a:r>
              <a:rPr lang="ru-RU" dirty="0">
                <a:sym typeface="Symbol" pitchFamily="18" charset="2"/>
              </a:rPr>
              <a:t></a:t>
            </a:r>
            <a:r>
              <a:rPr lang="ru-RU" dirty="0"/>
              <a:t>1, </a:t>
            </a:r>
            <a:r>
              <a:rPr lang="en-US" dirty="0" smtClean="0"/>
              <a:t>to the developed model. It defines the </a:t>
            </a:r>
            <a:r>
              <a:rPr lang="en-US" i="1" dirty="0"/>
              <a:t>frequency </a:t>
            </a:r>
            <a:r>
              <a:rPr lang="en-US" i="1" dirty="0" smtClean="0"/>
              <a:t>of cache misses occurrence</a:t>
            </a:r>
            <a:r>
              <a:rPr lang="en-US" dirty="0" smtClean="0"/>
              <a:t>. </a:t>
            </a:r>
            <a:endParaRPr lang="ru-RU" dirty="0" smtClean="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33798" name="Rectangle 2"/>
          <p:cNvSpPr>
            <a:spLocks noChangeArrowheads="1"/>
          </p:cNvSpPr>
          <p:nvPr/>
        </p:nvSpPr>
        <p:spPr bwMode="auto">
          <a:xfrm>
            <a:off x="9721269" y="-184666"/>
            <a:ext cx="184731" cy="369332"/>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33793" name="Object 1"/>
          <p:cNvGraphicFramePr>
            <a:graphicFrameLocks noChangeAspect="1"/>
          </p:cNvGraphicFramePr>
          <p:nvPr>
            <p:extLst>
              <p:ext uri="{D42A27DB-BD31-4B8C-83A1-F6EECF244321}">
                <p14:modId xmlns:p14="http://schemas.microsoft.com/office/powerpoint/2010/main" xmlns="" val="3077929149"/>
              </p:ext>
            </p:extLst>
          </p:nvPr>
        </p:nvGraphicFramePr>
        <p:xfrm>
          <a:off x="1859096" y="3429000"/>
          <a:ext cx="6187810" cy="576262"/>
        </p:xfrm>
        <a:graphic>
          <a:graphicData uri="http://schemas.openxmlformats.org/presentationml/2006/ole">
            <p:oleObj spid="_x0000_s79987" name="Формула" r:id="rId3" imgW="2171700" imgH="215900" progId="Equation.3">
              <p:embed/>
            </p:oleObj>
          </a:graphicData>
        </a:graphic>
      </p:graphicFrame>
      <p:sp>
        <p:nvSpPr>
          <p:cNvPr id="9" name="Номер слайда 8"/>
          <p:cNvSpPr>
            <a:spLocks noGrp="1"/>
          </p:cNvSpPr>
          <p:nvPr>
            <p:ph type="sldNum" sz="quarter" idx="12"/>
          </p:nvPr>
        </p:nvSpPr>
        <p:spPr/>
        <p:txBody>
          <a:bodyPr/>
          <a:lstStyle/>
          <a:p>
            <a:pPr>
              <a:defRPr/>
            </a:pPr>
            <a:fld id="{88395F45-E841-462A-AE4C-2FD404BBB533}" type="slidenum">
              <a:rPr lang="ru-RU" smtClean="0"/>
              <a:pPr>
                <a:defRPr/>
              </a:pPr>
              <a:t>48</a:t>
            </a:fld>
            <a:r>
              <a:rPr lang="ru-RU" smtClean="0"/>
              <a:t> </a:t>
            </a:r>
            <a:endParaRPr lang="ru-RU"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Заголовок 1"/>
          <p:cNvSpPr>
            <a:spLocks noGrp="1"/>
          </p:cNvSpPr>
          <p:nvPr>
            <p:ph type="title"/>
          </p:nvPr>
        </p:nvSpPr>
        <p:spPr/>
        <p:txBody>
          <a:bodyPr/>
          <a:lstStyle/>
          <a:p>
            <a:r>
              <a:rPr lang="en-US" dirty="0"/>
              <a:t>Sequential algorithm…</a:t>
            </a:r>
            <a:endParaRPr lang="ru-RU" dirty="0" smtClean="0"/>
          </a:p>
        </p:txBody>
      </p:sp>
      <p:sp>
        <p:nvSpPr>
          <p:cNvPr id="56322" name="Содержимое 2"/>
          <p:cNvSpPr>
            <a:spLocks noGrp="1"/>
          </p:cNvSpPr>
          <p:nvPr>
            <p:ph idx="1"/>
          </p:nvPr>
        </p:nvSpPr>
        <p:spPr/>
        <p:txBody>
          <a:bodyPr/>
          <a:lstStyle/>
          <a:p>
            <a:r>
              <a:rPr lang="en-US" b="1" dirty="0" smtClean="0"/>
              <a:t>The results of the computational experiments</a:t>
            </a:r>
            <a:r>
              <a:rPr lang="ru-RU" b="1" dirty="0" smtClean="0"/>
              <a:t>.</a:t>
            </a:r>
            <a:endParaRPr lang="ru-RU" dirty="0"/>
          </a:p>
          <a:p>
            <a:pPr lvl="1"/>
            <a:r>
              <a:rPr lang="en-US" sz="2000" dirty="0"/>
              <a:t>The experiments were carried out on a dual-core computing node based on the quad-core processors </a:t>
            </a:r>
            <a:r>
              <a:rPr lang="ru-RU" sz="2000" dirty="0" err="1"/>
              <a:t>Intel</a:t>
            </a:r>
            <a:r>
              <a:rPr lang="ru-RU" sz="2000" dirty="0"/>
              <a:t> </a:t>
            </a:r>
            <a:r>
              <a:rPr lang="en-US" sz="2000" dirty="0"/>
              <a:t>Xeon E</a:t>
            </a:r>
            <a:r>
              <a:rPr lang="ru-RU" sz="2000" dirty="0"/>
              <a:t>5320, 1.86 </a:t>
            </a:r>
            <a:r>
              <a:rPr lang="en-US" sz="2000" dirty="0"/>
              <a:t>GHz</a:t>
            </a:r>
            <a:r>
              <a:rPr lang="ru-RU" sz="2000" dirty="0"/>
              <a:t>, 4 </a:t>
            </a:r>
            <a:r>
              <a:rPr lang="en-US" sz="2000" dirty="0"/>
              <a:t>Gb</a:t>
            </a:r>
            <a:r>
              <a:rPr lang="ru-RU" sz="2000" dirty="0"/>
              <a:t> </a:t>
            </a:r>
            <a:r>
              <a:rPr lang="en-US" sz="2000" dirty="0"/>
              <a:t>RAM</a:t>
            </a:r>
            <a:r>
              <a:rPr lang="ru-RU" sz="2000" dirty="0"/>
              <a:t> </a:t>
            </a:r>
            <a:r>
              <a:rPr lang="en-US" sz="2000" dirty="0"/>
              <a:t>governed by operating system Microsoft Windows HPC Server</a:t>
            </a:r>
            <a:r>
              <a:rPr lang="ru-RU" sz="2000" dirty="0"/>
              <a:t> </a:t>
            </a:r>
            <a:r>
              <a:rPr lang="ru-RU" sz="2000" dirty="0" smtClean="0"/>
              <a:t>2008. </a:t>
            </a:r>
          </a:p>
          <a:p>
            <a:pPr lvl="1"/>
            <a:r>
              <a:rPr lang="en-US" sz="2000" dirty="0"/>
              <a:t>The programs were developed in Microsoft Visual Studio</a:t>
            </a:r>
            <a:r>
              <a:rPr lang="ru-RU" sz="2000" dirty="0"/>
              <a:t> 2008</a:t>
            </a:r>
            <a:r>
              <a:rPr lang="en-US" sz="2000" dirty="0"/>
              <a:t> environment;</a:t>
            </a:r>
            <a:r>
              <a:rPr lang="ru-RU" sz="2000" dirty="0"/>
              <a:t> </a:t>
            </a:r>
            <a:r>
              <a:rPr lang="en-US" sz="2000" dirty="0"/>
              <a:t>Intel C</a:t>
            </a:r>
            <a:r>
              <a:rPr lang="ru-RU" sz="2000" dirty="0"/>
              <a:t>++ </a:t>
            </a:r>
            <a:r>
              <a:rPr lang="en-US" sz="2000" dirty="0"/>
              <a:t>Compiler </a:t>
            </a:r>
            <a:r>
              <a:rPr lang="ru-RU" sz="2000" dirty="0"/>
              <a:t>10.0 </a:t>
            </a:r>
            <a:r>
              <a:rPr lang="en-US" sz="2000" dirty="0"/>
              <a:t>for Windows was used for </a:t>
            </a:r>
            <a:r>
              <a:rPr lang="en-US" sz="2000" dirty="0" smtClean="0"/>
              <a:t>compilation.</a:t>
            </a:r>
            <a:r>
              <a:rPr lang="ru-RU" sz="2000" dirty="0" smtClean="0"/>
              <a:t> </a:t>
            </a:r>
          </a:p>
          <a:p>
            <a:pPr lvl="1"/>
            <a:r>
              <a:rPr lang="en-US" sz="2000" dirty="0" smtClean="0"/>
              <a:t>The complicated enough algorithms for the code optimization are realized in </a:t>
            </a:r>
            <a:r>
              <a:rPr lang="en-US" sz="2000" dirty="0"/>
              <a:t>the modern </a:t>
            </a:r>
            <a:r>
              <a:rPr lang="en-US" sz="2000" dirty="0" smtClean="0"/>
              <a:t>compilers:</a:t>
            </a:r>
            <a:endParaRPr lang="ru-RU" sz="2000" dirty="0" smtClean="0"/>
          </a:p>
          <a:p>
            <a:pPr lvl="2"/>
            <a:r>
              <a:rPr lang="en-US" sz="1800" dirty="0" smtClean="0"/>
              <a:t>in some cases loop unrolling, predicting the </a:t>
            </a:r>
            <a:r>
              <a:rPr lang="en-US" sz="1800" dirty="0"/>
              <a:t>data </a:t>
            </a:r>
            <a:r>
              <a:rPr lang="en-US" sz="1800" dirty="0" smtClean="0"/>
              <a:t>need, etc., can be automatically executed.</a:t>
            </a:r>
            <a:r>
              <a:rPr lang="ru-RU" sz="1800" dirty="0" smtClean="0"/>
              <a:t> </a:t>
            </a:r>
          </a:p>
          <a:p>
            <a:pPr lvl="1"/>
            <a:r>
              <a:rPr lang="en-US" sz="2000" dirty="0" smtClean="0"/>
              <a:t>In order to consider the code as it is, not taking into account these instruments influence, the code </a:t>
            </a:r>
            <a:r>
              <a:rPr lang="en-US" sz="2000" i="1" dirty="0" smtClean="0"/>
              <a:t>optimization function was disabled </a:t>
            </a:r>
            <a:r>
              <a:rPr lang="en-US" sz="2000" dirty="0" smtClean="0"/>
              <a:t>by the compiler</a:t>
            </a:r>
            <a:r>
              <a:rPr lang="ru-RU" sz="2000" dirty="0" smtClean="0"/>
              <a:t>.</a:t>
            </a:r>
          </a:p>
          <a:p>
            <a:endParaRPr lang="ru-RU" sz="2000" dirty="0" smtClean="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7" name="Номер слайда 6"/>
          <p:cNvSpPr>
            <a:spLocks noGrp="1"/>
          </p:cNvSpPr>
          <p:nvPr>
            <p:ph type="sldNum" sz="quarter" idx="12"/>
          </p:nvPr>
        </p:nvSpPr>
        <p:spPr/>
        <p:txBody>
          <a:bodyPr/>
          <a:lstStyle/>
          <a:p>
            <a:pPr>
              <a:defRPr/>
            </a:pPr>
            <a:fld id="{88395F45-E841-462A-AE4C-2FD404BBB533}" type="slidenum">
              <a:rPr lang="ru-RU" smtClean="0"/>
              <a:pPr>
                <a:defRPr/>
              </a:pPr>
              <a:t>49</a:t>
            </a:fld>
            <a:r>
              <a:rPr lang="ru-RU" smtClean="0"/>
              <a:t> </a:t>
            </a: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Заголовок 1"/>
          <p:cNvSpPr>
            <a:spLocks noGrp="1"/>
          </p:cNvSpPr>
          <p:nvPr>
            <p:ph type="title"/>
          </p:nvPr>
        </p:nvSpPr>
        <p:spPr/>
        <p:txBody>
          <a:bodyPr/>
          <a:lstStyle/>
          <a:p>
            <a:r>
              <a:rPr lang="en-US" dirty="0" smtClean="0"/>
              <a:t>Principles of</a:t>
            </a:r>
            <a:r>
              <a:rPr lang="ru-RU" dirty="0" smtClean="0"/>
              <a:t> </a:t>
            </a:r>
            <a:r>
              <a:rPr lang="en-US" dirty="0" smtClean="0"/>
              <a:t>parallelization </a:t>
            </a:r>
            <a:r>
              <a:rPr lang="ru-RU" dirty="0" smtClean="0"/>
              <a:t>…</a:t>
            </a:r>
          </a:p>
        </p:txBody>
      </p:sp>
      <p:sp>
        <p:nvSpPr>
          <p:cNvPr id="3" name="Содержимое 2"/>
          <p:cNvSpPr>
            <a:spLocks noGrp="1"/>
          </p:cNvSpPr>
          <p:nvPr>
            <p:ph idx="1"/>
          </p:nvPr>
        </p:nvSpPr>
        <p:spPr/>
        <p:txBody>
          <a:bodyPr rtlCol="0"/>
          <a:lstStyle/>
          <a:p>
            <a:pPr marL="265113" indent="-265113" fontAlgn="auto">
              <a:spcAft>
                <a:spcPts val="0"/>
              </a:spcAft>
              <a:buFont typeface="Arial" pitchFamily="34" charset="0"/>
              <a:buChar char="•"/>
              <a:defRPr/>
            </a:pPr>
            <a:r>
              <a:rPr lang="en-US" dirty="0" smtClean="0"/>
              <a:t>A lot of methods for matrix computations are characterized with repetition of the same computational actions for the different matrix elements.</a:t>
            </a:r>
            <a:endParaRPr lang="ru-RU" dirty="0" smtClean="0"/>
          </a:p>
          <a:p>
            <a:pPr lvl="1" fontAlgn="auto">
              <a:spcAft>
                <a:spcPts val="0"/>
              </a:spcAft>
              <a:buFont typeface="Arial" pitchFamily="34" charset="0"/>
              <a:buChar char="–"/>
              <a:defRPr/>
            </a:pPr>
            <a:r>
              <a:rPr lang="en-US" sz="2000" dirty="0" smtClean="0"/>
              <a:t>This indicates the </a:t>
            </a:r>
            <a:r>
              <a:rPr lang="en-US" sz="2000" dirty="0"/>
              <a:t>presence of </a:t>
            </a:r>
            <a:r>
              <a:rPr lang="en-US" sz="2000" i="1" dirty="0"/>
              <a:t>data </a:t>
            </a:r>
            <a:r>
              <a:rPr lang="en-US" sz="2000" i="1" dirty="0" smtClean="0"/>
              <a:t>parallelism</a:t>
            </a:r>
            <a:r>
              <a:rPr lang="en-US" sz="2000" dirty="0" smtClean="0"/>
              <a:t>.</a:t>
            </a:r>
            <a:endParaRPr lang="ru-RU" sz="2000" dirty="0" smtClean="0"/>
          </a:p>
          <a:p>
            <a:pPr lvl="1" fontAlgn="auto">
              <a:spcAft>
                <a:spcPts val="0"/>
              </a:spcAft>
              <a:buFont typeface="Arial" pitchFamily="34" charset="0"/>
              <a:buChar char="–"/>
              <a:defRPr/>
            </a:pPr>
            <a:r>
              <a:rPr lang="en-US" sz="2000" dirty="0" smtClean="0"/>
              <a:t>In </a:t>
            </a:r>
            <a:r>
              <a:rPr lang="en-US" sz="2000" dirty="0"/>
              <a:t>most </a:t>
            </a:r>
            <a:r>
              <a:rPr lang="en-US" sz="2000" dirty="0" smtClean="0"/>
              <a:t>cases, matrix operations paralleling reduces to distributing the </a:t>
            </a:r>
            <a:r>
              <a:rPr lang="en-US" sz="2000" dirty="0"/>
              <a:t>processed matrices </a:t>
            </a:r>
            <a:r>
              <a:rPr lang="en-US" sz="2000" dirty="0" smtClean="0"/>
              <a:t>among threads. </a:t>
            </a:r>
          </a:p>
          <a:p>
            <a:pPr lvl="1" fontAlgn="auto">
              <a:spcAft>
                <a:spcPts val="0"/>
              </a:spcAft>
              <a:buFont typeface="Arial" pitchFamily="34" charset="0"/>
              <a:buChar char="–"/>
              <a:defRPr/>
            </a:pPr>
            <a:r>
              <a:rPr lang="en-US" sz="2000" dirty="0"/>
              <a:t>Choosing the way of matrix </a:t>
            </a:r>
            <a:r>
              <a:rPr lang="en-US" sz="2000" dirty="0" smtClean="0"/>
              <a:t>distribution, </a:t>
            </a:r>
            <a:r>
              <a:rPr lang="en-US" sz="2000" dirty="0"/>
              <a:t>one defines </a:t>
            </a:r>
            <a:r>
              <a:rPr lang="en-US" sz="2000" dirty="0" smtClean="0"/>
              <a:t>a specific </a:t>
            </a:r>
            <a:r>
              <a:rPr lang="en-US" sz="2000" dirty="0"/>
              <a:t>method of parallel calculations</a:t>
            </a:r>
            <a:r>
              <a:rPr lang="ru-RU" sz="2000" dirty="0" smtClean="0"/>
              <a:t>; </a:t>
            </a:r>
            <a:r>
              <a:rPr lang="en-US" sz="2000" dirty="0"/>
              <a:t>existence of the various schemes for data distribution generates a range of </a:t>
            </a:r>
            <a:r>
              <a:rPr lang="en-US" sz="2000" i="1" dirty="0"/>
              <a:t>parallel algorithms of matrix computations</a:t>
            </a:r>
            <a:r>
              <a:rPr lang="ru-RU" sz="2000" dirty="0" smtClean="0"/>
              <a:t>.</a:t>
            </a:r>
          </a:p>
          <a:p>
            <a:pPr marL="265113" indent="-265113" fontAlgn="auto">
              <a:spcAft>
                <a:spcPts val="0"/>
              </a:spcAft>
              <a:buFont typeface="Arial" pitchFamily="34" charset="0"/>
              <a:buChar char="•"/>
              <a:defRPr/>
            </a:pPr>
            <a:r>
              <a:rPr lang="en-US" dirty="0"/>
              <a:t>The most common and widely used methods for matrix distribution are </a:t>
            </a:r>
            <a:r>
              <a:rPr lang="en-US" dirty="0" smtClean="0"/>
              <a:t>decomposing the </a:t>
            </a:r>
            <a:r>
              <a:rPr lang="en-US" dirty="0"/>
              <a:t>data </a:t>
            </a:r>
            <a:r>
              <a:rPr lang="en-US" dirty="0" smtClean="0"/>
              <a:t>into </a:t>
            </a:r>
            <a:r>
              <a:rPr lang="en-US" i="1" dirty="0" smtClean="0"/>
              <a:t>stripes </a:t>
            </a:r>
            <a:r>
              <a:rPr lang="en-US" dirty="0" smtClean="0"/>
              <a:t>or into </a:t>
            </a:r>
            <a:r>
              <a:rPr lang="en-US" dirty="0"/>
              <a:t>rectangular </a:t>
            </a:r>
            <a:r>
              <a:rPr lang="en-US" i="1" dirty="0" smtClean="0"/>
              <a:t>blocks</a:t>
            </a:r>
            <a:r>
              <a:rPr lang="ru-RU" dirty="0" smtClean="0"/>
              <a:t>.</a:t>
            </a:r>
          </a:p>
          <a:p>
            <a:pPr fontAlgn="auto">
              <a:spcAft>
                <a:spcPts val="0"/>
              </a:spcAft>
              <a:buFont typeface="Arial" pitchFamily="34" charset="0"/>
              <a:buChar char="•"/>
              <a:defRPr/>
            </a:pPr>
            <a:endParaRPr lang="ru-RU" dirty="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7" name="Номер слайда 6"/>
          <p:cNvSpPr>
            <a:spLocks noGrp="1"/>
          </p:cNvSpPr>
          <p:nvPr>
            <p:ph type="sldNum" sz="quarter" idx="12"/>
          </p:nvPr>
        </p:nvSpPr>
        <p:spPr/>
        <p:txBody>
          <a:bodyPr/>
          <a:lstStyle/>
          <a:p>
            <a:pPr>
              <a:defRPr/>
            </a:pPr>
            <a:fld id="{88395F45-E841-462A-AE4C-2FD404BBB533}" type="slidenum">
              <a:rPr lang="ru-RU" smtClean="0"/>
              <a:pPr>
                <a:defRPr/>
              </a:pPr>
              <a:t>5</a:t>
            </a:fld>
            <a:r>
              <a:rPr lang="ru-RU" smtClean="0"/>
              <a:t> </a:t>
            </a:r>
            <a:endParaRPr lang="ru-RU" dirty="0"/>
          </a:p>
        </p:txBody>
      </p:sp>
    </p:spTree>
    <p:extLst>
      <p:ext uri="{BB962C8B-B14F-4D97-AF65-F5344CB8AC3E}">
        <p14:creationId xmlns:p14="http://schemas.microsoft.com/office/powerpoint/2010/main" xmlns="" val="272177892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Заголовок 1"/>
          <p:cNvSpPr>
            <a:spLocks noGrp="1"/>
          </p:cNvSpPr>
          <p:nvPr>
            <p:ph type="title"/>
          </p:nvPr>
        </p:nvSpPr>
        <p:spPr/>
        <p:txBody>
          <a:bodyPr/>
          <a:lstStyle/>
          <a:p>
            <a:r>
              <a:rPr lang="en-US" dirty="0"/>
              <a:t>Sequential algorithm…</a:t>
            </a:r>
            <a:endParaRPr lang="ru-RU" dirty="0" smtClean="0"/>
          </a:p>
        </p:txBody>
      </p:sp>
      <p:sp>
        <p:nvSpPr>
          <p:cNvPr id="54274" name="Содержимое 2"/>
          <p:cNvSpPr>
            <a:spLocks noGrp="1"/>
          </p:cNvSpPr>
          <p:nvPr>
            <p:ph idx="1"/>
          </p:nvPr>
        </p:nvSpPr>
        <p:spPr>
          <a:xfrm>
            <a:off x="495300" y="928688"/>
            <a:ext cx="8915400" cy="5054600"/>
          </a:xfrm>
        </p:spPr>
        <p:txBody>
          <a:bodyPr/>
          <a:lstStyle/>
          <a:p>
            <a:pPr lvl="1"/>
            <a:r>
              <a:rPr lang="en-US" sz="2000" dirty="0" smtClean="0"/>
              <a:t>In order to estimate the influence of the optimization executed by the compiler on the application efficiency, carry out an easy experiment.</a:t>
            </a:r>
            <a:r>
              <a:rPr lang="ru-RU" sz="2000" dirty="0" smtClean="0"/>
              <a:t> </a:t>
            </a:r>
          </a:p>
          <a:p>
            <a:pPr lvl="2"/>
            <a:r>
              <a:rPr lang="en-US" sz="1800" dirty="0" smtClean="0"/>
              <a:t>Measure the execution time of the optimized </a:t>
            </a:r>
            <a:r>
              <a:rPr lang="en-US" sz="1800" dirty="0"/>
              <a:t>and </a:t>
            </a:r>
            <a:r>
              <a:rPr lang="en-US" sz="1800" dirty="0" err="1" smtClean="0"/>
              <a:t>unoptimized</a:t>
            </a:r>
            <a:r>
              <a:rPr lang="en-US" sz="1800" dirty="0" smtClean="0"/>
              <a:t> versions of the program which implements the sequential algorithm for the multiplication of the matrices of different sizes.</a:t>
            </a:r>
            <a:endParaRPr lang="ru-RU" sz="1800" dirty="0" smtClean="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8" name="Номер слайда 7"/>
          <p:cNvSpPr>
            <a:spLocks noGrp="1"/>
          </p:cNvSpPr>
          <p:nvPr>
            <p:ph type="sldNum" sz="quarter" idx="12"/>
          </p:nvPr>
        </p:nvSpPr>
        <p:spPr/>
        <p:txBody>
          <a:bodyPr/>
          <a:lstStyle/>
          <a:p>
            <a:pPr>
              <a:defRPr/>
            </a:pPr>
            <a:fld id="{88395F45-E841-462A-AE4C-2FD404BBB533}" type="slidenum">
              <a:rPr lang="ru-RU" smtClean="0"/>
              <a:pPr>
                <a:defRPr/>
              </a:pPr>
              <a:t>50</a:t>
            </a:fld>
            <a:r>
              <a:rPr lang="ru-RU" smtClean="0"/>
              <a:t> </a:t>
            </a:r>
            <a:endParaRPr lang="ru-RU" dirty="0"/>
          </a:p>
        </p:txBody>
      </p:sp>
      <p:pic>
        <p:nvPicPr>
          <p:cNvPr id="10035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072680" y="2708920"/>
            <a:ext cx="6038850" cy="33623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Заголовок 1"/>
          <p:cNvSpPr>
            <a:spLocks noGrp="1"/>
          </p:cNvSpPr>
          <p:nvPr>
            <p:ph type="title"/>
          </p:nvPr>
        </p:nvSpPr>
        <p:spPr/>
        <p:txBody>
          <a:bodyPr/>
          <a:lstStyle/>
          <a:p>
            <a:r>
              <a:rPr lang="en-US" dirty="0"/>
              <a:t>Sequential algorithm…</a:t>
            </a:r>
            <a:endParaRPr lang="ru-RU" dirty="0" smtClean="0"/>
          </a:p>
        </p:txBody>
      </p:sp>
      <p:sp>
        <p:nvSpPr>
          <p:cNvPr id="45058" name="Содержимое 2"/>
          <p:cNvSpPr>
            <a:spLocks noGrp="1"/>
          </p:cNvSpPr>
          <p:nvPr>
            <p:ph idx="1"/>
          </p:nvPr>
        </p:nvSpPr>
        <p:spPr>
          <a:xfrm>
            <a:off x="495300" y="1071563"/>
            <a:ext cx="8915400" cy="5237162"/>
          </a:xfrm>
        </p:spPr>
        <p:txBody>
          <a:bodyPr/>
          <a:lstStyle/>
          <a:p>
            <a:pPr lvl="1"/>
            <a:r>
              <a:rPr lang="en-US" sz="2000" dirty="0" smtClean="0"/>
              <a:t>For estimating the time </a:t>
            </a:r>
            <a:r>
              <a:rPr lang="ru-RU" sz="2000" i="1" dirty="0"/>
              <a:t>τ</a:t>
            </a:r>
            <a:r>
              <a:rPr lang="en-US" sz="2000" dirty="0" smtClean="0"/>
              <a:t> of one operation, measure </a:t>
            </a:r>
            <a:r>
              <a:rPr lang="en-US" sz="2000" dirty="0"/>
              <a:t>the execution time </a:t>
            </a:r>
            <a:r>
              <a:rPr lang="en-US" sz="2000" dirty="0" smtClean="0"/>
              <a:t>of the sequential </a:t>
            </a:r>
            <a:r>
              <a:rPr lang="en-US" sz="2000" dirty="0"/>
              <a:t>algorithm for the multiplication of the matrices</a:t>
            </a:r>
            <a:r>
              <a:rPr lang="en-US" sz="2000" dirty="0" smtClean="0"/>
              <a:t> of small sizes.</a:t>
            </a:r>
          </a:p>
          <a:p>
            <a:pPr lvl="1"/>
            <a:r>
              <a:rPr lang="en-US" sz="2000" dirty="0" smtClean="0"/>
              <a:t>To eliminate </a:t>
            </a:r>
            <a:r>
              <a:rPr lang="en-US" sz="2000" dirty="0"/>
              <a:t>the need of fetching data from the main memory, the </a:t>
            </a:r>
            <a:r>
              <a:rPr lang="en-US" sz="2000" dirty="0" smtClean="0"/>
              <a:t>matrices-arguments are filled </a:t>
            </a:r>
            <a:r>
              <a:rPr lang="en-US" sz="2000" dirty="0"/>
              <a:t>with random numbers </a:t>
            </a:r>
            <a:r>
              <a:rPr lang="en-US" sz="2000" dirty="0" smtClean="0"/>
              <a:t>and the matrix-result is zeroed before </a:t>
            </a:r>
            <a:r>
              <a:rPr lang="en-US" sz="2000" dirty="0"/>
              <a:t>the start of the computations</a:t>
            </a:r>
            <a:r>
              <a:rPr lang="en-US" sz="2000" dirty="0" smtClean="0"/>
              <a:t>.</a:t>
            </a:r>
            <a:r>
              <a:rPr lang="ru-RU" sz="2000" dirty="0" smtClean="0"/>
              <a:t> </a:t>
            </a:r>
          </a:p>
          <a:p>
            <a:pPr lvl="2"/>
            <a:r>
              <a:rPr lang="en-US" sz="1800" dirty="0"/>
              <a:t>These actions execution ensures </a:t>
            </a:r>
            <a:r>
              <a:rPr lang="en-US" sz="1800" dirty="0" smtClean="0"/>
              <a:t>preliminary transferring the </a:t>
            </a:r>
            <a:r>
              <a:rPr lang="en-US" sz="1800" dirty="0"/>
              <a:t>data to the cache</a:t>
            </a:r>
            <a:r>
              <a:rPr lang="en-US" sz="1800" dirty="0" smtClean="0"/>
              <a:t>.</a:t>
            </a:r>
            <a:r>
              <a:rPr lang="ru-RU" sz="1800" dirty="0" smtClean="0"/>
              <a:t> </a:t>
            </a:r>
            <a:endParaRPr lang="en-US" sz="1800" dirty="0" smtClean="0"/>
          </a:p>
          <a:p>
            <a:pPr lvl="2"/>
            <a:r>
              <a:rPr lang="en-US" sz="1800" dirty="0" smtClean="0"/>
              <a:t>When solving the problem, all the time will be </a:t>
            </a:r>
            <a:r>
              <a:rPr lang="en-US" sz="1800" dirty="0"/>
              <a:t>spent straight on </a:t>
            </a:r>
            <a:r>
              <a:rPr lang="en-US" sz="1800" dirty="0" smtClean="0"/>
              <a:t>the calculations.</a:t>
            </a:r>
            <a:r>
              <a:rPr lang="ru-RU" sz="1800" dirty="0" smtClean="0"/>
              <a:t> </a:t>
            </a:r>
            <a:endParaRPr lang="ru-RU" dirty="0"/>
          </a:p>
          <a:p>
            <a:pPr lvl="1"/>
            <a:r>
              <a:rPr lang="en-US" sz="2000" dirty="0"/>
              <a:t>Dividing the </a:t>
            </a:r>
            <a:r>
              <a:rPr lang="en-US" sz="2000" dirty="0" smtClean="0"/>
              <a:t>computation time </a:t>
            </a:r>
            <a:r>
              <a:rPr lang="en-US" sz="2000" dirty="0"/>
              <a:t>by a number of executed </a:t>
            </a:r>
            <a:r>
              <a:rPr lang="en-US" sz="2000" dirty="0" smtClean="0"/>
              <a:t>operations, the desired execution </a:t>
            </a:r>
            <a:r>
              <a:rPr lang="en-US" sz="2000" dirty="0"/>
              <a:t>time of </a:t>
            </a:r>
            <a:r>
              <a:rPr lang="en-US" sz="2000" dirty="0" smtClean="0"/>
              <a:t>one operation is derived.</a:t>
            </a:r>
            <a:endParaRPr lang="ru-RU" sz="2000" dirty="0" smtClean="0"/>
          </a:p>
          <a:p>
            <a:pPr lvl="1"/>
            <a:r>
              <a:rPr lang="en-US" sz="2000" dirty="0"/>
              <a:t>For the computational system </a:t>
            </a:r>
            <a:r>
              <a:rPr lang="en-US" sz="2000" dirty="0" smtClean="0"/>
              <a:t>used during the experiments, the </a:t>
            </a:r>
            <a:r>
              <a:rPr lang="en-US" sz="2000" dirty="0"/>
              <a:t>derived value of </a:t>
            </a:r>
            <a:r>
              <a:rPr lang="ru-RU" sz="2000" i="1" dirty="0"/>
              <a:t>τ </a:t>
            </a:r>
            <a:r>
              <a:rPr lang="en-US" sz="2000" dirty="0"/>
              <a:t>equals </a:t>
            </a:r>
            <a:r>
              <a:rPr lang="ru-RU" sz="2000" dirty="0" smtClean="0"/>
              <a:t>6,402</a:t>
            </a:r>
            <a:r>
              <a:rPr lang="en-US" sz="2000" dirty="0" smtClean="0"/>
              <a:t> ns.</a:t>
            </a:r>
            <a:endParaRPr lang="ru-RU" sz="2000" dirty="0" smtClean="0"/>
          </a:p>
          <a:p>
            <a:endParaRPr lang="ru-RU" sz="2000" dirty="0" smtClean="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7" name="Номер слайда 6"/>
          <p:cNvSpPr>
            <a:spLocks noGrp="1"/>
          </p:cNvSpPr>
          <p:nvPr>
            <p:ph type="sldNum" sz="quarter" idx="12"/>
          </p:nvPr>
        </p:nvSpPr>
        <p:spPr/>
        <p:txBody>
          <a:bodyPr/>
          <a:lstStyle/>
          <a:p>
            <a:pPr>
              <a:defRPr/>
            </a:pPr>
            <a:fld id="{88395F45-E841-462A-AE4C-2FD404BBB533}" type="slidenum">
              <a:rPr lang="ru-RU" smtClean="0"/>
              <a:pPr>
                <a:defRPr/>
              </a:pPr>
              <a:t>51</a:t>
            </a:fld>
            <a:r>
              <a:rPr lang="ru-RU" smtClean="0"/>
              <a:t> </a:t>
            </a:r>
            <a:endParaRPr lang="ru-RU"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Заголовок 1"/>
          <p:cNvSpPr>
            <a:spLocks noGrp="1"/>
          </p:cNvSpPr>
          <p:nvPr>
            <p:ph type="title"/>
          </p:nvPr>
        </p:nvSpPr>
        <p:spPr/>
        <p:txBody>
          <a:bodyPr/>
          <a:lstStyle/>
          <a:p>
            <a:r>
              <a:rPr lang="en-US" dirty="0"/>
              <a:t>Sequential algorithm…</a:t>
            </a:r>
            <a:endParaRPr lang="ru-RU" dirty="0" smtClean="0"/>
          </a:p>
        </p:txBody>
      </p:sp>
      <p:sp>
        <p:nvSpPr>
          <p:cNvPr id="46082" name="Содержимое 2"/>
          <p:cNvSpPr>
            <a:spLocks noGrp="1"/>
          </p:cNvSpPr>
          <p:nvPr>
            <p:ph idx="1"/>
          </p:nvPr>
        </p:nvSpPr>
        <p:spPr/>
        <p:txBody>
          <a:bodyPr/>
          <a:lstStyle/>
          <a:p>
            <a:pPr lvl="1"/>
            <a:r>
              <a:rPr lang="en-US" dirty="0" smtClean="0"/>
              <a:t>The latency time </a:t>
            </a:r>
            <a:r>
              <a:rPr lang="ru-RU" i="1" dirty="0" smtClean="0"/>
              <a:t>α</a:t>
            </a:r>
            <a:r>
              <a:rPr lang="ru-RU" dirty="0" smtClean="0"/>
              <a:t> </a:t>
            </a:r>
            <a:r>
              <a:rPr lang="en-US" dirty="0" smtClean="0"/>
              <a:t>and the </a:t>
            </a:r>
            <a:r>
              <a:rPr lang="en-US" dirty="0"/>
              <a:t>bandwidth </a:t>
            </a:r>
            <a:r>
              <a:rPr lang="en-US" dirty="0" smtClean="0"/>
              <a:t>quantity for </a:t>
            </a:r>
            <a:r>
              <a:rPr lang="en-US" dirty="0"/>
              <a:t>the main memory access channel </a:t>
            </a:r>
            <a:r>
              <a:rPr lang="en-US" i="1" dirty="0" smtClean="0"/>
              <a:t>β</a:t>
            </a:r>
            <a:r>
              <a:rPr lang="ru-RU" dirty="0" smtClean="0"/>
              <a:t> </a:t>
            </a:r>
            <a:r>
              <a:rPr lang="en-US" dirty="0" smtClean="0"/>
              <a:t>were estimated in lecture </a:t>
            </a:r>
            <a:r>
              <a:rPr lang="ru-RU" dirty="0" smtClean="0"/>
              <a:t>6.</a:t>
            </a:r>
          </a:p>
          <a:p>
            <a:pPr lvl="2"/>
            <a:r>
              <a:rPr lang="en-US" dirty="0" smtClean="0"/>
              <a:t>For the used computational node </a:t>
            </a:r>
            <a:r>
              <a:rPr lang="en-US" i="1" dirty="0" smtClean="0"/>
              <a:t>β</a:t>
            </a:r>
            <a:r>
              <a:rPr lang="ru-RU" dirty="0" smtClean="0"/>
              <a:t> = 12,44 </a:t>
            </a:r>
            <a:r>
              <a:rPr lang="en-US" dirty="0" smtClean="0"/>
              <a:t>Gb/s</a:t>
            </a:r>
            <a:r>
              <a:rPr lang="en-US" dirty="0"/>
              <a:t> </a:t>
            </a:r>
            <a:r>
              <a:rPr lang="en-US" dirty="0" smtClean="0"/>
              <a:t>and </a:t>
            </a:r>
            <a:r>
              <a:rPr lang="ru-RU" i="1" dirty="0" smtClean="0"/>
              <a:t>α</a:t>
            </a:r>
            <a:r>
              <a:rPr lang="ru-RU" dirty="0" smtClean="0"/>
              <a:t> = 8,31 </a:t>
            </a:r>
            <a:r>
              <a:rPr lang="en-US" dirty="0" smtClean="0"/>
              <a:t>ns</a:t>
            </a:r>
            <a:r>
              <a:rPr lang="ru-RU" dirty="0" smtClean="0"/>
              <a:t>.</a:t>
            </a:r>
          </a:p>
          <a:p>
            <a:pPr lvl="1"/>
            <a:r>
              <a:rPr lang="en-US" dirty="0" smtClean="0"/>
              <a:t>The cache-misses frequency measured on VPS system was happened to equal </a:t>
            </a:r>
            <a:r>
              <a:rPr lang="ru-RU" dirty="0" smtClean="0"/>
              <a:t>0,505.</a:t>
            </a:r>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7" name="Номер слайда 6"/>
          <p:cNvSpPr>
            <a:spLocks noGrp="1"/>
          </p:cNvSpPr>
          <p:nvPr>
            <p:ph type="sldNum" sz="quarter" idx="12"/>
          </p:nvPr>
        </p:nvSpPr>
        <p:spPr/>
        <p:txBody>
          <a:bodyPr/>
          <a:lstStyle/>
          <a:p>
            <a:pPr>
              <a:defRPr/>
            </a:pPr>
            <a:fld id="{88395F45-E841-462A-AE4C-2FD404BBB533}" type="slidenum">
              <a:rPr lang="ru-RU" smtClean="0"/>
              <a:pPr>
                <a:defRPr/>
              </a:pPr>
              <a:t>52</a:t>
            </a:fld>
            <a:r>
              <a:rPr lang="ru-RU" smtClean="0"/>
              <a:t> </a:t>
            </a:r>
            <a:endParaRPr lang="ru-RU"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Заголовок 1"/>
          <p:cNvSpPr>
            <a:spLocks noGrp="1"/>
          </p:cNvSpPr>
          <p:nvPr>
            <p:ph type="title"/>
          </p:nvPr>
        </p:nvSpPr>
        <p:spPr/>
        <p:txBody>
          <a:bodyPr/>
          <a:lstStyle/>
          <a:p>
            <a:r>
              <a:rPr lang="en-US" dirty="0"/>
              <a:t>Sequential algorithm…</a:t>
            </a:r>
            <a:endParaRPr lang="ru-RU" dirty="0" smtClean="0"/>
          </a:p>
        </p:txBody>
      </p:sp>
      <p:sp>
        <p:nvSpPr>
          <p:cNvPr id="47106" name="Содержимое 2"/>
          <p:cNvSpPr>
            <a:spLocks noGrp="1"/>
          </p:cNvSpPr>
          <p:nvPr>
            <p:ph idx="1"/>
          </p:nvPr>
        </p:nvSpPr>
        <p:spPr>
          <a:xfrm>
            <a:off x="272480" y="1196975"/>
            <a:ext cx="9289032" cy="4968875"/>
          </a:xfrm>
        </p:spPr>
        <p:txBody>
          <a:bodyPr/>
          <a:lstStyle/>
          <a:p>
            <a:pPr lvl="1"/>
            <a:r>
              <a:rPr lang="en-US" dirty="0"/>
              <a:t>The dependency chart of the experimental and theoretical execution </a:t>
            </a:r>
            <a:r>
              <a:rPr lang="en-US" dirty="0" smtClean="0"/>
              <a:t>time </a:t>
            </a:r>
            <a:r>
              <a:rPr lang="en-US" dirty="0"/>
              <a:t>for the sequential algorithm and the source data </a:t>
            </a:r>
            <a:r>
              <a:rPr lang="en-US" dirty="0" smtClean="0"/>
              <a:t>volume</a:t>
            </a:r>
            <a:endParaRPr lang="ru-RU" dirty="0" smtClean="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8" name="Номер слайда 7"/>
          <p:cNvSpPr>
            <a:spLocks noGrp="1"/>
          </p:cNvSpPr>
          <p:nvPr>
            <p:ph type="sldNum" sz="quarter" idx="12"/>
          </p:nvPr>
        </p:nvSpPr>
        <p:spPr/>
        <p:txBody>
          <a:bodyPr/>
          <a:lstStyle/>
          <a:p>
            <a:pPr>
              <a:defRPr/>
            </a:pPr>
            <a:fld id="{88395F45-E841-462A-AE4C-2FD404BBB533}" type="slidenum">
              <a:rPr lang="ru-RU" smtClean="0"/>
              <a:pPr>
                <a:defRPr/>
              </a:pPr>
              <a:t>53</a:t>
            </a:fld>
            <a:r>
              <a:rPr lang="ru-RU" smtClean="0"/>
              <a:t> </a:t>
            </a:r>
            <a:endParaRPr lang="ru-RU" dirty="0"/>
          </a:p>
        </p:txBody>
      </p:sp>
      <p:pic>
        <p:nvPicPr>
          <p:cNvPr id="9728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352600" y="2060848"/>
            <a:ext cx="7639050" cy="42291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Заголовок 1"/>
          <p:cNvSpPr>
            <a:spLocks noGrp="1"/>
          </p:cNvSpPr>
          <p:nvPr>
            <p:ph type="title"/>
          </p:nvPr>
        </p:nvSpPr>
        <p:spPr/>
        <p:txBody>
          <a:bodyPr/>
          <a:lstStyle/>
          <a:p>
            <a:r>
              <a:rPr lang="en-US" sz="3200" dirty="0"/>
              <a:t>Basic parallel algorithm of matrices multiplication…</a:t>
            </a:r>
            <a:endParaRPr lang="ru-RU" sz="3200" dirty="0" smtClean="0"/>
          </a:p>
        </p:txBody>
      </p:sp>
      <p:sp>
        <p:nvSpPr>
          <p:cNvPr id="48130" name="Содержимое 2"/>
          <p:cNvSpPr>
            <a:spLocks noGrp="1"/>
          </p:cNvSpPr>
          <p:nvPr>
            <p:ph idx="1"/>
          </p:nvPr>
        </p:nvSpPr>
        <p:spPr/>
        <p:txBody>
          <a:bodyPr/>
          <a:lstStyle/>
          <a:p>
            <a:r>
              <a:rPr lang="en-US" b="1" dirty="0" smtClean="0"/>
              <a:t>Specifying the subtasks.</a:t>
            </a:r>
            <a:endParaRPr lang="ru-RU" b="1" dirty="0" smtClean="0"/>
          </a:p>
          <a:p>
            <a:pPr lvl="1"/>
            <a:r>
              <a:rPr lang="en-US" dirty="0" smtClean="0"/>
              <a:t>It follows </a:t>
            </a:r>
            <a:r>
              <a:rPr lang="en-US" dirty="0"/>
              <a:t>from the </a:t>
            </a:r>
            <a:r>
              <a:rPr lang="en-US" dirty="0" smtClean="0"/>
              <a:t>definition of the matrices </a:t>
            </a:r>
            <a:r>
              <a:rPr lang="en-US" dirty="0"/>
              <a:t>multiplication </a:t>
            </a:r>
            <a:r>
              <a:rPr lang="en-US" dirty="0" smtClean="0"/>
              <a:t>operation that the computation of all the elements of the matrix </a:t>
            </a:r>
            <a:r>
              <a:rPr lang="en-US" i="1" dirty="0" smtClean="0"/>
              <a:t>C</a:t>
            </a:r>
            <a:r>
              <a:rPr lang="en-US" dirty="0" smtClean="0"/>
              <a:t> can be </a:t>
            </a:r>
            <a:r>
              <a:rPr lang="en-US" dirty="0"/>
              <a:t>performed </a:t>
            </a:r>
            <a:r>
              <a:rPr lang="en-US" dirty="0" smtClean="0"/>
              <a:t>independently.</a:t>
            </a:r>
            <a:endParaRPr lang="ru-RU" dirty="0" smtClean="0"/>
          </a:p>
          <a:p>
            <a:pPr lvl="1"/>
            <a:r>
              <a:rPr lang="en-US" dirty="0" smtClean="0"/>
              <a:t>As a result, a possible approach to the parallel computations organization is that a procedure of the determination of one element of </a:t>
            </a:r>
            <a:r>
              <a:rPr lang="en-US" dirty="0"/>
              <a:t>the resulting </a:t>
            </a:r>
            <a:r>
              <a:rPr lang="en-US" dirty="0" smtClean="0"/>
              <a:t>matrix </a:t>
            </a:r>
            <a:r>
              <a:rPr lang="en-US" i="1" dirty="0" smtClean="0"/>
              <a:t>C</a:t>
            </a:r>
            <a:r>
              <a:rPr lang="en-US" dirty="0" smtClean="0"/>
              <a:t> can be considered as a basic subtask. </a:t>
            </a:r>
            <a:endParaRPr lang="ru-RU" dirty="0" smtClean="0"/>
          </a:p>
          <a:p>
            <a:pPr lvl="1"/>
            <a:r>
              <a:rPr lang="en-US" dirty="0" smtClean="0"/>
              <a:t>In order to execute </a:t>
            </a:r>
            <a:r>
              <a:rPr lang="en-US" dirty="0"/>
              <a:t>all necessary </a:t>
            </a:r>
            <a:r>
              <a:rPr lang="en-US" dirty="0" smtClean="0"/>
              <a:t>computations, each subtask should perform the computations on the elements of one row of the matrix </a:t>
            </a:r>
            <a:r>
              <a:rPr lang="en-US" i="1" dirty="0" smtClean="0"/>
              <a:t>A</a:t>
            </a:r>
            <a:r>
              <a:rPr lang="en-US" dirty="0" smtClean="0"/>
              <a:t> and the elements of one column of the </a:t>
            </a:r>
            <a:r>
              <a:rPr lang="en-US" dirty="0"/>
              <a:t>matrix </a:t>
            </a:r>
            <a:r>
              <a:rPr lang="en-US" i="1" dirty="0" smtClean="0"/>
              <a:t>B</a:t>
            </a:r>
            <a:r>
              <a:rPr lang="en-US" dirty="0" smtClean="0"/>
              <a:t>.</a:t>
            </a:r>
            <a:r>
              <a:rPr lang="ru-RU" dirty="0" smtClean="0"/>
              <a:t> </a:t>
            </a:r>
          </a:p>
          <a:p>
            <a:pPr lvl="1"/>
            <a:r>
              <a:rPr lang="en-US" dirty="0" smtClean="0"/>
              <a:t>Thus, the total number of the subtasks </a:t>
            </a:r>
            <a:r>
              <a:rPr lang="en-US" dirty="0"/>
              <a:t>under such approach </a:t>
            </a:r>
            <a:r>
              <a:rPr lang="en-US" dirty="0" smtClean="0"/>
              <a:t>equals </a:t>
            </a:r>
            <a:r>
              <a:rPr lang="en-US" i="1" dirty="0" smtClean="0"/>
              <a:t>n</a:t>
            </a:r>
            <a:r>
              <a:rPr lang="ru-RU" i="1" baseline="30000" dirty="0" smtClean="0"/>
              <a:t>2</a:t>
            </a:r>
            <a:r>
              <a:rPr lang="ru-RU" dirty="0" smtClean="0"/>
              <a:t> (</a:t>
            </a:r>
            <a:r>
              <a:rPr lang="en-US" dirty="0" smtClean="0"/>
              <a:t>according to the number of elements </a:t>
            </a:r>
            <a:r>
              <a:rPr lang="en-US" dirty="0"/>
              <a:t>of the matrix </a:t>
            </a:r>
            <a:r>
              <a:rPr lang="ru-RU" i="1" dirty="0" smtClean="0"/>
              <a:t>С</a:t>
            </a:r>
            <a:r>
              <a:rPr lang="ru-RU" dirty="0" smtClean="0"/>
              <a:t>).</a:t>
            </a:r>
          </a:p>
          <a:p>
            <a:pPr lvl="1"/>
            <a:endParaRPr lang="ru-RU" dirty="0" smtClean="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7" name="Номер слайда 6"/>
          <p:cNvSpPr>
            <a:spLocks noGrp="1"/>
          </p:cNvSpPr>
          <p:nvPr>
            <p:ph type="sldNum" sz="quarter" idx="12"/>
          </p:nvPr>
        </p:nvSpPr>
        <p:spPr/>
        <p:txBody>
          <a:bodyPr/>
          <a:lstStyle/>
          <a:p>
            <a:pPr>
              <a:defRPr/>
            </a:pPr>
            <a:fld id="{88395F45-E841-462A-AE4C-2FD404BBB533}" type="slidenum">
              <a:rPr lang="ru-RU" smtClean="0"/>
              <a:pPr>
                <a:defRPr/>
              </a:pPr>
              <a:t>54</a:t>
            </a:fld>
            <a:r>
              <a:rPr lang="ru-RU" smtClean="0"/>
              <a:t> </a:t>
            </a:r>
            <a:endParaRPr lang="ru-RU"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Заголовок 1"/>
          <p:cNvSpPr>
            <a:spLocks noGrp="1"/>
          </p:cNvSpPr>
          <p:nvPr>
            <p:ph type="title"/>
          </p:nvPr>
        </p:nvSpPr>
        <p:spPr/>
        <p:txBody>
          <a:bodyPr/>
          <a:lstStyle/>
          <a:p>
            <a:r>
              <a:rPr lang="en-US" sz="3200" dirty="0"/>
              <a:t>Basic parallel algorithm of matrices multiplication…</a:t>
            </a:r>
            <a:endParaRPr lang="ru-RU" sz="3200" dirty="0" smtClean="0"/>
          </a:p>
        </p:txBody>
      </p:sp>
      <p:sp>
        <p:nvSpPr>
          <p:cNvPr id="3" name="Содержимое 2"/>
          <p:cNvSpPr>
            <a:spLocks noGrp="1"/>
          </p:cNvSpPr>
          <p:nvPr>
            <p:ph idx="1"/>
          </p:nvPr>
        </p:nvSpPr>
        <p:spPr>
          <a:xfrm>
            <a:off x="495300" y="1071563"/>
            <a:ext cx="8915400" cy="5237162"/>
          </a:xfrm>
        </p:spPr>
        <p:txBody>
          <a:bodyPr rtlCol="0">
            <a:normAutofit fontScale="92500" lnSpcReduction="10000"/>
          </a:bodyPr>
          <a:lstStyle/>
          <a:p>
            <a:pPr lvl="1" fontAlgn="auto">
              <a:spcAft>
                <a:spcPts val="0"/>
              </a:spcAft>
              <a:buFont typeface="Arial" pitchFamily="34" charset="0"/>
              <a:buChar char="–"/>
              <a:defRPr/>
            </a:pPr>
            <a:r>
              <a:rPr lang="en-US" dirty="0"/>
              <a:t>The achieved level of parallelism is somewhat redundant</a:t>
            </a:r>
            <a:r>
              <a:rPr lang="ru-RU" dirty="0" smtClean="0"/>
              <a:t>. </a:t>
            </a:r>
          </a:p>
          <a:p>
            <a:pPr lvl="1" fontAlgn="auto">
              <a:spcAft>
                <a:spcPts val="0"/>
              </a:spcAft>
              <a:buFont typeface="Arial" pitchFamily="34" charset="0"/>
              <a:buChar char="–"/>
              <a:defRPr/>
            </a:pPr>
            <a:r>
              <a:rPr lang="en-US" dirty="0" smtClean="0"/>
              <a:t>When carrying out the practical calculations, the number of the formed subtasks usually exceeds the number of available computational elements (the processors and/or the cores). So, as a result, a stage</a:t>
            </a:r>
            <a:r>
              <a:rPr lang="en-US" dirty="0"/>
              <a:t> of </a:t>
            </a:r>
            <a:r>
              <a:rPr lang="en-US" i="1" dirty="0"/>
              <a:t>consolidation </a:t>
            </a:r>
            <a:r>
              <a:rPr lang="en-US" i="1" dirty="0" smtClean="0"/>
              <a:t>of the basic tasks</a:t>
            </a:r>
            <a:r>
              <a:rPr lang="en-US" dirty="0" smtClean="0"/>
              <a:t> is inevitable.</a:t>
            </a:r>
            <a:r>
              <a:rPr lang="ru-RU" dirty="0" smtClean="0"/>
              <a:t> </a:t>
            </a:r>
          </a:p>
          <a:p>
            <a:pPr lvl="1" fontAlgn="auto">
              <a:spcAft>
                <a:spcPts val="0"/>
              </a:spcAft>
              <a:buFont typeface="Arial" pitchFamily="34" charset="0"/>
              <a:buChar char="–"/>
              <a:defRPr/>
            </a:pPr>
            <a:r>
              <a:rPr lang="en-US" dirty="0" smtClean="0"/>
              <a:t>For the following consideration within this lecture, the basic subtask is defined as a </a:t>
            </a:r>
            <a:r>
              <a:rPr lang="en-US" dirty="0"/>
              <a:t>procedure of the </a:t>
            </a:r>
            <a:r>
              <a:rPr lang="en-US" dirty="0" smtClean="0"/>
              <a:t>calculation of all the elements of one row of the matrix </a:t>
            </a:r>
            <a:r>
              <a:rPr lang="en-US" i="1" dirty="0" smtClean="0"/>
              <a:t>C</a:t>
            </a:r>
            <a:r>
              <a:rPr lang="en-US" dirty="0" smtClean="0"/>
              <a:t>. Such approach leads to reduction the total number of the subtasks to </a:t>
            </a:r>
            <a:r>
              <a:rPr lang="en-US" i="1" dirty="0" smtClean="0"/>
              <a:t>n</a:t>
            </a:r>
            <a:r>
              <a:rPr lang="ru-RU" dirty="0" smtClean="0"/>
              <a:t>.</a:t>
            </a:r>
          </a:p>
          <a:p>
            <a:pPr lvl="1" fontAlgn="auto">
              <a:spcAft>
                <a:spcPts val="0"/>
              </a:spcAft>
              <a:buFont typeface="Arial" pitchFamily="34" charset="0"/>
              <a:buChar char="–"/>
              <a:defRPr/>
            </a:pPr>
            <a:r>
              <a:rPr lang="en-US" dirty="0"/>
              <a:t>In order to execute all necessary computations, </a:t>
            </a:r>
            <a:r>
              <a:rPr lang="en-US" dirty="0" smtClean="0"/>
              <a:t>one of the rows of the </a:t>
            </a:r>
            <a:r>
              <a:rPr lang="en-US" dirty="0"/>
              <a:t>matrix </a:t>
            </a:r>
            <a:r>
              <a:rPr lang="en-US" i="1" dirty="0" smtClean="0"/>
              <a:t>A</a:t>
            </a:r>
            <a:r>
              <a:rPr lang="en-US" dirty="0" smtClean="0"/>
              <a:t> and all the columns of the </a:t>
            </a:r>
            <a:r>
              <a:rPr lang="en-US" dirty="0"/>
              <a:t>matrix </a:t>
            </a:r>
            <a:r>
              <a:rPr lang="en-US" i="1" dirty="0" smtClean="0"/>
              <a:t>B</a:t>
            </a:r>
            <a:r>
              <a:rPr lang="en-US" dirty="0" smtClean="0"/>
              <a:t> should be available to the basic subtask.</a:t>
            </a:r>
            <a:r>
              <a:rPr lang="ru-RU" dirty="0" smtClean="0"/>
              <a:t> </a:t>
            </a:r>
          </a:p>
          <a:p>
            <a:pPr lvl="2" fontAlgn="auto">
              <a:spcAft>
                <a:spcPts val="0"/>
              </a:spcAft>
              <a:buFont typeface="Arial" pitchFamily="34" charset="0"/>
              <a:buChar char="•"/>
              <a:defRPr/>
            </a:pPr>
            <a:r>
              <a:rPr lang="en-US" dirty="0"/>
              <a:t>An easy solution to the mentioned problem </a:t>
            </a:r>
            <a:r>
              <a:rPr lang="en-US" dirty="0" smtClean="0"/>
              <a:t>is a </a:t>
            </a:r>
            <a:r>
              <a:rPr lang="en-US" dirty="0"/>
              <a:t>duplication of the matrix B in all </a:t>
            </a:r>
            <a:r>
              <a:rPr lang="en-US" dirty="0" smtClean="0"/>
              <a:t>subtasks.</a:t>
            </a:r>
            <a:endParaRPr lang="ru-RU" dirty="0" smtClean="0"/>
          </a:p>
          <a:p>
            <a:pPr lvl="2" fontAlgn="auto">
              <a:spcAft>
                <a:spcPts val="0"/>
              </a:spcAft>
              <a:buFont typeface="Arial" pitchFamily="34" charset="0"/>
              <a:buChar char="•"/>
              <a:defRPr/>
            </a:pPr>
            <a:r>
              <a:rPr lang="en-US" dirty="0" smtClean="0"/>
              <a:t>There is no actual data duplication since the developed algorithm is supposed to </a:t>
            </a:r>
            <a:r>
              <a:rPr lang="en-US" dirty="0"/>
              <a:t>be applied to the </a:t>
            </a:r>
            <a:r>
              <a:rPr lang="en-US" dirty="0" smtClean="0"/>
              <a:t>computational systems with shared memory.</a:t>
            </a:r>
            <a:endParaRPr lang="ru-RU" dirty="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7" name="Номер слайда 6"/>
          <p:cNvSpPr>
            <a:spLocks noGrp="1"/>
          </p:cNvSpPr>
          <p:nvPr>
            <p:ph type="sldNum" sz="quarter" idx="12"/>
          </p:nvPr>
        </p:nvSpPr>
        <p:spPr/>
        <p:txBody>
          <a:bodyPr/>
          <a:lstStyle/>
          <a:p>
            <a:pPr>
              <a:defRPr/>
            </a:pPr>
            <a:fld id="{88395F45-E841-462A-AE4C-2FD404BBB533}" type="slidenum">
              <a:rPr lang="ru-RU" smtClean="0"/>
              <a:pPr>
                <a:defRPr/>
              </a:pPr>
              <a:t>55</a:t>
            </a:fld>
            <a:r>
              <a:rPr lang="ru-RU" smtClean="0"/>
              <a:t> </a:t>
            </a:r>
            <a:endParaRPr lang="ru-RU"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Заголовок 1"/>
          <p:cNvSpPr>
            <a:spLocks noGrp="1"/>
          </p:cNvSpPr>
          <p:nvPr>
            <p:ph type="title"/>
          </p:nvPr>
        </p:nvSpPr>
        <p:spPr/>
        <p:txBody>
          <a:bodyPr/>
          <a:lstStyle/>
          <a:p>
            <a:r>
              <a:rPr lang="en-US" sz="3200" dirty="0"/>
              <a:t>Basic parallel algorithm of matrices multiplication…</a:t>
            </a:r>
            <a:endParaRPr lang="ru-RU" sz="3200" dirty="0" smtClean="0"/>
          </a:p>
        </p:txBody>
      </p:sp>
      <p:sp>
        <p:nvSpPr>
          <p:cNvPr id="50178" name="Содержимое 2"/>
          <p:cNvSpPr>
            <a:spLocks noGrp="1"/>
          </p:cNvSpPr>
          <p:nvPr>
            <p:ph idx="1"/>
          </p:nvPr>
        </p:nvSpPr>
        <p:spPr/>
        <p:txBody>
          <a:bodyPr/>
          <a:lstStyle/>
          <a:p>
            <a:r>
              <a:rPr lang="en-US" b="1" dirty="0" smtClean="0"/>
              <a:t>Extracting the informational dependencies.</a:t>
            </a:r>
          </a:p>
          <a:p>
            <a:pPr lvl="1"/>
            <a:r>
              <a:rPr lang="en-US" dirty="0" smtClean="0"/>
              <a:t>The </a:t>
            </a:r>
            <a:r>
              <a:rPr lang="en-US" dirty="0"/>
              <a:t>computations organization </a:t>
            </a:r>
            <a:r>
              <a:rPr lang="en-US" dirty="0" smtClean="0"/>
              <a:t>when performing the parallel </a:t>
            </a:r>
            <a:r>
              <a:rPr lang="en-US" dirty="0"/>
              <a:t>matrices multiplication </a:t>
            </a:r>
            <a:r>
              <a:rPr lang="en-US" dirty="0" smtClean="0"/>
              <a:t>algorithm based on the </a:t>
            </a:r>
            <a:r>
              <a:rPr lang="en-US" dirty="0" err="1" smtClean="0"/>
              <a:t>rowwise</a:t>
            </a:r>
            <a:r>
              <a:rPr lang="en-US" dirty="0" smtClean="0"/>
              <a:t> matrices division</a:t>
            </a:r>
            <a:endParaRPr lang="ru-RU" dirty="0" smtClean="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pic>
        <p:nvPicPr>
          <p:cNvPr id="50181" name="Picture 2"/>
          <p:cNvPicPr>
            <a:picLocks noChangeAspect="1" noChangeArrowheads="1"/>
          </p:cNvPicPr>
          <p:nvPr/>
        </p:nvPicPr>
        <p:blipFill>
          <a:blip r:embed="rId2" cstate="print"/>
          <a:srcRect/>
          <a:stretch>
            <a:fillRect/>
          </a:stretch>
        </p:blipFill>
        <p:spPr bwMode="auto">
          <a:xfrm>
            <a:off x="1231903" y="2780928"/>
            <a:ext cx="7842250" cy="3195637"/>
          </a:xfrm>
          <a:prstGeom prst="rect">
            <a:avLst/>
          </a:prstGeom>
          <a:noFill/>
          <a:ln w="9525">
            <a:noFill/>
            <a:miter lim="800000"/>
            <a:headEnd/>
            <a:tailEnd/>
          </a:ln>
        </p:spPr>
      </p:pic>
      <p:sp>
        <p:nvSpPr>
          <p:cNvPr id="8" name="Номер слайда 7"/>
          <p:cNvSpPr>
            <a:spLocks noGrp="1"/>
          </p:cNvSpPr>
          <p:nvPr>
            <p:ph type="sldNum" sz="quarter" idx="12"/>
          </p:nvPr>
        </p:nvSpPr>
        <p:spPr/>
        <p:txBody>
          <a:bodyPr/>
          <a:lstStyle/>
          <a:p>
            <a:pPr>
              <a:defRPr/>
            </a:pPr>
            <a:fld id="{88395F45-E841-462A-AE4C-2FD404BBB533}" type="slidenum">
              <a:rPr lang="ru-RU" smtClean="0"/>
              <a:pPr>
                <a:defRPr/>
              </a:pPr>
              <a:t>56</a:t>
            </a:fld>
            <a:r>
              <a:rPr lang="ru-RU" smtClean="0"/>
              <a:t> </a:t>
            </a:r>
            <a:endParaRPr lang="ru-RU"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Заголовок 1"/>
          <p:cNvSpPr>
            <a:spLocks noGrp="1"/>
          </p:cNvSpPr>
          <p:nvPr>
            <p:ph type="title"/>
          </p:nvPr>
        </p:nvSpPr>
        <p:spPr/>
        <p:txBody>
          <a:bodyPr/>
          <a:lstStyle/>
          <a:p>
            <a:r>
              <a:rPr lang="en-US" sz="3200" dirty="0"/>
              <a:t>Basic parallel algorithm of matrices multiplication…</a:t>
            </a:r>
            <a:endParaRPr lang="ru-RU" sz="3200" dirty="0" smtClean="0"/>
          </a:p>
        </p:txBody>
      </p:sp>
      <p:sp>
        <p:nvSpPr>
          <p:cNvPr id="51202" name="Содержимое 2"/>
          <p:cNvSpPr>
            <a:spLocks noGrp="1"/>
          </p:cNvSpPr>
          <p:nvPr>
            <p:ph idx="1"/>
          </p:nvPr>
        </p:nvSpPr>
        <p:spPr/>
        <p:txBody>
          <a:bodyPr/>
          <a:lstStyle/>
          <a:p>
            <a:r>
              <a:rPr lang="en-US" b="1" dirty="0"/>
              <a:t>Scaling and the </a:t>
            </a:r>
            <a:r>
              <a:rPr lang="en-US" b="1" dirty="0" smtClean="0"/>
              <a:t>subtasks distribution</a:t>
            </a:r>
            <a:r>
              <a:rPr lang="ru-RU" b="1" dirty="0" smtClean="0"/>
              <a:t>.</a:t>
            </a:r>
            <a:endParaRPr lang="en-US" b="1" dirty="0"/>
          </a:p>
          <a:p>
            <a:pPr lvl="1"/>
            <a:r>
              <a:rPr lang="en-US" dirty="0" smtClean="0"/>
              <a:t>The defined basic subtasks are characterized by the equal computational complexity and the equal volume of the transferred data.</a:t>
            </a:r>
          </a:p>
          <a:p>
            <a:pPr lvl="1"/>
            <a:r>
              <a:rPr lang="en-US" dirty="0" smtClean="0"/>
              <a:t>In case when the size </a:t>
            </a:r>
            <a:r>
              <a:rPr lang="en-US" i="1" dirty="0" smtClean="0"/>
              <a:t>n</a:t>
            </a:r>
            <a:r>
              <a:rPr lang="en-US" dirty="0" smtClean="0"/>
              <a:t> </a:t>
            </a:r>
            <a:r>
              <a:rPr lang="en-US" dirty="0"/>
              <a:t>of the </a:t>
            </a:r>
            <a:r>
              <a:rPr lang="en-US" dirty="0" smtClean="0"/>
              <a:t>matrices happens to be greater than the number </a:t>
            </a:r>
            <a:r>
              <a:rPr lang="en-US" i="1" dirty="0" smtClean="0"/>
              <a:t>p</a:t>
            </a:r>
            <a:r>
              <a:rPr lang="en-US" dirty="0" smtClean="0"/>
              <a:t> of the computational elements </a:t>
            </a:r>
            <a:r>
              <a:rPr lang="en-US" dirty="0"/>
              <a:t>(the processors and/or the cores</a:t>
            </a:r>
            <a:r>
              <a:rPr lang="en-US" dirty="0" smtClean="0"/>
              <a:t>), the basic subtasks may be </a:t>
            </a:r>
            <a:r>
              <a:rPr lang="en-US" dirty="0"/>
              <a:t>consolidated if several adjacent rows of the matrix are united into one </a:t>
            </a:r>
            <a:r>
              <a:rPr lang="en-US" dirty="0" smtClean="0"/>
              <a:t>subtask.</a:t>
            </a:r>
            <a:r>
              <a:rPr lang="ru-RU" dirty="0" smtClean="0"/>
              <a:t> </a:t>
            </a:r>
            <a:endParaRPr lang="en-US" dirty="0" smtClean="0"/>
          </a:p>
          <a:p>
            <a:pPr lvl="2"/>
            <a:r>
              <a:rPr lang="en-US" dirty="0" smtClean="0"/>
              <a:t>In this case the matrix </a:t>
            </a:r>
            <a:r>
              <a:rPr lang="en-US" i="1" dirty="0" smtClean="0"/>
              <a:t>A</a:t>
            </a:r>
            <a:r>
              <a:rPr lang="en-US" dirty="0" smtClean="0"/>
              <a:t> and the resulting matrix </a:t>
            </a:r>
            <a:r>
              <a:rPr lang="en-US" i="1" dirty="0" smtClean="0"/>
              <a:t>C</a:t>
            </a:r>
            <a:r>
              <a:rPr lang="en-US" dirty="0" smtClean="0"/>
              <a:t> are decomposed into the blocks of the horizontal stripes.</a:t>
            </a:r>
          </a:p>
          <a:p>
            <a:pPr lvl="2"/>
            <a:r>
              <a:rPr lang="en-US" dirty="0" smtClean="0"/>
              <a:t>The stripes size should equal </a:t>
            </a:r>
            <a:r>
              <a:rPr lang="en-US" i="1" dirty="0" smtClean="0"/>
              <a:t>k</a:t>
            </a:r>
            <a:r>
              <a:rPr lang="ru-RU" i="1" dirty="0" smtClean="0"/>
              <a:t>=</a:t>
            </a:r>
            <a:r>
              <a:rPr lang="en-US" i="1" dirty="0" smtClean="0"/>
              <a:t>n</a:t>
            </a:r>
            <a:r>
              <a:rPr lang="ru-RU" i="1" dirty="0" smtClean="0"/>
              <a:t>/</a:t>
            </a:r>
            <a:r>
              <a:rPr lang="en-US" i="1" dirty="0" smtClean="0"/>
              <a:t>p </a:t>
            </a:r>
            <a:r>
              <a:rPr lang="ru-RU" dirty="0" smtClean="0"/>
              <a:t>(</a:t>
            </a:r>
            <a:r>
              <a:rPr lang="en-US" dirty="0" smtClean="0"/>
              <a:t>on the assumption that </a:t>
            </a:r>
            <a:r>
              <a:rPr lang="en-US" i="1" dirty="0" smtClean="0"/>
              <a:t>n</a:t>
            </a:r>
            <a:r>
              <a:rPr lang="ru-RU" dirty="0" smtClean="0"/>
              <a:t> </a:t>
            </a:r>
            <a:r>
              <a:rPr lang="en-US" dirty="0"/>
              <a:t>is multiple of </a:t>
            </a:r>
            <a:r>
              <a:rPr lang="en-US" i="1" dirty="0" smtClean="0"/>
              <a:t>p</a:t>
            </a:r>
            <a:r>
              <a:rPr lang="ru-RU" dirty="0" smtClean="0"/>
              <a:t>).</a:t>
            </a:r>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7" name="Номер слайда 6"/>
          <p:cNvSpPr>
            <a:spLocks noGrp="1"/>
          </p:cNvSpPr>
          <p:nvPr>
            <p:ph type="sldNum" sz="quarter" idx="12"/>
          </p:nvPr>
        </p:nvSpPr>
        <p:spPr/>
        <p:txBody>
          <a:bodyPr/>
          <a:lstStyle/>
          <a:p>
            <a:pPr>
              <a:defRPr/>
            </a:pPr>
            <a:fld id="{88395F45-E841-462A-AE4C-2FD404BBB533}" type="slidenum">
              <a:rPr lang="ru-RU" smtClean="0"/>
              <a:pPr>
                <a:defRPr/>
              </a:pPr>
              <a:t>57</a:t>
            </a:fld>
            <a:r>
              <a:rPr lang="ru-RU" smtClean="0"/>
              <a:t> </a:t>
            </a:r>
            <a:endParaRPr lang="ru-RU"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Заголовок 1"/>
          <p:cNvSpPr>
            <a:spLocks noGrp="1"/>
          </p:cNvSpPr>
          <p:nvPr>
            <p:ph type="title"/>
          </p:nvPr>
        </p:nvSpPr>
        <p:spPr/>
        <p:txBody>
          <a:bodyPr/>
          <a:lstStyle/>
          <a:p>
            <a:r>
              <a:rPr lang="en-US" sz="3200" dirty="0"/>
              <a:t>Basic parallel algorithm of matrices multiplication…</a:t>
            </a:r>
            <a:endParaRPr lang="ru-RU" sz="3200" dirty="0" smtClean="0"/>
          </a:p>
        </p:txBody>
      </p:sp>
      <p:sp>
        <p:nvSpPr>
          <p:cNvPr id="52226" name="Содержимое 2"/>
          <p:cNvSpPr>
            <a:spLocks noGrp="1"/>
          </p:cNvSpPr>
          <p:nvPr>
            <p:ph idx="1"/>
          </p:nvPr>
        </p:nvSpPr>
        <p:spPr/>
        <p:txBody>
          <a:bodyPr/>
          <a:lstStyle/>
          <a:p>
            <a:r>
              <a:rPr lang="en-US" b="1" dirty="0" smtClean="0"/>
              <a:t>Efficiency analysis.</a:t>
            </a:r>
          </a:p>
          <a:p>
            <a:pPr lvl="1"/>
            <a:r>
              <a:rPr lang="en-US" dirty="0"/>
              <a:t>The given parallel algorithm </a:t>
            </a:r>
            <a:r>
              <a:rPr lang="en-US" dirty="0" smtClean="0"/>
              <a:t>has a good “computations locality”</a:t>
            </a:r>
            <a:r>
              <a:rPr lang="ru-RU" dirty="0" smtClean="0"/>
              <a:t>. </a:t>
            </a:r>
            <a:endParaRPr lang="en-US" dirty="0" smtClean="0"/>
          </a:p>
          <a:p>
            <a:pPr lvl="2"/>
            <a:r>
              <a:rPr lang="en-US" dirty="0" smtClean="0"/>
              <a:t>The data that are handled by one of the threads of the parallel program are not changed by any other thread.</a:t>
            </a:r>
            <a:r>
              <a:rPr lang="ru-RU" dirty="0" smtClean="0"/>
              <a:t> </a:t>
            </a:r>
          </a:p>
          <a:p>
            <a:pPr lvl="1"/>
            <a:r>
              <a:rPr lang="en-US" dirty="0" smtClean="0"/>
              <a:t>There is no interaction between the threads so the synchronization is not needed. </a:t>
            </a:r>
            <a:endParaRPr lang="ru-RU" dirty="0" smtClean="0"/>
          </a:p>
          <a:p>
            <a:pPr lvl="1"/>
            <a:r>
              <a:rPr lang="en-US" dirty="0" smtClean="0"/>
              <a:t>Therefore</a:t>
            </a:r>
            <a:r>
              <a:rPr lang="ru-RU" dirty="0" smtClean="0"/>
              <a:t>, </a:t>
            </a:r>
            <a:r>
              <a:rPr lang="en-US" dirty="0" smtClean="0"/>
              <a:t> </a:t>
            </a:r>
            <a:r>
              <a:rPr lang="en-US" dirty="0"/>
              <a:t>the execution time </a:t>
            </a:r>
            <a:r>
              <a:rPr lang="en-US" dirty="0" smtClean="0"/>
              <a:t>of the </a:t>
            </a:r>
            <a:r>
              <a:rPr lang="en-US" dirty="0"/>
              <a:t>parallel algorithm </a:t>
            </a:r>
            <a:r>
              <a:rPr lang="en-US" dirty="0" smtClean="0"/>
              <a:t>equals a sum of the time spent on the calculations and on reading the data from the main memory to the processor cache.</a:t>
            </a:r>
            <a:endParaRPr lang="ru-RU" dirty="0" smtClean="0"/>
          </a:p>
          <a:p>
            <a:pPr lvl="1"/>
            <a:endParaRPr lang="ru-RU" dirty="0" smtClean="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7" name="Номер слайда 6"/>
          <p:cNvSpPr>
            <a:spLocks noGrp="1"/>
          </p:cNvSpPr>
          <p:nvPr>
            <p:ph type="sldNum" sz="quarter" idx="12"/>
          </p:nvPr>
        </p:nvSpPr>
        <p:spPr/>
        <p:txBody>
          <a:bodyPr/>
          <a:lstStyle/>
          <a:p>
            <a:pPr>
              <a:defRPr/>
            </a:pPr>
            <a:fld id="{88395F45-E841-462A-AE4C-2FD404BBB533}" type="slidenum">
              <a:rPr lang="ru-RU" smtClean="0"/>
              <a:pPr>
                <a:defRPr/>
              </a:pPr>
              <a:t>58</a:t>
            </a:fld>
            <a:r>
              <a:rPr lang="ru-RU" smtClean="0"/>
              <a:t> </a:t>
            </a:r>
            <a:endParaRPr lang="ru-RU"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Заголовок 1"/>
          <p:cNvSpPr>
            <a:spLocks noGrp="1"/>
          </p:cNvSpPr>
          <p:nvPr>
            <p:ph type="title"/>
          </p:nvPr>
        </p:nvSpPr>
        <p:spPr/>
        <p:txBody>
          <a:bodyPr/>
          <a:lstStyle/>
          <a:p>
            <a:r>
              <a:rPr lang="en-US" sz="3200" dirty="0"/>
              <a:t>Basic parallel algorithm of matrices multiplication…</a:t>
            </a:r>
            <a:endParaRPr lang="ru-RU" sz="3200" dirty="0" smtClean="0"/>
          </a:p>
        </p:txBody>
      </p:sp>
      <p:sp>
        <p:nvSpPr>
          <p:cNvPr id="44035" name="Содержимое 2"/>
          <p:cNvSpPr>
            <a:spLocks noGrp="1"/>
          </p:cNvSpPr>
          <p:nvPr>
            <p:ph idx="1"/>
          </p:nvPr>
        </p:nvSpPr>
        <p:spPr/>
        <p:txBody>
          <a:bodyPr/>
          <a:lstStyle/>
          <a:p>
            <a:pPr lvl="1"/>
            <a:r>
              <a:rPr lang="en-US" dirty="0" smtClean="0"/>
              <a:t>For calculating one element of the resulting matrix</a:t>
            </a:r>
            <a:r>
              <a:rPr lang="en-US" dirty="0"/>
              <a:t>, </a:t>
            </a:r>
            <a:r>
              <a:rPr lang="en-US" dirty="0" smtClean="0"/>
              <a:t>it is </a:t>
            </a:r>
            <a:r>
              <a:rPr lang="en-US" dirty="0"/>
              <a:t>necessary to </a:t>
            </a:r>
            <a:r>
              <a:rPr lang="en-US" dirty="0" smtClean="0"/>
              <a:t>perform the scalar multiplication of a row of the matrix </a:t>
            </a:r>
            <a:r>
              <a:rPr lang="en-US" i="1" dirty="0" smtClean="0"/>
              <a:t>A</a:t>
            </a:r>
            <a:r>
              <a:rPr lang="en-US" dirty="0" smtClean="0"/>
              <a:t> by a column of the matrix </a:t>
            </a:r>
            <a:r>
              <a:rPr lang="en-US" i="1" dirty="0" smtClean="0"/>
              <a:t>B</a:t>
            </a:r>
            <a:r>
              <a:rPr lang="en-US" dirty="0" smtClean="0"/>
              <a:t>.</a:t>
            </a:r>
            <a:r>
              <a:rPr lang="ru-RU" dirty="0" smtClean="0"/>
              <a:t> </a:t>
            </a:r>
          </a:p>
          <a:p>
            <a:pPr lvl="1"/>
            <a:r>
              <a:rPr lang="en-US" dirty="0"/>
              <a:t>The scalar multiplication </a:t>
            </a:r>
            <a:r>
              <a:rPr lang="en-US" dirty="0" smtClean="0"/>
              <a:t>execution includes </a:t>
            </a:r>
            <a:r>
              <a:rPr lang="ru-RU" i="1" dirty="0" smtClean="0"/>
              <a:t>(</a:t>
            </a:r>
            <a:r>
              <a:rPr lang="ru-RU" dirty="0" smtClean="0"/>
              <a:t>2</a:t>
            </a:r>
            <a:r>
              <a:rPr lang="en-US" i="1" dirty="0" smtClean="0"/>
              <a:t>n</a:t>
            </a:r>
            <a:r>
              <a:rPr lang="ru-RU" i="1" dirty="0" smtClean="0">
                <a:sym typeface="Symbol"/>
              </a:rPr>
              <a:t></a:t>
            </a:r>
            <a:r>
              <a:rPr lang="ru-RU" dirty="0" smtClean="0"/>
              <a:t>1</a:t>
            </a:r>
            <a:r>
              <a:rPr lang="ru-RU" i="1" dirty="0" smtClean="0"/>
              <a:t>)</a:t>
            </a:r>
            <a:r>
              <a:rPr lang="en-US" i="1" dirty="0" smtClean="0"/>
              <a:t> </a:t>
            </a:r>
            <a:r>
              <a:rPr lang="en-US" dirty="0" smtClean="0"/>
              <a:t>computational operations</a:t>
            </a:r>
            <a:r>
              <a:rPr lang="ru-RU" dirty="0" smtClean="0"/>
              <a:t>. </a:t>
            </a:r>
          </a:p>
          <a:p>
            <a:pPr lvl="1"/>
            <a:r>
              <a:rPr lang="en-US" dirty="0" smtClean="0"/>
              <a:t>Each thread calculates the elements of the horizontal stripe of the resulting matrix. A number of the elements in the stripe is </a:t>
            </a:r>
            <a:r>
              <a:rPr lang="en-US" i="1" dirty="0" smtClean="0"/>
              <a:t>n</a:t>
            </a:r>
            <a:r>
              <a:rPr lang="ru-RU" i="1" baseline="30000" dirty="0" smtClean="0"/>
              <a:t>2</a:t>
            </a:r>
            <a:r>
              <a:rPr lang="ru-RU" i="1" dirty="0" smtClean="0"/>
              <a:t>/</a:t>
            </a:r>
            <a:r>
              <a:rPr lang="en-US" i="1" dirty="0" smtClean="0"/>
              <a:t>p</a:t>
            </a:r>
            <a:r>
              <a:rPr lang="ru-RU" dirty="0" smtClean="0"/>
              <a:t>. </a:t>
            </a:r>
          </a:p>
          <a:p>
            <a:pPr lvl="1"/>
            <a:r>
              <a:rPr lang="en-US" dirty="0" smtClean="0"/>
              <a:t>Thus, the time spent on the calculations can be obtained with the following formula</a:t>
            </a:r>
            <a:r>
              <a:rPr lang="ru-RU" dirty="0" smtClean="0"/>
              <a:t>:</a:t>
            </a:r>
          </a:p>
          <a:p>
            <a:endParaRPr lang="ru-RU" dirty="0" smtClean="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44038" name="Rectangle 2"/>
          <p:cNvSpPr>
            <a:spLocks noChangeArrowheads="1"/>
          </p:cNvSpPr>
          <p:nvPr/>
        </p:nvSpPr>
        <p:spPr bwMode="auto">
          <a:xfrm>
            <a:off x="9721269" y="-184666"/>
            <a:ext cx="184731" cy="369332"/>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44033" name="Object 1"/>
          <p:cNvGraphicFramePr>
            <a:graphicFrameLocks noChangeAspect="1"/>
          </p:cNvGraphicFramePr>
          <p:nvPr>
            <p:extLst>
              <p:ext uri="{D42A27DB-BD31-4B8C-83A1-F6EECF244321}">
                <p14:modId xmlns:p14="http://schemas.microsoft.com/office/powerpoint/2010/main" xmlns="" val="2313645937"/>
              </p:ext>
            </p:extLst>
          </p:nvPr>
        </p:nvGraphicFramePr>
        <p:xfrm>
          <a:off x="3728864" y="4797152"/>
          <a:ext cx="2748227" cy="431800"/>
        </p:xfrm>
        <a:graphic>
          <a:graphicData uri="http://schemas.openxmlformats.org/presentationml/2006/ole">
            <p:oleObj spid="_x0000_s81010" name="Формула" r:id="rId3" imgW="1282700" imgH="215900" progId="Equation.3">
              <p:embed/>
            </p:oleObj>
          </a:graphicData>
        </a:graphic>
      </p:graphicFrame>
      <p:sp>
        <p:nvSpPr>
          <p:cNvPr id="9" name="Номер слайда 8"/>
          <p:cNvSpPr>
            <a:spLocks noGrp="1"/>
          </p:cNvSpPr>
          <p:nvPr>
            <p:ph type="sldNum" sz="quarter" idx="12"/>
          </p:nvPr>
        </p:nvSpPr>
        <p:spPr/>
        <p:txBody>
          <a:bodyPr/>
          <a:lstStyle/>
          <a:p>
            <a:pPr>
              <a:defRPr/>
            </a:pPr>
            <a:fld id="{88395F45-E841-462A-AE4C-2FD404BBB533}" type="slidenum">
              <a:rPr lang="ru-RU" smtClean="0"/>
              <a:pPr>
                <a:defRPr/>
              </a:pPr>
              <a:t>59</a:t>
            </a:fld>
            <a:r>
              <a:rPr lang="ru-RU" smtClean="0"/>
              <a:t> </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Заголовок 1"/>
          <p:cNvSpPr>
            <a:spLocks noGrp="1"/>
          </p:cNvSpPr>
          <p:nvPr>
            <p:ph type="title"/>
          </p:nvPr>
        </p:nvSpPr>
        <p:spPr/>
        <p:txBody>
          <a:bodyPr/>
          <a:lstStyle/>
          <a:p>
            <a:r>
              <a:rPr lang="en-US" dirty="0"/>
              <a:t>Principles of</a:t>
            </a:r>
            <a:r>
              <a:rPr lang="ru-RU" dirty="0"/>
              <a:t> </a:t>
            </a:r>
            <a:r>
              <a:rPr lang="en-US" dirty="0"/>
              <a:t>parallelization </a:t>
            </a:r>
            <a:r>
              <a:rPr lang="ru-RU" dirty="0"/>
              <a:t>…</a:t>
            </a:r>
            <a:endParaRPr lang="ru-RU" dirty="0" smtClean="0"/>
          </a:p>
        </p:txBody>
      </p:sp>
      <p:sp>
        <p:nvSpPr>
          <p:cNvPr id="7171" name="Содержимое 2"/>
          <p:cNvSpPr>
            <a:spLocks noGrp="1"/>
          </p:cNvSpPr>
          <p:nvPr>
            <p:ph idx="1"/>
          </p:nvPr>
        </p:nvSpPr>
        <p:spPr>
          <a:xfrm>
            <a:off x="495300" y="1071563"/>
            <a:ext cx="8915400" cy="5237162"/>
          </a:xfrm>
        </p:spPr>
        <p:txBody>
          <a:bodyPr/>
          <a:lstStyle/>
          <a:p>
            <a:pPr>
              <a:buFont typeface="Arial" charset="0"/>
              <a:buNone/>
            </a:pPr>
            <a:r>
              <a:rPr lang="ru-RU" b="1" dirty="0" smtClean="0"/>
              <a:t>1. </a:t>
            </a:r>
            <a:r>
              <a:rPr lang="en-US" b="1" dirty="0" smtClean="0"/>
              <a:t>Block-striped </a:t>
            </a:r>
            <a:r>
              <a:rPr lang="en-US" b="1" dirty="0"/>
              <a:t>decomposition</a:t>
            </a:r>
            <a:r>
              <a:rPr lang="ru-RU" b="1" dirty="0" smtClean="0"/>
              <a:t>.</a:t>
            </a:r>
          </a:p>
          <a:p>
            <a:pPr lvl="1"/>
            <a:r>
              <a:rPr lang="en-US" sz="2000" dirty="0"/>
              <a:t>In case of block-striped decomposition a certain subset of matrix rows (</a:t>
            </a:r>
            <a:r>
              <a:rPr lang="en-US" sz="2000" i="1" dirty="0" err="1"/>
              <a:t>rowwise</a:t>
            </a:r>
            <a:r>
              <a:rPr lang="en-US" sz="2000" dirty="0"/>
              <a:t> or </a:t>
            </a:r>
            <a:r>
              <a:rPr lang="en-US" sz="2000" i="1" dirty="0"/>
              <a:t>horizontal </a:t>
            </a:r>
            <a:r>
              <a:rPr lang="en-US" sz="2000" i="1" dirty="0" smtClean="0"/>
              <a:t>division</a:t>
            </a:r>
            <a:r>
              <a:rPr lang="en-US" sz="2000" dirty="0" smtClean="0"/>
              <a:t>) </a:t>
            </a:r>
            <a:r>
              <a:rPr lang="en-US" sz="2000" dirty="0"/>
              <a:t>or </a:t>
            </a:r>
            <a:r>
              <a:rPr lang="en-US" sz="2000" dirty="0" smtClean="0"/>
              <a:t>of matrix </a:t>
            </a:r>
            <a:r>
              <a:rPr lang="en-US" sz="2000" dirty="0"/>
              <a:t>columns (</a:t>
            </a:r>
            <a:r>
              <a:rPr lang="en-US" sz="2000" i="1" dirty="0" err="1"/>
              <a:t>columnwise</a:t>
            </a:r>
            <a:r>
              <a:rPr lang="en-US" sz="2000" dirty="0"/>
              <a:t> or </a:t>
            </a:r>
            <a:r>
              <a:rPr lang="en-US" sz="2000" i="1" dirty="0"/>
              <a:t>vertical</a:t>
            </a:r>
            <a:r>
              <a:rPr lang="en-US" sz="2000" dirty="0"/>
              <a:t> </a:t>
            </a:r>
            <a:r>
              <a:rPr lang="en-US" sz="2000" i="1" dirty="0" smtClean="0"/>
              <a:t>division</a:t>
            </a:r>
            <a:r>
              <a:rPr lang="en-US" sz="2000" dirty="0" smtClean="0"/>
              <a:t>) </a:t>
            </a:r>
            <a:r>
              <a:rPr lang="en-US" sz="2000" dirty="0"/>
              <a:t>is assigned to each thread.</a:t>
            </a:r>
          </a:p>
          <a:p>
            <a:pPr lvl="2"/>
            <a:r>
              <a:rPr lang="en-US" sz="1800" dirty="0"/>
              <a:t>The rows and columns are </a:t>
            </a:r>
            <a:r>
              <a:rPr lang="en-US" sz="1800" dirty="0" smtClean="0"/>
              <a:t>divided </a:t>
            </a:r>
            <a:r>
              <a:rPr lang="en-US" sz="1800" dirty="0"/>
              <a:t>into </a:t>
            </a:r>
            <a:r>
              <a:rPr lang="en-US" sz="1800" dirty="0" smtClean="0"/>
              <a:t>stripes </a:t>
            </a:r>
            <a:r>
              <a:rPr lang="en-US" sz="1800" i="1" dirty="0"/>
              <a:t>contiguously</a:t>
            </a:r>
            <a:r>
              <a:rPr lang="en-US" sz="1800" dirty="0"/>
              <a:t> (</a:t>
            </a:r>
            <a:r>
              <a:rPr lang="en-US" sz="1800" i="1" dirty="0" smtClean="0"/>
              <a:t>sequentially</a:t>
            </a:r>
            <a:r>
              <a:rPr lang="en-US" sz="1800" dirty="0" smtClean="0"/>
              <a:t>), </a:t>
            </a:r>
            <a:r>
              <a:rPr lang="en-US" sz="1800" dirty="0"/>
              <a:t>as a rule</a:t>
            </a:r>
            <a:r>
              <a:rPr lang="en-US" sz="1800" dirty="0" smtClean="0"/>
              <a:t>.</a:t>
            </a:r>
            <a:r>
              <a:rPr lang="ru-RU" sz="1800" dirty="0" smtClean="0"/>
              <a:t> </a:t>
            </a:r>
          </a:p>
          <a:p>
            <a:pPr lvl="1"/>
            <a:r>
              <a:rPr lang="en-US" sz="2000" dirty="0" smtClean="0"/>
              <a:t>Under this approach, when horizontal decomposition is used, a matrix </a:t>
            </a:r>
            <a:r>
              <a:rPr lang="en-US" sz="2000" i="1" dirty="0" smtClean="0"/>
              <a:t>A </a:t>
            </a:r>
            <a:r>
              <a:rPr lang="en-US" sz="2000" dirty="0" smtClean="0"/>
              <a:t>is represented as follows: </a:t>
            </a:r>
          </a:p>
          <a:p>
            <a:pPr lvl="1"/>
            <a:endParaRPr lang="en-US" sz="2000" dirty="0" smtClean="0"/>
          </a:p>
          <a:p>
            <a:pPr lvl="1">
              <a:buFont typeface="Arial" charset="0"/>
              <a:buNone/>
            </a:pPr>
            <a:r>
              <a:rPr lang="ru-RU" sz="2000" dirty="0" smtClean="0"/>
              <a:t>	</a:t>
            </a:r>
            <a:r>
              <a:rPr lang="en-US" sz="2000" dirty="0" smtClean="0"/>
              <a:t>where </a:t>
            </a:r>
            <a:r>
              <a:rPr lang="en-US" sz="2000" i="1" dirty="0" err="1" smtClean="0"/>
              <a:t>a</a:t>
            </a:r>
            <a:r>
              <a:rPr lang="en-US" sz="2000" i="1" baseline="-25000" dirty="0" err="1" smtClean="0"/>
              <a:t>i</a:t>
            </a:r>
            <a:r>
              <a:rPr lang="ru-RU" sz="2000" i="1" dirty="0" smtClean="0"/>
              <a:t> = (</a:t>
            </a:r>
            <a:r>
              <a:rPr lang="en-US" sz="2000" i="1" dirty="0" err="1" smtClean="0"/>
              <a:t>a</a:t>
            </a:r>
            <a:r>
              <a:rPr lang="en-US" sz="2000" i="1" baseline="-25000" dirty="0" err="1" smtClean="0"/>
              <a:t>i</a:t>
            </a:r>
            <a:r>
              <a:rPr lang="ru-RU" sz="2000" baseline="-25000" dirty="0" smtClean="0"/>
              <a:t>1</a:t>
            </a:r>
            <a:r>
              <a:rPr lang="ru-RU" sz="2000" i="1" dirty="0" smtClean="0"/>
              <a:t>, </a:t>
            </a:r>
            <a:r>
              <a:rPr lang="en-US" sz="2000" i="1" dirty="0" err="1" smtClean="0"/>
              <a:t>a</a:t>
            </a:r>
            <a:r>
              <a:rPr lang="en-US" sz="2000" i="1" baseline="-25000" dirty="0" err="1" smtClean="0"/>
              <a:t>i</a:t>
            </a:r>
            <a:r>
              <a:rPr lang="ru-RU" sz="2000" baseline="-25000" dirty="0" smtClean="0"/>
              <a:t>2</a:t>
            </a:r>
            <a:r>
              <a:rPr lang="ru-RU" sz="2000" i="1" dirty="0" smtClean="0"/>
              <a:t>,… </a:t>
            </a:r>
            <a:r>
              <a:rPr lang="en-US" sz="2000" i="1" dirty="0" err="1" smtClean="0"/>
              <a:t>a</a:t>
            </a:r>
            <a:r>
              <a:rPr lang="en-US" sz="2000" i="1" baseline="-25000" dirty="0" err="1" smtClean="0"/>
              <a:t>in</a:t>
            </a:r>
            <a:r>
              <a:rPr lang="ru-RU" sz="2000" i="1" dirty="0" smtClean="0"/>
              <a:t>),</a:t>
            </a:r>
            <a:r>
              <a:rPr lang="ru-RU" sz="2000" dirty="0" smtClean="0"/>
              <a:t> </a:t>
            </a:r>
            <a:r>
              <a:rPr lang="ru-RU" sz="2000" i="1" dirty="0" smtClean="0"/>
              <a:t>0</a:t>
            </a:r>
            <a:r>
              <a:rPr lang="ru-RU" sz="2000" i="1" dirty="0" smtClean="0">
                <a:sym typeface="Symbol" pitchFamily="18" charset="2"/>
              </a:rPr>
              <a:t></a:t>
            </a:r>
            <a:r>
              <a:rPr lang="ru-RU" sz="2000" i="1" dirty="0" smtClean="0"/>
              <a:t> </a:t>
            </a:r>
            <a:r>
              <a:rPr lang="en-US" sz="2000" i="1" dirty="0" err="1" smtClean="0"/>
              <a:t>i</a:t>
            </a:r>
            <a:r>
              <a:rPr lang="ru-RU" sz="2000" i="1" dirty="0" smtClean="0"/>
              <a:t>&lt;</a:t>
            </a:r>
            <a:r>
              <a:rPr lang="en-US" sz="2000" i="1" dirty="0" smtClean="0"/>
              <a:t>m</a:t>
            </a:r>
            <a:r>
              <a:rPr lang="ru-RU" sz="2000" i="1" dirty="0" smtClean="0"/>
              <a:t>,</a:t>
            </a:r>
            <a:r>
              <a:rPr lang="ru-RU" sz="2000" dirty="0" smtClean="0"/>
              <a:t> </a:t>
            </a:r>
            <a:r>
              <a:rPr lang="en-US" sz="2000" dirty="0" smtClean="0"/>
              <a:t>is </a:t>
            </a:r>
            <a:r>
              <a:rPr lang="en-US" sz="2000" i="1" dirty="0" err="1" smtClean="0"/>
              <a:t>i</a:t>
            </a:r>
            <a:r>
              <a:rPr lang="ru-RU" sz="2000" i="1" dirty="0" smtClean="0"/>
              <a:t>-</a:t>
            </a:r>
            <a:r>
              <a:rPr lang="en-US" sz="2000" dirty="0" err="1" smtClean="0"/>
              <a:t>th</a:t>
            </a:r>
            <a:r>
              <a:rPr lang="ru-RU" sz="2000" i="1" dirty="0" smtClean="0"/>
              <a:t> </a:t>
            </a:r>
            <a:r>
              <a:rPr lang="en-US" sz="2000" dirty="0" smtClean="0"/>
              <a:t>row of matrix </a:t>
            </a:r>
            <a:r>
              <a:rPr lang="ru-RU" sz="2000" i="1" dirty="0" smtClean="0"/>
              <a:t>A</a:t>
            </a:r>
            <a:r>
              <a:rPr lang="ru-RU" sz="2000" dirty="0" smtClean="0"/>
              <a:t> (</a:t>
            </a:r>
            <a:r>
              <a:rPr lang="en-US" sz="2000" dirty="0" smtClean="0"/>
              <a:t>it is supposed that a number of rows </a:t>
            </a:r>
            <a:r>
              <a:rPr lang="ru-RU" sz="2000" i="1" dirty="0" smtClean="0"/>
              <a:t>m</a:t>
            </a:r>
            <a:r>
              <a:rPr lang="ru-RU" sz="2000" dirty="0" smtClean="0"/>
              <a:t> </a:t>
            </a:r>
            <a:r>
              <a:rPr lang="en-US" sz="2000" dirty="0" smtClean="0"/>
              <a:t>is multiple of  number of the computational elements (processors and/or cores) </a:t>
            </a:r>
            <a:r>
              <a:rPr lang="ru-RU" sz="2000" i="1" dirty="0" smtClean="0"/>
              <a:t>p</a:t>
            </a:r>
            <a:r>
              <a:rPr lang="ru-RU" sz="2000" dirty="0" smtClean="0"/>
              <a:t>, </a:t>
            </a:r>
            <a:r>
              <a:rPr lang="en-US" sz="2000" dirty="0" smtClean="0"/>
              <a:t>i.e.</a:t>
            </a:r>
            <a:r>
              <a:rPr lang="ru-RU" sz="2000" dirty="0" smtClean="0"/>
              <a:t> </a:t>
            </a:r>
            <a:r>
              <a:rPr lang="ru-RU" sz="2000" i="1" dirty="0" smtClean="0"/>
              <a:t>m = </a:t>
            </a:r>
            <a:r>
              <a:rPr lang="ru-RU" sz="2000" i="1" dirty="0" err="1" smtClean="0"/>
              <a:t>k</a:t>
            </a:r>
            <a:r>
              <a:rPr lang="ru-RU" sz="2000" i="1" dirty="0" err="1" smtClean="0">
                <a:sym typeface="Symbol" pitchFamily="18" charset="2"/>
              </a:rPr>
              <a:t></a:t>
            </a:r>
            <a:r>
              <a:rPr lang="ru-RU" sz="2000" i="1" dirty="0" err="1" smtClean="0"/>
              <a:t>p</a:t>
            </a:r>
            <a:r>
              <a:rPr lang="ru-RU" sz="2000" dirty="0" smtClean="0"/>
              <a:t>).</a:t>
            </a:r>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7174" name="Rectangle 2"/>
          <p:cNvSpPr>
            <a:spLocks noChangeArrowheads="1"/>
          </p:cNvSpPr>
          <p:nvPr/>
        </p:nvSpPr>
        <p:spPr bwMode="auto">
          <a:xfrm>
            <a:off x="9721269" y="-184666"/>
            <a:ext cx="184731" cy="369332"/>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7169" name="Object 1"/>
          <p:cNvGraphicFramePr>
            <a:graphicFrameLocks noChangeAspect="1"/>
          </p:cNvGraphicFramePr>
          <p:nvPr>
            <p:extLst>
              <p:ext uri="{D42A27DB-BD31-4B8C-83A1-F6EECF244321}">
                <p14:modId xmlns:p14="http://schemas.microsoft.com/office/powerpoint/2010/main" xmlns="" val="4165369918"/>
              </p:ext>
            </p:extLst>
          </p:nvPr>
        </p:nvGraphicFramePr>
        <p:xfrm>
          <a:off x="1286405" y="3717280"/>
          <a:ext cx="8026268" cy="431800"/>
        </p:xfrm>
        <a:graphic>
          <a:graphicData uri="http://schemas.openxmlformats.org/presentationml/2006/ole">
            <p:oleObj spid="_x0000_s66679" name="Формула" r:id="rId3" imgW="4406900" imgH="254000" progId="Equation.3">
              <p:embed/>
            </p:oleObj>
          </a:graphicData>
        </a:graphic>
      </p:graphicFrame>
      <p:sp>
        <p:nvSpPr>
          <p:cNvPr id="9" name="Номер слайда 8"/>
          <p:cNvSpPr>
            <a:spLocks noGrp="1"/>
          </p:cNvSpPr>
          <p:nvPr>
            <p:ph type="sldNum" sz="quarter" idx="12"/>
          </p:nvPr>
        </p:nvSpPr>
        <p:spPr/>
        <p:txBody>
          <a:bodyPr/>
          <a:lstStyle/>
          <a:p>
            <a:pPr>
              <a:defRPr/>
            </a:pPr>
            <a:fld id="{88395F45-E841-462A-AE4C-2FD404BBB533}" type="slidenum">
              <a:rPr lang="ru-RU" smtClean="0"/>
              <a:pPr>
                <a:defRPr/>
              </a:pPr>
              <a:t>6</a:t>
            </a:fld>
            <a:r>
              <a:rPr lang="ru-RU" smtClean="0"/>
              <a:t> </a:t>
            </a:r>
            <a:endParaRPr lang="ru-RU"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Заголовок 1"/>
          <p:cNvSpPr>
            <a:spLocks noGrp="1"/>
          </p:cNvSpPr>
          <p:nvPr>
            <p:ph type="title"/>
          </p:nvPr>
        </p:nvSpPr>
        <p:spPr/>
        <p:txBody>
          <a:bodyPr/>
          <a:lstStyle/>
          <a:p>
            <a:r>
              <a:rPr lang="en-US" sz="3200" dirty="0"/>
              <a:t>Basic parallel algorithm of matrices multiplication…</a:t>
            </a:r>
            <a:endParaRPr lang="ru-RU" sz="3200" dirty="0" smtClean="0"/>
          </a:p>
        </p:txBody>
      </p:sp>
      <p:sp>
        <p:nvSpPr>
          <p:cNvPr id="43011" name="Содержимое 2"/>
          <p:cNvSpPr>
            <a:spLocks noGrp="1"/>
          </p:cNvSpPr>
          <p:nvPr>
            <p:ph idx="1"/>
          </p:nvPr>
        </p:nvSpPr>
        <p:spPr>
          <a:xfrm>
            <a:off x="495300" y="1071563"/>
            <a:ext cx="8915400" cy="5165725"/>
          </a:xfrm>
        </p:spPr>
        <p:txBody>
          <a:bodyPr/>
          <a:lstStyle/>
          <a:p>
            <a:pPr lvl="1"/>
            <a:r>
              <a:rPr lang="en-US" sz="2000" dirty="0" smtClean="0"/>
              <a:t>For computing one element </a:t>
            </a:r>
            <a:r>
              <a:rPr lang="en-US" sz="2000" dirty="0"/>
              <a:t>of the resulting matrix </a:t>
            </a:r>
            <a:r>
              <a:rPr lang="en-US" sz="2000" i="1" dirty="0" smtClean="0"/>
              <a:t>C</a:t>
            </a:r>
            <a:r>
              <a:rPr lang="en-US" sz="2000" dirty="0" smtClean="0"/>
              <a:t>,</a:t>
            </a:r>
            <a:r>
              <a:rPr lang="en-US" sz="2000" i="1" dirty="0" smtClean="0"/>
              <a:t> </a:t>
            </a:r>
            <a:r>
              <a:rPr lang="en-US" sz="2000" dirty="0" smtClean="0"/>
              <a:t>it is necessary to read to the cache </a:t>
            </a:r>
            <a:r>
              <a:rPr lang="en-US" sz="2000" i="1" dirty="0" smtClean="0"/>
              <a:t>n</a:t>
            </a:r>
            <a:r>
              <a:rPr lang="ru-RU" sz="2000" i="1" dirty="0" smtClean="0"/>
              <a:t>+8</a:t>
            </a:r>
            <a:r>
              <a:rPr lang="en-US" sz="2000" i="1" dirty="0" smtClean="0"/>
              <a:t>n</a:t>
            </a:r>
            <a:r>
              <a:rPr lang="ru-RU" sz="2000" i="1" dirty="0" smtClean="0"/>
              <a:t>+8</a:t>
            </a:r>
            <a:r>
              <a:rPr lang="ru-RU" sz="2000" dirty="0" smtClean="0"/>
              <a:t> </a:t>
            </a:r>
            <a:r>
              <a:rPr lang="en-US" sz="2000" dirty="0" smtClean="0"/>
              <a:t>elements of the data</a:t>
            </a:r>
            <a:r>
              <a:rPr lang="ru-RU" sz="2000" dirty="0" smtClean="0"/>
              <a:t>. </a:t>
            </a:r>
          </a:p>
          <a:p>
            <a:pPr lvl="1"/>
            <a:r>
              <a:rPr lang="en-US" sz="2000" dirty="0"/>
              <a:t>Each thread calculates </a:t>
            </a:r>
            <a:r>
              <a:rPr lang="en-US" sz="2000" i="1" dirty="0"/>
              <a:t>n</a:t>
            </a:r>
            <a:r>
              <a:rPr lang="ru-RU" sz="2000" i="1" dirty="0"/>
              <a:t>/</a:t>
            </a:r>
            <a:r>
              <a:rPr lang="en-US" sz="2000" i="1" dirty="0"/>
              <a:t>p</a:t>
            </a:r>
            <a:r>
              <a:rPr lang="ru-RU" sz="2000" dirty="0"/>
              <a:t> </a:t>
            </a:r>
            <a:r>
              <a:rPr lang="en-US" sz="2000" dirty="0" smtClean="0"/>
              <a:t>elements </a:t>
            </a:r>
            <a:r>
              <a:rPr lang="en-US" sz="2000" dirty="0"/>
              <a:t>of the </a:t>
            </a:r>
            <a:r>
              <a:rPr lang="en-US" sz="2000" dirty="0" smtClean="0"/>
              <a:t>matrix </a:t>
            </a:r>
            <a:r>
              <a:rPr lang="en-US" sz="2000" i="1" dirty="0" smtClean="0"/>
              <a:t>C</a:t>
            </a:r>
            <a:r>
              <a:rPr lang="ru-RU" sz="2000" i="1" dirty="0" smtClean="0"/>
              <a:t>.</a:t>
            </a:r>
            <a:endParaRPr lang="en-US" sz="2000" i="1" dirty="0" smtClean="0"/>
          </a:p>
          <a:p>
            <a:pPr lvl="2"/>
            <a:r>
              <a:rPr lang="en-US" sz="1800" dirty="0" smtClean="0"/>
              <a:t>For specifying the total volume of the data rewritten to the cache, it should be taken into account that the values can be  </a:t>
            </a:r>
            <a:r>
              <a:rPr lang="en-US" sz="1800" dirty="0"/>
              <a:t>read from the main memory only </a:t>
            </a:r>
            <a:r>
              <a:rPr lang="en-US" sz="1800" dirty="0" smtClean="0"/>
              <a:t>sequentially.</a:t>
            </a:r>
            <a:endParaRPr lang="ru-RU" sz="1800" dirty="0" smtClean="0"/>
          </a:p>
          <a:p>
            <a:pPr lvl="1"/>
            <a:r>
              <a:rPr lang="en-US" sz="2000" dirty="0" smtClean="0"/>
              <a:t>As a result, reducing the volume of the data </a:t>
            </a:r>
            <a:r>
              <a:rPr lang="en-US" sz="2000" dirty="0"/>
              <a:t>rewritten to the cache is </a:t>
            </a:r>
            <a:r>
              <a:rPr lang="en-US" sz="2000" dirty="0" smtClean="0"/>
              <a:t>achieved only for the matrix </a:t>
            </a:r>
            <a:r>
              <a:rPr lang="en-US" sz="2000" i="1" dirty="0" smtClean="0"/>
              <a:t>B</a:t>
            </a:r>
            <a:r>
              <a:rPr lang="ru-RU" sz="2000" dirty="0" smtClean="0"/>
              <a:t>. </a:t>
            </a:r>
          </a:p>
          <a:p>
            <a:pPr lvl="1"/>
            <a:r>
              <a:rPr lang="en-US" sz="2000" dirty="0" smtClean="0"/>
              <a:t>In limit case, reading the rows of the matrix </a:t>
            </a:r>
            <a:r>
              <a:rPr lang="en-US" sz="2000" i="1" dirty="0" smtClean="0"/>
              <a:t>A</a:t>
            </a:r>
            <a:r>
              <a:rPr lang="ru-RU" sz="2000" dirty="0" smtClean="0"/>
              <a:t> </a:t>
            </a:r>
            <a:r>
              <a:rPr lang="en-US" sz="2000" dirty="0" smtClean="0"/>
              <a:t>and the elements of the matrix </a:t>
            </a:r>
            <a:r>
              <a:rPr lang="en-US" sz="2000" i="1" dirty="0" smtClean="0"/>
              <a:t>C</a:t>
            </a:r>
            <a:r>
              <a:rPr lang="ru-RU" sz="2000" dirty="0" smtClean="0"/>
              <a:t> </a:t>
            </a:r>
            <a:r>
              <a:rPr lang="en-US" sz="2000" dirty="0" smtClean="0"/>
              <a:t>should be performed completely and sequentially</a:t>
            </a:r>
            <a:r>
              <a:rPr lang="ru-RU" sz="2000" dirty="0" smtClean="0"/>
              <a:t>.</a:t>
            </a:r>
          </a:p>
          <a:p>
            <a:pPr lvl="1"/>
            <a:r>
              <a:rPr lang="en-US" sz="2000" dirty="0" smtClean="0"/>
              <a:t>Therefore</a:t>
            </a:r>
            <a:r>
              <a:rPr lang="ru-RU" sz="2000" dirty="0" smtClean="0"/>
              <a:t>, </a:t>
            </a:r>
            <a:r>
              <a:rPr lang="en-US" sz="2000" dirty="0" smtClean="0"/>
              <a:t>the time of working with the main memory is</a:t>
            </a:r>
            <a:endParaRPr lang="ru-RU" sz="2000" dirty="0" smtClean="0"/>
          </a:p>
          <a:p>
            <a:pPr lvl="1">
              <a:buFont typeface="Arial" charset="0"/>
              <a:buNone/>
            </a:pPr>
            <a:r>
              <a:rPr lang="ru-RU" sz="2000" dirty="0" smtClean="0"/>
              <a:t> </a:t>
            </a:r>
          </a:p>
          <a:p>
            <a:pPr lvl="1">
              <a:buFont typeface="Arial" charset="0"/>
              <a:buNone/>
            </a:pPr>
            <a:r>
              <a:rPr lang="ru-RU" sz="2000" dirty="0" smtClean="0"/>
              <a:t>	</a:t>
            </a:r>
            <a:r>
              <a:rPr lang="en-US" sz="2000" dirty="0" smtClean="0"/>
              <a:t>where, as before, </a:t>
            </a:r>
            <a:r>
              <a:rPr lang="en-US" sz="2000" i="1" dirty="0" smtClean="0"/>
              <a:t>β</a:t>
            </a:r>
            <a:r>
              <a:rPr lang="ru-RU" sz="2000" dirty="0" smtClean="0"/>
              <a:t> </a:t>
            </a:r>
            <a:r>
              <a:rPr lang="en-US" sz="2000" dirty="0" smtClean="0"/>
              <a:t>is a the main memory </a:t>
            </a:r>
            <a:r>
              <a:rPr lang="en-US" sz="2000" dirty="0"/>
              <a:t>access channel bandwidth </a:t>
            </a:r>
            <a:r>
              <a:rPr lang="en-US" sz="2000" dirty="0" smtClean="0"/>
              <a:t>and</a:t>
            </a:r>
            <a:r>
              <a:rPr lang="ru-RU" sz="2000" dirty="0" smtClean="0"/>
              <a:t> </a:t>
            </a:r>
            <a:r>
              <a:rPr lang="ru-RU" sz="2000" i="1" dirty="0" smtClean="0"/>
              <a:t>α</a:t>
            </a:r>
            <a:r>
              <a:rPr lang="ru-RU" sz="2000" dirty="0" smtClean="0"/>
              <a:t> </a:t>
            </a:r>
            <a:r>
              <a:rPr lang="en-US" sz="2000" dirty="0" smtClean="0"/>
              <a:t>is the main memory latency</a:t>
            </a:r>
            <a:r>
              <a:rPr lang="ru-RU" sz="2000" dirty="0" smtClean="0"/>
              <a:t>. </a:t>
            </a:r>
          </a:p>
          <a:p>
            <a:pPr lvl="1"/>
            <a:endParaRPr lang="ru-RU" sz="2000" dirty="0" smtClean="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43014" name="Rectangle 2"/>
          <p:cNvSpPr>
            <a:spLocks noChangeArrowheads="1"/>
          </p:cNvSpPr>
          <p:nvPr/>
        </p:nvSpPr>
        <p:spPr bwMode="auto">
          <a:xfrm>
            <a:off x="9721269" y="-184666"/>
            <a:ext cx="184731" cy="369332"/>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43009" name="Object 1"/>
          <p:cNvGraphicFramePr>
            <a:graphicFrameLocks noChangeAspect="1"/>
          </p:cNvGraphicFramePr>
          <p:nvPr/>
        </p:nvGraphicFramePr>
        <p:xfrm>
          <a:off x="2925366" y="4652963"/>
          <a:ext cx="3845454" cy="431800"/>
        </p:xfrm>
        <a:graphic>
          <a:graphicData uri="http://schemas.openxmlformats.org/presentationml/2006/ole">
            <p:oleObj spid="_x0000_s82034" name="Формула" r:id="rId3" imgW="1803400" imgH="215900" progId="Equation.3">
              <p:embed/>
            </p:oleObj>
          </a:graphicData>
        </a:graphic>
      </p:graphicFrame>
      <p:sp>
        <p:nvSpPr>
          <p:cNvPr id="9" name="Номер слайда 8"/>
          <p:cNvSpPr>
            <a:spLocks noGrp="1"/>
          </p:cNvSpPr>
          <p:nvPr>
            <p:ph type="sldNum" sz="quarter" idx="12"/>
          </p:nvPr>
        </p:nvSpPr>
        <p:spPr/>
        <p:txBody>
          <a:bodyPr/>
          <a:lstStyle/>
          <a:p>
            <a:pPr>
              <a:defRPr/>
            </a:pPr>
            <a:fld id="{88395F45-E841-462A-AE4C-2FD404BBB533}" type="slidenum">
              <a:rPr lang="ru-RU" smtClean="0"/>
              <a:pPr>
                <a:defRPr/>
              </a:pPr>
              <a:t>60</a:t>
            </a:fld>
            <a:r>
              <a:rPr lang="ru-RU" smtClean="0"/>
              <a:t> </a:t>
            </a:r>
            <a:endParaRPr lang="ru-RU"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9" name="Заголовок 1"/>
          <p:cNvSpPr>
            <a:spLocks noGrp="1"/>
          </p:cNvSpPr>
          <p:nvPr>
            <p:ph type="title"/>
          </p:nvPr>
        </p:nvSpPr>
        <p:spPr/>
        <p:txBody>
          <a:bodyPr/>
          <a:lstStyle/>
          <a:p>
            <a:r>
              <a:rPr lang="en-US" sz="3200" dirty="0"/>
              <a:t>Basic parallel algorithm of matrices multiplication…</a:t>
            </a:r>
            <a:endParaRPr lang="ru-RU" sz="3200" dirty="0" smtClean="0"/>
          </a:p>
        </p:txBody>
      </p:sp>
      <p:sp>
        <p:nvSpPr>
          <p:cNvPr id="41990" name="Содержимое 2"/>
          <p:cNvSpPr>
            <a:spLocks noGrp="1"/>
          </p:cNvSpPr>
          <p:nvPr>
            <p:ph idx="1"/>
          </p:nvPr>
        </p:nvSpPr>
        <p:spPr/>
        <p:txBody>
          <a:bodyPr/>
          <a:lstStyle/>
          <a:p>
            <a:pPr lvl="1"/>
            <a:r>
              <a:rPr lang="en-US" dirty="0" smtClean="0"/>
              <a:t>Therefore, the execution time of the parallel algorithm is</a:t>
            </a:r>
            <a:endParaRPr lang="ru-RU" dirty="0" smtClean="0"/>
          </a:p>
          <a:p>
            <a:pPr lvl="1"/>
            <a:endParaRPr lang="ru-RU" dirty="0" smtClean="0"/>
          </a:p>
          <a:p>
            <a:pPr lvl="1"/>
            <a:endParaRPr lang="ru-RU" dirty="0" smtClean="0"/>
          </a:p>
          <a:p>
            <a:pPr lvl="1"/>
            <a:r>
              <a:rPr lang="en-US" dirty="0" smtClean="0"/>
              <a:t>As before, it should be noted that a part of the data might be transferred to the cache in advance with the help of certain prediction mechanisms.</a:t>
            </a:r>
            <a:endParaRPr lang="ru-RU" dirty="0" smtClean="0"/>
          </a:p>
          <a:p>
            <a:pPr lvl="1"/>
            <a:r>
              <a:rPr lang="en-US" dirty="0" smtClean="0"/>
              <a:t>Thus, the computations time according to the model is</a:t>
            </a:r>
            <a:endParaRPr lang="ru-RU" dirty="0" smtClean="0"/>
          </a:p>
          <a:p>
            <a:endParaRPr lang="ru-RU" dirty="0" smtClean="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41993" name="Rectangle 3"/>
          <p:cNvSpPr>
            <a:spLocks noChangeArrowheads="1"/>
          </p:cNvSpPr>
          <p:nvPr/>
        </p:nvSpPr>
        <p:spPr bwMode="auto">
          <a:xfrm>
            <a:off x="9721269" y="-184666"/>
            <a:ext cx="184731" cy="369332"/>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41986" name="Object 2"/>
          <p:cNvGraphicFramePr>
            <a:graphicFrameLocks noChangeAspect="1"/>
          </p:cNvGraphicFramePr>
          <p:nvPr>
            <p:extLst>
              <p:ext uri="{D42A27DB-BD31-4B8C-83A1-F6EECF244321}">
                <p14:modId xmlns:p14="http://schemas.microsoft.com/office/powerpoint/2010/main" xmlns="" val="963733147"/>
              </p:ext>
            </p:extLst>
          </p:nvPr>
        </p:nvGraphicFramePr>
        <p:xfrm>
          <a:off x="2144688" y="1844824"/>
          <a:ext cx="5771621" cy="455612"/>
        </p:xfrm>
        <a:graphic>
          <a:graphicData uri="http://schemas.openxmlformats.org/presentationml/2006/ole">
            <p:oleObj spid="_x0000_s83168" name="Формула" r:id="rId3" imgW="2679700" imgH="228600" progId="Equation.3">
              <p:embed/>
            </p:oleObj>
          </a:graphicData>
        </a:graphic>
      </p:graphicFrame>
      <p:sp>
        <p:nvSpPr>
          <p:cNvPr id="41994" name="Rectangle 5"/>
          <p:cNvSpPr>
            <a:spLocks noChangeArrowheads="1"/>
          </p:cNvSpPr>
          <p:nvPr/>
        </p:nvSpPr>
        <p:spPr bwMode="auto">
          <a:xfrm>
            <a:off x="9721269" y="-184666"/>
            <a:ext cx="184731" cy="369332"/>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41988" name="Object 4"/>
          <p:cNvGraphicFramePr>
            <a:graphicFrameLocks noChangeAspect="1"/>
          </p:cNvGraphicFramePr>
          <p:nvPr>
            <p:extLst>
              <p:ext uri="{D42A27DB-BD31-4B8C-83A1-F6EECF244321}">
                <p14:modId xmlns:p14="http://schemas.microsoft.com/office/powerpoint/2010/main" xmlns="" val="1388023404"/>
              </p:ext>
            </p:extLst>
          </p:nvPr>
        </p:nvGraphicFramePr>
        <p:xfrm>
          <a:off x="1784648" y="4293096"/>
          <a:ext cx="6356350" cy="504825"/>
        </p:xfrm>
        <a:graphic>
          <a:graphicData uri="http://schemas.openxmlformats.org/presentationml/2006/ole">
            <p:oleObj spid="_x0000_s83169" name="Формула" r:id="rId4" imgW="2768600" imgH="241300" progId="Equation.3">
              <p:embed/>
            </p:oleObj>
          </a:graphicData>
        </a:graphic>
      </p:graphicFrame>
      <p:sp>
        <p:nvSpPr>
          <p:cNvPr id="12" name="Номер слайда 11"/>
          <p:cNvSpPr>
            <a:spLocks noGrp="1"/>
          </p:cNvSpPr>
          <p:nvPr>
            <p:ph type="sldNum" sz="quarter" idx="12"/>
          </p:nvPr>
        </p:nvSpPr>
        <p:spPr/>
        <p:txBody>
          <a:bodyPr/>
          <a:lstStyle/>
          <a:p>
            <a:pPr>
              <a:defRPr/>
            </a:pPr>
            <a:fld id="{88395F45-E841-462A-AE4C-2FD404BBB533}" type="slidenum">
              <a:rPr lang="ru-RU" smtClean="0"/>
              <a:pPr>
                <a:defRPr/>
              </a:pPr>
              <a:t>61</a:t>
            </a:fld>
            <a:r>
              <a:rPr lang="ru-RU" smtClean="0"/>
              <a:t> </a:t>
            </a:r>
            <a:endParaRPr lang="ru-RU"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Заголовок 1"/>
          <p:cNvSpPr>
            <a:spLocks noGrp="1"/>
          </p:cNvSpPr>
          <p:nvPr>
            <p:ph type="title"/>
          </p:nvPr>
        </p:nvSpPr>
        <p:spPr/>
        <p:txBody>
          <a:bodyPr/>
          <a:lstStyle/>
          <a:p>
            <a:r>
              <a:rPr lang="en-US" sz="3200" dirty="0"/>
              <a:t>Basic parallel algorithm of matrices multiplication…</a:t>
            </a:r>
            <a:endParaRPr lang="ru-RU" sz="3200" dirty="0" smtClean="0"/>
          </a:p>
        </p:txBody>
      </p:sp>
      <p:sp>
        <p:nvSpPr>
          <p:cNvPr id="59394" name="Содержимое 2"/>
          <p:cNvSpPr>
            <a:spLocks noGrp="1"/>
          </p:cNvSpPr>
          <p:nvPr>
            <p:ph idx="1"/>
          </p:nvPr>
        </p:nvSpPr>
        <p:spPr/>
        <p:txBody>
          <a:bodyPr/>
          <a:lstStyle/>
          <a:p>
            <a:r>
              <a:rPr lang="en-US" b="1" dirty="0" smtClean="0"/>
              <a:t>The program implementation</a:t>
            </a:r>
            <a:r>
              <a:rPr lang="ru-RU" b="1" dirty="0" smtClean="0"/>
              <a:t>.</a:t>
            </a:r>
          </a:p>
          <a:p>
            <a:pPr lvl="1"/>
            <a:r>
              <a:rPr lang="en-US" dirty="0"/>
              <a:t>In order to </a:t>
            </a:r>
            <a:r>
              <a:rPr lang="en-US" dirty="0" smtClean="0"/>
              <a:t>design the parallel </a:t>
            </a:r>
            <a:r>
              <a:rPr lang="en-US" dirty="0"/>
              <a:t>program which implements the described method using </a:t>
            </a:r>
            <a:r>
              <a:rPr lang="en-US" dirty="0" err="1"/>
              <a:t>OpenMP</a:t>
            </a:r>
            <a:r>
              <a:rPr lang="en-US" dirty="0"/>
              <a:t> technology</a:t>
            </a:r>
            <a:r>
              <a:rPr lang="ru-RU" dirty="0"/>
              <a:t>,</a:t>
            </a:r>
            <a:r>
              <a:rPr lang="en-US" dirty="0"/>
              <a:t> it is enough to add one directive </a:t>
            </a:r>
            <a:r>
              <a:rPr lang="en-US" i="1" dirty="0"/>
              <a:t>parallel </a:t>
            </a:r>
            <a:r>
              <a:rPr lang="en-US" i="1" dirty="0" smtClean="0"/>
              <a:t>fo</a:t>
            </a:r>
            <a:r>
              <a:rPr lang="en-US" i="1" dirty="0"/>
              <a:t>r</a:t>
            </a:r>
            <a:endParaRPr lang="ru-RU" i="1" dirty="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7" name="TextBox 6"/>
          <p:cNvSpPr txBox="1"/>
          <p:nvPr/>
        </p:nvSpPr>
        <p:spPr>
          <a:xfrm>
            <a:off x="488504" y="2924944"/>
            <a:ext cx="8893042" cy="1384995"/>
          </a:xfrm>
          <a:prstGeom prst="rect">
            <a:avLst/>
          </a:prstGeom>
          <a:solidFill>
            <a:schemeClr val="bg1">
              <a:lumMod val="75000"/>
            </a:schemeClr>
          </a:solidFill>
        </p:spPr>
        <p:txBody>
          <a:bodyPr>
            <a:spAutoFit/>
          </a:bodyPr>
          <a:lstStyle/>
          <a:p>
            <a:pPr algn="l" fontAlgn="auto">
              <a:spcBef>
                <a:spcPts val="0"/>
              </a:spcBef>
              <a:spcAft>
                <a:spcPts val="0"/>
              </a:spcAft>
              <a:defRPr/>
            </a:pPr>
            <a:r>
              <a:rPr lang="nb-NO" sz="1400" dirty="0" smtClean="0">
                <a:latin typeface="Courier New" pitchFamily="49" charset="0"/>
                <a:cs typeface="Courier New" pitchFamily="49" charset="0"/>
              </a:rPr>
              <a:t>int </a:t>
            </a:r>
            <a:r>
              <a:rPr lang="nb-NO" sz="1400" dirty="0">
                <a:latin typeface="Courier New" pitchFamily="49" charset="0"/>
                <a:cs typeface="Courier New" pitchFamily="49" charset="0"/>
              </a:rPr>
              <a:t>i, j, k;  // Loop variables</a:t>
            </a:r>
            <a:endParaRPr lang="ru-RU" sz="1400" dirty="0">
              <a:latin typeface="Courier New" pitchFamily="49" charset="0"/>
              <a:cs typeface="Courier New" pitchFamily="49" charset="0"/>
            </a:endParaRPr>
          </a:p>
          <a:p>
            <a:pPr algn="l" fontAlgn="auto">
              <a:spcBef>
                <a:spcPts val="0"/>
              </a:spcBef>
              <a:spcAft>
                <a:spcPts val="0"/>
              </a:spcAft>
              <a:defRPr/>
            </a:pPr>
            <a:r>
              <a:rPr lang="nb-NO" sz="1400" b="1" dirty="0">
                <a:latin typeface="Courier New" pitchFamily="49" charset="0"/>
                <a:cs typeface="Courier New" pitchFamily="49" charset="0"/>
              </a:rPr>
              <a:t>#pragma omp paralell for private (j, k)  </a:t>
            </a:r>
            <a:endParaRPr lang="ru-RU" sz="1400" dirty="0">
              <a:latin typeface="Courier New" pitchFamily="49" charset="0"/>
              <a:cs typeface="Courier New" pitchFamily="49" charset="0"/>
            </a:endParaRPr>
          </a:p>
          <a:p>
            <a:pPr algn="l" fontAlgn="auto">
              <a:spcBef>
                <a:spcPts val="0"/>
              </a:spcBef>
              <a:spcAft>
                <a:spcPts val="0"/>
              </a:spcAft>
              <a:defRPr/>
            </a:pPr>
            <a:r>
              <a:rPr lang="nb-NO" sz="1400" dirty="0">
                <a:latin typeface="Courier New" pitchFamily="49" charset="0"/>
                <a:cs typeface="Courier New" pitchFamily="49" charset="0"/>
              </a:rPr>
              <a:t>  for (i=0; i&lt;Size; i++) </a:t>
            </a:r>
            <a:endParaRPr lang="ru-RU" sz="1400" dirty="0">
              <a:latin typeface="Courier New" pitchFamily="49" charset="0"/>
              <a:cs typeface="Courier New" pitchFamily="49" charset="0"/>
            </a:endParaRPr>
          </a:p>
          <a:p>
            <a:pPr algn="l" fontAlgn="auto">
              <a:spcBef>
                <a:spcPts val="0"/>
              </a:spcBef>
              <a:spcAft>
                <a:spcPts val="0"/>
              </a:spcAft>
              <a:defRPr/>
            </a:pPr>
            <a:r>
              <a:rPr lang="nb-NO" sz="1400" dirty="0">
                <a:latin typeface="Courier New" pitchFamily="49" charset="0"/>
                <a:cs typeface="Courier New" pitchFamily="49" charset="0"/>
              </a:rPr>
              <a:t>    </a:t>
            </a:r>
            <a:r>
              <a:rPr lang="en-US" sz="1400" dirty="0">
                <a:latin typeface="Courier New" pitchFamily="49" charset="0"/>
                <a:cs typeface="Courier New" pitchFamily="49" charset="0"/>
              </a:rPr>
              <a:t>for (j=0; j&lt;Size; j++)</a:t>
            </a:r>
            <a:endParaRPr lang="ru-RU" sz="1400" dirty="0">
              <a:latin typeface="Courier New" pitchFamily="49" charset="0"/>
              <a:cs typeface="Courier New" pitchFamily="49" charset="0"/>
            </a:endParaRPr>
          </a:p>
          <a:p>
            <a:pPr algn="l" fontAlgn="auto">
              <a:spcBef>
                <a:spcPts val="0"/>
              </a:spcBef>
              <a:spcAft>
                <a:spcPts val="0"/>
              </a:spcAft>
              <a:defRPr/>
            </a:pPr>
            <a:r>
              <a:rPr lang="en-US" sz="1400" dirty="0">
                <a:latin typeface="Courier New" pitchFamily="49" charset="0"/>
                <a:cs typeface="Courier New" pitchFamily="49" charset="0"/>
              </a:rPr>
              <a:t>      </a:t>
            </a:r>
            <a:r>
              <a:rPr lang="nb-NO" sz="1400" dirty="0">
                <a:latin typeface="Courier New" pitchFamily="49" charset="0"/>
                <a:cs typeface="Courier New" pitchFamily="49" charset="0"/>
              </a:rPr>
              <a:t>for (k=0; k&lt;Size; k++)</a:t>
            </a:r>
            <a:endParaRPr lang="ru-RU" sz="1400" dirty="0">
              <a:latin typeface="Courier New" pitchFamily="49" charset="0"/>
              <a:cs typeface="Courier New" pitchFamily="49" charset="0"/>
            </a:endParaRPr>
          </a:p>
          <a:p>
            <a:pPr algn="l" fontAlgn="auto">
              <a:spcBef>
                <a:spcPts val="0"/>
              </a:spcBef>
              <a:spcAft>
                <a:spcPts val="0"/>
              </a:spcAft>
              <a:defRPr/>
            </a:pPr>
            <a:r>
              <a:rPr lang="nb-NO" sz="1400" dirty="0">
                <a:latin typeface="Courier New" pitchFamily="49" charset="0"/>
                <a:cs typeface="Courier New" pitchFamily="49" charset="0"/>
              </a:rPr>
              <a:t>        </a:t>
            </a:r>
            <a:r>
              <a:rPr lang="en-US" sz="1400" dirty="0" err="1">
                <a:latin typeface="Courier New" pitchFamily="49" charset="0"/>
                <a:cs typeface="Courier New" pitchFamily="49" charset="0"/>
              </a:rPr>
              <a:t>pCMatrix</a:t>
            </a:r>
            <a:r>
              <a:rPr lang="ru-RU" sz="1400" dirty="0">
                <a:latin typeface="Courier New" pitchFamily="49" charset="0"/>
                <a:cs typeface="Courier New" pitchFamily="49" charset="0"/>
              </a:rPr>
              <a:t>[</a:t>
            </a:r>
            <a:r>
              <a:rPr lang="en-US" sz="1400" dirty="0" err="1">
                <a:latin typeface="Courier New" pitchFamily="49" charset="0"/>
                <a:cs typeface="Courier New" pitchFamily="49" charset="0"/>
              </a:rPr>
              <a:t>i</a:t>
            </a:r>
            <a:r>
              <a:rPr lang="ru-RU" sz="1400" dirty="0">
                <a:latin typeface="Courier New" pitchFamily="49" charset="0"/>
                <a:cs typeface="Courier New" pitchFamily="49" charset="0"/>
              </a:rPr>
              <a:t>*</a:t>
            </a:r>
            <a:r>
              <a:rPr lang="en-US" sz="1400" dirty="0">
                <a:latin typeface="Courier New" pitchFamily="49" charset="0"/>
                <a:cs typeface="Courier New" pitchFamily="49" charset="0"/>
              </a:rPr>
              <a:t>Size</a:t>
            </a:r>
            <a:r>
              <a:rPr lang="ru-RU" sz="1400" dirty="0">
                <a:latin typeface="Courier New" pitchFamily="49" charset="0"/>
                <a:cs typeface="Courier New" pitchFamily="49" charset="0"/>
              </a:rPr>
              <a:t>+</a:t>
            </a:r>
            <a:r>
              <a:rPr lang="en-US" sz="1400" dirty="0">
                <a:latin typeface="Courier New" pitchFamily="49" charset="0"/>
                <a:cs typeface="Courier New" pitchFamily="49" charset="0"/>
              </a:rPr>
              <a:t>j</a:t>
            </a:r>
            <a:r>
              <a:rPr lang="ru-RU" sz="1400" dirty="0">
                <a:latin typeface="Courier New" pitchFamily="49" charset="0"/>
                <a:cs typeface="Courier New" pitchFamily="49" charset="0"/>
              </a:rPr>
              <a:t>] += </a:t>
            </a:r>
            <a:r>
              <a:rPr lang="en-US" sz="1400" dirty="0" err="1">
                <a:latin typeface="Courier New" pitchFamily="49" charset="0"/>
                <a:cs typeface="Courier New" pitchFamily="49" charset="0"/>
              </a:rPr>
              <a:t>pAMatrix</a:t>
            </a:r>
            <a:r>
              <a:rPr lang="ru-RU" sz="1400" dirty="0">
                <a:latin typeface="Courier New" pitchFamily="49" charset="0"/>
                <a:cs typeface="Courier New" pitchFamily="49" charset="0"/>
              </a:rPr>
              <a:t>[</a:t>
            </a:r>
            <a:r>
              <a:rPr lang="en-US" sz="1400" dirty="0" err="1">
                <a:latin typeface="Courier New" pitchFamily="49" charset="0"/>
                <a:cs typeface="Courier New" pitchFamily="49" charset="0"/>
              </a:rPr>
              <a:t>i</a:t>
            </a:r>
            <a:r>
              <a:rPr lang="ru-RU" sz="1400" dirty="0">
                <a:latin typeface="Courier New" pitchFamily="49" charset="0"/>
                <a:cs typeface="Courier New" pitchFamily="49" charset="0"/>
              </a:rPr>
              <a:t>*</a:t>
            </a:r>
            <a:r>
              <a:rPr lang="en-US" sz="1400" dirty="0">
                <a:latin typeface="Courier New" pitchFamily="49" charset="0"/>
                <a:cs typeface="Courier New" pitchFamily="49" charset="0"/>
              </a:rPr>
              <a:t>Size</a:t>
            </a:r>
            <a:r>
              <a:rPr lang="ru-RU" sz="1400" dirty="0">
                <a:latin typeface="Courier New" pitchFamily="49" charset="0"/>
                <a:cs typeface="Courier New" pitchFamily="49" charset="0"/>
              </a:rPr>
              <a:t>+</a:t>
            </a:r>
            <a:r>
              <a:rPr lang="en-US" sz="1400" dirty="0">
                <a:latin typeface="Courier New" pitchFamily="49" charset="0"/>
                <a:cs typeface="Courier New" pitchFamily="49" charset="0"/>
              </a:rPr>
              <a:t>k</a:t>
            </a:r>
            <a:r>
              <a:rPr lang="ru-RU" sz="1400" dirty="0">
                <a:latin typeface="Courier New" pitchFamily="49" charset="0"/>
                <a:cs typeface="Courier New" pitchFamily="49" charset="0"/>
              </a:rPr>
              <a:t>]*</a:t>
            </a:r>
            <a:r>
              <a:rPr lang="en-US" sz="1400" dirty="0" err="1">
                <a:latin typeface="Courier New" pitchFamily="49" charset="0"/>
                <a:cs typeface="Courier New" pitchFamily="49" charset="0"/>
              </a:rPr>
              <a:t>pBMatrix</a:t>
            </a:r>
            <a:r>
              <a:rPr lang="ru-RU" sz="1400" dirty="0">
                <a:latin typeface="Courier New" pitchFamily="49" charset="0"/>
                <a:cs typeface="Courier New" pitchFamily="49" charset="0"/>
              </a:rPr>
              <a:t>[</a:t>
            </a:r>
            <a:r>
              <a:rPr lang="en-US" sz="1400" dirty="0">
                <a:latin typeface="Courier New" pitchFamily="49" charset="0"/>
                <a:cs typeface="Courier New" pitchFamily="49" charset="0"/>
              </a:rPr>
              <a:t>k</a:t>
            </a:r>
            <a:r>
              <a:rPr lang="ru-RU" sz="1400" dirty="0">
                <a:latin typeface="Courier New" pitchFamily="49" charset="0"/>
                <a:cs typeface="Courier New" pitchFamily="49" charset="0"/>
              </a:rPr>
              <a:t>*</a:t>
            </a:r>
            <a:r>
              <a:rPr lang="en-US" sz="1400" dirty="0">
                <a:latin typeface="Courier New" pitchFamily="49" charset="0"/>
                <a:cs typeface="Courier New" pitchFamily="49" charset="0"/>
              </a:rPr>
              <a:t>Size</a:t>
            </a:r>
            <a:r>
              <a:rPr lang="ru-RU" sz="1400" dirty="0">
                <a:latin typeface="Courier New" pitchFamily="49" charset="0"/>
                <a:cs typeface="Courier New" pitchFamily="49" charset="0"/>
              </a:rPr>
              <a:t>+</a:t>
            </a:r>
            <a:r>
              <a:rPr lang="en-US" sz="1400" dirty="0">
                <a:latin typeface="Courier New" pitchFamily="49" charset="0"/>
                <a:cs typeface="Courier New" pitchFamily="49" charset="0"/>
              </a:rPr>
              <a:t>j</a:t>
            </a:r>
            <a:r>
              <a:rPr lang="ru-RU" sz="1400" dirty="0" smtClean="0">
                <a:latin typeface="Courier New" pitchFamily="49" charset="0"/>
                <a:cs typeface="Courier New" pitchFamily="49" charset="0"/>
              </a:rPr>
              <a:t>];</a:t>
            </a:r>
            <a:endParaRPr lang="ru-RU" sz="1400" dirty="0">
              <a:latin typeface="Courier New" pitchFamily="49" charset="0"/>
              <a:cs typeface="Courier New" pitchFamily="49" charset="0"/>
            </a:endParaRPr>
          </a:p>
        </p:txBody>
      </p:sp>
      <p:sp>
        <p:nvSpPr>
          <p:cNvPr id="8" name="Номер слайда 7"/>
          <p:cNvSpPr>
            <a:spLocks noGrp="1"/>
          </p:cNvSpPr>
          <p:nvPr>
            <p:ph type="sldNum" sz="quarter" idx="12"/>
          </p:nvPr>
        </p:nvSpPr>
        <p:spPr/>
        <p:txBody>
          <a:bodyPr/>
          <a:lstStyle/>
          <a:p>
            <a:pPr>
              <a:defRPr/>
            </a:pPr>
            <a:fld id="{88395F45-E841-462A-AE4C-2FD404BBB533}" type="slidenum">
              <a:rPr lang="ru-RU" smtClean="0"/>
              <a:pPr>
                <a:defRPr/>
              </a:pPr>
              <a:t>62</a:t>
            </a:fld>
            <a:r>
              <a:rPr lang="ru-RU" smtClean="0"/>
              <a:t> </a:t>
            </a:r>
            <a:endParaRPr lang="ru-RU"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Заголовок 1"/>
          <p:cNvSpPr>
            <a:spLocks noGrp="1"/>
          </p:cNvSpPr>
          <p:nvPr>
            <p:ph type="title"/>
          </p:nvPr>
        </p:nvSpPr>
        <p:spPr/>
        <p:txBody>
          <a:bodyPr/>
          <a:lstStyle/>
          <a:p>
            <a:r>
              <a:rPr lang="en-US" sz="3200" dirty="0"/>
              <a:t>Basic parallel algorithm of matrices multiplication…</a:t>
            </a:r>
            <a:endParaRPr lang="ru-RU" sz="3200" dirty="0" smtClean="0"/>
          </a:p>
        </p:txBody>
      </p:sp>
      <p:sp>
        <p:nvSpPr>
          <p:cNvPr id="60418" name="Содержимое 2"/>
          <p:cNvSpPr>
            <a:spLocks noGrp="1"/>
          </p:cNvSpPr>
          <p:nvPr>
            <p:ph idx="1"/>
          </p:nvPr>
        </p:nvSpPr>
        <p:spPr/>
        <p:txBody>
          <a:bodyPr/>
          <a:lstStyle/>
          <a:p>
            <a:r>
              <a:rPr lang="en-US" b="1" dirty="0" smtClean="0"/>
              <a:t>The results of the calculation experiments</a:t>
            </a:r>
            <a:r>
              <a:rPr lang="ru-RU" b="1" dirty="0" smtClean="0"/>
              <a:t>.</a:t>
            </a:r>
            <a:endParaRPr lang="ru-RU" dirty="0"/>
          </a:p>
          <a:p>
            <a:pPr lvl="1"/>
            <a:r>
              <a:rPr lang="en-US" dirty="0" smtClean="0"/>
              <a:t>The </a:t>
            </a:r>
            <a:r>
              <a:rPr lang="en-US" dirty="0"/>
              <a:t>experiments were carried out on a dual-core computing node based on the quad-core processors </a:t>
            </a:r>
            <a:r>
              <a:rPr lang="ru-RU" dirty="0" err="1"/>
              <a:t>Intel</a:t>
            </a:r>
            <a:r>
              <a:rPr lang="ru-RU" dirty="0"/>
              <a:t> </a:t>
            </a:r>
            <a:r>
              <a:rPr lang="en-US" dirty="0"/>
              <a:t>Xeon E</a:t>
            </a:r>
            <a:r>
              <a:rPr lang="ru-RU" dirty="0"/>
              <a:t>5320, 1.86 </a:t>
            </a:r>
            <a:r>
              <a:rPr lang="en-US" dirty="0"/>
              <a:t>GHz</a:t>
            </a:r>
            <a:r>
              <a:rPr lang="ru-RU" dirty="0"/>
              <a:t>, 4 </a:t>
            </a:r>
            <a:r>
              <a:rPr lang="en-US" dirty="0"/>
              <a:t>Gb</a:t>
            </a:r>
            <a:r>
              <a:rPr lang="ru-RU" dirty="0"/>
              <a:t> </a:t>
            </a:r>
            <a:r>
              <a:rPr lang="en-US" dirty="0"/>
              <a:t>RAM</a:t>
            </a:r>
            <a:r>
              <a:rPr lang="ru-RU" dirty="0"/>
              <a:t> </a:t>
            </a:r>
            <a:r>
              <a:rPr lang="en-US" dirty="0"/>
              <a:t>governed by operating system Microsoft Windows HPC Server</a:t>
            </a:r>
            <a:r>
              <a:rPr lang="ru-RU" dirty="0"/>
              <a:t> </a:t>
            </a:r>
            <a:r>
              <a:rPr lang="ru-RU" dirty="0" smtClean="0"/>
              <a:t>2008. </a:t>
            </a:r>
          </a:p>
          <a:p>
            <a:pPr lvl="1"/>
            <a:r>
              <a:rPr lang="en-US" dirty="0"/>
              <a:t>The programs were developed in Microsoft Visual Studio</a:t>
            </a:r>
            <a:r>
              <a:rPr lang="ru-RU" dirty="0"/>
              <a:t> 2008</a:t>
            </a:r>
            <a:r>
              <a:rPr lang="en-US" dirty="0"/>
              <a:t> environment;</a:t>
            </a:r>
            <a:r>
              <a:rPr lang="ru-RU" dirty="0"/>
              <a:t> </a:t>
            </a:r>
            <a:r>
              <a:rPr lang="en-US" dirty="0"/>
              <a:t>Intel C</a:t>
            </a:r>
            <a:r>
              <a:rPr lang="ru-RU" dirty="0"/>
              <a:t>++ </a:t>
            </a:r>
            <a:r>
              <a:rPr lang="en-US" dirty="0"/>
              <a:t>Compiler </a:t>
            </a:r>
            <a:r>
              <a:rPr lang="ru-RU" dirty="0"/>
              <a:t>10.0 </a:t>
            </a:r>
            <a:r>
              <a:rPr lang="en-US" dirty="0"/>
              <a:t>for Windows was used for compilation</a:t>
            </a:r>
            <a:r>
              <a:rPr lang="ru-RU" dirty="0" smtClean="0"/>
              <a:t>.</a:t>
            </a:r>
          </a:p>
          <a:p>
            <a:pPr lvl="1"/>
            <a:endParaRPr lang="ru-RU" dirty="0" smtClean="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7" name="Номер слайда 6"/>
          <p:cNvSpPr>
            <a:spLocks noGrp="1"/>
          </p:cNvSpPr>
          <p:nvPr>
            <p:ph type="sldNum" sz="quarter" idx="12"/>
          </p:nvPr>
        </p:nvSpPr>
        <p:spPr/>
        <p:txBody>
          <a:bodyPr/>
          <a:lstStyle/>
          <a:p>
            <a:pPr>
              <a:defRPr/>
            </a:pPr>
            <a:fld id="{88395F45-E841-462A-AE4C-2FD404BBB533}" type="slidenum">
              <a:rPr lang="ru-RU" smtClean="0"/>
              <a:pPr>
                <a:defRPr/>
              </a:pPr>
              <a:t>63</a:t>
            </a:fld>
            <a:r>
              <a:rPr lang="ru-RU" smtClean="0"/>
              <a:t> </a:t>
            </a:r>
            <a:endParaRPr lang="ru-RU"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Заголовок 1"/>
          <p:cNvSpPr>
            <a:spLocks noGrp="1"/>
          </p:cNvSpPr>
          <p:nvPr>
            <p:ph type="title"/>
          </p:nvPr>
        </p:nvSpPr>
        <p:spPr/>
        <p:txBody>
          <a:bodyPr/>
          <a:lstStyle/>
          <a:p>
            <a:r>
              <a:rPr lang="en-US" sz="3200" dirty="0"/>
              <a:t>Basic parallel algorithm of matrices multiplication…</a:t>
            </a:r>
            <a:endParaRPr lang="ru-RU" sz="3200" dirty="0" smtClean="0"/>
          </a:p>
        </p:txBody>
      </p:sp>
      <p:sp>
        <p:nvSpPr>
          <p:cNvPr id="3" name="Содержимое 2"/>
          <p:cNvSpPr>
            <a:spLocks noGrp="1"/>
          </p:cNvSpPr>
          <p:nvPr>
            <p:ph idx="1"/>
          </p:nvPr>
        </p:nvSpPr>
        <p:spPr>
          <a:xfrm>
            <a:off x="495300" y="1071563"/>
            <a:ext cx="8915400" cy="5237162"/>
          </a:xfrm>
        </p:spPr>
        <p:txBody>
          <a:bodyPr rtlCol="0">
            <a:normAutofit fontScale="92500" lnSpcReduction="20000"/>
          </a:bodyPr>
          <a:lstStyle/>
          <a:p>
            <a:pPr lvl="1" fontAlgn="auto">
              <a:spcAft>
                <a:spcPts val="0"/>
              </a:spcAft>
              <a:buFont typeface="Arial" pitchFamily="34" charset="0"/>
              <a:buChar char="–"/>
              <a:defRPr/>
            </a:pPr>
            <a:r>
              <a:rPr lang="en-US" dirty="0"/>
              <a:t>The </a:t>
            </a:r>
            <a:r>
              <a:rPr lang="en-US" dirty="0" smtClean="0"/>
              <a:t>speedup </a:t>
            </a:r>
            <a:r>
              <a:rPr lang="en-US" dirty="0"/>
              <a:t>dependency on the amount of the source data when executing </a:t>
            </a:r>
            <a:r>
              <a:rPr lang="en-US" dirty="0" smtClean="0"/>
              <a:t>basic parallel matrix-matrix </a:t>
            </a:r>
            <a:r>
              <a:rPr lang="en-US" dirty="0"/>
              <a:t>multiplication </a:t>
            </a:r>
            <a:r>
              <a:rPr lang="en-US" dirty="0" smtClean="0"/>
              <a:t>algorithm</a:t>
            </a:r>
            <a:endParaRPr lang="ru-RU" dirty="0" smtClean="0"/>
          </a:p>
          <a:p>
            <a:pPr lvl="1" fontAlgn="auto">
              <a:spcAft>
                <a:spcPts val="0"/>
              </a:spcAft>
              <a:buFont typeface="Arial" pitchFamily="34" charset="0"/>
              <a:buChar char="–"/>
              <a:defRPr/>
            </a:pPr>
            <a:endParaRPr lang="ru-RU" dirty="0" smtClean="0"/>
          </a:p>
          <a:p>
            <a:pPr lvl="1" fontAlgn="auto">
              <a:spcAft>
                <a:spcPts val="0"/>
              </a:spcAft>
              <a:buFont typeface="Arial" pitchFamily="34" charset="0"/>
              <a:buChar char="–"/>
              <a:defRPr/>
            </a:pPr>
            <a:endParaRPr lang="ru-RU" dirty="0" smtClean="0"/>
          </a:p>
          <a:p>
            <a:pPr lvl="1" fontAlgn="auto">
              <a:spcAft>
                <a:spcPts val="0"/>
              </a:spcAft>
              <a:buFont typeface="Arial" pitchFamily="34" charset="0"/>
              <a:buChar char="–"/>
              <a:defRPr/>
            </a:pPr>
            <a:endParaRPr lang="ru-RU" dirty="0" smtClean="0"/>
          </a:p>
          <a:p>
            <a:pPr lvl="1" fontAlgn="auto">
              <a:spcAft>
                <a:spcPts val="0"/>
              </a:spcAft>
              <a:buFont typeface="Arial" pitchFamily="34" charset="0"/>
              <a:buChar char="–"/>
              <a:defRPr/>
            </a:pPr>
            <a:endParaRPr lang="ru-RU" dirty="0" smtClean="0"/>
          </a:p>
          <a:p>
            <a:pPr lvl="1" fontAlgn="auto">
              <a:spcAft>
                <a:spcPts val="0"/>
              </a:spcAft>
              <a:buFont typeface="Arial" pitchFamily="34" charset="0"/>
              <a:buChar char="–"/>
              <a:defRPr/>
            </a:pPr>
            <a:endParaRPr lang="ru-RU" dirty="0" smtClean="0"/>
          </a:p>
          <a:p>
            <a:pPr lvl="1" fontAlgn="auto">
              <a:spcAft>
                <a:spcPts val="0"/>
              </a:spcAft>
              <a:buFont typeface="Arial" pitchFamily="34" charset="0"/>
              <a:buChar char="–"/>
              <a:defRPr/>
            </a:pPr>
            <a:endParaRPr lang="ru-RU" dirty="0" smtClean="0"/>
          </a:p>
          <a:p>
            <a:pPr lvl="1" fontAlgn="auto">
              <a:spcAft>
                <a:spcPts val="0"/>
              </a:spcAft>
              <a:buFont typeface="Arial" pitchFamily="34" charset="0"/>
              <a:buChar char="–"/>
              <a:defRPr/>
            </a:pPr>
            <a:endParaRPr lang="en-US" dirty="0" smtClean="0"/>
          </a:p>
          <a:p>
            <a:pPr lvl="1" fontAlgn="auto">
              <a:spcAft>
                <a:spcPts val="0"/>
              </a:spcAft>
              <a:buFont typeface="Arial" pitchFamily="34" charset="0"/>
              <a:buChar char="–"/>
              <a:defRPr/>
            </a:pPr>
            <a:endParaRPr lang="ru-RU" dirty="0" smtClean="0"/>
          </a:p>
          <a:p>
            <a:pPr lvl="1" fontAlgn="auto">
              <a:spcAft>
                <a:spcPts val="0"/>
              </a:spcAft>
              <a:buFont typeface="Arial" pitchFamily="34" charset="0"/>
              <a:buChar char="–"/>
              <a:defRPr/>
            </a:pPr>
            <a:endParaRPr lang="ru-RU" dirty="0" smtClean="0"/>
          </a:p>
          <a:p>
            <a:pPr lvl="1" fontAlgn="auto">
              <a:spcAft>
                <a:spcPts val="0"/>
              </a:spcAft>
              <a:buFont typeface="Arial" pitchFamily="34" charset="0"/>
              <a:buChar char="–"/>
              <a:defRPr/>
            </a:pPr>
            <a:r>
              <a:rPr lang="en-US" dirty="0" smtClean="0"/>
              <a:t>Note that the performed experiments demonstrate almost perfect speedup of the calculations for the developed parallel algorithm of </a:t>
            </a:r>
            <a:r>
              <a:rPr lang="en-US" dirty="0"/>
              <a:t>the matrix-matrix </a:t>
            </a:r>
            <a:r>
              <a:rPr lang="en-US" dirty="0" smtClean="0"/>
              <a:t>multiplication</a:t>
            </a:r>
            <a:r>
              <a:rPr lang="ru-RU" dirty="0" smtClean="0"/>
              <a:t>.</a:t>
            </a:r>
          </a:p>
          <a:p>
            <a:pPr lvl="2" fontAlgn="auto">
              <a:spcAft>
                <a:spcPts val="0"/>
              </a:spcAft>
              <a:buFont typeface="Arial" pitchFamily="34" charset="0"/>
              <a:buChar char="•"/>
              <a:defRPr/>
            </a:pPr>
            <a:r>
              <a:rPr lang="en-US" i="1" dirty="0" smtClean="0"/>
              <a:t>This result is achieved thanks to a minor correction of the initially sequential program.</a:t>
            </a:r>
            <a:endParaRPr lang="ru-RU" i="1" dirty="0" smtClean="0"/>
          </a:p>
          <a:p>
            <a:pPr lvl="1" fontAlgn="auto">
              <a:spcAft>
                <a:spcPts val="0"/>
              </a:spcAft>
              <a:buFont typeface="Arial" pitchFamily="34" charset="0"/>
              <a:buChar char="–"/>
              <a:defRPr/>
            </a:pPr>
            <a:endParaRPr lang="ru-RU" dirty="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8" name="Номер слайда 7"/>
          <p:cNvSpPr>
            <a:spLocks noGrp="1"/>
          </p:cNvSpPr>
          <p:nvPr>
            <p:ph type="sldNum" sz="quarter" idx="12"/>
          </p:nvPr>
        </p:nvSpPr>
        <p:spPr/>
        <p:txBody>
          <a:bodyPr/>
          <a:lstStyle/>
          <a:p>
            <a:pPr>
              <a:defRPr/>
            </a:pPr>
            <a:fld id="{88395F45-E841-462A-AE4C-2FD404BBB533}" type="slidenum">
              <a:rPr lang="ru-RU" smtClean="0"/>
              <a:pPr>
                <a:defRPr/>
              </a:pPr>
              <a:t>64</a:t>
            </a:fld>
            <a:r>
              <a:rPr lang="ru-RU" smtClean="0"/>
              <a:t> </a:t>
            </a:r>
            <a:endParaRPr lang="ru-RU" dirty="0"/>
          </a:p>
        </p:txBody>
      </p:sp>
      <p:pic>
        <p:nvPicPr>
          <p:cNvPr id="10137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409825" y="1700808"/>
            <a:ext cx="5086350" cy="283845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Заголовок 1"/>
          <p:cNvSpPr>
            <a:spLocks noGrp="1"/>
          </p:cNvSpPr>
          <p:nvPr>
            <p:ph type="title"/>
          </p:nvPr>
        </p:nvSpPr>
        <p:spPr/>
        <p:txBody>
          <a:bodyPr/>
          <a:lstStyle/>
          <a:p>
            <a:r>
              <a:rPr lang="en-US" sz="3200" dirty="0"/>
              <a:t>Basic parallel algorithm of </a:t>
            </a:r>
            <a:r>
              <a:rPr lang="en-US" sz="3200" dirty="0" smtClean="0"/>
              <a:t>matrices </a:t>
            </a:r>
            <a:r>
              <a:rPr lang="en-US" sz="3200" dirty="0"/>
              <a:t>multiplication…</a:t>
            </a:r>
            <a:endParaRPr lang="ru-RU" sz="3200" dirty="0" smtClean="0"/>
          </a:p>
        </p:txBody>
      </p:sp>
      <p:sp>
        <p:nvSpPr>
          <p:cNvPr id="62466" name="Содержимое 2"/>
          <p:cNvSpPr>
            <a:spLocks noGrp="1"/>
          </p:cNvSpPr>
          <p:nvPr>
            <p:ph idx="1"/>
          </p:nvPr>
        </p:nvSpPr>
        <p:spPr/>
        <p:txBody>
          <a:bodyPr/>
          <a:lstStyle/>
          <a:p>
            <a:pPr lvl="1"/>
            <a:r>
              <a:rPr lang="en-US" sz="2000" dirty="0" smtClean="0"/>
              <a:t>The frequency of the cache-misses measured on the VPS system for two threads happens to equal </a:t>
            </a:r>
            <a:r>
              <a:rPr lang="ru-RU" sz="2000" dirty="0" smtClean="0"/>
              <a:t>0,3371, </a:t>
            </a:r>
            <a:r>
              <a:rPr lang="en-US" sz="2000" dirty="0" smtClean="0"/>
              <a:t>while for four threads this quantity value is estimated as </a:t>
            </a:r>
            <a:r>
              <a:rPr lang="ru-RU" sz="2000" dirty="0" smtClean="0"/>
              <a:t>0,1832.</a:t>
            </a:r>
          </a:p>
          <a:p>
            <a:pPr lvl="1"/>
            <a:r>
              <a:rPr lang="en-US" sz="2000" dirty="0"/>
              <a:t>The dependency chart of the experimental and theoretical execution </a:t>
            </a:r>
            <a:r>
              <a:rPr lang="en-US" sz="2000" dirty="0" smtClean="0"/>
              <a:t>time </a:t>
            </a:r>
            <a:r>
              <a:rPr lang="en-US" sz="2000" dirty="0"/>
              <a:t>for the </a:t>
            </a:r>
            <a:r>
              <a:rPr lang="en-US" sz="2000" dirty="0" smtClean="0"/>
              <a:t>basic parallel </a:t>
            </a:r>
            <a:r>
              <a:rPr lang="en-US" sz="2000" dirty="0"/>
              <a:t>algorithm and the source data volume when </a:t>
            </a:r>
            <a:r>
              <a:rPr lang="en-US" sz="2000" dirty="0" smtClean="0"/>
              <a:t>two threads </a:t>
            </a:r>
            <a:r>
              <a:rPr lang="en-US" sz="2000" dirty="0"/>
              <a:t>are </a:t>
            </a:r>
            <a:r>
              <a:rPr lang="en-US" sz="2000" dirty="0" smtClean="0"/>
              <a:t>used</a:t>
            </a:r>
            <a:endParaRPr lang="ru-RU" sz="2000" dirty="0" smtClean="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8" name="Номер слайда 7"/>
          <p:cNvSpPr>
            <a:spLocks noGrp="1"/>
          </p:cNvSpPr>
          <p:nvPr>
            <p:ph type="sldNum" sz="quarter" idx="12"/>
          </p:nvPr>
        </p:nvSpPr>
        <p:spPr/>
        <p:txBody>
          <a:bodyPr/>
          <a:lstStyle/>
          <a:p>
            <a:pPr>
              <a:defRPr/>
            </a:pPr>
            <a:fld id="{88395F45-E841-462A-AE4C-2FD404BBB533}" type="slidenum">
              <a:rPr lang="ru-RU" smtClean="0"/>
              <a:pPr>
                <a:defRPr/>
              </a:pPr>
              <a:t>65</a:t>
            </a:fld>
            <a:r>
              <a:rPr lang="ru-RU" smtClean="0"/>
              <a:t> </a:t>
            </a:r>
            <a:endParaRPr lang="ru-RU" dirty="0"/>
          </a:p>
        </p:txBody>
      </p:sp>
      <p:pic>
        <p:nvPicPr>
          <p:cNvPr id="9625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562944" y="3160737"/>
            <a:ext cx="5486400" cy="307657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Заголовок 1"/>
          <p:cNvSpPr>
            <a:spLocks noGrp="1"/>
          </p:cNvSpPr>
          <p:nvPr>
            <p:ph type="title"/>
          </p:nvPr>
        </p:nvSpPr>
        <p:spPr/>
        <p:txBody>
          <a:bodyPr/>
          <a:lstStyle/>
          <a:p>
            <a:r>
              <a:rPr lang="en-US" sz="3200" dirty="0"/>
              <a:t>Basic parallel algorithm of </a:t>
            </a:r>
            <a:r>
              <a:rPr lang="en-US" sz="3200" dirty="0" smtClean="0"/>
              <a:t>matrices multiplication</a:t>
            </a:r>
            <a:endParaRPr lang="ru-RU" sz="3200" dirty="0" smtClean="0"/>
          </a:p>
        </p:txBody>
      </p:sp>
      <p:sp>
        <p:nvSpPr>
          <p:cNvPr id="63490" name="Содержимое 2"/>
          <p:cNvSpPr>
            <a:spLocks noGrp="1"/>
          </p:cNvSpPr>
          <p:nvPr>
            <p:ph idx="1"/>
          </p:nvPr>
        </p:nvSpPr>
        <p:spPr/>
        <p:txBody>
          <a:bodyPr/>
          <a:lstStyle/>
          <a:p>
            <a:pPr lvl="1"/>
            <a:r>
              <a:rPr lang="en-US" sz="2000" dirty="0"/>
              <a:t>The dependency chart of the experimental and theoretical execution </a:t>
            </a:r>
            <a:r>
              <a:rPr lang="en-US" sz="2000" dirty="0" smtClean="0"/>
              <a:t>time </a:t>
            </a:r>
            <a:r>
              <a:rPr lang="en-US" sz="2000" dirty="0"/>
              <a:t>for the parallel algorithm and the source data volume when four threads are used</a:t>
            </a:r>
            <a:endParaRPr lang="ru-RU" sz="2000" dirty="0" smtClean="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8" name="Номер слайда 7"/>
          <p:cNvSpPr>
            <a:spLocks noGrp="1"/>
          </p:cNvSpPr>
          <p:nvPr>
            <p:ph type="sldNum" sz="quarter" idx="12"/>
          </p:nvPr>
        </p:nvSpPr>
        <p:spPr/>
        <p:txBody>
          <a:bodyPr/>
          <a:lstStyle/>
          <a:p>
            <a:pPr>
              <a:defRPr/>
            </a:pPr>
            <a:fld id="{88395F45-E841-462A-AE4C-2FD404BBB533}" type="slidenum">
              <a:rPr lang="ru-RU" smtClean="0"/>
              <a:pPr>
                <a:defRPr/>
              </a:pPr>
              <a:t>66</a:t>
            </a:fld>
            <a:r>
              <a:rPr lang="ru-RU" smtClean="0"/>
              <a:t> </a:t>
            </a:r>
            <a:endParaRPr lang="ru-RU" dirty="0"/>
          </a:p>
        </p:txBody>
      </p:sp>
      <p:pic>
        <p:nvPicPr>
          <p:cNvPr id="9728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452688" y="2038350"/>
            <a:ext cx="5000625" cy="27813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Заголовок 1"/>
          <p:cNvSpPr>
            <a:spLocks noGrp="1"/>
          </p:cNvSpPr>
          <p:nvPr>
            <p:ph type="title"/>
          </p:nvPr>
        </p:nvSpPr>
        <p:spPr>
          <a:xfrm>
            <a:off x="272480" y="188640"/>
            <a:ext cx="9083675" cy="561975"/>
          </a:xfrm>
        </p:spPr>
        <p:txBody>
          <a:bodyPr/>
          <a:lstStyle/>
          <a:p>
            <a:r>
              <a:rPr lang="en-US" sz="3200" dirty="0" smtClean="0"/>
              <a:t>Chessboard block algorithm of matrices multiplication</a:t>
            </a:r>
            <a:r>
              <a:rPr lang="ru-RU" sz="3200" dirty="0" smtClean="0"/>
              <a:t>…</a:t>
            </a:r>
          </a:p>
        </p:txBody>
      </p:sp>
      <p:sp>
        <p:nvSpPr>
          <p:cNvPr id="83970" name="Содержимое 2"/>
          <p:cNvSpPr>
            <a:spLocks noGrp="1"/>
          </p:cNvSpPr>
          <p:nvPr>
            <p:ph idx="1"/>
          </p:nvPr>
        </p:nvSpPr>
        <p:spPr/>
        <p:txBody>
          <a:bodyPr/>
          <a:lstStyle/>
          <a:p>
            <a:r>
              <a:rPr lang="en-US" b="1" dirty="0"/>
              <a:t>Specifying the </a:t>
            </a:r>
            <a:r>
              <a:rPr lang="en-US" b="1" dirty="0" smtClean="0"/>
              <a:t>subtasks</a:t>
            </a:r>
            <a:r>
              <a:rPr lang="ru-RU" b="1" dirty="0" smtClean="0"/>
              <a:t>.</a:t>
            </a:r>
          </a:p>
          <a:p>
            <a:pPr lvl="1"/>
            <a:r>
              <a:rPr lang="en-US" dirty="0" smtClean="0"/>
              <a:t>When using the chessboard block method of data division, the source matrices </a:t>
            </a:r>
            <a:r>
              <a:rPr lang="ru-RU" i="1" dirty="0" smtClean="0"/>
              <a:t>А</a:t>
            </a:r>
            <a:r>
              <a:rPr lang="ru-RU" dirty="0" smtClean="0"/>
              <a:t>, </a:t>
            </a:r>
            <a:r>
              <a:rPr lang="ru-RU" i="1" dirty="0" smtClean="0"/>
              <a:t>В</a:t>
            </a:r>
            <a:r>
              <a:rPr lang="ru-RU" dirty="0" smtClean="0"/>
              <a:t> </a:t>
            </a:r>
            <a:r>
              <a:rPr lang="en-US" dirty="0" smtClean="0"/>
              <a:t>and the resulting matrix </a:t>
            </a:r>
            <a:r>
              <a:rPr lang="ru-RU" i="1" dirty="0" smtClean="0"/>
              <a:t>С</a:t>
            </a:r>
            <a:r>
              <a:rPr lang="ru-RU" dirty="0" smtClean="0"/>
              <a:t> </a:t>
            </a:r>
            <a:r>
              <a:rPr lang="en-US" dirty="0" smtClean="0"/>
              <a:t>are presented </a:t>
            </a:r>
            <a:r>
              <a:rPr lang="en-US" dirty="0"/>
              <a:t>in the form of </a:t>
            </a:r>
            <a:r>
              <a:rPr lang="en-US" dirty="0" smtClean="0"/>
              <a:t>a set </a:t>
            </a:r>
            <a:r>
              <a:rPr lang="en-US" dirty="0"/>
              <a:t>of blocks.</a:t>
            </a:r>
            <a:r>
              <a:rPr lang="ru-RU" dirty="0" smtClean="0"/>
              <a:t> </a:t>
            </a:r>
          </a:p>
          <a:p>
            <a:pPr lvl="1"/>
            <a:r>
              <a:rPr lang="en-US" dirty="0" smtClean="0"/>
              <a:t>Suppose further that </a:t>
            </a:r>
            <a:r>
              <a:rPr lang="en-US" dirty="0"/>
              <a:t>all the matrices are </a:t>
            </a:r>
            <a:r>
              <a:rPr lang="en-US" i="1" dirty="0"/>
              <a:t>n</a:t>
            </a:r>
            <a:r>
              <a:rPr lang="en-US" dirty="0"/>
              <a:t> × </a:t>
            </a:r>
            <a:r>
              <a:rPr lang="en-US" i="1" dirty="0"/>
              <a:t>n </a:t>
            </a:r>
            <a:r>
              <a:rPr lang="en-US" dirty="0" smtClean="0"/>
              <a:t>square matrices, </a:t>
            </a:r>
            <a:r>
              <a:rPr lang="en-US" dirty="0"/>
              <a:t>the </a:t>
            </a:r>
            <a:r>
              <a:rPr lang="en-US" dirty="0" smtClean="0"/>
              <a:t>number </a:t>
            </a:r>
            <a:r>
              <a:rPr lang="en-US" dirty="0"/>
              <a:t>of </a:t>
            </a:r>
            <a:r>
              <a:rPr lang="en-US" dirty="0" smtClean="0"/>
              <a:t>blocks horizontally and </a:t>
            </a:r>
            <a:r>
              <a:rPr lang="en-US" dirty="0"/>
              <a:t>vertically </a:t>
            </a:r>
            <a:r>
              <a:rPr lang="en-US" dirty="0" smtClean="0"/>
              <a:t>is the </a:t>
            </a:r>
            <a:r>
              <a:rPr lang="en-US" dirty="0"/>
              <a:t>same and </a:t>
            </a:r>
            <a:r>
              <a:rPr lang="en-US" dirty="0" smtClean="0"/>
              <a:t>equals </a:t>
            </a:r>
            <a:r>
              <a:rPr lang="en-US" dirty="0"/>
              <a:t>q (</a:t>
            </a:r>
            <a:r>
              <a:rPr lang="en-US" dirty="0" smtClean="0"/>
              <a:t>i.e., </a:t>
            </a:r>
            <a:r>
              <a:rPr lang="en-US" dirty="0"/>
              <a:t>the size of all the blocks is </a:t>
            </a:r>
            <a:r>
              <a:rPr lang="en-US" i="1" dirty="0"/>
              <a:t>k</a:t>
            </a:r>
            <a:r>
              <a:rPr lang="ru-RU" i="1" dirty="0"/>
              <a:t>×</a:t>
            </a:r>
            <a:r>
              <a:rPr lang="en-US" i="1" dirty="0"/>
              <a:t>k</a:t>
            </a:r>
            <a:r>
              <a:rPr lang="ru-RU" i="1" dirty="0"/>
              <a:t>, </a:t>
            </a:r>
            <a:r>
              <a:rPr lang="en-US" i="1" dirty="0"/>
              <a:t>k</a:t>
            </a:r>
            <a:r>
              <a:rPr lang="ru-RU" i="1" dirty="0"/>
              <a:t>=</a:t>
            </a:r>
            <a:r>
              <a:rPr lang="en-US" i="1" dirty="0"/>
              <a:t>n</a:t>
            </a:r>
            <a:r>
              <a:rPr lang="ru-RU" i="1" dirty="0"/>
              <a:t>/</a:t>
            </a:r>
            <a:r>
              <a:rPr lang="en-US" i="1" dirty="0" smtClean="0"/>
              <a:t>q</a:t>
            </a:r>
            <a:r>
              <a:rPr lang="en-US" dirty="0" smtClean="0"/>
              <a:t>).</a:t>
            </a:r>
            <a:br>
              <a:rPr lang="en-US" dirty="0" smtClean="0"/>
            </a:br>
            <a:endParaRPr lang="ru-RU" dirty="0" smtClean="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7" name="Номер слайда 6"/>
          <p:cNvSpPr>
            <a:spLocks noGrp="1"/>
          </p:cNvSpPr>
          <p:nvPr>
            <p:ph type="sldNum" sz="quarter" idx="12"/>
          </p:nvPr>
        </p:nvSpPr>
        <p:spPr/>
        <p:txBody>
          <a:bodyPr/>
          <a:lstStyle/>
          <a:p>
            <a:pPr>
              <a:defRPr/>
            </a:pPr>
            <a:fld id="{88395F45-E841-462A-AE4C-2FD404BBB533}" type="slidenum">
              <a:rPr lang="ru-RU" smtClean="0"/>
              <a:pPr>
                <a:defRPr/>
              </a:pPr>
              <a:t>67</a:t>
            </a:fld>
            <a:r>
              <a:rPr lang="ru-RU" smtClean="0"/>
              <a:t> </a:t>
            </a:r>
            <a:endParaRPr lang="ru-RU"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4" name="Заголовок 1"/>
          <p:cNvSpPr>
            <a:spLocks noGrp="1"/>
          </p:cNvSpPr>
          <p:nvPr>
            <p:ph type="title"/>
          </p:nvPr>
        </p:nvSpPr>
        <p:spPr/>
        <p:txBody>
          <a:bodyPr/>
          <a:lstStyle/>
          <a:p>
            <a:r>
              <a:rPr lang="en-US" sz="3200" dirty="0"/>
              <a:t>Chessboard block algorithm of matrices multiplication</a:t>
            </a:r>
            <a:r>
              <a:rPr lang="ru-RU" sz="3200" dirty="0"/>
              <a:t>…</a:t>
            </a:r>
            <a:endParaRPr lang="ru-RU" sz="3200" dirty="0" smtClean="0"/>
          </a:p>
        </p:txBody>
      </p:sp>
      <p:sp>
        <p:nvSpPr>
          <p:cNvPr id="3" name="Содержимое 2"/>
          <p:cNvSpPr>
            <a:spLocks noGrp="1"/>
          </p:cNvSpPr>
          <p:nvPr>
            <p:ph idx="1"/>
          </p:nvPr>
        </p:nvSpPr>
        <p:spPr/>
        <p:txBody>
          <a:bodyPr rtlCol="0">
            <a:normAutofit lnSpcReduction="10000"/>
          </a:bodyPr>
          <a:lstStyle/>
          <a:p>
            <a:pPr lvl="1" fontAlgn="auto">
              <a:spcAft>
                <a:spcPts val="0"/>
              </a:spcAft>
              <a:buFont typeface="Arial" pitchFamily="34" charset="0"/>
              <a:buChar char="–"/>
              <a:defRPr/>
            </a:pPr>
            <a:r>
              <a:rPr lang="en-US" sz="2200" dirty="0" smtClean="0"/>
              <a:t>Under this data representation, the operation of the multiplication of </a:t>
            </a:r>
            <a:r>
              <a:rPr lang="ru-RU" sz="2200" i="1" dirty="0" smtClean="0"/>
              <a:t>А</a:t>
            </a:r>
            <a:r>
              <a:rPr lang="ru-RU" sz="2200" dirty="0" smtClean="0"/>
              <a:t> </a:t>
            </a:r>
            <a:r>
              <a:rPr lang="en-US" sz="2200" dirty="0" smtClean="0"/>
              <a:t>by</a:t>
            </a:r>
            <a:r>
              <a:rPr lang="ru-RU" sz="2200" dirty="0" smtClean="0"/>
              <a:t> </a:t>
            </a:r>
            <a:r>
              <a:rPr lang="en-US" sz="2200" i="1" dirty="0" smtClean="0"/>
              <a:t>B</a:t>
            </a:r>
            <a:r>
              <a:rPr lang="ru-RU" sz="2200" dirty="0" smtClean="0"/>
              <a:t> </a:t>
            </a:r>
            <a:r>
              <a:rPr lang="en-US" sz="2200" dirty="0" smtClean="0"/>
              <a:t>by blocks can take on a form of</a:t>
            </a:r>
            <a:endParaRPr lang="ru-RU" sz="2200" dirty="0" smtClean="0"/>
          </a:p>
          <a:p>
            <a:pPr lvl="1" fontAlgn="auto">
              <a:spcAft>
                <a:spcPts val="0"/>
              </a:spcAft>
              <a:buFont typeface="Arial" pitchFamily="34" charset="0"/>
              <a:buChar char="–"/>
              <a:defRPr/>
            </a:pPr>
            <a:endParaRPr lang="ru-RU" dirty="0" smtClean="0"/>
          </a:p>
          <a:p>
            <a:pPr lvl="1" fontAlgn="auto">
              <a:spcAft>
                <a:spcPts val="0"/>
              </a:spcAft>
              <a:buFont typeface="Arial" pitchFamily="34" charset="0"/>
              <a:buChar char="–"/>
              <a:defRPr/>
            </a:pPr>
            <a:endParaRPr lang="ru-RU" dirty="0" smtClean="0"/>
          </a:p>
          <a:p>
            <a:pPr lvl="1" fontAlgn="auto">
              <a:spcAft>
                <a:spcPts val="0"/>
              </a:spcAft>
              <a:buFont typeface="Arial" pitchFamily="34" charset="0"/>
              <a:buChar char="–"/>
              <a:defRPr/>
            </a:pPr>
            <a:endParaRPr lang="ru-RU" dirty="0" smtClean="0"/>
          </a:p>
          <a:p>
            <a:pPr lvl="1" fontAlgn="auto">
              <a:spcAft>
                <a:spcPts val="0"/>
              </a:spcAft>
              <a:buFont typeface="Arial" pitchFamily="34" charset="0"/>
              <a:buNone/>
              <a:defRPr/>
            </a:pPr>
            <a:r>
              <a:rPr lang="ru-RU" dirty="0" smtClean="0"/>
              <a:t>	</a:t>
            </a:r>
            <a:r>
              <a:rPr lang="en-US" sz="2200" dirty="0" smtClean="0"/>
              <a:t>where each block </a:t>
            </a:r>
            <a:r>
              <a:rPr lang="en-US" sz="2200" i="1" dirty="0" err="1" smtClean="0"/>
              <a:t>C</a:t>
            </a:r>
            <a:r>
              <a:rPr lang="en-US" sz="2200" i="1" baseline="-25000" dirty="0" err="1" smtClean="0"/>
              <a:t>ij</a:t>
            </a:r>
            <a:r>
              <a:rPr lang="ru-RU" sz="2200" dirty="0" smtClean="0"/>
              <a:t> </a:t>
            </a:r>
            <a:r>
              <a:rPr lang="en-US" sz="2200" dirty="0" smtClean="0"/>
              <a:t>of the matrix </a:t>
            </a:r>
            <a:r>
              <a:rPr lang="en-US" sz="2200" i="1" dirty="0" smtClean="0"/>
              <a:t>C</a:t>
            </a:r>
            <a:r>
              <a:rPr lang="ru-RU" sz="2200" dirty="0" smtClean="0"/>
              <a:t> </a:t>
            </a:r>
            <a:r>
              <a:rPr lang="en-US" sz="2200" dirty="0" smtClean="0"/>
              <a:t>is defined according to the following expression:</a:t>
            </a:r>
            <a:endParaRPr lang="ru-RU" sz="2200" dirty="0" smtClean="0"/>
          </a:p>
          <a:p>
            <a:pPr lvl="1" fontAlgn="auto">
              <a:spcAft>
                <a:spcPts val="0"/>
              </a:spcAft>
              <a:buFont typeface="Arial" pitchFamily="34" charset="0"/>
              <a:buNone/>
              <a:defRPr/>
            </a:pPr>
            <a:endParaRPr lang="ru-RU" sz="2200" dirty="0" smtClean="0"/>
          </a:p>
          <a:p>
            <a:pPr lvl="1" fontAlgn="auto">
              <a:spcAft>
                <a:spcPts val="0"/>
              </a:spcAft>
              <a:buFont typeface="Arial" pitchFamily="34" charset="0"/>
              <a:buNone/>
              <a:defRPr/>
            </a:pPr>
            <a:endParaRPr lang="ru-RU" sz="2200" dirty="0" smtClean="0"/>
          </a:p>
          <a:p>
            <a:pPr lvl="1" fontAlgn="auto">
              <a:spcAft>
                <a:spcPts val="0"/>
              </a:spcAft>
              <a:buFont typeface="Arial" pitchFamily="34" charset="0"/>
              <a:buChar char="–"/>
              <a:defRPr/>
            </a:pPr>
            <a:r>
              <a:rPr lang="en-US" sz="2200" dirty="0" smtClean="0"/>
              <a:t>When using the block data decomposition, it is natural to take the computations with the matrices blocks as a base for specifying the basic subtasks.</a:t>
            </a:r>
            <a:r>
              <a:rPr lang="ru-RU" sz="2200" dirty="0" smtClean="0"/>
              <a:t> </a:t>
            </a:r>
          </a:p>
          <a:p>
            <a:pPr lvl="2" fontAlgn="auto">
              <a:spcAft>
                <a:spcPts val="0"/>
              </a:spcAft>
              <a:buFont typeface="Arial" pitchFamily="34" charset="0"/>
              <a:buChar char="•"/>
              <a:defRPr/>
            </a:pPr>
            <a:r>
              <a:rPr lang="en-US" sz="1900" dirty="0" smtClean="0"/>
              <a:t>Let us determine the basic subtask as a procedure of the computation of all the elements for one of the block of the matrix </a:t>
            </a:r>
            <a:r>
              <a:rPr lang="en-US" sz="1900" i="1" dirty="0" smtClean="0"/>
              <a:t>C</a:t>
            </a:r>
            <a:r>
              <a:rPr lang="en-US" sz="1900" dirty="0" smtClean="0"/>
              <a:t>.</a:t>
            </a:r>
            <a:endParaRPr lang="ru-RU" sz="1900" dirty="0" smtClean="0"/>
          </a:p>
          <a:p>
            <a:pPr lvl="1" fontAlgn="auto">
              <a:spcAft>
                <a:spcPts val="0"/>
              </a:spcAft>
              <a:buFont typeface="Arial" pitchFamily="34" charset="0"/>
              <a:buNone/>
              <a:defRPr/>
            </a:pPr>
            <a:endParaRPr lang="ru-RU" sz="2200" dirty="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81928" name="Rectangle 2"/>
          <p:cNvSpPr>
            <a:spLocks noChangeArrowheads="1"/>
          </p:cNvSpPr>
          <p:nvPr/>
        </p:nvSpPr>
        <p:spPr bwMode="auto">
          <a:xfrm>
            <a:off x="9721269" y="-184666"/>
            <a:ext cx="184731" cy="369332"/>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81921" name="Object 1"/>
          <p:cNvGraphicFramePr>
            <a:graphicFrameLocks noChangeAspect="1"/>
          </p:cNvGraphicFramePr>
          <p:nvPr/>
        </p:nvGraphicFramePr>
        <p:xfrm>
          <a:off x="1363796" y="1989138"/>
          <a:ext cx="7843969" cy="1008062"/>
        </p:xfrm>
        <a:graphic>
          <a:graphicData uri="http://schemas.openxmlformats.org/presentationml/2006/ole">
            <p:oleObj spid="_x0000_s84198" name="Формула" r:id="rId3" imgW="5270500" imgH="736600" progId="Equation.3">
              <p:embed/>
            </p:oleObj>
          </a:graphicData>
        </a:graphic>
      </p:graphicFrame>
      <p:sp>
        <p:nvSpPr>
          <p:cNvPr id="81929" name="Rectangle 4"/>
          <p:cNvSpPr>
            <a:spLocks noChangeArrowheads="1"/>
          </p:cNvSpPr>
          <p:nvPr/>
        </p:nvSpPr>
        <p:spPr bwMode="auto">
          <a:xfrm>
            <a:off x="9721269" y="-184666"/>
            <a:ext cx="184731" cy="369332"/>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81923" name="Object 3"/>
          <p:cNvGraphicFramePr>
            <a:graphicFrameLocks noChangeAspect="1"/>
          </p:cNvGraphicFramePr>
          <p:nvPr>
            <p:extLst>
              <p:ext uri="{D42A27DB-BD31-4B8C-83A1-F6EECF244321}">
                <p14:modId xmlns:p14="http://schemas.microsoft.com/office/powerpoint/2010/main" xmlns="" val="2048415700"/>
              </p:ext>
            </p:extLst>
          </p:nvPr>
        </p:nvGraphicFramePr>
        <p:xfrm>
          <a:off x="4165336" y="3645967"/>
          <a:ext cx="1575329" cy="719137"/>
        </p:xfrm>
        <a:graphic>
          <a:graphicData uri="http://schemas.openxmlformats.org/presentationml/2006/ole">
            <p:oleObj spid="_x0000_s84199" name="Формула" r:id="rId4" imgW="927100" imgH="457200" progId="Equation.3">
              <p:embed/>
            </p:oleObj>
          </a:graphicData>
        </a:graphic>
      </p:graphicFrame>
      <p:sp>
        <p:nvSpPr>
          <p:cNvPr id="11" name="Номер слайда 10"/>
          <p:cNvSpPr>
            <a:spLocks noGrp="1"/>
          </p:cNvSpPr>
          <p:nvPr>
            <p:ph type="sldNum" sz="quarter" idx="12"/>
          </p:nvPr>
        </p:nvSpPr>
        <p:spPr/>
        <p:txBody>
          <a:bodyPr/>
          <a:lstStyle/>
          <a:p>
            <a:pPr>
              <a:defRPr/>
            </a:pPr>
            <a:fld id="{88395F45-E841-462A-AE4C-2FD404BBB533}" type="slidenum">
              <a:rPr lang="ru-RU" smtClean="0"/>
              <a:pPr>
                <a:defRPr/>
              </a:pPr>
              <a:t>68</a:t>
            </a:fld>
            <a:r>
              <a:rPr lang="ru-RU" smtClean="0"/>
              <a:t> </a:t>
            </a:r>
            <a:endParaRPr lang="ru-RU"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Заголовок 1"/>
          <p:cNvSpPr>
            <a:spLocks noGrp="1"/>
          </p:cNvSpPr>
          <p:nvPr>
            <p:ph type="title"/>
          </p:nvPr>
        </p:nvSpPr>
        <p:spPr/>
        <p:txBody>
          <a:bodyPr/>
          <a:lstStyle/>
          <a:p>
            <a:r>
              <a:rPr lang="en-US" sz="3200" dirty="0"/>
              <a:t>Chessboard block algorithm of matrices multiplication</a:t>
            </a:r>
            <a:r>
              <a:rPr lang="ru-RU" sz="3200" dirty="0"/>
              <a:t>…</a:t>
            </a:r>
            <a:endParaRPr lang="ru-RU" sz="3200" dirty="0" smtClean="0"/>
          </a:p>
        </p:txBody>
      </p:sp>
      <p:sp>
        <p:nvSpPr>
          <p:cNvPr id="84994" name="Содержимое 2"/>
          <p:cNvSpPr>
            <a:spLocks noGrp="1"/>
          </p:cNvSpPr>
          <p:nvPr>
            <p:ph idx="1"/>
          </p:nvPr>
        </p:nvSpPr>
        <p:spPr/>
        <p:txBody>
          <a:bodyPr/>
          <a:lstStyle/>
          <a:p>
            <a:pPr lvl="1"/>
            <a:r>
              <a:rPr lang="en-US" dirty="0"/>
              <a:t>The parallel matrix-matrix multiplication </a:t>
            </a:r>
            <a:r>
              <a:rPr lang="en-US" dirty="0" smtClean="0"/>
              <a:t>algorithms based on the block data decomposition and focused on the multiprocessor computational system with distributed memory are widely known.</a:t>
            </a:r>
            <a:r>
              <a:rPr lang="ru-RU" dirty="0" smtClean="0"/>
              <a:t> </a:t>
            </a:r>
          </a:p>
          <a:p>
            <a:pPr lvl="2"/>
            <a:r>
              <a:rPr lang="en-US" dirty="0" smtClean="0"/>
              <a:t>When developing the algorithms oriented on using the </a:t>
            </a:r>
            <a:r>
              <a:rPr lang="en-US" dirty="0"/>
              <a:t>parallel computational system </a:t>
            </a:r>
            <a:r>
              <a:rPr lang="en-US" dirty="0" smtClean="0"/>
              <a:t>with distributed memory, it should be taken into consideration that allocation of all the necessary data in every subtask will surely lead to memory duplication</a:t>
            </a:r>
            <a:r>
              <a:rPr lang="ru-RU" dirty="0" smtClean="0"/>
              <a:t>. </a:t>
            </a:r>
          </a:p>
          <a:p>
            <a:pPr lvl="1"/>
            <a:r>
              <a:rPr lang="en-US" dirty="0" smtClean="0"/>
              <a:t>As a result, the computations should be organized so that at every single moment the subtasks possess only part </a:t>
            </a:r>
            <a:r>
              <a:rPr lang="en-US" dirty="0"/>
              <a:t>of the data necessary </a:t>
            </a:r>
            <a:r>
              <a:rPr lang="en-US" dirty="0" smtClean="0"/>
              <a:t>for calculations while an access to the rest part of the data would be provided with the help of message passing.</a:t>
            </a:r>
            <a:r>
              <a:rPr lang="ru-RU" dirty="0" smtClean="0"/>
              <a:t> </a:t>
            </a:r>
          </a:p>
          <a:p>
            <a:pPr lvl="1"/>
            <a:endParaRPr lang="ru-RU" dirty="0" smtClean="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7" name="Номер слайда 6"/>
          <p:cNvSpPr>
            <a:spLocks noGrp="1"/>
          </p:cNvSpPr>
          <p:nvPr>
            <p:ph type="sldNum" sz="quarter" idx="12"/>
          </p:nvPr>
        </p:nvSpPr>
        <p:spPr/>
        <p:txBody>
          <a:bodyPr/>
          <a:lstStyle/>
          <a:p>
            <a:pPr>
              <a:defRPr/>
            </a:pPr>
            <a:fld id="{88395F45-E841-462A-AE4C-2FD404BBB533}" type="slidenum">
              <a:rPr lang="ru-RU" smtClean="0"/>
              <a:pPr>
                <a:defRPr/>
              </a:pPr>
              <a:t>69</a:t>
            </a:fld>
            <a:r>
              <a:rPr lang="ru-RU" smtClean="0"/>
              <a:t> </a:t>
            </a: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Заголовок 1"/>
          <p:cNvSpPr>
            <a:spLocks noGrp="1"/>
          </p:cNvSpPr>
          <p:nvPr>
            <p:ph type="title"/>
          </p:nvPr>
        </p:nvSpPr>
        <p:spPr/>
        <p:txBody>
          <a:bodyPr/>
          <a:lstStyle/>
          <a:p>
            <a:r>
              <a:rPr lang="en-US" dirty="0"/>
              <a:t>Principles of</a:t>
            </a:r>
            <a:r>
              <a:rPr lang="ru-RU" dirty="0"/>
              <a:t> </a:t>
            </a:r>
            <a:r>
              <a:rPr lang="en-US" dirty="0"/>
              <a:t>parallelization </a:t>
            </a:r>
            <a:r>
              <a:rPr lang="ru-RU" dirty="0"/>
              <a:t>…</a:t>
            </a:r>
            <a:endParaRPr lang="ru-RU" dirty="0" smtClean="0"/>
          </a:p>
        </p:txBody>
      </p:sp>
      <p:sp>
        <p:nvSpPr>
          <p:cNvPr id="6147" name="Содержимое 2"/>
          <p:cNvSpPr>
            <a:spLocks noGrp="1"/>
          </p:cNvSpPr>
          <p:nvPr>
            <p:ph idx="1"/>
          </p:nvPr>
        </p:nvSpPr>
        <p:spPr/>
        <p:txBody>
          <a:bodyPr/>
          <a:lstStyle/>
          <a:p>
            <a:pPr>
              <a:buNone/>
            </a:pPr>
            <a:r>
              <a:rPr lang="ru-RU" b="1" dirty="0" smtClean="0"/>
              <a:t>1. </a:t>
            </a:r>
            <a:r>
              <a:rPr lang="en-US" b="1" dirty="0"/>
              <a:t>Block-striped decomposition</a:t>
            </a:r>
            <a:r>
              <a:rPr lang="ru-RU" b="1" dirty="0"/>
              <a:t>.</a:t>
            </a:r>
          </a:p>
          <a:p>
            <a:pPr lvl="1"/>
            <a:r>
              <a:rPr lang="en-US" sz="2000" dirty="0" smtClean="0"/>
              <a:t>Another possible way to generate the stripes is that a </a:t>
            </a:r>
            <a:r>
              <a:rPr lang="en-US" sz="2000" dirty="0"/>
              <a:t>certain scheme of  </a:t>
            </a:r>
            <a:r>
              <a:rPr lang="en-US" sz="2000" i="1" dirty="0"/>
              <a:t>alternation</a:t>
            </a:r>
            <a:r>
              <a:rPr lang="en-US" sz="2000" dirty="0"/>
              <a:t> (</a:t>
            </a:r>
            <a:r>
              <a:rPr lang="en-US" sz="2000" i="1" dirty="0" err="1"/>
              <a:t>cyclicity</a:t>
            </a:r>
            <a:r>
              <a:rPr lang="en-US" sz="2000" dirty="0" smtClean="0"/>
              <a:t>) of rows or columns is applied.</a:t>
            </a:r>
            <a:r>
              <a:rPr lang="ru-RU" sz="2000" dirty="0" smtClean="0"/>
              <a:t> </a:t>
            </a:r>
          </a:p>
          <a:p>
            <a:pPr lvl="2"/>
            <a:r>
              <a:rPr lang="en-US" sz="1800" dirty="0" smtClean="0"/>
              <a:t>As a rule, the number of threads </a:t>
            </a:r>
            <a:r>
              <a:rPr lang="en-US" sz="1800" i="1" dirty="0" smtClean="0"/>
              <a:t>p</a:t>
            </a:r>
            <a:r>
              <a:rPr lang="en-US" sz="1800" dirty="0" smtClean="0"/>
              <a:t> is used for alternation and in this case for </a:t>
            </a:r>
            <a:r>
              <a:rPr lang="en-US" sz="1800" dirty="0"/>
              <a:t>horizontal decomposition </a:t>
            </a:r>
            <a:r>
              <a:rPr lang="en-US" sz="1800" dirty="0" smtClean="0"/>
              <a:t>the matrix </a:t>
            </a:r>
            <a:r>
              <a:rPr lang="en-US" sz="1800" i="1" dirty="0" smtClean="0"/>
              <a:t>A</a:t>
            </a:r>
            <a:r>
              <a:rPr lang="en-US" sz="1800" dirty="0" smtClean="0"/>
              <a:t> is represented as follows:</a:t>
            </a:r>
            <a:endParaRPr lang="ru-RU" sz="1800" dirty="0" smtClean="0"/>
          </a:p>
          <a:p>
            <a:pPr lvl="2"/>
            <a:endParaRPr lang="ru-RU" dirty="0" smtClean="0"/>
          </a:p>
          <a:p>
            <a:pPr lvl="1"/>
            <a:r>
              <a:rPr lang="en-US" sz="2000" dirty="0" smtClean="0"/>
              <a:t>The cyclic scheme for </a:t>
            </a:r>
            <a:r>
              <a:rPr lang="en-US" sz="2000" dirty="0"/>
              <a:t>g</a:t>
            </a:r>
            <a:r>
              <a:rPr lang="en-US" sz="2000" dirty="0" smtClean="0"/>
              <a:t>enerating stripes might be useful for better balancing </a:t>
            </a:r>
            <a:r>
              <a:rPr lang="en-US" sz="2000" dirty="0"/>
              <a:t>the computational load of the computational </a:t>
            </a:r>
            <a:r>
              <a:rPr lang="en-US" sz="2000" dirty="0" smtClean="0"/>
              <a:t>elements</a:t>
            </a:r>
            <a:endParaRPr lang="ru-RU" sz="2000" dirty="0" smtClean="0"/>
          </a:p>
          <a:p>
            <a:pPr lvl="2"/>
            <a:r>
              <a:rPr lang="en-US" sz="1800" dirty="0" smtClean="0"/>
              <a:t>for example, when a system of linear equations is solved using Gauss method</a:t>
            </a:r>
            <a:br>
              <a:rPr lang="en-US" sz="1800" dirty="0" smtClean="0"/>
            </a:br>
            <a:endParaRPr lang="ru-RU" sz="1800" dirty="0" smtClean="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6150" name="Rectangle 2"/>
          <p:cNvSpPr>
            <a:spLocks noChangeArrowheads="1"/>
          </p:cNvSpPr>
          <p:nvPr/>
        </p:nvSpPr>
        <p:spPr bwMode="auto">
          <a:xfrm>
            <a:off x="9721269" y="-184666"/>
            <a:ext cx="184731" cy="369332"/>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6145" name="Object 1"/>
          <p:cNvGraphicFramePr>
            <a:graphicFrameLocks noChangeAspect="1"/>
          </p:cNvGraphicFramePr>
          <p:nvPr>
            <p:extLst>
              <p:ext uri="{D42A27DB-BD31-4B8C-83A1-F6EECF244321}">
                <p14:modId xmlns:p14="http://schemas.microsoft.com/office/powerpoint/2010/main" xmlns="" val="7553732"/>
              </p:ext>
            </p:extLst>
          </p:nvPr>
        </p:nvGraphicFramePr>
        <p:xfrm>
          <a:off x="1209014" y="2924944"/>
          <a:ext cx="8026267" cy="431800"/>
        </p:xfrm>
        <a:graphic>
          <a:graphicData uri="http://schemas.openxmlformats.org/presentationml/2006/ole">
            <p:oleObj spid="_x0000_s67698" name="Формула" r:id="rId3" imgW="4406900" imgH="254000" progId="Equation.3">
              <p:embed/>
            </p:oleObj>
          </a:graphicData>
        </a:graphic>
      </p:graphicFrame>
      <p:sp>
        <p:nvSpPr>
          <p:cNvPr id="9" name="Номер слайда 8"/>
          <p:cNvSpPr>
            <a:spLocks noGrp="1"/>
          </p:cNvSpPr>
          <p:nvPr>
            <p:ph type="sldNum" sz="quarter" idx="12"/>
          </p:nvPr>
        </p:nvSpPr>
        <p:spPr/>
        <p:txBody>
          <a:bodyPr/>
          <a:lstStyle/>
          <a:p>
            <a:pPr>
              <a:defRPr/>
            </a:pPr>
            <a:fld id="{88395F45-E841-462A-AE4C-2FD404BBB533}" type="slidenum">
              <a:rPr lang="ru-RU" smtClean="0"/>
              <a:pPr>
                <a:defRPr/>
              </a:pPr>
              <a:t>7</a:t>
            </a:fld>
            <a:r>
              <a:rPr lang="ru-RU" smtClean="0"/>
              <a:t> </a:t>
            </a:r>
            <a:endParaRPr lang="ru-RU"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Заголовок 1"/>
          <p:cNvSpPr>
            <a:spLocks noGrp="1"/>
          </p:cNvSpPr>
          <p:nvPr>
            <p:ph type="title"/>
          </p:nvPr>
        </p:nvSpPr>
        <p:spPr/>
        <p:txBody>
          <a:bodyPr/>
          <a:lstStyle/>
          <a:p>
            <a:r>
              <a:rPr lang="en-US" sz="3200" dirty="0"/>
              <a:t>Chessboard block algorithm of matrices multiplication</a:t>
            </a:r>
            <a:r>
              <a:rPr lang="ru-RU" sz="3200" dirty="0"/>
              <a:t>…</a:t>
            </a:r>
            <a:endParaRPr lang="ru-RU" sz="3200" dirty="0" smtClean="0"/>
          </a:p>
        </p:txBody>
      </p:sp>
      <p:sp>
        <p:nvSpPr>
          <p:cNvPr id="86018" name="Содержимое 2"/>
          <p:cNvSpPr>
            <a:spLocks noGrp="1"/>
          </p:cNvSpPr>
          <p:nvPr>
            <p:ph idx="1"/>
          </p:nvPr>
        </p:nvSpPr>
        <p:spPr/>
        <p:txBody>
          <a:bodyPr/>
          <a:lstStyle/>
          <a:p>
            <a:pPr lvl="1"/>
            <a:r>
              <a:rPr lang="en-US" dirty="0" smtClean="0"/>
              <a:t>The algorithms implementing the described approach includes </a:t>
            </a:r>
            <a:r>
              <a:rPr lang="en-US" i="1" dirty="0" smtClean="0"/>
              <a:t>Fox algorithm </a:t>
            </a:r>
            <a:r>
              <a:rPr lang="en-US" dirty="0" smtClean="0"/>
              <a:t>and </a:t>
            </a:r>
            <a:r>
              <a:rPr lang="en-US" i="1" dirty="0" smtClean="0"/>
              <a:t>Cannon algorithm</a:t>
            </a:r>
            <a:r>
              <a:rPr lang="ru-RU" dirty="0" smtClean="0"/>
              <a:t>.</a:t>
            </a:r>
          </a:p>
          <a:p>
            <a:pPr lvl="1"/>
            <a:r>
              <a:rPr lang="en-US" dirty="0" smtClean="0"/>
              <a:t>When executing the parallel algorithms on the systems with the </a:t>
            </a:r>
            <a:r>
              <a:rPr lang="en-US" i="1" dirty="0" smtClean="0"/>
              <a:t>shared memory</a:t>
            </a:r>
            <a:r>
              <a:rPr lang="en-US" dirty="0" smtClean="0"/>
              <a:t>, message passing between processors is not required.</a:t>
            </a:r>
            <a:r>
              <a:rPr lang="ru-RU" dirty="0" smtClean="0"/>
              <a:t> </a:t>
            </a:r>
            <a:endParaRPr lang="en-US" dirty="0" smtClean="0"/>
          </a:p>
          <a:p>
            <a:pPr lvl="1"/>
            <a:r>
              <a:rPr lang="en-US" dirty="0" smtClean="0"/>
              <a:t>The difference between parallel algorithms in this case consist in the </a:t>
            </a:r>
            <a:r>
              <a:rPr lang="en-US" i="1" dirty="0"/>
              <a:t>organization </a:t>
            </a:r>
            <a:r>
              <a:rPr lang="en-US" i="1" dirty="0" smtClean="0"/>
              <a:t>order </a:t>
            </a:r>
            <a:r>
              <a:rPr lang="en-US" dirty="0" smtClean="0"/>
              <a:t>of the computations with the matrices blocks. </a:t>
            </a:r>
            <a:endParaRPr lang="ru-RU" dirty="0" smtClean="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7" name="Номер слайда 6"/>
          <p:cNvSpPr>
            <a:spLocks noGrp="1"/>
          </p:cNvSpPr>
          <p:nvPr>
            <p:ph type="sldNum" sz="quarter" idx="12"/>
          </p:nvPr>
        </p:nvSpPr>
        <p:spPr/>
        <p:txBody>
          <a:bodyPr/>
          <a:lstStyle/>
          <a:p>
            <a:pPr>
              <a:defRPr/>
            </a:pPr>
            <a:fld id="{88395F45-E841-462A-AE4C-2FD404BBB533}" type="slidenum">
              <a:rPr lang="ru-RU" smtClean="0"/>
              <a:pPr>
                <a:defRPr/>
              </a:pPr>
              <a:t>70</a:t>
            </a:fld>
            <a:r>
              <a:rPr lang="ru-RU" smtClean="0"/>
              <a:t> </a:t>
            </a:r>
            <a:endParaRPr lang="ru-RU"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Заголовок 1"/>
          <p:cNvSpPr>
            <a:spLocks noGrp="1"/>
          </p:cNvSpPr>
          <p:nvPr>
            <p:ph type="title"/>
          </p:nvPr>
        </p:nvSpPr>
        <p:spPr/>
        <p:txBody>
          <a:bodyPr/>
          <a:lstStyle/>
          <a:p>
            <a:r>
              <a:rPr lang="en-US" sz="3200" dirty="0"/>
              <a:t>Chessboard block algorithm of matrices multiplication</a:t>
            </a:r>
            <a:r>
              <a:rPr lang="ru-RU" sz="3200" dirty="0"/>
              <a:t>…</a:t>
            </a:r>
            <a:endParaRPr lang="ru-RU" sz="3200" dirty="0" smtClean="0"/>
          </a:p>
        </p:txBody>
      </p:sp>
      <p:sp>
        <p:nvSpPr>
          <p:cNvPr id="94210" name="Содержимое 2"/>
          <p:cNvSpPr>
            <a:spLocks noGrp="1"/>
          </p:cNvSpPr>
          <p:nvPr>
            <p:ph idx="1"/>
          </p:nvPr>
        </p:nvSpPr>
        <p:spPr/>
        <p:txBody>
          <a:bodyPr/>
          <a:lstStyle/>
          <a:p>
            <a:r>
              <a:rPr lang="en-US" b="1" dirty="0" smtClean="0"/>
              <a:t>Extracting the informational dependencies.</a:t>
            </a:r>
          </a:p>
          <a:p>
            <a:pPr lvl="1"/>
            <a:r>
              <a:rPr lang="en-US" sz="2000" dirty="0" smtClean="0"/>
              <a:t>The organization scheme for the </a:t>
            </a:r>
            <a:r>
              <a:rPr lang="en-US" sz="2000" dirty="0"/>
              <a:t>chessboard </a:t>
            </a:r>
            <a:r>
              <a:rPr lang="en-US" sz="2000" dirty="0" smtClean="0"/>
              <a:t>block multiplication</a:t>
            </a:r>
            <a:endParaRPr lang="ru-RU" sz="2000" dirty="0" smtClean="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8" name="Номер слайда 7"/>
          <p:cNvSpPr>
            <a:spLocks noGrp="1"/>
          </p:cNvSpPr>
          <p:nvPr>
            <p:ph type="sldNum" sz="quarter" idx="12"/>
          </p:nvPr>
        </p:nvSpPr>
        <p:spPr/>
        <p:txBody>
          <a:bodyPr/>
          <a:lstStyle/>
          <a:p>
            <a:pPr>
              <a:defRPr/>
            </a:pPr>
            <a:fld id="{88395F45-E841-462A-AE4C-2FD404BBB533}" type="slidenum">
              <a:rPr lang="ru-RU" smtClean="0"/>
              <a:pPr>
                <a:defRPr/>
              </a:pPr>
              <a:t>71</a:t>
            </a:fld>
            <a:r>
              <a:rPr lang="ru-RU" smtClean="0"/>
              <a:t> </a:t>
            </a:r>
            <a:endParaRPr lang="ru-RU" dirty="0"/>
          </a:p>
        </p:txBody>
      </p:sp>
      <p:pic>
        <p:nvPicPr>
          <p:cNvPr id="10137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900362" y="1988840"/>
            <a:ext cx="4105275" cy="43434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Заголовок 1"/>
          <p:cNvSpPr>
            <a:spLocks noGrp="1"/>
          </p:cNvSpPr>
          <p:nvPr>
            <p:ph type="title"/>
          </p:nvPr>
        </p:nvSpPr>
        <p:spPr/>
        <p:txBody>
          <a:bodyPr/>
          <a:lstStyle/>
          <a:p>
            <a:r>
              <a:rPr lang="en-US" sz="3200" dirty="0"/>
              <a:t>Chessboard block algorithm of matrices multiplication</a:t>
            </a:r>
            <a:r>
              <a:rPr lang="ru-RU" sz="3200" dirty="0"/>
              <a:t>…</a:t>
            </a:r>
            <a:endParaRPr lang="ru-RU" sz="3200" dirty="0" smtClean="0"/>
          </a:p>
        </p:txBody>
      </p:sp>
      <p:sp>
        <p:nvSpPr>
          <p:cNvPr id="3" name="Содержимое 2"/>
          <p:cNvSpPr>
            <a:spLocks noGrp="1"/>
          </p:cNvSpPr>
          <p:nvPr>
            <p:ph idx="1"/>
          </p:nvPr>
        </p:nvSpPr>
        <p:spPr>
          <a:xfrm>
            <a:off x="495300" y="1071563"/>
            <a:ext cx="8915400" cy="5237162"/>
          </a:xfrm>
        </p:spPr>
        <p:txBody>
          <a:bodyPr rtlCol="0">
            <a:normAutofit fontScale="92500"/>
          </a:bodyPr>
          <a:lstStyle/>
          <a:p>
            <a:pPr fontAlgn="auto">
              <a:spcAft>
                <a:spcPts val="0"/>
              </a:spcAft>
              <a:buFont typeface="Arial" pitchFamily="34" charset="0"/>
              <a:buChar char="•"/>
              <a:defRPr/>
            </a:pPr>
            <a:r>
              <a:rPr lang="en-US" b="1" dirty="0"/>
              <a:t>Scaling and the </a:t>
            </a:r>
            <a:r>
              <a:rPr lang="en-US" b="1" dirty="0" smtClean="0"/>
              <a:t>subtasks distribution</a:t>
            </a:r>
            <a:r>
              <a:rPr lang="ru-RU" b="1" dirty="0" smtClean="0"/>
              <a:t>.</a:t>
            </a:r>
            <a:endParaRPr lang="en-US" b="1" dirty="0"/>
          </a:p>
          <a:p>
            <a:pPr lvl="1" fontAlgn="auto">
              <a:spcAft>
                <a:spcPts val="0"/>
              </a:spcAft>
              <a:buFont typeface="Arial" pitchFamily="34" charset="0"/>
              <a:buChar char="–"/>
              <a:defRPr/>
            </a:pPr>
            <a:r>
              <a:rPr lang="en-US" dirty="0" smtClean="0"/>
              <a:t>In the considered scheme of the parallel computations the number of the blocks can vary with choosing the size of the blocks</a:t>
            </a:r>
          </a:p>
          <a:p>
            <a:pPr lvl="2" fontAlgn="auto">
              <a:spcAft>
                <a:spcPts val="0"/>
              </a:spcAft>
              <a:buFont typeface="Arial" pitchFamily="34" charset="0"/>
              <a:buChar char="•"/>
              <a:defRPr/>
            </a:pPr>
            <a:r>
              <a:rPr lang="en-US" dirty="0"/>
              <a:t>t</a:t>
            </a:r>
            <a:r>
              <a:rPr lang="en-US" dirty="0" smtClean="0"/>
              <a:t>hese sizes can be adjusted so that the total number of the basic subtasks would be equal to the number of </a:t>
            </a:r>
            <a:r>
              <a:rPr lang="en-US" dirty="0"/>
              <a:t>the computational </a:t>
            </a:r>
            <a:r>
              <a:rPr lang="en-US" dirty="0" smtClean="0"/>
              <a:t>elements </a:t>
            </a:r>
            <a:r>
              <a:rPr lang="ru-RU" i="1" dirty="0" smtClean="0"/>
              <a:t>p</a:t>
            </a:r>
            <a:r>
              <a:rPr lang="ru-RU" dirty="0" smtClean="0"/>
              <a:t>. </a:t>
            </a:r>
            <a:endParaRPr lang="en-US" dirty="0" smtClean="0"/>
          </a:p>
          <a:p>
            <a:pPr lvl="1" fontAlgn="auto">
              <a:spcAft>
                <a:spcPts val="0"/>
              </a:spcAft>
              <a:buFont typeface="Arial" pitchFamily="34" charset="0"/>
              <a:buChar char="–"/>
              <a:defRPr/>
            </a:pPr>
            <a:r>
              <a:rPr lang="en-US" dirty="0" smtClean="0"/>
              <a:t>In the simplest case, when  the number of the </a:t>
            </a:r>
            <a:r>
              <a:rPr lang="en-US" dirty="0"/>
              <a:t>computational </a:t>
            </a:r>
            <a:r>
              <a:rPr lang="en-US" dirty="0" smtClean="0"/>
              <a:t>elements is representable in the form of </a:t>
            </a:r>
            <a:r>
              <a:rPr lang="ru-RU" i="1" dirty="0" smtClean="0"/>
              <a:t>p=</a:t>
            </a:r>
            <a:r>
              <a:rPr lang="ru-RU" i="1" dirty="0" smtClean="0">
                <a:sym typeface="Symbol"/>
              </a:rPr>
              <a:t></a:t>
            </a:r>
            <a:r>
              <a:rPr lang="ru-RU" i="1" baseline="30000" dirty="0" smtClean="0"/>
              <a:t>2</a:t>
            </a:r>
            <a:r>
              <a:rPr lang="ru-RU" dirty="0" smtClean="0"/>
              <a:t> </a:t>
            </a:r>
            <a:r>
              <a:rPr lang="en-US" dirty="0" smtClean="0"/>
              <a:t>, the number of the matrices blocks horizontally and vertically may be chosen to equal </a:t>
            </a:r>
            <a:r>
              <a:rPr lang="ru-RU" dirty="0" smtClean="0">
                <a:sym typeface="Symbol"/>
              </a:rPr>
              <a:t></a:t>
            </a:r>
            <a:r>
              <a:rPr lang="ru-RU" dirty="0" smtClean="0"/>
              <a:t> (</a:t>
            </a:r>
            <a:r>
              <a:rPr lang="en-US" dirty="0" smtClean="0"/>
              <a:t>i.e.</a:t>
            </a:r>
            <a:r>
              <a:rPr lang="ru-RU" dirty="0" smtClean="0"/>
              <a:t> </a:t>
            </a:r>
            <a:r>
              <a:rPr lang="ru-RU" i="1" dirty="0" smtClean="0"/>
              <a:t>q=</a:t>
            </a:r>
            <a:r>
              <a:rPr lang="ru-RU" dirty="0" smtClean="0">
                <a:sym typeface="Symbol"/>
              </a:rPr>
              <a:t></a:t>
            </a:r>
            <a:r>
              <a:rPr lang="ru-RU" dirty="0" smtClean="0"/>
              <a:t>). </a:t>
            </a:r>
          </a:p>
          <a:p>
            <a:pPr lvl="1" fontAlgn="auto">
              <a:spcAft>
                <a:spcPts val="0"/>
              </a:spcAft>
              <a:buFont typeface="Arial" pitchFamily="34" charset="0"/>
              <a:buChar char="–"/>
              <a:defRPr/>
            </a:pPr>
            <a:r>
              <a:rPr lang="en-US" dirty="0" smtClean="0"/>
              <a:t>In this case the calculations volume in every subtask is the same, so the complete balance </a:t>
            </a:r>
            <a:r>
              <a:rPr lang="en-US" dirty="0"/>
              <a:t>of the computational </a:t>
            </a:r>
            <a:r>
              <a:rPr lang="en-US" dirty="0" smtClean="0"/>
              <a:t>load among the </a:t>
            </a:r>
            <a:r>
              <a:rPr lang="en-US" dirty="0"/>
              <a:t>computational </a:t>
            </a:r>
            <a:r>
              <a:rPr lang="en-US" dirty="0" smtClean="0"/>
              <a:t>elements is achieved. </a:t>
            </a:r>
            <a:endParaRPr lang="ru-RU" dirty="0" smtClean="0"/>
          </a:p>
          <a:p>
            <a:pPr lvl="1" fontAlgn="auto">
              <a:spcAft>
                <a:spcPts val="0"/>
              </a:spcAft>
              <a:buFont typeface="Arial" pitchFamily="34" charset="0"/>
              <a:buChar char="–"/>
              <a:defRPr/>
            </a:pPr>
            <a:r>
              <a:rPr lang="en-US" dirty="0" smtClean="0"/>
              <a:t>In case the number of </a:t>
            </a:r>
            <a:r>
              <a:rPr lang="en-US" dirty="0"/>
              <a:t>the computational elements </a:t>
            </a:r>
            <a:r>
              <a:rPr lang="en-US" dirty="0" smtClean="0"/>
              <a:t>is not a total square, the number of the basic subtasks </a:t>
            </a:r>
            <a:r>
              <a:rPr lang="ru-RU" i="1" dirty="0" smtClean="0"/>
              <a:t>π=</a:t>
            </a:r>
            <a:r>
              <a:rPr lang="en-US" i="1" dirty="0" smtClean="0"/>
              <a:t>q</a:t>
            </a:r>
            <a:r>
              <a:rPr lang="ru-RU" i="1" dirty="0" smtClean="0"/>
              <a:t>∙</a:t>
            </a:r>
            <a:r>
              <a:rPr lang="en-US" i="1" dirty="0" smtClean="0"/>
              <a:t>q</a:t>
            </a:r>
            <a:r>
              <a:rPr lang="ru-RU" dirty="0" smtClean="0"/>
              <a:t> </a:t>
            </a:r>
            <a:r>
              <a:rPr lang="en-US" dirty="0" smtClean="0"/>
              <a:t>should be at least multiple of the number of the </a:t>
            </a:r>
            <a:r>
              <a:rPr lang="en-US" dirty="0"/>
              <a:t>computational </a:t>
            </a:r>
            <a:r>
              <a:rPr lang="en-US" dirty="0" smtClean="0"/>
              <a:t>elements.</a:t>
            </a:r>
            <a:endParaRPr lang="ru-RU" dirty="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7" name="Номер слайда 6"/>
          <p:cNvSpPr>
            <a:spLocks noGrp="1"/>
          </p:cNvSpPr>
          <p:nvPr>
            <p:ph type="sldNum" sz="quarter" idx="12"/>
          </p:nvPr>
        </p:nvSpPr>
        <p:spPr/>
        <p:txBody>
          <a:bodyPr/>
          <a:lstStyle/>
          <a:p>
            <a:pPr>
              <a:defRPr/>
            </a:pPr>
            <a:fld id="{88395F45-E841-462A-AE4C-2FD404BBB533}" type="slidenum">
              <a:rPr lang="ru-RU" smtClean="0"/>
              <a:pPr>
                <a:defRPr/>
              </a:pPr>
              <a:t>72</a:t>
            </a:fld>
            <a:r>
              <a:rPr lang="ru-RU" smtClean="0"/>
              <a:t> </a:t>
            </a:r>
            <a:endParaRPr lang="ru-RU"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4" name="Заголовок 1"/>
          <p:cNvSpPr>
            <a:spLocks noGrp="1"/>
          </p:cNvSpPr>
          <p:nvPr>
            <p:ph type="title"/>
          </p:nvPr>
        </p:nvSpPr>
        <p:spPr/>
        <p:txBody>
          <a:bodyPr/>
          <a:lstStyle/>
          <a:p>
            <a:r>
              <a:rPr lang="en-US" sz="3200" dirty="0"/>
              <a:t>Chessboard block algorithm of matrices multiplication</a:t>
            </a:r>
            <a:r>
              <a:rPr lang="ru-RU" sz="3200" dirty="0"/>
              <a:t>…</a:t>
            </a:r>
            <a:endParaRPr lang="ru-RU" sz="3200" dirty="0" smtClean="0"/>
          </a:p>
        </p:txBody>
      </p:sp>
      <p:sp>
        <p:nvSpPr>
          <p:cNvPr id="76805" name="Содержимое 2"/>
          <p:cNvSpPr>
            <a:spLocks noGrp="1"/>
          </p:cNvSpPr>
          <p:nvPr>
            <p:ph idx="1"/>
          </p:nvPr>
        </p:nvSpPr>
        <p:spPr/>
        <p:txBody>
          <a:bodyPr/>
          <a:lstStyle/>
          <a:p>
            <a:r>
              <a:rPr lang="en-US" b="1" dirty="0" smtClean="0"/>
              <a:t>Efficiency analysis.</a:t>
            </a:r>
            <a:endParaRPr lang="ru-RU" b="1" dirty="0" smtClean="0"/>
          </a:p>
          <a:p>
            <a:pPr lvl="1"/>
            <a:r>
              <a:rPr lang="en-US" sz="2000" dirty="0" smtClean="0"/>
              <a:t>Every thread performs the multiplication of the stripes of the blocks in the matrices-arguments.</a:t>
            </a:r>
            <a:r>
              <a:rPr lang="ru-RU" sz="2000" dirty="0" smtClean="0"/>
              <a:t> </a:t>
            </a:r>
          </a:p>
          <a:p>
            <a:pPr lvl="2"/>
            <a:r>
              <a:rPr lang="en-US" sz="1800" dirty="0" smtClean="0"/>
              <a:t>The block decomposition of the stripes makes changes only on the order of the computations execution, while the </a:t>
            </a:r>
            <a:r>
              <a:rPr lang="en-US" sz="1800" dirty="0"/>
              <a:t>total volume of the computational </a:t>
            </a:r>
            <a:r>
              <a:rPr lang="en-US" sz="1800" dirty="0" smtClean="0"/>
              <a:t>operations doesn’t change.</a:t>
            </a:r>
            <a:r>
              <a:rPr lang="ru-RU" sz="1800" dirty="0" smtClean="0"/>
              <a:t> </a:t>
            </a:r>
            <a:endParaRPr lang="en-US" sz="1800" dirty="0" smtClean="0"/>
          </a:p>
          <a:p>
            <a:pPr lvl="2"/>
            <a:endParaRPr lang="ru-RU" sz="1800" dirty="0" smtClean="0"/>
          </a:p>
          <a:p>
            <a:pPr lvl="1"/>
            <a:r>
              <a:rPr lang="en-US" sz="2000" dirty="0" smtClean="0"/>
              <a:t>Therefore, the </a:t>
            </a:r>
            <a:r>
              <a:rPr lang="en-US" sz="1800" dirty="0"/>
              <a:t>computational </a:t>
            </a:r>
            <a:r>
              <a:rPr lang="en-US" sz="1800" dirty="0" smtClean="0"/>
              <a:t>complexity of the </a:t>
            </a:r>
            <a:r>
              <a:rPr lang="en-US" sz="1800" dirty="0"/>
              <a:t>chessboard </a:t>
            </a:r>
            <a:r>
              <a:rPr lang="en-US" sz="1800" dirty="0" smtClean="0"/>
              <a:t>block algorithm is calculated as follows:</a:t>
            </a:r>
            <a:endParaRPr lang="ru-RU" sz="2000" dirty="0" smtClean="0"/>
          </a:p>
          <a:p>
            <a:pPr lvl="1"/>
            <a:endParaRPr lang="ru-RU" sz="2000" dirty="0" smtClean="0"/>
          </a:p>
          <a:p>
            <a:pPr lvl="1"/>
            <a:r>
              <a:rPr lang="en-US" sz="2000" dirty="0" smtClean="0"/>
              <a:t>On every algorithm iteration each thread performs the </a:t>
            </a:r>
            <a:r>
              <a:rPr lang="en-US" sz="1800" dirty="0" smtClean="0"/>
              <a:t>multiplication of </a:t>
            </a:r>
            <a:r>
              <a:rPr lang="en-US" sz="2000" dirty="0" smtClean="0"/>
              <a:t>two matrix blocks of size of </a:t>
            </a:r>
            <a:r>
              <a:rPr lang="ru-RU" sz="2000" i="1" dirty="0" smtClean="0"/>
              <a:t>(</a:t>
            </a:r>
            <a:r>
              <a:rPr lang="en-US" sz="2000" i="1" dirty="0" smtClean="0"/>
              <a:t>n</a:t>
            </a:r>
            <a:r>
              <a:rPr lang="ru-RU" sz="2000" i="1" dirty="0" smtClean="0"/>
              <a:t>/</a:t>
            </a:r>
            <a:r>
              <a:rPr lang="en-US" sz="2000" i="1" dirty="0" smtClean="0"/>
              <a:t>q</a:t>
            </a:r>
            <a:r>
              <a:rPr lang="ru-RU" sz="2000" i="1" dirty="0" smtClean="0"/>
              <a:t>)×(</a:t>
            </a:r>
            <a:r>
              <a:rPr lang="en-US" sz="2000" i="1" dirty="0" smtClean="0"/>
              <a:t>n</a:t>
            </a:r>
            <a:r>
              <a:rPr lang="ru-RU" sz="2000" i="1" dirty="0" smtClean="0"/>
              <a:t>/</a:t>
            </a:r>
            <a:r>
              <a:rPr lang="en-US" sz="2000" i="1" dirty="0" smtClean="0"/>
              <a:t>q</a:t>
            </a:r>
            <a:r>
              <a:rPr lang="ru-RU" sz="2000" i="1" dirty="0" smtClean="0"/>
              <a:t>). </a:t>
            </a:r>
          </a:p>
          <a:p>
            <a:pPr lvl="1"/>
            <a:r>
              <a:rPr lang="en-US" sz="2000" dirty="0" smtClean="0"/>
              <a:t>The volume of the data loaded from the main memory to the cache can be derived from the sequential algorithm model adjusted for the size of the matrix block.</a:t>
            </a:r>
            <a:endParaRPr lang="ru-RU" sz="2000" dirty="0" smtClean="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76808" name="Rectangle 2"/>
          <p:cNvSpPr>
            <a:spLocks noChangeArrowheads="1"/>
          </p:cNvSpPr>
          <p:nvPr/>
        </p:nvSpPr>
        <p:spPr bwMode="auto">
          <a:xfrm>
            <a:off x="9721269" y="-184666"/>
            <a:ext cx="184731" cy="369332"/>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76801" name="Object 1"/>
          <p:cNvGraphicFramePr>
            <a:graphicFrameLocks noChangeAspect="1"/>
          </p:cNvGraphicFramePr>
          <p:nvPr>
            <p:extLst>
              <p:ext uri="{D42A27DB-BD31-4B8C-83A1-F6EECF244321}">
                <p14:modId xmlns:p14="http://schemas.microsoft.com/office/powerpoint/2010/main" xmlns="" val="1287551923"/>
              </p:ext>
            </p:extLst>
          </p:nvPr>
        </p:nvGraphicFramePr>
        <p:xfrm>
          <a:off x="3595678" y="3068960"/>
          <a:ext cx="2748227" cy="431800"/>
        </p:xfrm>
        <a:graphic>
          <a:graphicData uri="http://schemas.openxmlformats.org/presentationml/2006/ole">
            <p:oleObj spid="_x0000_s85220" name="Формула" r:id="rId3" imgW="1282700" imgH="215900" progId="Equation.3">
              <p:embed/>
            </p:oleObj>
          </a:graphicData>
        </a:graphic>
      </p:graphicFrame>
      <p:sp>
        <p:nvSpPr>
          <p:cNvPr id="76809" name="Rectangle 4"/>
          <p:cNvSpPr>
            <a:spLocks noChangeArrowheads="1"/>
          </p:cNvSpPr>
          <p:nvPr/>
        </p:nvSpPr>
        <p:spPr bwMode="auto">
          <a:xfrm>
            <a:off x="9721269" y="-184666"/>
            <a:ext cx="184731" cy="369332"/>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76803" name="Object 3"/>
          <p:cNvGraphicFramePr>
            <a:graphicFrameLocks noChangeAspect="1"/>
          </p:cNvGraphicFramePr>
          <p:nvPr>
            <p:extLst>
              <p:ext uri="{D42A27DB-BD31-4B8C-83A1-F6EECF244321}">
                <p14:modId xmlns:p14="http://schemas.microsoft.com/office/powerpoint/2010/main" xmlns="" val="672871932"/>
              </p:ext>
            </p:extLst>
          </p:nvPr>
        </p:nvGraphicFramePr>
        <p:xfrm>
          <a:off x="2881298" y="4077072"/>
          <a:ext cx="3996796" cy="431800"/>
        </p:xfrm>
        <a:graphic>
          <a:graphicData uri="http://schemas.openxmlformats.org/presentationml/2006/ole">
            <p:oleObj spid="_x0000_s85221" name="Формула" r:id="rId4" imgW="1955800" imgH="228600" progId="Equation.3">
              <p:embed/>
            </p:oleObj>
          </a:graphicData>
        </a:graphic>
      </p:graphicFrame>
      <p:sp>
        <p:nvSpPr>
          <p:cNvPr id="11" name="Номер слайда 10"/>
          <p:cNvSpPr>
            <a:spLocks noGrp="1"/>
          </p:cNvSpPr>
          <p:nvPr>
            <p:ph type="sldNum" sz="quarter" idx="12"/>
          </p:nvPr>
        </p:nvSpPr>
        <p:spPr/>
        <p:txBody>
          <a:bodyPr/>
          <a:lstStyle/>
          <a:p>
            <a:pPr>
              <a:defRPr/>
            </a:pPr>
            <a:fld id="{88395F45-E841-462A-AE4C-2FD404BBB533}" type="slidenum">
              <a:rPr lang="ru-RU" smtClean="0"/>
              <a:pPr>
                <a:defRPr/>
              </a:pPr>
              <a:t>73</a:t>
            </a:fld>
            <a:r>
              <a:rPr lang="ru-RU" smtClean="0"/>
              <a:t> </a:t>
            </a:r>
            <a:endParaRPr lang="ru-RU"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8" name="Заголовок 1"/>
          <p:cNvSpPr>
            <a:spLocks noGrp="1"/>
          </p:cNvSpPr>
          <p:nvPr>
            <p:ph type="title"/>
          </p:nvPr>
        </p:nvSpPr>
        <p:spPr/>
        <p:txBody>
          <a:bodyPr/>
          <a:lstStyle/>
          <a:p>
            <a:r>
              <a:rPr lang="en-US" sz="3200" dirty="0"/>
              <a:t>Chessboard block algorithm of matrices multiplication</a:t>
            </a:r>
            <a:r>
              <a:rPr lang="ru-RU" sz="3200" dirty="0"/>
              <a:t>…</a:t>
            </a:r>
            <a:endParaRPr lang="ru-RU" sz="3200" dirty="0" smtClean="0"/>
          </a:p>
        </p:txBody>
      </p:sp>
      <p:sp>
        <p:nvSpPr>
          <p:cNvPr id="88069" name="Содержимое 2"/>
          <p:cNvSpPr>
            <a:spLocks noGrp="1"/>
          </p:cNvSpPr>
          <p:nvPr>
            <p:ph idx="1"/>
          </p:nvPr>
        </p:nvSpPr>
        <p:spPr/>
        <p:txBody>
          <a:bodyPr/>
          <a:lstStyle/>
          <a:p>
            <a:pPr lvl="1"/>
            <a:r>
              <a:rPr lang="en-US" sz="2000" dirty="0" smtClean="0"/>
              <a:t>To calculate the block of the resulting matrix, each thread executes </a:t>
            </a:r>
            <a:r>
              <a:rPr lang="en-US" sz="2000" i="1" dirty="0" smtClean="0"/>
              <a:t>q</a:t>
            </a:r>
            <a:r>
              <a:rPr lang="ru-RU" sz="2000" dirty="0" smtClean="0"/>
              <a:t> </a:t>
            </a:r>
            <a:r>
              <a:rPr lang="en-US" sz="2000" dirty="0" smtClean="0"/>
              <a:t>iterations</a:t>
            </a:r>
            <a:r>
              <a:rPr lang="ru-RU" sz="2000" dirty="0" smtClean="0"/>
              <a:t>. </a:t>
            </a:r>
          </a:p>
          <a:p>
            <a:pPr lvl="1"/>
            <a:r>
              <a:rPr lang="en-US" sz="2000" dirty="0" smtClean="0"/>
              <a:t>Several threads access the memory strictly sequentially.</a:t>
            </a:r>
            <a:endParaRPr lang="ru-RU" sz="2000" dirty="0" smtClean="0"/>
          </a:p>
          <a:p>
            <a:pPr lvl="1"/>
            <a:r>
              <a:rPr lang="en-US" sz="2000" dirty="0" smtClean="0"/>
              <a:t>The total number of the threads is </a:t>
            </a:r>
            <a:r>
              <a:rPr lang="en-US" sz="2000" i="1" dirty="0" smtClean="0"/>
              <a:t>q</a:t>
            </a:r>
            <a:r>
              <a:rPr lang="ru-RU" sz="2000" i="1" baseline="30000" dirty="0" smtClean="0"/>
              <a:t>2</a:t>
            </a:r>
            <a:r>
              <a:rPr lang="ru-RU" sz="2000" dirty="0" smtClean="0"/>
              <a:t>. </a:t>
            </a:r>
          </a:p>
          <a:p>
            <a:pPr lvl="1"/>
            <a:r>
              <a:rPr lang="en-US" sz="2000" dirty="0" smtClean="0"/>
              <a:t>Thus, the time for reading the data from the main memory to the cache </a:t>
            </a:r>
            <a:r>
              <a:rPr lang="en-US" sz="2000" dirty="0"/>
              <a:t>for the </a:t>
            </a:r>
            <a:r>
              <a:rPr lang="en-US" sz="2000" dirty="0" smtClean="0"/>
              <a:t>chessboard </a:t>
            </a:r>
            <a:r>
              <a:rPr lang="en-US" sz="2000" dirty="0"/>
              <a:t>block algorithm of matrices </a:t>
            </a:r>
            <a:r>
              <a:rPr lang="en-US" sz="2000" dirty="0" smtClean="0"/>
              <a:t>multiplication is obtained by the formula</a:t>
            </a:r>
            <a:endParaRPr lang="ru-RU" sz="2000" dirty="0" smtClean="0"/>
          </a:p>
          <a:p>
            <a:pPr lvl="1"/>
            <a:endParaRPr lang="ru-RU" sz="2000" dirty="0" smtClean="0"/>
          </a:p>
          <a:p>
            <a:pPr lvl="1"/>
            <a:endParaRPr lang="ru-RU" sz="2000" dirty="0" smtClean="0"/>
          </a:p>
          <a:p>
            <a:pPr lvl="1"/>
            <a:r>
              <a:rPr lang="en-US" sz="2000" dirty="0"/>
              <a:t>After more detailed analysis of the algorithm, it can be noted that a block that is read to the cache by one of the threads is used by the other (q-1) threads simultaneously, </a:t>
            </a:r>
            <a:r>
              <a:rPr lang="en-US" sz="2000" dirty="0" smtClean="0"/>
              <a:t>therefore</a:t>
            </a:r>
            <a:endParaRPr lang="ru-RU" dirty="0" smtClean="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88072" name="Rectangle 2"/>
          <p:cNvSpPr>
            <a:spLocks noChangeArrowheads="1"/>
          </p:cNvSpPr>
          <p:nvPr/>
        </p:nvSpPr>
        <p:spPr bwMode="auto">
          <a:xfrm>
            <a:off x="9721269" y="-184666"/>
            <a:ext cx="184731" cy="369332"/>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88065" name="Object 1"/>
          <p:cNvGraphicFramePr>
            <a:graphicFrameLocks noChangeAspect="1"/>
          </p:cNvGraphicFramePr>
          <p:nvPr/>
        </p:nvGraphicFramePr>
        <p:xfrm>
          <a:off x="2234011" y="3645248"/>
          <a:ext cx="5437981" cy="504825"/>
        </p:xfrm>
        <a:graphic>
          <a:graphicData uri="http://schemas.openxmlformats.org/presentationml/2006/ole">
            <p:oleObj spid="_x0000_s86240" name="Формула" r:id="rId3" imgW="2273300" imgH="228600" progId="Equation.3">
              <p:embed/>
            </p:oleObj>
          </a:graphicData>
        </a:graphic>
      </p:graphicFrame>
      <p:sp>
        <p:nvSpPr>
          <p:cNvPr id="88073" name="Rectangle 4"/>
          <p:cNvSpPr>
            <a:spLocks noChangeArrowheads="1"/>
          </p:cNvSpPr>
          <p:nvPr/>
        </p:nvSpPr>
        <p:spPr bwMode="auto">
          <a:xfrm>
            <a:off x="9721269" y="-184666"/>
            <a:ext cx="184731" cy="369332"/>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88067" name="Object 3"/>
          <p:cNvGraphicFramePr>
            <a:graphicFrameLocks noChangeAspect="1"/>
          </p:cNvGraphicFramePr>
          <p:nvPr/>
        </p:nvGraphicFramePr>
        <p:xfrm>
          <a:off x="619125" y="5374034"/>
          <a:ext cx="8667750" cy="503238"/>
        </p:xfrm>
        <a:graphic>
          <a:graphicData uri="http://schemas.openxmlformats.org/presentationml/2006/ole">
            <p:oleObj spid="_x0000_s86241" name="Формула" r:id="rId4" imgW="3632200" imgH="228600" progId="Equation.3">
              <p:embed/>
            </p:oleObj>
          </a:graphicData>
        </a:graphic>
      </p:graphicFrame>
      <p:sp>
        <p:nvSpPr>
          <p:cNvPr id="11" name="Номер слайда 10"/>
          <p:cNvSpPr>
            <a:spLocks noGrp="1"/>
          </p:cNvSpPr>
          <p:nvPr>
            <p:ph type="sldNum" sz="quarter" idx="12"/>
          </p:nvPr>
        </p:nvSpPr>
        <p:spPr/>
        <p:txBody>
          <a:bodyPr/>
          <a:lstStyle/>
          <a:p>
            <a:pPr>
              <a:defRPr/>
            </a:pPr>
            <a:fld id="{88395F45-E841-462A-AE4C-2FD404BBB533}" type="slidenum">
              <a:rPr lang="ru-RU" smtClean="0"/>
              <a:pPr>
                <a:defRPr/>
              </a:pPr>
              <a:t>74</a:t>
            </a:fld>
            <a:r>
              <a:rPr lang="ru-RU" smtClean="0"/>
              <a:t> </a:t>
            </a:r>
            <a:endParaRPr lang="ru-RU" dirty="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4" name="Заголовок 1"/>
          <p:cNvSpPr>
            <a:spLocks noGrp="1"/>
          </p:cNvSpPr>
          <p:nvPr>
            <p:ph type="title"/>
          </p:nvPr>
        </p:nvSpPr>
        <p:spPr/>
        <p:txBody>
          <a:bodyPr/>
          <a:lstStyle/>
          <a:p>
            <a:r>
              <a:rPr lang="en-US" sz="3200" dirty="0"/>
              <a:t>Chessboard block algorithm of matrices multiplication</a:t>
            </a:r>
            <a:r>
              <a:rPr lang="ru-RU" sz="3200" dirty="0"/>
              <a:t>…</a:t>
            </a:r>
            <a:endParaRPr lang="ru-RU" sz="3200" dirty="0" smtClean="0"/>
          </a:p>
        </p:txBody>
      </p:sp>
      <p:sp>
        <p:nvSpPr>
          <p:cNvPr id="87045" name="Содержимое 2"/>
          <p:cNvSpPr>
            <a:spLocks noGrp="1"/>
          </p:cNvSpPr>
          <p:nvPr>
            <p:ph idx="1"/>
          </p:nvPr>
        </p:nvSpPr>
        <p:spPr/>
        <p:txBody>
          <a:bodyPr/>
          <a:lstStyle/>
          <a:p>
            <a:pPr lvl="1"/>
            <a:r>
              <a:rPr lang="en-US" dirty="0" smtClean="0"/>
              <a:t>The total execution time </a:t>
            </a:r>
            <a:r>
              <a:rPr lang="en-US" dirty="0"/>
              <a:t>for the </a:t>
            </a:r>
            <a:r>
              <a:rPr lang="en-US" dirty="0" smtClean="0"/>
              <a:t>parallel </a:t>
            </a:r>
            <a:r>
              <a:rPr lang="en-US" dirty="0"/>
              <a:t>algorithm of matrices </a:t>
            </a:r>
            <a:r>
              <a:rPr lang="en-US" dirty="0" smtClean="0"/>
              <a:t>multiplication, based on chessboard </a:t>
            </a:r>
            <a:r>
              <a:rPr lang="en-US" dirty="0"/>
              <a:t>block </a:t>
            </a:r>
            <a:r>
              <a:rPr lang="en-US" dirty="0" smtClean="0"/>
              <a:t>data decomposition, is obtained </a:t>
            </a:r>
            <a:r>
              <a:rPr lang="en-US" dirty="0"/>
              <a:t>on the worst-case </a:t>
            </a:r>
            <a:r>
              <a:rPr lang="en-US" dirty="0" smtClean="0"/>
              <a:t>by the correlation</a:t>
            </a:r>
            <a:endParaRPr lang="ru-RU" dirty="0" smtClean="0"/>
          </a:p>
          <a:p>
            <a:pPr lvl="1"/>
            <a:endParaRPr lang="ru-RU" dirty="0" smtClean="0"/>
          </a:p>
          <a:p>
            <a:pPr lvl="1"/>
            <a:endParaRPr lang="ru-RU" dirty="0" smtClean="0"/>
          </a:p>
          <a:p>
            <a:pPr lvl="1"/>
            <a:r>
              <a:rPr lang="en-US" dirty="0" smtClean="0"/>
              <a:t>If the frequency of the cache misses is taken into account, the expression takes on form of</a:t>
            </a:r>
            <a:endParaRPr lang="ru-RU" dirty="0" smtClean="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87048" name="Rectangle 2"/>
          <p:cNvSpPr>
            <a:spLocks noChangeArrowheads="1"/>
          </p:cNvSpPr>
          <p:nvPr/>
        </p:nvSpPr>
        <p:spPr bwMode="auto">
          <a:xfrm>
            <a:off x="9721269" y="43934"/>
            <a:ext cx="184731" cy="369332"/>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87041" name="Object 1"/>
          <p:cNvGraphicFramePr>
            <a:graphicFrameLocks noChangeAspect="1"/>
          </p:cNvGraphicFramePr>
          <p:nvPr/>
        </p:nvGraphicFramePr>
        <p:xfrm>
          <a:off x="2144688" y="2564904"/>
          <a:ext cx="6165453" cy="504825"/>
        </p:xfrm>
        <a:graphic>
          <a:graphicData uri="http://schemas.openxmlformats.org/presentationml/2006/ole">
            <p:oleObj spid="_x0000_s87264" name="Формула" r:id="rId3" imgW="2578100" imgH="228600" progId="Equation.3">
              <p:embed/>
            </p:oleObj>
          </a:graphicData>
        </a:graphic>
      </p:graphicFrame>
      <p:sp>
        <p:nvSpPr>
          <p:cNvPr id="87049" name="Rectangle 4"/>
          <p:cNvSpPr>
            <a:spLocks noChangeArrowheads="1"/>
          </p:cNvSpPr>
          <p:nvPr/>
        </p:nvSpPr>
        <p:spPr bwMode="auto">
          <a:xfrm>
            <a:off x="9721269" y="43934"/>
            <a:ext cx="184731" cy="369332"/>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87043" name="Object 3"/>
          <p:cNvGraphicFramePr>
            <a:graphicFrameLocks noChangeAspect="1"/>
          </p:cNvGraphicFramePr>
          <p:nvPr/>
        </p:nvGraphicFramePr>
        <p:xfrm>
          <a:off x="2144688" y="4149080"/>
          <a:ext cx="6301317" cy="504825"/>
        </p:xfrm>
        <a:graphic>
          <a:graphicData uri="http://schemas.openxmlformats.org/presentationml/2006/ole">
            <p:oleObj spid="_x0000_s87265" name="Формула" r:id="rId4" imgW="2641600" imgH="228600" progId="Equation.3">
              <p:embed/>
            </p:oleObj>
          </a:graphicData>
        </a:graphic>
      </p:graphicFrame>
      <p:sp>
        <p:nvSpPr>
          <p:cNvPr id="11" name="Номер слайда 10"/>
          <p:cNvSpPr>
            <a:spLocks noGrp="1"/>
          </p:cNvSpPr>
          <p:nvPr>
            <p:ph type="sldNum" sz="quarter" idx="12"/>
          </p:nvPr>
        </p:nvSpPr>
        <p:spPr/>
        <p:txBody>
          <a:bodyPr/>
          <a:lstStyle/>
          <a:p>
            <a:pPr>
              <a:defRPr/>
            </a:pPr>
            <a:fld id="{88395F45-E841-462A-AE4C-2FD404BBB533}" type="slidenum">
              <a:rPr lang="ru-RU" smtClean="0"/>
              <a:pPr>
                <a:defRPr/>
              </a:pPr>
              <a:t>75</a:t>
            </a:fld>
            <a:r>
              <a:rPr lang="ru-RU" smtClean="0"/>
              <a:t> </a:t>
            </a:r>
            <a:endParaRPr lang="ru-RU" dirty="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Заголовок 1"/>
          <p:cNvSpPr>
            <a:spLocks noGrp="1"/>
          </p:cNvSpPr>
          <p:nvPr>
            <p:ph type="title"/>
          </p:nvPr>
        </p:nvSpPr>
        <p:spPr/>
        <p:txBody>
          <a:bodyPr/>
          <a:lstStyle/>
          <a:p>
            <a:r>
              <a:rPr lang="en-US" sz="3200" dirty="0"/>
              <a:t>Chessboard block algorithm of matrices multiplication</a:t>
            </a:r>
            <a:r>
              <a:rPr lang="ru-RU" sz="3200" dirty="0"/>
              <a:t>…</a:t>
            </a:r>
            <a:endParaRPr lang="ru-RU" sz="3200" dirty="0" smtClean="0"/>
          </a:p>
        </p:txBody>
      </p:sp>
      <p:sp>
        <p:nvSpPr>
          <p:cNvPr id="108546" name="Содержимое 2"/>
          <p:cNvSpPr>
            <a:spLocks noGrp="1"/>
          </p:cNvSpPr>
          <p:nvPr>
            <p:ph idx="1"/>
          </p:nvPr>
        </p:nvSpPr>
        <p:spPr/>
        <p:txBody>
          <a:bodyPr/>
          <a:lstStyle/>
          <a:p>
            <a:r>
              <a:rPr lang="en-US" b="1" dirty="0" smtClean="0"/>
              <a:t>Program implementation</a:t>
            </a:r>
            <a:r>
              <a:rPr lang="ru-RU" b="1" dirty="0" smtClean="0"/>
              <a:t>.</a:t>
            </a:r>
          </a:p>
          <a:p>
            <a:pPr lvl="1"/>
            <a:endParaRPr lang="ru-RU" dirty="0" smtClean="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7" name="TextBox 6"/>
          <p:cNvSpPr txBox="1"/>
          <p:nvPr/>
        </p:nvSpPr>
        <p:spPr>
          <a:xfrm>
            <a:off x="507340" y="1557338"/>
            <a:ext cx="8891323" cy="4401205"/>
          </a:xfrm>
          <a:prstGeom prst="rect">
            <a:avLst/>
          </a:prstGeom>
          <a:solidFill>
            <a:schemeClr val="bg1">
              <a:lumMod val="75000"/>
            </a:schemeClr>
          </a:solidFill>
        </p:spPr>
        <p:txBody>
          <a:bodyPr>
            <a:spAutoFit/>
          </a:bodyPr>
          <a:lstStyle/>
          <a:p>
            <a:pPr algn="l" fontAlgn="auto">
              <a:spcBef>
                <a:spcPts val="0"/>
              </a:spcBef>
              <a:spcAft>
                <a:spcPts val="0"/>
              </a:spcAft>
              <a:defRPr/>
            </a:pPr>
            <a:r>
              <a:rPr lang="fr-FR" sz="1400" b="1" dirty="0" smtClean="0">
                <a:latin typeface="Courier New" pitchFamily="49" charset="0"/>
                <a:cs typeface="Courier New" pitchFamily="49" charset="0"/>
              </a:rPr>
              <a:t>// </a:t>
            </a:r>
            <a:r>
              <a:rPr lang="fr-FR" sz="1400" b="1" dirty="0">
                <a:latin typeface="Courier New" pitchFamily="49" charset="0"/>
                <a:cs typeface="Courier New" pitchFamily="49" charset="0"/>
              </a:rPr>
              <a:t>Function for </a:t>
            </a:r>
            <a:r>
              <a:rPr lang="en-US" sz="1400" b="1" dirty="0">
                <a:latin typeface="Courier New" pitchFamily="49" charset="0"/>
                <a:cs typeface="Courier New" pitchFamily="49" charset="0"/>
              </a:rPr>
              <a:t>parallel </a:t>
            </a:r>
            <a:r>
              <a:rPr lang="fr-FR" sz="1400" b="1" dirty="0">
                <a:latin typeface="Courier New" pitchFamily="49" charset="0"/>
                <a:cs typeface="Courier New" pitchFamily="49" charset="0"/>
              </a:rPr>
              <a:t>calculating matrix multiplication</a:t>
            </a:r>
            <a:endParaRPr lang="ru-RU" sz="1400" dirty="0">
              <a:latin typeface="Courier New" pitchFamily="49" charset="0"/>
              <a:cs typeface="Courier New" pitchFamily="49" charset="0"/>
            </a:endParaRPr>
          </a:p>
          <a:p>
            <a:pPr algn="l" fontAlgn="auto">
              <a:spcBef>
                <a:spcPts val="0"/>
              </a:spcBef>
              <a:spcAft>
                <a:spcPts val="0"/>
              </a:spcAft>
              <a:defRPr/>
            </a:pPr>
            <a:r>
              <a:rPr lang="fr-FR" sz="1400" dirty="0">
                <a:latin typeface="Courier New" pitchFamily="49" charset="0"/>
                <a:cs typeface="Courier New" pitchFamily="49" charset="0"/>
              </a:rPr>
              <a:t>void </a:t>
            </a:r>
            <a:r>
              <a:rPr lang="fr-FR" sz="1400" b="1" dirty="0">
                <a:latin typeface="Courier New" pitchFamily="49" charset="0"/>
                <a:cs typeface="Courier New" pitchFamily="49" charset="0"/>
              </a:rPr>
              <a:t>ParallelResultCalculation</a:t>
            </a:r>
            <a:r>
              <a:rPr lang="fr-FR" sz="1400" dirty="0">
                <a:latin typeface="Courier New" pitchFamily="49" charset="0"/>
                <a:cs typeface="Courier New" pitchFamily="49" charset="0"/>
              </a:rPr>
              <a:t> (double* pAMatrix, double* pBMatrix, </a:t>
            </a:r>
            <a:endParaRPr lang="ru-RU" sz="1400" dirty="0">
              <a:latin typeface="Courier New" pitchFamily="49" charset="0"/>
              <a:cs typeface="Courier New" pitchFamily="49" charset="0"/>
            </a:endParaRPr>
          </a:p>
          <a:p>
            <a:pPr algn="l" fontAlgn="auto">
              <a:spcBef>
                <a:spcPts val="0"/>
              </a:spcBef>
              <a:spcAft>
                <a:spcPts val="0"/>
              </a:spcAft>
              <a:defRPr/>
            </a:pPr>
            <a:r>
              <a:rPr lang="fr-FR" sz="1400" dirty="0">
                <a:latin typeface="Courier New" pitchFamily="49" charset="0"/>
                <a:cs typeface="Courier New" pitchFamily="49" charset="0"/>
              </a:rPr>
              <a:t>  double* pCMatrix, </a:t>
            </a:r>
            <a:r>
              <a:rPr lang="en-US" sz="1400" dirty="0" err="1">
                <a:latin typeface="Courier New" pitchFamily="49" charset="0"/>
                <a:cs typeface="Courier New" pitchFamily="49" charset="0"/>
              </a:rPr>
              <a:t>int</a:t>
            </a:r>
            <a:r>
              <a:rPr lang="en-US" sz="1400" dirty="0">
                <a:latin typeface="Courier New" pitchFamily="49" charset="0"/>
                <a:cs typeface="Courier New" pitchFamily="49" charset="0"/>
              </a:rPr>
              <a:t> Size) {</a:t>
            </a:r>
            <a:endParaRPr lang="ru-RU" sz="1400" dirty="0">
              <a:latin typeface="Courier New" pitchFamily="49" charset="0"/>
              <a:cs typeface="Courier New" pitchFamily="49" charset="0"/>
            </a:endParaRPr>
          </a:p>
          <a:p>
            <a:pPr algn="l" fontAlgn="auto">
              <a:spcBef>
                <a:spcPts val="0"/>
              </a:spcBef>
              <a:spcAft>
                <a:spcPts val="0"/>
              </a:spcAft>
              <a:defRPr/>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int</a:t>
            </a: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ThreadNum</a:t>
            </a:r>
            <a:r>
              <a:rPr lang="en-US" sz="1400" dirty="0">
                <a:latin typeface="Courier New" pitchFamily="49" charset="0"/>
                <a:cs typeface="Courier New" pitchFamily="49" charset="0"/>
              </a:rPr>
              <a:t> = 4;</a:t>
            </a:r>
            <a:endParaRPr lang="ru-RU" sz="1400" dirty="0">
              <a:latin typeface="Courier New" pitchFamily="49" charset="0"/>
              <a:cs typeface="Courier New" pitchFamily="49" charset="0"/>
            </a:endParaRPr>
          </a:p>
          <a:p>
            <a:pPr algn="l" fontAlgn="auto">
              <a:spcBef>
                <a:spcPts val="0"/>
              </a:spcBef>
              <a:spcAft>
                <a:spcPts val="0"/>
              </a:spcAft>
              <a:defRPr/>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int</a:t>
            </a: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GridSize</a:t>
            </a:r>
            <a:r>
              <a:rPr lang="en-US" sz="1400" dirty="0">
                <a:latin typeface="Courier New" pitchFamily="49" charset="0"/>
                <a:cs typeface="Courier New" pitchFamily="49" charset="0"/>
              </a:rPr>
              <a:t>  = </a:t>
            </a:r>
            <a:r>
              <a:rPr lang="en-US" sz="1400" dirty="0" err="1">
                <a:latin typeface="Courier New" pitchFamily="49" charset="0"/>
                <a:cs typeface="Courier New" pitchFamily="49" charset="0"/>
              </a:rPr>
              <a:t>int</a:t>
            </a: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sqrt</a:t>
            </a:r>
            <a:r>
              <a:rPr lang="en-US" sz="1400" dirty="0">
                <a:latin typeface="Courier New" pitchFamily="49" charset="0"/>
                <a:cs typeface="Courier New" pitchFamily="49" charset="0"/>
              </a:rPr>
              <a:t>((double)</a:t>
            </a:r>
            <a:r>
              <a:rPr lang="en-US" sz="1400" dirty="0" err="1">
                <a:latin typeface="Courier New" pitchFamily="49" charset="0"/>
                <a:cs typeface="Courier New" pitchFamily="49" charset="0"/>
              </a:rPr>
              <a:t>ThreadNum</a:t>
            </a:r>
            <a:r>
              <a:rPr lang="en-US" sz="1400" dirty="0">
                <a:latin typeface="Courier New" pitchFamily="49" charset="0"/>
                <a:cs typeface="Courier New" pitchFamily="49" charset="0"/>
              </a:rPr>
              <a:t>));</a:t>
            </a:r>
            <a:endParaRPr lang="ru-RU" sz="1400" dirty="0">
              <a:latin typeface="Courier New" pitchFamily="49" charset="0"/>
              <a:cs typeface="Courier New" pitchFamily="49" charset="0"/>
            </a:endParaRPr>
          </a:p>
          <a:p>
            <a:pPr algn="l" fontAlgn="auto">
              <a:spcBef>
                <a:spcPts val="0"/>
              </a:spcBef>
              <a:spcAft>
                <a:spcPts val="0"/>
              </a:spcAft>
              <a:defRPr/>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int</a:t>
            </a: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BlockSize</a:t>
            </a:r>
            <a:r>
              <a:rPr lang="en-US" sz="1400" dirty="0">
                <a:latin typeface="Courier New" pitchFamily="49" charset="0"/>
                <a:cs typeface="Courier New" pitchFamily="49" charset="0"/>
              </a:rPr>
              <a:t> = Size/</a:t>
            </a:r>
            <a:r>
              <a:rPr lang="en-US" sz="1400" dirty="0" err="1">
                <a:latin typeface="Courier New" pitchFamily="49" charset="0"/>
                <a:cs typeface="Courier New" pitchFamily="49" charset="0"/>
              </a:rPr>
              <a:t>GridSize</a:t>
            </a:r>
            <a:r>
              <a:rPr lang="en-US" sz="1400" dirty="0">
                <a:latin typeface="Courier New" pitchFamily="49" charset="0"/>
                <a:cs typeface="Courier New" pitchFamily="49" charset="0"/>
              </a:rPr>
              <a:t>;</a:t>
            </a:r>
            <a:endParaRPr lang="ru-RU" sz="1400" dirty="0">
              <a:latin typeface="Courier New" pitchFamily="49" charset="0"/>
              <a:cs typeface="Courier New" pitchFamily="49" charset="0"/>
            </a:endParaRPr>
          </a:p>
          <a:p>
            <a:pPr algn="l" fontAlgn="auto">
              <a:spcBef>
                <a:spcPts val="0"/>
              </a:spcBef>
              <a:spcAft>
                <a:spcPts val="0"/>
              </a:spcAft>
              <a:defRPr/>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omp_set_num_threads</a:t>
            </a:r>
            <a:r>
              <a:rPr lang="en-US" sz="1400" dirty="0">
                <a:latin typeface="Courier New" pitchFamily="49" charset="0"/>
                <a:cs typeface="Courier New" pitchFamily="49" charset="0"/>
              </a:rPr>
              <a:t>(</a:t>
            </a:r>
            <a:r>
              <a:rPr lang="en-US" sz="1400" dirty="0" err="1">
                <a:latin typeface="Courier New" pitchFamily="49" charset="0"/>
                <a:cs typeface="Courier New" pitchFamily="49" charset="0"/>
              </a:rPr>
              <a:t>ThreadNum</a:t>
            </a:r>
            <a:r>
              <a:rPr lang="en-US" sz="1400" dirty="0">
                <a:latin typeface="Courier New" pitchFamily="49" charset="0"/>
                <a:cs typeface="Courier New" pitchFamily="49" charset="0"/>
              </a:rPr>
              <a:t>);</a:t>
            </a:r>
            <a:endParaRPr lang="ru-RU" sz="1400" dirty="0">
              <a:latin typeface="Courier New" pitchFamily="49" charset="0"/>
              <a:cs typeface="Courier New" pitchFamily="49" charset="0"/>
            </a:endParaRPr>
          </a:p>
          <a:p>
            <a:pPr algn="l" fontAlgn="auto">
              <a:spcBef>
                <a:spcPts val="0"/>
              </a:spcBef>
              <a:spcAft>
                <a:spcPts val="0"/>
              </a:spcAft>
              <a:defRPr/>
            </a:pPr>
            <a:r>
              <a:rPr lang="en-US" sz="1400" b="1" dirty="0">
                <a:latin typeface="Courier New" pitchFamily="49" charset="0"/>
                <a:cs typeface="Courier New" pitchFamily="49" charset="0"/>
              </a:rPr>
              <a:t>#</a:t>
            </a:r>
            <a:r>
              <a:rPr lang="en-US" sz="1400" b="1" dirty="0" err="1">
                <a:latin typeface="Courier New" pitchFamily="49" charset="0"/>
                <a:cs typeface="Courier New" pitchFamily="49" charset="0"/>
              </a:rPr>
              <a:t>pragma</a:t>
            </a:r>
            <a:r>
              <a:rPr lang="en-US" sz="1400" b="1" dirty="0">
                <a:latin typeface="Courier New" pitchFamily="49" charset="0"/>
                <a:cs typeface="Courier New" pitchFamily="49" charset="0"/>
              </a:rPr>
              <a:t> </a:t>
            </a:r>
            <a:r>
              <a:rPr lang="en-US" sz="1400" b="1" dirty="0" err="1">
                <a:latin typeface="Courier New" pitchFamily="49" charset="0"/>
                <a:cs typeface="Courier New" pitchFamily="49" charset="0"/>
              </a:rPr>
              <a:t>omp</a:t>
            </a:r>
            <a:r>
              <a:rPr lang="en-US" sz="1400" b="1" dirty="0">
                <a:latin typeface="Courier New" pitchFamily="49" charset="0"/>
                <a:cs typeface="Courier New" pitchFamily="49" charset="0"/>
              </a:rPr>
              <a:t> parallel</a:t>
            </a:r>
            <a:endParaRPr lang="ru-RU" sz="1400" dirty="0">
              <a:latin typeface="Courier New" pitchFamily="49" charset="0"/>
              <a:cs typeface="Courier New" pitchFamily="49" charset="0"/>
            </a:endParaRPr>
          </a:p>
          <a:p>
            <a:pPr algn="l" fontAlgn="auto">
              <a:spcBef>
                <a:spcPts val="0"/>
              </a:spcBef>
              <a:spcAft>
                <a:spcPts val="0"/>
              </a:spcAft>
              <a:defRPr/>
            </a:pPr>
            <a:r>
              <a:rPr lang="en-US" sz="1400" dirty="0">
                <a:latin typeface="Courier New" pitchFamily="49" charset="0"/>
                <a:cs typeface="Courier New" pitchFamily="49" charset="0"/>
              </a:rPr>
              <a:t>  {</a:t>
            </a:r>
            <a:endParaRPr lang="ru-RU" sz="1400" dirty="0">
              <a:latin typeface="Courier New" pitchFamily="49" charset="0"/>
              <a:cs typeface="Courier New" pitchFamily="49" charset="0"/>
            </a:endParaRPr>
          </a:p>
          <a:p>
            <a:pPr algn="l" fontAlgn="auto">
              <a:spcBef>
                <a:spcPts val="0"/>
              </a:spcBef>
              <a:spcAft>
                <a:spcPts val="0"/>
              </a:spcAft>
              <a:defRPr/>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int</a:t>
            </a: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ThreadID</a:t>
            </a:r>
            <a:r>
              <a:rPr lang="en-US" sz="1400" dirty="0">
                <a:latin typeface="Courier New" pitchFamily="49" charset="0"/>
                <a:cs typeface="Courier New" pitchFamily="49" charset="0"/>
              </a:rPr>
              <a:t> = </a:t>
            </a:r>
            <a:r>
              <a:rPr lang="en-US" sz="1400" dirty="0" err="1">
                <a:latin typeface="Courier New" pitchFamily="49" charset="0"/>
                <a:cs typeface="Courier New" pitchFamily="49" charset="0"/>
              </a:rPr>
              <a:t>omp_get_thread_num</a:t>
            </a:r>
            <a:r>
              <a:rPr lang="en-US" sz="1400" dirty="0">
                <a:latin typeface="Courier New" pitchFamily="49" charset="0"/>
                <a:cs typeface="Courier New" pitchFamily="49" charset="0"/>
              </a:rPr>
              <a:t>();</a:t>
            </a:r>
            <a:endParaRPr lang="ru-RU" sz="1400" dirty="0">
              <a:latin typeface="Courier New" pitchFamily="49" charset="0"/>
              <a:cs typeface="Courier New" pitchFamily="49" charset="0"/>
            </a:endParaRPr>
          </a:p>
          <a:p>
            <a:pPr algn="l" fontAlgn="auto">
              <a:spcBef>
                <a:spcPts val="0"/>
              </a:spcBef>
              <a:spcAft>
                <a:spcPts val="0"/>
              </a:spcAft>
              <a:defRPr/>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int</a:t>
            </a: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RowIndex</a:t>
            </a:r>
            <a:r>
              <a:rPr lang="en-US" sz="1400" dirty="0">
                <a:latin typeface="Courier New" pitchFamily="49" charset="0"/>
                <a:cs typeface="Courier New" pitchFamily="49" charset="0"/>
              </a:rPr>
              <a:t> = </a:t>
            </a:r>
            <a:r>
              <a:rPr lang="en-US" sz="1400" dirty="0" err="1">
                <a:latin typeface="Courier New" pitchFamily="49" charset="0"/>
                <a:cs typeface="Courier New" pitchFamily="49" charset="0"/>
              </a:rPr>
              <a:t>ThreadID</a:t>
            </a:r>
            <a:r>
              <a:rPr lang="en-US" sz="1400" dirty="0">
                <a:latin typeface="Courier New" pitchFamily="49" charset="0"/>
                <a:cs typeface="Courier New" pitchFamily="49" charset="0"/>
              </a:rPr>
              <a:t>/</a:t>
            </a:r>
            <a:r>
              <a:rPr lang="en-US" sz="1400" dirty="0" err="1">
                <a:latin typeface="Courier New" pitchFamily="49" charset="0"/>
                <a:cs typeface="Courier New" pitchFamily="49" charset="0"/>
              </a:rPr>
              <a:t>GridSize</a:t>
            </a:r>
            <a:r>
              <a:rPr lang="en-US" sz="1400" dirty="0">
                <a:latin typeface="Courier New" pitchFamily="49" charset="0"/>
                <a:cs typeface="Courier New" pitchFamily="49" charset="0"/>
              </a:rPr>
              <a:t>;</a:t>
            </a:r>
            <a:endParaRPr lang="ru-RU" sz="1400" dirty="0">
              <a:latin typeface="Courier New" pitchFamily="49" charset="0"/>
              <a:cs typeface="Courier New" pitchFamily="49" charset="0"/>
            </a:endParaRPr>
          </a:p>
          <a:p>
            <a:pPr algn="l" fontAlgn="auto">
              <a:spcBef>
                <a:spcPts val="0"/>
              </a:spcBef>
              <a:spcAft>
                <a:spcPts val="0"/>
              </a:spcAft>
              <a:defRPr/>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int</a:t>
            </a: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ColIndex</a:t>
            </a:r>
            <a:r>
              <a:rPr lang="en-US" sz="1400" dirty="0">
                <a:latin typeface="Courier New" pitchFamily="49" charset="0"/>
                <a:cs typeface="Courier New" pitchFamily="49" charset="0"/>
              </a:rPr>
              <a:t> = </a:t>
            </a:r>
            <a:r>
              <a:rPr lang="en-US" sz="1400" dirty="0" err="1">
                <a:latin typeface="Courier New" pitchFamily="49" charset="0"/>
                <a:cs typeface="Courier New" pitchFamily="49" charset="0"/>
              </a:rPr>
              <a:t>ThreadID%GridSize</a:t>
            </a:r>
            <a:r>
              <a:rPr lang="en-US" sz="1400" dirty="0">
                <a:latin typeface="Courier New" pitchFamily="49" charset="0"/>
                <a:cs typeface="Courier New" pitchFamily="49" charset="0"/>
              </a:rPr>
              <a:t>;</a:t>
            </a:r>
            <a:endParaRPr lang="ru-RU" sz="1400" dirty="0">
              <a:latin typeface="Courier New" pitchFamily="49" charset="0"/>
              <a:cs typeface="Courier New" pitchFamily="49" charset="0"/>
            </a:endParaRPr>
          </a:p>
          <a:p>
            <a:pPr algn="l" fontAlgn="auto">
              <a:spcBef>
                <a:spcPts val="0"/>
              </a:spcBef>
              <a:spcAft>
                <a:spcPts val="0"/>
              </a:spcAft>
              <a:defRPr/>
            </a:pPr>
            <a:r>
              <a:rPr lang="en-US" sz="1400" dirty="0">
                <a:latin typeface="Courier New" pitchFamily="49" charset="0"/>
                <a:cs typeface="Courier New" pitchFamily="49" charset="0"/>
              </a:rPr>
              <a:t>    for (</a:t>
            </a:r>
            <a:r>
              <a:rPr lang="en-US" sz="1400" dirty="0" err="1">
                <a:latin typeface="Courier New" pitchFamily="49" charset="0"/>
                <a:cs typeface="Courier New" pitchFamily="49" charset="0"/>
              </a:rPr>
              <a:t>int</a:t>
            </a: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iter</a:t>
            </a:r>
            <a:r>
              <a:rPr lang="en-US" sz="1400" dirty="0">
                <a:latin typeface="Courier New" pitchFamily="49" charset="0"/>
                <a:cs typeface="Courier New" pitchFamily="49" charset="0"/>
              </a:rPr>
              <a:t>=0; </a:t>
            </a:r>
            <a:r>
              <a:rPr lang="en-US" sz="1400" dirty="0" err="1">
                <a:latin typeface="Courier New" pitchFamily="49" charset="0"/>
                <a:cs typeface="Courier New" pitchFamily="49" charset="0"/>
              </a:rPr>
              <a:t>iter</a:t>
            </a:r>
            <a:r>
              <a:rPr lang="en-US" sz="1400" dirty="0">
                <a:latin typeface="Courier New" pitchFamily="49" charset="0"/>
                <a:cs typeface="Courier New" pitchFamily="49" charset="0"/>
              </a:rPr>
              <a:t>&lt;</a:t>
            </a:r>
            <a:r>
              <a:rPr lang="en-US" sz="1400" dirty="0" err="1">
                <a:latin typeface="Courier New" pitchFamily="49" charset="0"/>
                <a:cs typeface="Courier New" pitchFamily="49" charset="0"/>
              </a:rPr>
              <a:t>GridSize</a:t>
            </a: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iter</a:t>
            </a:r>
            <a:r>
              <a:rPr lang="en-US" sz="1400" dirty="0">
                <a:latin typeface="Courier New" pitchFamily="49" charset="0"/>
                <a:cs typeface="Courier New" pitchFamily="49" charset="0"/>
              </a:rPr>
              <a:t>++) {</a:t>
            </a:r>
            <a:endParaRPr lang="ru-RU" sz="1400" dirty="0">
              <a:latin typeface="Courier New" pitchFamily="49" charset="0"/>
              <a:cs typeface="Courier New" pitchFamily="49" charset="0"/>
            </a:endParaRPr>
          </a:p>
          <a:p>
            <a:pPr algn="l" fontAlgn="auto">
              <a:spcBef>
                <a:spcPts val="0"/>
              </a:spcBef>
              <a:spcAft>
                <a:spcPts val="0"/>
              </a:spcAft>
              <a:defRPr/>
            </a:pPr>
            <a:r>
              <a:rPr lang="en-US" sz="1400" dirty="0">
                <a:latin typeface="Courier New" pitchFamily="49" charset="0"/>
                <a:cs typeface="Courier New" pitchFamily="49" charset="0"/>
              </a:rPr>
              <a:t>      for (</a:t>
            </a:r>
            <a:r>
              <a:rPr lang="en-US" sz="1400" dirty="0" err="1">
                <a:latin typeface="Courier New" pitchFamily="49" charset="0"/>
                <a:cs typeface="Courier New" pitchFamily="49" charset="0"/>
              </a:rPr>
              <a:t>int</a:t>
            </a: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i</a:t>
            </a:r>
            <a:r>
              <a:rPr lang="en-US" sz="1400" dirty="0">
                <a:latin typeface="Courier New" pitchFamily="49" charset="0"/>
                <a:cs typeface="Courier New" pitchFamily="49" charset="0"/>
              </a:rPr>
              <a:t>=</a:t>
            </a:r>
            <a:r>
              <a:rPr lang="en-US" sz="1400" dirty="0" err="1">
                <a:latin typeface="Courier New" pitchFamily="49" charset="0"/>
                <a:cs typeface="Courier New" pitchFamily="49" charset="0"/>
              </a:rPr>
              <a:t>RowIndex</a:t>
            </a:r>
            <a:r>
              <a:rPr lang="en-US" sz="1400" dirty="0">
                <a:latin typeface="Courier New" pitchFamily="49" charset="0"/>
                <a:cs typeface="Courier New" pitchFamily="49" charset="0"/>
              </a:rPr>
              <a:t>*</a:t>
            </a:r>
            <a:r>
              <a:rPr lang="en-US" sz="1400" dirty="0" err="1">
                <a:latin typeface="Courier New" pitchFamily="49" charset="0"/>
                <a:cs typeface="Courier New" pitchFamily="49" charset="0"/>
              </a:rPr>
              <a:t>BlockSize</a:t>
            </a: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i</a:t>
            </a:r>
            <a:r>
              <a:rPr lang="en-US" sz="1400" dirty="0">
                <a:latin typeface="Courier New" pitchFamily="49" charset="0"/>
                <a:cs typeface="Courier New" pitchFamily="49" charset="0"/>
              </a:rPr>
              <a:t>&lt;(RowIndex+1)*</a:t>
            </a:r>
            <a:r>
              <a:rPr lang="en-US" sz="1400" dirty="0" err="1">
                <a:latin typeface="Courier New" pitchFamily="49" charset="0"/>
                <a:cs typeface="Courier New" pitchFamily="49" charset="0"/>
              </a:rPr>
              <a:t>BlockSize</a:t>
            </a: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i</a:t>
            </a:r>
            <a:r>
              <a:rPr lang="en-US" sz="1400" dirty="0">
                <a:latin typeface="Courier New" pitchFamily="49" charset="0"/>
                <a:cs typeface="Courier New" pitchFamily="49" charset="0"/>
              </a:rPr>
              <a:t>++) </a:t>
            </a:r>
            <a:endParaRPr lang="ru-RU" sz="1400" dirty="0">
              <a:latin typeface="Courier New" pitchFamily="49" charset="0"/>
              <a:cs typeface="Courier New" pitchFamily="49" charset="0"/>
            </a:endParaRPr>
          </a:p>
          <a:p>
            <a:pPr algn="l" fontAlgn="auto">
              <a:spcBef>
                <a:spcPts val="0"/>
              </a:spcBef>
              <a:spcAft>
                <a:spcPts val="0"/>
              </a:spcAft>
              <a:defRPr/>
            </a:pPr>
            <a:r>
              <a:rPr lang="en-US" sz="1400" dirty="0">
                <a:latin typeface="Courier New" pitchFamily="49" charset="0"/>
                <a:cs typeface="Courier New" pitchFamily="49" charset="0"/>
              </a:rPr>
              <a:t>        for (</a:t>
            </a:r>
            <a:r>
              <a:rPr lang="en-US" sz="1400" dirty="0" err="1">
                <a:latin typeface="Courier New" pitchFamily="49" charset="0"/>
                <a:cs typeface="Courier New" pitchFamily="49" charset="0"/>
              </a:rPr>
              <a:t>int</a:t>
            </a:r>
            <a:r>
              <a:rPr lang="en-US" sz="1400" dirty="0">
                <a:latin typeface="Courier New" pitchFamily="49" charset="0"/>
                <a:cs typeface="Courier New" pitchFamily="49" charset="0"/>
              </a:rPr>
              <a:t> j=</a:t>
            </a:r>
            <a:r>
              <a:rPr lang="en-US" sz="1400" dirty="0" err="1">
                <a:latin typeface="Courier New" pitchFamily="49" charset="0"/>
                <a:cs typeface="Courier New" pitchFamily="49" charset="0"/>
              </a:rPr>
              <a:t>ColIndex</a:t>
            </a:r>
            <a:r>
              <a:rPr lang="en-US" sz="1400" dirty="0">
                <a:latin typeface="Courier New" pitchFamily="49" charset="0"/>
                <a:cs typeface="Courier New" pitchFamily="49" charset="0"/>
              </a:rPr>
              <a:t>*</a:t>
            </a:r>
            <a:r>
              <a:rPr lang="en-US" sz="1400" dirty="0" err="1">
                <a:latin typeface="Courier New" pitchFamily="49" charset="0"/>
                <a:cs typeface="Courier New" pitchFamily="49" charset="0"/>
              </a:rPr>
              <a:t>BlockSize</a:t>
            </a:r>
            <a:r>
              <a:rPr lang="en-US" sz="1400" dirty="0">
                <a:latin typeface="Courier New" pitchFamily="49" charset="0"/>
                <a:cs typeface="Courier New" pitchFamily="49" charset="0"/>
              </a:rPr>
              <a:t>; j&lt;(ColIndex+1)*</a:t>
            </a:r>
            <a:r>
              <a:rPr lang="en-US" sz="1400" dirty="0" err="1">
                <a:latin typeface="Courier New" pitchFamily="49" charset="0"/>
                <a:cs typeface="Courier New" pitchFamily="49" charset="0"/>
              </a:rPr>
              <a:t>BlockSize</a:t>
            </a:r>
            <a:r>
              <a:rPr lang="en-US" sz="1400" dirty="0">
                <a:latin typeface="Courier New" pitchFamily="49" charset="0"/>
                <a:cs typeface="Courier New" pitchFamily="49" charset="0"/>
              </a:rPr>
              <a:t>; j++) </a:t>
            </a:r>
            <a:endParaRPr lang="ru-RU" sz="1400" dirty="0">
              <a:latin typeface="Courier New" pitchFamily="49" charset="0"/>
              <a:cs typeface="Courier New" pitchFamily="49" charset="0"/>
            </a:endParaRPr>
          </a:p>
          <a:p>
            <a:pPr algn="l" fontAlgn="auto">
              <a:spcBef>
                <a:spcPts val="0"/>
              </a:spcBef>
              <a:spcAft>
                <a:spcPts val="0"/>
              </a:spcAft>
              <a:defRPr/>
            </a:pPr>
            <a:r>
              <a:rPr lang="en-US" sz="1400" dirty="0">
                <a:latin typeface="Courier New" pitchFamily="49" charset="0"/>
                <a:cs typeface="Courier New" pitchFamily="49" charset="0"/>
              </a:rPr>
              <a:t>          for (</a:t>
            </a:r>
            <a:r>
              <a:rPr lang="en-US" sz="1400" dirty="0" err="1">
                <a:latin typeface="Courier New" pitchFamily="49" charset="0"/>
                <a:cs typeface="Courier New" pitchFamily="49" charset="0"/>
              </a:rPr>
              <a:t>int</a:t>
            </a:r>
            <a:r>
              <a:rPr lang="en-US" sz="1400" dirty="0">
                <a:latin typeface="Courier New" pitchFamily="49" charset="0"/>
                <a:cs typeface="Courier New" pitchFamily="49" charset="0"/>
              </a:rPr>
              <a:t> k=</a:t>
            </a:r>
            <a:r>
              <a:rPr lang="en-US" sz="1400" dirty="0" err="1">
                <a:latin typeface="Courier New" pitchFamily="49" charset="0"/>
                <a:cs typeface="Courier New" pitchFamily="49" charset="0"/>
              </a:rPr>
              <a:t>iter</a:t>
            </a:r>
            <a:r>
              <a:rPr lang="en-US" sz="1400" dirty="0">
                <a:latin typeface="Courier New" pitchFamily="49" charset="0"/>
                <a:cs typeface="Courier New" pitchFamily="49" charset="0"/>
              </a:rPr>
              <a:t>*</a:t>
            </a:r>
            <a:r>
              <a:rPr lang="en-US" sz="1400" dirty="0" err="1">
                <a:latin typeface="Courier New" pitchFamily="49" charset="0"/>
                <a:cs typeface="Courier New" pitchFamily="49" charset="0"/>
              </a:rPr>
              <a:t>BlockSize</a:t>
            </a:r>
            <a:r>
              <a:rPr lang="en-US" sz="1400" dirty="0">
                <a:latin typeface="Courier New" pitchFamily="49" charset="0"/>
                <a:cs typeface="Courier New" pitchFamily="49" charset="0"/>
              </a:rPr>
              <a:t>; k&lt;(iter+1)*</a:t>
            </a:r>
            <a:r>
              <a:rPr lang="en-US" sz="1400" dirty="0" err="1">
                <a:latin typeface="Courier New" pitchFamily="49" charset="0"/>
                <a:cs typeface="Courier New" pitchFamily="49" charset="0"/>
              </a:rPr>
              <a:t>BlockSize</a:t>
            </a:r>
            <a:r>
              <a:rPr lang="en-US" sz="1400" dirty="0">
                <a:latin typeface="Courier New" pitchFamily="49" charset="0"/>
                <a:cs typeface="Courier New" pitchFamily="49" charset="0"/>
              </a:rPr>
              <a:t>; k++)</a:t>
            </a:r>
            <a:endParaRPr lang="ru-RU" sz="1400" dirty="0">
              <a:latin typeface="Courier New" pitchFamily="49" charset="0"/>
              <a:cs typeface="Courier New" pitchFamily="49" charset="0"/>
            </a:endParaRPr>
          </a:p>
          <a:p>
            <a:pPr algn="l" fontAlgn="auto">
              <a:spcBef>
                <a:spcPts val="0"/>
              </a:spcBef>
              <a:spcAft>
                <a:spcPts val="0"/>
              </a:spcAft>
              <a:defRPr/>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pCMatrix</a:t>
            </a:r>
            <a:r>
              <a:rPr lang="en-US" sz="1400" dirty="0">
                <a:latin typeface="Courier New" pitchFamily="49" charset="0"/>
                <a:cs typeface="Courier New" pitchFamily="49" charset="0"/>
              </a:rPr>
              <a:t>[</a:t>
            </a:r>
            <a:r>
              <a:rPr lang="en-US" sz="1400" dirty="0" err="1">
                <a:latin typeface="Courier New" pitchFamily="49" charset="0"/>
                <a:cs typeface="Courier New" pitchFamily="49" charset="0"/>
              </a:rPr>
              <a:t>i</a:t>
            </a:r>
            <a:r>
              <a:rPr lang="en-US" sz="1400" dirty="0">
                <a:latin typeface="Courier New" pitchFamily="49" charset="0"/>
                <a:cs typeface="Courier New" pitchFamily="49" charset="0"/>
              </a:rPr>
              <a:t>*</a:t>
            </a:r>
            <a:r>
              <a:rPr lang="en-US" sz="1400" dirty="0" err="1">
                <a:latin typeface="Courier New" pitchFamily="49" charset="0"/>
                <a:cs typeface="Courier New" pitchFamily="49" charset="0"/>
              </a:rPr>
              <a:t>Size+j</a:t>
            </a:r>
            <a:r>
              <a:rPr lang="en-US" sz="1400" dirty="0">
                <a:latin typeface="Courier New" pitchFamily="49" charset="0"/>
                <a:cs typeface="Courier New" pitchFamily="49" charset="0"/>
              </a:rPr>
              <a:t>] += </a:t>
            </a:r>
            <a:r>
              <a:rPr lang="en-US" sz="1400" dirty="0" err="1">
                <a:latin typeface="Courier New" pitchFamily="49" charset="0"/>
                <a:cs typeface="Courier New" pitchFamily="49" charset="0"/>
              </a:rPr>
              <a:t>pAMatrix</a:t>
            </a:r>
            <a:r>
              <a:rPr lang="en-US" sz="1400" dirty="0">
                <a:latin typeface="Courier New" pitchFamily="49" charset="0"/>
                <a:cs typeface="Courier New" pitchFamily="49" charset="0"/>
              </a:rPr>
              <a:t>[</a:t>
            </a:r>
            <a:r>
              <a:rPr lang="en-US" sz="1400" dirty="0" err="1">
                <a:latin typeface="Courier New" pitchFamily="49" charset="0"/>
                <a:cs typeface="Courier New" pitchFamily="49" charset="0"/>
              </a:rPr>
              <a:t>i</a:t>
            </a:r>
            <a:r>
              <a:rPr lang="en-US" sz="1400" dirty="0">
                <a:latin typeface="Courier New" pitchFamily="49" charset="0"/>
                <a:cs typeface="Courier New" pitchFamily="49" charset="0"/>
              </a:rPr>
              <a:t>*</a:t>
            </a:r>
            <a:r>
              <a:rPr lang="en-US" sz="1400" dirty="0" err="1">
                <a:latin typeface="Courier New" pitchFamily="49" charset="0"/>
                <a:cs typeface="Courier New" pitchFamily="49" charset="0"/>
              </a:rPr>
              <a:t>Size+k</a:t>
            </a:r>
            <a:r>
              <a:rPr lang="en-US" sz="1400" dirty="0">
                <a:latin typeface="Courier New" pitchFamily="49" charset="0"/>
                <a:cs typeface="Courier New" pitchFamily="49" charset="0"/>
              </a:rPr>
              <a:t>] * </a:t>
            </a:r>
            <a:r>
              <a:rPr lang="en-US" sz="1400" dirty="0" err="1">
                <a:latin typeface="Courier New" pitchFamily="49" charset="0"/>
                <a:cs typeface="Courier New" pitchFamily="49" charset="0"/>
              </a:rPr>
              <a:t>pBMatrix</a:t>
            </a:r>
            <a:r>
              <a:rPr lang="en-US" sz="1400" dirty="0">
                <a:latin typeface="Courier New" pitchFamily="49" charset="0"/>
                <a:cs typeface="Courier New" pitchFamily="49" charset="0"/>
              </a:rPr>
              <a:t>[k*</a:t>
            </a:r>
            <a:r>
              <a:rPr lang="en-US" sz="1400" dirty="0" err="1">
                <a:latin typeface="Courier New" pitchFamily="49" charset="0"/>
                <a:cs typeface="Courier New" pitchFamily="49" charset="0"/>
              </a:rPr>
              <a:t>Size+j</a:t>
            </a:r>
            <a:r>
              <a:rPr lang="en-US" sz="1400" dirty="0">
                <a:latin typeface="Courier New" pitchFamily="49" charset="0"/>
                <a:cs typeface="Courier New" pitchFamily="49" charset="0"/>
              </a:rPr>
              <a:t>];</a:t>
            </a:r>
            <a:endParaRPr lang="ru-RU" sz="1400" dirty="0">
              <a:latin typeface="Courier New" pitchFamily="49" charset="0"/>
              <a:cs typeface="Courier New" pitchFamily="49" charset="0"/>
            </a:endParaRPr>
          </a:p>
          <a:p>
            <a:pPr algn="l" fontAlgn="auto">
              <a:spcBef>
                <a:spcPts val="0"/>
              </a:spcBef>
              <a:spcAft>
                <a:spcPts val="0"/>
              </a:spcAft>
              <a:defRPr/>
            </a:pPr>
            <a:r>
              <a:rPr lang="en-US" sz="1400" dirty="0">
                <a:latin typeface="Courier New" pitchFamily="49" charset="0"/>
                <a:cs typeface="Courier New" pitchFamily="49" charset="0"/>
              </a:rPr>
              <a:t>    }</a:t>
            </a:r>
            <a:endParaRPr lang="ru-RU" sz="1400" dirty="0">
              <a:latin typeface="Courier New" pitchFamily="49" charset="0"/>
              <a:cs typeface="Courier New" pitchFamily="49" charset="0"/>
            </a:endParaRPr>
          </a:p>
          <a:p>
            <a:pPr algn="l" fontAlgn="auto">
              <a:spcBef>
                <a:spcPts val="0"/>
              </a:spcBef>
              <a:spcAft>
                <a:spcPts val="0"/>
              </a:spcAft>
              <a:defRPr/>
            </a:pPr>
            <a:r>
              <a:rPr lang="en-US" sz="1400" dirty="0">
                <a:latin typeface="Courier New" pitchFamily="49" charset="0"/>
                <a:cs typeface="Courier New" pitchFamily="49" charset="0"/>
              </a:rPr>
              <a:t>  } // </a:t>
            </a:r>
            <a:r>
              <a:rPr lang="en-US" sz="1400" dirty="0" err="1">
                <a:latin typeface="Courier New" pitchFamily="49" charset="0"/>
                <a:cs typeface="Courier New" pitchFamily="49" charset="0"/>
              </a:rPr>
              <a:t>pragma</a:t>
            </a: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omp</a:t>
            </a:r>
            <a:r>
              <a:rPr lang="en-US" sz="1400" dirty="0">
                <a:latin typeface="Courier New" pitchFamily="49" charset="0"/>
                <a:cs typeface="Courier New" pitchFamily="49" charset="0"/>
              </a:rPr>
              <a:t> parallel</a:t>
            </a:r>
            <a:endParaRPr lang="ru-RU" sz="1400" dirty="0">
              <a:latin typeface="Courier New" pitchFamily="49" charset="0"/>
              <a:cs typeface="Courier New" pitchFamily="49" charset="0"/>
            </a:endParaRPr>
          </a:p>
          <a:p>
            <a:pPr algn="l" fontAlgn="auto">
              <a:spcBef>
                <a:spcPts val="0"/>
              </a:spcBef>
              <a:spcAft>
                <a:spcPts val="0"/>
              </a:spcAft>
              <a:defRPr/>
            </a:pPr>
            <a:r>
              <a:rPr lang="ru-RU" sz="1400" dirty="0">
                <a:latin typeface="Courier New" pitchFamily="49" charset="0"/>
                <a:cs typeface="Courier New" pitchFamily="49" charset="0"/>
              </a:rPr>
              <a:t>}</a:t>
            </a:r>
          </a:p>
        </p:txBody>
      </p:sp>
      <p:sp>
        <p:nvSpPr>
          <p:cNvPr id="8" name="Номер слайда 7"/>
          <p:cNvSpPr>
            <a:spLocks noGrp="1"/>
          </p:cNvSpPr>
          <p:nvPr>
            <p:ph type="sldNum" sz="quarter" idx="12"/>
          </p:nvPr>
        </p:nvSpPr>
        <p:spPr/>
        <p:txBody>
          <a:bodyPr/>
          <a:lstStyle/>
          <a:p>
            <a:pPr>
              <a:defRPr/>
            </a:pPr>
            <a:fld id="{88395F45-E841-462A-AE4C-2FD404BBB533}" type="slidenum">
              <a:rPr lang="ru-RU" smtClean="0"/>
              <a:pPr>
                <a:defRPr/>
              </a:pPr>
              <a:t>76</a:t>
            </a:fld>
            <a:r>
              <a:rPr lang="ru-RU" smtClean="0"/>
              <a:t> </a:t>
            </a:r>
            <a:endParaRPr lang="ru-RU" dirty="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Заголовок 1"/>
          <p:cNvSpPr>
            <a:spLocks noGrp="1"/>
          </p:cNvSpPr>
          <p:nvPr>
            <p:ph type="title"/>
          </p:nvPr>
        </p:nvSpPr>
        <p:spPr/>
        <p:txBody>
          <a:bodyPr/>
          <a:lstStyle/>
          <a:p>
            <a:r>
              <a:rPr lang="en-US" sz="3200" dirty="0"/>
              <a:t>Chessboard block algorithm of matrices multiplication</a:t>
            </a:r>
            <a:r>
              <a:rPr lang="ru-RU" sz="3200" dirty="0"/>
              <a:t>…</a:t>
            </a:r>
            <a:endParaRPr lang="ru-RU" sz="3200" dirty="0" smtClean="0"/>
          </a:p>
        </p:txBody>
      </p:sp>
      <p:sp>
        <p:nvSpPr>
          <p:cNvPr id="106498" name="Содержимое 2"/>
          <p:cNvSpPr>
            <a:spLocks noGrp="1"/>
          </p:cNvSpPr>
          <p:nvPr>
            <p:ph idx="1"/>
          </p:nvPr>
        </p:nvSpPr>
        <p:spPr>
          <a:xfrm>
            <a:off x="495300" y="1000125"/>
            <a:ext cx="8915400" cy="5054600"/>
          </a:xfrm>
        </p:spPr>
        <p:txBody>
          <a:bodyPr/>
          <a:lstStyle/>
          <a:p>
            <a:r>
              <a:rPr lang="en-US" b="1" dirty="0"/>
              <a:t>The results of the </a:t>
            </a:r>
            <a:r>
              <a:rPr lang="en-US" b="1" dirty="0" smtClean="0"/>
              <a:t>computational experiments</a:t>
            </a:r>
            <a:r>
              <a:rPr lang="en-US" b="1" dirty="0"/>
              <a:t>.</a:t>
            </a:r>
            <a:endParaRPr lang="ru-RU" b="1" dirty="0" smtClean="0"/>
          </a:p>
          <a:p>
            <a:pPr lvl="1"/>
            <a:r>
              <a:rPr lang="en-US" dirty="0"/>
              <a:t>The </a:t>
            </a:r>
            <a:r>
              <a:rPr lang="en-US" dirty="0" smtClean="0"/>
              <a:t>speedup </a:t>
            </a:r>
            <a:r>
              <a:rPr lang="en-US" dirty="0"/>
              <a:t>dependency on the amount of the source data when executing parallel </a:t>
            </a:r>
            <a:r>
              <a:rPr lang="en-US" dirty="0" smtClean="0"/>
              <a:t>chessboard block algorithm of the matrices multiplication</a:t>
            </a:r>
            <a:endParaRPr lang="ru-RU" dirty="0" smtClean="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8" name="Номер слайда 7"/>
          <p:cNvSpPr>
            <a:spLocks noGrp="1"/>
          </p:cNvSpPr>
          <p:nvPr>
            <p:ph type="sldNum" sz="quarter" idx="12"/>
          </p:nvPr>
        </p:nvSpPr>
        <p:spPr/>
        <p:txBody>
          <a:bodyPr/>
          <a:lstStyle/>
          <a:p>
            <a:pPr>
              <a:defRPr/>
            </a:pPr>
            <a:fld id="{88395F45-E841-462A-AE4C-2FD404BBB533}" type="slidenum">
              <a:rPr lang="ru-RU" smtClean="0"/>
              <a:pPr>
                <a:defRPr/>
              </a:pPr>
              <a:t>77</a:t>
            </a:fld>
            <a:r>
              <a:rPr lang="ru-RU" smtClean="0"/>
              <a:t> </a:t>
            </a:r>
            <a:endParaRPr lang="ru-RU" dirty="0"/>
          </a:p>
        </p:txBody>
      </p:sp>
      <p:pic>
        <p:nvPicPr>
          <p:cNvPr id="9318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136601" y="2636912"/>
            <a:ext cx="6200775" cy="36290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Заголовок 1"/>
          <p:cNvSpPr>
            <a:spLocks noGrp="1"/>
          </p:cNvSpPr>
          <p:nvPr>
            <p:ph type="title"/>
          </p:nvPr>
        </p:nvSpPr>
        <p:spPr/>
        <p:txBody>
          <a:bodyPr/>
          <a:lstStyle/>
          <a:p>
            <a:r>
              <a:rPr lang="en-US" sz="3200" dirty="0"/>
              <a:t>Chessboard block algorithm of matrices multiplication</a:t>
            </a:r>
            <a:r>
              <a:rPr lang="ru-RU" sz="3200" dirty="0"/>
              <a:t>…</a:t>
            </a:r>
            <a:endParaRPr lang="ru-RU" sz="3200" dirty="0" smtClean="0"/>
          </a:p>
        </p:txBody>
      </p:sp>
      <p:sp>
        <p:nvSpPr>
          <p:cNvPr id="104450" name="Содержимое 2"/>
          <p:cNvSpPr>
            <a:spLocks noGrp="1"/>
          </p:cNvSpPr>
          <p:nvPr>
            <p:ph idx="1"/>
          </p:nvPr>
        </p:nvSpPr>
        <p:spPr>
          <a:xfrm>
            <a:off x="495300" y="1000125"/>
            <a:ext cx="8915400" cy="5054600"/>
          </a:xfrm>
        </p:spPr>
        <p:txBody>
          <a:bodyPr/>
          <a:lstStyle/>
          <a:p>
            <a:pPr lvl="1"/>
            <a:r>
              <a:rPr lang="en-US" sz="2000" dirty="0"/>
              <a:t>The frequency of the cache-misses measured on the VPS system for </a:t>
            </a:r>
            <a:r>
              <a:rPr lang="en-US" sz="2000" dirty="0" smtClean="0"/>
              <a:t>four threads is </a:t>
            </a:r>
            <a:r>
              <a:rPr lang="en-US" sz="2000" dirty="0"/>
              <a:t>estimated as </a:t>
            </a:r>
            <a:r>
              <a:rPr lang="ru-RU" sz="2000" dirty="0" smtClean="0"/>
              <a:t>0,24.</a:t>
            </a:r>
          </a:p>
          <a:p>
            <a:pPr lvl="1"/>
            <a:r>
              <a:rPr lang="en-US" sz="2000" dirty="0"/>
              <a:t>The dependency chart of the experimental and theoretical execution </a:t>
            </a:r>
            <a:r>
              <a:rPr lang="en-US" sz="2000" dirty="0" smtClean="0"/>
              <a:t>time </a:t>
            </a:r>
            <a:r>
              <a:rPr lang="en-US" sz="2000" dirty="0"/>
              <a:t>for the parallel chessboard </a:t>
            </a:r>
            <a:r>
              <a:rPr lang="en-US" sz="2000" dirty="0" smtClean="0"/>
              <a:t>block algorithm </a:t>
            </a:r>
            <a:r>
              <a:rPr lang="en-US" sz="2000" dirty="0"/>
              <a:t>and the source data volume when </a:t>
            </a:r>
            <a:r>
              <a:rPr lang="en-US" sz="2000" dirty="0" smtClean="0"/>
              <a:t>four threads </a:t>
            </a:r>
            <a:r>
              <a:rPr lang="en-US" sz="2000" dirty="0"/>
              <a:t>are </a:t>
            </a:r>
            <a:r>
              <a:rPr lang="en-US" sz="2000" dirty="0" smtClean="0"/>
              <a:t>used</a:t>
            </a:r>
            <a:endParaRPr lang="ru-RU" sz="2000" dirty="0" smtClean="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8" name="Номер слайда 7"/>
          <p:cNvSpPr>
            <a:spLocks noGrp="1"/>
          </p:cNvSpPr>
          <p:nvPr>
            <p:ph type="sldNum" sz="quarter" idx="12"/>
          </p:nvPr>
        </p:nvSpPr>
        <p:spPr/>
        <p:txBody>
          <a:bodyPr/>
          <a:lstStyle/>
          <a:p>
            <a:pPr>
              <a:defRPr/>
            </a:pPr>
            <a:fld id="{88395F45-E841-462A-AE4C-2FD404BBB533}" type="slidenum">
              <a:rPr lang="ru-RU" smtClean="0"/>
              <a:pPr>
                <a:defRPr/>
              </a:pPr>
              <a:t>78</a:t>
            </a:fld>
            <a:r>
              <a:rPr lang="ru-RU" smtClean="0"/>
              <a:t> </a:t>
            </a:r>
            <a:endParaRPr lang="ru-RU" dirty="0"/>
          </a:p>
        </p:txBody>
      </p:sp>
      <p:pic>
        <p:nvPicPr>
          <p:cNvPr id="9830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216696" y="2708920"/>
            <a:ext cx="6038850" cy="356235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Заголовок 1"/>
          <p:cNvSpPr>
            <a:spLocks noGrp="1"/>
          </p:cNvSpPr>
          <p:nvPr>
            <p:ph type="title"/>
          </p:nvPr>
        </p:nvSpPr>
        <p:spPr/>
        <p:txBody>
          <a:bodyPr/>
          <a:lstStyle/>
          <a:p>
            <a:r>
              <a:rPr lang="en-US" sz="3200" dirty="0"/>
              <a:t>Chessboard block algorithm </a:t>
            </a:r>
            <a:r>
              <a:rPr lang="en-US" sz="3200" dirty="0" smtClean="0"/>
              <a:t>that uses cache-memory efficiently </a:t>
            </a:r>
            <a:r>
              <a:rPr lang="ru-RU" sz="3200" dirty="0" smtClean="0"/>
              <a:t>…</a:t>
            </a:r>
          </a:p>
        </p:txBody>
      </p:sp>
      <p:sp>
        <p:nvSpPr>
          <p:cNvPr id="3" name="Содержимое 2"/>
          <p:cNvSpPr>
            <a:spLocks noGrp="1"/>
          </p:cNvSpPr>
          <p:nvPr>
            <p:ph idx="1"/>
          </p:nvPr>
        </p:nvSpPr>
        <p:spPr/>
        <p:txBody>
          <a:bodyPr rtlCol="0">
            <a:normAutofit lnSpcReduction="10000"/>
          </a:bodyPr>
          <a:lstStyle/>
          <a:p>
            <a:pPr fontAlgn="auto">
              <a:spcAft>
                <a:spcPts val="0"/>
              </a:spcAft>
              <a:buFont typeface="Arial" pitchFamily="34" charset="0"/>
              <a:buChar char="•"/>
              <a:defRPr/>
            </a:pPr>
            <a:r>
              <a:rPr lang="en-US" dirty="0" smtClean="0"/>
              <a:t>As seen from the analysis results of </a:t>
            </a:r>
            <a:r>
              <a:rPr lang="en-US" dirty="0"/>
              <a:t>the </a:t>
            </a:r>
            <a:r>
              <a:rPr lang="en-US" dirty="0" smtClean="0"/>
              <a:t>efficiency of the considered </a:t>
            </a:r>
            <a:r>
              <a:rPr lang="en-US" dirty="0"/>
              <a:t>parallel algorithms, </a:t>
            </a:r>
            <a:r>
              <a:rPr lang="en-US" dirty="0" smtClean="0"/>
              <a:t>a considerable part of the time of matrices multiplication is spent on multiple reading of the elements of the matrices </a:t>
            </a:r>
            <a:r>
              <a:rPr lang="en-US" i="1" dirty="0" smtClean="0"/>
              <a:t>A</a:t>
            </a:r>
            <a:r>
              <a:rPr lang="en-US" dirty="0" smtClean="0"/>
              <a:t> and </a:t>
            </a:r>
            <a:r>
              <a:rPr lang="en-US" i="1" dirty="0" smtClean="0"/>
              <a:t>B</a:t>
            </a:r>
            <a:r>
              <a:rPr lang="en-US" dirty="0" smtClean="0"/>
              <a:t> from the main memory to the cache.</a:t>
            </a:r>
            <a:r>
              <a:rPr lang="ru-RU" dirty="0" smtClean="0"/>
              <a:t> </a:t>
            </a:r>
          </a:p>
          <a:p>
            <a:pPr fontAlgn="auto">
              <a:spcAft>
                <a:spcPts val="0"/>
              </a:spcAft>
              <a:buFont typeface="Arial" pitchFamily="34" charset="0"/>
              <a:buChar char="•"/>
              <a:defRPr/>
            </a:pPr>
            <a:r>
              <a:rPr lang="en-US" dirty="0" smtClean="0"/>
              <a:t>For calculating the first element of the first row of the resulting matrix, it is necessary to read to the cache all the elements of the first row of the matrix </a:t>
            </a:r>
            <a:r>
              <a:rPr lang="en-US" i="1" dirty="0" smtClean="0"/>
              <a:t>A </a:t>
            </a:r>
            <a:r>
              <a:rPr lang="en-US" dirty="0" smtClean="0"/>
              <a:t>and of the first column of the matrix </a:t>
            </a:r>
            <a:r>
              <a:rPr lang="en-US" i="1" dirty="0" smtClean="0"/>
              <a:t>B</a:t>
            </a:r>
            <a:r>
              <a:rPr lang="en-US" dirty="0" smtClean="0"/>
              <a:t>.</a:t>
            </a:r>
            <a:endParaRPr lang="ru-RU" dirty="0" smtClean="0"/>
          </a:p>
          <a:p>
            <a:pPr fontAlgn="auto">
              <a:spcAft>
                <a:spcPts val="0"/>
              </a:spcAft>
              <a:buFont typeface="Arial" pitchFamily="34" charset="0"/>
              <a:buChar char="•"/>
              <a:defRPr/>
            </a:pPr>
            <a:r>
              <a:rPr lang="en-US" dirty="0" smtClean="0"/>
              <a:t>Since the matrix </a:t>
            </a:r>
            <a:r>
              <a:rPr lang="en-US" i="1" dirty="0" smtClean="0"/>
              <a:t>B</a:t>
            </a:r>
            <a:r>
              <a:rPr lang="en-US" dirty="0" smtClean="0"/>
              <a:t> is stored in the memory in lines, the elements of one column are arranged in the main memory with a certain interval so that reading one element of the columns leads to reading the whole data line of the size of 64 bytes.</a:t>
            </a:r>
            <a:endParaRPr lang="ru-RU" dirty="0" smtClean="0"/>
          </a:p>
          <a:p>
            <a:pPr fontAlgn="auto">
              <a:spcAft>
                <a:spcPts val="0"/>
              </a:spcAft>
              <a:buFont typeface="Arial" pitchFamily="34" charset="0"/>
              <a:buChar char="•"/>
              <a:defRPr/>
            </a:pPr>
            <a:r>
              <a:rPr lang="en-US" dirty="0" smtClean="0"/>
              <a:t>Thus, it means that not only one column of the matrix </a:t>
            </a:r>
            <a:r>
              <a:rPr lang="en-US" i="1" dirty="0" smtClean="0"/>
              <a:t>B</a:t>
            </a:r>
            <a:r>
              <a:rPr lang="en-US" dirty="0" smtClean="0"/>
              <a:t> is read but eight of them at once.</a:t>
            </a:r>
            <a:endParaRPr lang="ru-RU" dirty="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7" name="Номер слайда 6"/>
          <p:cNvSpPr>
            <a:spLocks noGrp="1"/>
          </p:cNvSpPr>
          <p:nvPr>
            <p:ph type="sldNum" sz="quarter" idx="12"/>
          </p:nvPr>
        </p:nvSpPr>
        <p:spPr/>
        <p:txBody>
          <a:bodyPr/>
          <a:lstStyle/>
          <a:p>
            <a:pPr>
              <a:defRPr/>
            </a:pPr>
            <a:fld id="{88395F45-E841-462A-AE4C-2FD404BBB533}" type="slidenum">
              <a:rPr lang="ru-RU" smtClean="0"/>
              <a:pPr>
                <a:defRPr/>
              </a:pPr>
              <a:t>79</a:t>
            </a:fld>
            <a:r>
              <a:rPr lang="ru-RU" smtClean="0"/>
              <a:t> </a:t>
            </a: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8" name="Заголовок 1"/>
          <p:cNvSpPr>
            <a:spLocks noGrp="1"/>
          </p:cNvSpPr>
          <p:nvPr>
            <p:ph type="title"/>
          </p:nvPr>
        </p:nvSpPr>
        <p:spPr/>
        <p:txBody>
          <a:bodyPr/>
          <a:lstStyle/>
          <a:p>
            <a:r>
              <a:rPr lang="en-US" dirty="0"/>
              <a:t>Principles of</a:t>
            </a:r>
            <a:r>
              <a:rPr lang="ru-RU" dirty="0"/>
              <a:t> </a:t>
            </a:r>
            <a:r>
              <a:rPr lang="en-US" dirty="0"/>
              <a:t>parallelization </a:t>
            </a:r>
            <a:r>
              <a:rPr lang="ru-RU" dirty="0"/>
              <a:t>…</a:t>
            </a:r>
            <a:endParaRPr lang="ru-RU" dirty="0" smtClean="0"/>
          </a:p>
        </p:txBody>
      </p:sp>
      <p:sp>
        <p:nvSpPr>
          <p:cNvPr id="3" name="Содержимое 2"/>
          <p:cNvSpPr>
            <a:spLocks noGrp="1"/>
          </p:cNvSpPr>
          <p:nvPr>
            <p:ph idx="1"/>
          </p:nvPr>
        </p:nvSpPr>
        <p:spPr/>
        <p:txBody>
          <a:bodyPr rtlCol="0">
            <a:normAutofit fontScale="92500" lnSpcReduction="20000"/>
          </a:bodyPr>
          <a:lstStyle/>
          <a:p>
            <a:pPr fontAlgn="auto">
              <a:spcAft>
                <a:spcPts val="0"/>
              </a:spcAft>
              <a:buFont typeface="Arial" pitchFamily="34" charset="0"/>
              <a:buNone/>
              <a:defRPr/>
            </a:pPr>
            <a:r>
              <a:rPr lang="ru-RU" b="1" dirty="0" smtClean="0"/>
              <a:t>2. </a:t>
            </a:r>
            <a:r>
              <a:rPr lang="en-US" b="1" dirty="0" smtClean="0"/>
              <a:t>Chessboard block matrix decomposition</a:t>
            </a:r>
            <a:r>
              <a:rPr lang="ru-RU" b="1" dirty="0" smtClean="0"/>
              <a:t>.</a:t>
            </a:r>
          </a:p>
          <a:p>
            <a:pPr lvl="1" fontAlgn="auto">
              <a:spcAft>
                <a:spcPts val="0"/>
              </a:spcAft>
              <a:buFont typeface="Arial" pitchFamily="34" charset="0"/>
              <a:buChar char="–"/>
              <a:defRPr/>
            </a:pPr>
            <a:r>
              <a:rPr lang="en-US" dirty="0" smtClean="0"/>
              <a:t>In case of </a:t>
            </a:r>
            <a:r>
              <a:rPr lang="en-US" i="1" dirty="0" smtClean="0"/>
              <a:t>chessboard</a:t>
            </a:r>
            <a:r>
              <a:rPr lang="en-US" dirty="0" smtClean="0"/>
              <a:t> </a:t>
            </a:r>
            <a:r>
              <a:rPr lang="en-US" i="1" dirty="0" smtClean="0"/>
              <a:t>block </a:t>
            </a:r>
            <a:r>
              <a:rPr lang="en-US" dirty="0" smtClean="0"/>
              <a:t>decomposition, </a:t>
            </a:r>
            <a:r>
              <a:rPr lang="en-US" dirty="0"/>
              <a:t>matrix </a:t>
            </a:r>
            <a:r>
              <a:rPr lang="en-US" dirty="0" smtClean="0"/>
              <a:t>is divided into rectangular sets of elements – contiguously, as a rule. </a:t>
            </a:r>
            <a:endParaRPr lang="ru-RU" dirty="0" smtClean="0"/>
          </a:p>
          <a:p>
            <a:pPr lvl="1" fontAlgn="auto">
              <a:spcAft>
                <a:spcPts val="0"/>
              </a:spcAft>
              <a:buFont typeface="Arial" pitchFamily="34" charset="0"/>
              <a:buChar char="–"/>
              <a:defRPr/>
            </a:pPr>
            <a:r>
              <a:rPr lang="en-US" dirty="0" smtClean="0"/>
              <a:t>Let the number of threads equal </a:t>
            </a:r>
            <a:r>
              <a:rPr lang="en-US" i="1" dirty="0" smtClean="0"/>
              <a:t>p = s · q</a:t>
            </a:r>
            <a:r>
              <a:rPr lang="ru-RU" dirty="0" smtClean="0"/>
              <a:t>, </a:t>
            </a:r>
            <a:r>
              <a:rPr lang="en-US" dirty="0" smtClean="0"/>
              <a:t>the number of rows is multiple of </a:t>
            </a:r>
            <a:r>
              <a:rPr lang="en-US" i="1" dirty="0" smtClean="0"/>
              <a:t>s </a:t>
            </a:r>
            <a:r>
              <a:rPr lang="en-US" dirty="0" smtClean="0"/>
              <a:t>and the number of columns is multiple of </a:t>
            </a:r>
            <a:r>
              <a:rPr lang="en-US" i="1" dirty="0" smtClean="0"/>
              <a:t>q</a:t>
            </a:r>
            <a:r>
              <a:rPr lang="ru-RU" dirty="0" smtClean="0"/>
              <a:t>,</a:t>
            </a:r>
            <a:r>
              <a:rPr lang="en-US" dirty="0" smtClean="0"/>
              <a:t> i.e.</a:t>
            </a:r>
            <a:r>
              <a:rPr lang="ru-RU" dirty="0" smtClean="0"/>
              <a:t> </a:t>
            </a:r>
            <a:r>
              <a:rPr lang="en-US" i="1" dirty="0" smtClean="0"/>
              <a:t>m = k · s</a:t>
            </a:r>
            <a:r>
              <a:rPr lang="ru-RU" dirty="0" smtClean="0"/>
              <a:t> </a:t>
            </a:r>
            <a:r>
              <a:rPr lang="en-US" dirty="0" smtClean="0"/>
              <a:t>and</a:t>
            </a:r>
            <a:r>
              <a:rPr lang="ru-RU" dirty="0" smtClean="0"/>
              <a:t> </a:t>
            </a:r>
            <a:r>
              <a:rPr lang="en-US" i="1" dirty="0" smtClean="0"/>
              <a:t>n = l · q</a:t>
            </a:r>
            <a:r>
              <a:rPr lang="ru-RU" dirty="0" smtClean="0"/>
              <a:t>. </a:t>
            </a:r>
            <a:endParaRPr lang="en-US" dirty="0" smtClean="0"/>
          </a:p>
          <a:p>
            <a:pPr lvl="1" fontAlgn="auto">
              <a:spcAft>
                <a:spcPts val="0"/>
              </a:spcAft>
              <a:buFont typeface="Arial" pitchFamily="34" charset="0"/>
              <a:buChar char="–"/>
              <a:defRPr/>
            </a:pPr>
            <a:r>
              <a:rPr lang="en-US" dirty="0" smtClean="0"/>
              <a:t>Express given matrix </a:t>
            </a:r>
            <a:r>
              <a:rPr lang="en-US" i="1" dirty="0" smtClean="0"/>
              <a:t>A</a:t>
            </a:r>
            <a:r>
              <a:rPr lang="ru-RU" dirty="0" smtClean="0"/>
              <a:t> </a:t>
            </a:r>
            <a:r>
              <a:rPr lang="en-US" dirty="0" smtClean="0"/>
              <a:t>as a set of rectangular blocks as follows:</a:t>
            </a:r>
          </a:p>
          <a:p>
            <a:pPr lvl="1" fontAlgn="auto">
              <a:spcAft>
                <a:spcPts val="0"/>
              </a:spcAft>
              <a:buFont typeface="Arial" pitchFamily="34" charset="0"/>
              <a:buChar char="–"/>
              <a:defRPr/>
            </a:pPr>
            <a:endParaRPr lang="en-US" dirty="0" smtClean="0"/>
          </a:p>
          <a:p>
            <a:pPr lvl="1" fontAlgn="auto">
              <a:spcAft>
                <a:spcPts val="0"/>
              </a:spcAft>
              <a:buFont typeface="Arial" pitchFamily="34" charset="0"/>
              <a:buChar char="–"/>
              <a:defRPr/>
            </a:pPr>
            <a:endParaRPr lang="en-US" dirty="0" smtClean="0"/>
          </a:p>
          <a:p>
            <a:pPr lvl="1" fontAlgn="auto">
              <a:spcAft>
                <a:spcPts val="0"/>
              </a:spcAft>
              <a:buFont typeface="Arial" pitchFamily="34" charset="0"/>
              <a:buChar char="–"/>
              <a:defRPr/>
            </a:pPr>
            <a:endParaRPr lang="en-US" dirty="0" smtClean="0"/>
          </a:p>
          <a:p>
            <a:pPr lvl="1" fontAlgn="auto">
              <a:spcAft>
                <a:spcPts val="0"/>
              </a:spcAft>
              <a:buFont typeface="Arial" pitchFamily="34" charset="0"/>
              <a:buNone/>
              <a:defRPr/>
            </a:pPr>
            <a:r>
              <a:rPr lang="en-US" dirty="0" smtClean="0"/>
              <a:t>	where </a:t>
            </a:r>
            <a:r>
              <a:rPr lang="en-US" i="1" dirty="0" err="1" smtClean="0"/>
              <a:t>A</a:t>
            </a:r>
            <a:r>
              <a:rPr lang="en-US" baseline="-25000" dirty="0" err="1" smtClean="0"/>
              <a:t>ij</a:t>
            </a:r>
            <a:r>
              <a:rPr lang="en-US" baseline="-25000" dirty="0" smtClean="0"/>
              <a:t> </a:t>
            </a:r>
            <a:r>
              <a:rPr lang="en-US" dirty="0" smtClean="0"/>
              <a:t>is a</a:t>
            </a:r>
            <a:r>
              <a:rPr lang="ru-RU" dirty="0" smtClean="0"/>
              <a:t> </a:t>
            </a:r>
            <a:r>
              <a:rPr lang="en-US" dirty="0" smtClean="0"/>
              <a:t>matrix block consisting of the following elements</a:t>
            </a:r>
          </a:p>
          <a:p>
            <a:pPr lvl="1" fontAlgn="auto">
              <a:spcAft>
                <a:spcPts val="0"/>
              </a:spcAft>
              <a:buFont typeface="Arial" pitchFamily="34" charset="0"/>
              <a:buChar char="–"/>
              <a:defRPr/>
            </a:pPr>
            <a:endParaRPr lang="en-US" dirty="0" smtClean="0"/>
          </a:p>
          <a:p>
            <a:pPr lvl="1" fontAlgn="auto">
              <a:spcAft>
                <a:spcPts val="0"/>
              </a:spcAft>
              <a:buFont typeface="Arial" pitchFamily="34" charset="0"/>
              <a:buChar char="–"/>
              <a:defRPr/>
            </a:pPr>
            <a:endParaRPr lang="en-US" dirty="0" smtClean="0"/>
          </a:p>
          <a:p>
            <a:pPr lvl="1" fontAlgn="auto">
              <a:spcAft>
                <a:spcPts val="0"/>
              </a:spcAft>
              <a:buFont typeface="Arial" pitchFamily="34" charset="0"/>
              <a:buNone/>
              <a:defRPr/>
            </a:pPr>
            <a:r>
              <a:rPr lang="en-US" dirty="0" smtClean="0"/>
              <a:t> </a:t>
            </a:r>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5132" name="Rectangle 2"/>
          <p:cNvSpPr>
            <a:spLocks noChangeArrowheads="1"/>
          </p:cNvSpPr>
          <p:nvPr/>
        </p:nvSpPr>
        <p:spPr bwMode="auto">
          <a:xfrm>
            <a:off x="9721269" y="-184666"/>
            <a:ext cx="184731" cy="369332"/>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5121" name="Object 1"/>
          <p:cNvGraphicFramePr>
            <a:graphicFrameLocks noChangeAspect="1"/>
          </p:cNvGraphicFramePr>
          <p:nvPr>
            <p:extLst>
              <p:ext uri="{D42A27DB-BD31-4B8C-83A1-F6EECF244321}">
                <p14:modId xmlns:p14="http://schemas.microsoft.com/office/powerpoint/2010/main" xmlns="" val="609908892"/>
              </p:ext>
            </p:extLst>
          </p:nvPr>
        </p:nvGraphicFramePr>
        <p:xfrm>
          <a:off x="3553090" y="3284984"/>
          <a:ext cx="2799821" cy="1063625"/>
        </p:xfrm>
        <a:graphic>
          <a:graphicData uri="http://schemas.openxmlformats.org/presentationml/2006/ole">
            <p:oleObj spid="_x0000_s69054" name="Формула" r:id="rId3" imgW="1587500" imgH="647700" progId="Equation.3">
              <p:embed/>
            </p:oleObj>
          </a:graphicData>
        </a:graphic>
      </p:graphicFrame>
      <p:sp>
        <p:nvSpPr>
          <p:cNvPr id="5133" name="Rectangle 4"/>
          <p:cNvSpPr>
            <a:spLocks noChangeArrowheads="1"/>
          </p:cNvSpPr>
          <p:nvPr/>
        </p:nvSpPr>
        <p:spPr bwMode="auto">
          <a:xfrm>
            <a:off x="9721269" y="-184666"/>
            <a:ext cx="184731" cy="369332"/>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5123" name="Object 3"/>
          <p:cNvGraphicFramePr>
            <a:graphicFrameLocks noChangeAspect="1"/>
          </p:cNvGraphicFramePr>
          <p:nvPr>
            <p:extLst>
              <p:ext uri="{D42A27DB-BD31-4B8C-83A1-F6EECF244321}">
                <p14:modId xmlns:p14="http://schemas.microsoft.com/office/powerpoint/2010/main" xmlns="" val="423593967"/>
              </p:ext>
            </p:extLst>
          </p:nvPr>
        </p:nvGraphicFramePr>
        <p:xfrm>
          <a:off x="1891771" y="4869160"/>
          <a:ext cx="3061229" cy="1152525"/>
        </p:xfrm>
        <a:graphic>
          <a:graphicData uri="http://schemas.openxmlformats.org/presentationml/2006/ole">
            <p:oleObj spid="_x0000_s69055" name="Формула" r:id="rId4" imgW="1803400" imgH="736600" progId="Equation.3">
              <p:embed/>
            </p:oleObj>
          </a:graphicData>
        </a:graphic>
      </p:graphicFrame>
      <p:sp>
        <p:nvSpPr>
          <p:cNvPr id="5134" name="Rectangle 6"/>
          <p:cNvSpPr>
            <a:spLocks noChangeArrowheads="1"/>
          </p:cNvSpPr>
          <p:nvPr/>
        </p:nvSpPr>
        <p:spPr bwMode="auto">
          <a:xfrm>
            <a:off x="9721269" y="-184666"/>
            <a:ext cx="184731" cy="369332"/>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5125" name="Object 5"/>
          <p:cNvGraphicFramePr>
            <a:graphicFrameLocks noChangeAspect="1"/>
          </p:cNvGraphicFramePr>
          <p:nvPr>
            <p:extLst>
              <p:ext uri="{D42A27DB-BD31-4B8C-83A1-F6EECF244321}">
                <p14:modId xmlns:p14="http://schemas.microsoft.com/office/powerpoint/2010/main" xmlns="" val="3807513294"/>
              </p:ext>
            </p:extLst>
          </p:nvPr>
        </p:nvGraphicFramePr>
        <p:xfrm>
          <a:off x="5499894" y="5013176"/>
          <a:ext cx="3138620" cy="358775"/>
        </p:xfrm>
        <a:graphic>
          <a:graphicData uri="http://schemas.openxmlformats.org/presentationml/2006/ole">
            <p:oleObj spid="_x0000_s69056" name="Формула" r:id="rId5" imgW="1536700" imgH="190500" progId="Equation.3">
              <p:embed/>
            </p:oleObj>
          </a:graphicData>
        </a:graphic>
      </p:graphicFrame>
      <p:sp>
        <p:nvSpPr>
          <p:cNvPr id="5135" name="Rectangle 8"/>
          <p:cNvSpPr>
            <a:spLocks noChangeArrowheads="1"/>
          </p:cNvSpPr>
          <p:nvPr/>
        </p:nvSpPr>
        <p:spPr bwMode="auto">
          <a:xfrm>
            <a:off x="9721269" y="-184666"/>
            <a:ext cx="184731" cy="369332"/>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5127" name="Object 7"/>
          <p:cNvGraphicFramePr>
            <a:graphicFrameLocks noChangeAspect="1"/>
          </p:cNvGraphicFramePr>
          <p:nvPr>
            <p:extLst>
              <p:ext uri="{D42A27DB-BD31-4B8C-83A1-F6EECF244321}">
                <p14:modId xmlns:p14="http://schemas.microsoft.com/office/powerpoint/2010/main" xmlns="" val="2937854184"/>
              </p:ext>
            </p:extLst>
          </p:nvPr>
        </p:nvGraphicFramePr>
        <p:xfrm>
          <a:off x="5499894" y="5444975"/>
          <a:ext cx="3119702" cy="360362"/>
        </p:xfrm>
        <a:graphic>
          <a:graphicData uri="http://schemas.openxmlformats.org/presentationml/2006/ole">
            <p:oleObj spid="_x0000_s69057" name="Формула" r:id="rId6" imgW="1524000" imgH="190500" progId="Equation.3">
              <p:embed/>
            </p:oleObj>
          </a:graphicData>
        </a:graphic>
      </p:graphicFrame>
      <p:sp>
        <p:nvSpPr>
          <p:cNvPr id="15" name="Номер слайда 14"/>
          <p:cNvSpPr>
            <a:spLocks noGrp="1"/>
          </p:cNvSpPr>
          <p:nvPr>
            <p:ph type="sldNum" sz="quarter" idx="12"/>
          </p:nvPr>
        </p:nvSpPr>
        <p:spPr/>
        <p:txBody>
          <a:bodyPr/>
          <a:lstStyle/>
          <a:p>
            <a:pPr>
              <a:defRPr/>
            </a:pPr>
            <a:fld id="{88395F45-E841-462A-AE4C-2FD404BBB533}" type="slidenum">
              <a:rPr lang="ru-RU" smtClean="0"/>
              <a:pPr>
                <a:defRPr/>
              </a:pPr>
              <a:t>8</a:t>
            </a:fld>
            <a:r>
              <a:rPr lang="ru-RU" smtClean="0"/>
              <a:t> </a:t>
            </a:r>
            <a:endParaRPr lang="ru-RU"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Заголовок 1"/>
          <p:cNvSpPr>
            <a:spLocks noGrp="1"/>
          </p:cNvSpPr>
          <p:nvPr>
            <p:ph type="title"/>
          </p:nvPr>
        </p:nvSpPr>
        <p:spPr/>
        <p:txBody>
          <a:bodyPr/>
          <a:lstStyle/>
          <a:p>
            <a:r>
              <a:rPr lang="en-US" sz="3200" dirty="0"/>
              <a:t>Chessboard block algorithm that uses </a:t>
            </a:r>
            <a:r>
              <a:rPr lang="en-US" sz="3200" dirty="0" smtClean="0"/>
              <a:t>cache-memory efficiently </a:t>
            </a:r>
            <a:r>
              <a:rPr lang="ru-RU" sz="3200" dirty="0"/>
              <a:t>…</a:t>
            </a:r>
            <a:endParaRPr lang="ru-RU" sz="3200" dirty="0" smtClean="0"/>
          </a:p>
        </p:txBody>
      </p:sp>
      <p:sp>
        <p:nvSpPr>
          <p:cNvPr id="3" name="Содержимое 2"/>
          <p:cNvSpPr>
            <a:spLocks noGrp="1"/>
          </p:cNvSpPr>
          <p:nvPr>
            <p:ph idx="1"/>
          </p:nvPr>
        </p:nvSpPr>
        <p:spPr/>
        <p:txBody>
          <a:bodyPr rtlCol="0">
            <a:normAutofit lnSpcReduction="10000"/>
          </a:bodyPr>
          <a:lstStyle/>
          <a:p>
            <a:pPr fontAlgn="auto">
              <a:spcAft>
                <a:spcPts val="0"/>
              </a:spcAft>
              <a:buFont typeface="Arial" pitchFamily="34" charset="0"/>
              <a:buChar char="•"/>
              <a:defRPr/>
            </a:pPr>
            <a:r>
              <a:rPr lang="en-US" dirty="0" smtClean="0"/>
              <a:t>A stripe of the matrix </a:t>
            </a:r>
            <a:r>
              <a:rPr lang="en-US" i="1" dirty="0" smtClean="0"/>
              <a:t>B</a:t>
            </a:r>
            <a:r>
              <a:rPr lang="en-US" dirty="0" smtClean="0"/>
              <a:t> can be so great that reading its “last” elements leads to eviction the “first” elements of the row of the matrix </a:t>
            </a:r>
            <a:r>
              <a:rPr lang="en-US" i="1" dirty="0" smtClean="0"/>
              <a:t>A</a:t>
            </a:r>
            <a:r>
              <a:rPr lang="en-US" dirty="0" smtClean="0"/>
              <a:t> from the cache.</a:t>
            </a:r>
          </a:p>
          <a:p>
            <a:pPr fontAlgn="auto">
              <a:spcAft>
                <a:spcPts val="0"/>
              </a:spcAft>
              <a:buFont typeface="Arial" pitchFamily="34" charset="0"/>
              <a:buChar char="•"/>
              <a:defRPr/>
            </a:pPr>
            <a:r>
              <a:rPr lang="en-US" dirty="0" smtClean="0"/>
              <a:t>The sizes of the matrix </a:t>
            </a:r>
            <a:r>
              <a:rPr lang="ru-RU" i="1" dirty="0" smtClean="0"/>
              <a:t>В</a:t>
            </a:r>
            <a:r>
              <a:rPr lang="ru-RU" dirty="0" smtClean="0"/>
              <a:t> </a:t>
            </a:r>
            <a:r>
              <a:rPr lang="en-US" dirty="0" smtClean="0"/>
              <a:t>can be so great that the matrix cannot be located to the processor cache entirely. In such case, when calculating the last elements of the row of the resulting matrix and reading to th</a:t>
            </a:r>
            <a:r>
              <a:rPr lang="en-US" dirty="0"/>
              <a:t>e</a:t>
            </a:r>
            <a:r>
              <a:rPr lang="ru-RU" dirty="0" smtClean="0"/>
              <a:t> </a:t>
            </a:r>
            <a:r>
              <a:rPr lang="en-US" dirty="0" smtClean="0"/>
              <a:t>cache the elements of the last columns, the elements of the first columns of the matrix </a:t>
            </a:r>
            <a:r>
              <a:rPr lang="en-US" i="1" dirty="0" smtClean="0"/>
              <a:t>B</a:t>
            </a:r>
            <a:r>
              <a:rPr lang="en-US" dirty="0" smtClean="0"/>
              <a:t> are evicted from the cache. </a:t>
            </a:r>
            <a:endParaRPr lang="ru-RU" dirty="0" smtClean="0"/>
          </a:p>
          <a:p>
            <a:pPr fontAlgn="auto">
              <a:spcAft>
                <a:spcPts val="0"/>
              </a:spcAft>
              <a:buFont typeface="Arial" pitchFamily="34" charset="0"/>
              <a:buChar char="•"/>
              <a:defRPr/>
            </a:pPr>
            <a:r>
              <a:rPr lang="en-US" dirty="0" smtClean="0"/>
              <a:t>Thus, if the matrices size is </a:t>
            </a:r>
            <a:r>
              <a:rPr lang="en-US" i="1" dirty="0" smtClean="0"/>
              <a:t>n</a:t>
            </a:r>
            <a:r>
              <a:rPr lang="ru-RU" i="1" dirty="0" smtClean="0"/>
              <a:t>×</a:t>
            </a:r>
            <a:r>
              <a:rPr lang="en-US" i="1" dirty="0" smtClean="0"/>
              <a:t>n</a:t>
            </a:r>
            <a:r>
              <a:rPr lang="en-US" dirty="0" smtClean="0"/>
              <a:t>, then the matrices </a:t>
            </a:r>
            <a:r>
              <a:rPr lang="en-US" i="1" dirty="0" smtClean="0"/>
              <a:t>A</a:t>
            </a:r>
            <a:r>
              <a:rPr lang="en-US" dirty="0" smtClean="0"/>
              <a:t> and </a:t>
            </a:r>
            <a:r>
              <a:rPr lang="en-US" i="1" dirty="0" smtClean="0"/>
              <a:t>B </a:t>
            </a:r>
            <a:r>
              <a:rPr lang="en-US" dirty="0" smtClean="0"/>
              <a:t>might be rewritten </a:t>
            </a:r>
            <a:r>
              <a:rPr lang="en-US" i="1" dirty="0" smtClean="0"/>
              <a:t>n</a:t>
            </a:r>
            <a:r>
              <a:rPr lang="ru-RU" dirty="0" smtClean="0"/>
              <a:t> </a:t>
            </a:r>
            <a:r>
              <a:rPr lang="en-US" dirty="0" smtClean="0"/>
              <a:t>times.</a:t>
            </a:r>
            <a:endParaRPr lang="ru-RU" dirty="0" smtClean="0"/>
          </a:p>
          <a:p>
            <a:pPr lvl="1" fontAlgn="auto">
              <a:spcAft>
                <a:spcPts val="0"/>
              </a:spcAft>
              <a:buFont typeface="Arial" pitchFamily="34" charset="0"/>
              <a:buChar char="–"/>
              <a:defRPr/>
            </a:pPr>
            <a:r>
              <a:rPr lang="en-US" sz="2200" dirty="0" smtClean="0"/>
              <a:t>Such situation also takes place in the case of block-striped decomposition if parts of the matrices </a:t>
            </a:r>
            <a:r>
              <a:rPr lang="en-US" sz="2200" i="1" dirty="0" smtClean="0"/>
              <a:t>A</a:t>
            </a:r>
            <a:r>
              <a:rPr lang="en-US" sz="2200" dirty="0" smtClean="0"/>
              <a:t> and </a:t>
            </a:r>
            <a:r>
              <a:rPr lang="en-US" sz="2200" i="1" dirty="0" smtClean="0"/>
              <a:t>B</a:t>
            </a:r>
            <a:r>
              <a:rPr lang="en-US" sz="2200" dirty="0" smtClean="0"/>
              <a:t> cannot be located to the cache entirely. </a:t>
            </a:r>
            <a:endParaRPr lang="ru-RU" sz="2200" dirty="0" smtClean="0"/>
          </a:p>
          <a:p>
            <a:pPr fontAlgn="auto">
              <a:spcAft>
                <a:spcPts val="0"/>
              </a:spcAft>
              <a:buFont typeface="Arial" pitchFamily="34" charset="0"/>
              <a:buChar char="•"/>
              <a:defRPr/>
            </a:pPr>
            <a:r>
              <a:rPr lang="en-US" dirty="0" smtClean="0"/>
              <a:t>Such </a:t>
            </a:r>
            <a:r>
              <a:rPr lang="en-US" dirty="0"/>
              <a:t>work </a:t>
            </a:r>
            <a:r>
              <a:rPr lang="en-US" dirty="0" smtClean="0"/>
              <a:t>with the cache cannot be declared efficient.</a:t>
            </a:r>
            <a:endParaRPr lang="ru-RU" dirty="0" smtClean="0"/>
          </a:p>
          <a:p>
            <a:pPr fontAlgn="auto">
              <a:spcAft>
                <a:spcPts val="0"/>
              </a:spcAft>
              <a:buFont typeface="Arial" pitchFamily="34" charset="0"/>
              <a:buChar char="•"/>
              <a:defRPr/>
            </a:pPr>
            <a:endParaRPr lang="ru-RU" dirty="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7" name="Номер слайда 6"/>
          <p:cNvSpPr>
            <a:spLocks noGrp="1"/>
          </p:cNvSpPr>
          <p:nvPr>
            <p:ph type="sldNum" sz="quarter" idx="12"/>
          </p:nvPr>
        </p:nvSpPr>
        <p:spPr/>
        <p:txBody>
          <a:bodyPr/>
          <a:lstStyle/>
          <a:p>
            <a:pPr>
              <a:defRPr/>
            </a:pPr>
            <a:fld id="{88395F45-E841-462A-AE4C-2FD404BBB533}" type="slidenum">
              <a:rPr lang="ru-RU" smtClean="0"/>
              <a:pPr>
                <a:defRPr/>
              </a:pPr>
              <a:t>80</a:t>
            </a:fld>
            <a:r>
              <a:rPr lang="ru-RU" smtClean="0"/>
              <a:t> </a:t>
            </a:r>
            <a:endParaRPr lang="ru-RU" dirty="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Заголовок 1"/>
          <p:cNvSpPr>
            <a:spLocks noGrp="1"/>
          </p:cNvSpPr>
          <p:nvPr>
            <p:ph type="title"/>
          </p:nvPr>
        </p:nvSpPr>
        <p:spPr/>
        <p:txBody>
          <a:bodyPr/>
          <a:lstStyle/>
          <a:p>
            <a:r>
              <a:rPr lang="en-US" sz="3200" dirty="0"/>
              <a:t>Chessboard block algorithm that uses </a:t>
            </a:r>
            <a:r>
              <a:rPr lang="en-US" sz="3200" dirty="0" smtClean="0"/>
              <a:t>cache-memory efficiently </a:t>
            </a:r>
            <a:r>
              <a:rPr lang="ru-RU" sz="3200" dirty="0"/>
              <a:t>…</a:t>
            </a:r>
            <a:endParaRPr lang="ru-RU" sz="3200" dirty="0" smtClean="0"/>
          </a:p>
        </p:txBody>
      </p:sp>
      <p:sp>
        <p:nvSpPr>
          <p:cNvPr id="100354" name="Содержимое 2"/>
          <p:cNvSpPr>
            <a:spLocks noGrp="1"/>
          </p:cNvSpPr>
          <p:nvPr>
            <p:ph idx="1"/>
          </p:nvPr>
        </p:nvSpPr>
        <p:spPr/>
        <p:txBody>
          <a:bodyPr/>
          <a:lstStyle/>
          <a:p>
            <a:r>
              <a:rPr lang="en-US" b="1" dirty="0" smtClean="0"/>
              <a:t>Sequential algorithm</a:t>
            </a:r>
            <a:r>
              <a:rPr lang="ru-RU" b="1" dirty="0" smtClean="0"/>
              <a:t>.</a:t>
            </a:r>
          </a:p>
          <a:p>
            <a:pPr lvl="1"/>
            <a:r>
              <a:rPr lang="en-US" dirty="0" smtClean="0"/>
              <a:t>To organize the matrices multiplication algorithm that uses the cache memory more efficiently, let us use the chessboard block matrix decomposition.</a:t>
            </a:r>
            <a:endParaRPr lang="ru-RU" dirty="0" smtClean="0"/>
          </a:p>
          <a:p>
            <a:pPr lvl="1"/>
            <a:r>
              <a:rPr lang="en-US" dirty="0" smtClean="0"/>
              <a:t>The number of matrix decompositions into blocks should be such as that three matrix blocks could fit in the cache at the same time: the blocks of the matrices </a:t>
            </a:r>
            <a:r>
              <a:rPr lang="ru-RU" i="1" dirty="0" smtClean="0"/>
              <a:t>А</a:t>
            </a:r>
            <a:r>
              <a:rPr lang="ru-RU" dirty="0" smtClean="0"/>
              <a:t>, </a:t>
            </a:r>
            <a:r>
              <a:rPr lang="ru-RU" i="1" dirty="0" smtClean="0"/>
              <a:t>В</a:t>
            </a:r>
            <a:r>
              <a:rPr lang="ru-RU" dirty="0" smtClean="0"/>
              <a:t> </a:t>
            </a:r>
            <a:r>
              <a:rPr lang="en-US" dirty="0" smtClean="0"/>
              <a:t>and</a:t>
            </a:r>
            <a:r>
              <a:rPr lang="ru-RU" dirty="0" smtClean="0"/>
              <a:t> </a:t>
            </a:r>
            <a:r>
              <a:rPr lang="ru-RU" i="1" dirty="0" smtClean="0"/>
              <a:t>С</a:t>
            </a:r>
            <a:r>
              <a:rPr lang="ru-RU" dirty="0" smtClean="0"/>
              <a:t>.</a:t>
            </a:r>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100357" name="Rectangle 2"/>
          <p:cNvSpPr>
            <a:spLocks noChangeArrowheads="1"/>
          </p:cNvSpPr>
          <p:nvPr/>
        </p:nvSpPr>
        <p:spPr bwMode="auto">
          <a:xfrm>
            <a:off x="9721269" y="-184666"/>
            <a:ext cx="184731" cy="369332"/>
          </a:xfrm>
          <a:prstGeom prst="rect">
            <a:avLst/>
          </a:prstGeom>
          <a:noFill/>
          <a:ln w="9525">
            <a:noFill/>
            <a:miter lim="800000"/>
            <a:headEnd/>
            <a:tailEnd/>
          </a:ln>
        </p:spPr>
        <p:txBody>
          <a:bodyPr wrap="none" anchor="ctr">
            <a:spAutoFit/>
          </a:bodyPr>
          <a:lstStyle/>
          <a:p>
            <a:endParaRPr lang="ru-RU">
              <a:latin typeface="Calibri" pitchFamily="34" charset="0"/>
            </a:endParaRPr>
          </a:p>
        </p:txBody>
      </p:sp>
      <p:sp>
        <p:nvSpPr>
          <p:cNvPr id="9" name="Номер слайда 8"/>
          <p:cNvSpPr>
            <a:spLocks noGrp="1"/>
          </p:cNvSpPr>
          <p:nvPr>
            <p:ph type="sldNum" sz="quarter" idx="12"/>
          </p:nvPr>
        </p:nvSpPr>
        <p:spPr/>
        <p:txBody>
          <a:bodyPr/>
          <a:lstStyle/>
          <a:p>
            <a:pPr>
              <a:defRPr/>
            </a:pPr>
            <a:fld id="{88395F45-E841-462A-AE4C-2FD404BBB533}" type="slidenum">
              <a:rPr lang="ru-RU" smtClean="0"/>
              <a:pPr>
                <a:defRPr/>
              </a:pPr>
              <a:t>81</a:t>
            </a:fld>
            <a:r>
              <a:rPr lang="ru-RU" smtClean="0"/>
              <a:t> </a:t>
            </a:r>
            <a:endParaRPr lang="ru-RU" dirty="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9" name="Заголовок 1"/>
          <p:cNvSpPr>
            <a:spLocks noGrp="1"/>
          </p:cNvSpPr>
          <p:nvPr>
            <p:ph type="title"/>
          </p:nvPr>
        </p:nvSpPr>
        <p:spPr/>
        <p:txBody>
          <a:bodyPr/>
          <a:lstStyle/>
          <a:p>
            <a:r>
              <a:rPr lang="en-US" sz="3200" dirty="0"/>
              <a:t>Chessboard block algorithm that uses </a:t>
            </a:r>
            <a:r>
              <a:rPr lang="en-US" sz="3200" dirty="0" smtClean="0"/>
              <a:t>cache-memory efficiently </a:t>
            </a:r>
            <a:r>
              <a:rPr lang="ru-RU" sz="3200" dirty="0"/>
              <a:t>…</a:t>
            </a:r>
            <a:endParaRPr lang="ru-RU" sz="3200" dirty="0" smtClean="0"/>
          </a:p>
        </p:txBody>
      </p:sp>
      <p:sp>
        <p:nvSpPr>
          <p:cNvPr id="91140" name="Содержимое 2"/>
          <p:cNvSpPr>
            <a:spLocks noGrp="1"/>
          </p:cNvSpPr>
          <p:nvPr>
            <p:ph idx="1"/>
          </p:nvPr>
        </p:nvSpPr>
        <p:spPr/>
        <p:txBody>
          <a:bodyPr/>
          <a:lstStyle/>
          <a:p>
            <a:pPr lvl="1"/>
            <a:r>
              <a:rPr lang="en-US" sz="2000" dirty="0" smtClean="0"/>
              <a:t>Let </a:t>
            </a:r>
            <a:r>
              <a:rPr lang="ru-RU" sz="2000" i="1" dirty="0" smtClean="0"/>
              <a:t>V</a:t>
            </a:r>
            <a:r>
              <a:rPr lang="en-US" sz="2000" i="1" baseline="-25000" dirty="0" smtClean="0"/>
              <a:t>cache</a:t>
            </a:r>
            <a:r>
              <a:rPr lang="ru-RU" sz="2000" dirty="0" smtClean="0"/>
              <a:t> </a:t>
            </a:r>
            <a:r>
              <a:rPr lang="en-US" sz="2000" dirty="0" smtClean="0"/>
              <a:t>be cache volume in bytes</a:t>
            </a:r>
            <a:r>
              <a:rPr lang="ru-RU" sz="2000" dirty="0" smtClean="0"/>
              <a:t>. </a:t>
            </a:r>
          </a:p>
          <a:p>
            <a:pPr lvl="1"/>
            <a:r>
              <a:rPr lang="en-US" sz="2000" dirty="0" smtClean="0"/>
              <a:t>Than a number of the elements of double type that can fit in cache is</a:t>
            </a:r>
            <a:r>
              <a:rPr lang="ru-RU" sz="2000" dirty="0" smtClean="0"/>
              <a:t> </a:t>
            </a:r>
            <a:r>
              <a:rPr lang="en-US" sz="2000" i="1" dirty="0" smtClean="0"/>
              <a:t>V</a:t>
            </a:r>
            <a:r>
              <a:rPr lang="ru-RU" sz="2000" i="1" dirty="0" smtClean="0"/>
              <a:t>/8.</a:t>
            </a:r>
            <a:endParaRPr lang="ru-RU" sz="2000" dirty="0" smtClean="0"/>
          </a:p>
          <a:p>
            <a:pPr lvl="2"/>
            <a:r>
              <a:rPr lang="en-US" dirty="0" smtClean="0"/>
              <a:t>8 bytes are used for storing one element of double type</a:t>
            </a:r>
            <a:r>
              <a:rPr lang="ru-RU" dirty="0" smtClean="0"/>
              <a:t>.  </a:t>
            </a:r>
          </a:p>
          <a:p>
            <a:pPr lvl="1"/>
            <a:r>
              <a:rPr lang="en-US" sz="2000" dirty="0" smtClean="0"/>
              <a:t>Maximal size of </a:t>
            </a:r>
            <a:r>
              <a:rPr lang="en-US" sz="2000" i="1" dirty="0" smtClean="0"/>
              <a:t>k</a:t>
            </a:r>
            <a:r>
              <a:rPr lang="ru-RU" sz="2000" i="1" dirty="0" smtClean="0"/>
              <a:t>×</a:t>
            </a:r>
            <a:r>
              <a:rPr lang="en-US" sz="2000" i="1" dirty="0" smtClean="0"/>
              <a:t>k</a:t>
            </a:r>
            <a:r>
              <a:rPr lang="en-US" sz="2000" dirty="0" smtClean="0"/>
              <a:t> square matrix block equals</a:t>
            </a:r>
            <a:endParaRPr lang="ru-RU" sz="2000" dirty="0" smtClean="0"/>
          </a:p>
          <a:p>
            <a:pPr lvl="1"/>
            <a:endParaRPr lang="ru-RU" sz="2000" dirty="0" smtClean="0"/>
          </a:p>
          <a:p>
            <a:pPr lvl="1"/>
            <a:r>
              <a:rPr lang="en-US" sz="2000" dirty="0" smtClean="0"/>
              <a:t>Therefore, a minimally necessary number </a:t>
            </a:r>
            <a:r>
              <a:rPr lang="en-US" sz="2000" i="1" dirty="0" err="1"/>
              <a:t>GridSize</a:t>
            </a:r>
            <a:r>
              <a:rPr lang="en-US" sz="2000" i="1" dirty="0"/>
              <a:t> </a:t>
            </a:r>
            <a:r>
              <a:rPr lang="en-US" sz="2000" dirty="0" smtClean="0"/>
              <a:t>of divisions when decomposing </a:t>
            </a:r>
            <a:r>
              <a:rPr lang="en-US" sz="2000" i="1" dirty="0" smtClean="0"/>
              <a:t>n</a:t>
            </a:r>
            <a:r>
              <a:rPr lang="ru-RU" sz="2000" i="1" dirty="0" smtClean="0"/>
              <a:t>×</a:t>
            </a:r>
            <a:r>
              <a:rPr lang="en-US" sz="2000" i="1" dirty="0" smtClean="0"/>
              <a:t>n </a:t>
            </a:r>
            <a:r>
              <a:rPr lang="ru-RU" sz="2000" dirty="0" smtClean="0"/>
              <a:t> </a:t>
            </a:r>
            <a:r>
              <a:rPr lang="en-US" sz="2000" dirty="0" smtClean="0"/>
              <a:t>matrices is equal to</a:t>
            </a:r>
            <a:endParaRPr lang="ru-RU" sz="2000" dirty="0" smtClean="0"/>
          </a:p>
          <a:p>
            <a:pPr lvl="1"/>
            <a:endParaRPr lang="ru-RU" sz="2000" dirty="0" smtClean="0"/>
          </a:p>
          <a:p>
            <a:pPr lvl="1"/>
            <a:r>
              <a:rPr lang="en-US" sz="2000" dirty="0" smtClean="0"/>
              <a:t>In the presented program implementation it is assumed that the matrix block size equals </a:t>
            </a:r>
            <a:r>
              <a:rPr lang="ru-RU" sz="2000" dirty="0" smtClean="0"/>
              <a:t>250. </a:t>
            </a:r>
            <a:r>
              <a:rPr lang="en-US" sz="2000" dirty="0" smtClean="0"/>
              <a:t>When using such block size, three matrix blocks can be arranged in the cache at the same time</a:t>
            </a:r>
            <a:endParaRPr lang="ru-RU" sz="2000" dirty="0" smtClean="0"/>
          </a:p>
          <a:p>
            <a:pPr lvl="2"/>
            <a:r>
              <a:rPr lang="en-US" dirty="0" smtClean="0"/>
              <a:t>For the experiments the processor Intel Core</a:t>
            </a:r>
            <a:r>
              <a:rPr lang="ru-RU" dirty="0" smtClean="0"/>
              <a:t> 2 </a:t>
            </a:r>
            <a:r>
              <a:rPr lang="en-US" dirty="0" smtClean="0"/>
              <a:t>Duo is used</a:t>
            </a:r>
            <a:r>
              <a:rPr lang="ru-RU" dirty="0" smtClean="0"/>
              <a:t>, </a:t>
            </a:r>
            <a:r>
              <a:rPr lang="en-US" dirty="0"/>
              <a:t>the volume of second-level cache is 2 MB</a:t>
            </a:r>
            <a:r>
              <a:rPr lang="ru-RU" dirty="0" smtClean="0"/>
              <a:t>. </a:t>
            </a:r>
            <a:endParaRPr lang="ru-RU" b="1" dirty="0" smtClean="0"/>
          </a:p>
          <a:p>
            <a:pPr lvl="1"/>
            <a:endParaRPr lang="ru-RU" dirty="0" smtClean="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graphicFrame>
        <p:nvGraphicFramePr>
          <p:cNvPr id="91137" name="Object 1"/>
          <p:cNvGraphicFramePr>
            <a:graphicFrameLocks noChangeAspect="1"/>
          </p:cNvGraphicFramePr>
          <p:nvPr>
            <p:extLst>
              <p:ext uri="{D42A27DB-BD31-4B8C-83A1-F6EECF244321}">
                <p14:modId xmlns:p14="http://schemas.microsoft.com/office/powerpoint/2010/main" xmlns="" val="3565466017"/>
              </p:ext>
            </p:extLst>
          </p:nvPr>
        </p:nvGraphicFramePr>
        <p:xfrm>
          <a:off x="3393149" y="2636912"/>
          <a:ext cx="2729309" cy="504825"/>
        </p:xfrm>
        <a:graphic>
          <a:graphicData uri="http://schemas.openxmlformats.org/presentationml/2006/ole">
            <p:oleObj spid="_x0000_s88290" name="Формула" r:id="rId3" imgW="1332921" imgH="266584" progId="Equation.3">
              <p:embed/>
            </p:oleObj>
          </a:graphicData>
        </a:graphic>
      </p:graphicFrame>
      <p:sp>
        <p:nvSpPr>
          <p:cNvPr id="91143" name="Rectangle 3"/>
          <p:cNvSpPr>
            <a:spLocks noChangeArrowheads="1"/>
          </p:cNvSpPr>
          <p:nvPr/>
        </p:nvSpPr>
        <p:spPr bwMode="auto">
          <a:xfrm>
            <a:off x="9721269" y="-184666"/>
            <a:ext cx="184731" cy="369332"/>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91138" name="Object 2"/>
          <p:cNvGraphicFramePr>
            <a:graphicFrameLocks noChangeAspect="1"/>
          </p:cNvGraphicFramePr>
          <p:nvPr>
            <p:extLst>
              <p:ext uri="{D42A27DB-BD31-4B8C-83A1-F6EECF244321}">
                <p14:modId xmlns:p14="http://schemas.microsoft.com/office/powerpoint/2010/main" xmlns="" val="194216540"/>
              </p:ext>
            </p:extLst>
          </p:nvPr>
        </p:nvGraphicFramePr>
        <p:xfrm>
          <a:off x="3627042" y="3717032"/>
          <a:ext cx="2340636" cy="395287"/>
        </p:xfrm>
        <a:graphic>
          <a:graphicData uri="http://schemas.openxmlformats.org/presentationml/2006/ole">
            <p:oleObj spid="_x0000_s88291" name="Формула" r:id="rId4" imgW="1244600" imgH="228600" progId="Equation.3">
              <p:embed/>
            </p:oleObj>
          </a:graphicData>
        </a:graphic>
      </p:graphicFrame>
      <p:sp>
        <p:nvSpPr>
          <p:cNvPr id="10" name="Номер слайда 9"/>
          <p:cNvSpPr>
            <a:spLocks noGrp="1"/>
          </p:cNvSpPr>
          <p:nvPr>
            <p:ph type="sldNum" sz="quarter" idx="12"/>
          </p:nvPr>
        </p:nvSpPr>
        <p:spPr/>
        <p:txBody>
          <a:bodyPr/>
          <a:lstStyle/>
          <a:p>
            <a:pPr>
              <a:defRPr/>
            </a:pPr>
            <a:fld id="{88395F45-E841-462A-AE4C-2FD404BBB533}" type="slidenum">
              <a:rPr lang="ru-RU" smtClean="0"/>
              <a:pPr>
                <a:defRPr/>
              </a:pPr>
              <a:t>82</a:t>
            </a:fld>
            <a:r>
              <a:rPr lang="ru-RU" smtClean="0"/>
              <a:t> </a:t>
            </a:r>
            <a:endParaRPr lang="ru-RU" dirty="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Заголовок 1"/>
          <p:cNvSpPr>
            <a:spLocks noGrp="1"/>
          </p:cNvSpPr>
          <p:nvPr>
            <p:ph type="title"/>
          </p:nvPr>
        </p:nvSpPr>
        <p:spPr/>
        <p:txBody>
          <a:bodyPr/>
          <a:lstStyle/>
          <a:p>
            <a:r>
              <a:rPr lang="en-US" sz="3200" dirty="0"/>
              <a:t>Chessboard block algorithm that uses </a:t>
            </a:r>
            <a:r>
              <a:rPr lang="en-US" sz="3200" dirty="0" smtClean="0"/>
              <a:t>cache-memory efficiently </a:t>
            </a:r>
            <a:r>
              <a:rPr lang="ru-RU" sz="3200" dirty="0"/>
              <a:t>…</a:t>
            </a:r>
            <a:endParaRPr lang="ru-RU" sz="3200" dirty="0" smtClean="0"/>
          </a:p>
        </p:txBody>
      </p:sp>
      <p:sp>
        <p:nvSpPr>
          <p:cNvPr id="102402" name="Содержимое 2"/>
          <p:cNvSpPr>
            <a:spLocks noGrp="1"/>
          </p:cNvSpPr>
          <p:nvPr>
            <p:ph idx="1"/>
          </p:nvPr>
        </p:nvSpPr>
        <p:spPr/>
        <p:txBody>
          <a:bodyPr/>
          <a:lstStyle/>
          <a:p>
            <a:pPr lvl="1"/>
            <a:r>
              <a:rPr lang="en-US" sz="2000" dirty="0" smtClean="0"/>
              <a:t>Let us consider the program implementation of the </a:t>
            </a:r>
            <a:r>
              <a:rPr lang="fr-FR" sz="2000" dirty="0" smtClean="0">
                <a:cs typeface="Courier New" pitchFamily="49" charset="0"/>
              </a:rPr>
              <a:t>sequential block matrices multiplication</a:t>
            </a:r>
            <a:r>
              <a:rPr lang="ru-RU" sz="2000" dirty="0" smtClean="0"/>
              <a:t>.</a:t>
            </a:r>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7" name="TextBox 6"/>
          <p:cNvSpPr txBox="1"/>
          <p:nvPr/>
        </p:nvSpPr>
        <p:spPr>
          <a:xfrm>
            <a:off x="488504" y="1988840"/>
            <a:ext cx="8891323" cy="3539430"/>
          </a:xfrm>
          <a:prstGeom prst="rect">
            <a:avLst/>
          </a:prstGeom>
          <a:solidFill>
            <a:schemeClr val="bg1">
              <a:lumMod val="75000"/>
            </a:schemeClr>
          </a:solidFill>
        </p:spPr>
        <p:txBody>
          <a:bodyPr>
            <a:spAutoFit/>
          </a:bodyPr>
          <a:lstStyle/>
          <a:p>
            <a:pPr algn="l" fontAlgn="auto">
              <a:spcBef>
                <a:spcPts val="0"/>
              </a:spcBef>
              <a:spcAft>
                <a:spcPts val="0"/>
              </a:spcAft>
              <a:defRPr/>
            </a:pPr>
            <a:r>
              <a:rPr lang="fr-FR" sz="1600" dirty="0" smtClean="0">
                <a:latin typeface="Courier New" pitchFamily="49" charset="0"/>
                <a:cs typeface="Courier New" pitchFamily="49" charset="0"/>
              </a:rPr>
              <a:t>// </a:t>
            </a:r>
            <a:r>
              <a:rPr lang="fr-FR" sz="1600" dirty="0">
                <a:latin typeface="Courier New" pitchFamily="49" charset="0"/>
                <a:cs typeface="Courier New" pitchFamily="49" charset="0"/>
              </a:rPr>
              <a:t>Serial block matrix </a:t>
            </a:r>
            <a:r>
              <a:rPr lang="fr-FR" sz="1600" dirty="0" smtClean="0">
                <a:latin typeface="Courier New" pitchFamily="49" charset="0"/>
                <a:cs typeface="Courier New" pitchFamily="49" charset="0"/>
              </a:rPr>
              <a:t>multiplication</a:t>
            </a:r>
            <a:endParaRPr lang="ru-RU" sz="1600" dirty="0">
              <a:latin typeface="Courier New" pitchFamily="49" charset="0"/>
              <a:cs typeface="Courier New" pitchFamily="49" charset="0"/>
            </a:endParaRPr>
          </a:p>
          <a:p>
            <a:pPr algn="l" fontAlgn="auto">
              <a:spcBef>
                <a:spcPts val="0"/>
              </a:spcBef>
              <a:spcAft>
                <a:spcPts val="0"/>
              </a:spcAft>
              <a:defRPr/>
            </a:pPr>
            <a:r>
              <a:rPr lang="fr-FR" sz="1600" dirty="0">
                <a:latin typeface="Courier New" pitchFamily="49" charset="0"/>
                <a:cs typeface="Courier New" pitchFamily="49" charset="0"/>
              </a:rPr>
              <a:t>void </a:t>
            </a:r>
            <a:r>
              <a:rPr lang="fr-FR" sz="1600" b="1" dirty="0">
                <a:latin typeface="Courier New" pitchFamily="49" charset="0"/>
                <a:cs typeface="Courier New" pitchFamily="49" charset="0"/>
              </a:rPr>
              <a:t>SerialResultCalculation</a:t>
            </a:r>
            <a:r>
              <a:rPr lang="fr-FR" sz="1600" dirty="0">
                <a:latin typeface="Courier New" pitchFamily="49" charset="0"/>
                <a:cs typeface="Courier New" pitchFamily="49" charset="0"/>
              </a:rPr>
              <a:t> (double* pAMatrix, double* pBMatrix, </a:t>
            </a:r>
            <a:endParaRPr lang="ru-RU" sz="1600" dirty="0">
              <a:latin typeface="Courier New" pitchFamily="49" charset="0"/>
              <a:cs typeface="Courier New" pitchFamily="49" charset="0"/>
            </a:endParaRPr>
          </a:p>
          <a:p>
            <a:pPr algn="l" fontAlgn="auto">
              <a:spcBef>
                <a:spcPts val="0"/>
              </a:spcBef>
              <a:spcAft>
                <a:spcPts val="0"/>
              </a:spcAft>
              <a:defRPr/>
            </a:pPr>
            <a:r>
              <a:rPr lang="fr-FR" sz="1600" dirty="0">
                <a:latin typeface="Courier New" pitchFamily="49" charset="0"/>
                <a:cs typeface="Courier New" pitchFamily="49" charset="0"/>
              </a:rPr>
              <a:t>  </a:t>
            </a:r>
            <a:r>
              <a:rPr lang="en-US" sz="1600" dirty="0">
                <a:latin typeface="Courier New" pitchFamily="49" charset="0"/>
                <a:cs typeface="Courier New" pitchFamily="49" charset="0"/>
              </a:rPr>
              <a:t>double* </a:t>
            </a:r>
            <a:r>
              <a:rPr lang="en-US" sz="1600" dirty="0" err="1">
                <a:latin typeface="Courier New" pitchFamily="49" charset="0"/>
                <a:cs typeface="Courier New" pitchFamily="49" charset="0"/>
              </a:rPr>
              <a:t>pCMatrix</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int</a:t>
            </a:r>
            <a:r>
              <a:rPr lang="en-US" sz="1600" dirty="0">
                <a:latin typeface="Courier New" pitchFamily="49" charset="0"/>
                <a:cs typeface="Courier New" pitchFamily="49" charset="0"/>
              </a:rPr>
              <a:t> Size) {</a:t>
            </a:r>
            <a:endParaRPr lang="ru-RU" sz="1600" dirty="0">
              <a:latin typeface="Courier New" pitchFamily="49" charset="0"/>
              <a:cs typeface="Courier New" pitchFamily="49" charset="0"/>
            </a:endParaRPr>
          </a:p>
          <a:p>
            <a:pPr algn="l" fontAlgn="auto">
              <a:spcBef>
                <a:spcPts val="0"/>
              </a:spcBef>
              <a:spcAft>
                <a:spcPts val="0"/>
              </a:spcAft>
              <a:defRPr/>
            </a:pPr>
            <a:r>
              <a:rPr lang="en-US" sz="1600" dirty="0" err="1">
                <a:latin typeface="Courier New" pitchFamily="49" charset="0"/>
                <a:cs typeface="Courier New" pitchFamily="49" charset="0"/>
              </a:rPr>
              <a:t>int</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BlockSize</a:t>
            </a:r>
            <a:r>
              <a:rPr lang="en-US" sz="1600" dirty="0">
                <a:latin typeface="Courier New" pitchFamily="49" charset="0"/>
                <a:cs typeface="Courier New" pitchFamily="49" charset="0"/>
              </a:rPr>
              <a:t> = 250;  </a:t>
            </a:r>
            <a:endParaRPr lang="ru-RU" sz="1600" dirty="0">
              <a:latin typeface="Courier New" pitchFamily="49" charset="0"/>
              <a:cs typeface="Courier New" pitchFamily="49" charset="0"/>
            </a:endParaRPr>
          </a:p>
          <a:p>
            <a:pPr algn="l" fontAlgn="auto">
              <a:spcBef>
                <a:spcPts val="0"/>
              </a:spcBef>
              <a:spcAft>
                <a:spcPts val="0"/>
              </a:spcAft>
              <a:defRPr/>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int</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GridSize</a:t>
            </a:r>
            <a:r>
              <a:rPr lang="en-US" sz="1600" dirty="0">
                <a:latin typeface="Courier New" pitchFamily="49" charset="0"/>
                <a:cs typeface="Courier New" pitchFamily="49" charset="0"/>
              </a:rPr>
              <a:t> = </a:t>
            </a:r>
            <a:r>
              <a:rPr lang="en-US" sz="1600" dirty="0" err="1">
                <a:latin typeface="Courier New" pitchFamily="49" charset="0"/>
                <a:cs typeface="Courier New" pitchFamily="49" charset="0"/>
              </a:rPr>
              <a:t>int</a:t>
            </a:r>
            <a:r>
              <a:rPr lang="en-US" sz="1600" dirty="0">
                <a:latin typeface="Courier New" pitchFamily="49" charset="0"/>
                <a:cs typeface="Courier New" pitchFamily="49" charset="0"/>
              </a:rPr>
              <a:t> (Size/double(</a:t>
            </a:r>
            <a:r>
              <a:rPr lang="en-US" sz="1600" dirty="0" err="1">
                <a:latin typeface="Courier New" pitchFamily="49" charset="0"/>
                <a:cs typeface="Courier New" pitchFamily="49" charset="0"/>
              </a:rPr>
              <a:t>BlockSize</a:t>
            </a:r>
            <a:r>
              <a:rPr lang="en-US" sz="1600" dirty="0">
                <a:latin typeface="Courier New" pitchFamily="49" charset="0"/>
                <a:cs typeface="Courier New" pitchFamily="49" charset="0"/>
              </a:rPr>
              <a:t>));</a:t>
            </a:r>
            <a:endParaRPr lang="ru-RU" sz="1600" dirty="0">
              <a:latin typeface="Courier New" pitchFamily="49" charset="0"/>
              <a:cs typeface="Courier New" pitchFamily="49" charset="0"/>
            </a:endParaRPr>
          </a:p>
          <a:p>
            <a:pPr algn="l" fontAlgn="auto">
              <a:spcBef>
                <a:spcPts val="0"/>
              </a:spcBef>
              <a:spcAft>
                <a:spcPts val="0"/>
              </a:spcAft>
              <a:defRPr/>
            </a:pPr>
            <a:r>
              <a:rPr lang="pt-BR" sz="1600" dirty="0">
                <a:latin typeface="Courier New" pitchFamily="49" charset="0"/>
                <a:cs typeface="Courier New" pitchFamily="49" charset="0"/>
              </a:rPr>
              <a:t>for (int n=0; n&lt;GridSize; n++)</a:t>
            </a:r>
            <a:endParaRPr lang="ru-RU" sz="1600" dirty="0">
              <a:latin typeface="Courier New" pitchFamily="49" charset="0"/>
              <a:cs typeface="Courier New" pitchFamily="49" charset="0"/>
            </a:endParaRPr>
          </a:p>
          <a:p>
            <a:pPr algn="l" fontAlgn="auto">
              <a:spcBef>
                <a:spcPts val="0"/>
              </a:spcBef>
              <a:spcAft>
                <a:spcPts val="0"/>
              </a:spcAft>
              <a:defRPr/>
            </a:pPr>
            <a:r>
              <a:rPr lang="pt-BR" sz="1600" dirty="0">
                <a:latin typeface="Courier New" pitchFamily="49" charset="0"/>
                <a:cs typeface="Courier New" pitchFamily="49" charset="0"/>
              </a:rPr>
              <a:t>    </a:t>
            </a:r>
            <a:r>
              <a:rPr lang="en-US" sz="1600" dirty="0">
                <a:latin typeface="Courier New" pitchFamily="49" charset="0"/>
                <a:cs typeface="Courier New" pitchFamily="49" charset="0"/>
              </a:rPr>
              <a:t>for (</a:t>
            </a:r>
            <a:r>
              <a:rPr lang="en-US" sz="1600" dirty="0" err="1">
                <a:latin typeface="Courier New" pitchFamily="49" charset="0"/>
                <a:cs typeface="Courier New" pitchFamily="49" charset="0"/>
              </a:rPr>
              <a:t>int</a:t>
            </a:r>
            <a:r>
              <a:rPr lang="en-US" sz="1600" dirty="0">
                <a:latin typeface="Courier New" pitchFamily="49" charset="0"/>
                <a:cs typeface="Courier New" pitchFamily="49" charset="0"/>
              </a:rPr>
              <a:t> m=0; m&lt;</a:t>
            </a:r>
            <a:r>
              <a:rPr lang="en-US" sz="1600" dirty="0" err="1">
                <a:latin typeface="Courier New" pitchFamily="49" charset="0"/>
                <a:cs typeface="Courier New" pitchFamily="49" charset="0"/>
              </a:rPr>
              <a:t>GridSize</a:t>
            </a:r>
            <a:r>
              <a:rPr lang="en-US" sz="1600" dirty="0">
                <a:latin typeface="Courier New" pitchFamily="49" charset="0"/>
                <a:cs typeface="Courier New" pitchFamily="49" charset="0"/>
              </a:rPr>
              <a:t>; m++)</a:t>
            </a:r>
            <a:endParaRPr lang="ru-RU" sz="1600" dirty="0">
              <a:latin typeface="Courier New" pitchFamily="49" charset="0"/>
              <a:cs typeface="Courier New" pitchFamily="49" charset="0"/>
            </a:endParaRPr>
          </a:p>
          <a:p>
            <a:pPr algn="l" fontAlgn="auto">
              <a:spcBef>
                <a:spcPts val="0"/>
              </a:spcBef>
              <a:spcAft>
                <a:spcPts val="0"/>
              </a:spcAft>
              <a:defRPr/>
            </a:pPr>
            <a:r>
              <a:rPr lang="en-US" sz="1600" dirty="0">
                <a:latin typeface="Courier New" pitchFamily="49" charset="0"/>
                <a:cs typeface="Courier New" pitchFamily="49" charset="0"/>
              </a:rPr>
              <a:t>      for (</a:t>
            </a:r>
            <a:r>
              <a:rPr lang="en-US" sz="1600" dirty="0" err="1">
                <a:latin typeface="Courier New" pitchFamily="49" charset="0"/>
                <a:cs typeface="Courier New" pitchFamily="49" charset="0"/>
              </a:rPr>
              <a:t>int</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iter</a:t>
            </a:r>
            <a:r>
              <a:rPr lang="en-US" sz="1600" dirty="0">
                <a:latin typeface="Courier New" pitchFamily="49" charset="0"/>
                <a:cs typeface="Courier New" pitchFamily="49" charset="0"/>
              </a:rPr>
              <a:t>=0; </a:t>
            </a:r>
            <a:r>
              <a:rPr lang="en-US" sz="1600" dirty="0" err="1">
                <a:latin typeface="Courier New" pitchFamily="49" charset="0"/>
                <a:cs typeface="Courier New" pitchFamily="49" charset="0"/>
              </a:rPr>
              <a:t>iter</a:t>
            </a:r>
            <a:r>
              <a:rPr lang="en-US" sz="1600" dirty="0">
                <a:latin typeface="Courier New" pitchFamily="49" charset="0"/>
                <a:cs typeface="Courier New" pitchFamily="49" charset="0"/>
              </a:rPr>
              <a:t>&lt;</a:t>
            </a:r>
            <a:r>
              <a:rPr lang="en-US" sz="1600" dirty="0" err="1">
                <a:latin typeface="Courier New" pitchFamily="49" charset="0"/>
                <a:cs typeface="Courier New" pitchFamily="49" charset="0"/>
              </a:rPr>
              <a:t>GridSize</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iter</a:t>
            </a:r>
            <a:r>
              <a:rPr lang="en-US" sz="1600" dirty="0">
                <a:latin typeface="Courier New" pitchFamily="49" charset="0"/>
                <a:cs typeface="Courier New" pitchFamily="49" charset="0"/>
              </a:rPr>
              <a:t>++)</a:t>
            </a:r>
            <a:endParaRPr lang="ru-RU" sz="1600" dirty="0">
              <a:latin typeface="Courier New" pitchFamily="49" charset="0"/>
              <a:cs typeface="Courier New" pitchFamily="49" charset="0"/>
            </a:endParaRPr>
          </a:p>
          <a:p>
            <a:pPr algn="l" fontAlgn="auto">
              <a:spcBef>
                <a:spcPts val="0"/>
              </a:spcBef>
              <a:spcAft>
                <a:spcPts val="0"/>
              </a:spcAft>
              <a:defRPr/>
            </a:pPr>
            <a:r>
              <a:rPr lang="en-US" sz="1600" dirty="0">
                <a:latin typeface="Courier New" pitchFamily="49" charset="0"/>
                <a:cs typeface="Courier New" pitchFamily="49" charset="0"/>
              </a:rPr>
              <a:t>        for (</a:t>
            </a:r>
            <a:r>
              <a:rPr lang="en-US" sz="1600" dirty="0" err="1">
                <a:latin typeface="Courier New" pitchFamily="49" charset="0"/>
                <a:cs typeface="Courier New" pitchFamily="49" charset="0"/>
              </a:rPr>
              <a:t>int</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i</a:t>
            </a:r>
            <a:r>
              <a:rPr lang="en-US" sz="1600" dirty="0">
                <a:latin typeface="Courier New" pitchFamily="49" charset="0"/>
                <a:cs typeface="Courier New" pitchFamily="49" charset="0"/>
              </a:rPr>
              <a:t>=n*</a:t>
            </a:r>
            <a:r>
              <a:rPr lang="en-US" sz="1600" dirty="0" err="1">
                <a:latin typeface="Courier New" pitchFamily="49" charset="0"/>
                <a:cs typeface="Courier New" pitchFamily="49" charset="0"/>
              </a:rPr>
              <a:t>BlockSize</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i</a:t>
            </a:r>
            <a:r>
              <a:rPr lang="en-US" sz="1600" dirty="0">
                <a:latin typeface="Courier New" pitchFamily="49" charset="0"/>
                <a:cs typeface="Courier New" pitchFamily="49" charset="0"/>
              </a:rPr>
              <a:t>&lt;(n+1)*</a:t>
            </a:r>
            <a:r>
              <a:rPr lang="en-US" sz="1600" dirty="0" err="1">
                <a:latin typeface="Courier New" pitchFamily="49" charset="0"/>
                <a:cs typeface="Courier New" pitchFamily="49" charset="0"/>
              </a:rPr>
              <a:t>BlockSize</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i</a:t>
            </a:r>
            <a:r>
              <a:rPr lang="en-US" sz="1600" dirty="0">
                <a:latin typeface="Courier New" pitchFamily="49" charset="0"/>
                <a:cs typeface="Courier New" pitchFamily="49" charset="0"/>
              </a:rPr>
              <a:t>++) </a:t>
            </a:r>
            <a:endParaRPr lang="ru-RU" sz="1600" dirty="0">
              <a:latin typeface="Courier New" pitchFamily="49" charset="0"/>
              <a:cs typeface="Courier New" pitchFamily="49" charset="0"/>
            </a:endParaRPr>
          </a:p>
          <a:p>
            <a:pPr algn="l" fontAlgn="auto">
              <a:spcBef>
                <a:spcPts val="0"/>
              </a:spcBef>
              <a:spcAft>
                <a:spcPts val="0"/>
              </a:spcAft>
              <a:defRPr/>
            </a:pPr>
            <a:r>
              <a:rPr lang="en-US" sz="1600" dirty="0">
                <a:latin typeface="Courier New" pitchFamily="49" charset="0"/>
                <a:cs typeface="Courier New" pitchFamily="49" charset="0"/>
              </a:rPr>
              <a:t>          for (</a:t>
            </a:r>
            <a:r>
              <a:rPr lang="en-US" sz="1600" dirty="0" err="1">
                <a:latin typeface="Courier New" pitchFamily="49" charset="0"/>
                <a:cs typeface="Courier New" pitchFamily="49" charset="0"/>
              </a:rPr>
              <a:t>int</a:t>
            </a:r>
            <a:r>
              <a:rPr lang="en-US" sz="1600" dirty="0">
                <a:latin typeface="Courier New" pitchFamily="49" charset="0"/>
                <a:cs typeface="Courier New" pitchFamily="49" charset="0"/>
              </a:rPr>
              <a:t> j=m*</a:t>
            </a:r>
            <a:r>
              <a:rPr lang="en-US" sz="1600" dirty="0" err="1">
                <a:latin typeface="Courier New" pitchFamily="49" charset="0"/>
                <a:cs typeface="Courier New" pitchFamily="49" charset="0"/>
              </a:rPr>
              <a:t>BlockSize</a:t>
            </a:r>
            <a:r>
              <a:rPr lang="en-US" sz="1600" dirty="0">
                <a:latin typeface="Courier New" pitchFamily="49" charset="0"/>
                <a:cs typeface="Courier New" pitchFamily="49" charset="0"/>
              </a:rPr>
              <a:t>; j&lt;(m+1)*</a:t>
            </a:r>
            <a:r>
              <a:rPr lang="en-US" sz="1600" dirty="0" err="1">
                <a:latin typeface="Courier New" pitchFamily="49" charset="0"/>
                <a:cs typeface="Courier New" pitchFamily="49" charset="0"/>
              </a:rPr>
              <a:t>BlockSize</a:t>
            </a:r>
            <a:r>
              <a:rPr lang="en-US" sz="1600" dirty="0">
                <a:latin typeface="Courier New" pitchFamily="49" charset="0"/>
                <a:cs typeface="Courier New" pitchFamily="49" charset="0"/>
              </a:rPr>
              <a:t>; j++) </a:t>
            </a:r>
            <a:endParaRPr lang="ru-RU" sz="1600" dirty="0">
              <a:latin typeface="Courier New" pitchFamily="49" charset="0"/>
              <a:cs typeface="Courier New" pitchFamily="49" charset="0"/>
            </a:endParaRPr>
          </a:p>
          <a:p>
            <a:pPr algn="l" fontAlgn="auto">
              <a:spcBef>
                <a:spcPts val="0"/>
              </a:spcBef>
              <a:spcAft>
                <a:spcPts val="0"/>
              </a:spcAft>
              <a:defRPr/>
            </a:pPr>
            <a:r>
              <a:rPr lang="en-US" sz="1600" dirty="0">
                <a:latin typeface="Courier New" pitchFamily="49" charset="0"/>
                <a:cs typeface="Courier New" pitchFamily="49" charset="0"/>
              </a:rPr>
              <a:t>            for (</a:t>
            </a:r>
            <a:r>
              <a:rPr lang="en-US" sz="1600" dirty="0" err="1">
                <a:latin typeface="Courier New" pitchFamily="49" charset="0"/>
                <a:cs typeface="Courier New" pitchFamily="49" charset="0"/>
              </a:rPr>
              <a:t>int</a:t>
            </a:r>
            <a:r>
              <a:rPr lang="en-US" sz="1600" dirty="0">
                <a:latin typeface="Courier New" pitchFamily="49" charset="0"/>
                <a:cs typeface="Courier New" pitchFamily="49" charset="0"/>
              </a:rPr>
              <a:t> k=</a:t>
            </a:r>
            <a:r>
              <a:rPr lang="en-US" sz="1600" dirty="0" err="1">
                <a:latin typeface="Courier New" pitchFamily="49" charset="0"/>
                <a:cs typeface="Courier New" pitchFamily="49" charset="0"/>
              </a:rPr>
              <a:t>iter</a:t>
            </a: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BlockSize</a:t>
            </a:r>
            <a:r>
              <a:rPr lang="en-US" sz="1600" dirty="0">
                <a:latin typeface="Courier New" pitchFamily="49" charset="0"/>
                <a:cs typeface="Courier New" pitchFamily="49" charset="0"/>
              </a:rPr>
              <a:t>; k&lt;(iter+1)*</a:t>
            </a:r>
            <a:r>
              <a:rPr lang="en-US" sz="1600" dirty="0" err="1">
                <a:latin typeface="Courier New" pitchFamily="49" charset="0"/>
                <a:cs typeface="Courier New" pitchFamily="49" charset="0"/>
              </a:rPr>
              <a:t>BlockSize</a:t>
            </a:r>
            <a:r>
              <a:rPr lang="en-US" sz="1600" dirty="0">
                <a:latin typeface="Courier New" pitchFamily="49" charset="0"/>
                <a:cs typeface="Courier New" pitchFamily="49" charset="0"/>
              </a:rPr>
              <a:t>; k++)</a:t>
            </a:r>
            <a:endParaRPr lang="ru-RU" sz="1600" dirty="0">
              <a:latin typeface="Courier New" pitchFamily="49" charset="0"/>
              <a:cs typeface="Courier New" pitchFamily="49" charset="0"/>
            </a:endParaRPr>
          </a:p>
          <a:p>
            <a:pPr algn="l" fontAlgn="auto">
              <a:spcBef>
                <a:spcPts val="0"/>
              </a:spcBef>
              <a:spcAft>
                <a:spcPts val="0"/>
              </a:spcAft>
              <a:defRPr/>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pCMatrix</a:t>
            </a:r>
            <a:r>
              <a:rPr lang="ru-RU" sz="1600" dirty="0">
                <a:latin typeface="Courier New" pitchFamily="49" charset="0"/>
                <a:cs typeface="Courier New" pitchFamily="49" charset="0"/>
              </a:rPr>
              <a:t>[</a:t>
            </a:r>
            <a:r>
              <a:rPr lang="en-US" sz="1600" dirty="0" err="1">
                <a:latin typeface="Courier New" pitchFamily="49" charset="0"/>
                <a:cs typeface="Courier New" pitchFamily="49" charset="0"/>
              </a:rPr>
              <a:t>i</a:t>
            </a:r>
            <a:r>
              <a:rPr lang="ru-RU" sz="1600" dirty="0">
                <a:latin typeface="Courier New" pitchFamily="49" charset="0"/>
                <a:cs typeface="Courier New" pitchFamily="49" charset="0"/>
              </a:rPr>
              <a:t>*</a:t>
            </a:r>
            <a:r>
              <a:rPr lang="en-US" sz="1600" dirty="0">
                <a:latin typeface="Courier New" pitchFamily="49" charset="0"/>
                <a:cs typeface="Courier New" pitchFamily="49" charset="0"/>
              </a:rPr>
              <a:t>Size</a:t>
            </a:r>
            <a:r>
              <a:rPr lang="ru-RU" sz="1600" dirty="0">
                <a:latin typeface="Courier New" pitchFamily="49" charset="0"/>
                <a:cs typeface="Courier New" pitchFamily="49" charset="0"/>
              </a:rPr>
              <a:t>+</a:t>
            </a:r>
            <a:r>
              <a:rPr lang="en-US" sz="1600" dirty="0">
                <a:latin typeface="Courier New" pitchFamily="49" charset="0"/>
                <a:cs typeface="Courier New" pitchFamily="49" charset="0"/>
              </a:rPr>
              <a:t>j</a:t>
            </a:r>
            <a:r>
              <a:rPr lang="ru-RU" sz="1600" dirty="0">
                <a:latin typeface="Courier New" pitchFamily="49" charset="0"/>
                <a:cs typeface="Courier New" pitchFamily="49" charset="0"/>
              </a:rPr>
              <a:t>] += </a:t>
            </a:r>
          </a:p>
          <a:p>
            <a:pPr algn="l" fontAlgn="auto">
              <a:spcBef>
                <a:spcPts val="0"/>
              </a:spcBef>
              <a:spcAft>
                <a:spcPts val="0"/>
              </a:spcAft>
              <a:defRPr/>
            </a:pPr>
            <a:r>
              <a:rPr lang="ru-RU" sz="1600" dirty="0">
                <a:latin typeface="Courier New" pitchFamily="49" charset="0"/>
                <a:cs typeface="Courier New" pitchFamily="49" charset="0"/>
              </a:rPr>
              <a:t>                  </a:t>
            </a:r>
            <a:r>
              <a:rPr lang="en-US" sz="1600" dirty="0" err="1">
                <a:latin typeface="Courier New" pitchFamily="49" charset="0"/>
                <a:cs typeface="Courier New" pitchFamily="49" charset="0"/>
              </a:rPr>
              <a:t>pAMatrix</a:t>
            </a:r>
            <a:r>
              <a:rPr lang="ru-RU" sz="1600" dirty="0">
                <a:latin typeface="Courier New" pitchFamily="49" charset="0"/>
                <a:cs typeface="Courier New" pitchFamily="49" charset="0"/>
              </a:rPr>
              <a:t>[</a:t>
            </a:r>
            <a:r>
              <a:rPr lang="en-US" sz="1600" dirty="0" err="1">
                <a:latin typeface="Courier New" pitchFamily="49" charset="0"/>
                <a:cs typeface="Courier New" pitchFamily="49" charset="0"/>
              </a:rPr>
              <a:t>i</a:t>
            </a:r>
            <a:r>
              <a:rPr lang="ru-RU" sz="1600" dirty="0">
                <a:latin typeface="Courier New" pitchFamily="49" charset="0"/>
                <a:cs typeface="Courier New" pitchFamily="49" charset="0"/>
              </a:rPr>
              <a:t>*</a:t>
            </a:r>
            <a:r>
              <a:rPr lang="en-US" sz="1600" dirty="0">
                <a:latin typeface="Courier New" pitchFamily="49" charset="0"/>
                <a:cs typeface="Courier New" pitchFamily="49" charset="0"/>
              </a:rPr>
              <a:t>Size</a:t>
            </a:r>
            <a:r>
              <a:rPr lang="ru-RU" sz="1600" dirty="0">
                <a:latin typeface="Courier New" pitchFamily="49" charset="0"/>
                <a:cs typeface="Courier New" pitchFamily="49" charset="0"/>
              </a:rPr>
              <a:t>+</a:t>
            </a:r>
            <a:r>
              <a:rPr lang="en-US" sz="1600" dirty="0">
                <a:latin typeface="Courier New" pitchFamily="49" charset="0"/>
                <a:cs typeface="Courier New" pitchFamily="49" charset="0"/>
              </a:rPr>
              <a:t>k</a:t>
            </a:r>
            <a:r>
              <a:rPr lang="ru-RU" sz="1600" dirty="0">
                <a:latin typeface="Courier New" pitchFamily="49" charset="0"/>
                <a:cs typeface="Courier New" pitchFamily="49" charset="0"/>
              </a:rPr>
              <a:t>] * </a:t>
            </a:r>
            <a:r>
              <a:rPr lang="en-US" sz="1600" dirty="0" err="1">
                <a:latin typeface="Courier New" pitchFamily="49" charset="0"/>
                <a:cs typeface="Courier New" pitchFamily="49" charset="0"/>
              </a:rPr>
              <a:t>pBMatrix</a:t>
            </a:r>
            <a:r>
              <a:rPr lang="ru-RU" sz="1600" dirty="0">
                <a:latin typeface="Courier New" pitchFamily="49" charset="0"/>
                <a:cs typeface="Courier New" pitchFamily="49" charset="0"/>
              </a:rPr>
              <a:t>[</a:t>
            </a:r>
            <a:r>
              <a:rPr lang="en-US" sz="1600" dirty="0">
                <a:latin typeface="Courier New" pitchFamily="49" charset="0"/>
                <a:cs typeface="Courier New" pitchFamily="49" charset="0"/>
              </a:rPr>
              <a:t>k</a:t>
            </a:r>
            <a:r>
              <a:rPr lang="ru-RU" sz="1600" dirty="0">
                <a:latin typeface="Courier New" pitchFamily="49" charset="0"/>
                <a:cs typeface="Courier New" pitchFamily="49" charset="0"/>
              </a:rPr>
              <a:t>*</a:t>
            </a:r>
            <a:r>
              <a:rPr lang="en-US" sz="1600" dirty="0">
                <a:latin typeface="Courier New" pitchFamily="49" charset="0"/>
                <a:cs typeface="Courier New" pitchFamily="49" charset="0"/>
              </a:rPr>
              <a:t>Size</a:t>
            </a:r>
            <a:r>
              <a:rPr lang="ru-RU" sz="1600" dirty="0">
                <a:latin typeface="Courier New" pitchFamily="49" charset="0"/>
                <a:cs typeface="Courier New" pitchFamily="49" charset="0"/>
              </a:rPr>
              <a:t>+</a:t>
            </a:r>
            <a:r>
              <a:rPr lang="en-US" sz="1600" dirty="0">
                <a:latin typeface="Courier New" pitchFamily="49" charset="0"/>
                <a:cs typeface="Courier New" pitchFamily="49" charset="0"/>
              </a:rPr>
              <a:t>j</a:t>
            </a:r>
            <a:r>
              <a:rPr lang="ru-RU" sz="1600" dirty="0">
                <a:latin typeface="Courier New" pitchFamily="49" charset="0"/>
                <a:cs typeface="Courier New" pitchFamily="49" charset="0"/>
              </a:rPr>
              <a:t>];</a:t>
            </a:r>
          </a:p>
          <a:p>
            <a:pPr algn="l" fontAlgn="auto">
              <a:spcBef>
                <a:spcPts val="0"/>
              </a:spcBef>
              <a:spcAft>
                <a:spcPts val="0"/>
              </a:spcAft>
              <a:defRPr/>
            </a:pPr>
            <a:r>
              <a:rPr lang="ru-RU" sz="1600" dirty="0">
                <a:latin typeface="Courier New" pitchFamily="49" charset="0"/>
                <a:cs typeface="Courier New" pitchFamily="49" charset="0"/>
              </a:rPr>
              <a:t>}</a:t>
            </a:r>
          </a:p>
        </p:txBody>
      </p:sp>
      <p:sp>
        <p:nvSpPr>
          <p:cNvPr id="8" name="Номер слайда 7"/>
          <p:cNvSpPr>
            <a:spLocks noGrp="1"/>
          </p:cNvSpPr>
          <p:nvPr>
            <p:ph type="sldNum" sz="quarter" idx="12"/>
          </p:nvPr>
        </p:nvSpPr>
        <p:spPr/>
        <p:txBody>
          <a:bodyPr/>
          <a:lstStyle/>
          <a:p>
            <a:pPr>
              <a:defRPr/>
            </a:pPr>
            <a:fld id="{88395F45-E841-462A-AE4C-2FD404BBB533}" type="slidenum">
              <a:rPr lang="ru-RU" smtClean="0"/>
              <a:pPr>
                <a:defRPr/>
              </a:pPr>
              <a:t>83</a:t>
            </a:fld>
            <a:r>
              <a:rPr lang="ru-RU" smtClean="0"/>
              <a:t> </a:t>
            </a:r>
            <a:endParaRPr lang="ru-RU" dirty="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Заголовок 1"/>
          <p:cNvSpPr>
            <a:spLocks noGrp="1"/>
          </p:cNvSpPr>
          <p:nvPr>
            <p:ph type="title"/>
          </p:nvPr>
        </p:nvSpPr>
        <p:spPr/>
        <p:txBody>
          <a:bodyPr/>
          <a:lstStyle/>
          <a:p>
            <a:r>
              <a:rPr lang="en-US" sz="3200" dirty="0"/>
              <a:t>Chessboard block algorithm that uses </a:t>
            </a:r>
            <a:r>
              <a:rPr lang="en-US" sz="3200" dirty="0" smtClean="0"/>
              <a:t>cache-memory efficiently </a:t>
            </a:r>
            <a:r>
              <a:rPr lang="ru-RU" sz="3200" dirty="0"/>
              <a:t>…</a:t>
            </a:r>
            <a:endParaRPr lang="ru-RU" sz="3200" dirty="0" smtClean="0"/>
          </a:p>
        </p:txBody>
      </p:sp>
      <p:sp>
        <p:nvSpPr>
          <p:cNvPr id="97283" name="Содержимое 2"/>
          <p:cNvSpPr>
            <a:spLocks noGrp="1"/>
          </p:cNvSpPr>
          <p:nvPr>
            <p:ph idx="1"/>
          </p:nvPr>
        </p:nvSpPr>
        <p:spPr/>
        <p:txBody>
          <a:bodyPr/>
          <a:lstStyle/>
          <a:p>
            <a:r>
              <a:rPr lang="en-US" b="1" dirty="0" smtClean="0"/>
              <a:t>Parallel algorithm</a:t>
            </a:r>
            <a:endParaRPr lang="ru-RU" b="1" dirty="0" smtClean="0"/>
          </a:p>
          <a:p>
            <a:pPr lvl="1"/>
            <a:r>
              <a:rPr lang="en-US" dirty="0" smtClean="0"/>
              <a:t>When analyzing the efficiency of the parallel </a:t>
            </a:r>
            <a:r>
              <a:rPr lang="fr-FR" dirty="0">
                <a:cs typeface="Courier New" pitchFamily="49" charset="0"/>
              </a:rPr>
              <a:t>matrices </a:t>
            </a:r>
            <a:r>
              <a:rPr lang="fr-FR" dirty="0" smtClean="0">
                <a:cs typeface="Courier New" pitchFamily="49" charset="0"/>
              </a:rPr>
              <a:t>multiplication algorithm based on decomposing the data into blocks of certain size, in order to use cache maximally efficiently, the estimates derived for the previous algorithm can be used.</a:t>
            </a:r>
            <a:r>
              <a:rPr lang="en-US" dirty="0" smtClean="0"/>
              <a:t> </a:t>
            </a:r>
            <a:endParaRPr lang="ru-RU" dirty="0" smtClean="0"/>
          </a:p>
          <a:p>
            <a:pPr lvl="2"/>
            <a:r>
              <a:rPr lang="en-US" dirty="0" smtClean="0"/>
              <a:t>The calculation operations volume does not change</a:t>
            </a:r>
            <a:r>
              <a:rPr lang="ru-RU" dirty="0" smtClean="0"/>
              <a:t>. </a:t>
            </a:r>
          </a:p>
          <a:p>
            <a:pPr lvl="1"/>
            <a:r>
              <a:rPr lang="en-US" dirty="0" smtClean="0"/>
              <a:t>The computational complexity of the block algorithm amounts to</a:t>
            </a:r>
            <a:endParaRPr lang="ru-RU" dirty="0" smtClean="0"/>
          </a:p>
          <a:p>
            <a:pPr lvl="1"/>
            <a:endParaRPr lang="ru-RU" dirty="0" smtClean="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97286" name="Rectangle 2"/>
          <p:cNvSpPr>
            <a:spLocks noChangeArrowheads="1"/>
          </p:cNvSpPr>
          <p:nvPr/>
        </p:nvSpPr>
        <p:spPr bwMode="auto">
          <a:xfrm>
            <a:off x="9721269" y="-184666"/>
            <a:ext cx="184731" cy="369332"/>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97281" name="Object 1"/>
          <p:cNvGraphicFramePr>
            <a:graphicFrameLocks noChangeAspect="1"/>
          </p:cNvGraphicFramePr>
          <p:nvPr/>
        </p:nvGraphicFramePr>
        <p:xfrm>
          <a:off x="3656856" y="4437112"/>
          <a:ext cx="2748227" cy="431800"/>
        </p:xfrm>
        <a:graphic>
          <a:graphicData uri="http://schemas.openxmlformats.org/presentationml/2006/ole">
            <p:oleObj spid="_x0000_s89202" name="Формула" r:id="rId3" imgW="1282700" imgH="215900" progId="Equation.3">
              <p:embed/>
            </p:oleObj>
          </a:graphicData>
        </a:graphic>
      </p:graphicFrame>
      <p:sp>
        <p:nvSpPr>
          <p:cNvPr id="9" name="Номер слайда 8"/>
          <p:cNvSpPr>
            <a:spLocks noGrp="1"/>
          </p:cNvSpPr>
          <p:nvPr>
            <p:ph type="sldNum" sz="quarter" idx="12"/>
          </p:nvPr>
        </p:nvSpPr>
        <p:spPr/>
        <p:txBody>
          <a:bodyPr/>
          <a:lstStyle/>
          <a:p>
            <a:pPr>
              <a:defRPr/>
            </a:pPr>
            <a:fld id="{88395F45-E841-462A-AE4C-2FD404BBB533}" type="slidenum">
              <a:rPr lang="ru-RU" smtClean="0"/>
              <a:pPr>
                <a:defRPr/>
              </a:pPr>
              <a:t>84</a:t>
            </a:fld>
            <a:r>
              <a:rPr lang="ru-RU" smtClean="0"/>
              <a:t> </a:t>
            </a:r>
            <a:endParaRPr lang="ru-RU" dirty="0"/>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Заголовок 1"/>
          <p:cNvSpPr>
            <a:spLocks noGrp="1"/>
          </p:cNvSpPr>
          <p:nvPr>
            <p:ph type="title"/>
          </p:nvPr>
        </p:nvSpPr>
        <p:spPr/>
        <p:txBody>
          <a:bodyPr/>
          <a:lstStyle/>
          <a:p>
            <a:r>
              <a:rPr lang="en-US" sz="3200" dirty="0"/>
              <a:t>Chessboard block algorithm that uses </a:t>
            </a:r>
            <a:r>
              <a:rPr lang="en-US" sz="3200" dirty="0" smtClean="0"/>
              <a:t>cache-memory efficiently </a:t>
            </a:r>
            <a:r>
              <a:rPr lang="ru-RU" sz="3200" dirty="0"/>
              <a:t>…</a:t>
            </a:r>
            <a:endParaRPr lang="ru-RU" sz="3200" dirty="0" smtClean="0"/>
          </a:p>
        </p:txBody>
      </p:sp>
      <p:sp>
        <p:nvSpPr>
          <p:cNvPr id="96259" name="Содержимое 2"/>
          <p:cNvSpPr>
            <a:spLocks noGrp="1"/>
          </p:cNvSpPr>
          <p:nvPr>
            <p:ph idx="1"/>
          </p:nvPr>
        </p:nvSpPr>
        <p:spPr/>
        <p:txBody>
          <a:bodyPr/>
          <a:lstStyle/>
          <a:p>
            <a:pPr lvl="1"/>
            <a:r>
              <a:rPr lang="en-US" dirty="0" smtClean="0"/>
              <a:t>When multiplying the matrices using the described algorithm, </a:t>
            </a:r>
            <a:r>
              <a:rPr lang="en-US" i="1" dirty="0" smtClean="0"/>
              <a:t>q</a:t>
            </a:r>
            <a:r>
              <a:rPr lang="ru-RU" i="1" baseline="30000" dirty="0" smtClean="0"/>
              <a:t>3</a:t>
            </a:r>
            <a:r>
              <a:rPr lang="ru-RU" dirty="0" smtClean="0"/>
              <a:t> </a:t>
            </a:r>
            <a:r>
              <a:rPr lang="en-US" dirty="0" smtClean="0"/>
              <a:t>operations of multiplying the matrix blocks are executed</a:t>
            </a:r>
            <a:endParaRPr lang="ru-RU" dirty="0" smtClean="0"/>
          </a:p>
          <a:p>
            <a:pPr lvl="2"/>
            <a:r>
              <a:rPr lang="en-US" dirty="0" smtClean="0"/>
              <a:t>the number of the blocks horizontally and vertically </a:t>
            </a:r>
            <a:r>
              <a:rPr lang="en-US" i="1" dirty="0" smtClean="0"/>
              <a:t>q</a:t>
            </a:r>
            <a:r>
              <a:rPr lang="ru-RU" dirty="0" smtClean="0"/>
              <a:t> </a:t>
            </a:r>
            <a:r>
              <a:rPr lang="en-US" dirty="0" smtClean="0"/>
              <a:t>is defined as a product of dividing the matrix order </a:t>
            </a:r>
            <a:r>
              <a:rPr lang="en-US" i="1" dirty="0" smtClean="0"/>
              <a:t>n</a:t>
            </a:r>
            <a:r>
              <a:rPr lang="ru-RU" dirty="0" smtClean="0"/>
              <a:t> </a:t>
            </a:r>
            <a:r>
              <a:rPr lang="en-US" dirty="0" smtClean="0"/>
              <a:t>by the number </a:t>
            </a:r>
            <a:r>
              <a:rPr lang="en-US" i="1" dirty="0" smtClean="0"/>
              <a:t>k</a:t>
            </a:r>
            <a:r>
              <a:rPr lang="en-US" dirty="0" smtClean="0"/>
              <a:t> of rows and columns within the matrix block</a:t>
            </a:r>
            <a:r>
              <a:rPr lang="ru-RU" dirty="0" smtClean="0"/>
              <a:t>. </a:t>
            </a:r>
          </a:p>
          <a:p>
            <a:pPr lvl="1"/>
            <a:r>
              <a:rPr lang="en-US" dirty="0" smtClean="0"/>
              <a:t>The block size is defined so that at every iteration they could fit the cache-memory at the same time. Therefore, the time, necessary for reading the data from the main memory to the cache, could be obtained from the formula</a:t>
            </a:r>
            <a:endParaRPr lang="ru-RU" dirty="0" smtClean="0"/>
          </a:p>
          <a:p>
            <a:pPr lvl="1"/>
            <a:endParaRPr lang="ru-RU" dirty="0" smtClean="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96262" name="Rectangle 2"/>
          <p:cNvSpPr>
            <a:spLocks noChangeArrowheads="1"/>
          </p:cNvSpPr>
          <p:nvPr/>
        </p:nvSpPr>
        <p:spPr bwMode="auto">
          <a:xfrm>
            <a:off x="9721269" y="-184666"/>
            <a:ext cx="184731" cy="369332"/>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96257" name="Object 1"/>
          <p:cNvGraphicFramePr>
            <a:graphicFrameLocks noChangeAspect="1"/>
          </p:cNvGraphicFramePr>
          <p:nvPr>
            <p:extLst>
              <p:ext uri="{D42A27DB-BD31-4B8C-83A1-F6EECF244321}">
                <p14:modId xmlns:p14="http://schemas.microsoft.com/office/powerpoint/2010/main" xmlns="" val="2205675075"/>
              </p:ext>
            </p:extLst>
          </p:nvPr>
        </p:nvGraphicFramePr>
        <p:xfrm>
          <a:off x="3152800" y="4653136"/>
          <a:ext cx="3510094" cy="436563"/>
        </p:xfrm>
        <a:graphic>
          <a:graphicData uri="http://schemas.openxmlformats.org/presentationml/2006/ole">
            <p:oleObj spid="_x0000_s90226" name="Формула" r:id="rId3" imgW="1905000" imgH="254000" progId="Equation.3">
              <p:embed/>
            </p:oleObj>
          </a:graphicData>
        </a:graphic>
      </p:graphicFrame>
      <p:sp>
        <p:nvSpPr>
          <p:cNvPr id="9" name="Номер слайда 8"/>
          <p:cNvSpPr>
            <a:spLocks noGrp="1"/>
          </p:cNvSpPr>
          <p:nvPr>
            <p:ph type="sldNum" sz="quarter" idx="12"/>
          </p:nvPr>
        </p:nvSpPr>
        <p:spPr/>
        <p:txBody>
          <a:bodyPr/>
          <a:lstStyle/>
          <a:p>
            <a:pPr>
              <a:defRPr/>
            </a:pPr>
            <a:fld id="{88395F45-E841-462A-AE4C-2FD404BBB533}" type="slidenum">
              <a:rPr lang="ru-RU" smtClean="0"/>
              <a:pPr>
                <a:defRPr/>
              </a:pPr>
              <a:t>85</a:t>
            </a:fld>
            <a:r>
              <a:rPr lang="ru-RU" smtClean="0"/>
              <a:t> </a:t>
            </a:r>
            <a:endParaRPr lang="ru-RU" dirty="0"/>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6" name="Заголовок 1"/>
          <p:cNvSpPr>
            <a:spLocks noGrp="1"/>
          </p:cNvSpPr>
          <p:nvPr>
            <p:ph type="title"/>
          </p:nvPr>
        </p:nvSpPr>
        <p:spPr/>
        <p:txBody>
          <a:bodyPr/>
          <a:lstStyle/>
          <a:p>
            <a:r>
              <a:rPr lang="en-US" sz="3200" dirty="0"/>
              <a:t>Chessboard block algorithm that uses </a:t>
            </a:r>
            <a:r>
              <a:rPr lang="en-US" sz="3200" dirty="0" smtClean="0"/>
              <a:t>cache-memory efficiently </a:t>
            </a:r>
            <a:r>
              <a:rPr lang="ru-RU" sz="3200" dirty="0"/>
              <a:t>…</a:t>
            </a:r>
            <a:endParaRPr lang="ru-RU" sz="3200" dirty="0" smtClean="0"/>
          </a:p>
        </p:txBody>
      </p:sp>
      <p:sp>
        <p:nvSpPr>
          <p:cNvPr id="95237" name="Содержимое 2"/>
          <p:cNvSpPr>
            <a:spLocks noGrp="1"/>
          </p:cNvSpPr>
          <p:nvPr>
            <p:ph idx="1"/>
          </p:nvPr>
        </p:nvSpPr>
        <p:spPr/>
        <p:txBody>
          <a:bodyPr/>
          <a:lstStyle/>
          <a:p>
            <a:pPr lvl="1"/>
            <a:r>
              <a:rPr lang="en-US" dirty="0" smtClean="0"/>
              <a:t>The total execution time of the parallel block </a:t>
            </a:r>
            <a:r>
              <a:rPr lang="fr-FR" dirty="0">
                <a:cs typeface="Courier New" pitchFamily="49" charset="0"/>
              </a:rPr>
              <a:t>matrices multiplication </a:t>
            </a:r>
            <a:r>
              <a:rPr lang="fr-FR" dirty="0" smtClean="0">
                <a:cs typeface="Courier New" pitchFamily="49" charset="0"/>
              </a:rPr>
              <a:t>algorithm, oriented on efficient using cache, could be calculated according to the formula</a:t>
            </a:r>
            <a:endParaRPr lang="ru-RU" dirty="0" smtClean="0"/>
          </a:p>
          <a:p>
            <a:pPr lvl="1"/>
            <a:endParaRPr lang="ru-RU" dirty="0" smtClean="0"/>
          </a:p>
          <a:p>
            <a:pPr lvl="1"/>
            <a:r>
              <a:rPr lang="en-US" dirty="0" smtClean="0"/>
              <a:t>Taking into account the cache misses frequency, the expression takes on form of</a:t>
            </a:r>
            <a:endParaRPr lang="ru-RU" dirty="0" smtClean="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95240" name="Rectangle 2"/>
          <p:cNvSpPr>
            <a:spLocks noChangeArrowheads="1"/>
          </p:cNvSpPr>
          <p:nvPr/>
        </p:nvSpPr>
        <p:spPr bwMode="auto">
          <a:xfrm>
            <a:off x="9721269" y="-184666"/>
            <a:ext cx="184731" cy="369332"/>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95233" name="Object 1"/>
          <p:cNvGraphicFramePr>
            <a:graphicFrameLocks noChangeAspect="1"/>
          </p:cNvGraphicFramePr>
          <p:nvPr>
            <p:extLst>
              <p:ext uri="{D42A27DB-BD31-4B8C-83A1-F6EECF244321}">
                <p14:modId xmlns:p14="http://schemas.microsoft.com/office/powerpoint/2010/main" xmlns="" val="1208092136"/>
              </p:ext>
            </p:extLst>
          </p:nvPr>
        </p:nvGraphicFramePr>
        <p:xfrm>
          <a:off x="2576736" y="2420888"/>
          <a:ext cx="4942681" cy="431800"/>
        </p:xfrm>
        <a:graphic>
          <a:graphicData uri="http://schemas.openxmlformats.org/presentationml/2006/ole">
            <p:oleObj spid="_x0000_s91362" name="Формула" r:id="rId3" imgW="2514600" imgH="241300" progId="Equation.3">
              <p:embed/>
            </p:oleObj>
          </a:graphicData>
        </a:graphic>
      </p:graphicFrame>
      <p:sp>
        <p:nvSpPr>
          <p:cNvPr id="95241" name="Rectangle 4"/>
          <p:cNvSpPr>
            <a:spLocks noChangeArrowheads="1"/>
          </p:cNvSpPr>
          <p:nvPr/>
        </p:nvSpPr>
        <p:spPr bwMode="auto">
          <a:xfrm>
            <a:off x="9721269" y="-184666"/>
            <a:ext cx="184731" cy="369332"/>
          </a:xfrm>
          <a:prstGeom prst="rect">
            <a:avLst/>
          </a:prstGeom>
          <a:noFill/>
          <a:ln w="9525">
            <a:noFill/>
            <a:miter lim="800000"/>
            <a:headEnd/>
            <a:tailEnd/>
          </a:ln>
        </p:spPr>
        <p:txBody>
          <a:bodyPr wrap="none" anchor="ctr">
            <a:spAutoFit/>
          </a:bodyPr>
          <a:lstStyle/>
          <a:p>
            <a:endParaRPr lang="ru-RU">
              <a:latin typeface="Calibri" pitchFamily="34" charset="0"/>
            </a:endParaRPr>
          </a:p>
        </p:txBody>
      </p:sp>
      <p:graphicFrame>
        <p:nvGraphicFramePr>
          <p:cNvPr id="95235" name="Object 3"/>
          <p:cNvGraphicFramePr>
            <a:graphicFrameLocks noChangeAspect="1"/>
          </p:cNvGraphicFramePr>
          <p:nvPr>
            <p:extLst>
              <p:ext uri="{D42A27DB-BD31-4B8C-83A1-F6EECF244321}">
                <p14:modId xmlns:p14="http://schemas.microsoft.com/office/powerpoint/2010/main" xmlns="" val="2844834859"/>
              </p:ext>
            </p:extLst>
          </p:nvPr>
        </p:nvGraphicFramePr>
        <p:xfrm>
          <a:off x="2595281" y="3645024"/>
          <a:ext cx="5094023" cy="433387"/>
        </p:xfrm>
        <a:graphic>
          <a:graphicData uri="http://schemas.openxmlformats.org/presentationml/2006/ole">
            <p:oleObj spid="_x0000_s91363" name="Формула" r:id="rId4" imgW="2590800" imgH="241300" progId="Equation.3">
              <p:embed/>
            </p:oleObj>
          </a:graphicData>
        </a:graphic>
      </p:graphicFrame>
      <p:sp>
        <p:nvSpPr>
          <p:cNvPr id="11" name="Номер слайда 10"/>
          <p:cNvSpPr>
            <a:spLocks noGrp="1"/>
          </p:cNvSpPr>
          <p:nvPr>
            <p:ph type="sldNum" sz="quarter" idx="12"/>
          </p:nvPr>
        </p:nvSpPr>
        <p:spPr/>
        <p:txBody>
          <a:bodyPr/>
          <a:lstStyle/>
          <a:p>
            <a:pPr>
              <a:defRPr/>
            </a:pPr>
            <a:fld id="{88395F45-E841-462A-AE4C-2FD404BBB533}" type="slidenum">
              <a:rPr lang="ru-RU" smtClean="0"/>
              <a:pPr>
                <a:defRPr/>
              </a:pPr>
              <a:t>86</a:t>
            </a:fld>
            <a:r>
              <a:rPr lang="ru-RU" smtClean="0"/>
              <a:t> </a:t>
            </a:r>
            <a:endParaRPr lang="ru-RU" dirty="0"/>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Заголовок 1"/>
          <p:cNvSpPr>
            <a:spLocks noGrp="1"/>
          </p:cNvSpPr>
          <p:nvPr>
            <p:ph type="title"/>
          </p:nvPr>
        </p:nvSpPr>
        <p:spPr/>
        <p:txBody>
          <a:bodyPr/>
          <a:lstStyle/>
          <a:p>
            <a:r>
              <a:rPr lang="en-US" sz="3200" dirty="0"/>
              <a:t>Chessboard block algorithm that uses </a:t>
            </a:r>
            <a:r>
              <a:rPr lang="en-US" sz="3200" dirty="0" smtClean="0"/>
              <a:t>cache-memory efficiently </a:t>
            </a:r>
            <a:r>
              <a:rPr lang="ru-RU" sz="3200" dirty="0"/>
              <a:t>…</a:t>
            </a:r>
            <a:endParaRPr lang="ru-RU" sz="3200" dirty="0" smtClean="0"/>
          </a:p>
        </p:txBody>
      </p:sp>
      <p:sp>
        <p:nvSpPr>
          <p:cNvPr id="109570" name="Содержимое 2"/>
          <p:cNvSpPr>
            <a:spLocks noGrp="1"/>
          </p:cNvSpPr>
          <p:nvPr>
            <p:ph idx="1"/>
          </p:nvPr>
        </p:nvSpPr>
        <p:spPr/>
        <p:txBody>
          <a:bodyPr/>
          <a:lstStyle/>
          <a:p>
            <a:pPr lvl="1"/>
            <a:r>
              <a:rPr lang="en-US" sz="2000" dirty="0" smtClean="0"/>
              <a:t>The program implementation of the described approach could be derived as follows:</a:t>
            </a:r>
            <a:endParaRPr lang="ru-RU" sz="2000" dirty="0" smtClean="0"/>
          </a:p>
          <a:p>
            <a:pPr lvl="1"/>
            <a:endParaRPr lang="ru-RU" dirty="0" smtClean="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7" name="TextBox 6"/>
          <p:cNvSpPr txBox="1"/>
          <p:nvPr/>
        </p:nvSpPr>
        <p:spPr>
          <a:xfrm>
            <a:off x="428229" y="1916114"/>
            <a:ext cx="8970433" cy="3108543"/>
          </a:xfrm>
          <a:prstGeom prst="rect">
            <a:avLst/>
          </a:prstGeom>
          <a:solidFill>
            <a:schemeClr val="bg1">
              <a:lumMod val="75000"/>
            </a:schemeClr>
          </a:solidFill>
        </p:spPr>
        <p:txBody>
          <a:bodyPr>
            <a:spAutoFit/>
          </a:bodyPr>
          <a:lstStyle/>
          <a:p>
            <a:pPr algn="l" fontAlgn="auto">
              <a:spcBef>
                <a:spcPts val="0"/>
              </a:spcBef>
              <a:spcAft>
                <a:spcPts val="0"/>
              </a:spcAft>
              <a:defRPr/>
            </a:pPr>
            <a:r>
              <a:rPr lang="fr-FR" sz="1400" dirty="0" smtClean="0">
                <a:latin typeface="Courier New" pitchFamily="49" charset="0"/>
                <a:cs typeface="Courier New" pitchFamily="49" charset="0"/>
              </a:rPr>
              <a:t>// </a:t>
            </a:r>
            <a:r>
              <a:rPr lang="fr-FR" sz="1400" dirty="0">
                <a:latin typeface="Courier New" pitchFamily="49" charset="0"/>
                <a:cs typeface="Courier New" pitchFamily="49" charset="0"/>
              </a:rPr>
              <a:t>Parallel block matrix mutiplication</a:t>
            </a:r>
            <a:endParaRPr lang="ru-RU" sz="1400" dirty="0">
              <a:latin typeface="Courier New" pitchFamily="49" charset="0"/>
              <a:cs typeface="Courier New" pitchFamily="49" charset="0"/>
            </a:endParaRPr>
          </a:p>
          <a:p>
            <a:pPr algn="l" fontAlgn="auto">
              <a:spcBef>
                <a:spcPts val="0"/>
              </a:spcBef>
              <a:spcAft>
                <a:spcPts val="0"/>
              </a:spcAft>
              <a:defRPr/>
            </a:pPr>
            <a:r>
              <a:rPr lang="fr-FR" sz="1400" dirty="0">
                <a:latin typeface="Courier New" pitchFamily="49" charset="0"/>
                <a:cs typeface="Courier New" pitchFamily="49" charset="0"/>
              </a:rPr>
              <a:t>void </a:t>
            </a:r>
            <a:r>
              <a:rPr lang="fr-FR" sz="1400" b="1" dirty="0">
                <a:latin typeface="Courier New" pitchFamily="49" charset="0"/>
                <a:cs typeface="Courier New" pitchFamily="49" charset="0"/>
              </a:rPr>
              <a:t>ParallelResultCalculation</a:t>
            </a:r>
            <a:r>
              <a:rPr lang="fr-FR" sz="1400" dirty="0">
                <a:latin typeface="Courier New" pitchFamily="49" charset="0"/>
                <a:cs typeface="Courier New" pitchFamily="49" charset="0"/>
              </a:rPr>
              <a:t> (double* pAMatrix, double* pBMatrix, </a:t>
            </a:r>
            <a:endParaRPr lang="ru-RU" sz="1400" dirty="0">
              <a:latin typeface="Courier New" pitchFamily="49" charset="0"/>
              <a:cs typeface="Courier New" pitchFamily="49" charset="0"/>
            </a:endParaRPr>
          </a:p>
          <a:p>
            <a:pPr algn="l" fontAlgn="auto">
              <a:spcBef>
                <a:spcPts val="0"/>
              </a:spcBef>
              <a:spcAft>
                <a:spcPts val="0"/>
              </a:spcAft>
              <a:defRPr/>
            </a:pPr>
            <a:r>
              <a:rPr lang="fr-FR" sz="1400" dirty="0">
                <a:latin typeface="Courier New" pitchFamily="49" charset="0"/>
                <a:cs typeface="Courier New" pitchFamily="49" charset="0"/>
              </a:rPr>
              <a:t>  </a:t>
            </a:r>
            <a:r>
              <a:rPr lang="en-US" sz="1400" dirty="0">
                <a:latin typeface="Courier New" pitchFamily="49" charset="0"/>
                <a:cs typeface="Courier New" pitchFamily="49" charset="0"/>
              </a:rPr>
              <a:t>double* </a:t>
            </a:r>
            <a:r>
              <a:rPr lang="en-US" sz="1400" dirty="0" err="1">
                <a:latin typeface="Courier New" pitchFamily="49" charset="0"/>
                <a:cs typeface="Courier New" pitchFamily="49" charset="0"/>
              </a:rPr>
              <a:t>pCMatrix</a:t>
            </a: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int</a:t>
            </a:r>
            <a:r>
              <a:rPr lang="en-US" sz="1400" dirty="0">
                <a:latin typeface="Courier New" pitchFamily="49" charset="0"/>
                <a:cs typeface="Courier New" pitchFamily="49" charset="0"/>
              </a:rPr>
              <a:t> Size) {</a:t>
            </a:r>
            <a:endParaRPr lang="ru-RU" sz="1400" dirty="0">
              <a:latin typeface="Courier New" pitchFamily="49" charset="0"/>
              <a:cs typeface="Courier New" pitchFamily="49" charset="0"/>
            </a:endParaRPr>
          </a:p>
          <a:p>
            <a:pPr algn="l" fontAlgn="auto">
              <a:spcBef>
                <a:spcPts val="0"/>
              </a:spcBef>
              <a:spcAft>
                <a:spcPts val="0"/>
              </a:spcAft>
              <a:defRPr/>
            </a:pPr>
            <a:r>
              <a:rPr lang="en-US" sz="1400" dirty="0" err="1">
                <a:latin typeface="Courier New" pitchFamily="49" charset="0"/>
                <a:cs typeface="Courier New" pitchFamily="49" charset="0"/>
              </a:rPr>
              <a:t>int</a:t>
            </a: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BlockSize</a:t>
            </a:r>
            <a:r>
              <a:rPr lang="en-US" sz="1400" dirty="0">
                <a:latin typeface="Courier New" pitchFamily="49" charset="0"/>
                <a:cs typeface="Courier New" pitchFamily="49" charset="0"/>
              </a:rPr>
              <a:t> = 250;  </a:t>
            </a:r>
            <a:endParaRPr lang="ru-RU" sz="1400" dirty="0">
              <a:latin typeface="Courier New" pitchFamily="49" charset="0"/>
              <a:cs typeface="Courier New" pitchFamily="49" charset="0"/>
            </a:endParaRPr>
          </a:p>
          <a:p>
            <a:pPr algn="l" fontAlgn="auto">
              <a:spcBef>
                <a:spcPts val="0"/>
              </a:spcBef>
              <a:spcAft>
                <a:spcPts val="0"/>
              </a:spcAft>
              <a:defRPr/>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int</a:t>
            </a: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GridSize</a:t>
            </a:r>
            <a:r>
              <a:rPr lang="en-US" sz="1400" dirty="0">
                <a:latin typeface="Courier New" pitchFamily="49" charset="0"/>
                <a:cs typeface="Courier New" pitchFamily="49" charset="0"/>
              </a:rPr>
              <a:t> = </a:t>
            </a:r>
            <a:r>
              <a:rPr lang="en-US" sz="1400" dirty="0" err="1">
                <a:latin typeface="Courier New" pitchFamily="49" charset="0"/>
                <a:cs typeface="Courier New" pitchFamily="49" charset="0"/>
              </a:rPr>
              <a:t>int</a:t>
            </a:r>
            <a:r>
              <a:rPr lang="en-US" sz="1400" dirty="0">
                <a:latin typeface="Courier New" pitchFamily="49" charset="0"/>
                <a:cs typeface="Courier New" pitchFamily="49" charset="0"/>
              </a:rPr>
              <a:t> (Size/double(</a:t>
            </a:r>
            <a:r>
              <a:rPr lang="en-US" sz="1400" dirty="0" err="1">
                <a:latin typeface="Courier New" pitchFamily="49" charset="0"/>
                <a:cs typeface="Courier New" pitchFamily="49" charset="0"/>
              </a:rPr>
              <a:t>BlockSize</a:t>
            </a:r>
            <a:r>
              <a:rPr lang="en-US" sz="1400" dirty="0">
                <a:latin typeface="Courier New" pitchFamily="49" charset="0"/>
                <a:cs typeface="Courier New" pitchFamily="49" charset="0"/>
              </a:rPr>
              <a:t>));</a:t>
            </a:r>
            <a:endParaRPr lang="ru-RU" sz="1400" dirty="0">
              <a:latin typeface="Courier New" pitchFamily="49" charset="0"/>
              <a:cs typeface="Courier New" pitchFamily="49" charset="0"/>
            </a:endParaRPr>
          </a:p>
          <a:p>
            <a:pPr algn="l" fontAlgn="auto">
              <a:spcBef>
                <a:spcPts val="0"/>
              </a:spcBef>
              <a:spcAft>
                <a:spcPts val="0"/>
              </a:spcAft>
              <a:defRPr/>
            </a:pPr>
            <a:r>
              <a:rPr lang="nb-NO" sz="1400" b="1" dirty="0">
                <a:latin typeface="Courier New" pitchFamily="49" charset="0"/>
                <a:cs typeface="Courier New" pitchFamily="49" charset="0"/>
              </a:rPr>
              <a:t>#pragma omp parallel for</a:t>
            </a:r>
            <a:endParaRPr lang="ru-RU" sz="1400" dirty="0">
              <a:latin typeface="Courier New" pitchFamily="49" charset="0"/>
              <a:cs typeface="Courier New" pitchFamily="49" charset="0"/>
            </a:endParaRPr>
          </a:p>
          <a:p>
            <a:pPr algn="l" fontAlgn="auto">
              <a:spcBef>
                <a:spcPts val="0"/>
              </a:spcBef>
              <a:spcAft>
                <a:spcPts val="0"/>
              </a:spcAft>
              <a:defRPr/>
            </a:pPr>
            <a:r>
              <a:rPr lang="nb-NO" sz="1400" dirty="0">
                <a:latin typeface="Courier New" pitchFamily="49" charset="0"/>
                <a:cs typeface="Courier New" pitchFamily="49" charset="0"/>
              </a:rPr>
              <a:t>for (int n=0; n&lt;GridSize; n++)</a:t>
            </a:r>
            <a:endParaRPr lang="ru-RU" sz="1400" dirty="0">
              <a:latin typeface="Courier New" pitchFamily="49" charset="0"/>
              <a:cs typeface="Courier New" pitchFamily="49" charset="0"/>
            </a:endParaRPr>
          </a:p>
          <a:p>
            <a:pPr algn="l" fontAlgn="auto">
              <a:spcBef>
                <a:spcPts val="0"/>
              </a:spcBef>
              <a:spcAft>
                <a:spcPts val="0"/>
              </a:spcAft>
              <a:defRPr/>
            </a:pPr>
            <a:r>
              <a:rPr lang="nb-NO" sz="1400" dirty="0">
                <a:latin typeface="Courier New" pitchFamily="49" charset="0"/>
                <a:cs typeface="Courier New" pitchFamily="49" charset="0"/>
              </a:rPr>
              <a:t>    </a:t>
            </a:r>
            <a:r>
              <a:rPr lang="en-US" sz="1400" dirty="0">
                <a:latin typeface="Courier New" pitchFamily="49" charset="0"/>
                <a:cs typeface="Courier New" pitchFamily="49" charset="0"/>
              </a:rPr>
              <a:t>for (</a:t>
            </a:r>
            <a:r>
              <a:rPr lang="en-US" sz="1400" dirty="0" err="1">
                <a:latin typeface="Courier New" pitchFamily="49" charset="0"/>
                <a:cs typeface="Courier New" pitchFamily="49" charset="0"/>
              </a:rPr>
              <a:t>int</a:t>
            </a:r>
            <a:r>
              <a:rPr lang="en-US" sz="1400" dirty="0">
                <a:latin typeface="Courier New" pitchFamily="49" charset="0"/>
                <a:cs typeface="Courier New" pitchFamily="49" charset="0"/>
              </a:rPr>
              <a:t> m=0; m&lt;</a:t>
            </a:r>
            <a:r>
              <a:rPr lang="en-US" sz="1400" dirty="0" err="1">
                <a:latin typeface="Courier New" pitchFamily="49" charset="0"/>
                <a:cs typeface="Courier New" pitchFamily="49" charset="0"/>
              </a:rPr>
              <a:t>GridSize</a:t>
            </a:r>
            <a:r>
              <a:rPr lang="en-US" sz="1400" dirty="0">
                <a:latin typeface="Courier New" pitchFamily="49" charset="0"/>
                <a:cs typeface="Courier New" pitchFamily="49" charset="0"/>
              </a:rPr>
              <a:t>; m++)</a:t>
            </a:r>
            <a:endParaRPr lang="ru-RU" sz="1400" dirty="0">
              <a:latin typeface="Courier New" pitchFamily="49" charset="0"/>
              <a:cs typeface="Courier New" pitchFamily="49" charset="0"/>
            </a:endParaRPr>
          </a:p>
          <a:p>
            <a:pPr algn="l" fontAlgn="auto">
              <a:spcBef>
                <a:spcPts val="0"/>
              </a:spcBef>
              <a:spcAft>
                <a:spcPts val="0"/>
              </a:spcAft>
              <a:defRPr/>
            </a:pPr>
            <a:r>
              <a:rPr lang="en-US" sz="1400" dirty="0">
                <a:latin typeface="Courier New" pitchFamily="49" charset="0"/>
                <a:cs typeface="Courier New" pitchFamily="49" charset="0"/>
              </a:rPr>
              <a:t>      for (</a:t>
            </a:r>
            <a:r>
              <a:rPr lang="en-US" sz="1400" dirty="0" err="1">
                <a:latin typeface="Courier New" pitchFamily="49" charset="0"/>
                <a:cs typeface="Courier New" pitchFamily="49" charset="0"/>
              </a:rPr>
              <a:t>int</a:t>
            </a: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iter</a:t>
            </a:r>
            <a:r>
              <a:rPr lang="en-US" sz="1400" dirty="0">
                <a:latin typeface="Courier New" pitchFamily="49" charset="0"/>
                <a:cs typeface="Courier New" pitchFamily="49" charset="0"/>
              </a:rPr>
              <a:t>=0; </a:t>
            </a:r>
            <a:r>
              <a:rPr lang="en-US" sz="1400" dirty="0" err="1">
                <a:latin typeface="Courier New" pitchFamily="49" charset="0"/>
                <a:cs typeface="Courier New" pitchFamily="49" charset="0"/>
              </a:rPr>
              <a:t>iter</a:t>
            </a:r>
            <a:r>
              <a:rPr lang="en-US" sz="1400" dirty="0">
                <a:latin typeface="Courier New" pitchFamily="49" charset="0"/>
                <a:cs typeface="Courier New" pitchFamily="49" charset="0"/>
              </a:rPr>
              <a:t>&lt;</a:t>
            </a:r>
            <a:r>
              <a:rPr lang="en-US" sz="1400" dirty="0" err="1">
                <a:latin typeface="Courier New" pitchFamily="49" charset="0"/>
                <a:cs typeface="Courier New" pitchFamily="49" charset="0"/>
              </a:rPr>
              <a:t>GridSize</a:t>
            </a: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iter</a:t>
            </a:r>
            <a:r>
              <a:rPr lang="en-US" sz="1400" dirty="0">
                <a:latin typeface="Courier New" pitchFamily="49" charset="0"/>
                <a:cs typeface="Courier New" pitchFamily="49" charset="0"/>
              </a:rPr>
              <a:t>++)</a:t>
            </a:r>
            <a:endParaRPr lang="ru-RU" sz="1400" dirty="0">
              <a:latin typeface="Courier New" pitchFamily="49" charset="0"/>
              <a:cs typeface="Courier New" pitchFamily="49" charset="0"/>
            </a:endParaRPr>
          </a:p>
          <a:p>
            <a:pPr algn="l" fontAlgn="auto">
              <a:spcBef>
                <a:spcPts val="0"/>
              </a:spcBef>
              <a:spcAft>
                <a:spcPts val="0"/>
              </a:spcAft>
              <a:defRPr/>
            </a:pPr>
            <a:r>
              <a:rPr lang="en-US" sz="1400" dirty="0">
                <a:latin typeface="Courier New" pitchFamily="49" charset="0"/>
                <a:cs typeface="Courier New" pitchFamily="49" charset="0"/>
              </a:rPr>
              <a:t>        for (</a:t>
            </a:r>
            <a:r>
              <a:rPr lang="en-US" sz="1400" dirty="0" err="1">
                <a:latin typeface="Courier New" pitchFamily="49" charset="0"/>
                <a:cs typeface="Courier New" pitchFamily="49" charset="0"/>
              </a:rPr>
              <a:t>int</a:t>
            </a: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i</a:t>
            </a:r>
            <a:r>
              <a:rPr lang="en-US" sz="1400" dirty="0">
                <a:latin typeface="Courier New" pitchFamily="49" charset="0"/>
                <a:cs typeface="Courier New" pitchFamily="49" charset="0"/>
              </a:rPr>
              <a:t>=n*</a:t>
            </a:r>
            <a:r>
              <a:rPr lang="en-US" sz="1400" dirty="0" err="1">
                <a:latin typeface="Courier New" pitchFamily="49" charset="0"/>
                <a:cs typeface="Courier New" pitchFamily="49" charset="0"/>
              </a:rPr>
              <a:t>BlockSize</a:t>
            </a: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i</a:t>
            </a:r>
            <a:r>
              <a:rPr lang="en-US" sz="1400" dirty="0">
                <a:latin typeface="Courier New" pitchFamily="49" charset="0"/>
                <a:cs typeface="Courier New" pitchFamily="49" charset="0"/>
              </a:rPr>
              <a:t>&lt;(n+1)*</a:t>
            </a:r>
            <a:r>
              <a:rPr lang="en-US" sz="1400" dirty="0" err="1">
                <a:latin typeface="Courier New" pitchFamily="49" charset="0"/>
                <a:cs typeface="Courier New" pitchFamily="49" charset="0"/>
              </a:rPr>
              <a:t>BlockSize</a:t>
            </a: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i</a:t>
            </a:r>
            <a:r>
              <a:rPr lang="en-US" sz="1400" dirty="0">
                <a:latin typeface="Courier New" pitchFamily="49" charset="0"/>
                <a:cs typeface="Courier New" pitchFamily="49" charset="0"/>
              </a:rPr>
              <a:t>++) </a:t>
            </a:r>
            <a:endParaRPr lang="ru-RU" sz="1400" dirty="0">
              <a:latin typeface="Courier New" pitchFamily="49" charset="0"/>
              <a:cs typeface="Courier New" pitchFamily="49" charset="0"/>
            </a:endParaRPr>
          </a:p>
          <a:p>
            <a:pPr algn="l" fontAlgn="auto">
              <a:spcBef>
                <a:spcPts val="0"/>
              </a:spcBef>
              <a:spcAft>
                <a:spcPts val="0"/>
              </a:spcAft>
              <a:defRPr/>
            </a:pPr>
            <a:r>
              <a:rPr lang="en-US" sz="1400" dirty="0">
                <a:latin typeface="Courier New" pitchFamily="49" charset="0"/>
                <a:cs typeface="Courier New" pitchFamily="49" charset="0"/>
              </a:rPr>
              <a:t>          for (</a:t>
            </a:r>
            <a:r>
              <a:rPr lang="en-US" sz="1400" dirty="0" err="1">
                <a:latin typeface="Courier New" pitchFamily="49" charset="0"/>
                <a:cs typeface="Courier New" pitchFamily="49" charset="0"/>
              </a:rPr>
              <a:t>int</a:t>
            </a:r>
            <a:r>
              <a:rPr lang="en-US" sz="1400" dirty="0">
                <a:latin typeface="Courier New" pitchFamily="49" charset="0"/>
                <a:cs typeface="Courier New" pitchFamily="49" charset="0"/>
              </a:rPr>
              <a:t> j=m*</a:t>
            </a:r>
            <a:r>
              <a:rPr lang="en-US" sz="1400" dirty="0" err="1">
                <a:latin typeface="Courier New" pitchFamily="49" charset="0"/>
                <a:cs typeface="Courier New" pitchFamily="49" charset="0"/>
              </a:rPr>
              <a:t>BlockSize</a:t>
            </a:r>
            <a:r>
              <a:rPr lang="en-US" sz="1400" dirty="0">
                <a:latin typeface="Courier New" pitchFamily="49" charset="0"/>
                <a:cs typeface="Courier New" pitchFamily="49" charset="0"/>
              </a:rPr>
              <a:t>; j&lt;(m+1)*</a:t>
            </a:r>
            <a:r>
              <a:rPr lang="en-US" sz="1400" dirty="0" err="1">
                <a:latin typeface="Courier New" pitchFamily="49" charset="0"/>
                <a:cs typeface="Courier New" pitchFamily="49" charset="0"/>
              </a:rPr>
              <a:t>BlockSize</a:t>
            </a:r>
            <a:r>
              <a:rPr lang="en-US" sz="1400" dirty="0">
                <a:latin typeface="Courier New" pitchFamily="49" charset="0"/>
                <a:cs typeface="Courier New" pitchFamily="49" charset="0"/>
              </a:rPr>
              <a:t>; j++) </a:t>
            </a:r>
            <a:endParaRPr lang="ru-RU" sz="1400" dirty="0">
              <a:latin typeface="Courier New" pitchFamily="49" charset="0"/>
              <a:cs typeface="Courier New" pitchFamily="49" charset="0"/>
            </a:endParaRPr>
          </a:p>
          <a:p>
            <a:pPr algn="l" fontAlgn="auto">
              <a:spcBef>
                <a:spcPts val="0"/>
              </a:spcBef>
              <a:spcAft>
                <a:spcPts val="0"/>
              </a:spcAft>
              <a:defRPr/>
            </a:pPr>
            <a:r>
              <a:rPr lang="en-US" sz="1400" dirty="0">
                <a:latin typeface="Courier New" pitchFamily="49" charset="0"/>
                <a:cs typeface="Courier New" pitchFamily="49" charset="0"/>
              </a:rPr>
              <a:t>            for (</a:t>
            </a:r>
            <a:r>
              <a:rPr lang="en-US" sz="1400" dirty="0" err="1">
                <a:latin typeface="Courier New" pitchFamily="49" charset="0"/>
                <a:cs typeface="Courier New" pitchFamily="49" charset="0"/>
              </a:rPr>
              <a:t>int</a:t>
            </a:r>
            <a:r>
              <a:rPr lang="en-US" sz="1400" dirty="0">
                <a:latin typeface="Courier New" pitchFamily="49" charset="0"/>
                <a:cs typeface="Courier New" pitchFamily="49" charset="0"/>
              </a:rPr>
              <a:t> k=</a:t>
            </a:r>
            <a:r>
              <a:rPr lang="en-US" sz="1400" dirty="0" err="1">
                <a:latin typeface="Courier New" pitchFamily="49" charset="0"/>
                <a:cs typeface="Courier New" pitchFamily="49" charset="0"/>
              </a:rPr>
              <a:t>iter</a:t>
            </a:r>
            <a:r>
              <a:rPr lang="en-US" sz="1400" dirty="0">
                <a:latin typeface="Courier New" pitchFamily="49" charset="0"/>
                <a:cs typeface="Courier New" pitchFamily="49" charset="0"/>
              </a:rPr>
              <a:t>*</a:t>
            </a:r>
            <a:r>
              <a:rPr lang="en-US" sz="1400" dirty="0" err="1">
                <a:latin typeface="Courier New" pitchFamily="49" charset="0"/>
                <a:cs typeface="Courier New" pitchFamily="49" charset="0"/>
              </a:rPr>
              <a:t>BlockSize</a:t>
            </a:r>
            <a:r>
              <a:rPr lang="en-US" sz="1400" dirty="0">
                <a:latin typeface="Courier New" pitchFamily="49" charset="0"/>
                <a:cs typeface="Courier New" pitchFamily="49" charset="0"/>
              </a:rPr>
              <a:t>; k&lt;(iter+1)*</a:t>
            </a:r>
            <a:r>
              <a:rPr lang="en-US" sz="1400" dirty="0" err="1">
                <a:latin typeface="Courier New" pitchFamily="49" charset="0"/>
                <a:cs typeface="Courier New" pitchFamily="49" charset="0"/>
              </a:rPr>
              <a:t>BlockSize</a:t>
            </a:r>
            <a:r>
              <a:rPr lang="en-US" sz="1400" dirty="0">
                <a:latin typeface="Courier New" pitchFamily="49" charset="0"/>
                <a:cs typeface="Courier New" pitchFamily="49" charset="0"/>
              </a:rPr>
              <a:t>; k++)</a:t>
            </a:r>
            <a:endParaRPr lang="ru-RU" sz="1400" dirty="0">
              <a:latin typeface="Courier New" pitchFamily="49" charset="0"/>
              <a:cs typeface="Courier New" pitchFamily="49" charset="0"/>
            </a:endParaRPr>
          </a:p>
          <a:p>
            <a:pPr algn="l" fontAlgn="auto">
              <a:spcBef>
                <a:spcPts val="0"/>
              </a:spcBef>
              <a:spcAft>
                <a:spcPts val="0"/>
              </a:spcAft>
              <a:defRPr/>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pCMatrix</a:t>
            </a:r>
            <a:r>
              <a:rPr lang="ru-RU" sz="1400" dirty="0">
                <a:latin typeface="Courier New" pitchFamily="49" charset="0"/>
                <a:cs typeface="Courier New" pitchFamily="49" charset="0"/>
              </a:rPr>
              <a:t>[</a:t>
            </a:r>
            <a:r>
              <a:rPr lang="en-US" sz="1400" dirty="0" err="1">
                <a:latin typeface="Courier New" pitchFamily="49" charset="0"/>
                <a:cs typeface="Courier New" pitchFamily="49" charset="0"/>
              </a:rPr>
              <a:t>i</a:t>
            </a:r>
            <a:r>
              <a:rPr lang="ru-RU" sz="1400" dirty="0">
                <a:latin typeface="Courier New" pitchFamily="49" charset="0"/>
                <a:cs typeface="Courier New" pitchFamily="49" charset="0"/>
              </a:rPr>
              <a:t>*</a:t>
            </a:r>
            <a:r>
              <a:rPr lang="en-US" sz="1400" dirty="0">
                <a:latin typeface="Courier New" pitchFamily="49" charset="0"/>
                <a:cs typeface="Courier New" pitchFamily="49" charset="0"/>
              </a:rPr>
              <a:t>Size</a:t>
            </a:r>
            <a:r>
              <a:rPr lang="ru-RU" sz="1400" dirty="0">
                <a:latin typeface="Courier New" pitchFamily="49" charset="0"/>
                <a:cs typeface="Courier New" pitchFamily="49" charset="0"/>
              </a:rPr>
              <a:t>+</a:t>
            </a:r>
            <a:r>
              <a:rPr lang="en-US" sz="1400" dirty="0">
                <a:latin typeface="Courier New" pitchFamily="49" charset="0"/>
                <a:cs typeface="Courier New" pitchFamily="49" charset="0"/>
              </a:rPr>
              <a:t>j</a:t>
            </a:r>
            <a:r>
              <a:rPr lang="ru-RU" sz="1400" dirty="0">
                <a:latin typeface="Courier New" pitchFamily="49" charset="0"/>
                <a:cs typeface="Courier New" pitchFamily="49" charset="0"/>
              </a:rPr>
              <a:t>] += </a:t>
            </a:r>
            <a:r>
              <a:rPr lang="en-US" sz="1400" dirty="0" err="1">
                <a:latin typeface="Courier New" pitchFamily="49" charset="0"/>
                <a:cs typeface="Courier New" pitchFamily="49" charset="0"/>
              </a:rPr>
              <a:t>pAMatrix</a:t>
            </a:r>
            <a:r>
              <a:rPr lang="ru-RU" sz="1400" dirty="0">
                <a:latin typeface="Courier New" pitchFamily="49" charset="0"/>
                <a:cs typeface="Courier New" pitchFamily="49" charset="0"/>
              </a:rPr>
              <a:t>[</a:t>
            </a:r>
            <a:r>
              <a:rPr lang="en-US" sz="1400" dirty="0" err="1">
                <a:latin typeface="Courier New" pitchFamily="49" charset="0"/>
                <a:cs typeface="Courier New" pitchFamily="49" charset="0"/>
              </a:rPr>
              <a:t>i</a:t>
            </a:r>
            <a:r>
              <a:rPr lang="ru-RU" sz="1400" dirty="0">
                <a:latin typeface="Courier New" pitchFamily="49" charset="0"/>
                <a:cs typeface="Courier New" pitchFamily="49" charset="0"/>
              </a:rPr>
              <a:t>*</a:t>
            </a:r>
            <a:r>
              <a:rPr lang="en-US" sz="1400" dirty="0">
                <a:latin typeface="Courier New" pitchFamily="49" charset="0"/>
                <a:cs typeface="Courier New" pitchFamily="49" charset="0"/>
              </a:rPr>
              <a:t>Size</a:t>
            </a:r>
            <a:r>
              <a:rPr lang="ru-RU" sz="1400" dirty="0">
                <a:latin typeface="Courier New" pitchFamily="49" charset="0"/>
                <a:cs typeface="Courier New" pitchFamily="49" charset="0"/>
              </a:rPr>
              <a:t>+</a:t>
            </a:r>
            <a:r>
              <a:rPr lang="en-US" sz="1400" dirty="0">
                <a:latin typeface="Courier New" pitchFamily="49" charset="0"/>
                <a:cs typeface="Courier New" pitchFamily="49" charset="0"/>
              </a:rPr>
              <a:t>k</a:t>
            </a:r>
            <a:r>
              <a:rPr lang="ru-RU" sz="1400" dirty="0">
                <a:latin typeface="Courier New" pitchFamily="49" charset="0"/>
                <a:cs typeface="Courier New" pitchFamily="49" charset="0"/>
              </a:rPr>
              <a:t>] * </a:t>
            </a:r>
            <a:r>
              <a:rPr lang="en-US" sz="1400" dirty="0" err="1">
                <a:latin typeface="Courier New" pitchFamily="49" charset="0"/>
                <a:cs typeface="Courier New" pitchFamily="49" charset="0"/>
              </a:rPr>
              <a:t>pBMatrix</a:t>
            </a:r>
            <a:r>
              <a:rPr lang="ru-RU" sz="1400" dirty="0">
                <a:latin typeface="Courier New" pitchFamily="49" charset="0"/>
                <a:cs typeface="Courier New" pitchFamily="49" charset="0"/>
              </a:rPr>
              <a:t>[</a:t>
            </a:r>
            <a:r>
              <a:rPr lang="en-US" sz="1400" dirty="0">
                <a:latin typeface="Courier New" pitchFamily="49" charset="0"/>
                <a:cs typeface="Courier New" pitchFamily="49" charset="0"/>
              </a:rPr>
              <a:t>k</a:t>
            </a:r>
            <a:r>
              <a:rPr lang="ru-RU" sz="1400" dirty="0">
                <a:latin typeface="Courier New" pitchFamily="49" charset="0"/>
                <a:cs typeface="Courier New" pitchFamily="49" charset="0"/>
              </a:rPr>
              <a:t>*</a:t>
            </a:r>
            <a:r>
              <a:rPr lang="en-US" sz="1400" dirty="0">
                <a:latin typeface="Courier New" pitchFamily="49" charset="0"/>
                <a:cs typeface="Courier New" pitchFamily="49" charset="0"/>
              </a:rPr>
              <a:t>Size</a:t>
            </a:r>
            <a:r>
              <a:rPr lang="ru-RU" sz="1400" dirty="0">
                <a:latin typeface="Courier New" pitchFamily="49" charset="0"/>
                <a:cs typeface="Courier New" pitchFamily="49" charset="0"/>
              </a:rPr>
              <a:t>+</a:t>
            </a:r>
            <a:r>
              <a:rPr lang="en-US" sz="1400" dirty="0">
                <a:latin typeface="Courier New" pitchFamily="49" charset="0"/>
                <a:cs typeface="Courier New" pitchFamily="49" charset="0"/>
              </a:rPr>
              <a:t>j</a:t>
            </a:r>
            <a:r>
              <a:rPr lang="ru-RU" sz="1400" dirty="0">
                <a:latin typeface="Courier New" pitchFamily="49" charset="0"/>
                <a:cs typeface="Courier New" pitchFamily="49" charset="0"/>
              </a:rPr>
              <a:t>];</a:t>
            </a:r>
          </a:p>
          <a:p>
            <a:pPr algn="l" fontAlgn="auto">
              <a:spcBef>
                <a:spcPts val="0"/>
              </a:spcBef>
              <a:spcAft>
                <a:spcPts val="0"/>
              </a:spcAft>
              <a:defRPr/>
            </a:pPr>
            <a:r>
              <a:rPr lang="ru-RU" sz="1400" dirty="0">
                <a:latin typeface="Courier New" pitchFamily="49" charset="0"/>
                <a:cs typeface="Courier New" pitchFamily="49" charset="0"/>
              </a:rPr>
              <a:t>}</a:t>
            </a:r>
          </a:p>
        </p:txBody>
      </p:sp>
      <p:sp>
        <p:nvSpPr>
          <p:cNvPr id="8" name="Номер слайда 7"/>
          <p:cNvSpPr>
            <a:spLocks noGrp="1"/>
          </p:cNvSpPr>
          <p:nvPr>
            <p:ph type="sldNum" sz="quarter" idx="12"/>
          </p:nvPr>
        </p:nvSpPr>
        <p:spPr/>
        <p:txBody>
          <a:bodyPr/>
          <a:lstStyle/>
          <a:p>
            <a:pPr>
              <a:defRPr/>
            </a:pPr>
            <a:fld id="{88395F45-E841-462A-AE4C-2FD404BBB533}" type="slidenum">
              <a:rPr lang="ru-RU" smtClean="0"/>
              <a:pPr>
                <a:defRPr/>
              </a:pPr>
              <a:t>87</a:t>
            </a:fld>
            <a:r>
              <a:rPr lang="ru-RU" smtClean="0"/>
              <a:t> </a:t>
            </a:r>
            <a:endParaRPr lang="ru-RU" dirty="0"/>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Заголовок 1"/>
          <p:cNvSpPr>
            <a:spLocks noGrp="1"/>
          </p:cNvSpPr>
          <p:nvPr>
            <p:ph type="title"/>
          </p:nvPr>
        </p:nvSpPr>
        <p:spPr/>
        <p:txBody>
          <a:bodyPr/>
          <a:lstStyle/>
          <a:p>
            <a:r>
              <a:rPr lang="en-US" sz="3200" dirty="0"/>
              <a:t>Chessboard block algorithm that uses </a:t>
            </a:r>
            <a:r>
              <a:rPr lang="en-US" sz="3200" dirty="0" smtClean="0"/>
              <a:t>cache-memory efficiently </a:t>
            </a:r>
            <a:r>
              <a:rPr lang="ru-RU" sz="3200" dirty="0"/>
              <a:t>…</a:t>
            </a:r>
            <a:endParaRPr lang="ru-RU" sz="3200" dirty="0" smtClean="0"/>
          </a:p>
        </p:txBody>
      </p:sp>
      <p:sp>
        <p:nvSpPr>
          <p:cNvPr id="110594" name="Содержимое 2"/>
          <p:cNvSpPr>
            <a:spLocks noGrp="1"/>
          </p:cNvSpPr>
          <p:nvPr>
            <p:ph idx="1"/>
          </p:nvPr>
        </p:nvSpPr>
        <p:spPr>
          <a:xfrm>
            <a:off x="495300" y="1000125"/>
            <a:ext cx="8915400" cy="5054600"/>
          </a:xfrm>
        </p:spPr>
        <p:txBody>
          <a:bodyPr/>
          <a:lstStyle/>
          <a:p>
            <a:r>
              <a:rPr lang="en-US" b="1" dirty="0" smtClean="0"/>
              <a:t>The results of the computational experiments</a:t>
            </a:r>
            <a:r>
              <a:rPr lang="ru-RU" b="1" dirty="0" smtClean="0"/>
              <a:t>.</a:t>
            </a:r>
          </a:p>
          <a:p>
            <a:pPr lvl="1"/>
            <a:r>
              <a:rPr lang="en-US" sz="2000" dirty="0"/>
              <a:t>The </a:t>
            </a:r>
            <a:r>
              <a:rPr lang="en-US" sz="2000" dirty="0" smtClean="0"/>
              <a:t>execution </a:t>
            </a:r>
            <a:r>
              <a:rPr lang="en-US" sz="2000" dirty="0"/>
              <a:t>time of the parallel block </a:t>
            </a:r>
            <a:r>
              <a:rPr lang="fr-FR" sz="2000" dirty="0">
                <a:cs typeface="Courier New" pitchFamily="49" charset="0"/>
              </a:rPr>
              <a:t>matrices multiplication algorithm, oriented on </a:t>
            </a:r>
            <a:r>
              <a:rPr lang="fr-FR" sz="2000" dirty="0" smtClean="0">
                <a:cs typeface="Courier New" pitchFamily="49" charset="0"/>
              </a:rPr>
              <a:t>efficient </a:t>
            </a:r>
            <a:r>
              <a:rPr lang="fr-FR" sz="2000" dirty="0">
                <a:cs typeface="Courier New" pitchFamily="49" charset="0"/>
              </a:rPr>
              <a:t>using </a:t>
            </a:r>
            <a:r>
              <a:rPr lang="fr-FR" sz="2000" dirty="0" smtClean="0">
                <a:cs typeface="Courier New" pitchFamily="49" charset="0"/>
              </a:rPr>
              <a:t>cache, when different matrix block sizes are used</a:t>
            </a:r>
            <a:endParaRPr lang="ru-RU" sz="2000" dirty="0" smtClean="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8" name="Номер слайда 7"/>
          <p:cNvSpPr>
            <a:spLocks noGrp="1"/>
          </p:cNvSpPr>
          <p:nvPr>
            <p:ph type="sldNum" sz="quarter" idx="12"/>
          </p:nvPr>
        </p:nvSpPr>
        <p:spPr/>
        <p:txBody>
          <a:bodyPr/>
          <a:lstStyle/>
          <a:p>
            <a:pPr>
              <a:defRPr/>
            </a:pPr>
            <a:fld id="{88395F45-E841-462A-AE4C-2FD404BBB533}" type="slidenum">
              <a:rPr lang="ru-RU" smtClean="0"/>
              <a:pPr>
                <a:defRPr/>
              </a:pPr>
              <a:t>88</a:t>
            </a:fld>
            <a:r>
              <a:rPr lang="ru-RU" smtClean="0"/>
              <a:t> </a:t>
            </a:r>
            <a:endParaRPr lang="ru-RU" dirty="0"/>
          </a:p>
        </p:txBody>
      </p:sp>
      <p:pic>
        <p:nvPicPr>
          <p:cNvPr id="10547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852485" y="2282155"/>
            <a:ext cx="6534150" cy="36671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Заголовок 1"/>
          <p:cNvSpPr>
            <a:spLocks noGrp="1"/>
          </p:cNvSpPr>
          <p:nvPr>
            <p:ph type="title"/>
          </p:nvPr>
        </p:nvSpPr>
        <p:spPr/>
        <p:txBody>
          <a:bodyPr/>
          <a:lstStyle/>
          <a:p>
            <a:r>
              <a:rPr lang="en-US" sz="3200" dirty="0"/>
              <a:t>Chessboard block algorithm that uses </a:t>
            </a:r>
            <a:r>
              <a:rPr lang="en-US" sz="3200" dirty="0" smtClean="0"/>
              <a:t>cache-memory efficiently </a:t>
            </a:r>
            <a:r>
              <a:rPr lang="ru-RU" sz="3200" dirty="0"/>
              <a:t>…</a:t>
            </a:r>
            <a:endParaRPr lang="ru-RU" sz="3200" dirty="0" smtClean="0"/>
          </a:p>
        </p:txBody>
      </p:sp>
      <p:sp>
        <p:nvSpPr>
          <p:cNvPr id="111618" name="Содержимое 2"/>
          <p:cNvSpPr>
            <a:spLocks noGrp="1"/>
          </p:cNvSpPr>
          <p:nvPr>
            <p:ph idx="1"/>
          </p:nvPr>
        </p:nvSpPr>
        <p:spPr/>
        <p:txBody>
          <a:bodyPr/>
          <a:lstStyle/>
          <a:p>
            <a:pPr lvl="1"/>
            <a:r>
              <a:rPr lang="en-US" sz="2000" dirty="0"/>
              <a:t>The </a:t>
            </a:r>
            <a:r>
              <a:rPr lang="en-US" sz="2000" dirty="0" smtClean="0"/>
              <a:t>speedup of </a:t>
            </a:r>
            <a:r>
              <a:rPr lang="en-US" sz="2000" dirty="0"/>
              <a:t>the parallel block </a:t>
            </a:r>
            <a:r>
              <a:rPr lang="fr-FR" sz="2000" dirty="0">
                <a:cs typeface="Courier New" pitchFamily="49" charset="0"/>
              </a:rPr>
              <a:t>matrices multiplication algorithm, oriented on </a:t>
            </a:r>
            <a:r>
              <a:rPr lang="fr-FR" sz="2000" dirty="0" smtClean="0">
                <a:cs typeface="Courier New" pitchFamily="49" charset="0"/>
              </a:rPr>
              <a:t>efficient </a:t>
            </a:r>
            <a:r>
              <a:rPr lang="fr-FR" sz="2000" dirty="0">
                <a:cs typeface="Courier New" pitchFamily="49" charset="0"/>
              </a:rPr>
              <a:t>using </a:t>
            </a:r>
            <a:r>
              <a:rPr lang="fr-FR" sz="2000" dirty="0" smtClean="0">
                <a:cs typeface="Courier New" pitchFamily="49" charset="0"/>
              </a:rPr>
              <a:t>cache, in dependance on the matrix size</a:t>
            </a:r>
            <a:endParaRPr lang="ru-RU" sz="2000" dirty="0" smtClean="0"/>
          </a:p>
        </p:txBody>
      </p:sp>
      <p:sp>
        <p:nvSpPr>
          <p:cNvPr id="4" name="Дата 3"/>
          <p:cNvSpPr>
            <a:spLocks noGrp="1"/>
          </p:cNvSpPr>
          <p:nvPr>
            <p:ph type="dt" sz="half"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8" name="Номер слайда 7"/>
          <p:cNvSpPr>
            <a:spLocks noGrp="1"/>
          </p:cNvSpPr>
          <p:nvPr>
            <p:ph type="sldNum" sz="quarter" idx="12"/>
          </p:nvPr>
        </p:nvSpPr>
        <p:spPr/>
        <p:txBody>
          <a:bodyPr/>
          <a:lstStyle/>
          <a:p>
            <a:pPr>
              <a:defRPr/>
            </a:pPr>
            <a:fld id="{88395F45-E841-462A-AE4C-2FD404BBB533}" type="slidenum">
              <a:rPr lang="ru-RU" smtClean="0"/>
              <a:pPr>
                <a:defRPr/>
              </a:pPr>
              <a:t>89</a:t>
            </a:fld>
            <a:r>
              <a:rPr lang="ru-RU" smtClean="0"/>
              <a:t> </a:t>
            </a:r>
            <a:endParaRPr lang="ru-RU" dirty="0"/>
          </a:p>
        </p:txBody>
      </p:sp>
      <p:pic>
        <p:nvPicPr>
          <p:cNvPr id="10240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084784" y="2132856"/>
            <a:ext cx="6324600" cy="349567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Заголовок 1"/>
          <p:cNvSpPr>
            <a:spLocks noGrp="1"/>
          </p:cNvSpPr>
          <p:nvPr>
            <p:ph type="title"/>
          </p:nvPr>
        </p:nvSpPr>
        <p:spPr/>
        <p:txBody>
          <a:bodyPr/>
          <a:lstStyle/>
          <a:p>
            <a:r>
              <a:rPr lang="en-US" dirty="0"/>
              <a:t>Principles of</a:t>
            </a:r>
            <a:r>
              <a:rPr lang="ru-RU" dirty="0"/>
              <a:t> </a:t>
            </a:r>
            <a:r>
              <a:rPr lang="en-US" dirty="0"/>
              <a:t>parallelization </a:t>
            </a:r>
            <a:r>
              <a:rPr lang="ru-RU" dirty="0"/>
              <a:t>…</a:t>
            </a:r>
            <a:endParaRPr lang="ru-RU" dirty="0" smtClean="0"/>
          </a:p>
        </p:txBody>
      </p:sp>
      <p:sp>
        <p:nvSpPr>
          <p:cNvPr id="36866" name="Содержимое 2"/>
          <p:cNvSpPr>
            <a:spLocks noGrp="1"/>
          </p:cNvSpPr>
          <p:nvPr>
            <p:ph idx="1"/>
          </p:nvPr>
        </p:nvSpPr>
        <p:spPr/>
        <p:txBody>
          <a:bodyPr/>
          <a:lstStyle/>
          <a:p>
            <a:pPr marL="265113" indent="-265113"/>
            <a:r>
              <a:rPr lang="en-US" dirty="0"/>
              <a:t>Methods </a:t>
            </a:r>
            <a:r>
              <a:rPr lang="en-US" dirty="0" smtClean="0"/>
              <a:t>for distributing matrix </a:t>
            </a:r>
            <a:r>
              <a:rPr lang="en-US" dirty="0"/>
              <a:t>elements </a:t>
            </a:r>
            <a:r>
              <a:rPr lang="en-US" dirty="0" smtClean="0"/>
              <a:t>among threads:</a:t>
            </a:r>
            <a:endParaRPr lang="ru-RU" dirty="0" smtClean="0"/>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grpSp>
        <p:nvGrpSpPr>
          <p:cNvPr id="2" name="Group 1"/>
          <p:cNvGrpSpPr>
            <a:grpSpLocks/>
          </p:cNvGrpSpPr>
          <p:nvPr/>
        </p:nvGrpSpPr>
        <p:grpSpPr bwMode="auto">
          <a:xfrm>
            <a:off x="584730" y="1916113"/>
            <a:ext cx="8893043" cy="2305050"/>
            <a:chOff x="2745" y="2434"/>
            <a:chExt cx="6176" cy="1695"/>
          </a:xfrm>
        </p:grpSpPr>
        <p:grpSp>
          <p:nvGrpSpPr>
            <p:cNvPr id="3" name="Group 2"/>
            <p:cNvGrpSpPr>
              <a:grpSpLocks/>
            </p:cNvGrpSpPr>
            <p:nvPr/>
          </p:nvGrpSpPr>
          <p:grpSpPr bwMode="auto">
            <a:xfrm rot="-5400000">
              <a:off x="4997" y="2335"/>
              <a:ext cx="1682" cy="1906"/>
              <a:chOff x="2241" y="1704"/>
              <a:chExt cx="3060" cy="2850"/>
            </a:xfrm>
          </p:grpSpPr>
          <p:grpSp>
            <p:nvGrpSpPr>
              <p:cNvPr id="6" name="Group 3"/>
              <p:cNvGrpSpPr>
                <a:grpSpLocks/>
              </p:cNvGrpSpPr>
              <p:nvPr/>
            </p:nvGrpSpPr>
            <p:grpSpPr bwMode="auto">
              <a:xfrm>
                <a:off x="2241" y="2424"/>
                <a:ext cx="3060" cy="720"/>
                <a:chOff x="2241" y="2454"/>
                <a:chExt cx="3060" cy="720"/>
              </a:xfrm>
            </p:grpSpPr>
            <p:sp>
              <p:nvSpPr>
                <p:cNvPr id="37084" name="Rectangle 4"/>
                <p:cNvSpPr>
                  <a:spLocks noChangeArrowheads="1"/>
                </p:cNvSpPr>
                <p:nvPr/>
              </p:nvSpPr>
              <p:spPr bwMode="auto">
                <a:xfrm>
                  <a:off x="2241" y="2454"/>
                  <a:ext cx="3060" cy="720"/>
                </a:xfrm>
                <a:prstGeom prst="rect">
                  <a:avLst/>
                </a:prstGeom>
                <a:solidFill>
                  <a:srgbClr val="FFFFFF"/>
                </a:solidFill>
                <a:ln w="9525">
                  <a:solidFill>
                    <a:srgbClr val="000000"/>
                  </a:solidFill>
                  <a:miter lim="800000"/>
                  <a:headEnd/>
                  <a:tailEnd/>
                </a:ln>
              </p:spPr>
              <p:txBody>
                <a:bodyPr/>
                <a:lstStyle/>
                <a:p>
                  <a:endParaRPr lang="ru-RU">
                    <a:latin typeface="Calibri" pitchFamily="34" charset="0"/>
                  </a:endParaRPr>
                </a:p>
              </p:txBody>
            </p:sp>
            <p:sp>
              <p:nvSpPr>
                <p:cNvPr id="37085" name="Oval 5"/>
                <p:cNvSpPr>
                  <a:spLocks noChangeAspect="1" noChangeArrowheads="1"/>
                </p:cNvSpPr>
                <p:nvPr/>
              </p:nvSpPr>
              <p:spPr bwMode="auto">
                <a:xfrm>
                  <a:off x="2421" y="257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86" name="Oval 6"/>
                <p:cNvSpPr>
                  <a:spLocks noChangeAspect="1" noChangeArrowheads="1"/>
                </p:cNvSpPr>
                <p:nvPr/>
              </p:nvSpPr>
              <p:spPr bwMode="auto">
                <a:xfrm>
                  <a:off x="2421" y="293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87" name="Oval 7"/>
                <p:cNvSpPr>
                  <a:spLocks noChangeAspect="1" noChangeArrowheads="1"/>
                </p:cNvSpPr>
                <p:nvPr/>
              </p:nvSpPr>
              <p:spPr bwMode="auto">
                <a:xfrm>
                  <a:off x="3501" y="293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88" name="Oval 8"/>
                <p:cNvSpPr>
                  <a:spLocks noChangeAspect="1" noChangeArrowheads="1"/>
                </p:cNvSpPr>
                <p:nvPr/>
              </p:nvSpPr>
              <p:spPr bwMode="auto">
                <a:xfrm>
                  <a:off x="4941" y="257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89" name="Oval 9"/>
                <p:cNvSpPr>
                  <a:spLocks noChangeAspect="1" noChangeArrowheads="1"/>
                </p:cNvSpPr>
                <p:nvPr/>
              </p:nvSpPr>
              <p:spPr bwMode="auto">
                <a:xfrm>
                  <a:off x="2781" y="293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90" name="Oval 10"/>
                <p:cNvSpPr>
                  <a:spLocks noChangeAspect="1" noChangeArrowheads="1"/>
                </p:cNvSpPr>
                <p:nvPr/>
              </p:nvSpPr>
              <p:spPr bwMode="auto">
                <a:xfrm>
                  <a:off x="3141" y="293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91" name="Oval 11"/>
                <p:cNvSpPr>
                  <a:spLocks noChangeAspect="1" noChangeArrowheads="1"/>
                </p:cNvSpPr>
                <p:nvPr/>
              </p:nvSpPr>
              <p:spPr bwMode="auto">
                <a:xfrm>
                  <a:off x="3141" y="257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92" name="Oval 12"/>
                <p:cNvSpPr>
                  <a:spLocks noChangeAspect="1" noChangeArrowheads="1"/>
                </p:cNvSpPr>
                <p:nvPr/>
              </p:nvSpPr>
              <p:spPr bwMode="auto">
                <a:xfrm>
                  <a:off x="2781" y="257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93" name="Oval 13"/>
                <p:cNvSpPr>
                  <a:spLocks noChangeAspect="1" noChangeArrowheads="1"/>
                </p:cNvSpPr>
                <p:nvPr/>
              </p:nvSpPr>
              <p:spPr bwMode="auto">
                <a:xfrm>
                  <a:off x="4221" y="293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94" name="Oval 14"/>
                <p:cNvSpPr>
                  <a:spLocks noChangeAspect="1" noChangeArrowheads="1"/>
                </p:cNvSpPr>
                <p:nvPr/>
              </p:nvSpPr>
              <p:spPr bwMode="auto">
                <a:xfrm>
                  <a:off x="3861" y="257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95" name="Oval 15"/>
                <p:cNvSpPr>
                  <a:spLocks noChangeAspect="1" noChangeArrowheads="1"/>
                </p:cNvSpPr>
                <p:nvPr/>
              </p:nvSpPr>
              <p:spPr bwMode="auto">
                <a:xfrm>
                  <a:off x="4221" y="257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96" name="Oval 16"/>
                <p:cNvSpPr>
                  <a:spLocks noChangeAspect="1" noChangeArrowheads="1"/>
                </p:cNvSpPr>
                <p:nvPr/>
              </p:nvSpPr>
              <p:spPr bwMode="auto">
                <a:xfrm>
                  <a:off x="4581" y="293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97" name="Oval 17"/>
                <p:cNvSpPr>
                  <a:spLocks noChangeAspect="1" noChangeArrowheads="1"/>
                </p:cNvSpPr>
                <p:nvPr/>
              </p:nvSpPr>
              <p:spPr bwMode="auto">
                <a:xfrm>
                  <a:off x="4581" y="257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98" name="Oval 18"/>
                <p:cNvSpPr>
                  <a:spLocks noChangeAspect="1" noChangeArrowheads="1"/>
                </p:cNvSpPr>
                <p:nvPr/>
              </p:nvSpPr>
              <p:spPr bwMode="auto">
                <a:xfrm>
                  <a:off x="4941" y="293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99" name="Oval 19"/>
                <p:cNvSpPr>
                  <a:spLocks noChangeAspect="1" noChangeArrowheads="1"/>
                </p:cNvSpPr>
                <p:nvPr/>
              </p:nvSpPr>
              <p:spPr bwMode="auto">
                <a:xfrm>
                  <a:off x="3501" y="257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100" name="Oval 20"/>
                <p:cNvSpPr>
                  <a:spLocks noChangeAspect="1" noChangeArrowheads="1"/>
                </p:cNvSpPr>
                <p:nvPr/>
              </p:nvSpPr>
              <p:spPr bwMode="auto">
                <a:xfrm>
                  <a:off x="3861" y="293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grpSp>
          <p:grpSp>
            <p:nvGrpSpPr>
              <p:cNvPr id="7" name="Group 21"/>
              <p:cNvGrpSpPr>
                <a:grpSpLocks/>
              </p:cNvGrpSpPr>
              <p:nvPr/>
            </p:nvGrpSpPr>
            <p:grpSpPr bwMode="auto">
              <a:xfrm>
                <a:off x="2241" y="3834"/>
                <a:ext cx="3060" cy="720"/>
                <a:chOff x="2241" y="3909"/>
                <a:chExt cx="3060" cy="720"/>
              </a:xfrm>
            </p:grpSpPr>
            <p:sp>
              <p:nvSpPr>
                <p:cNvPr id="37067" name="Rectangle 22"/>
                <p:cNvSpPr>
                  <a:spLocks noChangeArrowheads="1"/>
                </p:cNvSpPr>
                <p:nvPr/>
              </p:nvSpPr>
              <p:spPr bwMode="auto">
                <a:xfrm>
                  <a:off x="2241" y="3909"/>
                  <a:ext cx="3060" cy="720"/>
                </a:xfrm>
                <a:prstGeom prst="rect">
                  <a:avLst/>
                </a:prstGeom>
                <a:solidFill>
                  <a:srgbClr val="FFFFFF"/>
                </a:solidFill>
                <a:ln w="9525">
                  <a:solidFill>
                    <a:srgbClr val="000000"/>
                  </a:solidFill>
                  <a:miter lim="800000"/>
                  <a:headEnd/>
                  <a:tailEnd/>
                </a:ln>
              </p:spPr>
              <p:txBody>
                <a:bodyPr/>
                <a:lstStyle/>
                <a:p>
                  <a:endParaRPr lang="ru-RU">
                    <a:latin typeface="Calibri" pitchFamily="34" charset="0"/>
                  </a:endParaRPr>
                </a:p>
              </p:txBody>
            </p:sp>
            <p:sp>
              <p:nvSpPr>
                <p:cNvPr id="37068" name="Oval 23"/>
                <p:cNvSpPr>
                  <a:spLocks noChangeAspect="1" noChangeArrowheads="1"/>
                </p:cNvSpPr>
                <p:nvPr/>
              </p:nvSpPr>
              <p:spPr bwMode="auto">
                <a:xfrm>
                  <a:off x="4941" y="401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69" name="Oval 24"/>
                <p:cNvSpPr>
                  <a:spLocks noChangeAspect="1" noChangeArrowheads="1"/>
                </p:cNvSpPr>
                <p:nvPr/>
              </p:nvSpPr>
              <p:spPr bwMode="auto">
                <a:xfrm>
                  <a:off x="4941" y="437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70" name="Oval 25"/>
                <p:cNvSpPr>
                  <a:spLocks noChangeAspect="1" noChangeArrowheads="1"/>
                </p:cNvSpPr>
                <p:nvPr/>
              </p:nvSpPr>
              <p:spPr bwMode="auto">
                <a:xfrm>
                  <a:off x="4221" y="401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71" name="Oval 26"/>
                <p:cNvSpPr>
                  <a:spLocks noChangeAspect="1" noChangeArrowheads="1"/>
                </p:cNvSpPr>
                <p:nvPr/>
              </p:nvSpPr>
              <p:spPr bwMode="auto">
                <a:xfrm>
                  <a:off x="3501" y="401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72" name="Oval 27"/>
                <p:cNvSpPr>
                  <a:spLocks noChangeAspect="1" noChangeArrowheads="1"/>
                </p:cNvSpPr>
                <p:nvPr/>
              </p:nvSpPr>
              <p:spPr bwMode="auto">
                <a:xfrm>
                  <a:off x="3141" y="401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73" name="Oval 28"/>
                <p:cNvSpPr>
                  <a:spLocks noChangeAspect="1" noChangeArrowheads="1"/>
                </p:cNvSpPr>
                <p:nvPr/>
              </p:nvSpPr>
              <p:spPr bwMode="auto">
                <a:xfrm>
                  <a:off x="4581" y="401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74" name="Oval 29"/>
                <p:cNvSpPr>
                  <a:spLocks noChangeAspect="1" noChangeArrowheads="1"/>
                </p:cNvSpPr>
                <p:nvPr/>
              </p:nvSpPr>
              <p:spPr bwMode="auto">
                <a:xfrm>
                  <a:off x="3861" y="401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75" name="Oval 30"/>
                <p:cNvSpPr>
                  <a:spLocks noChangeAspect="1" noChangeArrowheads="1"/>
                </p:cNvSpPr>
                <p:nvPr/>
              </p:nvSpPr>
              <p:spPr bwMode="auto">
                <a:xfrm>
                  <a:off x="2781" y="401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76" name="Oval 31"/>
                <p:cNvSpPr>
                  <a:spLocks noChangeAspect="1" noChangeArrowheads="1"/>
                </p:cNvSpPr>
                <p:nvPr/>
              </p:nvSpPr>
              <p:spPr bwMode="auto">
                <a:xfrm>
                  <a:off x="2421" y="401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77" name="Oval 32"/>
                <p:cNvSpPr>
                  <a:spLocks noChangeAspect="1" noChangeArrowheads="1"/>
                </p:cNvSpPr>
                <p:nvPr/>
              </p:nvSpPr>
              <p:spPr bwMode="auto">
                <a:xfrm>
                  <a:off x="4581" y="437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78" name="Oval 33"/>
                <p:cNvSpPr>
                  <a:spLocks noChangeAspect="1" noChangeArrowheads="1"/>
                </p:cNvSpPr>
                <p:nvPr/>
              </p:nvSpPr>
              <p:spPr bwMode="auto">
                <a:xfrm>
                  <a:off x="4221" y="437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79" name="Oval 34"/>
                <p:cNvSpPr>
                  <a:spLocks noChangeAspect="1" noChangeArrowheads="1"/>
                </p:cNvSpPr>
                <p:nvPr/>
              </p:nvSpPr>
              <p:spPr bwMode="auto">
                <a:xfrm>
                  <a:off x="3861" y="437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80" name="Oval 35"/>
                <p:cNvSpPr>
                  <a:spLocks noChangeAspect="1" noChangeArrowheads="1"/>
                </p:cNvSpPr>
                <p:nvPr/>
              </p:nvSpPr>
              <p:spPr bwMode="auto">
                <a:xfrm>
                  <a:off x="3501" y="437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81" name="Oval 36"/>
                <p:cNvSpPr>
                  <a:spLocks noChangeAspect="1" noChangeArrowheads="1"/>
                </p:cNvSpPr>
                <p:nvPr/>
              </p:nvSpPr>
              <p:spPr bwMode="auto">
                <a:xfrm>
                  <a:off x="3141" y="437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82" name="Oval 37"/>
                <p:cNvSpPr>
                  <a:spLocks noChangeAspect="1" noChangeArrowheads="1"/>
                </p:cNvSpPr>
                <p:nvPr/>
              </p:nvSpPr>
              <p:spPr bwMode="auto">
                <a:xfrm>
                  <a:off x="2781" y="437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83" name="Oval 38"/>
                <p:cNvSpPr>
                  <a:spLocks noChangeAspect="1" noChangeArrowheads="1"/>
                </p:cNvSpPr>
                <p:nvPr/>
              </p:nvSpPr>
              <p:spPr bwMode="auto">
                <a:xfrm>
                  <a:off x="2421" y="437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grpSp>
          <p:grpSp>
            <p:nvGrpSpPr>
              <p:cNvPr id="8" name="Group 39"/>
              <p:cNvGrpSpPr>
                <a:grpSpLocks/>
              </p:cNvGrpSpPr>
              <p:nvPr/>
            </p:nvGrpSpPr>
            <p:grpSpPr bwMode="auto">
              <a:xfrm>
                <a:off x="2241" y="3144"/>
                <a:ext cx="3060" cy="690"/>
                <a:chOff x="2241" y="3114"/>
                <a:chExt cx="3060" cy="795"/>
              </a:xfrm>
            </p:grpSpPr>
            <p:sp>
              <p:nvSpPr>
                <p:cNvPr id="37050" name="Rectangle 40"/>
                <p:cNvSpPr>
                  <a:spLocks noChangeArrowheads="1"/>
                </p:cNvSpPr>
                <p:nvPr/>
              </p:nvSpPr>
              <p:spPr bwMode="auto">
                <a:xfrm>
                  <a:off x="2241" y="3114"/>
                  <a:ext cx="3060" cy="795"/>
                </a:xfrm>
                <a:prstGeom prst="rect">
                  <a:avLst/>
                </a:prstGeom>
                <a:solidFill>
                  <a:srgbClr val="DDDDDD"/>
                </a:solidFill>
                <a:ln w="9525">
                  <a:solidFill>
                    <a:srgbClr val="000000"/>
                  </a:solidFill>
                  <a:miter lim="800000"/>
                  <a:headEnd/>
                  <a:tailEnd/>
                </a:ln>
              </p:spPr>
              <p:txBody>
                <a:bodyPr/>
                <a:lstStyle/>
                <a:p>
                  <a:endParaRPr lang="ru-RU">
                    <a:latin typeface="Calibri" pitchFamily="34" charset="0"/>
                  </a:endParaRPr>
                </a:p>
              </p:txBody>
            </p:sp>
            <p:sp>
              <p:nvSpPr>
                <p:cNvPr id="37051" name="Oval 41"/>
                <p:cNvSpPr>
                  <a:spLocks noChangeAspect="1" noChangeArrowheads="1"/>
                </p:cNvSpPr>
                <p:nvPr/>
              </p:nvSpPr>
              <p:spPr bwMode="auto">
                <a:xfrm>
                  <a:off x="4941" y="329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52" name="Oval 42"/>
                <p:cNvSpPr>
                  <a:spLocks noChangeAspect="1" noChangeArrowheads="1"/>
                </p:cNvSpPr>
                <p:nvPr/>
              </p:nvSpPr>
              <p:spPr bwMode="auto">
                <a:xfrm>
                  <a:off x="4941" y="3651"/>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53" name="Oval 43"/>
                <p:cNvSpPr>
                  <a:spLocks noChangeAspect="1" noChangeArrowheads="1"/>
                </p:cNvSpPr>
                <p:nvPr/>
              </p:nvSpPr>
              <p:spPr bwMode="auto">
                <a:xfrm>
                  <a:off x="4581" y="329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54" name="Oval 44"/>
                <p:cNvSpPr>
                  <a:spLocks noChangeAspect="1" noChangeArrowheads="1"/>
                </p:cNvSpPr>
                <p:nvPr/>
              </p:nvSpPr>
              <p:spPr bwMode="auto">
                <a:xfrm>
                  <a:off x="4221" y="329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55" name="Oval 45"/>
                <p:cNvSpPr>
                  <a:spLocks noChangeAspect="1" noChangeArrowheads="1"/>
                </p:cNvSpPr>
                <p:nvPr/>
              </p:nvSpPr>
              <p:spPr bwMode="auto">
                <a:xfrm>
                  <a:off x="3861" y="329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56" name="Oval 46"/>
                <p:cNvSpPr>
                  <a:spLocks noChangeAspect="1" noChangeArrowheads="1"/>
                </p:cNvSpPr>
                <p:nvPr/>
              </p:nvSpPr>
              <p:spPr bwMode="auto">
                <a:xfrm>
                  <a:off x="3501" y="329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57" name="Oval 47"/>
                <p:cNvSpPr>
                  <a:spLocks noChangeAspect="1" noChangeArrowheads="1"/>
                </p:cNvSpPr>
                <p:nvPr/>
              </p:nvSpPr>
              <p:spPr bwMode="auto">
                <a:xfrm>
                  <a:off x="3141" y="329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58" name="Oval 48"/>
                <p:cNvSpPr>
                  <a:spLocks noChangeAspect="1" noChangeArrowheads="1"/>
                </p:cNvSpPr>
                <p:nvPr/>
              </p:nvSpPr>
              <p:spPr bwMode="auto">
                <a:xfrm>
                  <a:off x="2781" y="329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59" name="Oval 49"/>
                <p:cNvSpPr>
                  <a:spLocks noChangeAspect="1" noChangeArrowheads="1"/>
                </p:cNvSpPr>
                <p:nvPr/>
              </p:nvSpPr>
              <p:spPr bwMode="auto">
                <a:xfrm>
                  <a:off x="2421" y="329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60" name="Oval 50"/>
                <p:cNvSpPr>
                  <a:spLocks noChangeAspect="1" noChangeArrowheads="1"/>
                </p:cNvSpPr>
                <p:nvPr/>
              </p:nvSpPr>
              <p:spPr bwMode="auto">
                <a:xfrm>
                  <a:off x="4581" y="365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61" name="Oval 51"/>
                <p:cNvSpPr>
                  <a:spLocks noChangeAspect="1" noChangeArrowheads="1"/>
                </p:cNvSpPr>
                <p:nvPr/>
              </p:nvSpPr>
              <p:spPr bwMode="auto">
                <a:xfrm>
                  <a:off x="3861" y="365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62" name="Oval 52"/>
                <p:cNvSpPr>
                  <a:spLocks noChangeAspect="1" noChangeArrowheads="1"/>
                </p:cNvSpPr>
                <p:nvPr/>
              </p:nvSpPr>
              <p:spPr bwMode="auto">
                <a:xfrm>
                  <a:off x="4221" y="365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63" name="Oval 53"/>
                <p:cNvSpPr>
                  <a:spLocks noChangeAspect="1" noChangeArrowheads="1"/>
                </p:cNvSpPr>
                <p:nvPr/>
              </p:nvSpPr>
              <p:spPr bwMode="auto">
                <a:xfrm>
                  <a:off x="3501" y="365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64" name="Oval 54"/>
                <p:cNvSpPr>
                  <a:spLocks noChangeAspect="1" noChangeArrowheads="1"/>
                </p:cNvSpPr>
                <p:nvPr/>
              </p:nvSpPr>
              <p:spPr bwMode="auto">
                <a:xfrm>
                  <a:off x="2781" y="365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65" name="Oval 55"/>
                <p:cNvSpPr>
                  <a:spLocks noChangeAspect="1" noChangeArrowheads="1"/>
                </p:cNvSpPr>
                <p:nvPr/>
              </p:nvSpPr>
              <p:spPr bwMode="auto">
                <a:xfrm>
                  <a:off x="2421" y="365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66" name="Oval 56"/>
                <p:cNvSpPr>
                  <a:spLocks noChangeAspect="1" noChangeArrowheads="1"/>
                </p:cNvSpPr>
                <p:nvPr/>
              </p:nvSpPr>
              <p:spPr bwMode="auto">
                <a:xfrm>
                  <a:off x="3141" y="365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grpSp>
          <p:grpSp>
            <p:nvGrpSpPr>
              <p:cNvPr id="9" name="Group 57"/>
              <p:cNvGrpSpPr>
                <a:grpSpLocks/>
              </p:cNvGrpSpPr>
              <p:nvPr/>
            </p:nvGrpSpPr>
            <p:grpSpPr bwMode="auto">
              <a:xfrm>
                <a:off x="2241" y="1704"/>
                <a:ext cx="3060" cy="720"/>
                <a:chOff x="2241" y="1734"/>
                <a:chExt cx="3060" cy="720"/>
              </a:xfrm>
            </p:grpSpPr>
            <p:sp>
              <p:nvSpPr>
                <p:cNvPr id="37033" name="Rectangle 58"/>
                <p:cNvSpPr>
                  <a:spLocks noChangeArrowheads="1"/>
                </p:cNvSpPr>
                <p:nvPr/>
              </p:nvSpPr>
              <p:spPr bwMode="auto">
                <a:xfrm>
                  <a:off x="2241" y="1734"/>
                  <a:ext cx="3060" cy="720"/>
                </a:xfrm>
                <a:prstGeom prst="rect">
                  <a:avLst/>
                </a:prstGeom>
                <a:solidFill>
                  <a:srgbClr val="DDDDDD"/>
                </a:solidFill>
                <a:ln w="9525">
                  <a:solidFill>
                    <a:srgbClr val="000000"/>
                  </a:solidFill>
                  <a:miter lim="800000"/>
                  <a:headEnd/>
                  <a:tailEnd/>
                </a:ln>
              </p:spPr>
              <p:txBody>
                <a:bodyPr/>
                <a:lstStyle/>
                <a:p>
                  <a:endParaRPr lang="ru-RU">
                    <a:latin typeface="Calibri" pitchFamily="34" charset="0"/>
                  </a:endParaRPr>
                </a:p>
              </p:txBody>
            </p:sp>
            <p:sp>
              <p:nvSpPr>
                <p:cNvPr id="37034" name="Oval 59"/>
                <p:cNvSpPr>
                  <a:spLocks noChangeAspect="1" noChangeArrowheads="1"/>
                </p:cNvSpPr>
                <p:nvPr/>
              </p:nvSpPr>
              <p:spPr bwMode="auto">
                <a:xfrm>
                  <a:off x="2421" y="185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35" name="Oval 60"/>
                <p:cNvSpPr>
                  <a:spLocks noChangeAspect="1" noChangeArrowheads="1"/>
                </p:cNvSpPr>
                <p:nvPr/>
              </p:nvSpPr>
              <p:spPr bwMode="auto">
                <a:xfrm>
                  <a:off x="2778" y="185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36" name="Oval 61"/>
                <p:cNvSpPr>
                  <a:spLocks noChangeAspect="1" noChangeArrowheads="1"/>
                </p:cNvSpPr>
                <p:nvPr/>
              </p:nvSpPr>
              <p:spPr bwMode="auto">
                <a:xfrm>
                  <a:off x="3141" y="185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37" name="Oval 62"/>
                <p:cNvSpPr>
                  <a:spLocks noChangeAspect="1" noChangeArrowheads="1"/>
                </p:cNvSpPr>
                <p:nvPr/>
              </p:nvSpPr>
              <p:spPr bwMode="auto">
                <a:xfrm>
                  <a:off x="3498" y="185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38" name="Oval 63"/>
                <p:cNvSpPr>
                  <a:spLocks noChangeAspect="1" noChangeArrowheads="1"/>
                </p:cNvSpPr>
                <p:nvPr/>
              </p:nvSpPr>
              <p:spPr bwMode="auto">
                <a:xfrm>
                  <a:off x="3861" y="185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39" name="Oval 64"/>
                <p:cNvSpPr>
                  <a:spLocks noChangeAspect="1" noChangeArrowheads="1"/>
                </p:cNvSpPr>
                <p:nvPr/>
              </p:nvSpPr>
              <p:spPr bwMode="auto">
                <a:xfrm>
                  <a:off x="4218" y="185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40" name="Oval 65"/>
                <p:cNvSpPr>
                  <a:spLocks noChangeAspect="1" noChangeArrowheads="1"/>
                </p:cNvSpPr>
                <p:nvPr/>
              </p:nvSpPr>
              <p:spPr bwMode="auto">
                <a:xfrm>
                  <a:off x="4581" y="185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41" name="Oval 66"/>
                <p:cNvSpPr>
                  <a:spLocks noChangeAspect="1" noChangeArrowheads="1"/>
                </p:cNvSpPr>
                <p:nvPr/>
              </p:nvSpPr>
              <p:spPr bwMode="auto">
                <a:xfrm>
                  <a:off x="4941" y="2211"/>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42" name="Oval 67"/>
                <p:cNvSpPr>
                  <a:spLocks noChangeAspect="1" noChangeArrowheads="1"/>
                </p:cNvSpPr>
                <p:nvPr/>
              </p:nvSpPr>
              <p:spPr bwMode="auto">
                <a:xfrm>
                  <a:off x="4581" y="2211"/>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43" name="Oval 68"/>
                <p:cNvSpPr>
                  <a:spLocks noChangeAspect="1" noChangeArrowheads="1"/>
                </p:cNvSpPr>
                <p:nvPr/>
              </p:nvSpPr>
              <p:spPr bwMode="auto">
                <a:xfrm>
                  <a:off x="4218" y="2211"/>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44" name="Oval 69"/>
                <p:cNvSpPr>
                  <a:spLocks noChangeAspect="1" noChangeArrowheads="1"/>
                </p:cNvSpPr>
                <p:nvPr/>
              </p:nvSpPr>
              <p:spPr bwMode="auto">
                <a:xfrm>
                  <a:off x="3861" y="2211"/>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45" name="Oval 70"/>
                <p:cNvSpPr>
                  <a:spLocks noChangeAspect="1" noChangeArrowheads="1"/>
                </p:cNvSpPr>
                <p:nvPr/>
              </p:nvSpPr>
              <p:spPr bwMode="auto">
                <a:xfrm>
                  <a:off x="3498" y="2211"/>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46" name="Oval 71"/>
                <p:cNvSpPr>
                  <a:spLocks noChangeAspect="1" noChangeArrowheads="1"/>
                </p:cNvSpPr>
                <p:nvPr/>
              </p:nvSpPr>
              <p:spPr bwMode="auto">
                <a:xfrm>
                  <a:off x="3141" y="2211"/>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47" name="Oval 72"/>
                <p:cNvSpPr>
                  <a:spLocks noChangeAspect="1" noChangeArrowheads="1"/>
                </p:cNvSpPr>
                <p:nvPr/>
              </p:nvSpPr>
              <p:spPr bwMode="auto">
                <a:xfrm>
                  <a:off x="2778" y="2211"/>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48" name="Oval 73"/>
                <p:cNvSpPr>
                  <a:spLocks noChangeAspect="1" noChangeArrowheads="1"/>
                </p:cNvSpPr>
                <p:nvPr/>
              </p:nvSpPr>
              <p:spPr bwMode="auto">
                <a:xfrm>
                  <a:off x="2421" y="2211"/>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49" name="Oval 74"/>
                <p:cNvSpPr>
                  <a:spLocks noChangeAspect="1" noChangeArrowheads="1"/>
                </p:cNvSpPr>
                <p:nvPr/>
              </p:nvSpPr>
              <p:spPr bwMode="auto">
                <a:xfrm>
                  <a:off x="4941" y="185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grpSp>
        </p:grpSp>
        <p:grpSp>
          <p:nvGrpSpPr>
            <p:cNvPr id="10" name="Group 75"/>
            <p:cNvGrpSpPr>
              <a:grpSpLocks/>
            </p:cNvGrpSpPr>
            <p:nvPr/>
          </p:nvGrpSpPr>
          <p:grpSpPr bwMode="auto">
            <a:xfrm>
              <a:off x="2745" y="2446"/>
              <a:ext cx="1835" cy="1674"/>
              <a:chOff x="2241" y="1704"/>
              <a:chExt cx="3060" cy="2850"/>
            </a:xfrm>
          </p:grpSpPr>
          <p:grpSp>
            <p:nvGrpSpPr>
              <p:cNvPr id="11" name="Group 76"/>
              <p:cNvGrpSpPr>
                <a:grpSpLocks/>
              </p:cNvGrpSpPr>
              <p:nvPr/>
            </p:nvGrpSpPr>
            <p:grpSpPr bwMode="auto">
              <a:xfrm>
                <a:off x="2241" y="2424"/>
                <a:ext cx="3060" cy="720"/>
                <a:chOff x="2241" y="2454"/>
                <a:chExt cx="3060" cy="720"/>
              </a:xfrm>
            </p:grpSpPr>
            <p:sp>
              <p:nvSpPr>
                <p:cNvPr id="37012" name="Rectangle 77"/>
                <p:cNvSpPr>
                  <a:spLocks noChangeArrowheads="1"/>
                </p:cNvSpPr>
                <p:nvPr/>
              </p:nvSpPr>
              <p:spPr bwMode="auto">
                <a:xfrm>
                  <a:off x="2241" y="2454"/>
                  <a:ext cx="3060" cy="720"/>
                </a:xfrm>
                <a:prstGeom prst="rect">
                  <a:avLst/>
                </a:prstGeom>
                <a:solidFill>
                  <a:srgbClr val="FFFFFF"/>
                </a:solidFill>
                <a:ln w="9525">
                  <a:solidFill>
                    <a:srgbClr val="000000"/>
                  </a:solidFill>
                  <a:miter lim="800000"/>
                  <a:headEnd/>
                  <a:tailEnd/>
                </a:ln>
              </p:spPr>
              <p:txBody>
                <a:bodyPr/>
                <a:lstStyle/>
                <a:p>
                  <a:endParaRPr lang="ru-RU">
                    <a:latin typeface="Calibri" pitchFamily="34" charset="0"/>
                  </a:endParaRPr>
                </a:p>
              </p:txBody>
            </p:sp>
            <p:sp>
              <p:nvSpPr>
                <p:cNvPr id="37013" name="Oval 78"/>
                <p:cNvSpPr>
                  <a:spLocks noChangeAspect="1" noChangeArrowheads="1"/>
                </p:cNvSpPr>
                <p:nvPr/>
              </p:nvSpPr>
              <p:spPr bwMode="auto">
                <a:xfrm>
                  <a:off x="2421" y="257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14" name="Oval 79"/>
                <p:cNvSpPr>
                  <a:spLocks noChangeAspect="1" noChangeArrowheads="1"/>
                </p:cNvSpPr>
                <p:nvPr/>
              </p:nvSpPr>
              <p:spPr bwMode="auto">
                <a:xfrm>
                  <a:off x="2421" y="293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15" name="Oval 80"/>
                <p:cNvSpPr>
                  <a:spLocks noChangeAspect="1" noChangeArrowheads="1"/>
                </p:cNvSpPr>
                <p:nvPr/>
              </p:nvSpPr>
              <p:spPr bwMode="auto">
                <a:xfrm>
                  <a:off x="3501" y="293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16" name="Oval 81"/>
                <p:cNvSpPr>
                  <a:spLocks noChangeAspect="1" noChangeArrowheads="1"/>
                </p:cNvSpPr>
                <p:nvPr/>
              </p:nvSpPr>
              <p:spPr bwMode="auto">
                <a:xfrm>
                  <a:off x="4941" y="257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17" name="Oval 82"/>
                <p:cNvSpPr>
                  <a:spLocks noChangeAspect="1" noChangeArrowheads="1"/>
                </p:cNvSpPr>
                <p:nvPr/>
              </p:nvSpPr>
              <p:spPr bwMode="auto">
                <a:xfrm>
                  <a:off x="2781" y="293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18" name="Oval 83"/>
                <p:cNvSpPr>
                  <a:spLocks noChangeAspect="1" noChangeArrowheads="1"/>
                </p:cNvSpPr>
                <p:nvPr/>
              </p:nvSpPr>
              <p:spPr bwMode="auto">
                <a:xfrm>
                  <a:off x="3141" y="293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19" name="Oval 84"/>
                <p:cNvSpPr>
                  <a:spLocks noChangeAspect="1" noChangeArrowheads="1"/>
                </p:cNvSpPr>
                <p:nvPr/>
              </p:nvSpPr>
              <p:spPr bwMode="auto">
                <a:xfrm>
                  <a:off x="3141" y="257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20" name="Oval 85"/>
                <p:cNvSpPr>
                  <a:spLocks noChangeAspect="1" noChangeArrowheads="1"/>
                </p:cNvSpPr>
                <p:nvPr/>
              </p:nvSpPr>
              <p:spPr bwMode="auto">
                <a:xfrm>
                  <a:off x="2781" y="257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21" name="Oval 86"/>
                <p:cNvSpPr>
                  <a:spLocks noChangeAspect="1" noChangeArrowheads="1"/>
                </p:cNvSpPr>
                <p:nvPr/>
              </p:nvSpPr>
              <p:spPr bwMode="auto">
                <a:xfrm>
                  <a:off x="4221" y="293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22" name="Oval 87"/>
                <p:cNvSpPr>
                  <a:spLocks noChangeAspect="1" noChangeArrowheads="1"/>
                </p:cNvSpPr>
                <p:nvPr/>
              </p:nvSpPr>
              <p:spPr bwMode="auto">
                <a:xfrm>
                  <a:off x="3861" y="257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23" name="Oval 88"/>
                <p:cNvSpPr>
                  <a:spLocks noChangeAspect="1" noChangeArrowheads="1"/>
                </p:cNvSpPr>
                <p:nvPr/>
              </p:nvSpPr>
              <p:spPr bwMode="auto">
                <a:xfrm>
                  <a:off x="4221" y="257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24" name="Oval 89"/>
                <p:cNvSpPr>
                  <a:spLocks noChangeAspect="1" noChangeArrowheads="1"/>
                </p:cNvSpPr>
                <p:nvPr/>
              </p:nvSpPr>
              <p:spPr bwMode="auto">
                <a:xfrm>
                  <a:off x="4581" y="293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25" name="Oval 90"/>
                <p:cNvSpPr>
                  <a:spLocks noChangeAspect="1" noChangeArrowheads="1"/>
                </p:cNvSpPr>
                <p:nvPr/>
              </p:nvSpPr>
              <p:spPr bwMode="auto">
                <a:xfrm>
                  <a:off x="4581" y="257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26" name="Oval 91"/>
                <p:cNvSpPr>
                  <a:spLocks noChangeAspect="1" noChangeArrowheads="1"/>
                </p:cNvSpPr>
                <p:nvPr/>
              </p:nvSpPr>
              <p:spPr bwMode="auto">
                <a:xfrm>
                  <a:off x="4941" y="293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27" name="Oval 92"/>
                <p:cNvSpPr>
                  <a:spLocks noChangeAspect="1" noChangeArrowheads="1"/>
                </p:cNvSpPr>
                <p:nvPr/>
              </p:nvSpPr>
              <p:spPr bwMode="auto">
                <a:xfrm>
                  <a:off x="3501" y="257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28" name="Oval 93"/>
                <p:cNvSpPr>
                  <a:spLocks noChangeAspect="1" noChangeArrowheads="1"/>
                </p:cNvSpPr>
                <p:nvPr/>
              </p:nvSpPr>
              <p:spPr bwMode="auto">
                <a:xfrm>
                  <a:off x="3861" y="293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grpSp>
          <p:grpSp>
            <p:nvGrpSpPr>
              <p:cNvPr id="12" name="Group 94"/>
              <p:cNvGrpSpPr>
                <a:grpSpLocks/>
              </p:cNvGrpSpPr>
              <p:nvPr/>
            </p:nvGrpSpPr>
            <p:grpSpPr bwMode="auto">
              <a:xfrm>
                <a:off x="2241" y="3834"/>
                <a:ext cx="3060" cy="720"/>
                <a:chOff x="2241" y="3909"/>
                <a:chExt cx="3060" cy="720"/>
              </a:xfrm>
            </p:grpSpPr>
            <p:sp>
              <p:nvSpPr>
                <p:cNvPr id="36995" name="Rectangle 95"/>
                <p:cNvSpPr>
                  <a:spLocks noChangeArrowheads="1"/>
                </p:cNvSpPr>
                <p:nvPr/>
              </p:nvSpPr>
              <p:spPr bwMode="auto">
                <a:xfrm>
                  <a:off x="2241" y="3909"/>
                  <a:ext cx="3060" cy="720"/>
                </a:xfrm>
                <a:prstGeom prst="rect">
                  <a:avLst/>
                </a:prstGeom>
                <a:solidFill>
                  <a:srgbClr val="FFFFFF"/>
                </a:solidFill>
                <a:ln w="9525">
                  <a:solidFill>
                    <a:srgbClr val="000000"/>
                  </a:solidFill>
                  <a:miter lim="800000"/>
                  <a:headEnd/>
                  <a:tailEnd/>
                </a:ln>
              </p:spPr>
              <p:txBody>
                <a:bodyPr/>
                <a:lstStyle/>
                <a:p>
                  <a:endParaRPr lang="ru-RU">
                    <a:latin typeface="Calibri" pitchFamily="34" charset="0"/>
                  </a:endParaRPr>
                </a:p>
              </p:txBody>
            </p:sp>
            <p:sp>
              <p:nvSpPr>
                <p:cNvPr id="36996" name="Oval 96"/>
                <p:cNvSpPr>
                  <a:spLocks noChangeAspect="1" noChangeArrowheads="1"/>
                </p:cNvSpPr>
                <p:nvPr/>
              </p:nvSpPr>
              <p:spPr bwMode="auto">
                <a:xfrm>
                  <a:off x="4941" y="401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97" name="Oval 97"/>
                <p:cNvSpPr>
                  <a:spLocks noChangeAspect="1" noChangeArrowheads="1"/>
                </p:cNvSpPr>
                <p:nvPr/>
              </p:nvSpPr>
              <p:spPr bwMode="auto">
                <a:xfrm>
                  <a:off x="4941" y="437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98" name="Oval 98"/>
                <p:cNvSpPr>
                  <a:spLocks noChangeAspect="1" noChangeArrowheads="1"/>
                </p:cNvSpPr>
                <p:nvPr/>
              </p:nvSpPr>
              <p:spPr bwMode="auto">
                <a:xfrm>
                  <a:off x="4221" y="401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99" name="Oval 99"/>
                <p:cNvSpPr>
                  <a:spLocks noChangeAspect="1" noChangeArrowheads="1"/>
                </p:cNvSpPr>
                <p:nvPr/>
              </p:nvSpPr>
              <p:spPr bwMode="auto">
                <a:xfrm>
                  <a:off x="3501" y="401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00" name="Oval 100"/>
                <p:cNvSpPr>
                  <a:spLocks noChangeAspect="1" noChangeArrowheads="1"/>
                </p:cNvSpPr>
                <p:nvPr/>
              </p:nvSpPr>
              <p:spPr bwMode="auto">
                <a:xfrm>
                  <a:off x="3141" y="401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01" name="Oval 101"/>
                <p:cNvSpPr>
                  <a:spLocks noChangeAspect="1" noChangeArrowheads="1"/>
                </p:cNvSpPr>
                <p:nvPr/>
              </p:nvSpPr>
              <p:spPr bwMode="auto">
                <a:xfrm>
                  <a:off x="4581" y="401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02" name="Oval 102"/>
                <p:cNvSpPr>
                  <a:spLocks noChangeAspect="1" noChangeArrowheads="1"/>
                </p:cNvSpPr>
                <p:nvPr/>
              </p:nvSpPr>
              <p:spPr bwMode="auto">
                <a:xfrm>
                  <a:off x="3861" y="401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03" name="Oval 103"/>
                <p:cNvSpPr>
                  <a:spLocks noChangeAspect="1" noChangeArrowheads="1"/>
                </p:cNvSpPr>
                <p:nvPr/>
              </p:nvSpPr>
              <p:spPr bwMode="auto">
                <a:xfrm>
                  <a:off x="2781" y="401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04" name="Oval 104"/>
                <p:cNvSpPr>
                  <a:spLocks noChangeAspect="1" noChangeArrowheads="1"/>
                </p:cNvSpPr>
                <p:nvPr/>
              </p:nvSpPr>
              <p:spPr bwMode="auto">
                <a:xfrm>
                  <a:off x="2421" y="401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05" name="Oval 105"/>
                <p:cNvSpPr>
                  <a:spLocks noChangeAspect="1" noChangeArrowheads="1"/>
                </p:cNvSpPr>
                <p:nvPr/>
              </p:nvSpPr>
              <p:spPr bwMode="auto">
                <a:xfrm>
                  <a:off x="4581" y="437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06" name="Oval 106"/>
                <p:cNvSpPr>
                  <a:spLocks noChangeAspect="1" noChangeArrowheads="1"/>
                </p:cNvSpPr>
                <p:nvPr/>
              </p:nvSpPr>
              <p:spPr bwMode="auto">
                <a:xfrm>
                  <a:off x="4221" y="437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07" name="Oval 107"/>
                <p:cNvSpPr>
                  <a:spLocks noChangeAspect="1" noChangeArrowheads="1"/>
                </p:cNvSpPr>
                <p:nvPr/>
              </p:nvSpPr>
              <p:spPr bwMode="auto">
                <a:xfrm>
                  <a:off x="3861" y="437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08" name="Oval 108"/>
                <p:cNvSpPr>
                  <a:spLocks noChangeAspect="1" noChangeArrowheads="1"/>
                </p:cNvSpPr>
                <p:nvPr/>
              </p:nvSpPr>
              <p:spPr bwMode="auto">
                <a:xfrm>
                  <a:off x="3501" y="437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09" name="Oval 109"/>
                <p:cNvSpPr>
                  <a:spLocks noChangeAspect="1" noChangeArrowheads="1"/>
                </p:cNvSpPr>
                <p:nvPr/>
              </p:nvSpPr>
              <p:spPr bwMode="auto">
                <a:xfrm>
                  <a:off x="3141" y="437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10" name="Oval 110"/>
                <p:cNvSpPr>
                  <a:spLocks noChangeAspect="1" noChangeArrowheads="1"/>
                </p:cNvSpPr>
                <p:nvPr/>
              </p:nvSpPr>
              <p:spPr bwMode="auto">
                <a:xfrm>
                  <a:off x="2781" y="437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7011" name="Oval 111"/>
                <p:cNvSpPr>
                  <a:spLocks noChangeAspect="1" noChangeArrowheads="1"/>
                </p:cNvSpPr>
                <p:nvPr/>
              </p:nvSpPr>
              <p:spPr bwMode="auto">
                <a:xfrm>
                  <a:off x="2421" y="437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grpSp>
          <p:grpSp>
            <p:nvGrpSpPr>
              <p:cNvPr id="13" name="Group 112"/>
              <p:cNvGrpSpPr>
                <a:grpSpLocks/>
              </p:cNvGrpSpPr>
              <p:nvPr/>
            </p:nvGrpSpPr>
            <p:grpSpPr bwMode="auto">
              <a:xfrm>
                <a:off x="2241" y="3144"/>
                <a:ext cx="3060" cy="690"/>
                <a:chOff x="2241" y="3114"/>
                <a:chExt cx="3060" cy="795"/>
              </a:xfrm>
            </p:grpSpPr>
            <p:sp>
              <p:nvSpPr>
                <p:cNvPr id="36978" name="Rectangle 113"/>
                <p:cNvSpPr>
                  <a:spLocks noChangeArrowheads="1"/>
                </p:cNvSpPr>
                <p:nvPr/>
              </p:nvSpPr>
              <p:spPr bwMode="auto">
                <a:xfrm>
                  <a:off x="2241" y="3114"/>
                  <a:ext cx="3060" cy="795"/>
                </a:xfrm>
                <a:prstGeom prst="rect">
                  <a:avLst/>
                </a:prstGeom>
                <a:solidFill>
                  <a:srgbClr val="DDDDDD"/>
                </a:solidFill>
                <a:ln w="9525">
                  <a:solidFill>
                    <a:srgbClr val="000000"/>
                  </a:solidFill>
                  <a:miter lim="800000"/>
                  <a:headEnd/>
                  <a:tailEnd/>
                </a:ln>
              </p:spPr>
              <p:txBody>
                <a:bodyPr/>
                <a:lstStyle/>
                <a:p>
                  <a:endParaRPr lang="ru-RU">
                    <a:latin typeface="Calibri" pitchFamily="34" charset="0"/>
                  </a:endParaRPr>
                </a:p>
              </p:txBody>
            </p:sp>
            <p:sp>
              <p:nvSpPr>
                <p:cNvPr id="36979" name="Oval 114"/>
                <p:cNvSpPr>
                  <a:spLocks noChangeAspect="1" noChangeArrowheads="1"/>
                </p:cNvSpPr>
                <p:nvPr/>
              </p:nvSpPr>
              <p:spPr bwMode="auto">
                <a:xfrm>
                  <a:off x="4941" y="329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80" name="Oval 115"/>
                <p:cNvSpPr>
                  <a:spLocks noChangeAspect="1" noChangeArrowheads="1"/>
                </p:cNvSpPr>
                <p:nvPr/>
              </p:nvSpPr>
              <p:spPr bwMode="auto">
                <a:xfrm>
                  <a:off x="4941" y="3651"/>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81" name="Oval 116"/>
                <p:cNvSpPr>
                  <a:spLocks noChangeAspect="1" noChangeArrowheads="1"/>
                </p:cNvSpPr>
                <p:nvPr/>
              </p:nvSpPr>
              <p:spPr bwMode="auto">
                <a:xfrm>
                  <a:off x="4581" y="329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82" name="Oval 117"/>
                <p:cNvSpPr>
                  <a:spLocks noChangeAspect="1" noChangeArrowheads="1"/>
                </p:cNvSpPr>
                <p:nvPr/>
              </p:nvSpPr>
              <p:spPr bwMode="auto">
                <a:xfrm>
                  <a:off x="4221" y="329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83" name="Oval 118"/>
                <p:cNvSpPr>
                  <a:spLocks noChangeAspect="1" noChangeArrowheads="1"/>
                </p:cNvSpPr>
                <p:nvPr/>
              </p:nvSpPr>
              <p:spPr bwMode="auto">
                <a:xfrm>
                  <a:off x="3861" y="329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84" name="Oval 119"/>
                <p:cNvSpPr>
                  <a:spLocks noChangeAspect="1" noChangeArrowheads="1"/>
                </p:cNvSpPr>
                <p:nvPr/>
              </p:nvSpPr>
              <p:spPr bwMode="auto">
                <a:xfrm>
                  <a:off x="3501" y="329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85" name="Oval 120"/>
                <p:cNvSpPr>
                  <a:spLocks noChangeAspect="1" noChangeArrowheads="1"/>
                </p:cNvSpPr>
                <p:nvPr/>
              </p:nvSpPr>
              <p:spPr bwMode="auto">
                <a:xfrm>
                  <a:off x="3141" y="329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86" name="Oval 121"/>
                <p:cNvSpPr>
                  <a:spLocks noChangeAspect="1" noChangeArrowheads="1"/>
                </p:cNvSpPr>
                <p:nvPr/>
              </p:nvSpPr>
              <p:spPr bwMode="auto">
                <a:xfrm>
                  <a:off x="2781" y="329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87" name="Oval 122"/>
                <p:cNvSpPr>
                  <a:spLocks noChangeAspect="1" noChangeArrowheads="1"/>
                </p:cNvSpPr>
                <p:nvPr/>
              </p:nvSpPr>
              <p:spPr bwMode="auto">
                <a:xfrm>
                  <a:off x="2421" y="329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88" name="Oval 123"/>
                <p:cNvSpPr>
                  <a:spLocks noChangeAspect="1" noChangeArrowheads="1"/>
                </p:cNvSpPr>
                <p:nvPr/>
              </p:nvSpPr>
              <p:spPr bwMode="auto">
                <a:xfrm>
                  <a:off x="4581" y="365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89" name="Oval 124"/>
                <p:cNvSpPr>
                  <a:spLocks noChangeAspect="1" noChangeArrowheads="1"/>
                </p:cNvSpPr>
                <p:nvPr/>
              </p:nvSpPr>
              <p:spPr bwMode="auto">
                <a:xfrm>
                  <a:off x="3861" y="365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90" name="Oval 125"/>
                <p:cNvSpPr>
                  <a:spLocks noChangeAspect="1" noChangeArrowheads="1"/>
                </p:cNvSpPr>
                <p:nvPr/>
              </p:nvSpPr>
              <p:spPr bwMode="auto">
                <a:xfrm>
                  <a:off x="4221" y="365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91" name="Oval 126"/>
                <p:cNvSpPr>
                  <a:spLocks noChangeAspect="1" noChangeArrowheads="1"/>
                </p:cNvSpPr>
                <p:nvPr/>
              </p:nvSpPr>
              <p:spPr bwMode="auto">
                <a:xfrm>
                  <a:off x="3501" y="365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92" name="Oval 127"/>
                <p:cNvSpPr>
                  <a:spLocks noChangeAspect="1" noChangeArrowheads="1"/>
                </p:cNvSpPr>
                <p:nvPr/>
              </p:nvSpPr>
              <p:spPr bwMode="auto">
                <a:xfrm>
                  <a:off x="2781" y="365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93" name="Oval 128"/>
                <p:cNvSpPr>
                  <a:spLocks noChangeAspect="1" noChangeArrowheads="1"/>
                </p:cNvSpPr>
                <p:nvPr/>
              </p:nvSpPr>
              <p:spPr bwMode="auto">
                <a:xfrm>
                  <a:off x="2421" y="365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94" name="Oval 129"/>
                <p:cNvSpPr>
                  <a:spLocks noChangeAspect="1" noChangeArrowheads="1"/>
                </p:cNvSpPr>
                <p:nvPr/>
              </p:nvSpPr>
              <p:spPr bwMode="auto">
                <a:xfrm>
                  <a:off x="3141" y="365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grpSp>
          <p:grpSp>
            <p:nvGrpSpPr>
              <p:cNvPr id="14" name="Group 130"/>
              <p:cNvGrpSpPr>
                <a:grpSpLocks/>
              </p:cNvGrpSpPr>
              <p:nvPr/>
            </p:nvGrpSpPr>
            <p:grpSpPr bwMode="auto">
              <a:xfrm>
                <a:off x="2241" y="1704"/>
                <a:ext cx="3060" cy="720"/>
                <a:chOff x="2241" y="1734"/>
                <a:chExt cx="3060" cy="720"/>
              </a:xfrm>
            </p:grpSpPr>
            <p:sp>
              <p:nvSpPr>
                <p:cNvPr id="36961" name="Rectangle 131"/>
                <p:cNvSpPr>
                  <a:spLocks noChangeArrowheads="1"/>
                </p:cNvSpPr>
                <p:nvPr/>
              </p:nvSpPr>
              <p:spPr bwMode="auto">
                <a:xfrm>
                  <a:off x="2241" y="1734"/>
                  <a:ext cx="3060" cy="720"/>
                </a:xfrm>
                <a:prstGeom prst="rect">
                  <a:avLst/>
                </a:prstGeom>
                <a:solidFill>
                  <a:srgbClr val="DDDDDD"/>
                </a:solidFill>
                <a:ln w="9525">
                  <a:solidFill>
                    <a:srgbClr val="000000"/>
                  </a:solidFill>
                  <a:miter lim="800000"/>
                  <a:headEnd/>
                  <a:tailEnd/>
                </a:ln>
              </p:spPr>
              <p:txBody>
                <a:bodyPr/>
                <a:lstStyle/>
                <a:p>
                  <a:endParaRPr lang="ru-RU">
                    <a:latin typeface="Calibri" pitchFamily="34" charset="0"/>
                  </a:endParaRPr>
                </a:p>
              </p:txBody>
            </p:sp>
            <p:sp>
              <p:nvSpPr>
                <p:cNvPr id="36962" name="Oval 132"/>
                <p:cNvSpPr>
                  <a:spLocks noChangeAspect="1" noChangeArrowheads="1"/>
                </p:cNvSpPr>
                <p:nvPr/>
              </p:nvSpPr>
              <p:spPr bwMode="auto">
                <a:xfrm>
                  <a:off x="2421" y="185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63" name="Oval 133"/>
                <p:cNvSpPr>
                  <a:spLocks noChangeAspect="1" noChangeArrowheads="1"/>
                </p:cNvSpPr>
                <p:nvPr/>
              </p:nvSpPr>
              <p:spPr bwMode="auto">
                <a:xfrm>
                  <a:off x="2778" y="185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64" name="Oval 134"/>
                <p:cNvSpPr>
                  <a:spLocks noChangeAspect="1" noChangeArrowheads="1"/>
                </p:cNvSpPr>
                <p:nvPr/>
              </p:nvSpPr>
              <p:spPr bwMode="auto">
                <a:xfrm>
                  <a:off x="3141" y="185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65" name="Oval 135"/>
                <p:cNvSpPr>
                  <a:spLocks noChangeAspect="1" noChangeArrowheads="1"/>
                </p:cNvSpPr>
                <p:nvPr/>
              </p:nvSpPr>
              <p:spPr bwMode="auto">
                <a:xfrm>
                  <a:off x="3498" y="185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66" name="Oval 136"/>
                <p:cNvSpPr>
                  <a:spLocks noChangeAspect="1" noChangeArrowheads="1"/>
                </p:cNvSpPr>
                <p:nvPr/>
              </p:nvSpPr>
              <p:spPr bwMode="auto">
                <a:xfrm>
                  <a:off x="3861" y="185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67" name="Oval 137"/>
                <p:cNvSpPr>
                  <a:spLocks noChangeAspect="1" noChangeArrowheads="1"/>
                </p:cNvSpPr>
                <p:nvPr/>
              </p:nvSpPr>
              <p:spPr bwMode="auto">
                <a:xfrm>
                  <a:off x="4218" y="185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68" name="Oval 138"/>
                <p:cNvSpPr>
                  <a:spLocks noChangeAspect="1" noChangeArrowheads="1"/>
                </p:cNvSpPr>
                <p:nvPr/>
              </p:nvSpPr>
              <p:spPr bwMode="auto">
                <a:xfrm>
                  <a:off x="4581" y="185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69" name="Oval 139"/>
                <p:cNvSpPr>
                  <a:spLocks noChangeAspect="1" noChangeArrowheads="1"/>
                </p:cNvSpPr>
                <p:nvPr/>
              </p:nvSpPr>
              <p:spPr bwMode="auto">
                <a:xfrm>
                  <a:off x="4941" y="2211"/>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70" name="Oval 140"/>
                <p:cNvSpPr>
                  <a:spLocks noChangeAspect="1" noChangeArrowheads="1"/>
                </p:cNvSpPr>
                <p:nvPr/>
              </p:nvSpPr>
              <p:spPr bwMode="auto">
                <a:xfrm>
                  <a:off x="4581" y="2211"/>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71" name="Oval 141"/>
                <p:cNvSpPr>
                  <a:spLocks noChangeAspect="1" noChangeArrowheads="1"/>
                </p:cNvSpPr>
                <p:nvPr/>
              </p:nvSpPr>
              <p:spPr bwMode="auto">
                <a:xfrm>
                  <a:off x="4218" y="2211"/>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72" name="Oval 142"/>
                <p:cNvSpPr>
                  <a:spLocks noChangeAspect="1" noChangeArrowheads="1"/>
                </p:cNvSpPr>
                <p:nvPr/>
              </p:nvSpPr>
              <p:spPr bwMode="auto">
                <a:xfrm>
                  <a:off x="3861" y="2211"/>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73" name="Oval 143"/>
                <p:cNvSpPr>
                  <a:spLocks noChangeAspect="1" noChangeArrowheads="1"/>
                </p:cNvSpPr>
                <p:nvPr/>
              </p:nvSpPr>
              <p:spPr bwMode="auto">
                <a:xfrm>
                  <a:off x="3498" y="2211"/>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74" name="Oval 144"/>
                <p:cNvSpPr>
                  <a:spLocks noChangeAspect="1" noChangeArrowheads="1"/>
                </p:cNvSpPr>
                <p:nvPr/>
              </p:nvSpPr>
              <p:spPr bwMode="auto">
                <a:xfrm>
                  <a:off x="3141" y="2211"/>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75" name="Oval 145"/>
                <p:cNvSpPr>
                  <a:spLocks noChangeAspect="1" noChangeArrowheads="1"/>
                </p:cNvSpPr>
                <p:nvPr/>
              </p:nvSpPr>
              <p:spPr bwMode="auto">
                <a:xfrm>
                  <a:off x="2778" y="2211"/>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76" name="Oval 146"/>
                <p:cNvSpPr>
                  <a:spLocks noChangeAspect="1" noChangeArrowheads="1"/>
                </p:cNvSpPr>
                <p:nvPr/>
              </p:nvSpPr>
              <p:spPr bwMode="auto">
                <a:xfrm>
                  <a:off x="2421" y="2211"/>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77" name="Oval 147"/>
                <p:cNvSpPr>
                  <a:spLocks noChangeAspect="1" noChangeArrowheads="1"/>
                </p:cNvSpPr>
                <p:nvPr/>
              </p:nvSpPr>
              <p:spPr bwMode="auto">
                <a:xfrm>
                  <a:off x="4941" y="185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grpSp>
        </p:grpSp>
        <p:grpSp>
          <p:nvGrpSpPr>
            <p:cNvPr id="15" name="Group 148"/>
            <p:cNvGrpSpPr>
              <a:grpSpLocks/>
            </p:cNvGrpSpPr>
            <p:nvPr/>
          </p:nvGrpSpPr>
          <p:grpSpPr bwMode="auto">
            <a:xfrm>
              <a:off x="7086" y="2434"/>
              <a:ext cx="1835" cy="1672"/>
              <a:chOff x="6381" y="1674"/>
              <a:chExt cx="2940" cy="2880"/>
            </a:xfrm>
          </p:grpSpPr>
          <p:grpSp>
            <p:nvGrpSpPr>
              <p:cNvPr id="16" name="Group 149"/>
              <p:cNvGrpSpPr>
                <a:grpSpLocks/>
              </p:cNvGrpSpPr>
              <p:nvPr/>
            </p:nvGrpSpPr>
            <p:grpSpPr bwMode="auto">
              <a:xfrm>
                <a:off x="6381" y="1674"/>
                <a:ext cx="2940" cy="1440"/>
                <a:chOff x="6381" y="1674"/>
                <a:chExt cx="2940" cy="1440"/>
              </a:xfrm>
            </p:grpSpPr>
            <p:sp>
              <p:nvSpPr>
                <p:cNvPr id="36916" name="Rectangle 150"/>
                <p:cNvSpPr>
                  <a:spLocks noChangeArrowheads="1"/>
                </p:cNvSpPr>
                <p:nvPr/>
              </p:nvSpPr>
              <p:spPr bwMode="auto">
                <a:xfrm>
                  <a:off x="8601" y="1674"/>
                  <a:ext cx="720" cy="720"/>
                </a:xfrm>
                <a:prstGeom prst="rect">
                  <a:avLst/>
                </a:prstGeom>
                <a:solidFill>
                  <a:srgbClr val="FFFFFF"/>
                </a:solidFill>
                <a:ln w="9525">
                  <a:solidFill>
                    <a:srgbClr val="000000"/>
                  </a:solidFill>
                  <a:miter lim="800000"/>
                  <a:headEnd/>
                  <a:tailEnd/>
                </a:ln>
              </p:spPr>
              <p:txBody>
                <a:bodyPr/>
                <a:lstStyle/>
                <a:p>
                  <a:endParaRPr lang="ru-RU">
                    <a:latin typeface="Calibri" pitchFamily="34" charset="0"/>
                  </a:endParaRPr>
                </a:p>
              </p:txBody>
            </p:sp>
            <p:sp>
              <p:nvSpPr>
                <p:cNvPr id="36917" name="Rectangle 151"/>
                <p:cNvSpPr>
                  <a:spLocks noChangeArrowheads="1"/>
                </p:cNvSpPr>
                <p:nvPr/>
              </p:nvSpPr>
              <p:spPr bwMode="auto">
                <a:xfrm>
                  <a:off x="7881" y="1674"/>
                  <a:ext cx="720" cy="720"/>
                </a:xfrm>
                <a:prstGeom prst="rect">
                  <a:avLst/>
                </a:prstGeom>
                <a:solidFill>
                  <a:srgbClr val="DDDDDD"/>
                </a:solidFill>
                <a:ln w="9525">
                  <a:solidFill>
                    <a:srgbClr val="000000"/>
                  </a:solidFill>
                  <a:miter lim="800000"/>
                  <a:headEnd/>
                  <a:tailEnd/>
                </a:ln>
              </p:spPr>
              <p:txBody>
                <a:bodyPr/>
                <a:lstStyle/>
                <a:p>
                  <a:endParaRPr lang="ru-RU">
                    <a:latin typeface="Calibri" pitchFamily="34" charset="0"/>
                  </a:endParaRPr>
                </a:p>
              </p:txBody>
            </p:sp>
            <p:sp>
              <p:nvSpPr>
                <p:cNvPr id="36918" name="Oval 152"/>
                <p:cNvSpPr>
                  <a:spLocks noChangeAspect="1" noChangeArrowheads="1"/>
                </p:cNvSpPr>
                <p:nvPr/>
              </p:nvSpPr>
              <p:spPr bwMode="auto">
                <a:xfrm>
                  <a:off x="8001" y="185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19" name="Oval 153"/>
                <p:cNvSpPr>
                  <a:spLocks noChangeAspect="1" noChangeArrowheads="1"/>
                </p:cNvSpPr>
                <p:nvPr/>
              </p:nvSpPr>
              <p:spPr bwMode="auto">
                <a:xfrm>
                  <a:off x="8361" y="185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20" name="Oval 154"/>
                <p:cNvSpPr>
                  <a:spLocks noChangeAspect="1" noChangeArrowheads="1"/>
                </p:cNvSpPr>
                <p:nvPr/>
              </p:nvSpPr>
              <p:spPr bwMode="auto">
                <a:xfrm>
                  <a:off x="8721" y="185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21" name="Oval 155"/>
                <p:cNvSpPr>
                  <a:spLocks noChangeAspect="1" noChangeArrowheads="1"/>
                </p:cNvSpPr>
                <p:nvPr/>
              </p:nvSpPr>
              <p:spPr bwMode="auto">
                <a:xfrm>
                  <a:off x="9081" y="185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22" name="Oval 156"/>
                <p:cNvSpPr>
                  <a:spLocks noChangeAspect="1" noChangeArrowheads="1"/>
                </p:cNvSpPr>
                <p:nvPr/>
              </p:nvSpPr>
              <p:spPr bwMode="auto">
                <a:xfrm>
                  <a:off x="9081" y="221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23" name="Oval 157"/>
                <p:cNvSpPr>
                  <a:spLocks noChangeAspect="1" noChangeArrowheads="1"/>
                </p:cNvSpPr>
                <p:nvPr/>
              </p:nvSpPr>
              <p:spPr bwMode="auto">
                <a:xfrm>
                  <a:off x="8721" y="221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24" name="Oval 158"/>
                <p:cNvSpPr>
                  <a:spLocks noChangeAspect="1" noChangeArrowheads="1"/>
                </p:cNvSpPr>
                <p:nvPr/>
              </p:nvSpPr>
              <p:spPr bwMode="auto">
                <a:xfrm>
                  <a:off x="8361" y="221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25" name="Oval 159"/>
                <p:cNvSpPr>
                  <a:spLocks noChangeAspect="1" noChangeArrowheads="1"/>
                </p:cNvSpPr>
                <p:nvPr/>
              </p:nvSpPr>
              <p:spPr bwMode="auto">
                <a:xfrm>
                  <a:off x="8001" y="221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grpSp>
              <p:nvGrpSpPr>
                <p:cNvPr id="17" name="Group 160"/>
                <p:cNvGrpSpPr>
                  <a:grpSpLocks/>
                </p:cNvGrpSpPr>
                <p:nvPr/>
              </p:nvGrpSpPr>
              <p:grpSpPr bwMode="auto">
                <a:xfrm>
                  <a:off x="6381" y="1674"/>
                  <a:ext cx="1500" cy="720"/>
                  <a:chOff x="6381" y="1674"/>
                  <a:chExt cx="1500" cy="720"/>
                </a:xfrm>
              </p:grpSpPr>
              <p:sp>
                <p:nvSpPr>
                  <p:cNvPr id="36947" name="Rectangle 161"/>
                  <p:cNvSpPr>
                    <a:spLocks noChangeArrowheads="1"/>
                  </p:cNvSpPr>
                  <p:nvPr/>
                </p:nvSpPr>
                <p:spPr bwMode="auto">
                  <a:xfrm>
                    <a:off x="7161" y="1674"/>
                    <a:ext cx="720" cy="720"/>
                  </a:xfrm>
                  <a:prstGeom prst="rect">
                    <a:avLst/>
                  </a:prstGeom>
                  <a:solidFill>
                    <a:srgbClr val="FFFFFF"/>
                  </a:solidFill>
                  <a:ln w="9525">
                    <a:solidFill>
                      <a:srgbClr val="000000"/>
                    </a:solidFill>
                    <a:miter lim="800000"/>
                    <a:headEnd/>
                    <a:tailEnd/>
                  </a:ln>
                </p:spPr>
                <p:txBody>
                  <a:bodyPr/>
                  <a:lstStyle/>
                  <a:p>
                    <a:endParaRPr lang="ru-RU">
                      <a:latin typeface="Calibri" pitchFamily="34" charset="0"/>
                    </a:endParaRPr>
                  </a:p>
                </p:txBody>
              </p:sp>
              <p:sp>
                <p:nvSpPr>
                  <p:cNvPr id="36948" name="Rectangle 162"/>
                  <p:cNvSpPr>
                    <a:spLocks noChangeArrowheads="1"/>
                  </p:cNvSpPr>
                  <p:nvPr/>
                </p:nvSpPr>
                <p:spPr bwMode="auto">
                  <a:xfrm>
                    <a:off x="6381" y="1674"/>
                    <a:ext cx="780" cy="720"/>
                  </a:xfrm>
                  <a:prstGeom prst="rect">
                    <a:avLst/>
                  </a:prstGeom>
                  <a:solidFill>
                    <a:srgbClr val="DDDDDD"/>
                  </a:solidFill>
                  <a:ln w="9525">
                    <a:solidFill>
                      <a:srgbClr val="000000"/>
                    </a:solidFill>
                    <a:miter lim="800000"/>
                    <a:headEnd/>
                    <a:tailEnd/>
                  </a:ln>
                </p:spPr>
                <p:txBody>
                  <a:bodyPr/>
                  <a:lstStyle/>
                  <a:p>
                    <a:endParaRPr lang="ru-RU">
                      <a:latin typeface="Calibri" pitchFamily="34" charset="0"/>
                    </a:endParaRPr>
                  </a:p>
                </p:txBody>
              </p:sp>
              <p:sp>
                <p:nvSpPr>
                  <p:cNvPr id="36949" name="Oval 163"/>
                  <p:cNvSpPr>
                    <a:spLocks noChangeAspect="1" noChangeArrowheads="1"/>
                  </p:cNvSpPr>
                  <p:nvPr/>
                </p:nvSpPr>
                <p:spPr bwMode="auto">
                  <a:xfrm>
                    <a:off x="6561" y="185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50" name="Oval 164"/>
                  <p:cNvSpPr>
                    <a:spLocks noChangeAspect="1" noChangeArrowheads="1"/>
                  </p:cNvSpPr>
                  <p:nvPr/>
                </p:nvSpPr>
                <p:spPr bwMode="auto">
                  <a:xfrm>
                    <a:off x="6921" y="185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51" name="Oval 165"/>
                  <p:cNvSpPr>
                    <a:spLocks noChangeAspect="1" noChangeArrowheads="1"/>
                  </p:cNvSpPr>
                  <p:nvPr/>
                </p:nvSpPr>
                <p:spPr bwMode="auto">
                  <a:xfrm>
                    <a:off x="7281" y="185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52" name="Oval 166"/>
                  <p:cNvSpPr>
                    <a:spLocks noChangeAspect="1" noChangeArrowheads="1"/>
                  </p:cNvSpPr>
                  <p:nvPr/>
                </p:nvSpPr>
                <p:spPr bwMode="auto">
                  <a:xfrm>
                    <a:off x="7641" y="185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53" name="Oval 167"/>
                  <p:cNvSpPr>
                    <a:spLocks noChangeAspect="1" noChangeArrowheads="1"/>
                  </p:cNvSpPr>
                  <p:nvPr/>
                </p:nvSpPr>
                <p:spPr bwMode="auto">
                  <a:xfrm>
                    <a:off x="7641" y="221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54" name="Oval 168"/>
                  <p:cNvSpPr>
                    <a:spLocks noChangeAspect="1" noChangeArrowheads="1"/>
                  </p:cNvSpPr>
                  <p:nvPr/>
                </p:nvSpPr>
                <p:spPr bwMode="auto">
                  <a:xfrm>
                    <a:off x="7281" y="221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55" name="Oval 169"/>
                  <p:cNvSpPr>
                    <a:spLocks noChangeAspect="1" noChangeArrowheads="1"/>
                  </p:cNvSpPr>
                  <p:nvPr/>
                </p:nvSpPr>
                <p:spPr bwMode="auto">
                  <a:xfrm>
                    <a:off x="6921" y="221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56" name="Oval 170"/>
                  <p:cNvSpPr>
                    <a:spLocks noChangeAspect="1" noChangeArrowheads="1"/>
                  </p:cNvSpPr>
                  <p:nvPr/>
                </p:nvSpPr>
                <p:spPr bwMode="auto">
                  <a:xfrm>
                    <a:off x="6561" y="221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grpSp>
            <p:sp>
              <p:nvSpPr>
                <p:cNvPr id="36927" name="Rectangle 171"/>
                <p:cNvSpPr>
                  <a:spLocks noChangeArrowheads="1"/>
                </p:cNvSpPr>
                <p:nvPr/>
              </p:nvSpPr>
              <p:spPr bwMode="auto">
                <a:xfrm>
                  <a:off x="8601" y="2394"/>
                  <a:ext cx="720" cy="720"/>
                </a:xfrm>
                <a:prstGeom prst="rect">
                  <a:avLst/>
                </a:prstGeom>
                <a:solidFill>
                  <a:srgbClr val="DDDDDD"/>
                </a:solidFill>
                <a:ln w="9525">
                  <a:solidFill>
                    <a:srgbClr val="000000"/>
                  </a:solidFill>
                  <a:miter lim="800000"/>
                  <a:headEnd/>
                  <a:tailEnd/>
                </a:ln>
              </p:spPr>
              <p:txBody>
                <a:bodyPr/>
                <a:lstStyle/>
                <a:p>
                  <a:endParaRPr lang="ru-RU">
                    <a:latin typeface="Calibri" pitchFamily="34" charset="0"/>
                  </a:endParaRPr>
                </a:p>
              </p:txBody>
            </p:sp>
            <p:sp>
              <p:nvSpPr>
                <p:cNvPr id="36928" name="Rectangle 172"/>
                <p:cNvSpPr>
                  <a:spLocks noChangeArrowheads="1"/>
                </p:cNvSpPr>
                <p:nvPr/>
              </p:nvSpPr>
              <p:spPr bwMode="auto">
                <a:xfrm>
                  <a:off x="7881" y="2394"/>
                  <a:ext cx="720" cy="720"/>
                </a:xfrm>
                <a:prstGeom prst="rect">
                  <a:avLst/>
                </a:prstGeom>
                <a:solidFill>
                  <a:srgbClr val="FFFFFF"/>
                </a:solidFill>
                <a:ln w="9525">
                  <a:solidFill>
                    <a:srgbClr val="000000"/>
                  </a:solidFill>
                  <a:miter lim="800000"/>
                  <a:headEnd/>
                  <a:tailEnd/>
                </a:ln>
              </p:spPr>
              <p:txBody>
                <a:bodyPr/>
                <a:lstStyle/>
                <a:p>
                  <a:endParaRPr lang="ru-RU">
                    <a:latin typeface="Calibri" pitchFamily="34" charset="0"/>
                  </a:endParaRPr>
                </a:p>
              </p:txBody>
            </p:sp>
            <p:sp>
              <p:nvSpPr>
                <p:cNvPr id="36929" name="Rectangle 173"/>
                <p:cNvSpPr>
                  <a:spLocks noChangeArrowheads="1"/>
                </p:cNvSpPr>
                <p:nvPr/>
              </p:nvSpPr>
              <p:spPr bwMode="auto">
                <a:xfrm>
                  <a:off x="7161" y="2394"/>
                  <a:ext cx="720" cy="720"/>
                </a:xfrm>
                <a:prstGeom prst="rect">
                  <a:avLst/>
                </a:prstGeom>
                <a:solidFill>
                  <a:srgbClr val="DDDDDD"/>
                </a:solidFill>
                <a:ln w="9525">
                  <a:solidFill>
                    <a:srgbClr val="000000"/>
                  </a:solidFill>
                  <a:miter lim="800000"/>
                  <a:headEnd/>
                  <a:tailEnd/>
                </a:ln>
              </p:spPr>
              <p:txBody>
                <a:bodyPr/>
                <a:lstStyle/>
                <a:p>
                  <a:endParaRPr lang="ru-RU">
                    <a:latin typeface="Calibri" pitchFamily="34" charset="0"/>
                  </a:endParaRPr>
                </a:p>
              </p:txBody>
            </p:sp>
            <p:sp>
              <p:nvSpPr>
                <p:cNvPr id="36930" name="Rectangle 174"/>
                <p:cNvSpPr>
                  <a:spLocks noChangeArrowheads="1"/>
                </p:cNvSpPr>
                <p:nvPr/>
              </p:nvSpPr>
              <p:spPr bwMode="auto">
                <a:xfrm>
                  <a:off x="6381" y="2394"/>
                  <a:ext cx="780" cy="720"/>
                </a:xfrm>
                <a:prstGeom prst="rect">
                  <a:avLst/>
                </a:prstGeom>
                <a:solidFill>
                  <a:srgbClr val="FFFFFF"/>
                </a:solidFill>
                <a:ln w="9525">
                  <a:solidFill>
                    <a:srgbClr val="000000"/>
                  </a:solidFill>
                  <a:miter lim="800000"/>
                  <a:headEnd/>
                  <a:tailEnd/>
                </a:ln>
              </p:spPr>
              <p:txBody>
                <a:bodyPr/>
                <a:lstStyle/>
                <a:p>
                  <a:endParaRPr lang="ru-RU">
                    <a:latin typeface="Calibri" pitchFamily="34" charset="0"/>
                  </a:endParaRPr>
                </a:p>
              </p:txBody>
            </p:sp>
            <p:sp>
              <p:nvSpPr>
                <p:cNvPr id="36931" name="Oval 175"/>
                <p:cNvSpPr>
                  <a:spLocks noChangeAspect="1" noChangeArrowheads="1"/>
                </p:cNvSpPr>
                <p:nvPr/>
              </p:nvSpPr>
              <p:spPr bwMode="auto">
                <a:xfrm>
                  <a:off x="8721" y="257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32" name="Oval 176"/>
                <p:cNvSpPr>
                  <a:spLocks noChangeAspect="1" noChangeArrowheads="1"/>
                </p:cNvSpPr>
                <p:nvPr/>
              </p:nvSpPr>
              <p:spPr bwMode="auto">
                <a:xfrm>
                  <a:off x="8361" y="257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33" name="Oval 177"/>
                <p:cNvSpPr>
                  <a:spLocks noChangeAspect="1" noChangeArrowheads="1"/>
                </p:cNvSpPr>
                <p:nvPr/>
              </p:nvSpPr>
              <p:spPr bwMode="auto">
                <a:xfrm>
                  <a:off x="8001" y="257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34" name="Oval 178"/>
                <p:cNvSpPr>
                  <a:spLocks noChangeAspect="1" noChangeArrowheads="1"/>
                </p:cNvSpPr>
                <p:nvPr/>
              </p:nvSpPr>
              <p:spPr bwMode="auto">
                <a:xfrm>
                  <a:off x="7641" y="257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35" name="Oval 179"/>
                <p:cNvSpPr>
                  <a:spLocks noChangeAspect="1" noChangeArrowheads="1"/>
                </p:cNvSpPr>
                <p:nvPr/>
              </p:nvSpPr>
              <p:spPr bwMode="auto">
                <a:xfrm>
                  <a:off x="6561" y="293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36" name="Oval 180"/>
                <p:cNvSpPr>
                  <a:spLocks noChangeAspect="1" noChangeArrowheads="1"/>
                </p:cNvSpPr>
                <p:nvPr/>
              </p:nvSpPr>
              <p:spPr bwMode="auto">
                <a:xfrm>
                  <a:off x="6561" y="257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37" name="Oval 181"/>
                <p:cNvSpPr>
                  <a:spLocks noChangeAspect="1" noChangeArrowheads="1"/>
                </p:cNvSpPr>
                <p:nvPr/>
              </p:nvSpPr>
              <p:spPr bwMode="auto">
                <a:xfrm>
                  <a:off x="6921" y="257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38" name="Oval 182"/>
                <p:cNvSpPr>
                  <a:spLocks noChangeAspect="1" noChangeArrowheads="1"/>
                </p:cNvSpPr>
                <p:nvPr/>
              </p:nvSpPr>
              <p:spPr bwMode="auto">
                <a:xfrm>
                  <a:off x="7281" y="257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39" name="Oval 183"/>
                <p:cNvSpPr>
                  <a:spLocks noChangeAspect="1" noChangeArrowheads="1"/>
                </p:cNvSpPr>
                <p:nvPr/>
              </p:nvSpPr>
              <p:spPr bwMode="auto">
                <a:xfrm>
                  <a:off x="9081" y="257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40" name="Oval 184"/>
                <p:cNvSpPr>
                  <a:spLocks noChangeAspect="1" noChangeArrowheads="1"/>
                </p:cNvSpPr>
                <p:nvPr/>
              </p:nvSpPr>
              <p:spPr bwMode="auto">
                <a:xfrm>
                  <a:off x="6921" y="293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41" name="Oval 185"/>
                <p:cNvSpPr>
                  <a:spLocks noChangeAspect="1" noChangeArrowheads="1"/>
                </p:cNvSpPr>
                <p:nvPr/>
              </p:nvSpPr>
              <p:spPr bwMode="auto">
                <a:xfrm>
                  <a:off x="7281" y="293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42" name="Oval 186"/>
                <p:cNvSpPr>
                  <a:spLocks noChangeAspect="1" noChangeArrowheads="1"/>
                </p:cNvSpPr>
                <p:nvPr/>
              </p:nvSpPr>
              <p:spPr bwMode="auto">
                <a:xfrm>
                  <a:off x="7641" y="293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43" name="Oval 187"/>
                <p:cNvSpPr>
                  <a:spLocks noChangeAspect="1" noChangeArrowheads="1"/>
                </p:cNvSpPr>
                <p:nvPr/>
              </p:nvSpPr>
              <p:spPr bwMode="auto">
                <a:xfrm>
                  <a:off x="8001" y="293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44" name="Oval 188"/>
                <p:cNvSpPr>
                  <a:spLocks noChangeAspect="1" noChangeArrowheads="1"/>
                </p:cNvSpPr>
                <p:nvPr/>
              </p:nvSpPr>
              <p:spPr bwMode="auto">
                <a:xfrm>
                  <a:off x="8361" y="293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45" name="Oval 189"/>
                <p:cNvSpPr>
                  <a:spLocks noChangeAspect="1" noChangeArrowheads="1"/>
                </p:cNvSpPr>
                <p:nvPr/>
              </p:nvSpPr>
              <p:spPr bwMode="auto">
                <a:xfrm>
                  <a:off x="8721" y="293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46" name="Oval 190"/>
                <p:cNvSpPr>
                  <a:spLocks noChangeAspect="1" noChangeArrowheads="1"/>
                </p:cNvSpPr>
                <p:nvPr/>
              </p:nvSpPr>
              <p:spPr bwMode="auto">
                <a:xfrm>
                  <a:off x="9081" y="293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grpSp>
          <p:grpSp>
            <p:nvGrpSpPr>
              <p:cNvPr id="18" name="Group 191"/>
              <p:cNvGrpSpPr>
                <a:grpSpLocks/>
              </p:cNvGrpSpPr>
              <p:nvPr/>
            </p:nvGrpSpPr>
            <p:grpSpPr bwMode="auto">
              <a:xfrm>
                <a:off x="6381" y="3114"/>
                <a:ext cx="2940" cy="1440"/>
                <a:chOff x="6381" y="3114"/>
                <a:chExt cx="2940" cy="1440"/>
              </a:xfrm>
            </p:grpSpPr>
            <p:sp>
              <p:nvSpPr>
                <p:cNvPr id="36876" name="Rectangle 192"/>
                <p:cNvSpPr>
                  <a:spLocks noChangeArrowheads="1"/>
                </p:cNvSpPr>
                <p:nvPr/>
              </p:nvSpPr>
              <p:spPr bwMode="auto">
                <a:xfrm>
                  <a:off x="8601" y="3834"/>
                  <a:ext cx="720" cy="720"/>
                </a:xfrm>
                <a:prstGeom prst="rect">
                  <a:avLst/>
                </a:prstGeom>
                <a:solidFill>
                  <a:srgbClr val="DDDDDD"/>
                </a:solidFill>
                <a:ln w="9525">
                  <a:solidFill>
                    <a:srgbClr val="000000"/>
                  </a:solidFill>
                  <a:miter lim="800000"/>
                  <a:headEnd/>
                  <a:tailEnd/>
                </a:ln>
              </p:spPr>
              <p:txBody>
                <a:bodyPr/>
                <a:lstStyle/>
                <a:p>
                  <a:endParaRPr lang="ru-RU">
                    <a:latin typeface="Calibri" pitchFamily="34" charset="0"/>
                  </a:endParaRPr>
                </a:p>
              </p:txBody>
            </p:sp>
            <p:sp>
              <p:nvSpPr>
                <p:cNvPr id="36877" name="Rectangle 193"/>
                <p:cNvSpPr>
                  <a:spLocks noChangeArrowheads="1"/>
                </p:cNvSpPr>
                <p:nvPr/>
              </p:nvSpPr>
              <p:spPr bwMode="auto">
                <a:xfrm>
                  <a:off x="7881" y="3834"/>
                  <a:ext cx="720" cy="720"/>
                </a:xfrm>
                <a:prstGeom prst="rect">
                  <a:avLst/>
                </a:prstGeom>
                <a:solidFill>
                  <a:srgbClr val="FFFFFF"/>
                </a:solidFill>
                <a:ln w="9525">
                  <a:solidFill>
                    <a:srgbClr val="000000"/>
                  </a:solidFill>
                  <a:miter lim="800000"/>
                  <a:headEnd/>
                  <a:tailEnd/>
                </a:ln>
              </p:spPr>
              <p:txBody>
                <a:bodyPr/>
                <a:lstStyle/>
                <a:p>
                  <a:endParaRPr lang="ru-RU">
                    <a:latin typeface="Calibri" pitchFamily="34" charset="0"/>
                  </a:endParaRPr>
                </a:p>
              </p:txBody>
            </p:sp>
            <p:sp>
              <p:nvSpPr>
                <p:cNvPr id="36878" name="Rectangle 194"/>
                <p:cNvSpPr>
                  <a:spLocks noChangeArrowheads="1"/>
                </p:cNvSpPr>
                <p:nvPr/>
              </p:nvSpPr>
              <p:spPr bwMode="auto">
                <a:xfrm>
                  <a:off x="7161" y="3834"/>
                  <a:ext cx="720" cy="720"/>
                </a:xfrm>
                <a:prstGeom prst="rect">
                  <a:avLst/>
                </a:prstGeom>
                <a:solidFill>
                  <a:srgbClr val="DDDDDD"/>
                </a:solidFill>
                <a:ln w="9525">
                  <a:solidFill>
                    <a:srgbClr val="000000"/>
                  </a:solidFill>
                  <a:miter lim="800000"/>
                  <a:headEnd/>
                  <a:tailEnd/>
                </a:ln>
              </p:spPr>
              <p:txBody>
                <a:bodyPr/>
                <a:lstStyle/>
                <a:p>
                  <a:endParaRPr lang="ru-RU">
                    <a:latin typeface="Calibri" pitchFamily="34" charset="0"/>
                  </a:endParaRPr>
                </a:p>
              </p:txBody>
            </p:sp>
            <p:sp>
              <p:nvSpPr>
                <p:cNvPr id="36879" name="Rectangle 195"/>
                <p:cNvSpPr>
                  <a:spLocks noChangeArrowheads="1"/>
                </p:cNvSpPr>
                <p:nvPr/>
              </p:nvSpPr>
              <p:spPr bwMode="auto">
                <a:xfrm>
                  <a:off x="6381" y="3834"/>
                  <a:ext cx="780" cy="720"/>
                </a:xfrm>
                <a:prstGeom prst="rect">
                  <a:avLst/>
                </a:prstGeom>
                <a:solidFill>
                  <a:srgbClr val="FFFFFF"/>
                </a:solidFill>
                <a:ln w="9525">
                  <a:solidFill>
                    <a:srgbClr val="000000"/>
                  </a:solidFill>
                  <a:miter lim="800000"/>
                  <a:headEnd/>
                  <a:tailEnd/>
                </a:ln>
              </p:spPr>
              <p:txBody>
                <a:bodyPr/>
                <a:lstStyle/>
                <a:p>
                  <a:endParaRPr lang="ru-RU">
                    <a:latin typeface="Calibri" pitchFamily="34" charset="0"/>
                  </a:endParaRPr>
                </a:p>
              </p:txBody>
            </p:sp>
            <p:sp>
              <p:nvSpPr>
                <p:cNvPr id="36880" name="Rectangle 196"/>
                <p:cNvSpPr>
                  <a:spLocks noChangeArrowheads="1"/>
                </p:cNvSpPr>
                <p:nvPr/>
              </p:nvSpPr>
              <p:spPr bwMode="auto">
                <a:xfrm>
                  <a:off x="8601" y="3114"/>
                  <a:ext cx="720" cy="720"/>
                </a:xfrm>
                <a:prstGeom prst="rect">
                  <a:avLst/>
                </a:prstGeom>
                <a:solidFill>
                  <a:srgbClr val="FFFFFF"/>
                </a:solidFill>
                <a:ln w="9525">
                  <a:solidFill>
                    <a:srgbClr val="000000"/>
                  </a:solidFill>
                  <a:miter lim="800000"/>
                  <a:headEnd/>
                  <a:tailEnd/>
                </a:ln>
              </p:spPr>
              <p:txBody>
                <a:bodyPr/>
                <a:lstStyle/>
                <a:p>
                  <a:endParaRPr lang="ru-RU">
                    <a:latin typeface="Calibri" pitchFamily="34" charset="0"/>
                  </a:endParaRPr>
                </a:p>
              </p:txBody>
            </p:sp>
            <p:sp>
              <p:nvSpPr>
                <p:cNvPr id="36881" name="Rectangle 197"/>
                <p:cNvSpPr>
                  <a:spLocks noChangeArrowheads="1"/>
                </p:cNvSpPr>
                <p:nvPr/>
              </p:nvSpPr>
              <p:spPr bwMode="auto">
                <a:xfrm>
                  <a:off x="7881" y="3114"/>
                  <a:ext cx="720" cy="720"/>
                </a:xfrm>
                <a:prstGeom prst="rect">
                  <a:avLst/>
                </a:prstGeom>
                <a:solidFill>
                  <a:srgbClr val="DDDDDD"/>
                </a:solidFill>
                <a:ln w="9525">
                  <a:solidFill>
                    <a:srgbClr val="000000"/>
                  </a:solidFill>
                  <a:miter lim="800000"/>
                  <a:headEnd/>
                  <a:tailEnd/>
                </a:ln>
              </p:spPr>
              <p:txBody>
                <a:bodyPr/>
                <a:lstStyle/>
                <a:p>
                  <a:endParaRPr lang="ru-RU">
                    <a:latin typeface="Calibri" pitchFamily="34" charset="0"/>
                  </a:endParaRPr>
                </a:p>
              </p:txBody>
            </p:sp>
            <p:sp>
              <p:nvSpPr>
                <p:cNvPr id="36882" name="Rectangle 198"/>
                <p:cNvSpPr>
                  <a:spLocks noChangeArrowheads="1"/>
                </p:cNvSpPr>
                <p:nvPr/>
              </p:nvSpPr>
              <p:spPr bwMode="auto">
                <a:xfrm>
                  <a:off x="7161" y="3114"/>
                  <a:ext cx="720" cy="720"/>
                </a:xfrm>
                <a:prstGeom prst="rect">
                  <a:avLst/>
                </a:prstGeom>
                <a:solidFill>
                  <a:srgbClr val="FFFFFF"/>
                </a:solidFill>
                <a:ln w="9525">
                  <a:solidFill>
                    <a:srgbClr val="000000"/>
                  </a:solidFill>
                  <a:miter lim="800000"/>
                  <a:headEnd/>
                  <a:tailEnd/>
                </a:ln>
              </p:spPr>
              <p:txBody>
                <a:bodyPr/>
                <a:lstStyle/>
                <a:p>
                  <a:endParaRPr lang="ru-RU">
                    <a:latin typeface="Calibri" pitchFamily="34" charset="0"/>
                  </a:endParaRPr>
                </a:p>
              </p:txBody>
            </p:sp>
            <p:sp>
              <p:nvSpPr>
                <p:cNvPr id="36883" name="Rectangle 199"/>
                <p:cNvSpPr>
                  <a:spLocks noChangeArrowheads="1"/>
                </p:cNvSpPr>
                <p:nvPr/>
              </p:nvSpPr>
              <p:spPr bwMode="auto">
                <a:xfrm>
                  <a:off x="6381" y="3114"/>
                  <a:ext cx="780" cy="720"/>
                </a:xfrm>
                <a:prstGeom prst="rect">
                  <a:avLst/>
                </a:prstGeom>
                <a:solidFill>
                  <a:srgbClr val="DDDDDD"/>
                </a:solidFill>
                <a:ln w="9525">
                  <a:solidFill>
                    <a:srgbClr val="000000"/>
                  </a:solidFill>
                  <a:miter lim="800000"/>
                  <a:headEnd/>
                  <a:tailEnd/>
                </a:ln>
              </p:spPr>
              <p:txBody>
                <a:bodyPr/>
                <a:lstStyle/>
                <a:p>
                  <a:endParaRPr lang="ru-RU">
                    <a:latin typeface="Calibri" pitchFamily="34" charset="0"/>
                  </a:endParaRPr>
                </a:p>
              </p:txBody>
            </p:sp>
            <p:sp>
              <p:nvSpPr>
                <p:cNvPr id="36884" name="Oval 200"/>
                <p:cNvSpPr>
                  <a:spLocks noChangeAspect="1" noChangeArrowheads="1"/>
                </p:cNvSpPr>
                <p:nvPr/>
              </p:nvSpPr>
              <p:spPr bwMode="auto">
                <a:xfrm>
                  <a:off x="9081" y="329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885" name="Oval 201"/>
                <p:cNvSpPr>
                  <a:spLocks noChangeAspect="1" noChangeArrowheads="1"/>
                </p:cNvSpPr>
                <p:nvPr/>
              </p:nvSpPr>
              <p:spPr bwMode="auto">
                <a:xfrm>
                  <a:off x="8721" y="329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886" name="Oval 202"/>
                <p:cNvSpPr>
                  <a:spLocks noChangeAspect="1" noChangeArrowheads="1"/>
                </p:cNvSpPr>
                <p:nvPr/>
              </p:nvSpPr>
              <p:spPr bwMode="auto">
                <a:xfrm>
                  <a:off x="8361" y="329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887" name="Oval 203"/>
                <p:cNvSpPr>
                  <a:spLocks noChangeAspect="1" noChangeArrowheads="1"/>
                </p:cNvSpPr>
                <p:nvPr/>
              </p:nvSpPr>
              <p:spPr bwMode="auto">
                <a:xfrm>
                  <a:off x="8001" y="329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888" name="Oval 204"/>
                <p:cNvSpPr>
                  <a:spLocks noChangeAspect="1" noChangeArrowheads="1"/>
                </p:cNvSpPr>
                <p:nvPr/>
              </p:nvSpPr>
              <p:spPr bwMode="auto">
                <a:xfrm>
                  <a:off x="8001" y="365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889" name="Oval 205"/>
                <p:cNvSpPr>
                  <a:spLocks noChangeAspect="1" noChangeArrowheads="1"/>
                </p:cNvSpPr>
                <p:nvPr/>
              </p:nvSpPr>
              <p:spPr bwMode="auto">
                <a:xfrm>
                  <a:off x="8361" y="365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890" name="Oval 206"/>
                <p:cNvSpPr>
                  <a:spLocks noChangeAspect="1" noChangeArrowheads="1"/>
                </p:cNvSpPr>
                <p:nvPr/>
              </p:nvSpPr>
              <p:spPr bwMode="auto">
                <a:xfrm>
                  <a:off x="8721" y="365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891" name="Oval 207"/>
                <p:cNvSpPr>
                  <a:spLocks noChangeAspect="1" noChangeArrowheads="1"/>
                </p:cNvSpPr>
                <p:nvPr/>
              </p:nvSpPr>
              <p:spPr bwMode="auto">
                <a:xfrm>
                  <a:off x="9081" y="365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892" name="Oval 208"/>
                <p:cNvSpPr>
                  <a:spLocks noChangeAspect="1" noChangeArrowheads="1"/>
                </p:cNvSpPr>
                <p:nvPr/>
              </p:nvSpPr>
              <p:spPr bwMode="auto">
                <a:xfrm>
                  <a:off x="6561" y="329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893" name="Oval 209"/>
                <p:cNvSpPr>
                  <a:spLocks noChangeAspect="1" noChangeArrowheads="1"/>
                </p:cNvSpPr>
                <p:nvPr/>
              </p:nvSpPr>
              <p:spPr bwMode="auto">
                <a:xfrm>
                  <a:off x="6921" y="329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894" name="Oval 210"/>
                <p:cNvSpPr>
                  <a:spLocks noChangeAspect="1" noChangeArrowheads="1"/>
                </p:cNvSpPr>
                <p:nvPr/>
              </p:nvSpPr>
              <p:spPr bwMode="auto">
                <a:xfrm>
                  <a:off x="7281" y="329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895" name="Oval 211"/>
                <p:cNvSpPr>
                  <a:spLocks noChangeAspect="1" noChangeArrowheads="1"/>
                </p:cNvSpPr>
                <p:nvPr/>
              </p:nvSpPr>
              <p:spPr bwMode="auto">
                <a:xfrm>
                  <a:off x="7641" y="329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896" name="Oval 212"/>
                <p:cNvSpPr>
                  <a:spLocks noChangeAspect="1" noChangeArrowheads="1"/>
                </p:cNvSpPr>
                <p:nvPr/>
              </p:nvSpPr>
              <p:spPr bwMode="auto">
                <a:xfrm>
                  <a:off x="7641" y="365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897" name="Oval 213"/>
                <p:cNvSpPr>
                  <a:spLocks noChangeAspect="1" noChangeArrowheads="1"/>
                </p:cNvSpPr>
                <p:nvPr/>
              </p:nvSpPr>
              <p:spPr bwMode="auto">
                <a:xfrm>
                  <a:off x="7281" y="365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898" name="Oval 214"/>
                <p:cNvSpPr>
                  <a:spLocks noChangeAspect="1" noChangeArrowheads="1"/>
                </p:cNvSpPr>
                <p:nvPr/>
              </p:nvSpPr>
              <p:spPr bwMode="auto">
                <a:xfrm>
                  <a:off x="6921" y="365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899" name="Oval 215"/>
                <p:cNvSpPr>
                  <a:spLocks noChangeAspect="1" noChangeArrowheads="1"/>
                </p:cNvSpPr>
                <p:nvPr/>
              </p:nvSpPr>
              <p:spPr bwMode="auto">
                <a:xfrm>
                  <a:off x="6561" y="365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00" name="Oval 216"/>
                <p:cNvSpPr>
                  <a:spLocks noChangeAspect="1" noChangeArrowheads="1"/>
                </p:cNvSpPr>
                <p:nvPr/>
              </p:nvSpPr>
              <p:spPr bwMode="auto">
                <a:xfrm>
                  <a:off x="9081" y="401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01" name="Oval 217"/>
                <p:cNvSpPr>
                  <a:spLocks noChangeAspect="1" noChangeArrowheads="1"/>
                </p:cNvSpPr>
                <p:nvPr/>
              </p:nvSpPr>
              <p:spPr bwMode="auto">
                <a:xfrm>
                  <a:off x="8721" y="401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02" name="Oval 218"/>
                <p:cNvSpPr>
                  <a:spLocks noChangeAspect="1" noChangeArrowheads="1"/>
                </p:cNvSpPr>
                <p:nvPr/>
              </p:nvSpPr>
              <p:spPr bwMode="auto">
                <a:xfrm>
                  <a:off x="8361" y="401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03" name="Oval 219"/>
                <p:cNvSpPr>
                  <a:spLocks noChangeAspect="1" noChangeArrowheads="1"/>
                </p:cNvSpPr>
                <p:nvPr/>
              </p:nvSpPr>
              <p:spPr bwMode="auto">
                <a:xfrm>
                  <a:off x="7641" y="401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04" name="Oval 220"/>
                <p:cNvSpPr>
                  <a:spLocks noChangeAspect="1" noChangeArrowheads="1"/>
                </p:cNvSpPr>
                <p:nvPr/>
              </p:nvSpPr>
              <p:spPr bwMode="auto">
                <a:xfrm>
                  <a:off x="8721" y="437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05" name="Oval 221"/>
                <p:cNvSpPr>
                  <a:spLocks noChangeAspect="1" noChangeArrowheads="1"/>
                </p:cNvSpPr>
                <p:nvPr/>
              </p:nvSpPr>
              <p:spPr bwMode="auto">
                <a:xfrm>
                  <a:off x="8361" y="437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06" name="Oval 222"/>
                <p:cNvSpPr>
                  <a:spLocks noChangeAspect="1" noChangeArrowheads="1"/>
                </p:cNvSpPr>
                <p:nvPr/>
              </p:nvSpPr>
              <p:spPr bwMode="auto">
                <a:xfrm>
                  <a:off x="8001" y="437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07" name="Oval 223"/>
                <p:cNvSpPr>
                  <a:spLocks noChangeAspect="1" noChangeArrowheads="1"/>
                </p:cNvSpPr>
                <p:nvPr/>
              </p:nvSpPr>
              <p:spPr bwMode="auto">
                <a:xfrm>
                  <a:off x="7641" y="437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08" name="Oval 224"/>
                <p:cNvSpPr>
                  <a:spLocks noChangeAspect="1" noChangeArrowheads="1"/>
                </p:cNvSpPr>
                <p:nvPr/>
              </p:nvSpPr>
              <p:spPr bwMode="auto">
                <a:xfrm>
                  <a:off x="7281" y="401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09" name="Oval 225"/>
                <p:cNvSpPr>
                  <a:spLocks noChangeAspect="1" noChangeArrowheads="1"/>
                </p:cNvSpPr>
                <p:nvPr/>
              </p:nvSpPr>
              <p:spPr bwMode="auto">
                <a:xfrm>
                  <a:off x="7281" y="437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10" name="Oval 226"/>
                <p:cNvSpPr>
                  <a:spLocks noChangeAspect="1" noChangeArrowheads="1"/>
                </p:cNvSpPr>
                <p:nvPr/>
              </p:nvSpPr>
              <p:spPr bwMode="auto">
                <a:xfrm>
                  <a:off x="6921" y="401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11" name="Oval 227"/>
                <p:cNvSpPr>
                  <a:spLocks noChangeAspect="1" noChangeArrowheads="1"/>
                </p:cNvSpPr>
                <p:nvPr/>
              </p:nvSpPr>
              <p:spPr bwMode="auto">
                <a:xfrm>
                  <a:off x="6921" y="437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12" name="Oval 228"/>
                <p:cNvSpPr>
                  <a:spLocks noChangeAspect="1" noChangeArrowheads="1"/>
                </p:cNvSpPr>
                <p:nvPr/>
              </p:nvSpPr>
              <p:spPr bwMode="auto">
                <a:xfrm>
                  <a:off x="6561" y="401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13" name="Oval 229"/>
                <p:cNvSpPr>
                  <a:spLocks noChangeAspect="1" noChangeArrowheads="1"/>
                </p:cNvSpPr>
                <p:nvPr/>
              </p:nvSpPr>
              <p:spPr bwMode="auto">
                <a:xfrm>
                  <a:off x="6561" y="437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14" name="Oval 230"/>
                <p:cNvSpPr>
                  <a:spLocks noChangeAspect="1" noChangeArrowheads="1"/>
                </p:cNvSpPr>
                <p:nvPr/>
              </p:nvSpPr>
              <p:spPr bwMode="auto">
                <a:xfrm>
                  <a:off x="9081" y="437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sp>
              <p:nvSpPr>
                <p:cNvPr id="36915" name="Oval 231"/>
                <p:cNvSpPr>
                  <a:spLocks noChangeAspect="1" noChangeArrowheads="1"/>
                </p:cNvSpPr>
                <p:nvPr/>
              </p:nvSpPr>
              <p:spPr bwMode="auto">
                <a:xfrm>
                  <a:off x="8001" y="4014"/>
                  <a:ext cx="119" cy="119"/>
                </a:xfrm>
                <a:prstGeom prst="ellipse">
                  <a:avLst/>
                </a:prstGeom>
                <a:solidFill>
                  <a:srgbClr val="000000"/>
                </a:solidFill>
                <a:ln w="9525">
                  <a:solidFill>
                    <a:srgbClr val="000000"/>
                  </a:solidFill>
                  <a:round/>
                  <a:headEnd/>
                  <a:tailEnd/>
                </a:ln>
              </p:spPr>
              <p:txBody>
                <a:bodyPr/>
                <a:lstStyle/>
                <a:p>
                  <a:endParaRPr lang="ru-RU">
                    <a:latin typeface="Calibri" pitchFamily="34" charset="0"/>
                  </a:endParaRPr>
                </a:p>
              </p:txBody>
            </p:sp>
          </p:grpSp>
        </p:grpSp>
      </p:grpSp>
      <p:sp>
        <p:nvSpPr>
          <p:cNvPr id="238" name="Номер слайда 237"/>
          <p:cNvSpPr>
            <a:spLocks noGrp="1"/>
          </p:cNvSpPr>
          <p:nvPr>
            <p:ph type="sldNum" sz="quarter" idx="12"/>
          </p:nvPr>
        </p:nvSpPr>
        <p:spPr/>
        <p:txBody>
          <a:bodyPr/>
          <a:lstStyle/>
          <a:p>
            <a:pPr>
              <a:defRPr/>
            </a:pPr>
            <a:fld id="{88395F45-E841-462A-AE4C-2FD404BBB533}" type="slidenum">
              <a:rPr lang="ru-RU" smtClean="0"/>
              <a:pPr>
                <a:defRPr/>
              </a:pPr>
              <a:t>9</a:t>
            </a:fld>
            <a:r>
              <a:rPr lang="ru-RU" smtClean="0"/>
              <a:t> </a:t>
            </a:r>
            <a:endParaRPr lang="ru-RU" dirty="0"/>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Заголовок 1"/>
          <p:cNvSpPr>
            <a:spLocks noGrp="1"/>
          </p:cNvSpPr>
          <p:nvPr>
            <p:ph type="title"/>
          </p:nvPr>
        </p:nvSpPr>
        <p:spPr/>
        <p:txBody>
          <a:bodyPr/>
          <a:lstStyle/>
          <a:p>
            <a:r>
              <a:rPr lang="en-US" sz="3200" dirty="0"/>
              <a:t>Chessboard block algorithm that uses </a:t>
            </a:r>
            <a:r>
              <a:rPr lang="en-US" sz="3200" dirty="0" smtClean="0"/>
              <a:t>cache-memory efficiently </a:t>
            </a:r>
            <a:r>
              <a:rPr lang="ru-RU" sz="3200" dirty="0"/>
              <a:t>…</a:t>
            </a:r>
            <a:endParaRPr lang="ru-RU" sz="3200" dirty="0" smtClean="0"/>
          </a:p>
        </p:txBody>
      </p:sp>
      <p:sp>
        <p:nvSpPr>
          <p:cNvPr id="112642" name="Содержимое 2"/>
          <p:cNvSpPr>
            <a:spLocks noGrp="1"/>
          </p:cNvSpPr>
          <p:nvPr>
            <p:ph idx="1"/>
          </p:nvPr>
        </p:nvSpPr>
        <p:spPr>
          <a:xfrm>
            <a:off x="495300" y="1000125"/>
            <a:ext cx="8915400" cy="5054600"/>
          </a:xfrm>
        </p:spPr>
        <p:txBody>
          <a:bodyPr/>
          <a:lstStyle/>
          <a:p>
            <a:pPr lvl="1"/>
            <a:r>
              <a:rPr lang="en-US" sz="2000" dirty="0"/>
              <a:t>The frequency of the cache-misses measured on the VPS system for four threads is estimated as </a:t>
            </a:r>
            <a:r>
              <a:rPr lang="ru-RU" sz="2000" dirty="0" smtClean="0"/>
              <a:t>0,0026.</a:t>
            </a:r>
            <a:endParaRPr lang="ru-RU" sz="2000" dirty="0"/>
          </a:p>
          <a:p>
            <a:pPr lvl="1"/>
            <a:r>
              <a:rPr lang="en-US" sz="2000" dirty="0"/>
              <a:t>The dependency chart of the experimental and theoretical execution </a:t>
            </a:r>
            <a:r>
              <a:rPr lang="en-US" sz="2000" dirty="0" smtClean="0"/>
              <a:t>time </a:t>
            </a:r>
            <a:r>
              <a:rPr lang="en-US" sz="2000" dirty="0"/>
              <a:t>for the parallel </a:t>
            </a:r>
            <a:r>
              <a:rPr lang="en-US" sz="2000" dirty="0" smtClean="0"/>
              <a:t>block algorithm, </a:t>
            </a:r>
            <a:r>
              <a:rPr lang="fr-FR" sz="2000" dirty="0" smtClean="0">
                <a:cs typeface="Courier New" pitchFamily="49" charset="0"/>
              </a:rPr>
              <a:t>oriented </a:t>
            </a:r>
            <a:r>
              <a:rPr lang="fr-FR" sz="2000" dirty="0">
                <a:cs typeface="Courier New" pitchFamily="49" charset="0"/>
              </a:rPr>
              <a:t>on </a:t>
            </a:r>
            <a:r>
              <a:rPr lang="fr-FR" sz="2000" dirty="0" smtClean="0">
                <a:cs typeface="Courier New" pitchFamily="49" charset="0"/>
              </a:rPr>
              <a:t>efficient </a:t>
            </a:r>
            <a:r>
              <a:rPr lang="fr-FR" sz="2000" dirty="0">
                <a:cs typeface="Courier New" pitchFamily="49" charset="0"/>
              </a:rPr>
              <a:t>using </a:t>
            </a:r>
            <a:r>
              <a:rPr lang="fr-FR" sz="2000" dirty="0" smtClean="0">
                <a:cs typeface="Courier New" pitchFamily="49" charset="0"/>
              </a:rPr>
              <a:t>cache,</a:t>
            </a:r>
            <a:r>
              <a:rPr lang="en-US" sz="2000" dirty="0" smtClean="0"/>
              <a:t> </a:t>
            </a:r>
            <a:r>
              <a:rPr lang="en-US" sz="2000" dirty="0"/>
              <a:t>and the source data volume when four threads are </a:t>
            </a:r>
            <a:r>
              <a:rPr lang="en-US" sz="2000" dirty="0" smtClean="0"/>
              <a:t>used</a:t>
            </a:r>
          </a:p>
        </p:txBody>
      </p:sp>
      <p:sp>
        <p:nvSpPr>
          <p:cNvPr id="4" name="Дата 3"/>
          <p:cNvSpPr>
            <a:spLocks noGrp="1"/>
          </p:cNvSpPr>
          <p:nvPr>
            <p:ph type="dt" sz="quarter" idx="10"/>
          </p:nvPr>
        </p:nvSpPr>
        <p:spPr/>
        <p:txBody>
          <a:bodyPr/>
          <a:lstStyle/>
          <a:p>
            <a:pPr>
              <a:defRPr/>
            </a:pPr>
            <a:r>
              <a:rPr lang="en-US" dirty="0"/>
              <a:t>N. Novgorod</a:t>
            </a:r>
            <a:r>
              <a:rPr lang="ru-RU" dirty="0"/>
              <a:t>, 2014</a:t>
            </a:r>
            <a:r>
              <a:rPr lang="en-US" dirty="0"/>
              <a:t>.</a:t>
            </a:r>
            <a:endParaRPr lang="ru-RU" dirty="0"/>
          </a:p>
        </p:txBody>
      </p:sp>
      <p:sp>
        <p:nvSpPr>
          <p:cNvPr id="5" name="Нижний колонтитул 4"/>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8" name="Номер слайда 7"/>
          <p:cNvSpPr>
            <a:spLocks noGrp="1"/>
          </p:cNvSpPr>
          <p:nvPr>
            <p:ph type="sldNum" sz="quarter" idx="12"/>
          </p:nvPr>
        </p:nvSpPr>
        <p:spPr/>
        <p:txBody>
          <a:bodyPr/>
          <a:lstStyle/>
          <a:p>
            <a:pPr>
              <a:defRPr/>
            </a:pPr>
            <a:fld id="{88395F45-E841-462A-AE4C-2FD404BBB533}" type="slidenum">
              <a:rPr lang="ru-RU" smtClean="0"/>
              <a:pPr>
                <a:defRPr/>
              </a:pPr>
              <a:t>90</a:t>
            </a:fld>
            <a:r>
              <a:rPr lang="ru-RU" smtClean="0"/>
              <a:t> </a:t>
            </a:r>
            <a:endParaRPr lang="ru-RU" dirty="0"/>
          </a:p>
        </p:txBody>
      </p:sp>
      <p:pic>
        <p:nvPicPr>
          <p:cNvPr id="9933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267568" y="2852936"/>
            <a:ext cx="5438775" cy="3124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Заголовок 1"/>
          <p:cNvSpPr>
            <a:spLocks noGrp="1"/>
          </p:cNvSpPr>
          <p:nvPr>
            <p:ph type="title"/>
          </p:nvPr>
        </p:nvSpPr>
        <p:spPr/>
        <p:txBody>
          <a:bodyPr/>
          <a:lstStyle/>
          <a:p>
            <a:r>
              <a:rPr lang="en-US" smtClean="0"/>
              <a:t>References</a:t>
            </a:r>
            <a:endParaRPr lang="ru-RU" dirty="0" smtClean="0"/>
          </a:p>
        </p:txBody>
      </p:sp>
      <p:sp>
        <p:nvSpPr>
          <p:cNvPr id="39939" name="Содержимое 2"/>
          <p:cNvSpPr>
            <a:spLocks noGrp="1"/>
          </p:cNvSpPr>
          <p:nvPr>
            <p:ph idx="1"/>
          </p:nvPr>
        </p:nvSpPr>
        <p:spPr/>
        <p:txBody>
          <a:bodyPr/>
          <a:lstStyle/>
          <a:p>
            <a:pPr lvl="0"/>
            <a:r>
              <a:rPr lang="en-US" smtClean="0"/>
              <a:t>Kumar V., Grama A., Gupta A., Karypis G. Introduction to Parallel Computing. Addison Wesley, 2003.</a:t>
            </a:r>
            <a:endParaRPr lang="ru-RU" smtClean="0"/>
          </a:p>
          <a:p>
            <a:pPr lvl="0"/>
            <a:r>
              <a:rPr lang="en-US" smtClean="0"/>
              <a:t>M. Quinn. Parallel programming in C with MPI and OpenMP. McGraw-Hill, 2004.</a:t>
            </a:r>
            <a:endParaRPr lang="ru-RU" smtClean="0"/>
          </a:p>
          <a:p>
            <a:pPr lvl="0"/>
            <a:r>
              <a:rPr lang="en-US" smtClean="0"/>
              <a:t>Dongarra J.J., Duff I.S., Sorensen D.C., van der Vorst H.A. Numerical Linear Algebra for High-Performance Computers. SIAM, 1999.</a:t>
            </a:r>
            <a:endParaRPr lang="ru-RU" dirty="0" smtClean="0"/>
          </a:p>
        </p:txBody>
      </p:sp>
      <p:sp>
        <p:nvSpPr>
          <p:cNvPr id="10" name="Дата 9"/>
          <p:cNvSpPr>
            <a:spLocks noGrp="1"/>
          </p:cNvSpPr>
          <p:nvPr>
            <p:ph type="dt" sz="half" idx="10"/>
          </p:nvPr>
        </p:nvSpPr>
        <p:spPr/>
        <p:txBody>
          <a:bodyPr/>
          <a:lstStyle/>
          <a:p>
            <a:pPr>
              <a:defRPr/>
            </a:pPr>
            <a:r>
              <a:rPr lang="en-US" dirty="0"/>
              <a:t>N. Novgorod</a:t>
            </a:r>
            <a:r>
              <a:rPr lang="ru-RU" dirty="0"/>
              <a:t>, 2014</a:t>
            </a:r>
            <a:r>
              <a:rPr lang="en-US" dirty="0"/>
              <a:t>.</a:t>
            </a:r>
            <a:endParaRPr lang="ru-RU" dirty="0"/>
          </a:p>
        </p:txBody>
      </p:sp>
      <p:sp>
        <p:nvSpPr>
          <p:cNvPr id="9" name="Нижний колонтитул 8"/>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12" name="Номер слайда 11"/>
          <p:cNvSpPr>
            <a:spLocks noGrp="1"/>
          </p:cNvSpPr>
          <p:nvPr>
            <p:ph type="sldNum" sz="quarter" idx="12"/>
          </p:nvPr>
        </p:nvSpPr>
        <p:spPr/>
        <p:txBody>
          <a:bodyPr/>
          <a:lstStyle/>
          <a:p>
            <a:fld id="{88395F45-E841-462A-AE4C-2FD404BBB533}" type="slidenum">
              <a:rPr lang="ru-RU" smtClean="0"/>
              <a:pPr/>
              <a:t>91</a:t>
            </a:fld>
            <a:r>
              <a:rPr lang="ru-RU" smtClean="0"/>
              <a:t> </a:t>
            </a:r>
            <a:endParaRPr lang="ru-RU" dirty="0"/>
          </a:p>
        </p:txBody>
      </p:sp>
      <p:sp>
        <p:nvSpPr>
          <p:cNvPr id="39940" name="Номер слайда 5"/>
          <p:cNvSpPr txBox="1">
            <a:spLocks noGrp="1"/>
          </p:cNvSpPr>
          <p:nvPr/>
        </p:nvSpPr>
        <p:spPr bwMode="auto">
          <a:xfrm>
            <a:off x="8843963" y="6408738"/>
            <a:ext cx="935037" cy="449262"/>
          </a:xfrm>
          <a:prstGeom prst="rect">
            <a:avLst/>
          </a:prstGeom>
          <a:noFill/>
          <a:ln w="9525">
            <a:noFill/>
            <a:miter lim="800000"/>
            <a:headEnd/>
            <a:tailEnd/>
          </a:ln>
        </p:spPr>
        <p:txBody>
          <a:bodyPr/>
          <a:lstStyle/>
          <a:p>
            <a:pPr>
              <a:lnSpc>
                <a:spcPct val="150000"/>
              </a:lnSpc>
            </a:pPr>
            <a:endParaRPr lang="ru-RU" sz="1200">
              <a:latin typeface="Arial" charset="0"/>
            </a:endParaRP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Заголовок 1"/>
          <p:cNvSpPr>
            <a:spLocks noGrp="1"/>
          </p:cNvSpPr>
          <p:nvPr>
            <p:ph type="title"/>
          </p:nvPr>
        </p:nvSpPr>
        <p:spPr/>
        <p:txBody>
          <a:bodyPr/>
          <a:lstStyle/>
          <a:p>
            <a:r>
              <a:rPr lang="en-US" dirty="0" smtClean="0"/>
              <a:t>Internet resources</a:t>
            </a:r>
            <a:endParaRPr lang="ru-RU" dirty="0" smtClean="0"/>
          </a:p>
        </p:txBody>
      </p:sp>
      <p:sp>
        <p:nvSpPr>
          <p:cNvPr id="40963" name="Содержимое 2"/>
          <p:cNvSpPr>
            <a:spLocks noGrp="1"/>
          </p:cNvSpPr>
          <p:nvPr>
            <p:ph idx="1"/>
          </p:nvPr>
        </p:nvSpPr>
        <p:spPr/>
        <p:txBody>
          <a:bodyPr/>
          <a:lstStyle/>
          <a:p>
            <a:pPr marL="457200" indent="-457200">
              <a:buFont typeface="Arial" charset="0"/>
              <a:buAutoNum type="arabicPeriod" startAt="5"/>
            </a:pPr>
            <a:r>
              <a:rPr lang="en-US" dirty="0" smtClean="0"/>
              <a:t>High-Performance Computing University</a:t>
            </a:r>
            <a:r>
              <a:rPr lang="ru-RU" dirty="0" smtClean="0"/>
              <a:t>.</a:t>
            </a:r>
          </a:p>
          <a:p>
            <a:pPr marL="457200" indent="-457200">
              <a:buFont typeface="Wingdings" pitchFamily="2" charset="2"/>
              <a:buNone/>
            </a:pPr>
            <a:r>
              <a:rPr lang="ru-RU" dirty="0" smtClean="0"/>
              <a:t>	[</a:t>
            </a:r>
            <a:r>
              <a:rPr lang="en-US" u="sng" dirty="0" smtClean="0">
                <a:hlinkClick r:id="rId2"/>
              </a:rPr>
              <a:t>http://www.hpcu.ru/ </a:t>
            </a:r>
            <a:r>
              <a:rPr lang="en-US" dirty="0" smtClean="0"/>
              <a:t>].</a:t>
            </a:r>
            <a:endParaRPr lang="ru-RU" dirty="0" smtClean="0"/>
          </a:p>
          <a:p>
            <a:pPr marL="457200" indent="-457200">
              <a:buFont typeface="Arial" charset="0"/>
              <a:buAutoNum type="arabicPeriod" startAt="6"/>
            </a:pPr>
            <a:r>
              <a:rPr lang="en-US" dirty="0" smtClean="0"/>
              <a:t>Intel Math Kernel Library Reference Manual.</a:t>
            </a:r>
            <a:endParaRPr lang="ru-RU" dirty="0" smtClean="0"/>
          </a:p>
          <a:p>
            <a:pPr marL="457200" indent="-457200">
              <a:buFont typeface="Wingdings" pitchFamily="2" charset="2"/>
              <a:buNone/>
            </a:pPr>
            <a:r>
              <a:rPr lang="ru-RU" dirty="0" smtClean="0"/>
              <a:t>	</a:t>
            </a:r>
            <a:r>
              <a:rPr lang="en-US" dirty="0" smtClean="0"/>
              <a:t>[</a:t>
            </a:r>
            <a:r>
              <a:rPr lang="en-US" u="sng" dirty="0" smtClean="0">
                <a:hlinkClick r:id="rId2"/>
              </a:rPr>
              <a:t>http://software.intel.com/sites/products/documentation/hpc/mkl/mklman.pdf</a:t>
            </a:r>
            <a:r>
              <a:rPr lang="en-US" dirty="0" smtClean="0"/>
              <a:t>].</a:t>
            </a:r>
            <a:endParaRPr lang="ru-RU" dirty="0" smtClean="0"/>
          </a:p>
        </p:txBody>
      </p:sp>
      <p:sp>
        <p:nvSpPr>
          <p:cNvPr id="40964" name="Номер слайда 5"/>
          <p:cNvSpPr txBox="1">
            <a:spLocks noGrp="1"/>
          </p:cNvSpPr>
          <p:nvPr/>
        </p:nvSpPr>
        <p:spPr bwMode="auto">
          <a:xfrm>
            <a:off x="8843963" y="6408738"/>
            <a:ext cx="935037" cy="449262"/>
          </a:xfrm>
          <a:prstGeom prst="rect">
            <a:avLst/>
          </a:prstGeom>
          <a:noFill/>
          <a:ln w="9525">
            <a:noFill/>
            <a:miter lim="800000"/>
            <a:headEnd/>
            <a:tailEnd/>
          </a:ln>
        </p:spPr>
        <p:txBody>
          <a:bodyPr/>
          <a:lstStyle/>
          <a:p>
            <a:pPr>
              <a:lnSpc>
                <a:spcPct val="150000"/>
              </a:lnSpc>
            </a:pPr>
            <a:endParaRPr lang="ru-RU" sz="1200">
              <a:latin typeface="Arial" charset="0"/>
            </a:endParaRPr>
          </a:p>
        </p:txBody>
      </p:sp>
      <p:sp>
        <p:nvSpPr>
          <p:cNvPr id="9" name="Нижний колонтитул 8"/>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10" name="Дата 9"/>
          <p:cNvSpPr>
            <a:spLocks noGrp="1"/>
          </p:cNvSpPr>
          <p:nvPr>
            <p:ph type="dt" sz="half" idx="10"/>
          </p:nvPr>
        </p:nvSpPr>
        <p:spPr/>
        <p:txBody>
          <a:bodyPr/>
          <a:lstStyle/>
          <a:p>
            <a:pPr>
              <a:defRPr/>
            </a:pPr>
            <a:r>
              <a:rPr lang="en-US" dirty="0"/>
              <a:t>N. Novgorod</a:t>
            </a:r>
            <a:r>
              <a:rPr lang="ru-RU" dirty="0"/>
              <a:t>, 2014</a:t>
            </a:r>
            <a:r>
              <a:rPr lang="en-US" dirty="0"/>
              <a:t>.</a:t>
            </a:r>
            <a:endParaRPr lang="ru-RU" dirty="0"/>
          </a:p>
        </p:txBody>
      </p:sp>
      <p:sp>
        <p:nvSpPr>
          <p:cNvPr id="12" name="Номер слайда 11"/>
          <p:cNvSpPr>
            <a:spLocks noGrp="1"/>
          </p:cNvSpPr>
          <p:nvPr>
            <p:ph type="sldNum" sz="quarter" idx="12"/>
          </p:nvPr>
        </p:nvSpPr>
        <p:spPr/>
        <p:txBody>
          <a:bodyPr/>
          <a:lstStyle/>
          <a:p>
            <a:pPr>
              <a:defRPr/>
            </a:pPr>
            <a:fld id="{88395F45-E841-462A-AE4C-2FD404BBB533}" type="slidenum">
              <a:rPr lang="ru-RU" smtClean="0"/>
              <a:pPr>
                <a:defRPr/>
              </a:pPr>
              <a:t>92</a:t>
            </a:fld>
            <a:r>
              <a:rPr lang="ru-RU" smtClean="0"/>
              <a:t> </a:t>
            </a:r>
            <a:endParaRPr lang="ru-RU" dirty="0"/>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Заголовок 1"/>
          <p:cNvSpPr>
            <a:spLocks noGrp="1"/>
          </p:cNvSpPr>
          <p:nvPr>
            <p:ph type="title"/>
          </p:nvPr>
        </p:nvSpPr>
        <p:spPr/>
        <p:txBody>
          <a:bodyPr/>
          <a:lstStyle/>
          <a:p>
            <a:pPr eaLnBrk="1" hangingPunct="1"/>
            <a:r>
              <a:rPr lang="en-US" dirty="0" smtClean="0"/>
              <a:t>Team </a:t>
            </a:r>
            <a:r>
              <a:rPr lang="en-US" dirty="0"/>
              <a:t>of authors</a:t>
            </a:r>
            <a:endParaRPr lang="ru-RU" dirty="0" smtClean="0"/>
          </a:p>
        </p:txBody>
      </p:sp>
      <p:sp>
        <p:nvSpPr>
          <p:cNvPr id="41987" name="Содержимое 2"/>
          <p:cNvSpPr>
            <a:spLocks noGrp="1"/>
          </p:cNvSpPr>
          <p:nvPr>
            <p:ph idx="1"/>
          </p:nvPr>
        </p:nvSpPr>
        <p:spPr>
          <a:xfrm>
            <a:off x="166688" y="1196975"/>
            <a:ext cx="9244012" cy="4968875"/>
          </a:xfrm>
        </p:spPr>
        <p:txBody>
          <a:bodyPr/>
          <a:lstStyle/>
          <a:p>
            <a:pPr eaLnBrk="1" hangingPunct="1"/>
            <a:r>
              <a:rPr lang="en" dirty="0" smtClean="0"/>
              <a:t>Konstantin Barkalov</a:t>
            </a:r>
            <a:r>
              <a:rPr lang="ru-RU" dirty="0" smtClean="0"/>
              <a:t/>
            </a:r>
            <a:br>
              <a:rPr lang="ru-RU" dirty="0" smtClean="0"/>
            </a:br>
            <a:r>
              <a:rPr lang="en" dirty="0" smtClean="0"/>
              <a:t>Candidate of Physical and Mathematical Sciences,</a:t>
            </a:r>
            <a:br>
              <a:rPr lang="en" dirty="0" smtClean="0"/>
            </a:br>
            <a:r>
              <a:rPr lang="en-US" dirty="0" smtClean="0"/>
              <a:t>Associate Professor, Software Department, </a:t>
            </a:r>
            <a:r>
              <a:rPr lang="en-GB" dirty="0" smtClean="0"/>
              <a:t>CMC Faculty,</a:t>
            </a:r>
            <a:br>
              <a:rPr lang="en-GB" dirty="0" smtClean="0"/>
            </a:br>
            <a:r>
              <a:rPr lang="en-GB" dirty="0" smtClean="0"/>
              <a:t>Nizhny Novgorod State University </a:t>
            </a:r>
            <a:r>
              <a:rPr lang="ru-RU" dirty="0" smtClean="0"/>
              <a:t/>
            </a:r>
            <a:br>
              <a:rPr lang="ru-RU" dirty="0" smtClean="0"/>
            </a:br>
            <a:r>
              <a:rPr lang="en-US" dirty="0" smtClean="0">
                <a:hlinkClick r:id="rId2"/>
              </a:rPr>
              <a:t>barkalov@vmk.unn.ru</a:t>
            </a:r>
            <a:r>
              <a:rPr lang="en-US" dirty="0" smtClean="0"/>
              <a:t> </a:t>
            </a:r>
            <a:endParaRPr lang="ru-RU" dirty="0" smtClean="0"/>
          </a:p>
          <a:p>
            <a:pPr eaLnBrk="1" hangingPunct="1"/>
            <a:endParaRPr lang="en-US" dirty="0" smtClean="0"/>
          </a:p>
          <a:p>
            <a:pPr eaLnBrk="1" hangingPunct="1"/>
            <a:r>
              <a:rPr lang="en-US" dirty="0" smtClean="0"/>
              <a:t>The code of the learning programs was designed by </a:t>
            </a:r>
            <a:r>
              <a:rPr lang="en-US" dirty="0" err="1" smtClean="0"/>
              <a:t>Evgeniy</a:t>
            </a:r>
            <a:r>
              <a:rPr lang="en-US" dirty="0" smtClean="0"/>
              <a:t> </a:t>
            </a:r>
            <a:r>
              <a:rPr lang="en-US" dirty="0" err="1" smtClean="0"/>
              <a:t>Kozinov</a:t>
            </a:r>
            <a:r>
              <a:rPr lang="en-US" dirty="0" smtClean="0"/>
              <a:t>. </a:t>
            </a:r>
            <a:endParaRPr lang="ru-RU" dirty="0" smtClean="0"/>
          </a:p>
        </p:txBody>
      </p:sp>
      <p:sp>
        <p:nvSpPr>
          <p:cNvPr id="8" name="Нижний колонтитул 7"/>
          <p:cNvSpPr>
            <a:spLocks noGrp="1"/>
          </p:cNvSpPr>
          <p:nvPr>
            <p:ph type="ftr" sz="quarter" idx="11"/>
          </p:nvPr>
        </p:nvSpPr>
        <p:spPr/>
        <p:txBody>
          <a:bodyPr/>
          <a:lstStyle/>
          <a:p>
            <a:pPr algn="ctr">
              <a:defRPr/>
            </a:pPr>
            <a:r>
              <a:rPr lang="en-US" dirty="0"/>
              <a:t>Implementation of the standard matrix algorithms in shared memory systems</a:t>
            </a:r>
            <a:endParaRPr lang="ru-RU" dirty="0"/>
          </a:p>
        </p:txBody>
      </p:sp>
      <p:sp>
        <p:nvSpPr>
          <p:cNvPr id="9" name="Дата 8"/>
          <p:cNvSpPr>
            <a:spLocks noGrp="1"/>
          </p:cNvSpPr>
          <p:nvPr>
            <p:ph type="dt" sz="half" idx="10"/>
          </p:nvPr>
        </p:nvSpPr>
        <p:spPr/>
        <p:txBody>
          <a:bodyPr/>
          <a:lstStyle/>
          <a:p>
            <a:pPr>
              <a:defRPr/>
            </a:pPr>
            <a:r>
              <a:rPr lang="en-US" dirty="0"/>
              <a:t>N. Novgorod</a:t>
            </a:r>
            <a:r>
              <a:rPr lang="ru-RU" dirty="0"/>
              <a:t>, 2014</a:t>
            </a:r>
            <a:r>
              <a:rPr lang="en-US" dirty="0"/>
              <a:t>.</a:t>
            </a:r>
            <a:endParaRPr lang="ru-RU" dirty="0"/>
          </a:p>
        </p:txBody>
      </p:sp>
      <p:sp>
        <p:nvSpPr>
          <p:cNvPr id="11" name="Номер слайда 10"/>
          <p:cNvSpPr>
            <a:spLocks noGrp="1"/>
          </p:cNvSpPr>
          <p:nvPr>
            <p:ph type="sldNum" sz="quarter" idx="12"/>
          </p:nvPr>
        </p:nvSpPr>
        <p:spPr/>
        <p:txBody>
          <a:bodyPr/>
          <a:lstStyle/>
          <a:p>
            <a:pPr>
              <a:defRPr/>
            </a:pPr>
            <a:fld id="{88395F45-E841-462A-AE4C-2FD404BBB533}" type="slidenum">
              <a:rPr lang="ru-RU" smtClean="0"/>
              <a:pPr>
                <a:defRPr/>
              </a:pPr>
              <a:t>93</a:t>
            </a:fld>
            <a:r>
              <a:rPr lang="ru-RU" dirty="0" smtClean="0"/>
              <a:t> </a:t>
            </a:r>
            <a:endParaRPr lang="ru-R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Классическая">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a:solidFill>
            <a:srgbClr val="0969CD"/>
          </a:solidFill>
          <a:round/>
          <a:headEnd/>
          <a:tailEnd/>
        </a:ln>
      </a:spPr>
      <a:bodyPr/>
      <a:lstStyle>
        <a:defPPr>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Bernard MT Condensed" pitchFamily="18" charset="0"/>
            <a:cs typeface="Arial" charset="0"/>
          </a:defRPr>
        </a:defPPr>
      </a:lstStyle>
    </a:lnDef>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11144</TotalTime>
  <Words>8741</Words>
  <Application>Microsoft Office PowerPoint</Application>
  <PresentationFormat>Лист A4 (210x297 мм)</PresentationFormat>
  <Paragraphs>931</Paragraphs>
  <Slides>93</Slides>
  <Notes>1</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93</vt:i4>
      </vt:variant>
    </vt:vector>
  </HeadingPairs>
  <TitlesOfParts>
    <vt:vector size="95" baseType="lpstr">
      <vt:lpstr>1</vt:lpstr>
      <vt:lpstr>Формула</vt:lpstr>
      <vt:lpstr>Implementation of the standard matrix algorithms in shared memory systems</vt:lpstr>
      <vt:lpstr>Contents</vt:lpstr>
      <vt:lpstr>Introduction…</vt:lpstr>
      <vt:lpstr>Introduction</vt:lpstr>
      <vt:lpstr>Principles of parallelization …</vt:lpstr>
      <vt:lpstr>Principles of parallelization …</vt:lpstr>
      <vt:lpstr>Principles of parallelization …</vt:lpstr>
      <vt:lpstr>Principles of parallelization …</vt:lpstr>
      <vt:lpstr>Principles of parallelization …</vt:lpstr>
      <vt:lpstr>Problem statement</vt:lpstr>
      <vt:lpstr>Sequential algorithm…</vt:lpstr>
      <vt:lpstr>Sequential algorithm…</vt:lpstr>
      <vt:lpstr>Matrix-vector multiplication with rowwise data division… </vt:lpstr>
      <vt:lpstr>Matrix-vector multiplication with rowwise data division… </vt:lpstr>
      <vt:lpstr>Matrix-vector multiplication with rowwise data division… </vt:lpstr>
      <vt:lpstr>Matrix-vector multiplication with rowwise data division… </vt:lpstr>
      <vt:lpstr>Matrix-vector multiplication with rowwise data division… </vt:lpstr>
      <vt:lpstr>Matrix-vector multiplication with rowwise data division… </vt:lpstr>
      <vt:lpstr>Matrix-vector multiplication with rowwise data division… </vt:lpstr>
      <vt:lpstr>Matrix-vector multiplication with rowwise data division… </vt:lpstr>
      <vt:lpstr>Matrix-vector multiplication with rowwise data division… </vt:lpstr>
      <vt:lpstr>Matrix-vector multiplication with rowwise data division… </vt:lpstr>
      <vt:lpstr>Matrix-vector multiplication with rowwise data division… </vt:lpstr>
      <vt:lpstr>Matrix-vector multiplication with rowwise data division… </vt:lpstr>
      <vt:lpstr>Matrix-vector multiplication with rowwise data division… </vt:lpstr>
      <vt:lpstr>Matrix-vector multiplication with rowwise data division… </vt:lpstr>
      <vt:lpstr>Matrix-vector multiplication with rowwise data division… </vt:lpstr>
      <vt:lpstr>Matrix-vector multiplication with rowwise data division… </vt:lpstr>
      <vt:lpstr>Matrix-vector multiplication with rowwise data division… </vt:lpstr>
      <vt:lpstr>Matrix-vector multiplication with rowwise data division… </vt:lpstr>
      <vt:lpstr>Matrix-vector multiplication with rowwise data division… </vt:lpstr>
      <vt:lpstr>Matrix-vector multiplication with rowwise data division… </vt:lpstr>
      <vt:lpstr>Matrix-vector multiplication with rowwise data division… </vt:lpstr>
      <vt:lpstr>Matrix-vector multiplication with rowwise data division… </vt:lpstr>
      <vt:lpstr>Matrix-vector multiplication with rowwise data division… </vt:lpstr>
      <vt:lpstr>Matrix-vector multiplication with rowwise data division… </vt:lpstr>
      <vt:lpstr>Matrix-vector multiplication with rowwise data division… </vt:lpstr>
      <vt:lpstr>Matrix-vector multiplication with rowwise data division… </vt:lpstr>
      <vt:lpstr>Matrix-vector multiplication with rowwise data division… </vt:lpstr>
      <vt:lpstr>Matrix-vector multiplication with rowwise data division… </vt:lpstr>
      <vt:lpstr>The problem statement of matrix-matrix multiplication</vt:lpstr>
      <vt:lpstr>The problem statement of matrix-matrix multiplication</vt:lpstr>
      <vt:lpstr>Sequential algorithm…</vt:lpstr>
      <vt:lpstr>Sequential algorithm…</vt:lpstr>
      <vt:lpstr>Sequential algorithm…</vt:lpstr>
      <vt:lpstr>Sequential algorithm…</vt:lpstr>
      <vt:lpstr>Sequential algorithm…</vt:lpstr>
      <vt:lpstr>Sequential algorithm…</vt:lpstr>
      <vt:lpstr>Sequential algorithm…</vt:lpstr>
      <vt:lpstr>Sequential algorithm…</vt:lpstr>
      <vt:lpstr>Sequential algorithm…</vt:lpstr>
      <vt:lpstr>Sequential algorithm…</vt:lpstr>
      <vt:lpstr>Sequential algorithm…</vt:lpstr>
      <vt:lpstr>Basic parallel algorithm of matrices multiplication…</vt:lpstr>
      <vt:lpstr>Basic parallel algorithm of matrices multiplication…</vt:lpstr>
      <vt:lpstr>Basic parallel algorithm of matrices multiplication…</vt:lpstr>
      <vt:lpstr>Basic parallel algorithm of matrices multiplication…</vt:lpstr>
      <vt:lpstr>Basic parallel algorithm of matrices multiplication…</vt:lpstr>
      <vt:lpstr>Basic parallel algorithm of matrices multiplication…</vt:lpstr>
      <vt:lpstr>Basic parallel algorithm of matrices multiplication…</vt:lpstr>
      <vt:lpstr>Basic parallel algorithm of matrices multiplication…</vt:lpstr>
      <vt:lpstr>Basic parallel algorithm of matrices multiplication…</vt:lpstr>
      <vt:lpstr>Basic parallel algorithm of matrices multiplication…</vt:lpstr>
      <vt:lpstr>Basic parallel algorithm of matrices multiplication…</vt:lpstr>
      <vt:lpstr>Basic parallel algorithm of matrices multiplication…</vt:lpstr>
      <vt:lpstr>Basic parallel algorithm of matrices multiplication</vt:lpstr>
      <vt:lpstr>Chessboard block algorithm of matrices multiplication…</vt:lpstr>
      <vt:lpstr>Chessboard block algorithm of matrices multiplication…</vt:lpstr>
      <vt:lpstr>Chessboard block algorithm of matrices multiplication…</vt:lpstr>
      <vt:lpstr>Chessboard block algorithm of matrices multiplication…</vt:lpstr>
      <vt:lpstr>Chessboard block algorithm of matrices multiplication…</vt:lpstr>
      <vt:lpstr>Chessboard block algorithm of matrices multiplication…</vt:lpstr>
      <vt:lpstr>Chessboard block algorithm of matrices multiplication…</vt:lpstr>
      <vt:lpstr>Chessboard block algorithm of matrices multiplication…</vt:lpstr>
      <vt:lpstr>Chessboard block algorithm of matrices multiplication…</vt:lpstr>
      <vt:lpstr>Chessboard block algorithm of matrices multiplication…</vt:lpstr>
      <vt:lpstr>Chessboard block algorithm of matrices multiplication…</vt:lpstr>
      <vt:lpstr>Chessboard block algorithm of matrices multiplication…</vt:lpstr>
      <vt:lpstr>Chessboard block algorithm that uses cache-memory efficiently …</vt:lpstr>
      <vt:lpstr>Chessboard block algorithm that uses cache-memory efficiently …</vt:lpstr>
      <vt:lpstr>Chessboard block algorithm that uses cache-memory efficiently …</vt:lpstr>
      <vt:lpstr>Chessboard block algorithm that uses cache-memory efficiently …</vt:lpstr>
      <vt:lpstr>Chessboard block algorithm that uses cache-memory efficiently …</vt:lpstr>
      <vt:lpstr>Chessboard block algorithm that uses cache-memory efficiently …</vt:lpstr>
      <vt:lpstr>Chessboard block algorithm that uses cache-memory efficiently …</vt:lpstr>
      <vt:lpstr>Chessboard block algorithm that uses cache-memory efficiently …</vt:lpstr>
      <vt:lpstr>Chessboard block algorithm that uses cache-memory efficiently …</vt:lpstr>
      <vt:lpstr>Chessboard block algorithm that uses cache-memory efficiently …</vt:lpstr>
      <vt:lpstr>Chessboard block algorithm that uses cache-memory efficiently …</vt:lpstr>
      <vt:lpstr>Chessboard block algorithm that uses cache-memory efficiently …</vt:lpstr>
      <vt:lpstr>References</vt:lpstr>
      <vt:lpstr>Internet resources</vt:lpstr>
      <vt:lpstr>Team of authors</vt:lpstr>
    </vt:vector>
  </TitlesOfParts>
  <Company>Нижегородский университет</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Параллельные численные методы. Метод Гаусса</dc:title>
  <dc:creator>Баркалов К.А.</dc:creator>
  <cp:lastModifiedBy>bka</cp:lastModifiedBy>
  <cp:revision>1713</cp:revision>
  <dcterms:created xsi:type="dcterms:W3CDTF">2004-08-14T10:27:56Z</dcterms:created>
  <dcterms:modified xsi:type="dcterms:W3CDTF">2014-12-07T18:14:11Z</dcterms:modified>
</cp:coreProperties>
</file>