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478" r:id="rId2"/>
    <p:sldId id="639" r:id="rId3"/>
    <p:sldId id="640" r:id="rId4"/>
    <p:sldId id="641" r:id="rId5"/>
    <p:sldId id="642" r:id="rId6"/>
    <p:sldId id="643" r:id="rId7"/>
    <p:sldId id="644" r:id="rId8"/>
    <p:sldId id="645" r:id="rId9"/>
    <p:sldId id="646" r:id="rId10"/>
    <p:sldId id="647" r:id="rId11"/>
    <p:sldId id="669" r:id="rId12"/>
    <p:sldId id="648" r:id="rId13"/>
    <p:sldId id="649" r:id="rId14"/>
    <p:sldId id="650" r:id="rId15"/>
    <p:sldId id="655" r:id="rId16"/>
    <p:sldId id="688" r:id="rId17"/>
    <p:sldId id="689" r:id="rId18"/>
    <p:sldId id="691" r:id="rId19"/>
    <p:sldId id="690" r:id="rId20"/>
    <p:sldId id="692" r:id="rId21"/>
    <p:sldId id="693" r:id="rId22"/>
    <p:sldId id="694" r:id="rId23"/>
    <p:sldId id="695" r:id="rId24"/>
    <p:sldId id="697" r:id="rId25"/>
    <p:sldId id="687" r:id="rId26"/>
    <p:sldId id="653" r:id="rId27"/>
    <p:sldId id="658" r:id="rId28"/>
    <p:sldId id="703" r:id="rId29"/>
    <p:sldId id="704" r:id="rId30"/>
    <p:sldId id="705" r:id="rId31"/>
    <p:sldId id="707" r:id="rId32"/>
    <p:sldId id="706" r:id="rId33"/>
    <p:sldId id="708" r:id="rId34"/>
    <p:sldId id="709" r:id="rId35"/>
    <p:sldId id="710" r:id="rId36"/>
    <p:sldId id="698" r:id="rId37"/>
    <p:sldId id="699" r:id="rId38"/>
    <p:sldId id="700" r:id="rId39"/>
    <p:sldId id="701" r:id="rId40"/>
    <p:sldId id="702" r:id="rId41"/>
    <p:sldId id="711" r:id="rId42"/>
    <p:sldId id="713" r:id="rId43"/>
    <p:sldId id="712" r:id="rId44"/>
    <p:sldId id="656" r:id="rId45"/>
    <p:sldId id="659" r:id="rId46"/>
    <p:sldId id="715" r:id="rId47"/>
    <p:sldId id="661" r:id="rId48"/>
    <p:sldId id="714" r:id="rId49"/>
    <p:sldId id="662" r:id="rId50"/>
    <p:sldId id="663" r:id="rId51"/>
    <p:sldId id="664" r:id="rId52"/>
    <p:sldId id="665" r:id="rId53"/>
    <p:sldId id="666" r:id="rId54"/>
    <p:sldId id="668" r:id="rId55"/>
    <p:sldId id="667" r:id="rId56"/>
    <p:sldId id="716" r:id="rId57"/>
    <p:sldId id="717" r:id="rId58"/>
    <p:sldId id="718" r:id="rId59"/>
    <p:sldId id="654" r:id="rId60"/>
    <p:sldId id="596" r:id="rId61"/>
    <p:sldId id="598" r:id="rId62"/>
    <p:sldId id="513" r:id="rId6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222" autoAdjust="0"/>
    <p:restoredTop sz="99857" autoAdjust="0"/>
  </p:normalViewPr>
  <p:slideViewPr>
    <p:cSldViewPr>
      <p:cViewPr varScale="1">
        <p:scale>
          <a:sx n="93" d="100"/>
          <a:sy n="93" d="100"/>
        </p:scale>
        <p:origin x="-64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BBCF6C-ED48-4BB9-81FD-895C46F44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762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B55D48-8E76-4EC8-BA08-24CA7F749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1873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CA263A-F705-4F28-9758-3628F502BE2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57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57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08F5E8-9729-4155-95D3-E42E05AF34BE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67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D06381-813D-4C57-B288-48A55988A398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77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77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CBACD6-488E-484D-9F63-F36B8B8DB181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87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12E59-E45E-4AD9-9455-98C4715C0611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98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98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BAE96B-D021-4B23-BE9A-2B92ED48ED5D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11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E841A4-F8F0-4F0D-9A9D-53A0772F561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85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8C0537-249F-443A-9C71-525C40D5B721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95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3AEBC9-6FCC-406B-B0CB-A088A47E3A7C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05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3AA849-30DA-4AFE-AF5C-5DBF84D9E891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16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4094F-4B07-4266-8FF0-28BD5D7A5F74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26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2FAB7C-18C3-451B-AE5B-AD7F10EDA2A2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15EA8D-FE50-4866-96BA-0E8BC69551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46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E4BC79-FC6D-487D-8535-391A1E5DF1BE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Solving of system of linear algebraic equations with sparse matrix by example of Cholesky factorization </a:t>
            </a:r>
            <a:endParaRPr lang="ru-RU" dirty="0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5879-00C2-4D7F-90D4-F7F2A170A174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Solving of system of linear algebraic equations with sparse matrix by example of Cholesky factorization 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Solving of system of linear algebraic equations with sparse matrix by example of Cholesky factorization 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C9E77-81D8-472D-B7D6-ABA8EF6CD99F}" type="slidenum">
              <a:rPr lang="ru-RU"/>
              <a:pPr>
                <a:defRPr/>
              </a:pPr>
              <a:t>‹#›</a:t>
            </a:fld>
            <a:r>
              <a:rPr lang="ru-RU" dirty="0"/>
              <a:t> из 40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Solving of system of linear algebraic equations with sparse matrix by example of Cholesky factorization 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>
              <a:defRPr/>
            </a:pPr>
            <a:fld id="{EF21B9AE-3E80-452A-AD26-7C421983C1CE}" type="slidenum">
              <a:rPr lang="ru-RU"/>
              <a:pPr>
                <a:defRPr/>
              </a:pPr>
              <a:t>‹#›</a:t>
            </a:fld>
            <a:r>
              <a:rPr lang="ru-RU" dirty="0"/>
              <a:t> из 30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8442" name="Picture 13" descr="NNGU_Logo_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9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fup.unn.r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196581"/>
            <a:ext cx="8420100" cy="1477328"/>
          </a:xfrm>
        </p:spPr>
        <p:txBody>
          <a:bodyPr>
            <a:spAutoFit/>
          </a:bodyPr>
          <a:lstStyle/>
          <a:p>
            <a:pPr algn="ctr"/>
            <a:r>
              <a:rPr lang="en-US" dirty="0"/>
              <a:t>Solving of system of linear algebraic equations with sparse matrix by example of Cholesky factorization </a:t>
            </a:r>
            <a:endParaRPr lang="ru-RU" dirty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13166" y="5591175"/>
            <a:ext cx="273637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</a:t>
            </a:r>
            <a:r>
              <a:rPr lang="en-US" sz="2000" smtClean="0">
                <a:latin typeface="Arial" charset="0"/>
              </a:rPr>
              <a:t>Barkalov,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17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graph representation</a:t>
            </a:r>
            <a:endParaRPr lang="ru-RU" sz="2800" dirty="0" smtClean="0"/>
          </a:p>
        </p:txBody>
      </p:sp>
      <p:sp>
        <p:nvSpPr>
          <p:cNvPr id="717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The arrow-shaped matrix </a:t>
            </a:r>
            <a:r>
              <a:rPr lang="ru-RU" dirty="0" smtClean="0">
                <a:sym typeface="Symbol" pitchFamily="18" charset="2"/>
              </a:rPr>
              <a:t></a:t>
            </a:r>
            <a:r>
              <a:rPr lang="ru-RU" dirty="0" smtClean="0"/>
              <a:t> </a:t>
            </a:r>
            <a:r>
              <a:rPr lang="en-US" dirty="0" smtClean="0"/>
              <a:t>the graph with adjacency matrix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en-US" dirty="0" smtClean="0"/>
              <a:t>The loops corresponding to the diagonal elements of the matrix are eliminated.</a:t>
            </a:r>
            <a:endParaRPr lang="ru-RU" dirty="0" smtClean="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8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9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0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1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2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3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4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5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6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7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8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920750" y="1700213"/>
          <a:ext cx="2155825" cy="2292350"/>
        </p:xfrm>
        <a:graphic>
          <a:graphicData uri="http://schemas.openxmlformats.org/presentationml/2006/ole">
            <p:oleObj spid="_x0000_s7189" name="Формула" r:id="rId4" imgW="1079500" imgH="1143000" progId="Equation.3">
              <p:embed/>
            </p:oleObj>
          </a:graphicData>
        </a:graphic>
      </p:graphicFrame>
      <p:sp>
        <p:nvSpPr>
          <p:cNvPr id="7190" name="Rectangle 5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91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7192" name="Group 6"/>
          <p:cNvGrpSpPr>
            <a:grpSpLocks noChangeAspect="1"/>
          </p:cNvGrpSpPr>
          <p:nvPr/>
        </p:nvGrpSpPr>
        <p:grpSpPr bwMode="auto">
          <a:xfrm>
            <a:off x="4592638" y="1773238"/>
            <a:ext cx="2663825" cy="2160587"/>
            <a:chOff x="4581" y="6012"/>
            <a:chExt cx="3240" cy="2700"/>
          </a:xfrm>
        </p:grpSpPr>
        <p:sp>
          <p:nvSpPr>
            <p:cNvPr id="7195" name="AutoShape 16"/>
            <p:cNvSpPr>
              <a:spLocks noChangeAspect="1" noChangeArrowheads="1" noTextEdit="1"/>
            </p:cNvSpPr>
            <p:nvPr/>
          </p:nvSpPr>
          <p:spPr bwMode="auto">
            <a:xfrm>
              <a:off x="4581" y="6012"/>
              <a:ext cx="3240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43" name="Oval 15"/>
            <p:cNvSpPr>
              <a:spLocks noChangeArrowheads="1"/>
            </p:cNvSpPr>
            <p:nvPr/>
          </p:nvSpPr>
          <p:spPr bwMode="auto">
            <a:xfrm>
              <a:off x="5842" y="6970"/>
              <a:ext cx="539" cy="54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2000">
                  <a:latin typeface="+mn-lt"/>
                  <a:ea typeface="Times New Roman" pitchFamily="18" charset="0"/>
                  <a:cs typeface="Arial" pitchFamily="34" charset="0"/>
                </a:rPr>
                <a:t>1</a:t>
              </a:r>
              <a:endParaRPr lang="ru-RU" sz="2000">
                <a:latin typeface="+mn-lt"/>
                <a:cs typeface="Arial" pitchFamily="34" charset="0"/>
              </a:endParaRPr>
            </a:p>
          </p:txBody>
        </p:sp>
        <p:sp>
          <p:nvSpPr>
            <p:cNvPr id="73742" name="Oval 14"/>
            <p:cNvSpPr>
              <a:spLocks noChangeArrowheads="1"/>
            </p:cNvSpPr>
            <p:nvPr/>
          </p:nvSpPr>
          <p:spPr bwMode="auto">
            <a:xfrm>
              <a:off x="4701" y="6970"/>
              <a:ext cx="541" cy="54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2000" dirty="0">
                  <a:latin typeface="+mn-lt"/>
                  <a:ea typeface="Times New Roman" pitchFamily="18" charset="0"/>
                  <a:cs typeface="Arial" pitchFamily="34" charset="0"/>
                </a:rPr>
                <a:t>3</a:t>
              </a:r>
              <a:endParaRPr lang="ru-RU" sz="2000" dirty="0">
                <a:latin typeface="+mn-lt"/>
                <a:cs typeface="Arial" pitchFamily="34" charset="0"/>
              </a:endParaRPr>
            </a:p>
          </p:txBody>
        </p:sp>
        <p:sp>
          <p:nvSpPr>
            <p:cNvPr id="73741" name="Oval 13"/>
            <p:cNvSpPr>
              <a:spLocks noChangeArrowheads="1"/>
            </p:cNvSpPr>
            <p:nvPr/>
          </p:nvSpPr>
          <p:spPr bwMode="auto">
            <a:xfrm>
              <a:off x="5842" y="7992"/>
              <a:ext cx="539" cy="54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2000" dirty="0">
                  <a:latin typeface="+mn-lt"/>
                  <a:ea typeface="Times New Roman" pitchFamily="18" charset="0"/>
                  <a:cs typeface="Arial" pitchFamily="34" charset="0"/>
                </a:rPr>
                <a:t>4</a:t>
              </a:r>
              <a:endParaRPr lang="ru-RU" sz="2000" dirty="0">
                <a:latin typeface="+mn-lt"/>
                <a:cs typeface="Arial" pitchFamily="34" charset="0"/>
              </a:endParaRPr>
            </a:p>
          </p:txBody>
        </p:sp>
        <p:sp>
          <p:nvSpPr>
            <p:cNvPr id="73740" name="Oval 12"/>
            <p:cNvSpPr>
              <a:spLocks noChangeArrowheads="1"/>
            </p:cNvSpPr>
            <p:nvPr/>
          </p:nvSpPr>
          <p:spPr bwMode="auto">
            <a:xfrm>
              <a:off x="5842" y="6012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2000">
                  <a:latin typeface="+mn-lt"/>
                  <a:ea typeface="Times New Roman" pitchFamily="18" charset="0"/>
                  <a:cs typeface="Arial" pitchFamily="34" charset="0"/>
                </a:rPr>
                <a:t>2</a:t>
              </a:r>
              <a:endParaRPr lang="ru-RU" sz="2000">
                <a:latin typeface="+mn-lt"/>
                <a:cs typeface="Arial" pitchFamily="34" charset="0"/>
              </a:endParaRPr>
            </a:p>
          </p:txBody>
        </p:sp>
        <p:sp>
          <p:nvSpPr>
            <p:cNvPr id="73739" name="Oval 11"/>
            <p:cNvSpPr>
              <a:spLocks noChangeArrowheads="1"/>
            </p:cNvSpPr>
            <p:nvPr/>
          </p:nvSpPr>
          <p:spPr bwMode="auto">
            <a:xfrm>
              <a:off x="7041" y="6970"/>
              <a:ext cx="539" cy="54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r>
                <a:rPr lang="ru-RU" sz="2000">
                  <a:latin typeface="+mn-lt"/>
                  <a:ea typeface="Times New Roman" pitchFamily="18" charset="0"/>
                  <a:cs typeface="Arial" pitchFamily="34" charset="0"/>
                </a:rPr>
                <a:t>5</a:t>
              </a:r>
              <a:endParaRPr lang="ru-RU" sz="2000">
                <a:latin typeface="+mn-lt"/>
                <a:cs typeface="Arial" pitchFamily="34" charset="0"/>
              </a:endParaRPr>
            </a:p>
          </p:txBody>
        </p:sp>
        <p:cxnSp>
          <p:nvCxnSpPr>
            <p:cNvPr id="7201" name="AutoShape 10"/>
            <p:cNvCxnSpPr>
              <a:cxnSpLocks noChangeShapeType="1"/>
            </p:cNvCxnSpPr>
            <p:nvPr/>
          </p:nvCxnSpPr>
          <p:spPr bwMode="auto">
            <a:xfrm flipH="1">
              <a:off x="5241" y="7242"/>
              <a:ext cx="6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202" name="AutoShape 9"/>
            <p:cNvCxnSpPr>
              <a:cxnSpLocks noChangeShapeType="1"/>
            </p:cNvCxnSpPr>
            <p:nvPr/>
          </p:nvCxnSpPr>
          <p:spPr bwMode="auto">
            <a:xfrm>
              <a:off x="6111" y="7512"/>
              <a:ext cx="1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203" name="AutoShape 8"/>
            <p:cNvCxnSpPr>
              <a:cxnSpLocks noChangeShapeType="1"/>
            </p:cNvCxnSpPr>
            <p:nvPr/>
          </p:nvCxnSpPr>
          <p:spPr bwMode="auto">
            <a:xfrm flipV="1">
              <a:off x="6111" y="6552"/>
              <a:ext cx="1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204" name="AutoShape 7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7193" name="Нижний колонтитул 3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37" name="Номер слайда 3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Sequence of graphs</a:t>
            </a:r>
            <a:endParaRPr lang="ru-RU" sz="2800" dirty="0" smtClean="0"/>
          </a:p>
        </p:txBody>
      </p:sp>
      <p:sp>
        <p:nvSpPr>
          <p:cNvPr id="46083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4608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35125" y="1052513"/>
            <a:ext cx="6635750" cy="4968875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4608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710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Minimum degree method</a:t>
            </a:r>
            <a:endParaRPr lang="ru-RU" sz="2800" dirty="0" smtClean="0"/>
          </a:p>
        </p:txBody>
      </p:sp>
      <p:sp>
        <p:nvSpPr>
          <p:cNvPr id="47108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Initialization:</a:t>
            </a:r>
            <a:r>
              <a:rPr lang="ru-RU" dirty="0" smtClean="0"/>
              <a:t> </a:t>
            </a:r>
            <a:r>
              <a:rPr lang="en-US" dirty="0" smtClean="0"/>
              <a:t>G</a:t>
            </a:r>
            <a:r>
              <a:rPr lang="en-US" baseline="-25000" dirty="0" smtClean="0"/>
              <a:t>0</a:t>
            </a:r>
            <a:r>
              <a:rPr lang="en-US" dirty="0" smtClean="0"/>
              <a:t>=(V,E), </a:t>
            </a:r>
            <a:r>
              <a:rPr lang="en-US" dirty="0" err="1" smtClean="0"/>
              <a:t>i</a:t>
            </a:r>
            <a:r>
              <a:rPr lang="en-US" dirty="0" smtClean="0"/>
              <a:t>=1;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In </a:t>
            </a:r>
            <a:r>
              <a:rPr lang="en-US" dirty="0"/>
              <a:t>the graph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ru-RU" baseline="-25000" dirty="0"/>
              <a:t>-1</a:t>
            </a:r>
            <a:r>
              <a:rPr lang="ru-RU" dirty="0"/>
              <a:t> </a:t>
            </a:r>
            <a:r>
              <a:rPr lang="en-US" dirty="0" smtClean="0"/>
              <a:t>pick a node x with minimum degree</a:t>
            </a:r>
            <a:endParaRPr lang="ru-RU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Construct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en-US" dirty="0" smtClean="0"/>
              <a:t>=(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i</a:t>
            </a:r>
            <a:r>
              <a:rPr lang="en-US" dirty="0" err="1" smtClean="0"/>
              <a:t>,E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deleting the node x from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ru-RU" baseline="-25000" dirty="0" smtClean="0"/>
              <a:t>-1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Write the number of the deleted vertex to the permutation</a:t>
            </a:r>
            <a:r>
              <a:rPr lang="ru-RU" dirty="0" smtClean="0"/>
              <a:t> </a:t>
            </a:r>
            <a:r>
              <a:rPr lang="ru-RU" dirty="0" smtClean="0">
                <a:sym typeface="Symbol" pitchFamily="18" charset="2"/>
              </a:rPr>
              <a:t>.</a:t>
            </a:r>
            <a:endParaRPr lang="en-US" dirty="0" smtClean="0"/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If </a:t>
            </a:r>
            <a:r>
              <a:rPr lang="en-US" dirty="0" err="1" smtClean="0"/>
              <a:t>i</a:t>
            </a:r>
            <a:r>
              <a:rPr lang="en-US" dirty="0" smtClean="0"/>
              <a:t>&gt;|V|, then stop,</a:t>
            </a: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otherwise </a:t>
            </a:r>
            <a:r>
              <a:rPr lang="en-US" dirty="0" err="1" smtClean="0"/>
              <a:t>i</a:t>
            </a:r>
            <a:r>
              <a:rPr lang="en-US" dirty="0" smtClean="0"/>
              <a:t>=i+1</a:t>
            </a:r>
            <a:r>
              <a:rPr lang="ru-RU" dirty="0" smtClean="0"/>
              <a:t>, </a:t>
            </a:r>
            <a:r>
              <a:rPr lang="en-US" dirty="0" smtClean="0"/>
              <a:t>go to step </a:t>
            </a:r>
            <a:r>
              <a:rPr lang="ru-RU" dirty="0" smtClean="0"/>
              <a:t>2.</a:t>
            </a:r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/>
            <a:r>
              <a:rPr lang="en-US" dirty="0" smtClean="0"/>
              <a:t>If more than </a:t>
            </a:r>
            <a:r>
              <a:rPr lang="en-US" dirty="0"/>
              <a:t>one node </a:t>
            </a:r>
            <a:r>
              <a:rPr lang="en-US" dirty="0" smtClean="0"/>
              <a:t>with </a:t>
            </a:r>
            <a:r>
              <a:rPr lang="en-US" dirty="0"/>
              <a:t>minimum degree </a:t>
            </a:r>
            <a:r>
              <a:rPr lang="en-US" dirty="0" smtClean="0"/>
              <a:t>exist, pick any of them.</a:t>
            </a:r>
            <a:endParaRPr lang="ru-RU" dirty="0" smtClean="0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1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2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3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4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5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6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7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8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1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0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1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3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5" name="Rectangle 5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6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7127" name="Нижний колонтитул 24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25" name="Номер слайда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813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Minimum degree method</a:t>
            </a:r>
            <a:endParaRPr lang="ru-RU" sz="2800" dirty="0" smtClean="0"/>
          </a:p>
        </p:txBody>
      </p:sp>
      <p:sp>
        <p:nvSpPr>
          <p:cNvPr id="48132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pPr marL="457200" indent="-457200"/>
            <a:r>
              <a:rPr lang="en-US" dirty="0" smtClean="0"/>
              <a:t>Example of work of the method</a:t>
            </a:r>
            <a:endParaRPr lang="ru-RU" dirty="0" smtClean="0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6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8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39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0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1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2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3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4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5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7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9" name="Rectangle 5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50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51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8152" name="Group 1"/>
          <p:cNvGrpSpPr>
            <a:grpSpLocks noChangeAspect="1"/>
          </p:cNvGrpSpPr>
          <p:nvPr/>
        </p:nvGrpSpPr>
        <p:grpSpPr bwMode="auto">
          <a:xfrm>
            <a:off x="920750" y="1844675"/>
            <a:ext cx="2057400" cy="1714500"/>
            <a:chOff x="4581" y="6012"/>
            <a:chExt cx="3240" cy="2700"/>
          </a:xfrm>
        </p:grpSpPr>
        <p:sp>
          <p:nvSpPr>
            <p:cNvPr id="48190" name="AutoShape 11"/>
            <p:cNvSpPr>
              <a:spLocks noChangeAspect="1" noChangeArrowheads="1" noTextEdit="1"/>
            </p:cNvSpPr>
            <p:nvPr/>
          </p:nvSpPr>
          <p:spPr bwMode="auto">
            <a:xfrm>
              <a:off x="4581" y="6012"/>
              <a:ext cx="3240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91" name="Oval 10"/>
            <p:cNvSpPr>
              <a:spLocks noChangeArrowheads="1"/>
            </p:cNvSpPr>
            <p:nvPr/>
          </p:nvSpPr>
          <p:spPr bwMode="auto">
            <a:xfrm>
              <a:off x="58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48192" name="Oval 9"/>
            <p:cNvSpPr>
              <a:spLocks noChangeArrowheads="1"/>
            </p:cNvSpPr>
            <p:nvPr/>
          </p:nvSpPr>
          <p:spPr bwMode="auto">
            <a:xfrm>
              <a:off x="470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48193" name="Oval 8"/>
            <p:cNvSpPr>
              <a:spLocks noChangeArrowheads="1"/>
            </p:cNvSpPr>
            <p:nvPr/>
          </p:nvSpPr>
          <p:spPr bwMode="auto">
            <a:xfrm>
              <a:off x="5841" y="799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48194" name="Oval 7"/>
            <p:cNvSpPr>
              <a:spLocks noChangeArrowheads="1"/>
            </p:cNvSpPr>
            <p:nvPr/>
          </p:nvSpPr>
          <p:spPr bwMode="auto">
            <a:xfrm>
              <a:off x="5841" y="601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48195" name="Oval 6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  <p:cxnSp>
          <p:nvCxnSpPr>
            <p:cNvPr id="48196" name="AutoShape 5"/>
            <p:cNvCxnSpPr>
              <a:cxnSpLocks noChangeShapeType="1"/>
            </p:cNvCxnSpPr>
            <p:nvPr/>
          </p:nvCxnSpPr>
          <p:spPr bwMode="auto">
            <a:xfrm flipH="1">
              <a:off x="5241" y="7242"/>
              <a:ext cx="6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97" name="AutoShape 4"/>
            <p:cNvCxnSpPr>
              <a:cxnSpLocks noChangeShapeType="1"/>
            </p:cNvCxnSpPr>
            <p:nvPr/>
          </p:nvCxnSpPr>
          <p:spPr bwMode="auto">
            <a:xfrm>
              <a:off x="6111" y="7512"/>
              <a:ext cx="1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98" name="AutoShape 3"/>
            <p:cNvCxnSpPr>
              <a:cxnSpLocks noChangeShapeType="1"/>
            </p:cNvCxnSpPr>
            <p:nvPr/>
          </p:nvCxnSpPr>
          <p:spPr bwMode="auto">
            <a:xfrm flipV="1">
              <a:off x="6111" y="6552"/>
              <a:ext cx="1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99" name="AutoShape 2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8153" name="Rectangle 2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8154" name="Group 18"/>
          <p:cNvGrpSpPr>
            <a:grpSpLocks noChangeAspect="1"/>
          </p:cNvGrpSpPr>
          <p:nvPr/>
        </p:nvGrpSpPr>
        <p:grpSpPr bwMode="auto">
          <a:xfrm>
            <a:off x="992188" y="3573463"/>
            <a:ext cx="2057400" cy="1714500"/>
            <a:chOff x="4581" y="6012"/>
            <a:chExt cx="3240" cy="2700"/>
          </a:xfrm>
        </p:grpSpPr>
        <p:sp>
          <p:nvSpPr>
            <p:cNvPr id="48182" name="AutoShape 26"/>
            <p:cNvSpPr>
              <a:spLocks noChangeAspect="1" noChangeArrowheads="1" noTextEdit="1"/>
            </p:cNvSpPr>
            <p:nvPr/>
          </p:nvSpPr>
          <p:spPr bwMode="auto">
            <a:xfrm>
              <a:off x="4581" y="6012"/>
              <a:ext cx="3240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83" name="Oval 25"/>
            <p:cNvSpPr>
              <a:spLocks noChangeArrowheads="1"/>
            </p:cNvSpPr>
            <p:nvPr/>
          </p:nvSpPr>
          <p:spPr bwMode="auto">
            <a:xfrm>
              <a:off x="58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48184" name="Oval 24"/>
            <p:cNvSpPr>
              <a:spLocks noChangeArrowheads="1"/>
            </p:cNvSpPr>
            <p:nvPr/>
          </p:nvSpPr>
          <p:spPr bwMode="auto">
            <a:xfrm>
              <a:off x="470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48185" name="Oval 23"/>
            <p:cNvSpPr>
              <a:spLocks noChangeArrowheads="1"/>
            </p:cNvSpPr>
            <p:nvPr/>
          </p:nvSpPr>
          <p:spPr bwMode="auto">
            <a:xfrm>
              <a:off x="5841" y="799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48186" name="Oval 22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  <p:cxnSp>
          <p:nvCxnSpPr>
            <p:cNvPr id="48187" name="AutoShape 21"/>
            <p:cNvCxnSpPr>
              <a:cxnSpLocks noChangeShapeType="1"/>
            </p:cNvCxnSpPr>
            <p:nvPr/>
          </p:nvCxnSpPr>
          <p:spPr bwMode="auto">
            <a:xfrm flipH="1">
              <a:off x="5241" y="7242"/>
              <a:ext cx="6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88" name="AutoShape 20"/>
            <p:cNvCxnSpPr>
              <a:cxnSpLocks noChangeShapeType="1"/>
            </p:cNvCxnSpPr>
            <p:nvPr/>
          </p:nvCxnSpPr>
          <p:spPr bwMode="auto">
            <a:xfrm>
              <a:off x="6111" y="7512"/>
              <a:ext cx="1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89" name="AutoShape 19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8155" name="Rectangle 3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8156" name="Group 32"/>
          <p:cNvGrpSpPr>
            <a:grpSpLocks noChangeAspect="1"/>
          </p:cNvGrpSpPr>
          <p:nvPr/>
        </p:nvGrpSpPr>
        <p:grpSpPr bwMode="auto">
          <a:xfrm>
            <a:off x="3297238" y="2060575"/>
            <a:ext cx="2057400" cy="1257300"/>
            <a:chOff x="4581" y="6732"/>
            <a:chExt cx="3240" cy="1980"/>
          </a:xfrm>
        </p:grpSpPr>
        <p:sp>
          <p:nvSpPr>
            <p:cNvPr id="48176" name="AutoShape 38"/>
            <p:cNvSpPr>
              <a:spLocks noChangeAspect="1" noChangeArrowheads="1" noTextEdit="1"/>
            </p:cNvSpPr>
            <p:nvPr/>
          </p:nvSpPr>
          <p:spPr bwMode="auto">
            <a:xfrm>
              <a:off x="4581" y="6732"/>
              <a:ext cx="3240" cy="1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77" name="Oval 37"/>
            <p:cNvSpPr>
              <a:spLocks noChangeArrowheads="1"/>
            </p:cNvSpPr>
            <p:nvPr/>
          </p:nvSpPr>
          <p:spPr bwMode="auto">
            <a:xfrm>
              <a:off x="58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48178" name="Oval 36"/>
            <p:cNvSpPr>
              <a:spLocks noChangeArrowheads="1"/>
            </p:cNvSpPr>
            <p:nvPr/>
          </p:nvSpPr>
          <p:spPr bwMode="auto">
            <a:xfrm>
              <a:off x="5841" y="799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48179" name="Oval 35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  <p:cxnSp>
          <p:nvCxnSpPr>
            <p:cNvPr id="48180" name="AutoShape 34"/>
            <p:cNvCxnSpPr>
              <a:cxnSpLocks noChangeShapeType="1"/>
            </p:cNvCxnSpPr>
            <p:nvPr/>
          </p:nvCxnSpPr>
          <p:spPr bwMode="auto">
            <a:xfrm>
              <a:off x="6111" y="7512"/>
              <a:ext cx="1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8181" name="AutoShape 33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8157" name="Rectangle 4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8158" name="Group 43"/>
          <p:cNvGrpSpPr>
            <a:grpSpLocks noChangeAspect="1"/>
          </p:cNvGrpSpPr>
          <p:nvPr/>
        </p:nvGrpSpPr>
        <p:grpSpPr bwMode="auto">
          <a:xfrm>
            <a:off x="3584575" y="4076700"/>
            <a:ext cx="1828800" cy="1257300"/>
            <a:chOff x="4941" y="6732"/>
            <a:chExt cx="2880" cy="1980"/>
          </a:xfrm>
        </p:grpSpPr>
        <p:sp>
          <p:nvSpPr>
            <p:cNvPr id="48172" name="AutoShape 47"/>
            <p:cNvSpPr>
              <a:spLocks noChangeAspect="1" noChangeArrowheads="1" noTextEdit="1"/>
            </p:cNvSpPr>
            <p:nvPr/>
          </p:nvSpPr>
          <p:spPr bwMode="auto">
            <a:xfrm>
              <a:off x="4941" y="6732"/>
              <a:ext cx="2880" cy="1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73" name="Oval 46"/>
            <p:cNvSpPr>
              <a:spLocks noChangeArrowheads="1"/>
            </p:cNvSpPr>
            <p:nvPr/>
          </p:nvSpPr>
          <p:spPr bwMode="auto">
            <a:xfrm>
              <a:off x="58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48174" name="Oval 45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  <p:cxnSp>
          <p:nvCxnSpPr>
            <p:cNvPr id="48175" name="AutoShape 44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48159" name="Rectangle 5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60" name="Rectangle 6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48161" name="Group 59"/>
          <p:cNvGrpSpPr>
            <a:grpSpLocks noChangeAspect="1"/>
          </p:cNvGrpSpPr>
          <p:nvPr/>
        </p:nvGrpSpPr>
        <p:grpSpPr bwMode="auto">
          <a:xfrm>
            <a:off x="7256463" y="2205038"/>
            <a:ext cx="685800" cy="571500"/>
            <a:chOff x="6561" y="6732"/>
            <a:chExt cx="1080" cy="900"/>
          </a:xfrm>
        </p:grpSpPr>
        <p:sp>
          <p:nvSpPr>
            <p:cNvPr id="48170" name="AutoShape 61"/>
            <p:cNvSpPr>
              <a:spLocks noChangeAspect="1" noChangeArrowheads="1" noTextEdit="1"/>
            </p:cNvSpPr>
            <p:nvPr/>
          </p:nvSpPr>
          <p:spPr bwMode="auto">
            <a:xfrm>
              <a:off x="6561" y="6732"/>
              <a:ext cx="108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171" name="Oval 60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</p:grpSp>
      <p:sp>
        <p:nvSpPr>
          <p:cNvPr id="48162" name="Прямоугольник 70"/>
          <p:cNvSpPr>
            <a:spLocks noChangeArrowheads="1"/>
          </p:cNvSpPr>
          <p:nvPr/>
        </p:nvSpPr>
        <p:spPr bwMode="auto">
          <a:xfrm>
            <a:off x="1136650" y="3500438"/>
            <a:ext cx="13509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200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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}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3" name="Прямоугольник 71"/>
          <p:cNvSpPr>
            <a:spLocks noChangeArrowheads="1"/>
          </p:cNvSpPr>
          <p:nvPr/>
        </p:nvSpPr>
        <p:spPr bwMode="auto">
          <a:xfrm>
            <a:off x="1136650" y="5300663"/>
            <a:ext cx="1163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{2}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4" name="Прямоугольник 72"/>
          <p:cNvSpPr>
            <a:spLocks noChangeArrowheads="1"/>
          </p:cNvSpPr>
          <p:nvPr/>
        </p:nvSpPr>
        <p:spPr bwMode="auto">
          <a:xfrm>
            <a:off x="3729038" y="3573463"/>
            <a:ext cx="1355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{2,3}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5" name="Прямоугольник 73"/>
          <p:cNvSpPr>
            <a:spLocks noChangeArrowheads="1"/>
          </p:cNvSpPr>
          <p:nvPr/>
        </p:nvSpPr>
        <p:spPr bwMode="auto">
          <a:xfrm>
            <a:off x="3763963" y="5300663"/>
            <a:ext cx="1549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{2,3,4}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6" name="Прямоугольник 74"/>
          <p:cNvSpPr>
            <a:spLocks noChangeArrowheads="1"/>
          </p:cNvSpPr>
          <p:nvPr/>
        </p:nvSpPr>
        <p:spPr bwMode="auto">
          <a:xfrm>
            <a:off x="6897688" y="3532188"/>
            <a:ext cx="1741487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{2,3,4,1}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7" name="Прямоугольник 75"/>
          <p:cNvSpPr>
            <a:spLocks noChangeArrowheads="1"/>
          </p:cNvSpPr>
          <p:nvPr/>
        </p:nvSpPr>
        <p:spPr bwMode="auto">
          <a:xfrm>
            <a:off x="6824663" y="5229225"/>
            <a:ext cx="2286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000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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{2,3,4,1,5}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68" name="Нижний колонтитул 71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2" name="Номер слайда 7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1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Minimum degree method</a:t>
            </a:r>
            <a:endParaRPr lang="ru-RU" sz="2800" dirty="0" smtClean="0"/>
          </a:p>
        </p:txBody>
      </p:sp>
      <p:sp>
        <p:nvSpPr>
          <p:cNvPr id="8199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pPr marL="457200" indent="-457200"/>
            <a:r>
              <a:rPr lang="en-US" dirty="0" smtClean="0"/>
              <a:t>The matrix corresponding to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{2,3,4,1,5}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Another permutation matrix </a:t>
            </a:r>
            <a:r>
              <a:rPr lang="en-US" i="1" dirty="0" smtClean="0">
                <a:cs typeface="Times New Roman" pitchFamily="18" charset="0"/>
              </a:rPr>
              <a:t>L</a:t>
            </a:r>
            <a:endParaRPr lang="ru-RU" i="1" dirty="0" smtClean="0"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None/>
            </a:pPr>
            <a:r>
              <a:rPr lang="en-US" dirty="0" smtClean="0">
                <a:cs typeface="Times New Roman" pitchFamily="18" charset="0"/>
              </a:rPr>
              <a:t>is as sparse as </a:t>
            </a:r>
            <a:r>
              <a:rPr lang="en-US" i="1" dirty="0" smtClean="0">
                <a:cs typeface="Times New Roman" pitchFamily="18" charset="0"/>
              </a:rPr>
              <a:t>PAP</a:t>
            </a:r>
            <a:r>
              <a:rPr lang="en-US" i="1" baseline="30000" dirty="0" smtClean="0">
                <a:cs typeface="Times New Roman" pitchFamily="18" charset="0"/>
              </a:rPr>
              <a:t>T</a:t>
            </a:r>
            <a:endParaRPr lang="ru-RU" i="1" baseline="30000" dirty="0" smtClean="0"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 </a:t>
            </a:r>
          </a:p>
        </p:txBody>
      </p:sp>
      <p:sp>
        <p:nvSpPr>
          <p:cNvPr id="820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1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3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4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5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7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8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9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4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6" name="Rectangle 5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7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1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1136650" y="1676400"/>
          <a:ext cx="2468563" cy="2057400"/>
        </p:xfrm>
        <a:graphic>
          <a:graphicData uri="http://schemas.openxmlformats.org/presentationml/2006/ole">
            <p:oleObj spid="_x0000_s8251" name="Формула" r:id="rId4" imgW="1371600" imgH="1143000" progId="Equation.3">
              <p:embed/>
            </p:oleObj>
          </a:graphicData>
        </a:graphic>
      </p:graphicFrame>
      <p:sp>
        <p:nvSpPr>
          <p:cNvPr id="8219" name="Rectangle 3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2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4448175" y="1657350"/>
          <a:ext cx="3941763" cy="2058988"/>
        </p:xfrm>
        <a:graphic>
          <a:graphicData uri="http://schemas.openxmlformats.org/presentationml/2006/ole">
            <p:oleObj spid="_x0000_s8252" name="Формула" r:id="rId5" imgW="2184400" imgH="1143000" progId="Equation.3">
              <p:embed/>
            </p:oleObj>
          </a:graphicData>
        </a:graphic>
      </p:graphicFrame>
      <p:sp>
        <p:nvSpPr>
          <p:cNvPr id="822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6" name="Object 6"/>
          <p:cNvGraphicFramePr>
            <a:graphicFrameLocks noChangeAspect="1"/>
          </p:cNvGraphicFramePr>
          <p:nvPr/>
        </p:nvGraphicFramePr>
        <p:xfrm>
          <a:off x="4953000" y="3860800"/>
          <a:ext cx="4376738" cy="2058988"/>
        </p:xfrm>
        <a:graphic>
          <a:graphicData uri="http://schemas.openxmlformats.org/presentationml/2006/ole">
            <p:oleObj spid="_x0000_s8253" name="Формула" r:id="rId6" imgW="2425700" imgH="1143000" progId="Equation.3">
              <p:embed/>
            </p:oleObj>
          </a:graphicData>
        </a:graphic>
      </p:graphicFrame>
      <p:sp>
        <p:nvSpPr>
          <p:cNvPr id="8222" name="Rectangle 8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23" name="Нижний колонтитул 32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33" name="Номер слайда 3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91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Modifications of </a:t>
            </a:r>
            <a:r>
              <a:rPr lang="en-US" sz="2800" dirty="0" smtClean="0"/>
              <a:t>minimum </a:t>
            </a:r>
            <a:r>
              <a:rPr lang="en-US" sz="2800" dirty="0"/>
              <a:t>degree </a:t>
            </a:r>
            <a:r>
              <a:rPr lang="en-US" sz="2800" dirty="0" smtClean="0"/>
              <a:t>method</a:t>
            </a:r>
            <a:endParaRPr lang="ru-RU" sz="2800" dirty="0" smtClean="0"/>
          </a:p>
        </p:txBody>
      </p:sp>
      <p:sp>
        <p:nvSpPr>
          <p:cNvPr id="3891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The minimum degree method in its initial version is not used due to its considerable complexity.</a:t>
            </a:r>
            <a:endParaRPr lang="ru-RU" sz="2200" dirty="0" smtClean="0"/>
          </a:p>
          <a:p>
            <a:pPr>
              <a:lnSpc>
                <a:spcPct val="90000"/>
              </a:lnSpc>
              <a:defRPr/>
            </a:pPr>
            <a:r>
              <a:rPr lang="en-US" sz="2200" dirty="0" smtClean="0"/>
              <a:t>Two method modifications are widespread:</a:t>
            </a:r>
            <a:endParaRPr lang="ru-RU" sz="22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2200" i="1" dirty="0" smtClean="0">
                <a:ea typeface="+mn-ea"/>
              </a:rPr>
              <a:t>The </a:t>
            </a:r>
            <a:r>
              <a:rPr lang="ru-RU" sz="2200" i="1" dirty="0" err="1" smtClean="0">
                <a:ea typeface="+mn-ea"/>
              </a:rPr>
              <a:t>Multiple</a:t>
            </a:r>
            <a:r>
              <a:rPr lang="ru-RU" sz="2200" i="1" dirty="0" smtClean="0">
                <a:ea typeface="+mn-ea"/>
              </a:rPr>
              <a:t> </a:t>
            </a:r>
            <a:r>
              <a:rPr lang="ru-RU" sz="2200" i="1" dirty="0" err="1" smtClean="0">
                <a:ea typeface="+mn-ea"/>
              </a:rPr>
              <a:t>Minimum</a:t>
            </a:r>
            <a:r>
              <a:rPr lang="ru-RU" sz="2200" i="1" dirty="0" smtClean="0">
                <a:ea typeface="+mn-ea"/>
              </a:rPr>
              <a:t> </a:t>
            </a:r>
            <a:r>
              <a:rPr lang="ru-RU" sz="2200" i="1" dirty="0" err="1" smtClean="0">
                <a:ea typeface="+mn-ea"/>
              </a:rPr>
              <a:t>Degree</a:t>
            </a:r>
            <a:r>
              <a:rPr lang="en-US" sz="2200" i="1" dirty="0" smtClean="0">
                <a:ea typeface="+mn-ea"/>
              </a:rPr>
              <a:t> method</a:t>
            </a:r>
            <a:r>
              <a:rPr lang="ru-RU" sz="2200" i="1" dirty="0" smtClean="0">
                <a:ea typeface="+mn-ea"/>
              </a:rPr>
              <a:t> </a:t>
            </a:r>
            <a:r>
              <a:rPr lang="en-US" sz="2200" i="1" dirty="0" smtClean="0">
                <a:ea typeface="+mn-ea"/>
              </a:rPr>
              <a:t>(</a:t>
            </a:r>
            <a:r>
              <a:rPr lang="ru-RU" sz="2200" i="1" dirty="0" smtClean="0">
                <a:ea typeface="+mn-ea"/>
              </a:rPr>
              <a:t>MMD</a:t>
            </a:r>
            <a:r>
              <a:rPr lang="ru-RU" sz="2200" dirty="0" smtClean="0">
                <a:ea typeface="+mn-ea"/>
              </a:rPr>
              <a:t>, </a:t>
            </a:r>
            <a:r>
              <a:rPr lang="en-US" sz="2200" dirty="0" smtClean="0">
                <a:ea typeface="+mn-ea"/>
              </a:rPr>
              <a:t>implemented in Intel MKL</a:t>
            </a:r>
            <a:r>
              <a:rPr lang="ru-RU" sz="2200" dirty="0" smtClean="0">
                <a:ea typeface="+mn-ea"/>
              </a:rPr>
              <a:t>)</a:t>
            </a:r>
            <a:r>
              <a:rPr lang="en-US" sz="2200" dirty="0" smtClean="0">
                <a:ea typeface="+mn-ea"/>
              </a:rPr>
              <a:t>. </a:t>
            </a:r>
            <a:r>
              <a:rPr lang="en-US" dirty="0" smtClean="0">
                <a:ea typeface="+mn-ea"/>
              </a:rPr>
              <a:t/>
            </a:r>
            <a:br>
              <a:rPr lang="en-US" dirty="0" smtClean="0">
                <a:ea typeface="+mn-ea"/>
              </a:rPr>
            </a:br>
            <a:r>
              <a:rPr lang="en-US" sz="2000" dirty="0" smtClean="0">
                <a:ea typeface="+mn-ea"/>
              </a:rPr>
              <a:t>if, at a certain step of the algorithm, some vertices with minimum degree are found, all of them that are not neighbors may be </a:t>
            </a:r>
            <a:r>
              <a:rPr lang="en-US" sz="2000" dirty="0">
                <a:ea typeface="+mn-ea"/>
              </a:rPr>
              <a:t>deleted at the same </a:t>
            </a:r>
            <a:r>
              <a:rPr lang="en-US" sz="2000" dirty="0" smtClean="0">
                <a:ea typeface="+mn-ea"/>
              </a:rPr>
              <a:t>time</a:t>
            </a:r>
            <a:endParaRPr lang="ru-RU" sz="2000" i="1" dirty="0" smtClean="0">
              <a:ea typeface="+mn-ea"/>
            </a:endParaRPr>
          </a:p>
          <a:p>
            <a:pPr lvl="1">
              <a:lnSpc>
                <a:spcPct val="90000"/>
              </a:lnSpc>
              <a:defRPr/>
            </a:pPr>
            <a:r>
              <a:rPr lang="en-US" sz="2200" i="1" dirty="0" smtClean="0">
                <a:ea typeface="+mn-ea"/>
              </a:rPr>
              <a:t>The </a:t>
            </a:r>
            <a:r>
              <a:rPr lang="ru-RU" sz="2200" i="1" dirty="0" err="1" smtClean="0">
                <a:ea typeface="+mn-ea"/>
              </a:rPr>
              <a:t>Approximate</a:t>
            </a:r>
            <a:r>
              <a:rPr lang="ru-RU" sz="2200" i="1" dirty="0" smtClean="0">
                <a:ea typeface="+mn-ea"/>
              </a:rPr>
              <a:t> </a:t>
            </a:r>
            <a:r>
              <a:rPr lang="ru-RU" sz="2200" i="1" dirty="0" err="1" smtClean="0">
                <a:ea typeface="+mn-ea"/>
              </a:rPr>
              <a:t>Minimum</a:t>
            </a:r>
            <a:r>
              <a:rPr lang="ru-RU" sz="2200" i="1" dirty="0" smtClean="0">
                <a:ea typeface="+mn-ea"/>
              </a:rPr>
              <a:t> </a:t>
            </a:r>
            <a:r>
              <a:rPr lang="ru-RU" sz="2200" i="1" dirty="0" err="1" smtClean="0">
                <a:ea typeface="+mn-ea"/>
              </a:rPr>
              <a:t>Degree</a:t>
            </a:r>
            <a:r>
              <a:rPr lang="en-US" sz="2200" i="1" dirty="0" smtClean="0">
                <a:ea typeface="+mn-ea"/>
              </a:rPr>
              <a:t> method (</a:t>
            </a:r>
            <a:r>
              <a:rPr lang="ru-RU" sz="2200" i="1" dirty="0" smtClean="0">
                <a:ea typeface="+mn-ea"/>
              </a:rPr>
              <a:t>AMD</a:t>
            </a:r>
            <a:r>
              <a:rPr lang="ru-RU" sz="2200" dirty="0" smtClean="0">
                <a:ea typeface="+mn-ea"/>
              </a:rPr>
              <a:t>)</a:t>
            </a:r>
            <a:r>
              <a:rPr lang="en-US" sz="2200" dirty="0" smtClean="0">
                <a:ea typeface="+mn-ea"/>
              </a:rPr>
              <a:t/>
            </a:r>
            <a:br>
              <a:rPr lang="en-US" sz="2200" dirty="0" smtClean="0">
                <a:ea typeface="+mn-ea"/>
              </a:rPr>
            </a:br>
            <a:r>
              <a:rPr lang="en-US" sz="2000" dirty="0" smtClean="0">
                <a:ea typeface="+mn-ea"/>
              </a:rPr>
              <a:t>an heuristic rule is applied: a vertex degree does not exceed the sum of the degrees of its neighbors</a:t>
            </a:r>
            <a:endParaRPr lang="ru-RU" dirty="0" smtClean="0"/>
          </a:p>
        </p:txBody>
      </p:sp>
      <p:sp>
        <p:nvSpPr>
          <p:cNvPr id="4915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4915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017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Test matrices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16732786"/>
              </p:ext>
            </p:extLst>
          </p:nvPr>
        </p:nvGraphicFramePr>
        <p:xfrm>
          <a:off x="488950" y="530120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shallow_water2,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81 920,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204 800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525 825,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2 100 225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183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0184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0186" name="Picture 6" descr="shallow_wate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200" y="1274763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7" name="Picture 5" descr="parabolic_f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900" y="1268413"/>
            <a:ext cx="3810000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12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12842903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918,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5 871 175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1 604 423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0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120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1210" name="Picture 2" descr="pwt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1268413"/>
            <a:ext cx="3811588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1" name="Picture 3" descr="cf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900" y="13414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22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</a:t>
            </a:r>
            <a:r>
              <a:rPr lang="en-US" sz="2800" dirty="0" smtClean="0"/>
              <a:t>matrices after MMD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79006957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shallow_water2,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81 920,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204 800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525 825,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2 100 225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3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223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2234" name="Picture 2" descr="shallow_water2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313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Picture 3" descr="parabolic_fem_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4800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32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MMD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08675686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918,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5 871 175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1 604 423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5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325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3258" name="Picture 2" descr="pwtk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0" y="13414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9" name="Picture 3" descr="cfd2_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6688" y="13414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19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Content</a:t>
            </a:r>
            <a:endParaRPr lang="ru-RU" sz="2800" dirty="0" smtClean="0"/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Cholesky factorization for sparse matrices</a:t>
            </a:r>
            <a:endParaRPr lang="ru-RU" dirty="0" smtClean="0"/>
          </a:p>
          <a:p>
            <a:pPr lvl="1"/>
            <a:r>
              <a:rPr lang="en-US" sz="2200" dirty="0"/>
              <a:t>Problem of </a:t>
            </a:r>
            <a:r>
              <a:rPr lang="en-US" sz="2200" dirty="0" smtClean="0"/>
              <a:t>fill-in of a factor</a:t>
            </a:r>
            <a:r>
              <a:rPr lang="en-US" sz="2200" dirty="0"/>
              <a:t>; matrix reordering as a method to reduce </a:t>
            </a:r>
            <a:r>
              <a:rPr lang="en-US" sz="2200" dirty="0" smtClean="0"/>
              <a:t>fill-in</a:t>
            </a:r>
            <a:endParaRPr lang="ru-RU" sz="2200" dirty="0">
              <a:solidFill>
                <a:srgbClr val="FF0000"/>
              </a:solidFill>
            </a:endParaRPr>
          </a:p>
          <a:p>
            <a:r>
              <a:rPr lang="en-US" dirty="0"/>
              <a:t>Graph model for equations system</a:t>
            </a:r>
            <a:endParaRPr lang="ru-RU" dirty="0"/>
          </a:p>
          <a:p>
            <a:pPr lvl="1"/>
            <a:r>
              <a:rPr lang="en-US" sz="2200" dirty="0"/>
              <a:t>Sequence of elimination graphs, elimination tree</a:t>
            </a:r>
            <a:endParaRPr lang="ru-RU" sz="2200" dirty="0"/>
          </a:p>
          <a:p>
            <a:r>
              <a:rPr lang="en-US" dirty="0"/>
              <a:t>Matrix reordering</a:t>
            </a:r>
            <a:endParaRPr lang="ru-RU" dirty="0"/>
          </a:p>
          <a:p>
            <a:pPr lvl="1"/>
            <a:r>
              <a:rPr lang="en-US" sz="2200" dirty="0"/>
              <a:t>Minimum degree method</a:t>
            </a:r>
            <a:endParaRPr lang="ru-RU" sz="2200" dirty="0"/>
          </a:p>
          <a:p>
            <a:pPr lvl="1"/>
            <a:r>
              <a:rPr lang="en-US" sz="2200" dirty="0"/>
              <a:t>Nested dissection method</a:t>
            </a:r>
            <a:endParaRPr lang="ru-RU" sz="2200" dirty="0"/>
          </a:p>
          <a:p>
            <a:pPr lvl="1"/>
            <a:r>
              <a:rPr lang="en-US" sz="2200" dirty="0"/>
              <a:t>Resources for parallelism</a:t>
            </a:r>
            <a:endParaRPr lang="ru-RU" sz="2200" dirty="0"/>
          </a:p>
          <a:p>
            <a:r>
              <a:rPr lang="en-US" dirty="0"/>
              <a:t>Examples of reordering algorithms work</a:t>
            </a:r>
            <a:endParaRPr lang="ru-RU" sz="2000" dirty="0"/>
          </a:p>
        </p:txBody>
      </p:sp>
      <p:sp>
        <p:nvSpPr>
          <p:cNvPr id="23557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42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MMD</a:t>
            </a:r>
            <a:endParaRPr lang="ru-RU" sz="2800" dirty="0" smtClean="0"/>
          </a:p>
        </p:txBody>
      </p:sp>
      <p:sp>
        <p:nvSpPr>
          <p:cNvPr id="5427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4277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4279" name="Picture 2" descr="parabolic_fem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088" y="1196975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6105525" y="1341438"/>
            <a:ext cx="4953000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Matrix parabolic</a:t>
            </a:r>
            <a:r>
              <a:rPr lang="ru-RU" sz="2200" dirty="0">
                <a:latin typeface="+mn-lt"/>
              </a:rPr>
              <a:t>_</a:t>
            </a:r>
            <a:r>
              <a:rPr lang="en-US" sz="2200" dirty="0">
                <a:latin typeface="+mn-lt"/>
              </a:rPr>
              <a:t>fem</a:t>
            </a:r>
            <a:r>
              <a:rPr lang="ru-RU" sz="2200" dirty="0">
                <a:latin typeface="+mn-lt"/>
              </a:rPr>
              <a:t>, </a:t>
            </a:r>
            <a:br>
              <a:rPr lang="ru-RU" sz="2200" dirty="0">
                <a:latin typeface="+mn-lt"/>
              </a:rPr>
            </a:br>
            <a:r>
              <a:rPr lang="en-US" sz="2200" dirty="0">
                <a:latin typeface="+mn-lt"/>
              </a:rPr>
              <a:t>the lower right corner</a:t>
            </a:r>
            <a:endParaRPr lang="ru-RU" sz="2200" dirty="0">
              <a:latin typeface="+mn-lt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52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</a:t>
            </a:r>
            <a:r>
              <a:rPr lang="en-US" sz="2800" dirty="0" smtClean="0"/>
              <a:t>factorization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71205149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shallow_water2,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81 920,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2 525 184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525 825,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23 582 508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303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5304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5306" name="Picture 2" descr="shallow_water2_u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9313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7" name="Picture 3" descr="parabolic_fem_u_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900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63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factorization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918,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60 711 075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66 828 397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32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632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56330" name="Picture 2" descr="pwtk_u_m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638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1" name="Picture 3" descr="cfd2_u_m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900" y="11969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73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factorization</a:t>
            </a:r>
            <a:endParaRPr lang="ru-RU" sz="2800" dirty="0" smtClean="0"/>
          </a:p>
        </p:txBody>
      </p:sp>
      <p:sp>
        <p:nvSpPr>
          <p:cNvPr id="57348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7349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57351" name="Содержимое 10"/>
          <p:cNvSpPr>
            <a:spLocks noGrp="1"/>
          </p:cNvSpPr>
          <p:nvPr>
            <p:ph idx="1"/>
          </p:nvPr>
        </p:nvSpPr>
        <p:spPr>
          <a:xfrm>
            <a:off x="495300" y="1268413"/>
            <a:ext cx="8915400" cy="48974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6105525" y="1341438"/>
            <a:ext cx="316865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Matrix parabolic</a:t>
            </a:r>
            <a:r>
              <a:rPr lang="ru-RU" sz="2200" dirty="0">
                <a:latin typeface="+mn-lt"/>
              </a:rPr>
              <a:t>_</a:t>
            </a:r>
            <a:r>
              <a:rPr lang="en-US" sz="2200" dirty="0">
                <a:latin typeface="+mn-lt"/>
              </a:rPr>
              <a:t>fem</a:t>
            </a:r>
            <a:r>
              <a:rPr lang="ru-RU" sz="2200" dirty="0">
                <a:latin typeface="+mn-lt"/>
              </a:rPr>
              <a:t> </a:t>
            </a:r>
            <a:r>
              <a:rPr lang="en-US" sz="2200" dirty="0" smtClean="0">
                <a:latin typeface="+mn-lt"/>
              </a:rPr>
              <a:t>after factorization, </a:t>
            </a:r>
            <a:r>
              <a:rPr lang="en-US" sz="2200" dirty="0">
                <a:latin typeface="+mn-lt"/>
              </a:rPr>
              <a:t>the lower right corner</a:t>
            </a:r>
            <a:endParaRPr lang="ru-RU" sz="2200" dirty="0">
              <a:latin typeface="+mn-lt"/>
            </a:endParaRPr>
          </a:p>
        </p:txBody>
      </p:sp>
      <p:pic>
        <p:nvPicPr>
          <p:cNvPr id="57353" name="Picture 2" descr="parabolic_fem_md_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8088" y="1341438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+mn-lt"/>
              </a:rPr>
              <a:t>The numerical values of the fill-in coefficients of the origin matrix </a:t>
            </a:r>
            <a:r>
              <a:rPr lang="en-US" sz="2400" i="1" dirty="0" smtClean="0">
                <a:latin typeface="+mn-lt"/>
              </a:rPr>
              <a:t>A</a:t>
            </a:r>
            <a:r>
              <a:rPr lang="ru-RU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and its factors </a:t>
            </a:r>
            <a:r>
              <a:rPr lang="en-US" sz="2400" i="1" dirty="0" smtClean="0">
                <a:latin typeface="+mn-lt"/>
              </a:rPr>
              <a:t>L</a:t>
            </a:r>
            <a:r>
              <a:rPr lang="ru-RU" sz="2400" i="1" dirty="0" smtClean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(</a:t>
            </a:r>
            <a:r>
              <a:rPr lang="en-US" sz="2400" dirty="0" smtClean="0">
                <a:latin typeface="+mn-lt"/>
              </a:rPr>
              <a:t>without reordering</a:t>
            </a:r>
            <a:r>
              <a:rPr lang="ru-RU" sz="2400" dirty="0" smtClean="0">
                <a:latin typeface="+mn-lt"/>
              </a:rPr>
              <a:t>) </a:t>
            </a:r>
            <a:r>
              <a:rPr lang="en-US" sz="2400" dirty="0" smtClean="0">
                <a:latin typeface="+mn-lt"/>
              </a:rPr>
              <a:t>and</a:t>
            </a:r>
            <a:r>
              <a:rPr lang="ru-RU" sz="2400" dirty="0" smtClean="0">
                <a:latin typeface="+mn-lt"/>
              </a:rPr>
              <a:t> </a:t>
            </a:r>
            <a:r>
              <a:rPr lang="ru-RU" sz="2400" i="1" dirty="0">
                <a:latin typeface="+mn-lt"/>
              </a:rPr>
              <a:t>L</a:t>
            </a:r>
            <a:r>
              <a:rPr lang="ru-RU" sz="2400" dirty="0">
                <a:latin typeface="+mn-lt"/>
                <a:sym typeface="Symbol"/>
              </a:rPr>
              <a:t> </a:t>
            </a:r>
            <a:r>
              <a:rPr lang="ru-RU" sz="2400" dirty="0" smtClean="0">
                <a:latin typeface="+mn-lt"/>
                <a:sym typeface="Symbol"/>
              </a:rPr>
              <a:t>(</a:t>
            </a:r>
            <a:r>
              <a:rPr lang="en-US" sz="2400" dirty="0" smtClean="0">
                <a:latin typeface="+mn-lt"/>
                <a:sym typeface="Symbol"/>
              </a:rPr>
              <a:t>MMD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reordering</a:t>
            </a:r>
            <a:r>
              <a:rPr lang="ru-RU" sz="2400" dirty="0" smtClean="0">
                <a:latin typeface="+mn-lt"/>
                <a:sym typeface="Symbol"/>
              </a:rPr>
              <a:t>)</a:t>
            </a:r>
            <a:r>
              <a:rPr lang="en-US" sz="2400" dirty="0">
                <a:latin typeface="+mn-lt"/>
                <a:sym typeface="Symbol"/>
              </a:rPr>
              <a:t>.</a:t>
            </a:r>
            <a:endParaRPr lang="ru-RU" sz="2400" kern="0" dirty="0">
              <a:latin typeface="+mn-lt"/>
              <a:cs typeface="+mn-cs"/>
            </a:endParaRPr>
          </a:p>
        </p:txBody>
      </p:sp>
      <p:sp>
        <p:nvSpPr>
          <p:cNvPr id="5837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837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Comparison of fill-in coefficients</a:t>
            </a:r>
            <a:endParaRPr lang="ru-RU" sz="2800" dirty="0" smtClean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2452134"/>
              </p:ext>
            </p:extLst>
          </p:nvPr>
        </p:nvGraphicFramePr>
        <p:xfrm>
          <a:off x="704850" y="2492375"/>
          <a:ext cx="8135938" cy="1706880"/>
        </p:xfrm>
        <a:graphic>
          <a:graphicData uri="http://schemas.openxmlformats.org/drawingml/2006/table">
            <a:tbl>
              <a:tblPr/>
              <a:tblGrid>
                <a:gridCol w="2376488"/>
                <a:gridCol w="2087562"/>
                <a:gridCol w="1800225"/>
                <a:gridCol w="1871663"/>
              </a:tblGrid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L'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shallow_water2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4,88281E-05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0,00687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0,00075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0,00024268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0,00803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0,00256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1,32902E-05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0,16134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0,00017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0,000202489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0,02049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0,00877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40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840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9395" name="Заголовок 1"/>
          <p:cNvSpPr>
            <a:spLocks noGrp="1"/>
          </p:cNvSpPr>
          <p:nvPr>
            <p:ph type="title"/>
          </p:nvPr>
        </p:nvSpPr>
        <p:spPr>
          <a:xfrm>
            <a:off x="273050" y="188913"/>
            <a:ext cx="9083675" cy="561975"/>
          </a:xfrm>
        </p:spPr>
        <p:txBody>
          <a:bodyPr/>
          <a:lstStyle/>
          <a:p>
            <a:r>
              <a:rPr lang="en-US" sz="2800" dirty="0" smtClean="0"/>
              <a:t>Nested dissection method, ND</a:t>
            </a:r>
            <a:endParaRPr lang="ru-RU" sz="2800" dirty="0" smtClean="0"/>
          </a:p>
        </p:txBody>
      </p:sp>
      <p:sp>
        <p:nvSpPr>
          <p:cNvPr id="5939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graph is called </a:t>
            </a:r>
            <a:r>
              <a:rPr lang="en-US" i="1" dirty="0" smtClean="0"/>
              <a:t>connected</a:t>
            </a:r>
            <a:r>
              <a:rPr lang="en-US" dirty="0" smtClean="0"/>
              <a:t> if for each pair of its vertices there is a path that connects them. </a:t>
            </a:r>
            <a:endParaRPr lang="ru-RU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Otherwise, the graph is </a:t>
            </a:r>
            <a:r>
              <a:rPr lang="en-US" i="1" dirty="0" smtClean="0"/>
              <a:t>disconnected</a:t>
            </a:r>
            <a:r>
              <a:rPr lang="en-US" dirty="0" smtClean="0"/>
              <a:t> and consists of two or more </a:t>
            </a:r>
            <a:r>
              <a:rPr lang="en-US" i="1" dirty="0"/>
              <a:t>connected </a:t>
            </a:r>
            <a:r>
              <a:rPr lang="en-US" i="1" dirty="0" smtClean="0"/>
              <a:t>components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i="1" dirty="0" smtClean="0"/>
              <a:t>separator </a:t>
            </a:r>
            <a:r>
              <a:rPr lang="en-US" dirty="0" smtClean="0"/>
              <a:t>is a set of vertices </a:t>
            </a:r>
            <a:r>
              <a:rPr lang="en-US" dirty="0"/>
              <a:t>whose deletion (together with </a:t>
            </a:r>
            <a:r>
              <a:rPr lang="en-US" dirty="0" smtClean="0"/>
              <a:t>its incident edges) increases the number of connected components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i="1" dirty="0"/>
              <a:t>separator </a:t>
            </a:r>
            <a:r>
              <a:rPr lang="en-US" dirty="0"/>
              <a:t>is </a:t>
            </a:r>
            <a:r>
              <a:rPr lang="en-US" i="1" dirty="0"/>
              <a:t>minimum </a:t>
            </a:r>
            <a:r>
              <a:rPr lang="en-US" dirty="0" smtClean="0"/>
              <a:t>if</a:t>
            </a:r>
            <a:r>
              <a:rPr lang="en-US" dirty="0"/>
              <a:t> </a:t>
            </a:r>
            <a:r>
              <a:rPr lang="en-US" dirty="0" smtClean="0"/>
              <a:t>neither of its proper subset is a separator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i="1" dirty="0" smtClean="0"/>
              <a:t>cut vertex </a:t>
            </a:r>
            <a:r>
              <a:rPr lang="en-US" dirty="0" smtClean="0"/>
              <a:t>is a separator consisting of only vertex.</a:t>
            </a:r>
            <a:endParaRPr lang="ru-RU" dirty="0" smtClean="0"/>
          </a:p>
        </p:txBody>
      </p:sp>
      <p:sp>
        <p:nvSpPr>
          <p:cNvPr id="5939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5939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04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Nested dissection method</a:t>
            </a:r>
            <a:endParaRPr lang="ru-RU" sz="2800" dirty="0" smtClean="0"/>
          </a:p>
        </p:txBody>
      </p:sp>
      <p:sp>
        <p:nvSpPr>
          <p:cNvPr id="2150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/>
              <a:t>Let a graph </a:t>
            </a:r>
            <a:r>
              <a:rPr lang="en-US" i="1" dirty="0"/>
              <a:t>G</a:t>
            </a:r>
            <a:r>
              <a:rPr lang="en-US" dirty="0"/>
              <a:t>(</a:t>
            </a:r>
            <a:r>
              <a:rPr lang="en-US" i="1" dirty="0"/>
              <a:t>V</a:t>
            </a:r>
            <a:r>
              <a:rPr lang="en-US" dirty="0"/>
              <a:t>,</a:t>
            </a:r>
            <a:r>
              <a:rPr lang="en-US" i="1" dirty="0"/>
              <a:t>E</a:t>
            </a:r>
            <a:r>
              <a:rPr lang="en-US" dirty="0" smtClean="0"/>
              <a:t>) correspond to the matrix </a:t>
            </a:r>
            <a:r>
              <a:rPr lang="ru-RU" i="1" dirty="0" smtClean="0"/>
              <a:t>A</a:t>
            </a:r>
            <a:endParaRPr lang="ru-RU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/>
              <a:t>Search for a separator </a:t>
            </a:r>
            <a:r>
              <a:rPr lang="en-US" i="1" dirty="0" smtClean="0"/>
              <a:t>S</a:t>
            </a:r>
            <a:r>
              <a:rPr lang="en-US" dirty="0">
                <a:sym typeface="Symbol"/>
              </a:rPr>
              <a:t></a:t>
            </a:r>
            <a:r>
              <a:rPr lang="en-US" dirty="0"/>
              <a:t>{</a:t>
            </a:r>
            <a:r>
              <a:rPr lang="en-US" i="1" dirty="0" err="1"/>
              <a:t>v</a:t>
            </a:r>
            <a:r>
              <a:rPr lang="en-US" i="1" baseline="-25000" dirty="0" err="1"/>
              <a:t>k</a:t>
            </a:r>
            <a:r>
              <a:rPr lang="en-US" dirty="0" smtClean="0"/>
              <a:t>} in the graph </a:t>
            </a:r>
            <a:r>
              <a:rPr lang="en-US" i="1" dirty="0" smtClean="0"/>
              <a:t>G</a:t>
            </a:r>
            <a:endParaRPr lang="ru-RU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/>
              <a:t>Remove </a:t>
            </a:r>
            <a:r>
              <a:rPr lang="en-US" i="1" dirty="0" smtClean="0"/>
              <a:t>S</a:t>
            </a:r>
            <a:r>
              <a:rPr lang="ru-RU" dirty="0" smtClean="0"/>
              <a:t> (</a:t>
            </a:r>
            <a:r>
              <a:rPr lang="en-US" dirty="0" smtClean="0"/>
              <a:t>two connected components </a:t>
            </a:r>
            <a:r>
              <a:rPr lang="en-US" i="1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i="1" dirty="0" smtClean="0"/>
              <a:t>G</a:t>
            </a:r>
            <a:r>
              <a:rPr lang="en-US" baseline="-25000" dirty="0" smtClean="0"/>
              <a:t>2</a:t>
            </a:r>
            <a:r>
              <a:rPr lang="en-US" dirty="0"/>
              <a:t> are obtained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write the number </a:t>
            </a:r>
            <a:r>
              <a:rPr lang="en-US" i="1" dirty="0" smtClean="0"/>
              <a:t>k</a:t>
            </a:r>
            <a:r>
              <a:rPr lang="en-US" dirty="0" smtClean="0"/>
              <a:t> to the permutation</a:t>
            </a:r>
            <a:endParaRPr lang="ru-RU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/>
              <a:t>Apply the algorithm recursively to </a:t>
            </a:r>
            <a:r>
              <a:rPr lang="en-US" i="1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endParaRPr lang="en-US" dirty="0" smtClean="0"/>
          </a:p>
          <a:p>
            <a:pPr marL="457200" indent="-457200">
              <a:lnSpc>
                <a:spcPct val="90000"/>
              </a:lnSpc>
              <a:defRPr/>
            </a:pPr>
            <a:r>
              <a:rPr lang="en-US" dirty="0" smtClean="0"/>
              <a:t>If a separator consists of several vertices, remove them all and write</a:t>
            </a:r>
            <a:r>
              <a:rPr lang="ru-RU" dirty="0" smtClean="0"/>
              <a:t> </a:t>
            </a:r>
            <a:r>
              <a:rPr lang="en-US" dirty="0" smtClean="0"/>
              <a:t>all their numbers to the permutation</a:t>
            </a:r>
            <a:r>
              <a:rPr lang="ru-RU" dirty="0" smtClean="0"/>
              <a:t>.</a:t>
            </a:r>
          </a:p>
          <a:p>
            <a:pPr marL="457200" lvl="1" indent="-457200">
              <a:lnSpc>
                <a:spcPct val="90000"/>
              </a:lnSpc>
              <a:buSzPct val="80000"/>
              <a:buFont typeface="Wingdings" pitchFamily="2" charset="2"/>
              <a:buChar char="q"/>
              <a:defRPr/>
            </a:pPr>
            <a:r>
              <a:rPr lang="en-US" dirty="0" smtClean="0"/>
              <a:t>How to choose a separator?</a:t>
            </a:r>
            <a:endParaRPr lang="ru-RU" dirty="0" smtClean="0"/>
          </a:p>
          <a:p>
            <a:pPr marL="857250" lvl="1" indent="-457200">
              <a:lnSpc>
                <a:spcPct val="90000"/>
              </a:lnSpc>
              <a:defRPr/>
            </a:pPr>
            <a:r>
              <a:rPr lang="en-US" dirty="0" smtClean="0"/>
              <a:t>Select a small (minimum) separator;</a:t>
            </a:r>
            <a:endParaRPr lang="ru-RU" dirty="0" smtClean="0"/>
          </a:p>
          <a:p>
            <a:pPr marL="857250" lvl="1" indent="-457200">
              <a:lnSpc>
                <a:spcPct val="90000"/>
              </a:lnSpc>
              <a:defRPr/>
            </a:pPr>
            <a:r>
              <a:rPr lang="en-US" i="1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G</a:t>
            </a:r>
            <a:r>
              <a:rPr lang="en-US" baseline="-25000" dirty="0" smtClean="0"/>
              <a:t>2  </a:t>
            </a:r>
            <a:r>
              <a:rPr lang="en-US" dirty="0" smtClean="0"/>
              <a:t>should be </a:t>
            </a:r>
            <a:r>
              <a:rPr lang="en-US" dirty="0"/>
              <a:t>of the </a:t>
            </a:r>
            <a:r>
              <a:rPr lang="en-US" dirty="0" smtClean="0"/>
              <a:t>approximate same size</a:t>
            </a:r>
            <a:r>
              <a:rPr lang="ru-RU" dirty="0" smtClean="0"/>
              <a:t>.</a:t>
            </a:r>
          </a:p>
        </p:txBody>
      </p:sp>
      <p:sp>
        <p:nvSpPr>
          <p:cNvPr id="6042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042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92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Nested dissection method</a:t>
            </a:r>
            <a:endParaRPr lang="ru-RU" sz="2800" dirty="0" smtClean="0"/>
          </a:p>
        </p:txBody>
      </p:sp>
      <p:sp>
        <p:nvSpPr>
          <p:cNvPr id="9221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pPr marL="457200" indent="-457200"/>
            <a:r>
              <a:rPr lang="en-US" dirty="0"/>
              <a:t>Example of work of the method</a:t>
            </a:r>
            <a:endParaRPr lang="ru-RU" dirty="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6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7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0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1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2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5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6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8" name="Rectangle 5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9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0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9241" name="Group 1"/>
          <p:cNvGrpSpPr>
            <a:grpSpLocks noChangeAspect="1"/>
          </p:cNvGrpSpPr>
          <p:nvPr/>
        </p:nvGrpSpPr>
        <p:grpSpPr bwMode="auto">
          <a:xfrm>
            <a:off x="920750" y="1844675"/>
            <a:ext cx="2057400" cy="1714500"/>
            <a:chOff x="4581" y="6012"/>
            <a:chExt cx="3240" cy="2700"/>
          </a:xfrm>
        </p:grpSpPr>
        <p:sp>
          <p:nvSpPr>
            <p:cNvPr id="9258" name="AutoShape 11"/>
            <p:cNvSpPr>
              <a:spLocks noChangeAspect="1" noChangeArrowheads="1" noTextEdit="1"/>
            </p:cNvSpPr>
            <p:nvPr/>
          </p:nvSpPr>
          <p:spPr bwMode="auto">
            <a:xfrm>
              <a:off x="4581" y="6012"/>
              <a:ext cx="3240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9" name="Oval 10"/>
            <p:cNvSpPr>
              <a:spLocks noChangeArrowheads="1"/>
            </p:cNvSpPr>
            <p:nvPr/>
          </p:nvSpPr>
          <p:spPr bwMode="auto">
            <a:xfrm>
              <a:off x="58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1</a:t>
              </a:r>
              <a:endParaRPr lang="ru-RU"/>
            </a:p>
          </p:txBody>
        </p:sp>
        <p:sp>
          <p:nvSpPr>
            <p:cNvPr id="9260" name="Oval 9"/>
            <p:cNvSpPr>
              <a:spLocks noChangeArrowheads="1"/>
            </p:cNvSpPr>
            <p:nvPr/>
          </p:nvSpPr>
          <p:spPr bwMode="auto">
            <a:xfrm>
              <a:off x="470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9261" name="Oval 8"/>
            <p:cNvSpPr>
              <a:spLocks noChangeArrowheads="1"/>
            </p:cNvSpPr>
            <p:nvPr/>
          </p:nvSpPr>
          <p:spPr bwMode="auto">
            <a:xfrm>
              <a:off x="5841" y="799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9262" name="Oval 7"/>
            <p:cNvSpPr>
              <a:spLocks noChangeArrowheads="1"/>
            </p:cNvSpPr>
            <p:nvPr/>
          </p:nvSpPr>
          <p:spPr bwMode="auto">
            <a:xfrm>
              <a:off x="5841" y="601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9263" name="Oval 6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  <p:cxnSp>
          <p:nvCxnSpPr>
            <p:cNvPr id="9264" name="AutoShape 5"/>
            <p:cNvCxnSpPr>
              <a:cxnSpLocks noChangeShapeType="1"/>
            </p:cNvCxnSpPr>
            <p:nvPr/>
          </p:nvCxnSpPr>
          <p:spPr bwMode="auto">
            <a:xfrm flipH="1">
              <a:off x="5241" y="7242"/>
              <a:ext cx="6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65" name="AutoShape 4"/>
            <p:cNvCxnSpPr>
              <a:cxnSpLocks noChangeShapeType="1"/>
            </p:cNvCxnSpPr>
            <p:nvPr/>
          </p:nvCxnSpPr>
          <p:spPr bwMode="auto">
            <a:xfrm>
              <a:off x="6111" y="7512"/>
              <a:ext cx="1" cy="4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66" name="AutoShape 3"/>
            <p:cNvCxnSpPr>
              <a:cxnSpLocks noChangeShapeType="1"/>
            </p:cNvCxnSpPr>
            <p:nvPr/>
          </p:nvCxnSpPr>
          <p:spPr bwMode="auto">
            <a:xfrm flipV="1">
              <a:off x="6111" y="6552"/>
              <a:ext cx="1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67" name="AutoShape 2"/>
            <p:cNvCxnSpPr>
              <a:cxnSpLocks noChangeShapeType="1"/>
            </p:cNvCxnSpPr>
            <p:nvPr/>
          </p:nvCxnSpPr>
          <p:spPr bwMode="auto">
            <a:xfrm>
              <a:off x="6381" y="7242"/>
              <a:ext cx="6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9242" name="Rectangle 2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3" name="Rectangle 3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4" name="Rectangle 4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5" name="Rectangle 5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6" name="Rectangle 6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47" name="Прямоугольник 70"/>
          <p:cNvSpPr>
            <a:spLocks noChangeArrowheads="1"/>
          </p:cNvSpPr>
          <p:nvPr/>
        </p:nvSpPr>
        <p:spPr bwMode="auto">
          <a:xfrm>
            <a:off x="3368675" y="2060575"/>
            <a:ext cx="9826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200" baseline="-25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2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</a:t>
            </a:r>
            <a:r>
              <a:rPr lang="en-US" sz="2200">
                <a:latin typeface="Times New Roman" pitchFamily="18" charset="0"/>
                <a:cs typeface="Times New Roman" pitchFamily="18" charset="0"/>
              </a:rPr>
              <a:t>}</a:t>
            </a: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48" name="Прямоугольник 71"/>
          <p:cNvSpPr>
            <a:spLocks noChangeArrowheads="1"/>
          </p:cNvSpPr>
          <p:nvPr/>
        </p:nvSpPr>
        <p:spPr bwMode="auto">
          <a:xfrm>
            <a:off x="3224213" y="4437063"/>
            <a:ext cx="14620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249" name="Group 1"/>
          <p:cNvGrpSpPr>
            <a:grpSpLocks noChangeAspect="1"/>
          </p:cNvGrpSpPr>
          <p:nvPr/>
        </p:nvGrpSpPr>
        <p:grpSpPr bwMode="auto">
          <a:xfrm>
            <a:off x="776288" y="4005263"/>
            <a:ext cx="2057400" cy="2074862"/>
            <a:chOff x="4468" y="6012"/>
            <a:chExt cx="3240" cy="3267"/>
          </a:xfrm>
        </p:grpSpPr>
        <p:sp>
          <p:nvSpPr>
            <p:cNvPr id="925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4468" y="6579"/>
              <a:ext cx="3240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4" name="Oval 9"/>
            <p:cNvSpPr>
              <a:spLocks noChangeArrowheads="1"/>
            </p:cNvSpPr>
            <p:nvPr/>
          </p:nvSpPr>
          <p:spPr bwMode="auto">
            <a:xfrm>
              <a:off x="470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3</a:t>
              </a:r>
              <a:endParaRPr lang="ru-RU"/>
            </a:p>
          </p:txBody>
        </p:sp>
        <p:sp>
          <p:nvSpPr>
            <p:cNvPr id="9255" name="Oval 8"/>
            <p:cNvSpPr>
              <a:spLocks noChangeArrowheads="1"/>
            </p:cNvSpPr>
            <p:nvPr/>
          </p:nvSpPr>
          <p:spPr bwMode="auto">
            <a:xfrm>
              <a:off x="5841" y="799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4</a:t>
              </a:r>
              <a:endParaRPr lang="ru-RU"/>
            </a:p>
          </p:txBody>
        </p:sp>
        <p:sp>
          <p:nvSpPr>
            <p:cNvPr id="9256" name="Oval 7"/>
            <p:cNvSpPr>
              <a:spLocks noChangeArrowheads="1"/>
            </p:cNvSpPr>
            <p:nvPr/>
          </p:nvSpPr>
          <p:spPr bwMode="auto">
            <a:xfrm>
              <a:off x="5841" y="601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2</a:t>
              </a:r>
              <a:endParaRPr lang="ru-RU"/>
            </a:p>
          </p:txBody>
        </p:sp>
        <p:sp>
          <p:nvSpPr>
            <p:cNvPr id="9257" name="Oval 6"/>
            <p:cNvSpPr>
              <a:spLocks noChangeArrowheads="1"/>
            </p:cNvSpPr>
            <p:nvPr/>
          </p:nvSpPr>
          <p:spPr bwMode="auto">
            <a:xfrm>
              <a:off x="7041" y="69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ru-RU" sz="1200">
                  <a:cs typeface="Times New Roman" pitchFamily="18" charset="0"/>
                </a:rPr>
                <a:t>5</a:t>
              </a:r>
              <a:endParaRPr lang="ru-RU"/>
            </a:p>
          </p:txBody>
        </p:sp>
      </p:grpSp>
      <p:sp>
        <p:nvSpPr>
          <p:cNvPr id="9250" name="Прямоугольник 71"/>
          <p:cNvSpPr>
            <a:spLocks noChangeArrowheads="1"/>
          </p:cNvSpPr>
          <p:nvPr/>
        </p:nvSpPr>
        <p:spPr bwMode="auto">
          <a:xfrm>
            <a:off x="6608763" y="1773238"/>
            <a:ext cx="15986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2,3,4,5,1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}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218" name="Object 6"/>
          <p:cNvGraphicFramePr>
            <a:graphicFrameLocks noChangeAspect="1"/>
          </p:cNvGraphicFramePr>
          <p:nvPr/>
        </p:nvGraphicFramePr>
        <p:xfrm>
          <a:off x="6321425" y="2420938"/>
          <a:ext cx="2468563" cy="2057400"/>
        </p:xfrm>
        <a:graphic>
          <a:graphicData uri="http://schemas.openxmlformats.org/presentationml/2006/ole">
            <p:oleObj spid="_x0000_s9237" name="Формула" r:id="rId4" imgW="1371600" imgH="1143000" progId="Equation.3">
              <p:embed/>
            </p:oleObj>
          </a:graphicData>
        </a:graphic>
      </p:graphicFrame>
      <p:sp>
        <p:nvSpPr>
          <p:cNvPr id="9251" name="Нижний колонтитул 51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52" name="Номер слайда 5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14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Adjacency levels of graph</a:t>
            </a:r>
            <a:endParaRPr lang="ru-RU" sz="2800" dirty="0" smtClean="0"/>
          </a:p>
        </p:txBody>
      </p:sp>
      <p:sp>
        <p:nvSpPr>
          <p:cNvPr id="6144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graph </a:t>
            </a:r>
            <a:r>
              <a:rPr lang="en-US" i="1" dirty="0" smtClean="0"/>
              <a:t>partitioning </a:t>
            </a:r>
            <a:r>
              <a:rPr lang="en-US" dirty="0" smtClean="0"/>
              <a:t>is the grouping of its vertices into the disjoint subsets </a:t>
            </a:r>
            <a:r>
              <a:rPr lang="en-US" i="1" dirty="0" smtClean="0"/>
              <a:t>S</a:t>
            </a:r>
            <a:r>
              <a:rPr lang="ru-RU" baseline="-25000" dirty="0" smtClean="0"/>
              <a:t>0</a:t>
            </a:r>
            <a:r>
              <a:rPr lang="ru-RU" dirty="0" smtClean="0"/>
              <a:t>, </a:t>
            </a:r>
            <a:r>
              <a:rPr lang="en-US" i="1" dirty="0" smtClean="0"/>
              <a:t>S</a:t>
            </a:r>
            <a:r>
              <a:rPr lang="ru-RU" baseline="-25000" dirty="0" smtClean="0"/>
              <a:t>1</a:t>
            </a:r>
            <a:r>
              <a:rPr lang="ru-RU" dirty="0" smtClean="0"/>
              <a:t>, … </a:t>
            </a:r>
            <a:r>
              <a:rPr lang="en-US" i="1" dirty="0" smtClean="0"/>
              <a:t>S</a:t>
            </a:r>
            <a:r>
              <a:rPr lang="en-US" i="1" baseline="-25000" dirty="0" smtClean="0"/>
              <a:t>m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An important class of </a:t>
            </a:r>
            <a:r>
              <a:rPr lang="en-US" dirty="0" err="1" smtClean="0"/>
              <a:t>partitionings</a:t>
            </a:r>
            <a:r>
              <a:rPr lang="en-US" dirty="0" smtClean="0"/>
              <a:t> is </a:t>
            </a:r>
            <a:r>
              <a:rPr lang="en-US" i="1" dirty="0" smtClean="0"/>
              <a:t>adjacency levels</a:t>
            </a:r>
            <a:endParaRPr lang="ru-RU" i="1" dirty="0" smtClean="0"/>
          </a:p>
          <a:p>
            <a:pPr>
              <a:lnSpc>
                <a:spcPct val="90000"/>
              </a:lnSpc>
            </a:pP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, </a:t>
            </a:r>
            <a:r>
              <a:rPr lang="en-US" i="1" dirty="0" smtClean="0"/>
              <a:t>L</a:t>
            </a:r>
            <a:r>
              <a:rPr lang="ru-RU" baseline="-25000" dirty="0" smtClean="0"/>
              <a:t>1</a:t>
            </a:r>
            <a:r>
              <a:rPr lang="ru-RU" dirty="0" smtClean="0"/>
              <a:t>, … 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ru-RU" dirty="0" smtClean="0"/>
              <a:t>, - </a:t>
            </a:r>
            <a:r>
              <a:rPr lang="en-US" dirty="0" smtClean="0"/>
              <a:t>adjacency levels of a graph </a:t>
            </a:r>
            <a:r>
              <a:rPr lang="en-US" i="1" dirty="0" smtClean="0"/>
              <a:t>V </a:t>
            </a:r>
            <a:r>
              <a:rPr lang="en-US" dirty="0" smtClean="0"/>
              <a:t>if</a:t>
            </a:r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en-US" i="1" dirty="0" err="1" smtClean="0"/>
              <a:t>Adj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r>
              <a:rPr lang="en-US" dirty="0" smtClean="0">
                <a:sym typeface="Symbol" pitchFamily="18" charset="2"/>
              </a:rPr>
              <a:t></a:t>
            </a:r>
            <a:r>
              <a:rPr lang="en-US" i="1" dirty="0" smtClean="0"/>
              <a:t>L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en-US" i="1" dirty="0" err="1" smtClean="0"/>
              <a:t>Adj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en-US" dirty="0" smtClean="0"/>
              <a:t>)</a:t>
            </a:r>
            <a:r>
              <a:rPr lang="en-US" dirty="0" smtClean="0">
                <a:sym typeface="Symbol" pitchFamily="18" charset="2"/>
              </a:rPr>
              <a:t>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en-US" baseline="-25000" dirty="0" smtClean="0">
                <a:sym typeface="Symbol" pitchFamily="18" charset="2"/>
              </a:rPr>
              <a:t>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endParaRPr lang="ru-RU" dirty="0" smtClean="0"/>
          </a:p>
          <a:p>
            <a:pPr algn="ctr">
              <a:buFont typeface="Wingdings" pitchFamily="2" charset="2"/>
              <a:buNone/>
            </a:pPr>
            <a:r>
              <a:rPr lang="en-US" i="1" dirty="0" err="1" smtClean="0"/>
              <a:t>Adj</a:t>
            </a:r>
            <a:r>
              <a:rPr lang="en-US" dirty="0" smtClean="0"/>
              <a:t>(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en-US" dirty="0" smtClean="0"/>
              <a:t>)</a:t>
            </a:r>
            <a:r>
              <a:rPr lang="en-US" dirty="0" smtClean="0">
                <a:sym typeface="Symbol" pitchFamily="18" charset="2"/>
              </a:rPr>
              <a:t>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en-US" baseline="-25000" dirty="0" smtClean="0">
                <a:sym typeface="Symbol" pitchFamily="18" charset="2"/>
              </a:rPr>
              <a:t></a:t>
            </a:r>
            <a:r>
              <a:rPr lang="en-US" baseline="-25000" dirty="0" smtClean="0"/>
              <a:t>1</a:t>
            </a:r>
            <a:r>
              <a:rPr lang="en-US" dirty="0" smtClean="0">
                <a:sym typeface="Symbol" pitchFamily="18" charset="2"/>
              </a:rPr>
              <a:t>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en-US" baseline="-25000" dirty="0" smtClean="0"/>
              <a:t>+1</a:t>
            </a:r>
            <a:r>
              <a:rPr lang="en-US" dirty="0" smtClean="0"/>
              <a:t>, 0&lt;</a:t>
            </a:r>
            <a:r>
              <a:rPr lang="en-US" i="1" dirty="0" err="1" smtClean="0"/>
              <a:t>i</a:t>
            </a:r>
            <a:r>
              <a:rPr lang="en-US" dirty="0" smtClean="0"/>
              <a:t>&lt;</a:t>
            </a:r>
            <a:r>
              <a:rPr lang="en-US" i="1" dirty="0" smtClean="0"/>
              <a:t>m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where </a:t>
            </a:r>
            <a:r>
              <a:rPr lang="ru-RU" i="1" dirty="0" err="1" smtClean="0"/>
              <a:t>Adj</a:t>
            </a:r>
            <a:r>
              <a:rPr lang="ru-RU" dirty="0" smtClean="0"/>
              <a:t>(</a:t>
            </a:r>
            <a:r>
              <a:rPr lang="ru-RU" i="1" dirty="0" smtClean="0"/>
              <a:t>x</a:t>
            </a:r>
            <a:r>
              <a:rPr lang="ru-RU" dirty="0" smtClean="0"/>
              <a:t>) </a:t>
            </a:r>
            <a:r>
              <a:rPr lang="en-US" dirty="0" smtClean="0"/>
              <a:t>for </a:t>
            </a:r>
            <a:r>
              <a:rPr lang="ru-RU" i="1" dirty="0" err="1" smtClean="0"/>
              <a:t>x</a:t>
            </a:r>
            <a:r>
              <a:rPr lang="ru-RU" dirty="0" err="1" smtClean="0">
                <a:sym typeface="Symbol" pitchFamily="18" charset="2"/>
              </a:rPr>
              <a:t></a:t>
            </a:r>
            <a:r>
              <a:rPr lang="ru-RU" i="1" dirty="0" err="1" smtClean="0"/>
              <a:t>V</a:t>
            </a:r>
            <a:r>
              <a:rPr lang="ru-RU" dirty="0" smtClean="0"/>
              <a:t> </a:t>
            </a:r>
            <a:r>
              <a:rPr lang="en-US" dirty="0" smtClean="0"/>
              <a:t>is a set of the vertices adjacent to</a:t>
            </a:r>
            <a:r>
              <a:rPr lang="ru-RU" dirty="0" smtClean="0"/>
              <a:t> </a:t>
            </a:r>
            <a:r>
              <a:rPr lang="en-US" i="1" dirty="0" smtClean="0"/>
              <a:t>x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Each level 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ru-RU" dirty="0" smtClean="0"/>
              <a:t>, 0&lt;</a:t>
            </a:r>
            <a:r>
              <a:rPr lang="en-US" i="1" dirty="0" err="1" smtClean="0"/>
              <a:t>i</a:t>
            </a:r>
            <a:r>
              <a:rPr lang="ru-RU" dirty="0" smtClean="0"/>
              <a:t>&lt;</a:t>
            </a:r>
            <a:r>
              <a:rPr lang="en-US" i="1" dirty="0" smtClean="0"/>
              <a:t>m</a:t>
            </a:r>
            <a:r>
              <a:rPr lang="ru-RU" dirty="0" smtClean="0"/>
              <a:t>, </a:t>
            </a:r>
            <a:r>
              <a:rPr lang="en-US" dirty="0" smtClean="0"/>
              <a:t>is a graph separator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One talks about obtaining of </a:t>
            </a:r>
            <a:r>
              <a:rPr lang="en-US" i="1" dirty="0" smtClean="0"/>
              <a:t>adjacency level structure</a:t>
            </a:r>
            <a:endParaRPr lang="ru-RU" dirty="0" smtClean="0"/>
          </a:p>
        </p:txBody>
      </p:sp>
      <p:sp>
        <p:nvSpPr>
          <p:cNvPr id="6144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144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024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Adjacency levels of graph</a:t>
            </a:r>
            <a:endParaRPr lang="ru-RU" sz="2800" dirty="0" smtClean="0"/>
          </a:p>
        </p:txBody>
      </p:sp>
      <p:sp>
        <p:nvSpPr>
          <p:cNvPr id="1024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partitioning into the adjacency levels is said to be </a:t>
            </a:r>
            <a:r>
              <a:rPr lang="en-US" i="1" dirty="0" smtClean="0"/>
              <a:t>rooted</a:t>
            </a:r>
            <a:r>
              <a:rPr lang="en-US" dirty="0" smtClean="0"/>
              <a:t> at </a:t>
            </a:r>
            <a:r>
              <a:rPr lang="en-US" i="1" dirty="0"/>
              <a:t>L</a:t>
            </a:r>
            <a:r>
              <a:rPr lang="ru-RU" baseline="-25000" dirty="0"/>
              <a:t>0 </a:t>
            </a:r>
            <a:r>
              <a:rPr lang="en-US" dirty="0" smtClean="0"/>
              <a:t>if </a:t>
            </a:r>
            <a:r>
              <a:rPr lang="en-US" i="1" dirty="0"/>
              <a:t>L</a:t>
            </a:r>
            <a:r>
              <a:rPr lang="ru-RU" baseline="-25000" dirty="0"/>
              <a:t>0</a:t>
            </a:r>
            <a:r>
              <a:rPr lang="ru-RU" dirty="0">
                <a:sym typeface="Symbol" pitchFamily="18" charset="2"/>
              </a:rPr>
              <a:t></a:t>
            </a:r>
            <a:r>
              <a:rPr lang="en-US" i="1" dirty="0" smtClean="0"/>
              <a:t>V</a:t>
            </a:r>
            <a:r>
              <a:rPr lang="ru-RU" dirty="0" smtClean="0"/>
              <a:t> </a:t>
            </a:r>
            <a:r>
              <a:rPr lang="en-US" dirty="0" smtClean="0"/>
              <a:t>and each of the remaining sets is adjacent to the union of the preceding sets, i.e.</a:t>
            </a: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 </a:t>
            </a:r>
            <a:r>
              <a:rPr lang="en-US" dirty="0" smtClean="0"/>
              <a:t>is a single vertex </a:t>
            </a:r>
            <a:r>
              <a:rPr lang="en-US" i="1" dirty="0" smtClean="0"/>
              <a:t>u</a:t>
            </a:r>
            <a:r>
              <a:rPr lang="ru-RU" dirty="0" smtClean="0"/>
              <a:t>, </a:t>
            </a:r>
            <a:r>
              <a:rPr lang="en-US" dirty="0" smtClean="0"/>
              <a:t>the level structure is rooted at the vertex </a:t>
            </a:r>
            <a:r>
              <a:rPr lang="en-US" i="1" dirty="0" smtClean="0"/>
              <a:t>u</a:t>
            </a:r>
            <a:r>
              <a:rPr lang="ru-RU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number </a:t>
            </a:r>
            <a:r>
              <a:rPr lang="en-US" i="1" dirty="0" smtClean="0"/>
              <a:t>m</a:t>
            </a:r>
            <a:r>
              <a:rPr lang="ru-RU" dirty="0" smtClean="0"/>
              <a:t> </a:t>
            </a:r>
            <a:r>
              <a:rPr lang="en-US" dirty="0" smtClean="0"/>
              <a:t>is called </a:t>
            </a:r>
            <a:r>
              <a:rPr lang="en-US" i="1" dirty="0" smtClean="0"/>
              <a:t>length</a:t>
            </a:r>
            <a:r>
              <a:rPr lang="en-US" dirty="0" smtClean="0"/>
              <a:t> of the adjacency level structure; the </a:t>
            </a:r>
            <a:r>
              <a:rPr lang="en-US" i="1" dirty="0" smtClean="0"/>
              <a:t>width</a:t>
            </a:r>
            <a:r>
              <a:rPr lang="en-US" dirty="0" smtClean="0"/>
              <a:t> of the structure </a:t>
            </a:r>
            <a:r>
              <a:rPr lang="en-US" dirty="0"/>
              <a:t>is </a:t>
            </a:r>
            <a:r>
              <a:rPr lang="en-US" dirty="0" smtClean="0"/>
              <a:t>defined as the maximum number of vertices in any level</a:t>
            </a:r>
            <a:endParaRPr lang="ru-RU" dirty="0" smtClean="0"/>
          </a:p>
        </p:txBody>
      </p:sp>
      <p:sp>
        <p:nvSpPr>
          <p:cNvPr id="1024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10247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1"/>
          <p:cNvGraphicFramePr>
            <a:graphicFrameLocks noChangeAspect="1"/>
          </p:cNvGraphicFramePr>
          <p:nvPr/>
        </p:nvGraphicFramePr>
        <p:xfrm>
          <a:off x="3297238" y="2133600"/>
          <a:ext cx="2054225" cy="1017588"/>
        </p:xfrm>
        <a:graphic>
          <a:graphicData uri="http://schemas.openxmlformats.org/presentationml/2006/ole">
            <p:oleObj spid="_x0000_s10262" name="Формула" r:id="rId3" imgW="1016000" imgH="508000" progId="Equation.3">
              <p:embed/>
            </p:oleObj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29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0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Cholesky factorization</a:t>
            </a:r>
            <a:endParaRPr lang="ru-RU" sz="2800" dirty="0" smtClean="0"/>
          </a:p>
        </p:txBody>
      </p:sp>
      <p:sp>
        <p:nvSpPr>
          <p:cNvPr id="2054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Let us consider an equations system </a:t>
            </a:r>
            <a:r>
              <a:rPr lang="en-US" i="1" dirty="0" err="1" smtClean="0">
                <a:latin typeface="Times New Roman" pitchFamily="18" charset="0"/>
              </a:rPr>
              <a:t>Ax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dirty="0" smtClean="0"/>
          </a:p>
          <a:p>
            <a:r>
              <a:rPr lang="en-US" dirty="0"/>
              <a:t>A method </a:t>
            </a:r>
            <a:r>
              <a:rPr lang="en-US" dirty="0" smtClean="0"/>
              <a:t>idea: 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LL</a:t>
            </a:r>
            <a:r>
              <a:rPr lang="en-US" i="1" baseline="30000" dirty="0" smtClean="0">
                <a:latin typeface="Times New Roman" pitchFamily="18" charset="0"/>
                <a:sym typeface="Symbol" pitchFamily="18" charset="2"/>
              </a:rPr>
              <a:t>T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where </a:t>
            </a:r>
            <a:r>
              <a:rPr lang="en-US" i="1" dirty="0" smtClean="0"/>
              <a:t>L</a:t>
            </a:r>
            <a:r>
              <a:rPr lang="ru-RU" dirty="0" smtClean="0"/>
              <a:t> </a:t>
            </a:r>
            <a:r>
              <a:rPr lang="en-US" dirty="0" smtClean="0"/>
              <a:t>is a lower triangular matrix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1 to 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for k =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sqrt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b-NO" sz="2000" dirty="0" smtClean="0">
                <a:latin typeface="Times New Roman" pitchFamily="18" charset="0"/>
                <a:cs typeface="Times New Roman" pitchFamily="18" charset="0"/>
              </a:rPr>
              <a:t>for j = i+1 to n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	for k = 1 to i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 </a:t>
            </a:r>
            <a:r>
              <a:rPr lang="nn-NO" sz="2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end</a:t>
            </a:r>
          </a:p>
          <a:p>
            <a:r>
              <a:rPr lang="en-US" dirty="0" smtClean="0"/>
              <a:t>Are there any peculiarities for the case of the sparse matrix </a:t>
            </a:r>
            <a:r>
              <a:rPr lang="en-US" i="1" dirty="0" smtClean="0"/>
              <a:t>A</a:t>
            </a:r>
            <a:r>
              <a:rPr lang="en-US" dirty="0" smtClean="0"/>
              <a:t>?</a:t>
            </a:r>
          </a:p>
        </p:txBody>
      </p:sp>
      <p:graphicFrame>
        <p:nvGraphicFramePr>
          <p:cNvPr id="2050" name="Object 18"/>
          <p:cNvGraphicFramePr>
            <a:graphicFrameLocks noChangeAspect="1"/>
          </p:cNvGraphicFramePr>
          <p:nvPr/>
        </p:nvGraphicFramePr>
        <p:xfrm>
          <a:off x="6681788" y="2133600"/>
          <a:ext cx="2054225" cy="960438"/>
        </p:xfrm>
        <a:graphic>
          <a:graphicData uri="http://schemas.openxmlformats.org/presentationml/2006/ole">
            <p:oleObj spid="_x0000_s2086" name="Формула" r:id="rId4" imgW="1040948" imgH="482391" progId="Equation.3">
              <p:embed/>
            </p:oleObj>
          </a:graphicData>
        </a:graphic>
      </p:graphicFrame>
      <p:graphicFrame>
        <p:nvGraphicFramePr>
          <p:cNvPr id="2051" name="Object 20"/>
          <p:cNvGraphicFramePr>
            <a:graphicFrameLocks noChangeAspect="1"/>
          </p:cNvGraphicFramePr>
          <p:nvPr/>
        </p:nvGraphicFramePr>
        <p:xfrm>
          <a:off x="6681788" y="3068638"/>
          <a:ext cx="2825750" cy="942975"/>
        </p:xfrm>
        <a:graphic>
          <a:graphicData uri="http://schemas.openxmlformats.org/presentationml/2006/ole">
            <p:oleObj spid="_x0000_s2087" name="Формула" r:id="rId5" imgW="1397000" imgH="469900" progId="Equation.3">
              <p:embed/>
            </p:oleObj>
          </a:graphicData>
        </a:graphic>
      </p:graphicFrame>
      <p:sp>
        <p:nvSpPr>
          <p:cNvPr id="2055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24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Obtaining of adjacency level structure</a:t>
            </a:r>
            <a:endParaRPr lang="ru-RU" sz="2800" dirty="0" smtClean="0"/>
          </a:p>
        </p:txBody>
      </p:sp>
      <p:sp>
        <p:nvSpPr>
          <p:cNvPr id="6246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In the graph </a:t>
            </a:r>
            <a:r>
              <a:rPr lang="en-US" i="1" dirty="0" smtClean="0"/>
              <a:t>V</a:t>
            </a:r>
            <a:r>
              <a:rPr lang="en-US" dirty="0" smtClean="0"/>
              <a:t> a certain vertex </a:t>
            </a:r>
            <a:r>
              <a:rPr lang="en-US" i="1" dirty="0" smtClean="0"/>
              <a:t>u</a:t>
            </a:r>
            <a:r>
              <a:rPr lang="ru-RU" dirty="0" smtClean="0">
                <a:sym typeface="Symbol" pitchFamily="18" charset="2"/>
              </a:rPr>
              <a:t></a:t>
            </a:r>
            <a:r>
              <a:rPr lang="en-US" i="1" dirty="0" smtClean="0"/>
              <a:t>V</a:t>
            </a:r>
            <a:r>
              <a:rPr lang="en-US" dirty="0" smtClean="0"/>
              <a:t> is selected to be the root</a:t>
            </a:r>
            <a:r>
              <a:rPr lang="ru-RU" dirty="0" smtClean="0"/>
              <a:t>. </a:t>
            </a:r>
            <a:r>
              <a:rPr lang="en-US" dirty="0" smtClean="0"/>
              <a:t>Let us set </a:t>
            </a:r>
            <a:r>
              <a:rPr lang="en-US" i="1" dirty="0" err="1" smtClean="0"/>
              <a:t>i</a:t>
            </a:r>
            <a:r>
              <a:rPr lang="ru-RU" dirty="0" smtClean="0"/>
              <a:t>=0, </a:t>
            </a: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={</a:t>
            </a:r>
            <a:r>
              <a:rPr lang="en-US" i="1" dirty="0" smtClean="0"/>
              <a:t>u</a:t>
            </a:r>
            <a:r>
              <a:rPr lang="ru-RU" dirty="0" smtClean="0"/>
              <a:t>}.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Mark this vertex </a:t>
            </a:r>
            <a:r>
              <a:rPr lang="ru-RU" dirty="0" smtClean="0"/>
              <a:t>(</a:t>
            </a:r>
            <a:r>
              <a:rPr lang="en-US" dirty="0" smtClean="0"/>
              <a:t>assign the first number to it</a:t>
            </a:r>
            <a:r>
              <a:rPr lang="ru-RU" dirty="0" smtClean="0"/>
              <a:t>)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Go over all the vertices from 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ru-RU" dirty="0" smtClean="0"/>
              <a:t> </a:t>
            </a:r>
            <a:r>
              <a:rPr lang="en-US" dirty="0" smtClean="0"/>
              <a:t>and for each of them determine an unmarked vertex adjacent to it. Mark them (number them in order) and put to </a:t>
            </a:r>
            <a:r>
              <a:rPr lang="en-US" i="1" dirty="0" smtClean="0"/>
              <a:t>L</a:t>
            </a:r>
            <a:r>
              <a:rPr lang="en-US" i="1" baseline="-25000" dirty="0" smtClean="0"/>
              <a:t>i</a:t>
            </a:r>
            <a:r>
              <a:rPr lang="ru-RU" baseline="-25000" dirty="0" smtClean="0"/>
              <a:t>+1</a:t>
            </a:r>
            <a:r>
              <a:rPr lang="ru-RU" dirty="0" smtClean="0"/>
              <a:t>.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If the set of the unmarked vertices </a:t>
            </a:r>
            <a:r>
              <a:rPr lang="en-US" dirty="0"/>
              <a:t>is </a:t>
            </a:r>
            <a:r>
              <a:rPr lang="en-US" dirty="0" smtClean="0"/>
              <a:t>empty</a:t>
            </a:r>
            <a:r>
              <a:rPr lang="en-US" dirty="0"/>
              <a:t>, </a:t>
            </a:r>
            <a:r>
              <a:rPr lang="en-US" dirty="0" smtClean="0"/>
              <a:t>the </a:t>
            </a:r>
            <a:r>
              <a:rPr lang="en-US" dirty="0"/>
              <a:t>algorithm is complete, otherwise we set </a:t>
            </a:r>
            <a:r>
              <a:rPr lang="en-US" i="1" dirty="0" err="1" smtClean="0"/>
              <a:t>i</a:t>
            </a:r>
            <a:r>
              <a:rPr lang="en-US" dirty="0" smtClean="0"/>
              <a:t>=</a:t>
            </a:r>
            <a:r>
              <a:rPr lang="en-US" i="1" dirty="0" smtClean="0"/>
              <a:t>i</a:t>
            </a:r>
            <a:r>
              <a:rPr lang="en-US" dirty="0" smtClean="0"/>
              <a:t>+1 </a:t>
            </a:r>
            <a:r>
              <a:rPr lang="en-US" dirty="0"/>
              <a:t>and go to </a:t>
            </a:r>
            <a:r>
              <a:rPr lang="en-US" dirty="0" smtClean="0"/>
              <a:t>step3</a:t>
            </a:r>
            <a:r>
              <a:rPr lang="ru-RU" dirty="0" smtClean="0"/>
              <a:t>.</a:t>
            </a:r>
          </a:p>
        </p:txBody>
      </p:sp>
      <p:sp>
        <p:nvSpPr>
          <p:cNvPr id="62469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2470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6247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126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</a:t>
            </a:r>
            <a:r>
              <a:rPr lang="en-US" sz="2800" dirty="0"/>
              <a:t>adjacency level structure</a:t>
            </a:r>
            <a:endParaRPr lang="ru-RU" sz="2800" dirty="0" smtClean="0"/>
          </a:p>
        </p:txBody>
      </p:sp>
      <p:sp>
        <p:nvSpPr>
          <p:cNvPr id="1126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Matrix pattern</a:t>
            </a:r>
            <a:r>
              <a:rPr lang="ru-RU" dirty="0" smtClean="0"/>
              <a:t>		</a:t>
            </a:r>
            <a:r>
              <a:rPr lang="en-US" dirty="0" smtClean="0"/>
              <a:t> 	 Graph representation</a:t>
            </a:r>
            <a:endParaRPr lang="ru-RU" dirty="0" smtClean="0"/>
          </a:p>
        </p:txBody>
      </p:sp>
      <p:sp>
        <p:nvSpPr>
          <p:cNvPr id="1127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11271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127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1"/>
          <p:cNvGraphicFramePr>
            <a:graphicFrameLocks noChangeAspect="1"/>
          </p:cNvGraphicFramePr>
          <p:nvPr/>
        </p:nvGraphicFramePr>
        <p:xfrm>
          <a:off x="631825" y="1268413"/>
          <a:ext cx="3560763" cy="3816350"/>
        </p:xfrm>
        <a:graphic>
          <a:graphicData uri="http://schemas.openxmlformats.org/presentationml/2006/ole">
            <p:oleObj spid="_x0000_s11285" name="Формула" r:id="rId3" imgW="2349500" imgH="2514600" progId="Equation.3">
              <p:embed/>
            </p:oleObj>
          </a:graphicData>
        </a:graphic>
      </p:graphicFrame>
      <p:grpSp>
        <p:nvGrpSpPr>
          <p:cNvPr id="11275" name="Group 3"/>
          <p:cNvGrpSpPr>
            <a:grpSpLocks noChangeAspect="1"/>
          </p:cNvGrpSpPr>
          <p:nvPr/>
        </p:nvGrpSpPr>
        <p:grpSpPr bwMode="auto">
          <a:xfrm>
            <a:off x="4592638" y="1412875"/>
            <a:ext cx="4681537" cy="3744913"/>
            <a:chOff x="7804" y="6012"/>
            <a:chExt cx="3970" cy="3328"/>
          </a:xfrm>
        </p:grpSpPr>
        <p:sp>
          <p:nvSpPr>
            <p:cNvPr id="11276" name="AutoShape 4"/>
            <p:cNvSpPr>
              <a:spLocks noChangeAspect="1" noChangeArrowheads="1"/>
            </p:cNvSpPr>
            <p:nvPr/>
          </p:nvSpPr>
          <p:spPr bwMode="auto">
            <a:xfrm>
              <a:off x="7804" y="6012"/>
              <a:ext cx="3970" cy="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717" name="Oval 5"/>
            <p:cNvSpPr>
              <a:spLocks noChangeArrowheads="1"/>
            </p:cNvSpPr>
            <p:nvPr/>
          </p:nvSpPr>
          <p:spPr bwMode="auto">
            <a:xfrm>
              <a:off x="7878" y="865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2</a:t>
              </a:r>
            </a:p>
          </p:txBody>
        </p:sp>
        <p:sp>
          <p:nvSpPr>
            <p:cNvPr id="115718" name="Oval 6"/>
            <p:cNvSpPr>
              <a:spLocks noChangeArrowheads="1"/>
            </p:cNvSpPr>
            <p:nvPr/>
          </p:nvSpPr>
          <p:spPr bwMode="auto">
            <a:xfrm>
              <a:off x="7881" y="6878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6</a:t>
              </a:r>
            </a:p>
          </p:txBody>
        </p:sp>
        <p:sp>
          <p:nvSpPr>
            <p:cNvPr id="115719" name="Oval 7"/>
            <p:cNvSpPr>
              <a:spLocks noChangeArrowheads="1"/>
            </p:cNvSpPr>
            <p:nvPr/>
          </p:nvSpPr>
          <p:spPr bwMode="auto">
            <a:xfrm>
              <a:off x="7881" y="7797"/>
              <a:ext cx="540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9</a:t>
              </a:r>
            </a:p>
          </p:txBody>
        </p:sp>
        <p:sp>
          <p:nvSpPr>
            <p:cNvPr id="115720" name="Oval 8"/>
            <p:cNvSpPr>
              <a:spLocks noChangeArrowheads="1"/>
            </p:cNvSpPr>
            <p:nvPr/>
          </p:nvSpPr>
          <p:spPr bwMode="auto">
            <a:xfrm>
              <a:off x="7887" y="601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dirty="0">
                  <a:latin typeface="+mn-lt"/>
                  <a:cs typeface="Arial" pitchFamily="34" charset="0"/>
                </a:rPr>
                <a:t>1</a:t>
              </a:r>
            </a:p>
          </p:txBody>
        </p:sp>
        <p:sp>
          <p:nvSpPr>
            <p:cNvPr id="115721" name="Oval 9"/>
            <p:cNvSpPr>
              <a:spLocks noChangeArrowheads="1"/>
            </p:cNvSpPr>
            <p:nvPr/>
          </p:nvSpPr>
          <p:spPr bwMode="auto">
            <a:xfrm>
              <a:off x="8819" y="865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4</a:t>
              </a:r>
            </a:p>
          </p:txBody>
        </p:sp>
        <p:sp>
          <p:nvSpPr>
            <p:cNvPr id="115722" name="Oval 10"/>
            <p:cNvSpPr>
              <a:spLocks noChangeArrowheads="1"/>
            </p:cNvSpPr>
            <p:nvPr/>
          </p:nvSpPr>
          <p:spPr bwMode="auto">
            <a:xfrm>
              <a:off x="9694" y="865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7</a:t>
              </a:r>
            </a:p>
          </p:txBody>
        </p:sp>
        <p:sp>
          <p:nvSpPr>
            <p:cNvPr id="115723" name="Oval 11"/>
            <p:cNvSpPr>
              <a:spLocks noChangeArrowheads="1"/>
            </p:cNvSpPr>
            <p:nvPr/>
          </p:nvSpPr>
          <p:spPr bwMode="auto">
            <a:xfrm>
              <a:off x="9694" y="7797"/>
              <a:ext cx="540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11</a:t>
              </a:r>
            </a:p>
          </p:txBody>
        </p:sp>
        <p:sp>
          <p:nvSpPr>
            <p:cNvPr id="115724" name="Oval 12"/>
            <p:cNvSpPr>
              <a:spLocks noChangeArrowheads="1"/>
            </p:cNvSpPr>
            <p:nvPr/>
          </p:nvSpPr>
          <p:spPr bwMode="auto">
            <a:xfrm>
              <a:off x="10482" y="865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3</a:t>
              </a:r>
            </a:p>
          </p:txBody>
        </p:sp>
        <p:sp>
          <p:nvSpPr>
            <p:cNvPr id="115725" name="Oval 13"/>
            <p:cNvSpPr>
              <a:spLocks noChangeArrowheads="1"/>
            </p:cNvSpPr>
            <p:nvPr/>
          </p:nvSpPr>
          <p:spPr bwMode="auto">
            <a:xfrm>
              <a:off x="10482" y="6878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8</a:t>
              </a:r>
            </a:p>
          </p:txBody>
        </p:sp>
        <p:sp>
          <p:nvSpPr>
            <p:cNvPr id="115726" name="Oval 14"/>
            <p:cNvSpPr>
              <a:spLocks noChangeArrowheads="1"/>
            </p:cNvSpPr>
            <p:nvPr/>
          </p:nvSpPr>
          <p:spPr bwMode="auto">
            <a:xfrm>
              <a:off x="11234" y="7797"/>
              <a:ext cx="540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5</a:t>
              </a:r>
            </a:p>
          </p:txBody>
        </p:sp>
        <p:cxnSp>
          <p:nvCxnSpPr>
            <p:cNvPr id="11287" name="AutoShape 15"/>
            <p:cNvCxnSpPr>
              <a:cxnSpLocks noChangeShapeType="1"/>
              <a:stCxn id="115720" idx="4"/>
              <a:endCxn id="115718" idx="0"/>
            </p:cNvCxnSpPr>
            <p:nvPr/>
          </p:nvCxnSpPr>
          <p:spPr bwMode="auto">
            <a:xfrm flipH="1">
              <a:off x="8151" y="6552"/>
              <a:ext cx="6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88" name="AutoShape 16"/>
            <p:cNvCxnSpPr>
              <a:cxnSpLocks noChangeShapeType="1"/>
              <a:stCxn id="115718" idx="4"/>
              <a:endCxn id="115719" idx="0"/>
            </p:cNvCxnSpPr>
            <p:nvPr/>
          </p:nvCxnSpPr>
          <p:spPr bwMode="auto">
            <a:xfrm>
              <a:off x="8151" y="7418"/>
              <a:ext cx="1" cy="3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89" name="AutoShape 17"/>
            <p:cNvCxnSpPr>
              <a:cxnSpLocks noChangeShapeType="1"/>
              <a:stCxn id="115719" idx="4"/>
              <a:endCxn id="115717" idx="0"/>
            </p:cNvCxnSpPr>
            <p:nvPr/>
          </p:nvCxnSpPr>
          <p:spPr bwMode="auto">
            <a:xfrm flipH="1">
              <a:off x="8148" y="8336"/>
              <a:ext cx="3" cy="3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0" name="AutoShape 18"/>
            <p:cNvCxnSpPr>
              <a:cxnSpLocks noChangeShapeType="1"/>
              <a:stCxn id="115717" idx="6"/>
              <a:endCxn id="115721" idx="2"/>
            </p:cNvCxnSpPr>
            <p:nvPr/>
          </p:nvCxnSpPr>
          <p:spPr bwMode="auto">
            <a:xfrm>
              <a:off x="8418" y="8926"/>
              <a:ext cx="40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1" name="AutoShape 19"/>
            <p:cNvCxnSpPr>
              <a:cxnSpLocks noChangeShapeType="1"/>
              <a:stCxn id="115721" idx="6"/>
              <a:endCxn id="115722" idx="2"/>
            </p:cNvCxnSpPr>
            <p:nvPr/>
          </p:nvCxnSpPr>
          <p:spPr bwMode="auto">
            <a:xfrm>
              <a:off x="9359" y="8926"/>
              <a:ext cx="33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2" name="AutoShape 20"/>
            <p:cNvCxnSpPr>
              <a:cxnSpLocks noChangeShapeType="1"/>
              <a:stCxn id="115719" idx="6"/>
              <a:endCxn id="115723" idx="2"/>
            </p:cNvCxnSpPr>
            <p:nvPr/>
          </p:nvCxnSpPr>
          <p:spPr bwMode="auto">
            <a:xfrm>
              <a:off x="8421" y="8066"/>
              <a:ext cx="12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3" name="AutoShape 21"/>
            <p:cNvCxnSpPr>
              <a:cxnSpLocks noChangeShapeType="1"/>
              <a:stCxn id="115723" idx="4"/>
              <a:endCxn id="115722" idx="0"/>
            </p:cNvCxnSpPr>
            <p:nvPr/>
          </p:nvCxnSpPr>
          <p:spPr bwMode="auto">
            <a:xfrm>
              <a:off x="9964" y="8336"/>
              <a:ext cx="1" cy="3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4" name="AutoShape 22"/>
            <p:cNvCxnSpPr>
              <a:cxnSpLocks noChangeShapeType="1"/>
              <a:stCxn id="115722" idx="6"/>
              <a:endCxn id="115724" idx="2"/>
            </p:cNvCxnSpPr>
            <p:nvPr/>
          </p:nvCxnSpPr>
          <p:spPr bwMode="auto">
            <a:xfrm>
              <a:off x="10234" y="8926"/>
              <a:ext cx="24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5" name="AutoShape 23"/>
            <p:cNvCxnSpPr>
              <a:cxnSpLocks noChangeShapeType="1"/>
              <a:stCxn id="115723" idx="5"/>
              <a:endCxn id="115724" idx="1"/>
            </p:cNvCxnSpPr>
            <p:nvPr/>
          </p:nvCxnSpPr>
          <p:spPr bwMode="auto">
            <a:xfrm>
              <a:off x="10155" y="8257"/>
              <a:ext cx="406" cy="4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6" name="AutoShape 24"/>
            <p:cNvCxnSpPr>
              <a:cxnSpLocks noChangeShapeType="1"/>
              <a:stCxn id="115723" idx="7"/>
              <a:endCxn id="115725" idx="3"/>
            </p:cNvCxnSpPr>
            <p:nvPr/>
          </p:nvCxnSpPr>
          <p:spPr bwMode="auto">
            <a:xfrm flipV="1">
              <a:off x="10155" y="7339"/>
              <a:ext cx="406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7" name="AutoShape 25"/>
            <p:cNvCxnSpPr>
              <a:cxnSpLocks noChangeShapeType="1"/>
              <a:stCxn id="115725" idx="5"/>
              <a:endCxn id="115726" idx="1"/>
            </p:cNvCxnSpPr>
            <p:nvPr/>
          </p:nvCxnSpPr>
          <p:spPr bwMode="auto">
            <a:xfrm>
              <a:off x="10943" y="7339"/>
              <a:ext cx="370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8" name="AutoShape 26"/>
            <p:cNvCxnSpPr>
              <a:cxnSpLocks noChangeShapeType="1"/>
              <a:stCxn id="115724" idx="7"/>
              <a:endCxn id="115726" idx="3"/>
            </p:cNvCxnSpPr>
            <p:nvPr/>
          </p:nvCxnSpPr>
          <p:spPr bwMode="auto">
            <a:xfrm flipV="1">
              <a:off x="10943" y="8257"/>
              <a:ext cx="370" cy="4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299" name="AutoShape 27"/>
            <p:cNvCxnSpPr>
              <a:cxnSpLocks noChangeShapeType="1"/>
              <a:stCxn id="115720" idx="6"/>
            </p:cNvCxnSpPr>
            <p:nvPr/>
          </p:nvCxnSpPr>
          <p:spPr bwMode="auto">
            <a:xfrm flipV="1">
              <a:off x="8427" y="6274"/>
              <a:ext cx="32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1300" name="AutoShape 28"/>
            <p:cNvCxnSpPr>
              <a:cxnSpLocks noChangeShapeType="1"/>
              <a:stCxn id="115723" idx="0"/>
              <a:endCxn id="115741" idx="5"/>
            </p:cNvCxnSpPr>
            <p:nvPr/>
          </p:nvCxnSpPr>
          <p:spPr bwMode="auto">
            <a:xfrm flipH="1" flipV="1">
              <a:off x="9208" y="6473"/>
              <a:ext cx="756" cy="13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sp>
          <p:nvSpPr>
            <p:cNvPr id="115741" name="Oval 29"/>
            <p:cNvSpPr>
              <a:spLocks noChangeArrowheads="1"/>
            </p:cNvSpPr>
            <p:nvPr/>
          </p:nvSpPr>
          <p:spPr bwMode="auto">
            <a:xfrm>
              <a:off x="8746" y="6012"/>
              <a:ext cx="541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>
                  <a:latin typeface="+mn-lt"/>
                  <a:cs typeface="Arial" pitchFamily="34" charset="0"/>
                </a:rPr>
                <a:t>10</a:t>
              </a:r>
            </a:p>
          </p:txBody>
        </p:sp>
      </p:grpSp>
      <p:sp>
        <p:nvSpPr>
          <p:cNvPr id="38" name="Номер слайда 3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34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 of adjacency level structure</a:t>
            </a:r>
            <a:endParaRPr lang="ru-RU" sz="2800" dirty="0" smtClean="0"/>
          </a:p>
        </p:txBody>
      </p:sp>
      <p:sp>
        <p:nvSpPr>
          <p:cNvPr id="6349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63493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3494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63496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3497" name="Rectangle 3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63498" name="Group 1"/>
          <p:cNvGrpSpPr>
            <a:grpSpLocks noChangeAspect="1"/>
          </p:cNvGrpSpPr>
          <p:nvPr/>
        </p:nvGrpSpPr>
        <p:grpSpPr bwMode="auto">
          <a:xfrm>
            <a:off x="200025" y="1700213"/>
            <a:ext cx="7515225" cy="3816350"/>
            <a:chOff x="4581" y="6012"/>
            <a:chExt cx="7016" cy="3562"/>
          </a:xfrm>
        </p:grpSpPr>
        <p:sp>
          <p:nvSpPr>
            <p:cNvPr id="63499" name="AutoShape 31"/>
            <p:cNvSpPr>
              <a:spLocks noChangeAspect="1" noChangeArrowheads="1" noTextEdit="1"/>
            </p:cNvSpPr>
            <p:nvPr/>
          </p:nvSpPr>
          <p:spPr bwMode="auto">
            <a:xfrm>
              <a:off x="4581" y="6012"/>
              <a:ext cx="7016" cy="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766" name="Oval 30"/>
            <p:cNvSpPr>
              <a:spLocks noChangeArrowheads="1"/>
            </p:cNvSpPr>
            <p:nvPr/>
          </p:nvSpPr>
          <p:spPr bwMode="auto">
            <a:xfrm>
              <a:off x="7424" y="8961"/>
              <a:ext cx="539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2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5" name="Oval 29"/>
            <p:cNvSpPr>
              <a:spLocks noChangeArrowheads="1"/>
            </p:cNvSpPr>
            <p:nvPr/>
          </p:nvSpPr>
          <p:spPr bwMode="auto">
            <a:xfrm>
              <a:off x="6743" y="7752"/>
              <a:ext cx="538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6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4" name="Oval 28"/>
            <p:cNvSpPr>
              <a:spLocks noChangeArrowheads="1"/>
            </p:cNvSpPr>
            <p:nvPr/>
          </p:nvSpPr>
          <p:spPr bwMode="auto">
            <a:xfrm>
              <a:off x="7824" y="7743"/>
              <a:ext cx="539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9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3" name="Oval 27"/>
            <p:cNvSpPr>
              <a:spLocks noChangeArrowheads="1"/>
            </p:cNvSpPr>
            <p:nvPr/>
          </p:nvSpPr>
          <p:spPr bwMode="auto">
            <a:xfrm>
              <a:off x="7424" y="6794"/>
              <a:ext cx="539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1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2" name="Oval 26"/>
            <p:cNvSpPr>
              <a:spLocks noChangeArrowheads="1"/>
            </p:cNvSpPr>
            <p:nvPr/>
          </p:nvSpPr>
          <p:spPr bwMode="auto">
            <a:xfrm>
              <a:off x="8348" y="8961"/>
              <a:ext cx="541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4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1" name="Oval 25"/>
            <p:cNvSpPr>
              <a:spLocks noChangeArrowheads="1"/>
            </p:cNvSpPr>
            <p:nvPr/>
          </p:nvSpPr>
          <p:spPr bwMode="auto">
            <a:xfrm>
              <a:off x="8760" y="7717"/>
              <a:ext cx="538" cy="5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7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60" name="Oval 24"/>
            <p:cNvSpPr>
              <a:spLocks noChangeArrowheads="1"/>
            </p:cNvSpPr>
            <p:nvPr/>
          </p:nvSpPr>
          <p:spPr bwMode="auto">
            <a:xfrm>
              <a:off x="8889" y="6716"/>
              <a:ext cx="538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r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11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59" name="Oval 23"/>
            <p:cNvSpPr>
              <a:spLocks noChangeArrowheads="1"/>
            </p:cNvSpPr>
            <p:nvPr/>
          </p:nvSpPr>
          <p:spPr bwMode="auto">
            <a:xfrm>
              <a:off x="9541" y="7717"/>
              <a:ext cx="538" cy="5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3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58" name="Oval 22"/>
            <p:cNvSpPr>
              <a:spLocks noChangeArrowheads="1"/>
            </p:cNvSpPr>
            <p:nvPr/>
          </p:nvSpPr>
          <p:spPr bwMode="auto">
            <a:xfrm>
              <a:off x="10509" y="7717"/>
              <a:ext cx="539" cy="5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8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116757" name="Oval 21"/>
            <p:cNvSpPr>
              <a:spLocks noChangeArrowheads="1"/>
            </p:cNvSpPr>
            <p:nvPr/>
          </p:nvSpPr>
          <p:spPr bwMode="auto">
            <a:xfrm>
              <a:off x="9541" y="8941"/>
              <a:ext cx="538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just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5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cxnSp>
          <p:nvCxnSpPr>
            <p:cNvPr id="63510" name="AutoShape 20"/>
            <p:cNvCxnSpPr>
              <a:cxnSpLocks noChangeShapeType="1"/>
            </p:cNvCxnSpPr>
            <p:nvPr/>
          </p:nvCxnSpPr>
          <p:spPr bwMode="auto">
            <a:xfrm flipH="1">
              <a:off x="7013" y="7256"/>
              <a:ext cx="489" cy="4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1" name="AutoShape 19"/>
            <p:cNvCxnSpPr>
              <a:cxnSpLocks noChangeShapeType="1"/>
            </p:cNvCxnSpPr>
            <p:nvPr/>
          </p:nvCxnSpPr>
          <p:spPr bwMode="auto">
            <a:xfrm flipV="1">
              <a:off x="7283" y="8012"/>
              <a:ext cx="540" cy="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2" name="AutoShape 18"/>
            <p:cNvCxnSpPr>
              <a:cxnSpLocks noChangeShapeType="1"/>
            </p:cNvCxnSpPr>
            <p:nvPr/>
          </p:nvCxnSpPr>
          <p:spPr bwMode="auto">
            <a:xfrm flipH="1">
              <a:off x="7693" y="8282"/>
              <a:ext cx="400" cy="6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3" name="AutoShape 17"/>
            <p:cNvCxnSpPr>
              <a:cxnSpLocks noChangeShapeType="1"/>
            </p:cNvCxnSpPr>
            <p:nvPr/>
          </p:nvCxnSpPr>
          <p:spPr bwMode="auto">
            <a:xfrm>
              <a:off x="7963" y="9230"/>
              <a:ext cx="386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4" name="AutoShape 16"/>
            <p:cNvCxnSpPr>
              <a:cxnSpLocks noChangeShapeType="1"/>
            </p:cNvCxnSpPr>
            <p:nvPr/>
          </p:nvCxnSpPr>
          <p:spPr bwMode="auto">
            <a:xfrm flipV="1">
              <a:off x="8619" y="8178"/>
              <a:ext cx="220" cy="7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5" name="AutoShape 15"/>
            <p:cNvCxnSpPr>
              <a:cxnSpLocks noChangeShapeType="1"/>
            </p:cNvCxnSpPr>
            <p:nvPr/>
          </p:nvCxnSpPr>
          <p:spPr bwMode="auto">
            <a:xfrm flipV="1">
              <a:off x="8284" y="6986"/>
              <a:ext cx="605" cy="8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6" name="AutoShape 14"/>
            <p:cNvCxnSpPr>
              <a:cxnSpLocks noChangeShapeType="1"/>
            </p:cNvCxnSpPr>
            <p:nvPr/>
          </p:nvCxnSpPr>
          <p:spPr bwMode="auto">
            <a:xfrm flipH="1">
              <a:off x="9030" y="7256"/>
              <a:ext cx="129" cy="4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7" name="AutoShape 13"/>
            <p:cNvCxnSpPr>
              <a:cxnSpLocks noChangeShapeType="1"/>
            </p:cNvCxnSpPr>
            <p:nvPr/>
          </p:nvCxnSpPr>
          <p:spPr bwMode="auto">
            <a:xfrm>
              <a:off x="9300" y="7987"/>
              <a:ext cx="24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8" name="AutoShape 12"/>
            <p:cNvCxnSpPr>
              <a:cxnSpLocks noChangeShapeType="1"/>
            </p:cNvCxnSpPr>
            <p:nvPr/>
          </p:nvCxnSpPr>
          <p:spPr bwMode="auto">
            <a:xfrm>
              <a:off x="9350" y="7177"/>
              <a:ext cx="270" cy="6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19" name="AutoShape 11"/>
            <p:cNvCxnSpPr>
              <a:cxnSpLocks noChangeShapeType="1"/>
            </p:cNvCxnSpPr>
            <p:nvPr/>
          </p:nvCxnSpPr>
          <p:spPr bwMode="auto">
            <a:xfrm>
              <a:off x="9429" y="6986"/>
              <a:ext cx="1159" cy="8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20" name="AutoShape 10"/>
            <p:cNvCxnSpPr>
              <a:cxnSpLocks noChangeShapeType="1"/>
            </p:cNvCxnSpPr>
            <p:nvPr/>
          </p:nvCxnSpPr>
          <p:spPr bwMode="auto">
            <a:xfrm flipH="1">
              <a:off x="10081" y="8257"/>
              <a:ext cx="698" cy="9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21" name="AutoShape 9"/>
            <p:cNvCxnSpPr>
              <a:cxnSpLocks noChangeShapeType="1"/>
            </p:cNvCxnSpPr>
            <p:nvPr/>
          </p:nvCxnSpPr>
          <p:spPr bwMode="auto">
            <a:xfrm>
              <a:off x="9811" y="8257"/>
              <a:ext cx="1" cy="6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22" name="AutoShape 8"/>
            <p:cNvCxnSpPr>
              <a:cxnSpLocks noChangeShapeType="1"/>
            </p:cNvCxnSpPr>
            <p:nvPr/>
          </p:nvCxnSpPr>
          <p:spPr bwMode="auto">
            <a:xfrm flipV="1">
              <a:off x="7884" y="6473"/>
              <a:ext cx="383" cy="4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63523" name="AutoShape 7"/>
            <p:cNvCxnSpPr>
              <a:cxnSpLocks noChangeShapeType="1"/>
            </p:cNvCxnSpPr>
            <p:nvPr/>
          </p:nvCxnSpPr>
          <p:spPr bwMode="auto">
            <a:xfrm flipH="1" flipV="1">
              <a:off x="8649" y="6473"/>
              <a:ext cx="319" cy="3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sp>
          <p:nvSpPr>
            <p:cNvPr id="116742" name="Oval 6"/>
            <p:cNvSpPr>
              <a:spLocks noChangeArrowheads="1"/>
            </p:cNvSpPr>
            <p:nvPr/>
          </p:nvSpPr>
          <p:spPr bwMode="auto">
            <a:xfrm>
              <a:off x="8188" y="6012"/>
              <a:ext cx="538" cy="53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0" hangingPunct="0">
                <a:defRPr/>
              </a:pPr>
              <a:r>
                <a:rPr lang="ru-RU" sz="1600">
                  <a:latin typeface="+mn-lt"/>
                  <a:ea typeface="Times New Roman" pitchFamily="18" charset="0"/>
                  <a:cs typeface="Arial" pitchFamily="34" charset="0"/>
                </a:rPr>
                <a:t>10</a:t>
              </a:r>
              <a:endParaRPr lang="ru-RU" sz="1600">
                <a:latin typeface="+mn-lt"/>
                <a:cs typeface="Arial" pitchFamily="34" charset="0"/>
              </a:endParaRPr>
            </a:p>
          </p:txBody>
        </p:sp>
        <p:sp>
          <p:nvSpPr>
            <p:cNvPr id="63525" name="Text Box 5"/>
            <p:cNvSpPr txBox="1">
              <a:spLocks noChangeArrowheads="1"/>
            </p:cNvSpPr>
            <p:nvPr/>
          </p:nvSpPr>
          <p:spPr bwMode="auto">
            <a:xfrm>
              <a:off x="4941" y="6046"/>
              <a:ext cx="1441" cy="4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just" eaLnBrk="0" hangingPunct="0"/>
              <a:r>
                <a:rPr lang="en-US" sz="1600" dirty="0" smtClean="0">
                  <a:latin typeface="Arial" charset="0"/>
                  <a:cs typeface="Times New Roman" pitchFamily="18" charset="0"/>
                </a:rPr>
                <a:t>Level </a:t>
              </a:r>
              <a:r>
                <a:rPr lang="ru-RU" sz="1600" dirty="0" smtClean="0">
                  <a:latin typeface="Arial" charset="0"/>
                  <a:cs typeface="Times New Roman" pitchFamily="18" charset="0"/>
                </a:rPr>
                <a:t>0</a:t>
              </a:r>
              <a:endParaRPr lang="ru-RU" sz="1600" dirty="0">
                <a:latin typeface="Arial" charset="0"/>
              </a:endParaRPr>
            </a:p>
          </p:txBody>
        </p:sp>
        <p:sp>
          <p:nvSpPr>
            <p:cNvPr id="63526" name="Text Box 4"/>
            <p:cNvSpPr txBox="1">
              <a:spLocks noChangeArrowheads="1"/>
            </p:cNvSpPr>
            <p:nvPr/>
          </p:nvSpPr>
          <p:spPr bwMode="auto">
            <a:xfrm>
              <a:off x="4946" y="6874"/>
              <a:ext cx="1441" cy="4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just" eaLnBrk="0" hangingPunct="0"/>
              <a:r>
                <a:rPr lang="en-US" sz="1600" dirty="0">
                  <a:latin typeface="Arial" charset="0"/>
                  <a:cs typeface="Times New Roman" pitchFamily="18" charset="0"/>
                </a:rPr>
                <a:t>Level </a:t>
              </a:r>
              <a:r>
                <a:rPr lang="ru-RU" sz="1600" dirty="0" smtClean="0">
                  <a:latin typeface="Arial" charset="0"/>
                  <a:cs typeface="Times New Roman" pitchFamily="18" charset="0"/>
                </a:rPr>
                <a:t>1</a:t>
              </a:r>
              <a:endParaRPr lang="ru-RU" sz="1600" dirty="0">
                <a:latin typeface="Arial" charset="0"/>
              </a:endParaRPr>
            </a:p>
          </p:txBody>
        </p:sp>
        <p:sp>
          <p:nvSpPr>
            <p:cNvPr id="63527" name="Text Box 3"/>
            <p:cNvSpPr txBox="1">
              <a:spLocks noChangeArrowheads="1"/>
            </p:cNvSpPr>
            <p:nvPr/>
          </p:nvSpPr>
          <p:spPr bwMode="auto">
            <a:xfrm>
              <a:off x="4946" y="7832"/>
              <a:ext cx="1441" cy="4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just" eaLnBrk="0" hangingPunct="0"/>
              <a:r>
                <a:rPr lang="en-US" sz="1600" dirty="0">
                  <a:latin typeface="Arial" charset="0"/>
                  <a:cs typeface="Times New Roman" pitchFamily="18" charset="0"/>
                </a:rPr>
                <a:t>Level </a:t>
              </a:r>
              <a:r>
                <a:rPr lang="ru-RU" sz="1600" dirty="0" smtClean="0">
                  <a:latin typeface="Arial" charset="0"/>
                  <a:cs typeface="Times New Roman" pitchFamily="18" charset="0"/>
                </a:rPr>
                <a:t>2</a:t>
              </a:r>
              <a:endParaRPr lang="ru-RU" sz="1600" dirty="0">
                <a:latin typeface="Arial" charset="0"/>
              </a:endParaRPr>
            </a:p>
          </p:txBody>
        </p:sp>
        <p:sp>
          <p:nvSpPr>
            <p:cNvPr id="63528" name="Text Box 2"/>
            <p:cNvSpPr txBox="1">
              <a:spLocks noChangeArrowheads="1"/>
            </p:cNvSpPr>
            <p:nvPr/>
          </p:nvSpPr>
          <p:spPr bwMode="auto">
            <a:xfrm>
              <a:off x="4946" y="9005"/>
              <a:ext cx="1441" cy="4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just" eaLnBrk="0" hangingPunct="0"/>
              <a:r>
                <a:rPr lang="en-US" sz="1600" dirty="0">
                  <a:latin typeface="Arial" charset="0"/>
                  <a:cs typeface="Times New Roman" pitchFamily="18" charset="0"/>
                </a:rPr>
                <a:t>Level </a:t>
              </a:r>
              <a:r>
                <a:rPr lang="ru-RU" sz="1600" dirty="0" smtClean="0">
                  <a:latin typeface="Arial" charset="0"/>
                  <a:cs typeface="Times New Roman" pitchFamily="18" charset="0"/>
                </a:rPr>
                <a:t>3</a:t>
              </a:r>
              <a:endParaRPr lang="ru-RU" sz="1600" dirty="0">
                <a:latin typeface="Arial" charset="0"/>
              </a:endParaRPr>
            </a:p>
          </p:txBody>
        </p:sp>
      </p:grpSp>
      <p:sp>
        <p:nvSpPr>
          <p:cNvPr id="41" name="Номер слайда 4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45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Search of minimum separator</a:t>
            </a:r>
            <a:endParaRPr lang="ru-RU" sz="2800" dirty="0" smtClean="0"/>
          </a:p>
        </p:txBody>
      </p:sp>
      <p:sp>
        <p:nvSpPr>
          <p:cNvPr id="6451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The length of the shortest path between two vertices </a:t>
            </a:r>
            <a:r>
              <a:rPr lang="ru-RU" i="1" dirty="0" err="1" smtClean="0"/>
              <a:t>u,v</a:t>
            </a:r>
            <a:r>
              <a:rPr lang="ru-RU" dirty="0" smtClean="0">
                <a:sym typeface="Symbol" pitchFamily="18" charset="2"/>
              </a:rPr>
              <a:t></a:t>
            </a:r>
            <a:r>
              <a:rPr lang="en-US" i="1" dirty="0" smtClean="0">
                <a:sym typeface="Symbol" pitchFamily="18" charset="2"/>
              </a:rPr>
              <a:t>V</a:t>
            </a:r>
            <a:r>
              <a:rPr lang="ru-RU" dirty="0" smtClean="0"/>
              <a:t> </a:t>
            </a:r>
            <a:r>
              <a:rPr lang="en-US" dirty="0" smtClean="0"/>
              <a:t>is the </a:t>
            </a:r>
            <a:r>
              <a:rPr lang="en-US" i="1" dirty="0" smtClean="0"/>
              <a:t>distance </a:t>
            </a:r>
            <a:r>
              <a:rPr lang="ru-RU" i="1" dirty="0" smtClean="0"/>
              <a:t>d</a:t>
            </a:r>
            <a:r>
              <a:rPr lang="ru-RU" dirty="0" smtClean="0"/>
              <a:t>(</a:t>
            </a:r>
            <a:r>
              <a:rPr lang="ru-RU" i="1" dirty="0" err="1" smtClean="0"/>
              <a:t>u,v</a:t>
            </a:r>
            <a:r>
              <a:rPr lang="ru-RU" dirty="0" smtClean="0"/>
              <a:t>).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diam</a:t>
            </a:r>
            <a:r>
              <a:rPr lang="en-US" dirty="0" smtClean="0"/>
              <a:t>(</a:t>
            </a:r>
            <a:r>
              <a:rPr lang="en-US" i="1" dirty="0" smtClean="0"/>
              <a:t>G</a:t>
            </a:r>
            <a:r>
              <a:rPr lang="en-US" dirty="0" smtClean="0"/>
              <a:t>)=max{</a:t>
            </a:r>
            <a:r>
              <a:rPr lang="ru-RU" i="1" dirty="0" smtClean="0"/>
              <a:t>d</a:t>
            </a:r>
            <a:r>
              <a:rPr lang="ru-RU" dirty="0" smtClean="0"/>
              <a:t>(</a:t>
            </a:r>
            <a:r>
              <a:rPr lang="ru-RU" i="1" dirty="0" err="1" smtClean="0"/>
              <a:t>u,v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i="1" dirty="0" err="1" smtClean="0"/>
              <a:t>u,v</a:t>
            </a:r>
            <a:r>
              <a:rPr lang="ru-RU" dirty="0" smtClean="0">
                <a:sym typeface="Symbol" pitchFamily="18" charset="2"/>
              </a:rPr>
              <a:t></a:t>
            </a:r>
            <a:r>
              <a:rPr lang="en-US" i="1" dirty="0" smtClean="0">
                <a:sym typeface="Symbol" pitchFamily="18" charset="2"/>
              </a:rPr>
              <a:t>V</a:t>
            </a:r>
            <a:r>
              <a:rPr lang="en-US" dirty="0" smtClean="0">
                <a:sym typeface="Symbol" pitchFamily="18" charset="2"/>
              </a:rPr>
              <a:t>}</a:t>
            </a:r>
            <a:r>
              <a:rPr lang="ru-RU" dirty="0" smtClean="0"/>
              <a:t> </a:t>
            </a:r>
            <a:r>
              <a:rPr lang="en-US" dirty="0" smtClean="0"/>
              <a:t>– </a:t>
            </a:r>
            <a:r>
              <a:rPr lang="en-US" i="1" dirty="0" smtClean="0"/>
              <a:t>diameter </a:t>
            </a:r>
            <a:r>
              <a:rPr lang="en-US" dirty="0" smtClean="0"/>
              <a:t>of the graph</a:t>
            </a:r>
          </a:p>
          <a:p>
            <a:pPr>
              <a:lnSpc>
                <a:spcPct val="90000"/>
              </a:lnSpc>
            </a:pPr>
            <a:r>
              <a:rPr lang="ru-RU" i="1" dirty="0" smtClean="0"/>
              <a:t>e</a:t>
            </a:r>
            <a:r>
              <a:rPr lang="ru-RU" dirty="0" smtClean="0"/>
              <a:t>(</a:t>
            </a:r>
            <a:r>
              <a:rPr lang="ru-RU" i="1" dirty="0" smtClean="0"/>
              <a:t>u</a:t>
            </a:r>
            <a:r>
              <a:rPr lang="ru-RU" dirty="0" smtClean="0"/>
              <a:t>)</a:t>
            </a:r>
            <a:r>
              <a:rPr lang="en-US" dirty="0" smtClean="0"/>
              <a:t> =max{</a:t>
            </a:r>
            <a:r>
              <a:rPr lang="ru-RU" i="1" dirty="0" smtClean="0"/>
              <a:t>d</a:t>
            </a:r>
            <a:r>
              <a:rPr lang="ru-RU" dirty="0" smtClean="0"/>
              <a:t>(</a:t>
            </a:r>
            <a:r>
              <a:rPr lang="ru-RU" i="1" dirty="0" err="1" smtClean="0"/>
              <a:t>u,v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r>
              <a:rPr lang="ru-RU" i="1" dirty="0" smtClean="0"/>
              <a:t>v</a:t>
            </a:r>
            <a:r>
              <a:rPr lang="ru-RU" dirty="0" smtClean="0">
                <a:sym typeface="Symbol" pitchFamily="18" charset="2"/>
              </a:rPr>
              <a:t></a:t>
            </a:r>
            <a:r>
              <a:rPr lang="en-US" i="1" dirty="0" smtClean="0">
                <a:sym typeface="Symbol" pitchFamily="18" charset="2"/>
              </a:rPr>
              <a:t>V</a:t>
            </a:r>
            <a:r>
              <a:rPr lang="en-US" dirty="0" smtClean="0">
                <a:sym typeface="Symbol" pitchFamily="18" charset="2"/>
              </a:rPr>
              <a:t>}</a:t>
            </a:r>
            <a:r>
              <a:rPr lang="en-US" i="1" dirty="0" smtClean="0"/>
              <a:t> – eccentricity of the vertex</a:t>
            </a:r>
            <a:endParaRPr lang="ru-RU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en-US" dirty="0" err="1" smtClean="0"/>
              <a:t>diam</a:t>
            </a:r>
            <a:r>
              <a:rPr lang="en-US" dirty="0" smtClean="0"/>
              <a:t>(</a:t>
            </a:r>
            <a:r>
              <a:rPr lang="en-US" i="1" dirty="0" smtClean="0"/>
              <a:t>G</a:t>
            </a:r>
            <a:r>
              <a:rPr lang="en-US" dirty="0" smtClean="0"/>
              <a:t>)=</a:t>
            </a:r>
            <a:r>
              <a:rPr lang="ru-RU" i="1" dirty="0" smtClean="0"/>
              <a:t>e</a:t>
            </a:r>
            <a:r>
              <a:rPr lang="ru-RU" dirty="0" smtClean="0"/>
              <a:t>(</a:t>
            </a:r>
            <a:r>
              <a:rPr lang="ru-RU" i="1" dirty="0" smtClean="0"/>
              <a:t>u</a:t>
            </a:r>
            <a:r>
              <a:rPr lang="ru-RU" dirty="0" smtClean="0"/>
              <a:t>), </a:t>
            </a:r>
            <a:r>
              <a:rPr lang="en-US" dirty="0" smtClean="0"/>
              <a:t>then the vertex </a:t>
            </a:r>
            <a:r>
              <a:rPr lang="en-US" i="1" dirty="0" smtClean="0"/>
              <a:t>u</a:t>
            </a:r>
            <a:r>
              <a:rPr lang="en-US" dirty="0" smtClean="0"/>
              <a:t> is </a:t>
            </a:r>
            <a:r>
              <a:rPr lang="en-US" i="1" dirty="0" smtClean="0"/>
              <a:t>peripheral</a:t>
            </a:r>
            <a:r>
              <a:rPr lang="ru-RU" i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ru-RU" i="1" dirty="0" smtClean="0"/>
              <a:t>d</a:t>
            </a:r>
            <a:r>
              <a:rPr lang="ru-RU" dirty="0" smtClean="0"/>
              <a:t>(</a:t>
            </a:r>
            <a:r>
              <a:rPr lang="ru-RU" i="1" dirty="0" err="1" smtClean="0"/>
              <a:t>u</a:t>
            </a:r>
            <a:r>
              <a:rPr lang="ru-RU" dirty="0" err="1" smtClean="0"/>
              <a:t>,</a:t>
            </a:r>
            <a:r>
              <a:rPr lang="ru-RU" i="1" dirty="0" err="1" smtClean="0"/>
              <a:t>v</a:t>
            </a:r>
            <a:r>
              <a:rPr lang="ru-RU" dirty="0" smtClean="0"/>
              <a:t>)</a:t>
            </a:r>
            <a:r>
              <a:rPr lang="ru-RU" dirty="0" smtClean="0">
                <a:sym typeface="Symbol" pitchFamily="18" charset="2"/>
              </a:rPr>
              <a:t></a:t>
            </a:r>
            <a:r>
              <a:rPr lang="ru-RU" i="1" dirty="0" smtClean="0"/>
              <a:t>e</a:t>
            </a:r>
            <a:r>
              <a:rPr lang="ru-RU" dirty="0" smtClean="0"/>
              <a:t>(</a:t>
            </a:r>
            <a:r>
              <a:rPr lang="ru-RU" i="1" dirty="0" smtClean="0"/>
              <a:t>u</a:t>
            </a:r>
            <a:r>
              <a:rPr lang="ru-RU" dirty="0" smtClean="0"/>
              <a:t>)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i="1" dirty="0" smtClean="0"/>
              <a:t>e</a:t>
            </a:r>
            <a:r>
              <a:rPr lang="ru-RU" dirty="0" smtClean="0"/>
              <a:t>(</a:t>
            </a:r>
            <a:r>
              <a:rPr lang="ru-RU" i="1" dirty="0" smtClean="0"/>
              <a:t>v</a:t>
            </a:r>
            <a:r>
              <a:rPr lang="ru-RU" dirty="0" smtClean="0"/>
              <a:t>)</a:t>
            </a:r>
            <a:r>
              <a:rPr lang="ru-RU" dirty="0" smtClean="0">
                <a:sym typeface="Symbol" pitchFamily="18" charset="2"/>
              </a:rPr>
              <a:t></a:t>
            </a:r>
            <a:r>
              <a:rPr lang="ru-RU" i="1" dirty="0" smtClean="0"/>
              <a:t>e</a:t>
            </a:r>
            <a:r>
              <a:rPr lang="ru-RU" dirty="0" smtClean="0"/>
              <a:t>(</a:t>
            </a:r>
            <a:r>
              <a:rPr lang="ru-RU" i="1" dirty="0" smtClean="0"/>
              <a:t>u</a:t>
            </a:r>
            <a:r>
              <a:rPr lang="ru-RU" dirty="0" smtClean="0"/>
              <a:t>), </a:t>
            </a:r>
            <a:r>
              <a:rPr lang="en-US" dirty="0" smtClean="0"/>
              <a:t>then </a:t>
            </a:r>
            <a:r>
              <a:rPr lang="en-US" i="1" dirty="0" smtClean="0"/>
              <a:t>u</a:t>
            </a:r>
            <a:r>
              <a:rPr lang="en-US" dirty="0" smtClean="0"/>
              <a:t> is </a:t>
            </a:r>
            <a:r>
              <a:rPr lang="en-US" i="1" dirty="0" smtClean="0"/>
              <a:t>pseudo-peripheral</a:t>
            </a:r>
            <a:r>
              <a:rPr lang="ru-RU" dirty="0" smtClean="0"/>
              <a:t>.</a:t>
            </a:r>
            <a:endParaRPr lang="ru-RU" i="1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The known method for selecting an appropriate separator consists in the construction of the adjacency level structure that is rooted at a pseudo-peripheral vertex and the selection of the separator from the medium level.</a:t>
            </a:r>
            <a:endParaRPr lang="ru-RU" dirty="0" smtClean="0"/>
          </a:p>
        </p:txBody>
      </p:sp>
      <p:sp>
        <p:nvSpPr>
          <p:cNvPr id="6451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451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55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Search of minimum pseudo-peripheral vertex</a:t>
            </a:r>
            <a:endParaRPr lang="ru-RU" sz="2800" dirty="0" smtClean="0"/>
          </a:p>
        </p:txBody>
      </p:sp>
      <p:sp>
        <p:nvSpPr>
          <p:cNvPr id="6554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Select a certain vertex </a:t>
            </a:r>
            <a:r>
              <a:rPr lang="en-US" i="1" dirty="0" smtClean="0"/>
              <a:t>r</a:t>
            </a:r>
            <a:r>
              <a:rPr lang="ru-RU" dirty="0" smtClean="0">
                <a:sym typeface="Symbol" pitchFamily="18" charset="2"/>
              </a:rPr>
              <a:t></a:t>
            </a:r>
            <a:r>
              <a:rPr lang="en-US" i="1" dirty="0" smtClean="0"/>
              <a:t>V</a:t>
            </a:r>
            <a:r>
              <a:rPr lang="en-US" dirty="0" smtClean="0"/>
              <a:t> as the root</a:t>
            </a:r>
            <a:r>
              <a:rPr lang="ru-RU" dirty="0" smtClean="0"/>
              <a:t>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Determine the adjacency level structure </a:t>
            </a:r>
            <a:r>
              <a:rPr lang="ru-RU" dirty="0" smtClean="0">
                <a:sym typeface="Symbol" pitchFamily="18" charset="2"/>
              </a:rPr>
              <a:t></a:t>
            </a:r>
            <a:r>
              <a:rPr lang="ru-RU" dirty="0" smtClean="0"/>
              <a:t>(</a:t>
            </a:r>
            <a:r>
              <a:rPr lang="en-US" i="1" dirty="0" smtClean="0"/>
              <a:t>r</a:t>
            </a:r>
            <a:r>
              <a:rPr lang="ru-RU" dirty="0" smtClean="0"/>
              <a:t>)</a:t>
            </a:r>
            <a:r>
              <a:rPr lang="ru-RU" dirty="0" smtClean="0">
                <a:sym typeface="Symbol" pitchFamily="18" charset="2"/>
              </a:rPr>
              <a:t></a:t>
            </a:r>
            <a:r>
              <a:rPr lang="ru-RU" dirty="0" smtClean="0"/>
              <a:t>{</a:t>
            </a: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, </a:t>
            </a:r>
            <a:r>
              <a:rPr lang="en-US" i="1" dirty="0" smtClean="0"/>
              <a:t>L</a:t>
            </a:r>
            <a:r>
              <a:rPr lang="ru-RU" baseline="-25000" dirty="0" smtClean="0"/>
              <a:t>1</a:t>
            </a:r>
            <a:r>
              <a:rPr lang="ru-RU" dirty="0" smtClean="0"/>
              <a:t>, … 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ru-RU" baseline="-25000" dirty="0" smtClean="0"/>
              <a:t>(</a:t>
            </a:r>
            <a:r>
              <a:rPr lang="en-US" i="1" baseline="-25000" dirty="0" smtClean="0"/>
              <a:t>r</a:t>
            </a:r>
            <a:r>
              <a:rPr lang="ru-RU" baseline="-25000" dirty="0" smtClean="0"/>
              <a:t>)</a:t>
            </a:r>
            <a:r>
              <a:rPr lang="ru-RU" dirty="0" smtClean="0"/>
              <a:t>} </a:t>
            </a:r>
            <a:r>
              <a:rPr lang="en-US" dirty="0" smtClean="0"/>
              <a:t>rooted at </a:t>
            </a:r>
            <a:r>
              <a:rPr lang="en-US" i="1" dirty="0" smtClean="0"/>
              <a:t>r</a:t>
            </a:r>
            <a:r>
              <a:rPr lang="ru-RU" dirty="0" smtClean="0"/>
              <a:t>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Select the vertex </a:t>
            </a:r>
            <a:r>
              <a:rPr lang="en-US" i="1" dirty="0" smtClean="0"/>
              <a:t>x</a:t>
            </a:r>
            <a:r>
              <a:rPr lang="en-US" dirty="0" smtClean="0"/>
              <a:t> with the</a:t>
            </a:r>
            <a:r>
              <a:rPr lang="ru-RU" dirty="0" smtClean="0"/>
              <a:t> </a:t>
            </a:r>
            <a:r>
              <a:rPr lang="en-US" dirty="0" smtClean="0"/>
              <a:t>minimum degree in the last level 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ru-RU" baseline="-25000" dirty="0" smtClean="0"/>
              <a:t>(</a:t>
            </a:r>
            <a:r>
              <a:rPr lang="en-US" i="1" baseline="-25000" dirty="0" smtClean="0"/>
              <a:t>r</a:t>
            </a:r>
            <a:r>
              <a:rPr lang="ru-RU" baseline="-25000" dirty="0" smtClean="0"/>
              <a:t>)</a:t>
            </a:r>
            <a:r>
              <a:rPr lang="ru-RU" dirty="0" smtClean="0"/>
              <a:t>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/>
              <a:t>Determine the adjacency level structure </a:t>
            </a:r>
            <a:r>
              <a:rPr lang="ru-RU" dirty="0" smtClean="0">
                <a:sym typeface="Symbol" pitchFamily="18" charset="2"/>
              </a:rPr>
              <a:t></a:t>
            </a:r>
            <a:r>
              <a:rPr lang="ru-RU" dirty="0" smtClean="0"/>
              <a:t>(</a:t>
            </a:r>
            <a:r>
              <a:rPr lang="en-US" i="1" dirty="0" smtClean="0"/>
              <a:t>x</a:t>
            </a:r>
            <a:r>
              <a:rPr lang="ru-RU" dirty="0" smtClean="0"/>
              <a:t>)</a:t>
            </a:r>
            <a:r>
              <a:rPr lang="ru-RU" dirty="0" smtClean="0">
                <a:sym typeface="Symbol" pitchFamily="18" charset="2"/>
              </a:rPr>
              <a:t></a:t>
            </a:r>
            <a:r>
              <a:rPr lang="ru-RU" dirty="0" smtClean="0"/>
              <a:t>{</a:t>
            </a: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, </a:t>
            </a:r>
            <a:r>
              <a:rPr lang="en-US" i="1" dirty="0" smtClean="0"/>
              <a:t>L</a:t>
            </a:r>
            <a:r>
              <a:rPr lang="ru-RU" baseline="-25000" dirty="0" smtClean="0"/>
              <a:t>1</a:t>
            </a:r>
            <a:r>
              <a:rPr lang="ru-RU" dirty="0" smtClean="0"/>
              <a:t>, … 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ru-RU" baseline="-25000" dirty="0" smtClean="0"/>
              <a:t>(</a:t>
            </a:r>
            <a:r>
              <a:rPr lang="en-US" i="1" baseline="-25000" dirty="0" smtClean="0"/>
              <a:t>x</a:t>
            </a:r>
            <a:r>
              <a:rPr lang="ru-RU" baseline="-25000" dirty="0" smtClean="0"/>
              <a:t>)</a:t>
            </a:r>
            <a:r>
              <a:rPr lang="ru-RU" dirty="0" smtClean="0"/>
              <a:t>} </a:t>
            </a:r>
            <a:r>
              <a:rPr lang="en-US" dirty="0"/>
              <a:t>rooted at </a:t>
            </a:r>
            <a:r>
              <a:rPr lang="en-US" i="1" dirty="0" smtClean="0"/>
              <a:t>x</a:t>
            </a:r>
            <a:r>
              <a:rPr lang="ru-RU" dirty="0" smtClean="0"/>
              <a:t>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If </a:t>
            </a:r>
            <a:r>
              <a:rPr lang="en-US" i="1" dirty="0" smtClean="0"/>
              <a:t>m</a:t>
            </a:r>
            <a:r>
              <a:rPr lang="ru-RU" dirty="0" smtClean="0"/>
              <a:t>(</a:t>
            </a:r>
            <a:r>
              <a:rPr lang="en-US" i="1" dirty="0" smtClean="0"/>
              <a:t>x</a:t>
            </a:r>
            <a:r>
              <a:rPr lang="ru-RU" dirty="0" smtClean="0"/>
              <a:t>)&gt;</a:t>
            </a:r>
            <a:r>
              <a:rPr lang="en-US" i="1" dirty="0" smtClean="0"/>
              <a:t>m</a:t>
            </a:r>
            <a:r>
              <a:rPr lang="ru-RU" dirty="0" smtClean="0"/>
              <a:t>(</a:t>
            </a:r>
            <a:r>
              <a:rPr lang="en-US" i="1" dirty="0" smtClean="0"/>
              <a:t>r</a:t>
            </a:r>
            <a:r>
              <a:rPr lang="ru-RU" dirty="0" smtClean="0"/>
              <a:t>), </a:t>
            </a:r>
            <a:r>
              <a:rPr lang="en-US" dirty="0" smtClean="0"/>
              <a:t>then assign </a:t>
            </a:r>
            <a:r>
              <a:rPr lang="en-US" i="1" dirty="0" err="1" smtClean="0"/>
              <a:t>r</a:t>
            </a:r>
            <a:r>
              <a:rPr lang="en-US" dirty="0" err="1" smtClean="0">
                <a:sym typeface="Symbol" pitchFamily="18" charset="2"/>
              </a:rPr>
              <a:t></a:t>
            </a:r>
            <a:r>
              <a:rPr lang="en-US" i="1" dirty="0" err="1" smtClean="0"/>
              <a:t>x</a:t>
            </a:r>
            <a:r>
              <a:rPr lang="en-US" dirty="0"/>
              <a:t> </a:t>
            </a:r>
            <a:r>
              <a:rPr lang="en-US" dirty="0" smtClean="0"/>
              <a:t>and go to step </a:t>
            </a:r>
            <a:r>
              <a:rPr lang="ru-RU" dirty="0" smtClean="0"/>
              <a:t>3.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dirty="0" smtClean="0"/>
              <a:t>Th</a:t>
            </a:r>
            <a:r>
              <a:rPr lang="en-US" dirty="0"/>
              <a:t>e</a:t>
            </a:r>
            <a:r>
              <a:rPr lang="ru-RU" dirty="0" smtClean="0"/>
              <a:t> </a:t>
            </a:r>
            <a:r>
              <a:rPr lang="en-US" dirty="0" smtClean="0"/>
              <a:t>node </a:t>
            </a:r>
            <a:r>
              <a:rPr lang="en-US" i="1" dirty="0" smtClean="0"/>
              <a:t>x</a:t>
            </a:r>
            <a:r>
              <a:rPr lang="en-US" dirty="0" smtClean="0"/>
              <a:t> is pseudo-peripheral</a:t>
            </a:r>
            <a:r>
              <a:rPr lang="ru-RU" dirty="0" smtClean="0"/>
              <a:t>.</a:t>
            </a:r>
          </a:p>
          <a:p>
            <a:pPr marL="457200" indent="-457200">
              <a:lnSpc>
                <a:spcPct val="90000"/>
              </a:lnSpc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6554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554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229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Formal </a:t>
            </a:r>
            <a:r>
              <a:rPr lang="en-US" sz="2800" dirty="0" smtClean="0"/>
              <a:t>algorithm description</a:t>
            </a:r>
            <a:endParaRPr lang="ru-RU" sz="2800" dirty="0" smtClean="0"/>
          </a:p>
        </p:txBody>
      </p:sp>
      <p:sp>
        <p:nvSpPr>
          <p:cNvPr id="2150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/>
              <a:t>Let </a:t>
            </a:r>
            <a:r>
              <a:rPr lang="ru-RU" i="1" dirty="0" smtClean="0"/>
              <a:t>G</a:t>
            </a:r>
            <a:r>
              <a:rPr lang="ru-RU" dirty="0" smtClean="0">
                <a:sym typeface="Symbol"/>
              </a:rPr>
              <a:t></a:t>
            </a:r>
            <a:r>
              <a:rPr lang="en-US" i="1" dirty="0" smtClean="0"/>
              <a:t>G</a:t>
            </a:r>
            <a:r>
              <a:rPr lang="ru-RU" dirty="0" smtClean="0"/>
              <a:t>(</a:t>
            </a:r>
            <a:r>
              <a:rPr lang="ru-RU" i="1" dirty="0" smtClean="0"/>
              <a:t>V</a:t>
            </a:r>
            <a:r>
              <a:rPr lang="ru-RU" dirty="0" smtClean="0"/>
              <a:t>,</a:t>
            </a:r>
            <a:r>
              <a:rPr lang="ru-RU" i="1" dirty="0" smtClean="0"/>
              <a:t>E</a:t>
            </a:r>
            <a:r>
              <a:rPr lang="ru-RU" dirty="0" smtClean="0"/>
              <a:t>) </a:t>
            </a:r>
            <a:r>
              <a:rPr lang="en-US" dirty="0" smtClean="0"/>
              <a:t>be the graph associated with the matrix </a:t>
            </a:r>
            <a:r>
              <a:rPr lang="en-US" i="1" dirty="0" smtClean="0"/>
              <a:t>A</a:t>
            </a:r>
            <a:r>
              <a:rPr lang="ru-RU" dirty="0" smtClean="0"/>
              <a:t>.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/>
              <a:t>Assign</a:t>
            </a:r>
            <a:r>
              <a:rPr lang="ru-RU" dirty="0" smtClean="0"/>
              <a:t> </a:t>
            </a:r>
            <a:r>
              <a:rPr lang="en-US" i="1" dirty="0" smtClean="0"/>
              <a:t>R</a:t>
            </a:r>
            <a:r>
              <a:rPr lang="en-US" dirty="0" smtClean="0">
                <a:sym typeface="Symbol"/>
              </a:rPr>
              <a:t></a:t>
            </a:r>
            <a:r>
              <a:rPr lang="en-US" i="1" dirty="0" smtClean="0"/>
              <a:t>V</a:t>
            </a:r>
            <a:r>
              <a:rPr lang="ru-RU" dirty="0" smtClean="0"/>
              <a:t>, </a:t>
            </a:r>
            <a:r>
              <a:rPr lang="en-US" i="1" dirty="0" smtClean="0"/>
              <a:t>n</a:t>
            </a:r>
            <a:r>
              <a:rPr lang="en-US" dirty="0" smtClean="0">
                <a:sym typeface="Symbol"/>
              </a:rPr>
              <a:t></a:t>
            </a:r>
            <a:r>
              <a:rPr lang="ru-RU" dirty="0" smtClean="0"/>
              <a:t>|</a:t>
            </a:r>
            <a:r>
              <a:rPr lang="en-US" i="1" dirty="0" smtClean="0"/>
              <a:t>V</a:t>
            </a:r>
            <a:r>
              <a:rPr lang="ru-RU" dirty="0" smtClean="0"/>
              <a:t>|.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/>
              <a:t>Search for a connected component </a:t>
            </a:r>
            <a:r>
              <a:rPr lang="en-US" i="1" dirty="0"/>
              <a:t>G</a:t>
            </a:r>
            <a:r>
              <a:rPr lang="ru-RU" dirty="0"/>
              <a:t>(</a:t>
            </a:r>
            <a:r>
              <a:rPr lang="en-US" i="1" dirty="0"/>
              <a:t>C</a:t>
            </a:r>
            <a:r>
              <a:rPr lang="ru-RU" dirty="0"/>
              <a:t>) </a:t>
            </a:r>
            <a:r>
              <a:rPr lang="en-US" dirty="0" smtClean="0"/>
              <a:t>in </a:t>
            </a:r>
            <a:r>
              <a:rPr lang="en-US" i="1" dirty="0" smtClean="0"/>
              <a:t>G</a:t>
            </a:r>
            <a:r>
              <a:rPr lang="ru-RU" dirty="0" smtClean="0"/>
              <a:t>(</a:t>
            </a:r>
            <a:r>
              <a:rPr lang="en-US" i="1" dirty="0" smtClean="0"/>
              <a:t>R</a:t>
            </a:r>
            <a:r>
              <a:rPr lang="ru-RU" dirty="0" smtClean="0"/>
              <a:t>) </a:t>
            </a:r>
            <a:r>
              <a:rPr lang="en-US" dirty="0" smtClean="0"/>
              <a:t>and </a:t>
            </a:r>
            <a:r>
              <a:rPr lang="en-US" dirty="0"/>
              <a:t>construct </a:t>
            </a:r>
            <a:r>
              <a:rPr lang="en-US" dirty="0" smtClean="0"/>
              <a:t>for it the </a:t>
            </a:r>
            <a:r>
              <a:rPr lang="en-US" dirty="0"/>
              <a:t>adjacency level structure </a:t>
            </a:r>
            <a:r>
              <a:rPr lang="en-US" dirty="0" smtClean="0"/>
              <a:t>rooted at a </a:t>
            </a:r>
            <a:r>
              <a:rPr lang="en-US" dirty="0"/>
              <a:t>pseudo-peripheral </a:t>
            </a:r>
            <a:r>
              <a:rPr lang="en-US" dirty="0" smtClean="0"/>
              <a:t>vertex </a:t>
            </a:r>
            <a:r>
              <a:rPr lang="en-US" i="1" dirty="0" smtClean="0"/>
              <a:t>r</a:t>
            </a:r>
            <a:r>
              <a:rPr lang="ru-RU" dirty="0" smtClean="0"/>
              <a:t>, </a:t>
            </a:r>
            <a:r>
              <a:rPr lang="en-US" dirty="0" smtClean="0"/>
              <a:t>i.e.</a:t>
            </a:r>
            <a:r>
              <a:rPr lang="ru-RU" dirty="0" smtClean="0"/>
              <a:t> </a:t>
            </a:r>
            <a:r>
              <a:rPr lang="ru-RU" dirty="0" smtClean="0">
                <a:sym typeface="Symbol"/>
              </a:rPr>
              <a:t></a:t>
            </a:r>
            <a:r>
              <a:rPr lang="ru-RU" dirty="0" smtClean="0"/>
              <a:t>(</a:t>
            </a:r>
            <a:r>
              <a:rPr lang="en-US" i="1" dirty="0" smtClean="0"/>
              <a:t>r</a:t>
            </a:r>
            <a:r>
              <a:rPr lang="ru-RU" dirty="0" smtClean="0"/>
              <a:t>)</a:t>
            </a:r>
            <a:r>
              <a:rPr lang="ru-RU" dirty="0" smtClean="0">
                <a:sym typeface="Symbol"/>
              </a:rPr>
              <a:t></a:t>
            </a:r>
            <a:r>
              <a:rPr lang="ru-RU" dirty="0" smtClean="0"/>
              <a:t>{</a:t>
            </a:r>
            <a:r>
              <a:rPr lang="en-US" i="1" dirty="0" smtClean="0"/>
              <a:t>L</a:t>
            </a:r>
            <a:r>
              <a:rPr lang="ru-RU" baseline="-25000" dirty="0" smtClean="0"/>
              <a:t>0</a:t>
            </a:r>
            <a:r>
              <a:rPr lang="ru-RU" dirty="0" smtClean="0"/>
              <a:t>, </a:t>
            </a:r>
            <a:r>
              <a:rPr lang="en-US" i="1" dirty="0" smtClean="0"/>
              <a:t>L</a:t>
            </a:r>
            <a:r>
              <a:rPr lang="ru-RU" baseline="-25000" dirty="0" smtClean="0"/>
              <a:t>1</a:t>
            </a:r>
            <a:r>
              <a:rPr lang="ru-RU" dirty="0" smtClean="0"/>
              <a:t>, … </a:t>
            </a:r>
            <a:r>
              <a:rPr lang="en-US" i="1" dirty="0" smtClean="0"/>
              <a:t>L</a:t>
            </a:r>
            <a:r>
              <a:rPr lang="en-US" i="1" baseline="-25000" dirty="0" smtClean="0"/>
              <a:t>m</a:t>
            </a:r>
            <a:r>
              <a:rPr lang="ru-RU" dirty="0" smtClean="0"/>
              <a:t>}.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/>
              <a:t>If </a:t>
            </a:r>
            <a:r>
              <a:rPr lang="en-US" i="1" dirty="0" smtClean="0"/>
              <a:t>m</a:t>
            </a:r>
            <a:r>
              <a:rPr lang="en-US" dirty="0" smtClean="0">
                <a:sym typeface="Symbol"/>
              </a:rPr>
              <a:t></a:t>
            </a:r>
            <a:r>
              <a:rPr lang="ru-RU" dirty="0" smtClean="0"/>
              <a:t>2, </a:t>
            </a:r>
            <a:r>
              <a:rPr lang="en-US" dirty="0" smtClean="0"/>
              <a:t>then assign </a:t>
            </a:r>
            <a:r>
              <a:rPr lang="ru-RU" i="1" dirty="0" smtClean="0"/>
              <a:t>S</a:t>
            </a:r>
            <a:r>
              <a:rPr lang="ru-RU" dirty="0" smtClean="0">
                <a:sym typeface="Symbol"/>
              </a:rPr>
              <a:t></a:t>
            </a:r>
            <a:r>
              <a:rPr lang="ru-RU" i="1" dirty="0" smtClean="0"/>
              <a:t>С</a:t>
            </a:r>
            <a:r>
              <a:rPr lang="ru-RU" dirty="0" smtClean="0"/>
              <a:t> </a:t>
            </a:r>
            <a:r>
              <a:rPr lang="en-US" dirty="0" smtClean="0"/>
              <a:t>and go to step </a:t>
            </a:r>
            <a:r>
              <a:rPr lang="ru-RU" dirty="0" smtClean="0"/>
              <a:t>4. </a:t>
            </a:r>
            <a:r>
              <a:rPr lang="en-US" dirty="0" smtClean="0"/>
              <a:t>Otherwise, set </a:t>
            </a:r>
            <a:r>
              <a:rPr lang="en-US" i="1" dirty="0" smtClean="0"/>
              <a:t>j</a:t>
            </a:r>
            <a:r>
              <a:rPr lang="en-US" dirty="0" smtClean="0"/>
              <a:t>=(</a:t>
            </a:r>
            <a:r>
              <a:rPr lang="en-US" i="1" dirty="0" smtClean="0"/>
              <a:t>m</a:t>
            </a:r>
            <a:r>
              <a:rPr lang="en-US" dirty="0" smtClean="0"/>
              <a:t>+1)/2</a:t>
            </a:r>
            <a:r>
              <a:rPr lang="ru-RU" dirty="0" smtClean="0"/>
              <a:t>  </a:t>
            </a:r>
            <a:r>
              <a:rPr lang="en-US" dirty="0" smtClean="0"/>
              <a:t>and determine the separator </a:t>
            </a:r>
            <a:r>
              <a:rPr lang="en-US" i="1" dirty="0" smtClean="0"/>
              <a:t>S</a:t>
            </a:r>
            <a:r>
              <a:rPr lang="ru-RU" dirty="0" smtClean="0">
                <a:sym typeface="Symbol"/>
              </a:rPr>
              <a:t></a:t>
            </a:r>
            <a:r>
              <a:rPr lang="ru-RU" i="1" dirty="0" err="1" smtClean="0"/>
              <a:t>L</a:t>
            </a:r>
            <a:r>
              <a:rPr lang="ru-RU" i="1" baseline="-25000" dirty="0" err="1" smtClean="0"/>
              <a:t>j</a:t>
            </a:r>
            <a:r>
              <a:rPr lang="ru-RU" dirty="0" smtClean="0"/>
              <a:t> </a:t>
            </a:r>
            <a:r>
              <a:rPr lang="en-US" dirty="0" smtClean="0"/>
              <a:t>as follows:</a:t>
            </a:r>
            <a:endParaRPr lang="ru-RU" dirty="0" smtClean="0"/>
          </a:p>
          <a:p>
            <a:pPr marL="457200" indent="-457200">
              <a:buFont typeface="+mj-lt"/>
              <a:buAutoNum type="arabicPeriod"/>
              <a:defRPr/>
            </a:pPr>
            <a:endParaRPr lang="ru-RU" dirty="0" smtClean="0"/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smtClean="0"/>
              <a:t>Renumber the nodes of the separator </a:t>
            </a:r>
            <a:r>
              <a:rPr lang="en-US" i="1" dirty="0" smtClean="0"/>
              <a:t>S</a:t>
            </a:r>
            <a:r>
              <a:rPr lang="en-US" dirty="0" smtClean="0"/>
              <a:t> with numbers from </a:t>
            </a:r>
            <a:r>
              <a:rPr lang="en-US" i="1" dirty="0" smtClean="0"/>
              <a:t>n</a:t>
            </a:r>
            <a:r>
              <a:rPr lang="en-US" dirty="0" smtClean="0"/>
              <a:t> to</a:t>
            </a:r>
            <a:r>
              <a:rPr lang="ru-RU" dirty="0" smtClean="0"/>
              <a:t> </a:t>
            </a:r>
            <a:r>
              <a:rPr lang="en-US" i="1" dirty="0" smtClean="0"/>
              <a:t>n</a:t>
            </a:r>
            <a:r>
              <a:rPr lang="ru-RU" dirty="0" smtClean="0"/>
              <a:t>–|</a:t>
            </a:r>
            <a:r>
              <a:rPr lang="en-US" i="1" dirty="0" smtClean="0"/>
              <a:t>S</a:t>
            </a:r>
            <a:r>
              <a:rPr lang="ru-RU" dirty="0" smtClean="0"/>
              <a:t>|+1. </a:t>
            </a:r>
            <a:r>
              <a:rPr lang="en-US" dirty="0" smtClean="0"/>
              <a:t>Assign </a:t>
            </a:r>
            <a:r>
              <a:rPr lang="en-US" i="1" dirty="0" smtClean="0"/>
              <a:t>R</a:t>
            </a:r>
            <a:r>
              <a:rPr lang="en-US" dirty="0" smtClean="0">
                <a:sym typeface="Symbol"/>
              </a:rPr>
              <a:t></a:t>
            </a:r>
            <a:r>
              <a:rPr lang="en-US" i="1" dirty="0" smtClean="0"/>
              <a:t>R</a:t>
            </a:r>
            <a:r>
              <a:rPr lang="ru-RU" dirty="0" smtClean="0"/>
              <a:t>–</a:t>
            </a:r>
            <a:r>
              <a:rPr lang="en-US" i="1" dirty="0" smtClean="0"/>
              <a:t>S</a:t>
            </a:r>
            <a:r>
              <a:rPr lang="en-US" dirty="0" smtClean="0"/>
              <a:t> and</a:t>
            </a:r>
            <a:r>
              <a:rPr lang="ru-RU" dirty="0" smtClean="0"/>
              <a:t> </a:t>
            </a:r>
            <a:r>
              <a:rPr lang="en-US" i="1" dirty="0" err="1" smtClean="0"/>
              <a:t>n</a:t>
            </a:r>
            <a:r>
              <a:rPr lang="en-US" dirty="0" err="1" smtClean="0">
                <a:sym typeface="Symbol"/>
              </a:rPr>
              <a:t></a:t>
            </a:r>
            <a:r>
              <a:rPr lang="en-US" i="1" dirty="0" err="1" smtClean="0"/>
              <a:t>n</a:t>
            </a:r>
            <a:r>
              <a:rPr lang="ru-RU" dirty="0" smtClean="0"/>
              <a:t>–|</a:t>
            </a:r>
            <a:r>
              <a:rPr lang="en-US" i="1" dirty="0" smtClean="0"/>
              <a:t>S</a:t>
            </a:r>
            <a:r>
              <a:rPr lang="ru-RU" dirty="0" smtClean="0"/>
              <a:t>|. </a:t>
            </a:r>
            <a:r>
              <a:rPr lang="en-US" dirty="0" smtClean="0"/>
              <a:t>If</a:t>
            </a:r>
            <a:r>
              <a:rPr lang="ru-RU" dirty="0" smtClean="0"/>
              <a:t> </a:t>
            </a:r>
            <a:r>
              <a:rPr lang="en-US" i="1" dirty="0" smtClean="0"/>
              <a:t>R</a:t>
            </a:r>
            <a:r>
              <a:rPr lang="en-US" dirty="0" smtClean="0">
                <a:sym typeface="Symbol"/>
              </a:rPr>
              <a:t></a:t>
            </a:r>
            <a:r>
              <a:rPr lang="ru-RU" dirty="0" smtClean="0"/>
              <a:t>, </a:t>
            </a:r>
            <a:r>
              <a:rPr lang="en-US" dirty="0" smtClean="0"/>
              <a:t>then go to step </a:t>
            </a:r>
            <a:r>
              <a:rPr lang="ru-RU" dirty="0" smtClean="0"/>
              <a:t>2.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endParaRPr lang="ru-RU" dirty="0" smtClean="0"/>
          </a:p>
        </p:txBody>
      </p:sp>
      <p:sp>
        <p:nvSpPr>
          <p:cNvPr id="12294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12295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2297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1"/>
          <p:cNvGraphicFramePr>
            <a:graphicFrameLocks noChangeAspect="1"/>
          </p:cNvGraphicFramePr>
          <p:nvPr/>
        </p:nvGraphicFramePr>
        <p:xfrm>
          <a:off x="2505075" y="4149725"/>
          <a:ext cx="3914775" cy="482600"/>
        </p:xfrm>
        <a:graphic>
          <a:graphicData uri="http://schemas.openxmlformats.org/presentationml/2006/ole">
            <p:oleObj spid="_x0000_s12309" name="Формула" r:id="rId3" imgW="1930400" imgH="241300" progId="Equation.3">
              <p:embed/>
            </p:oleObj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65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Test matrices after ND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8471152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shallow_water2,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81 920,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204 800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525 825,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2 100 225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56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656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66570" name="Picture 2" descr="shallow_water2_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1" name="Picture 3" descr="parabolic_fem_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75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ND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918,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5 871 175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1 604 423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759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759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67594" name="Picture 2" descr="pwtk_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5" name="Picture 3" descr="cfd2_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86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</a:t>
            </a:r>
            <a:r>
              <a:rPr lang="en-US" sz="2800" dirty="0" smtClean="0"/>
              <a:t>factorization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7737979"/>
              </p:ext>
            </p:extLst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shallow_water2,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81 920,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2 183 332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525 825,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26 494 693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861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861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68618" name="Picture 2" descr="shallow_water2_u_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9" name="Picture 3" descr="parabolic_fem_u_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96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Test matrices after factorization</a:t>
            </a:r>
            <a:endParaRPr lang="ru-RU" sz="2800" dirty="0" smtClean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idx="1"/>
          </p:nvPr>
        </p:nvGraphicFramePr>
        <p:xfrm>
          <a:off x="488950" y="5157788"/>
          <a:ext cx="8785225" cy="731520"/>
        </p:xfrm>
        <a:graphic>
          <a:graphicData uri="http://schemas.openxmlformats.org/drawingml/2006/table">
            <a:tbl>
              <a:tblPr/>
              <a:tblGrid>
                <a:gridCol w="4391025"/>
                <a:gridCol w="43942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217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918,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66 843 598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b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440, </a:t>
                      </a:r>
                      <a:r>
                        <a:rPr kumimoji="0" lang="en-US" sz="2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nz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156 075 674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639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69640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pic>
        <p:nvPicPr>
          <p:cNvPr id="69642" name="Picture 2" descr="pwtk_u_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75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3" name="Picture 3" descr="cfd2_u_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313" y="1260475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39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0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 of sparse system solving</a:t>
            </a:r>
            <a:endParaRPr lang="ru-RU" sz="2800" dirty="0" smtClean="0"/>
          </a:p>
        </p:txBody>
      </p:sp>
      <p:sp>
        <p:nvSpPr>
          <p:cNvPr id="3078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</a:t>
            </a:r>
            <a:r>
              <a:rPr lang="en-US" dirty="0" smtClean="0"/>
              <a:t>an arrow-shaped </a:t>
            </a:r>
            <a:br>
              <a:rPr lang="en-US" dirty="0" smtClean="0"/>
            </a:br>
            <a:r>
              <a:rPr lang="en-US" dirty="0" smtClean="0"/>
              <a:t>matrix</a:t>
            </a:r>
            <a:r>
              <a:rPr lang="ru-RU" dirty="0" smtClean="0"/>
              <a:t> (5</a:t>
            </a:r>
            <a:r>
              <a:rPr lang="ru-RU" dirty="0" smtClean="0">
                <a:sym typeface="Symbol" pitchFamily="18" charset="2"/>
              </a:rPr>
              <a:t>5</a:t>
            </a:r>
            <a:r>
              <a:rPr lang="ru-RU" dirty="0" smtClean="0"/>
              <a:t>)</a:t>
            </a:r>
          </a:p>
          <a:p>
            <a:r>
              <a:rPr lang="en-US" dirty="0" smtClean="0"/>
              <a:t>Solution:</a:t>
            </a:r>
            <a:r>
              <a:rPr lang="en-US" i="1" dirty="0" smtClean="0"/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[2, 2, 1, 8, 0.5]</a:t>
            </a:r>
          </a:p>
          <a:p>
            <a:r>
              <a:rPr lang="en-US" dirty="0" smtClean="0"/>
              <a:t>The factor </a:t>
            </a:r>
            <a:r>
              <a:rPr lang="en-US" i="1" dirty="0" smtClean="0"/>
              <a:t>L</a:t>
            </a:r>
            <a:r>
              <a:rPr lang="ru-RU" dirty="0" smtClean="0"/>
              <a:t> </a:t>
            </a:r>
            <a:r>
              <a:rPr lang="en-US" dirty="0" smtClean="0"/>
              <a:t>is (as a rule) </a:t>
            </a:r>
            <a:r>
              <a:rPr lang="en-US" i="1" dirty="0" smtClean="0"/>
              <a:t>filled</a:t>
            </a:r>
            <a:endParaRPr lang="ru-RU" i="1" dirty="0" smtClean="0"/>
          </a:p>
          <a:p>
            <a:pPr lvl="1"/>
            <a:r>
              <a:rPr lang="en-US" dirty="0"/>
              <a:t>additional </a:t>
            </a:r>
            <a:r>
              <a:rPr lang="en-US" dirty="0" smtClean="0"/>
              <a:t>memory</a:t>
            </a:r>
            <a:endParaRPr lang="ru-RU" dirty="0" smtClean="0"/>
          </a:p>
          <a:p>
            <a:pPr lvl="1"/>
            <a:r>
              <a:rPr lang="en-US" dirty="0"/>
              <a:t>additional </a:t>
            </a:r>
            <a:r>
              <a:rPr lang="en-US" dirty="0" smtClean="0"/>
              <a:t>actions</a:t>
            </a:r>
            <a:endParaRPr lang="ru-RU" dirty="0" smtClean="0"/>
          </a:p>
          <a:p>
            <a:pPr lvl="2"/>
            <a:r>
              <a:rPr lang="en-US" dirty="0"/>
              <a:t>during the </a:t>
            </a:r>
            <a:r>
              <a:rPr lang="en-US" dirty="0" smtClean="0"/>
              <a:t>factorization</a:t>
            </a:r>
            <a:endParaRPr lang="ru-RU" dirty="0" smtClean="0"/>
          </a:p>
          <a:p>
            <a:pPr lvl="2"/>
            <a:r>
              <a:rPr lang="en-US" dirty="0" smtClean="0"/>
              <a:t>during the backward phase</a:t>
            </a:r>
            <a:endParaRPr lang="ru-RU" dirty="0" smtClean="0"/>
          </a:p>
          <a:p>
            <a:pPr lvl="1"/>
            <a:r>
              <a:rPr lang="en-US" dirty="0"/>
              <a:t>bad properties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parallelization</a:t>
            </a:r>
            <a:r>
              <a:rPr lang="en-US" dirty="0"/>
              <a:t>.</a:t>
            </a:r>
            <a:endParaRPr lang="ru-RU" dirty="0" smtClean="0"/>
          </a:p>
        </p:txBody>
      </p:sp>
      <p:sp>
        <p:nvSpPr>
          <p:cNvPr id="3079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384800" y="1125538"/>
          <a:ext cx="4246563" cy="2098675"/>
        </p:xfrm>
        <a:graphic>
          <a:graphicData uri="http://schemas.openxmlformats.org/presentationml/2006/ole">
            <p:oleObj spid="_x0000_s3114" name="Формула" r:id="rId4" imgW="2374900" imgH="1168400" progId="Equation.3">
              <p:embed/>
            </p:oleObj>
          </a:graphicData>
        </a:graphic>
      </p:graphicFrame>
      <p:sp>
        <p:nvSpPr>
          <p:cNvPr id="3080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1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5384800" y="3429000"/>
          <a:ext cx="3979863" cy="2057400"/>
        </p:xfrm>
        <a:graphic>
          <a:graphicData uri="http://schemas.openxmlformats.org/presentationml/2006/ole">
            <p:oleObj spid="_x0000_s3115" name="Формула" r:id="rId5" imgW="2209800" imgH="1143000" progId="Equation.3">
              <p:embed/>
            </p:oleObj>
          </a:graphicData>
        </a:graphic>
      </p:graphicFrame>
      <p:sp>
        <p:nvSpPr>
          <p:cNvPr id="3082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3" name="Нижний колонтитул 12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400" dirty="0" smtClean="0">
                <a:latin typeface="+mn-lt"/>
              </a:rPr>
              <a:t>The numerical values of the fill-in coefficients of the origin matrix </a:t>
            </a:r>
            <a:r>
              <a:rPr lang="en-US" sz="2400" i="1" dirty="0" smtClean="0">
                <a:latin typeface="+mn-lt"/>
              </a:rPr>
              <a:t>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and</a:t>
            </a:r>
            <a:r>
              <a:rPr lang="ru-RU" sz="2400" dirty="0" smtClean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its factors </a:t>
            </a:r>
            <a:r>
              <a:rPr lang="en-US" sz="2400" i="1" dirty="0" smtClean="0">
                <a:latin typeface="+mn-lt"/>
              </a:rPr>
              <a:t>L</a:t>
            </a:r>
            <a:r>
              <a:rPr lang="ru-RU" sz="2400" i="1" dirty="0" smtClean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(</a:t>
            </a:r>
            <a:r>
              <a:rPr lang="en-US" sz="2400" dirty="0" smtClean="0">
                <a:latin typeface="+mn-lt"/>
              </a:rPr>
              <a:t>without reordering</a:t>
            </a:r>
            <a:r>
              <a:rPr lang="ru-RU" sz="2400" dirty="0" smtClean="0">
                <a:latin typeface="+mn-lt"/>
              </a:rPr>
              <a:t>)</a:t>
            </a:r>
            <a:r>
              <a:rPr lang="en-US" sz="2400" dirty="0">
                <a:latin typeface="+mn-lt"/>
              </a:rPr>
              <a:t>, </a:t>
            </a:r>
            <a:r>
              <a:rPr lang="ru-RU" sz="2400" i="1" dirty="0">
                <a:latin typeface="+mn-lt"/>
              </a:rPr>
              <a:t>L</a:t>
            </a:r>
            <a:r>
              <a:rPr lang="ru-RU" sz="2400" dirty="0">
                <a:latin typeface="+mn-lt"/>
                <a:sym typeface="Symbol"/>
              </a:rPr>
              <a:t> </a:t>
            </a:r>
            <a:r>
              <a:rPr lang="ru-RU" sz="2400" dirty="0" smtClean="0">
                <a:latin typeface="+mn-lt"/>
                <a:sym typeface="Symbol"/>
              </a:rPr>
              <a:t>(</a:t>
            </a:r>
            <a:r>
              <a:rPr lang="en-US" sz="2400" dirty="0" smtClean="0">
                <a:latin typeface="+mn-lt"/>
                <a:sym typeface="Symbol"/>
              </a:rPr>
              <a:t>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reordering</a:t>
            </a:r>
            <a:r>
              <a:rPr lang="ru-RU" sz="2400" dirty="0" smtClean="0">
                <a:latin typeface="+mn-lt"/>
                <a:sym typeface="Symbol"/>
              </a:rPr>
              <a:t>)</a:t>
            </a:r>
            <a:r>
              <a:rPr lang="en-US" sz="2400" dirty="0" smtClean="0">
                <a:latin typeface="+mn-lt"/>
                <a:sym typeface="Symbol"/>
              </a:rPr>
              <a:t>, </a:t>
            </a:r>
            <a:r>
              <a:rPr lang="ru-RU" sz="2400" i="1" dirty="0">
                <a:latin typeface="+mn-lt"/>
                <a:sym typeface="Symbol"/>
              </a:rPr>
              <a:t>L</a:t>
            </a:r>
            <a:r>
              <a:rPr lang="ru-RU" sz="2400" dirty="0">
                <a:latin typeface="+mn-lt"/>
                <a:sym typeface="Symbol"/>
              </a:rPr>
              <a:t> </a:t>
            </a:r>
            <a:r>
              <a:rPr lang="ru-RU" sz="2400" dirty="0" smtClean="0">
                <a:latin typeface="+mn-lt"/>
                <a:sym typeface="Symbol"/>
              </a:rPr>
              <a:t>(</a:t>
            </a:r>
            <a:r>
              <a:rPr lang="en-US" sz="2400" dirty="0" smtClean="0">
                <a:latin typeface="+mn-lt"/>
                <a:sym typeface="Symbol"/>
              </a:rPr>
              <a:t>MMD reordering</a:t>
            </a:r>
            <a:r>
              <a:rPr lang="ru-RU" sz="2400" dirty="0" smtClean="0">
                <a:latin typeface="+mn-lt"/>
                <a:sym typeface="Symbol"/>
              </a:rPr>
              <a:t>)</a:t>
            </a:r>
            <a:r>
              <a:rPr lang="en-US" sz="2400" dirty="0" smtClean="0">
                <a:latin typeface="+mn-lt"/>
                <a:sym typeface="Symbol"/>
              </a:rPr>
              <a:t> are presented.</a:t>
            </a:r>
            <a:endParaRPr lang="ru-RU" sz="2400" dirty="0">
              <a:latin typeface="+mn-lt"/>
              <a:sym typeface="Symbol"/>
            </a:endParaRPr>
          </a:p>
        </p:txBody>
      </p:sp>
      <p:sp>
        <p:nvSpPr>
          <p:cNvPr id="7065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066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Comparison of fill-in coefficients</a:t>
            </a:r>
            <a:endParaRPr lang="ru-RU" sz="2800" dirty="0" smtClean="0"/>
          </a:p>
        </p:txBody>
      </p:sp>
      <p:sp>
        <p:nvSpPr>
          <p:cNvPr id="7066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7066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47576395"/>
              </p:ext>
            </p:extLst>
          </p:nvPr>
        </p:nvGraphicFramePr>
        <p:xfrm>
          <a:off x="849313" y="2997200"/>
          <a:ext cx="8280400" cy="2159000"/>
        </p:xfrm>
        <a:graphic>
          <a:graphicData uri="http://schemas.openxmlformats.org/drawingml/2006/table">
            <a:tbl>
              <a:tblPr/>
              <a:tblGrid>
                <a:gridCol w="1871662"/>
                <a:gridCol w="1655763"/>
                <a:gridCol w="1584325"/>
                <a:gridCol w="1477962"/>
                <a:gridCol w="1690688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L'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L"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shallow_water2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4,88281E-05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0,00687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0,00065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0,00075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0,00024268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0,00803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0,00281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0,00256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1,32902E-05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0,16134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0,00019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0,00017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0,000202489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0,02049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0,02048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0,00877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Symbolic </a:t>
            </a:r>
            <a:r>
              <a:rPr lang="en-US" sz="2800" dirty="0"/>
              <a:t>factorization</a:t>
            </a:r>
            <a:endParaRPr lang="ru-RU" sz="2800" dirty="0" smtClean="0"/>
          </a:p>
        </p:txBody>
      </p:sp>
      <p:sp>
        <p:nvSpPr>
          <p:cNvPr id="1331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The symbolic decomposition is the construction of the pattern of the matrix </a:t>
            </a:r>
            <a:r>
              <a:rPr lang="en-US" sz="2200" i="1" dirty="0" smtClean="0"/>
              <a:t>L</a:t>
            </a:r>
            <a:r>
              <a:rPr lang="ru-RU" sz="2200" dirty="0" smtClean="0"/>
              <a:t>.</a:t>
            </a:r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endParaRPr lang="ru-RU" sz="2200" dirty="0" smtClean="0"/>
          </a:p>
          <a:p>
            <a:r>
              <a:rPr lang="en-US" sz="2200" dirty="0" smtClean="0"/>
              <a:t>How to determine the positions of the new nonzero elements?</a:t>
            </a:r>
            <a:endParaRPr lang="ru-RU" sz="2200" dirty="0" smtClean="0"/>
          </a:p>
          <a:p>
            <a:endParaRPr lang="ru-RU" i="1" dirty="0" smtClean="0"/>
          </a:p>
        </p:txBody>
      </p:sp>
      <p:sp>
        <p:nvSpPr>
          <p:cNvPr id="1331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331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774785"/>
              </p:ext>
            </p:extLst>
          </p:nvPr>
        </p:nvGraphicFramePr>
        <p:xfrm>
          <a:off x="1136650" y="1933351"/>
          <a:ext cx="3382963" cy="3871913"/>
        </p:xfrm>
        <a:graphic>
          <a:graphicData uri="http://schemas.openxmlformats.org/presentationml/2006/ole">
            <p:oleObj spid="_x0000_s13352" name="Формула" r:id="rId3" imgW="2425700" imgH="2768600" progId="Equation.3">
              <p:embed/>
            </p:oleObj>
          </a:graphicData>
        </a:graphic>
      </p:graphicFrame>
      <p:graphicFrame>
        <p:nvGraphicFramePr>
          <p:cNvPr id="1331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38625595"/>
              </p:ext>
            </p:extLst>
          </p:nvPr>
        </p:nvGraphicFramePr>
        <p:xfrm>
          <a:off x="5529263" y="1933351"/>
          <a:ext cx="3429000" cy="3871913"/>
        </p:xfrm>
        <a:graphic>
          <a:graphicData uri="http://schemas.openxmlformats.org/presentationml/2006/ole">
            <p:oleObj spid="_x0000_s13353" name="Формула" r:id="rId4" imgW="2463800" imgH="2768600" progId="Equation.3">
              <p:embed/>
            </p:oleObj>
          </a:graphicData>
        </a:graphic>
      </p:graphicFrame>
      <p:sp>
        <p:nvSpPr>
          <p:cNvPr id="13321" name="Rectangle 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2" name="Rectangle 4"/>
          <p:cNvSpPr>
            <a:spLocks noChangeArrowheads="1"/>
          </p:cNvSpPr>
          <p:nvPr/>
        </p:nvSpPr>
        <p:spPr bwMode="auto">
          <a:xfrm>
            <a:off x="0" y="29527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1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Symbolic factorization</a:t>
            </a:r>
            <a:endParaRPr lang="ru-RU" sz="2800" dirty="0" smtClean="0"/>
          </a:p>
        </p:txBody>
      </p:sp>
      <p:sp>
        <p:nvSpPr>
          <p:cNvPr id="14340" name="Содержимое 2"/>
          <p:cNvSpPr>
            <a:spLocks noGrp="1"/>
          </p:cNvSpPr>
          <p:nvPr>
            <p:ph idx="1"/>
          </p:nvPr>
        </p:nvSpPr>
        <p:spPr>
          <a:xfrm>
            <a:off x="495300" y="1124421"/>
            <a:ext cx="8915400" cy="4968875"/>
          </a:xfrm>
        </p:spPr>
        <p:txBody>
          <a:bodyPr/>
          <a:lstStyle/>
          <a:p>
            <a:r>
              <a:rPr lang="en-US" sz="2200" dirty="0" smtClean="0"/>
              <a:t>The elements of the </a:t>
            </a:r>
            <a:r>
              <a:rPr lang="ru-RU" sz="2200" dirty="0" smtClean="0"/>
              <a:t>7</a:t>
            </a:r>
            <a:r>
              <a:rPr lang="en-US" sz="2200" dirty="0" smtClean="0"/>
              <a:t>-</a:t>
            </a:r>
            <a:r>
              <a:rPr lang="en-US" sz="2200" dirty="0" err="1" smtClean="0"/>
              <a:t>th</a:t>
            </a:r>
            <a:r>
              <a:rPr lang="en-US" sz="2200" dirty="0" smtClean="0"/>
              <a:t> column are computed as follows:</a:t>
            </a:r>
            <a:endParaRPr lang="ru-RU" sz="1400" dirty="0" smtClean="0"/>
          </a:p>
          <a:p>
            <a:endParaRPr lang="ru-RU" sz="2200" dirty="0" smtClean="0"/>
          </a:p>
          <a:p>
            <a:pPr>
              <a:buFont typeface="Wingdings" pitchFamily="2" charset="2"/>
              <a:buNone/>
            </a:pPr>
            <a:r>
              <a:rPr lang="ru-RU" sz="2200" dirty="0" smtClean="0"/>
              <a:t>                                       , </a:t>
            </a:r>
            <a:r>
              <a:rPr lang="en-US" sz="2200" i="1" dirty="0" err="1" smtClean="0"/>
              <a:t>i</a:t>
            </a:r>
            <a:r>
              <a:rPr lang="en-US" sz="2200" dirty="0" smtClean="0"/>
              <a:t>=7, </a:t>
            </a:r>
            <a:r>
              <a:rPr lang="en-US" sz="2200" i="1" dirty="0" smtClean="0"/>
              <a:t>j</a:t>
            </a:r>
            <a:r>
              <a:rPr lang="en-US" sz="2200" dirty="0" smtClean="0"/>
              <a:t>=</a:t>
            </a:r>
            <a:r>
              <a:rPr lang="ru-RU" sz="2200" dirty="0" smtClean="0"/>
              <a:t> </a:t>
            </a:r>
            <a:r>
              <a:rPr lang="en-US" sz="2200" dirty="0" smtClean="0"/>
              <a:t>8,9,10,11</a:t>
            </a:r>
            <a:r>
              <a:rPr lang="ru-RU" sz="2200" dirty="0" smtClean="0"/>
              <a:t>       </a:t>
            </a:r>
          </a:p>
          <a:p>
            <a:r>
              <a:rPr lang="en-US" sz="2200" dirty="0" smtClean="0"/>
              <a:t>The pattern of the </a:t>
            </a:r>
            <a:r>
              <a:rPr lang="ru-RU" sz="2200" dirty="0" smtClean="0"/>
              <a:t>7</a:t>
            </a:r>
            <a:r>
              <a:rPr lang="en-US" sz="2200" dirty="0" smtClean="0"/>
              <a:t>-</a:t>
            </a:r>
            <a:r>
              <a:rPr lang="en-US" sz="2200" dirty="0" err="1" smtClean="0"/>
              <a:t>th</a:t>
            </a:r>
            <a:r>
              <a:rPr lang="en-US" sz="2200" dirty="0" smtClean="0"/>
              <a:t> column is derived as the union of the patterns of the columns  </a:t>
            </a:r>
            <a:r>
              <a:rPr lang="en-US" sz="2200" i="1" dirty="0" smtClean="0"/>
              <a:t>k</a:t>
            </a:r>
            <a:r>
              <a:rPr lang="en-US" sz="2200" dirty="0" smtClean="0"/>
              <a:t>=3,4,5,7 (the rest of the values in the 7-th row are zeroes)</a:t>
            </a:r>
            <a:endParaRPr lang="ru-RU" sz="2200" dirty="0" smtClean="0"/>
          </a:p>
          <a:p>
            <a:r>
              <a:rPr lang="en-US" sz="2200" dirty="0" smtClean="0"/>
              <a:t>In general case</a:t>
            </a:r>
            <a:r>
              <a:rPr lang="en-US" sz="2200" dirty="0"/>
              <a:t>, for </a:t>
            </a:r>
            <a:r>
              <a:rPr lang="en-US" sz="2200" i="1" dirty="0"/>
              <a:t>j</a:t>
            </a:r>
            <a:r>
              <a:rPr lang="en-US" sz="2200" dirty="0"/>
              <a:t>-</a:t>
            </a:r>
            <a:r>
              <a:rPr lang="en-US" sz="2200" dirty="0" err="1"/>
              <a:t>th</a:t>
            </a:r>
            <a:r>
              <a:rPr lang="en-US" sz="2200" dirty="0"/>
              <a:t> column it </a:t>
            </a:r>
            <a:r>
              <a:rPr lang="en-US" sz="2200" dirty="0" smtClean="0"/>
              <a:t>is necessary </a:t>
            </a:r>
            <a:r>
              <a:rPr lang="en-US" sz="2200" dirty="0"/>
              <a:t>to </a:t>
            </a:r>
            <a:r>
              <a:rPr lang="en-US" sz="2200" dirty="0" smtClean="0"/>
              <a:t>merge </a:t>
            </a:r>
            <a:r>
              <a:rPr lang="en-US" sz="2200" i="1" dirty="0" smtClean="0"/>
              <a:t>j</a:t>
            </a:r>
            <a:r>
              <a:rPr lang="en-US" sz="2200" dirty="0" smtClean="0"/>
              <a:t> lists.</a:t>
            </a:r>
          </a:p>
          <a:p>
            <a:r>
              <a:rPr lang="en-US" sz="2200" dirty="0" smtClean="0"/>
              <a:t>It is known that there is no necessity to </a:t>
            </a:r>
            <a:r>
              <a:rPr lang="en-US" sz="2200" dirty="0"/>
              <a:t>merge all of the </a:t>
            </a:r>
            <a:r>
              <a:rPr lang="en-US" sz="2200" dirty="0" smtClean="0"/>
              <a:t>patterns </a:t>
            </a:r>
            <a:r>
              <a:rPr lang="en-US" sz="2200" dirty="0"/>
              <a:t>of the </a:t>
            </a:r>
            <a:r>
              <a:rPr lang="en-US" sz="2200" dirty="0" smtClean="0"/>
              <a:t>columns 1</a:t>
            </a:r>
            <a:r>
              <a:rPr lang="en-US" sz="2200" dirty="0"/>
              <a:t>, 2, …, (j-1), but only those in which the nonzero element in the </a:t>
            </a:r>
            <a:r>
              <a:rPr lang="en-US" sz="2200" i="1" dirty="0"/>
              <a:t>j</a:t>
            </a:r>
            <a:r>
              <a:rPr lang="en-US" sz="2200" dirty="0"/>
              <a:t>-</a:t>
            </a:r>
            <a:r>
              <a:rPr lang="en-US" sz="2200" dirty="0" err="1"/>
              <a:t>th</a:t>
            </a:r>
            <a:r>
              <a:rPr lang="en-US" sz="2200" dirty="0"/>
              <a:t> row is the first nonzero element </a:t>
            </a:r>
            <a:r>
              <a:rPr lang="en-US" sz="2200" dirty="0" smtClean="0"/>
              <a:t>below </a:t>
            </a:r>
            <a:r>
              <a:rPr lang="en-US" sz="2200" dirty="0"/>
              <a:t>the </a:t>
            </a:r>
            <a:r>
              <a:rPr lang="en-US" sz="2200" dirty="0" smtClean="0"/>
              <a:t>diagonal</a:t>
            </a:r>
            <a:r>
              <a:rPr lang="ru-RU" sz="2200" dirty="0" smtClean="0"/>
              <a:t>.</a:t>
            </a:r>
          </a:p>
          <a:p>
            <a:r>
              <a:rPr lang="en-US" sz="2200" dirty="0" smtClean="0"/>
              <a:t>In this example it is true for the patterns of the columns </a:t>
            </a:r>
            <a:r>
              <a:rPr lang="en-US" sz="2200" i="1" dirty="0" smtClean="0"/>
              <a:t>k</a:t>
            </a:r>
            <a:r>
              <a:rPr lang="en-US" sz="2200" dirty="0" smtClean="0"/>
              <a:t>=4,5,7, and</a:t>
            </a:r>
            <a:r>
              <a:rPr lang="ru-RU" sz="2200" dirty="0" smtClean="0"/>
              <a:t> </a:t>
            </a:r>
            <a:r>
              <a:rPr lang="en-US" sz="2200" dirty="0" smtClean="0"/>
              <a:t>the pattern of the </a:t>
            </a:r>
            <a:r>
              <a:rPr lang="ru-RU" sz="2200" dirty="0" smtClean="0"/>
              <a:t>5-</a:t>
            </a:r>
            <a:r>
              <a:rPr lang="en-US" sz="2200" dirty="0" err="1" smtClean="0"/>
              <a:t>th</a:t>
            </a:r>
            <a:r>
              <a:rPr lang="en-US" sz="2200" dirty="0" smtClean="0"/>
              <a:t> column contains the nonzero elements of the 3-rd column</a:t>
            </a: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i="1" dirty="0" smtClean="0"/>
          </a:p>
        </p:txBody>
      </p:sp>
      <p:sp>
        <p:nvSpPr>
          <p:cNvPr id="1434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4342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4344" name="Rectangle 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5" name="Rectangle 4"/>
          <p:cNvSpPr>
            <a:spLocks noChangeArrowheads="1"/>
          </p:cNvSpPr>
          <p:nvPr/>
        </p:nvSpPr>
        <p:spPr bwMode="auto">
          <a:xfrm>
            <a:off x="0" y="295275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100">
                <a:cs typeface="Times New Roman" pitchFamily="18" charset="0"/>
              </a:rPr>
              <a:t> </a:t>
            </a:r>
            <a:endParaRPr lang="ru-RU"/>
          </a:p>
        </p:txBody>
      </p:sp>
      <p:graphicFrame>
        <p:nvGraphicFramePr>
          <p:cNvPr id="143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13583259"/>
              </p:ext>
            </p:extLst>
          </p:nvPr>
        </p:nvGraphicFramePr>
        <p:xfrm>
          <a:off x="992188" y="1484784"/>
          <a:ext cx="2684462" cy="914400"/>
        </p:xfrm>
        <a:graphic>
          <a:graphicData uri="http://schemas.openxmlformats.org/presentationml/2006/ole">
            <p:oleObj spid="_x0000_s14360" name="Формула" r:id="rId3" imgW="1346200" imgH="457200" progId="Equation.3">
              <p:embed/>
            </p:oleObj>
          </a:graphicData>
        </a:graphic>
      </p:graphicFrame>
      <p:sp>
        <p:nvSpPr>
          <p:cNvPr id="14346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Numerical </a:t>
            </a:r>
            <a:r>
              <a:rPr lang="en-US" sz="2800" dirty="0"/>
              <a:t>factorization</a:t>
            </a:r>
            <a:endParaRPr lang="ru-RU" sz="2800" dirty="0" smtClean="0"/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200" dirty="0" smtClean="0"/>
              <a:t>Let a column </a:t>
            </a:r>
            <a:r>
              <a:rPr lang="en-US" sz="2200" i="1" dirty="0" err="1" smtClean="0"/>
              <a:t>i</a:t>
            </a:r>
            <a:r>
              <a:rPr lang="en-US" sz="2200" dirty="0" smtClean="0"/>
              <a:t> be under processing </a:t>
            </a:r>
            <a:r>
              <a:rPr lang="ru-RU" sz="2200" dirty="0" smtClean="0"/>
              <a:t>(</a:t>
            </a:r>
            <a:r>
              <a:rPr lang="en-US" sz="2200" dirty="0" smtClean="0"/>
              <a:t>for example</a:t>
            </a:r>
            <a:r>
              <a:rPr lang="ru-RU" sz="2200" dirty="0" smtClean="0"/>
              <a:t>, </a:t>
            </a:r>
            <a:r>
              <a:rPr lang="en-US" sz="2200" i="1" dirty="0" err="1" smtClean="0"/>
              <a:t>i</a:t>
            </a:r>
            <a:r>
              <a:rPr lang="ru-RU" sz="2200" dirty="0" smtClean="0"/>
              <a:t>=7). </a:t>
            </a: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The positions of the nonzero elements of this column are known</a:t>
            </a:r>
            <a:r>
              <a:rPr lang="ru-RU" sz="2200" dirty="0" smtClean="0"/>
              <a:t> (</a:t>
            </a:r>
            <a:r>
              <a:rPr lang="en-US" sz="2200" dirty="0" smtClean="0"/>
              <a:t>in the example this is the rows </a:t>
            </a:r>
            <a:r>
              <a:rPr lang="en-US" sz="2200" i="1" dirty="0" smtClean="0"/>
              <a:t>j</a:t>
            </a:r>
            <a:r>
              <a:rPr lang="en-US" sz="2200" dirty="0" smtClean="0"/>
              <a:t>=</a:t>
            </a:r>
            <a:r>
              <a:rPr lang="ru-RU" sz="2200" dirty="0" smtClean="0"/>
              <a:t>7, 8, 9 </a:t>
            </a:r>
            <a:r>
              <a:rPr lang="en-US" sz="2200" dirty="0" smtClean="0"/>
              <a:t>and</a:t>
            </a:r>
            <a:r>
              <a:rPr lang="ru-RU" sz="2200" dirty="0" smtClean="0"/>
              <a:t> 11</a:t>
            </a:r>
            <a:r>
              <a:rPr lang="en-US" sz="2200" dirty="0" smtClean="0"/>
              <a:t>)</a:t>
            </a:r>
            <a:r>
              <a:rPr lang="ru-RU" sz="2200" dirty="0" smtClean="0"/>
              <a:t>. </a:t>
            </a: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In order to compute them, it is necessary to:</a:t>
            </a:r>
            <a:r>
              <a:rPr lang="ru-RU" sz="2200" dirty="0" smtClean="0"/>
              <a:t> </a:t>
            </a:r>
            <a:endParaRPr lang="en-US" sz="2200" dirty="0" smtClean="0"/>
          </a:p>
          <a:p>
            <a:pPr lvl="1">
              <a:defRPr/>
            </a:pPr>
            <a:r>
              <a:rPr lang="en-US" sz="2000" dirty="0" smtClean="0">
                <a:ea typeface="+mn-ea"/>
              </a:rPr>
              <a:t>go over the row </a:t>
            </a:r>
            <a:r>
              <a:rPr lang="en-US" sz="2000" i="1" dirty="0" err="1" smtClean="0"/>
              <a:t>i</a:t>
            </a:r>
            <a:r>
              <a:rPr lang="ru-RU" sz="2000" dirty="0" smtClean="0">
                <a:ea typeface="+mn-ea"/>
              </a:rPr>
              <a:t>, </a:t>
            </a:r>
            <a:endParaRPr lang="en-US" sz="2000" dirty="0" smtClean="0">
              <a:ea typeface="+mn-ea"/>
            </a:endParaRPr>
          </a:p>
          <a:p>
            <a:pPr lvl="1">
              <a:defRPr/>
            </a:pPr>
            <a:r>
              <a:rPr lang="en-US" sz="2000" dirty="0" smtClean="0">
                <a:ea typeface="+mn-ea"/>
              </a:rPr>
              <a:t>determine which of the columns have the nonzero elements in this row (in the example – the columns </a:t>
            </a:r>
            <a:r>
              <a:rPr lang="ru-RU" sz="2000" dirty="0" smtClean="0">
                <a:ea typeface="+mn-ea"/>
              </a:rPr>
              <a:t>3, 4, 5</a:t>
            </a:r>
            <a:r>
              <a:rPr lang="en-US" sz="2000" dirty="0" smtClean="0">
                <a:ea typeface="+mn-ea"/>
              </a:rPr>
              <a:t>)</a:t>
            </a:r>
          </a:p>
          <a:p>
            <a:pPr lvl="1">
              <a:defRPr/>
            </a:pPr>
            <a:r>
              <a:rPr lang="en-US" sz="2000" dirty="0">
                <a:ea typeface="+mn-ea"/>
              </a:rPr>
              <a:t>s</a:t>
            </a:r>
            <a:r>
              <a:rPr lang="en-US" sz="2000" dirty="0" smtClean="0">
                <a:ea typeface="+mn-ea"/>
              </a:rPr>
              <a:t>earch for the nonzero elements in these columns, the row indices of which are not smaller than </a:t>
            </a:r>
            <a:r>
              <a:rPr lang="en-US" sz="2000" i="1" dirty="0" err="1" smtClean="0">
                <a:ea typeface="+mn-ea"/>
              </a:rPr>
              <a:t>i</a:t>
            </a:r>
            <a:endParaRPr lang="en-US" sz="2000" dirty="0" smtClean="0"/>
          </a:p>
          <a:p>
            <a:pPr lvl="1">
              <a:defRPr/>
            </a:pPr>
            <a:r>
              <a:rPr lang="en-US" sz="2000" dirty="0" smtClean="0">
                <a:ea typeface="+mn-ea"/>
              </a:rPr>
              <a:t>perform </a:t>
            </a:r>
            <a:r>
              <a:rPr lang="en-US" sz="2000" dirty="0">
                <a:ea typeface="+mn-ea"/>
              </a:rPr>
              <a:t>multiplication and subtraction </a:t>
            </a:r>
            <a:r>
              <a:rPr lang="en-US" sz="2000" dirty="0" smtClean="0">
                <a:ea typeface="+mn-ea"/>
              </a:rPr>
              <a:t>according to the formula</a:t>
            </a:r>
            <a:endParaRPr lang="ru-RU" sz="2000" i="1" dirty="0" smtClean="0"/>
          </a:p>
        </p:txBody>
      </p:sp>
      <p:sp>
        <p:nvSpPr>
          <p:cNvPr id="15365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5366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graphicFrame>
        <p:nvGraphicFramePr>
          <p:cNvPr id="15362" name="Object 1"/>
          <p:cNvGraphicFramePr>
            <a:graphicFrameLocks noChangeAspect="1"/>
          </p:cNvGraphicFramePr>
          <p:nvPr/>
        </p:nvGraphicFramePr>
        <p:xfrm>
          <a:off x="2792413" y="4941888"/>
          <a:ext cx="2684462" cy="914400"/>
        </p:xfrm>
        <a:graphic>
          <a:graphicData uri="http://schemas.openxmlformats.org/presentationml/2006/ole">
            <p:oleObj spid="_x0000_s15383" name="Формула" r:id="rId3" imgW="1346200" imgH="457200" progId="Equation.3">
              <p:embed/>
            </p:oleObj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7363" y="3263900"/>
            <a:ext cx="28686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168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Parallelism in Cholesky factorization</a:t>
            </a:r>
            <a:endParaRPr lang="ru-RU" sz="2800" dirty="0" smtClean="0"/>
          </a:p>
        </p:txBody>
      </p:sp>
      <p:sp>
        <p:nvSpPr>
          <p:cNvPr id="716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Levels of parallelism </a:t>
            </a:r>
            <a:r>
              <a:rPr lang="ru-RU" sz="2000" dirty="0" smtClean="0"/>
              <a:t>(</a:t>
            </a:r>
            <a:r>
              <a:rPr lang="en-US" sz="2000" dirty="0" smtClean="0"/>
              <a:t>by example of column algorithm)</a:t>
            </a:r>
            <a:endParaRPr lang="ru-RU" sz="2000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Lower: computation of the component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dirty="0" smtClean="0"/>
              <a:t>;</a:t>
            </a:r>
            <a:endParaRPr lang="ru-RU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Medium</a:t>
            </a:r>
            <a:r>
              <a:rPr lang="en-US" dirty="0"/>
              <a:t>: computation of the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column;</a:t>
            </a:r>
            <a:endParaRPr lang="ru-RU" dirty="0" smtClean="0"/>
          </a:p>
          <a:p>
            <a:pPr lvl="1">
              <a:lnSpc>
                <a:spcPct val="90000"/>
              </a:lnSpc>
            </a:pPr>
            <a:r>
              <a:rPr lang="en-US" dirty="0"/>
              <a:t>Upper: computation of </a:t>
            </a:r>
            <a:r>
              <a:rPr lang="en-US" dirty="0" smtClean="0"/>
              <a:t>several columns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/>
              <a:t> </a:t>
            </a:r>
            <a:r>
              <a:rPr lang="en-US" dirty="0" smtClean="0"/>
              <a:t>in parallel</a:t>
            </a:r>
            <a:r>
              <a:rPr lang="ru-RU" dirty="0" smtClean="0"/>
              <a:t> (</a:t>
            </a:r>
            <a:r>
              <a:rPr lang="en-US" dirty="0" smtClean="0"/>
              <a:t>only for sparse matrices</a:t>
            </a:r>
            <a:r>
              <a:rPr lang="ru-RU" dirty="0" smtClean="0"/>
              <a:t>!)</a:t>
            </a:r>
            <a:r>
              <a:rPr lang="en-US" dirty="0" smtClean="0"/>
              <a:t>.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ru-RU" dirty="0" smtClean="0"/>
              <a:t>	</a:t>
            </a:r>
            <a:r>
              <a:rPr lang="en-US" sz="2000" dirty="0" smtClean="0"/>
              <a:t>the elements under modification</a:t>
            </a:r>
            <a:endParaRPr lang="ru-RU" sz="2000" dirty="0" smtClean="0"/>
          </a:p>
          <a:p>
            <a:pPr lvl="1">
              <a:lnSpc>
                <a:spcPct val="90000"/>
              </a:lnSpc>
              <a:buNone/>
            </a:pPr>
            <a:r>
              <a:rPr lang="ru-RU" sz="2000" dirty="0" smtClean="0"/>
              <a:t>	</a:t>
            </a:r>
            <a:r>
              <a:rPr lang="en-US" sz="2000" dirty="0"/>
              <a:t>the values used for the 						         </a:t>
            </a:r>
            <a:r>
              <a:rPr lang="en-US" sz="2000" dirty="0" smtClean="0"/>
              <a:t>modification</a:t>
            </a:r>
            <a:endParaRPr lang="ru-RU" sz="2000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ru-RU" sz="2000" dirty="0" smtClean="0"/>
              <a:t>	</a:t>
            </a:r>
            <a:r>
              <a:rPr lang="en-US" sz="2000" dirty="0"/>
              <a:t>the elements that are not 						         accessed</a:t>
            </a:r>
            <a:endParaRPr lang="ru-RU" sz="2000" dirty="0"/>
          </a:p>
          <a:p>
            <a:pPr>
              <a:lnSpc>
                <a:spcPct val="90000"/>
              </a:lnSpc>
            </a:pPr>
            <a:endParaRPr lang="ru-RU" baseline="-25000" dirty="0" smtClean="0"/>
          </a:p>
        </p:txBody>
      </p:sp>
      <p:sp>
        <p:nvSpPr>
          <p:cNvPr id="71686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71687" name="TextBox 10"/>
          <p:cNvSpPr txBox="1">
            <a:spLocks noChangeArrowheads="1"/>
          </p:cNvSpPr>
          <p:nvPr/>
        </p:nvSpPr>
        <p:spPr bwMode="auto">
          <a:xfrm>
            <a:off x="8048625" y="4076700"/>
            <a:ext cx="288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j</a:t>
            </a:r>
            <a:endParaRPr lang="ru-RU" sz="20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88" name="TextBox 11"/>
          <p:cNvSpPr txBox="1">
            <a:spLocks noChangeArrowheads="1"/>
          </p:cNvSpPr>
          <p:nvPr/>
        </p:nvSpPr>
        <p:spPr bwMode="auto">
          <a:xfrm>
            <a:off x="6602413" y="5084763"/>
            <a:ext cx="25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>
                <a:latin typeface="Times New Roman" pitchFamily="18" charset="0"/>
                <a:cs typeface="Times New Roman" pitchFamily="18" charset="0"/>
              </a:rPr>
              <a:t>i</a:t>
            </a:r>
            <a:endParaRPr lang="ru-RU" sz="20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689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6897688" y="5229225"/>
            <a:ext cx="1150937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lgDash"/>
            <a:round/>
            <a:headEnd/>
            <a:tailEnd/>
          </a:ln>
        </p:spPr>
      </p:cxnSp>
      <p:cxnSp>
        <p:nvCxnSpPr>
          <p:cNvPr id="71690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6897688" y="5373688"/>
            <a:ext cx="1150937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prstDash val="lgDash"/>
            <a:round/>
            <a:headEnd/>
            <a:tailEnd/>
          </a:ln>
        </p:spPr>
      </p:cxnSp>
      <p:sp>
        <p:nvSpPr>
          <p:cNvPr id="71691" name="Прямоугольник 18"/>
          <p:cNvSpPr>
            <a:spLocks noChangeArrowheads="1"/>
          </p:cNvSpPr>
          <p:nvPr/>
        </p:nvSpPr>
        <p:spPr bwMode="auto">
          <a:xfrm>
            <a:off x="898525" y="3656013"/>
            <a:ext cx="288925" cy="2159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/>
          </a:p>
        </p:txBody>
      </p:sp>
      <p:sp>
        <p:nvSpPr>
          <p:cNvPr id="71692" name="Прямоугольник 19"/>
          <p:cNvSpPr>
            <a:spLocks noChangeArrowheads="1"/>
          </p:cNvSpPr>
          <p:nvPr/>
        </p:nvSpPr>
        <p:spPr bwMode="auto">
          <a:xfrm>
            <a:off x="920750" y="4149725"/>
            <a:ext cx="287338" cy="2159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/>
          </a:p>
        </p:txBody>
      </p:sp>
      <p:sp>
        <p:nvSpPr>
          <p:cNvPr id="71693" name="Прямоугольник 20"/>
          <p:cNvSpPr>
            <a:spLocks noChangeArrowheads="1"/>
          </p:cNvSpPr>
          <p:nvPr/>
        </p:nvSpPr>
        <p:spPr bwMode="auto">
          <a:xfrm>
            <a:off x="920750" y="4724400"/>
            <a:ext cx="287338" cy="2174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/>
          </a:p>
        </p:txBody>
      </p:sp>
      <p:sp>
        <p:nvSpPr>
          <p:cNvPr id="71694" name="Нижний колонтитул 1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Elimination tree</a:t>
            </a:r>
            <a:endParaRPr lang="ru-RU" sz="2800" dirty="0" smtClean="0"/>
          </a:p>
        </p:txBody>
      </p:sp>
      <p:sp>
        <p:nvSpPr>
          <p:cNvPr id="727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parent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min{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0,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&gt;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a number of the row of the first nonzero element below the diagonal</a:t>
            </a:r>
            <a:endParaRPr lang="ru-RU" dirty="0" smtClean="0"/>
          </a:p>
          <a:p>
            <a:r>
              <a:rPr lang="en-US" i="1" dirty="0" smtClean="0"/>
              <a:t>F(A)</a:t>
            </a:r>
            <a:r>
              <a:rPr lang="en-US" dirty="0" smtClean="0"/>
              <a:t> – a fill-in graph obtained from the original adjacency matrix </a:t>
            </a:r>
            <a:r>
              <a:rPr lang="ru-RU" i="1" dirty="0" smtClean="0"/>
              <a:t>А</a:t>
            </a:r>
            <a:r>
              <a:rPr lang="ru-RU" dirty="0" smtClean="0"/>
              <a:t> </a:t>
            </a:r>
            <a:r>
              <a:rPr lang="en-US" dirty="0" smtClean="0"/>
              <a:t>by adding appeared elements from </a:t>
            </a:r>
            <a:r>
              <a:rPr lang="en-US" i="1" dirty="0" smtClean="0"/>
              <a:t>L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An elimination tree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is a graph with </a:t>
            </a:r>
            <a:r>
              <a:rPr lang="en-US" i="1" dirty="0" smtClean="0"/>
              <a:t>n</a:t>
            </a:r>
            <a:r>
              <a:rPr lang="ru-RU" dirty="0" smtClean="0"/>
              <a:t> </a:t>
            </a:r>
            <a:r>
              <a:rPr lang="en-US" dirty="0" smtClean="0"/>
              <a:t>vertices where the vertices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ru-RU" dirty="0" smtClean="0"/>
              <a:t> </a:t>
            </a:r>
            <a:r>
              <a:rPr lang="en-US" dirty="0" smtClean="0"/>
              <a:t>are connected by an arc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&gt;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US" dirty="0" smtClean="0"/>
              <a:t>) if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parent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 smtClean="0"/>
              <a:t>For the graph </a:t>
            </a:r>
            <a:r>
              <a:rPr lang="en-US" i="1" dirty="0" smtClean="0"/>
              <a:t>G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</a:t>
            </a:r>
            <a:r>
              <a:rPr lang="ru-RU" dirty="0" smtClean="0"/>
              <a:t>, </a:t>
            </a:r>
            <a:r>
              <a:rPr lang="en-US" dirty="0" smtClean="0"/>
              <a:t>where </a:t>
            </a:r>
            <a:r>
              <a:rPr lang="en-US" i="1" dirty="0" smtClean="0"/>
              <a:t>A</a:t>
            </a:r>
            <a:r>
              <a:rPr lang="en-US" dirty="0" smtClean="0"/>
              <a:t> is a matrix </a:t>
            </a:r>
            <a:r>
              <a:rPr lang="en-US" i="1" dirty="0" err="1" smtClean="0"/>
              <a:t>n</a:t>
            </a:r>
            <a:r>
              <a:rPr lang="en-US" dirty="0" err="1" smtClean="0">
                <a:sym typeface="Symbol" pitchFamily="18" charset="2"/>
              </a:rPr>
              <a:t></a:t>
            </a:r>
            <a:r>
              <a:rPr lang="en-US" i="1" dirty="0" err="1" smtClean="0">
                <a:sym typeface="Symbol" pitchFamily="18" charset="2"/>
              </a:rPr>
              <a:t>n</a:t>
            </a:r>
            <a:r>
              <a:rPr lang="ru-RU" dirty="0" smtClean="0">
                <a:sym typeface="Symbol" pitchFamily="18" charset="2"/>
              </a:rPr>
              <a:t>, </a:t>
            </a:r>
            <a:r>
              <a:rPr lang="en-US" dirty="0" smtClean="0">
                <a:sym typeface="Symbol" pitchFamily="18" charset="2"/>
              </a:rPr>
              <a:t>the elimination tree will be rooted at the </a:t>
            </a:r>
            <a:r>
              <a:rPr lang="en-US" i="1" dirty="0" smtClean="0"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-</a:t>
            </a:r>
            <a:r>
              <a:rPr lang="en-US" dirty="0" err="1" smtClean="0">
                <a:sym typeface="Symbol" pitchFamily="18" charset="2"/>
              </a:rPr>
              <a:t>th</a:t>
            </a:r>
            <a:r>
              <a:rPr lang="en-US" dirty="0" smtClean="0">
                <a:sym typeface="Symbol" pitchFamily="18" charset="2"/>
              </a:rPr>
              <a:t> vertex.</a:t>
            </a:r>
            <a:endParaRPr lang="ru-RU" i="1" dirty="0" smtClean="0"/>
          </a:p>
          <a:p>
            <a:r>
              <a:rPr lang="en-US" i="1" dirty="0" smtClean="0"/>
              <a:t>T(A)</a:t>
            </a:r>
            <a:r>
              <a:rPr lang="en-US" dirty="0" smtClean="0"/>
              <a:t> is </a:t>
            </a:r>
            <a:r>
              <a:rPr lang="en-US" dirty="0"/>
              <a:t>a </a:t>
            </a:r>
            <a:r>
              <a:rPr lang="en-US" i="1" dirty="0"/>
              <a:t>spanning tree </a:t>
            </a:r>
            <a:r>
              <a:rPr lang="en-US" dirty="0" smtClean="0"/>
              <a:t>rooted at the </a:t>
            </a:r>
            <a:r>
              <a:rPr lang="en-US" i="1" dirty="0" smtClean="0"/>
              <a:t>n</a:t>
            </a:r>
            <a:r>
              <a:rPr lang="en-US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vertex for </a:t>
            </a:r>
            <a:r>
              <a:rPr lang="en-US" dirty="0"/>
              <a:t>the </a:t>
            </a:r>
            <a:r>
              <a:rPr lang="en-US" dirty="0" smtClean="0"/>
              <a:t>fill-in graph </a:t>
            </a:r>
            <a:r>
              <a:rPr lang="en-US" i="1" dirty="0" smtClean="0"/>
              <a:t>F(A)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endParaRPr lang="ru-RU" i="1" dirty="0" smtClean="0"/>
          </a:p>
        </p:txBody>
      </p:sp>
      <p:sp>
        <p:nvSpPr>
          <p:cNvPr id="7270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270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Fill-in graph</a:t>
            </a:r>
            <a:endParaRPr lang="ru-RU" sz="2800" dirty="0" smtClean="0"/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mtClean="0"/>
          </a:p>
          <a:p>
            <a:endParaRPr lang="ru-RU" smtClean="0"/>
          </a:p>
        </p:txBody>
      </p:sp>
      <p:sp>
        <p:nvSpPr>
          <p:cNvPr id="1638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6390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44488" y="1196975"/>
          <a:ext cx="4141787" cy="4248150"/>
        </p:xfrm>
        <a:graphic>
          <a:graphicData uri="http://schemas.openxmlformats.org/presentationml/2006/ole">
            <p:oleObj spid="_x0000_s16405" name="Формула" r:id="rId3" imgW="2463800" imgH="2514600" progId="Equation.3">
              <p:embed/>
            </p:oleObj>
          </a:graphicData>
        </a:graphic>
      </p:graphicFrame>
      <p:grpSp>
        <p:nvGrpSpPr>
          <p:cNvPr id="16393" name="Group 9"/>
          <p:cNvGrpSpPr>
            <a:grpSpLocks noChangeAspect="1"/>
          </p:cNvGrpSpPr>
          <p:nvPr/>
        </p:nvGrpSpPr>
        <p:grpSpPr bwMode="auto">
          <a:xfrm>
            <a:off x="4737100" y="1557338"/>
            <a:ext cx="4886325" cy="3671887"/>
            <a:chOff x="7804" y="6012"/>
            <a:chExt cx="4427" cy="3328"/>
          </a:xfrm>
        </p:grpSpPr>
        <p:sp>
          <p:nvSpPr>
            <p:cNvPr id="16396" name="AutoShape 10"/>
            <p:cNvSpPr>
              <a:spLocks noChangeAspect="1" noChangeArrowheads="1"/>
            </p:cNvSpPr>
            <p:nvPr/>
          </p:nvSpPr>
          <p:spPr bwMode="auto">
            <a:xfrm>
              <a:off x="7804" y="6012"/>
              <a:ext cx="4427" cy="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67" name="Oval 11"/>
            <p:cNvSpPr>
              <a:spLocks noChangeArrowheads="1"/>
            </p:cNvSpPr>
            <p:nvPr/>
          </p:nvSpPr>
          <p:spPr bwMode="auto">
            <a:xfrm>
              <a:off x="7877" y="8657"/>
              <a:ext cx="541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2</a:t>
              </a:r>
            </a:p>
          </p:txBody>
        </p:sp>
        <p:sp>
          <p:nvSpPr>
            <p:cNvPr id="45068" name="Oval 12"/>
            <p:cNvSpPr>
              <a:spLocks noChangeArrowheads="1"/>
            </p:cNvSpPr>
            <p:nvPr/>
          </p:nvSpPr>
          <p:spPr bwMode="auto">
            <a:xfrm>
              <a:off x="7882" y="6878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6</a:t>
              </a:r>
            </a:p>
          </p:txBody>
        </p:sp>
        <p:sp>
          <p:nvSpPr>
            <p:cNvPr id="45069" name="Oval 13"/>
            <p:cNvSpPr>
              <a:spLocks noChangeArrowheads="1"/>
            </p:cNvSpPr>
            <p:nvPr/>
          </p:nvSpPr>
          <p:spPr bwMode="auto">
            <a:xfrm>
              <a:off x="7882" y="7796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9</a:t>
              </a:r>
            </a:p>
          </p:txBody>
        </p:sp>
        <p:sp>
          <p:nvSpPr>
            <p:cNvPr id="45070" name="Oval 14"/>
            <p:cNvSpPr>
              <a:spLocks noChangeArrowheads="1"/>
            </p:cNvSpPr>
            <p:nvPr/>
          </p:nvSpPr>
          <p:spPr bwMode="auto">
            <a:xfrm>
              <a:off x="7887" y="6012"/>
              <a:ext cx="538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1</a:t>
              </a:r>
            </a:p>
          </p:txBody>
        </p:sp>
        <p:sp>
          <p:nvSpPr>
            <p:cNvPr id="45071" name="Oval 15"/>
            <p:cNvSpPr>
              <a:spLocks noChangeArrowheads="1"/>
            </p:cNvSpPr>
            <p:nvPr/>
          </p:nvSpPr>
          <p:spPr bwMode="auto">
            <a:xfrm>
              <a:off x="8819" y="8657"/>
              <a:ext cx="538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4</a:t>
              </a:r>
            </a:p>
          </p:txBody>
        </p:sp>
        <p:sp>
          <p:nvSpPr>
            <p:cNvPr id="45072" name="Oval 16"/>
            <p:cNvSpPr>
              <a:spLocks noChangeArrowheads="1"/>
            </p:cNvSpPr>
            <p:nvPr/>
          </p:nvSpPr>
          <p:spPr bwMode="auto">
            <a:xfrm>
              <a:off x="9694" y="8657"/>
              <a:ext cx="541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7</a:t>
              </a:r>
            </a:p>
          </p:txBody>
        </p:sp>
        <p:sp>
          <p:nvSpPr>
            <p:cNvPr id="45073" name="Oval 17"/>
            <p:cNvSpPr>
              <a:spLocks noChangeArrowheads="1"/>
            </p:cNvSpPr>
            <p:nvPr/>
          </p:nvSpPr>
          <p:spPr bwMode="auto">
            <a:xfrm>
              <a:off x="9694" y="7796"/>
              <a:ext cx="541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11</a:t>
              </a:r>
            </a:p>
          </p:txBody>
        </p:sp>
        <p:sp>
          <p:nvSpPr>
            <p:cNvPr id="45074" name="Oval 18"/>
            <p:cNvSpPr>
              <a:spLocks noChangeArrowheads="1"/>
            </p:cNvSpPr>
            <p:nvPr/>
          </p:nvSpPr>
          <p:spPr bwMode="auto">
            <a:xfrm>
              <a:off x="10482" y="8657"/>
              <a:ext cx="539" cy="541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3</a:t>
              </a:r>
            </a:p>
          </p:txBody>
        </p:sp>
        <p:sp>
          <p:nvSpPr>
            <p:cNvPr id="45075" name="Oval 19"/>
            <p:cNvSpPr>
              <a:spLocks noChangeArrowheads="1"/>
            </p:cNvSpPr>
            <p:nvPr/>
          </p:nvSpPr>
          <p:spPr bwMode="auto">
            <a:xfrm>
              <a:off x="10482" y="6878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8</a:t>
              </a:r>
            </a:p>
          </p:txBody>
        </p:sp>
        <p:sp>
          <p:nvSpPr>
            <p:cNvPr id="45076" name="Oval 20"/>
            <p:cNvSpPr>
              <a:spLocks noChangeArrowheads="1"/>
            </p:cNvSpPr>
            <p:nvPr/>
          </p:nvSpPr>
          <p:spPr bwMode="auto">
            <a:xfrm>
              <a:off x="11234" y="7796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5</a:t>
              </a:r>
            </a:p>
          </p:txBody>
        </p:sp>
        <p:cxnSp>
          <p:nvCxnSpPr>
            <p:cNvPr id="16407" name="AutoShape 21"/>
            <p:cNvCxnSpPr>
              <a:cxnSpLocks noChangeShapeType="1"/>
              <a:stCxn id="45070" idx="4"/>
              <a:endCxn id="45068" idx="0"/>
            </p:cNvCxnSpPr>
            <p:nvPr/>
          </p:nvCxnSpPr>
          <p:spPr bwMode="auto">
            <a:xfrm flipH="1">
              <a:off x="8151" y="6552"/>
              <a:ext cx="6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08" name="AutoShape 22"/>
            <p:cNvCxnSpPr>
              <a:cxnSpLocks noChangeShapeType="1"/>
              <a:stCxn id="45068" idx="4"/>
              <a:endCxn id="45069" idx="0"/>
            </p:cNvCxnSpPr>
            <p:nvPr/>
          </p:nvCxnSpPr>
          <p:spPr bwMode="auto">
            <a:xfrm>
              <a:off x="8151" y="7418"/>
              <a:ext cx="1" cy="3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09" name="AutoShape 23"/>
            <p:cNvCxnSpPr>
              <a:cxnSpLocks noChangeShapeType="1"/>
              <a:stCxn id="45069" idx="4"/>
              <a:endCxn id="45067" idx="0"/>
            </p:cNvCxnSpPr>
            <p:nvPr/>
          </p:nvCxnSpPr>
          <p:spPr bwMode="auto">
            <a:xfrm flipH="1">
              <a:off x="8148" y="8336"/>
              <a:ext cx="3" cy="3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0" name="AutoShape 24"/>
            <p:cNvCxnSpPr>
              <a:cxnSpLocks noChangeShapeType="1"/>
              <a:stCxn id="45067" idx="6"/>
              <a:endCxn id="45071" idx="2"/>
            </p:cNvCxnSpPr>
            <p:nvPr/>
          </p:nvCxnSpPr>
          <p:spPr bwMode="auto">
            <a:xfrm>
              <a:off x="8418" y="8926"/>
              <a:ext cx="40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1" name="AutoShape 25"/>
            <p:cNvCxnSpPr>
              <a:cxnSpLocks noChangeShapeType="1"/>
              <a:stCxn id="45071" idx="6"/>
              <a:endCxn id="45072" idx="2"/>
            </p:cNvCxnSpPr>
            <p:nvPr/>
          </p:nvCxnSpPr>
          <p:spPr bwMode="auto">
            <a:xfrm>
              <a:off x="9359" y="8926"/>
              <a:ext cx="33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2" name="AutoShape 26"/>
            <p:cNvCxnSpPr>
              <a:cxnSpLocks noChangeShapeType="1"/>
              <a:stCxn id="45069" idx="6"/>
              <a:endCxn id="45073" idx="2"/>
            </p:cNvCxnSpPr>
            <p:nvPr/>
          </p:nvCxnSpPr>
          <p:spPr bwMode="auto">
            <a:xfrm>
              <a:off x="8421" y="8066"/>
              <a:ext cx="12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3" name="AutoShape 27"/>
            <p:cNvCxnSpPr>
              <a:cxnSpLocks noChangeShapeType="1"/>
              <a:stCxn id="45073" idx="4"/>
              <a:endCxn id="45072" idx="0"/>
            </p:cNvCxnSpPr>
            <p:nvPr/>
          </p:nvCxnSpPr>
          <p:spPr bwMode="auto">
            <a:xfrm>
              <a:off x="9964" y="8336"/>
              <a:ext cx="1" cy="3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4" name="AutoShape 28"/>
            <p:cNvCxnSpPr>
              <a:cxnSpLocks noChangeShapeType="1"/>
              <a:stCxn id="45072" idx="6"/>
              <a:endCxn id="45074" idx="2"/>
            </p:cNvCxnSpPr>
            <p:nvPr/>
          </p:nvCxnSpPr>
          <p:spPr bwMode="auto">
            <a:xfrm>
              <a:off x="10234" y="8926"/>
              <a:ext cx="248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5" name="AutoShape 29"/>
            <p:cNvCxnSpPr>
              <a:cxnSpLocks noChangeShapeType="1"/>
              <a:stCxn id="45073" idx="5"/>
              <a:endCxn id="45074" idx="1"/>
            </p:cNvCxnSpPr>
            <p:nvPr/>
          </p:nvCxnSpPr>
          <p:spPr bwMode="auto">
            <a:xfrm>
              <a:off x="10155" y="8257"/>
              <a:ext cx="406" cy="4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6" name="AutoShape 30"/>
            <p:cNvCxnSpPr>
              <a:cxnSpLocks noChangeShapeType="1"/>
              <a:stCxn id="45073" idx="7"/>
              <a:endCxn id="45075" idx="3"/>
            </p:cNvCxnSpPr>
            <p:nvPr/>
          </p:nvCxnSpPr>
          <p:spPr bwMode="auto">
            <a:xfrm flipV="1">
              <a:off x="10155" y="7339"/>
              <a:ext cx="406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7" name="AutoShape 31"/>
            <p:cNvCxnSpPr>
              <a:cxnSpLocks noChangeShapeType="1"/>
              <a:stCxn id="45075" idx="5"/>
              <a:endCxn id="45076" idx="1"/>
            </p:cNvCxnSpPr>
            <p:nvPr/>
          </p:nvCxnSpPr>
          <p:spPr bwMode="auto">
            <a:xfrm>
              <a:off x="10943" y="7339"/>
              <a:ext cx="370" cy="5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8" name="AutoShape 32"/>
            <p:cNvCxnSpPr>
              <a:cxnSpLocks noChangeShapeType="1"/>
              <a:stCxn id="45074" idx="7"/>
              <a:endCxn id="45076" idx="3"/>
            </p:cNvCxnSpPr>
            <p:nvPr/>
          </p:nvCxnSpPr>
          <p:spPr bwMode="auto">
            <a:xfrm flipV="1">
              <a:off x="10943" y="8257"/>
              <a:ext cx="370" cy="4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19" name="AutoShape 33"/>
            <p:cNvCxnSpPr>
              <a:cxnSpLocks noChangeShapeType="1"/>
              <a:stCxn id="45070" idx="6"/>
            </p:cNvCxnSpPr>
            <p:nvPr/>
          </p:nvCxnSpPr>
          <p:spPr bwMode="auto">
            <a:xfrm flipV="1">
              <a:off x="8427" y="6274"/>
              <a:ext cx="320" cy="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6420" name="AutoShape 34"/>
            <p:cNvCxnSpPr>
              <a:cxnSpLocks noChangeShapeType="1"/>
              <a:stCxn id="45073" idx="0"/>
              <a:endCxn id="45091" idx="5"/>
            </p:cNvCxnSpPr>
            <p:nvPr/>
          </p:nvCxnSpPr>
          <p:spPr bwMode="auto">
            <a:xfrm flipH="1" flipV="1">
              <a:off x="9208" y="6473"/>
              <a:ext cx="756" cy="13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sp>
          <p:nvSpPr>
            <p:cNvPr id="45091" name="Oval 35"/>
            <p:cNvSpPr>
              <a:spLocks noChangeArrowheads="1"/>
            </p:cNvSpPr>
            <p:nvPr/>
          </p:nvSpPr>
          <p:spPr bwMode="auto">
            <a:xfrm>
              <a:off x="8748" y="6012"/>
              <a:ext cx="539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600">
                  <a:latin typeface="+mn-lt"/>
                  <a:cs typeface="Arial" pitchFamily="34" charset="0"/>
                </a:rPr>
                <a:t>10</a:t>
              </a:r>
            </a:p>
          </p:txBody>
        </p:sp>
        <p:cxnSp>
          <p:nvCxnSpPr>
            <p:cNvPr id="16422" name="AutoShape 36"/>
            <p:cNvCxnSpPr>
              <a:cxnSpLocks noChangeShapeType="1"/>
              <a:stCxn id="45073" idx="6"/>
              <a:endCxn id="45076" idx="2"/>
            </p:cNvCxnSpPr>
            <p:nvPr/>
          </p:nvCxnSpPr>
          <p:spPr bwMode="auto">
            <a:xfrm>
              <a:off x="10234" y="8066"/>
              <a:ext cx="10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</p:cxnSp>
        <p:cxnSp>
          <p:nvCxnSpPr>
            <p:cNvPr id="16423" name="AutoShape 37"/>
            <p:cNvCxnSpPr>
              <a:cxnSpLocks noChangeShapeType="1"/>
              <a:stCxn id="45069" idx="7"/>
              <a:endCxn id="45091" idx="4"/>
            </p:cNvCxnSpPr>
            <p:nvPr/>
          </p:nvCxnSpPr>
          <p:spPr bwMode="auto">
            <a:xfrm flipV="1">
              <a:off x="8342" y="6552"/>
              <a:ext cx="675" cy="13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</p:cxnSp>
        <p:cxnSp>
          <p:nvCxnSpPr>
            <p:cNvPr id="16424" name="AutoShape 38"/>
            <p:cNvCxnSpPr>
              <a:cxnSpLocks noChangeShapeType="1"/>
              <a:stCxn id="45068" idx="7"/>
              <a:endCxn id="45091" idx="3"/>
            </p:cNvCxnSpPr>
            <p:nvPr/>
          </p:nvCxnSpPr>
          <p:spPr bwMode="auto">
            <a:xfrm flipV="1">
              <a:off x="8342" y="6473"/>
              <a:ext cx="484" cy="4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</p:cxnSp>
        <p:cxnSp>
          <p:nvCxnSpPr>
            <p:cNvPr id="16425" name="AutoShape 39"/>
            <p:cNvCxnSpPr>
              <a:cxnSpLocks noChangeShapeType="1"/>
              <a:stCxn id="45075" idx="6"/>
              <a:endCxn id="45072" idx="4"/>
            </p:cNvCxnSpPr>
            <p:nvPr/>
          </p:nvCxnSpPr>
          <p:spPr bwMode="auto">
            <a:xfrm flipH="1">
              <a:off x="9964" y="7148"/>
              <a:ext cx="1058" cy="2048"/>
            </a:xfrm>
            <a:prstGeom prst="bentConnector4">
              <a:avLst>
                <a:gd name="adj1" fmla="val -79019"/>
                <a:gd name="adj2" fmla="val 117579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426" name="AutoShape 40"/>
            <p:cNvCxnSpPr>
              <a:cxnSpLocks noChangeShapeType="1"/>
              <a:stCxn id="45072" idx="5"/>
              <a:endCxn id="45076" idx="4"/>
            </p:cNvCxnSpPr>
            <p:nvPr/>
          </p:nvCxnSpPr>
          <p:spPr bwMode="auto">
            <a:xfrm rot="5400000" flipH="1" flipV="1">
              <a:off x="10439" y="8052"/>
              <a:ext cx="781" cy="1349"/>
            </a:xfrm>
            <a:prstGeom prst="bentConnector3">
              <a:avLst>
                <a:gd name="adj1" fmla="val -33551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427" name="AutoShape 41"/>
            <p:cNvCxnSpPr>
              <a:cxnSpLocks noChangeShapeType="1"/>
              <a:stCxn id="45069" idx="5"/>
              <a:endCxn id="45071" idx="1"/>
            </p:cNvCxnSpPr>
            <p:nvPr/>
          </p:nvCxnSpPr>
          <p:spPr bwMode="auto">
            <a:xfrm>
              <a:off x="8342" y="8257"/>
              <a:ext cx="556" cy="4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</p:cxnSp>
        <p:cxnSp>
          <p:nvCxnSpPr>
            <p:cNvPr id="16428" name="AutoShape 42"/>
            <p:cNvCxnSpPr>
              <a:cxnSpLocks noChangeShapeType="1"/>
              <a:stCxn id="45069" idx="2"/>
              <a:endCxn id="45072" idx="3"/>
            </p:cNvCxnSpPr>
            <p:nvPr/>
          </p:nvCxnSpPr>
          <p:spPr bwMode="auto">
            <a:xfrm rot="10800000" flipH="1" flipV="1">
              <a:off x="7881" y="8066"/>
              <a:ext cx="1892" cy="1051"/>
            </a:xfrm>
            <a:prstGeom prst="bentConnector4">
              <a:avLst>
                <a:gd name="adj1" fmla="val -4759"/>
                <a:gd name="adj2" fmla="val 141769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429" name="AutoShape 43"/>
            <p:cNvCxnSpPr>
              <a:cxnSpLocks noChangeShapeType="1"/>
              <a:stCxn id="45069" idx="2"/>
              <a:endCxn id="45075" idx="0"/>
            </p:cNvCxnSpPr>
            <p:nvPr/>
          </p:nvCxnSpPr>
          <p:spPr bwMode="auto">
            <a:xfrm rot="10800000" flipH="1">
              <a:off x="7881" y="6878"/>
              <a:ext cx="2871" cy="1188"/>
            </a:xfrm>
            <a:prstGeom prst="bentConnector4">
              <a:avLst>
                <a:gd name="adj1" fmla="val -3102"/>
                <a:gd name="adj2" fmla="val 188551"/>
              </a:avLst>
            </a:prstGeom>
            <a:noFill/>
            <a:ln w="9525">
              <a:solidFill>
                <a:srgbClr val="000000"/>
              </a:solidFill>
              <a:prstDash val="dash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44" name="TextBox 43"/>
          <p:cNvSpPr txBox="1"/>
          <p:nvPr/>
        </p:nvSpPr>
        <p:spPr>
          <a:xfrm>
            <a:off x="1281113" y="5661025"/>
            <a:ext cx="122180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Factor </a:t>
            </a:r>
            <a:r>
              <a:rPr lang="en-US" sz="2200" i="1" dirty="0" smtClean="0">
                <a:latin typeface="+mn-lt"/>
              </a:rPr>
              <a:t>L</a:t>
            </a:r>
            <a:endParaRPr lang="ru-RU" sz="2200" i="1" dirty="0"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15675" y="5661025"/>
            <a:ext cx="166103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Fill-in graph</a:t>
            </a:r>
            <a:endParaRPr lang="ru-RU" sz="2200" i="1" dirty="0">
              <a:latin typeface="+mn-lt"/>
            </a:endParaRPr>
          </a:p>
        </p:txBody>
      </p:sp>
      <p:sp>
        <p:nvSpPr>
          <p:cNvPr id="46" name="Номер слайда 4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Elimination tree</a:t>
            </a:r>
            <a:endParaRPr lang="ru-RU" sz="2800" dirty="0" smtClean="0"/>
          </a:p>
        </p:txBody>
      </p:sp>
      <p:sp>
        <p:nvSpPr>
          <p:cNvPr id="1741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dirty="0" smtClean="0"/>
          </a:p>
          <a:p>
            <a:endParaRPr lang="ru-RU" dirty="0" smtClean="0"/>
          </a:p>
        </p:txBody>
      </p:sp>
      <p:sp>
        <p:nvSpPr>
          <p:cNvPr id="17413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7414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0" name="Object 7"/>
          <p:cNvGraphicFramePr>
            <a:graphicFrameLocks noChangeAspect="1"/>
          </p:cNvGraphicFramePr>
          <p:nvPr/>
        </p:nvGraphicFramePr>
        <p:xfrm>
          <a:off x="344488" y="1196975"/>
          <a:ext cx="4141787" cy="4248150"/>
        </p:xfrm>
        <a:graphic>
          <a:graphicData uri="http://schemas.openxmlformats.org/presentationml/2006/ole">
            <p:oleObj spid="_x0000_s17429" name="Формула" r:id="rId3" imgW="2463800" imgH="2514600" progId="Equation.3">
              <p:embed/>
            </p:oleObj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281113" y="5661025"/>
            <a:ext cx="122180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Factor </a:t>
            </a:r>
            <a:r>
              <a:rPr lang="en-US" sz="2200" i="1" dirty="0" smtClean="0">
                <a:latin typeface="+mn-lt"/>
              </a:rPr>
              <a:t>L</a:t>
            </a:r>
            <a:endParaRPr lang="ru-RU" sz="2200" i="1" dirty="0"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62649" y="5661025"/>
            <a:ext cx="213071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dirty="0" smtClean="0">
                <a:latin typeface="+mn-lt"/>
              </a:rPr>
              <a:t>Elimination tree</a:t>
            </a:r>
            <a:endParaRPr lang="ru-RU" sz="2200" i="1" dirty="0">
              <a:latin typeface="+mn-lt"/>
            </a:endParaRPr>
          </a:p>
        </p:txBody>
      </p:sp>
      <p:grpSp>
        <p:nvGrpSpPr>
          <p:cNvPr id="17419" name="Group 44"/>
          <p:cNvGrpSpPr>
            <a:grpSpLocks noChangeAspect="1"/>
          </p:cNvGrpSpPr>
          <p:nvPr/>
        </p:nvGrpSpPr>
        <p:grpSpPr bwMode="auto">
          <a:xfrm>
            <a:off x="4808538" y="1125538"/>
            <a:ext cx="4465637" cy="4610100"/>
            <a:chOff x="7804" y="6012"/>
            <a:chExt cx="4427" cy="4571"/>
          </a:xfrm>
        </p:grpSpPr>
        <p:sp>
          <p:nvSpPr>
            <p:cNvPr id="17420" name="AutoShape 45"/>
            <p:cNvSpPr>
              <a:spLocks noChangeAspect="1" noChangeArrowheads="1"/>
            </p:cNvSpPr>
            <p:nvPr/>
          </p:nvSpPr>
          <p:spPr bwMode="auto">
            <a:xfrm>
              <a:off x="7804" y="6012"/>
              <a:ext cx="4427" cy="4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102" name="Oval 46"/>
            <p:cNvSpPr>
              <a:spLocks noChangeArrowheads="1"/>
            </p:cNvSpPr>
            <p:nvPr/>
          </p:nvSpPr>
          <p:spPr bwMode="auto">
            <a:xfrm>
              <a:off x="9677" y="9859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2</a:t>
              </a:r>
            </a:p>
          </p:txBody>
        </p:sp>
        <p:sp>
          <p:nvSpPr>
            <p:cNvPr id="45103" name="Oval 47"/>
            <p:cNvSpPr>
              <a:spLocks noChangeArrowheads="1"/>
            </p:cNvSpPr>
            <p:nvPr/>
          </p:nvSpPr>
          <p:spPr bwMode="auto">
            <a:xfrm>
              <a:off x="8635" y="795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6</a:t>
              </a:r>
            </a:p>
          </p:txBody>
        </p:sp>
        <p:sp>
          <p:nvSpPr>
            <p:cNvPr id="45104" name="Oval 48"/>
            <p:cNvSpPr>
              <a:spLocks noChangeArrowheads="1"/>
            </p:cNvSpPr>
            <p:nvPr/>
          </p:nvSpPr>
          <p:spPr bwMode="auto">
            <a:xfrm>
              <a:off x="9597" y="7418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9</a:t>
              </a:r>
            </a:p>
          </p:txBody>
        </p:sp>
        <p:sp>
          <p:nvSpPr>
            <p:cNvPr id="45105" name="Oval 49"/>
            <p:cNvSpPr>
              <a:spLocks noChangeArrowheads="1"/>
            </p:cNvSpPr>
            <p:nvPr/>
          </p:nvSpPr>
          <p:spPr bwMode="auto">
            <a:xfrm>
              <a:off x="8635" y="8649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1</a:t>
              </a:r>
            </a:p>
          </p:txBody>
        </p:sp>
        <p:sp>
          <p:nvSpPr>
            <p:cNvPr id="45106" name="Oval 50"/>
            <p:cNvSpPr>
              <a:spLocks noChangeArrowheads="1"/>
            </p:cNvSpPr>
            <p:nvPr/>
          </p:nvSpPr>
          <p:spPr bwMode="auto">
            <a:xfrm>
              <a:off x="9682" y="9196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4</a:t>
              </a:r>
            </a:p>
          </p:txBody>
        </p:sp>
        <p:sp>
          <p:nvSpPr>
            <p:cNvPr id="45107" name="Oval 51"/>
            <p:cNvSpPr>
              <a:spLocks noChangeArrowheads="1"/>
            </p:cNvSpPr>
            <p:nvPr/>
          </p:nvSpPr>
          <p:spPr bwMode="auto">
            <a:xfrm>
              <a:off x="10536" y="8647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7</a:t>
              </a:r>
            </a:p>
          </p:txBody>
        </p:sp>
        <p:sp>
          <p:nvSpPr>
            <p:cNvPr id="45108" name="Oval 52"/>
            <p:cNvSpPr>
              <a:spLocks noChangeArrowheads="1"/>
            </p:cNvSpPr>
            <p:nvPr/>
          </p:nvSpPr>
          <p:spPr bwMode="auto">
            <a:xfrm>
              <a:off x="9597" y="601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r"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11</a:t>
              </a:r>
            </a:p>
          </p:txBody>
        </p:sp>
        <p:sp>
          <p:nvSpPr>
            <p:cNvPr id="45109" name="Oval 53"/>
            <p:cNvSpPr>
              <a:spLocks noChangeArrowheads="1"/>
            </p:cNvSpPr>
            <p:nvPr/>
          </p:nvSpPr>
          <p:spPr bwMode="auto">
            <a:xfrm>
              <a:off x="11365" y="9872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3</a:t>
              </a:r>
            </a:p>
          </p:txBody>
        </p:sp>
        <p:sp>
          <p:nvSpPr>
            <p:cNvPr id="45110" name="Oval 54"/>
            <p:cNvSpPr>
              <a:spLocks noChangeArrowheads="1"/>
            </p:cNvSpPr>
            <p:nvPr/>
          </p:nvSpPr>
          <p:spPr bwMode="auto">
            <a:xfrm>
              <a:off x="10531" y="7913"/>
              <a:ext cx="541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8</a:t>
              </a:r>
            </a:p>
          </p:txBody>
        </p:sp>
        <p:sp>
          <p:nvSpPr>
            <p:cNvPr id="45111" name="Oval 55"/>
            <p:cNvSpPr>
              <a:spLocks noChangeArrowheads="1"/>
            </p:cNvSpPr>
            <p:nvPr/>
          </p:nvSpPr>
          <p:spPr bwMode="auto">
            <a:xfrm>
              <a:off x="11365" y="9199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5</a:t>
              </a:r>
            </a:p>
          </p:txBody>
        </p:sp>
        <p:sp>
          <p:nvSpPr>
            <p:cNvPr id="45112" name="Oval 56"/>
            <p:cNvSpPr>
              <a:spLocks noChangeArrowheads="1"/>
            </p:cNvSpPr>
            <p:nvPr/>
          </p:nvSpPr>
          <p:spPr bwMode="auto">
            <a:xfrm>
              <a:off x="9597" y="6723"/>
              <a:ext cx="540" cy="54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  <a:defRPr/>
              </a:pPr>
              <a:r>
                <a:rPr lang="ru-RU" sz="1400">
                  <a:latin typeface="+mn-lt"/>
                  <a:cs typeface="Arial" pitchFamily="34" charset="0"/>
                </a:rPr>
                <a:t>10</a:t>
              </a:r>
            </a:p>
          </p:txBody>
        </p:sp>
        <p:cxnSp>
          <p:nvCxnSpPr>
            <p:cNvPr id="17432" name="AutoShape 57"/>
            <p:cNvCxnSpPr>
              <a:cxnSpLocks noChangeShapeType="1"/>
              <a:stCxn id="45108" idx="4"/>
              <a:endCxn id="45112" idx="0"/>
            </p:cNvCxnSpPr>
            <p:nvPr/>
          </p:nvCxnSpPr>
          <p:spPr bwMode="auto">
            <a:xfrm>
              <a:off x="9866" y="6552"/>
              <a:ext cx="1" cy="1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3" name="AutoShape 58"/>
            <p:cNvCxnSpPr>
              <a:cxnSpLocks noChangeShapeType="1"/>
              <a:stCxn id="45112" idx="4"/>
              <a:endCxn id="45104" idx="0"/>
            </p:cNvCxnSpPr>
            <p:nvPr/>
          </p:nvCxnSpPr>
          <p:spPr bwMode="auto">
            <a:xfrm>
              <a:off x="9866" y="7264"/>
              <a:ext cx="1" cy="1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4" name="AutoShape 59"/>
            <p:cNvCxnSpPr>
              <a:cxnSpLocks noChangeShapeType="1"/>
              <a:stCxn id="45104" idx="3"/>
              <a:endCxn id="45103" idx="7"/>
            </p:cNvCxnSpPr>
            <p:nvPr/>
          </p:nvCxnSpPr>
          <p:spPr bwMode="auto">
            <a:xfrm flipH="1">
              <a:off x="9096" y="7879"/>
              <a:ext cx="579" cy="1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5" name="AutoShape 60"/>
            <p:cNvCxnSpPr>
              <a:cxnSpLocks noChangeShapeType="1"/>
              <a:stCxn id="45104" idx="5"/>
              <a:endCxn id="45110" idx="1"/>
            </p:cNvCxnSpPr>
            <p:nvPr/>
          </p:nvCxnSpPr>
          <p:spPr bwMode="auto">
            <a:xfrm>
              <a:off x="10057" y="7879"/>
              <a:ext cx="554" cy="1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6" name="AutoShape 61"/>
            <p:cNvCxnSpPr>
              <a:cxnSpLocks noChangeShapeType="1"/>
              <a:stCxn id="45103" idx="4"/>
              <a:endCxn id="45105" idx="0"/>
            </p:cNvCxnSpPr>
            <p:nvPr/>
          </p:nvCxnSpPr>
          <p:spPr bwMode="auto">
            <a:xfrm>
              <a:off x="8905" y="8496"/>
              <a:ext cx="1" cy="1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7" name="AutoShape 62"/>
            <p:cNvCxnSpPr>
              <a:cxnSpLocks noChangeShapeType="1"/>
              <a:stCxn id="45110" idx="4"/>
              <a:endCxn id="45107" idx="0"/>
            </p:cNvCxnSpPr>
            <p:nvPr/>
          </p:nvCxnSpPr>
          <p:spPr bwMode="auto">
            <a:xfrm>
              <a:off x="10802" y="8453"/>
              <a:ext cx="4" cy="1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8" name="AutoShape 63"/>
            <p:cNvCxnSpPr>
              <a:cxnSpLocks noChangeShapeType="1"/>
              <a:stCxn id="45107" idx="3"/>
              <a:endCxn id="45106" idx="7"/>
            </p:cNvCxnSpPr>
            <p:nvPr/>
          </p:nvCxnSpPr>
          <p:spPr bwMode="auto">
            <a:xfrm flipH="1">
              <a:off x="10142" y="9108"/>
              <a:ext cx="473" cy="1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39" name="AutoShape 64"/>
            <p:cNvCxnSpPr>
              <a:cxnSpLocks noChangeShapeType="1"/>
              <a:stCxn id="45107" idx="5"/>
              <a:endCxn id="45111" idx="1"/>
            </p:cNvCxnSpPr>
            <p:nvPr/>
          </p:nvCxnSpPr>
          <p:spPr bwMode="auto">
            <a:xfrm>
              <a:off x="10997" y="9108"/>
              <a:ext cx="448" cy="17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40" name="AutoShape 65"/>
            <p:cNvCxnSpPr>
              <a:cxnSpLocks noChangeShapeType="1"/>
              <a:stCxn id="45106" idx="4"/>
              <a:endCxn id="45102" idx="0"/>
            </p:cNvCxnSpPr>
            <p:nvPr/>
          </p:nvCxnSpPr>
          <p:spPr bwMode="auto">
            <a:xfrm flipH="1">
              <a:off x="9947" y="9736"/>
              <a:ext cx="4" cy="12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  <p:cxnSp>
          <p:nvCxnSpPr>
            <p:cNvPr id="17441" name="AutoShape 66"/>
            <p:cNvCxnSpPr>
              <a:cxnSpLocks noChangeShapeType="1"/>
              <a:stCxn id="45111" idx="4"/>
              <a:endCxn id="45109" idx="0"/>
            </p:cNvCxnSpPr>
            <p:nvPr/>
          </p:nvCxnSpPr>
          <p:spPr bwMode="auto">
            <a:xfrm flipH="1">
              <a:off x="11635" y="9740"/>
              <a:ext cx="1" cy="13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</p:spPr>
        </p:cxnSp>
      </p:grpSp>
      <p:sp>
        <p:nvSpPr>
          <p:cNvPr id="34" name="Номер слайда 3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Elimination tree</a:t>
            </a:r>
            <a:endParaRPr lang="ru-RU" sz="2800" dirty="0" smtClean="0"/>
          </a:p>
        </p:txBody>
      </p:sp>
      <p:sp>
        <p:nvSpPr>
          <p:cNvPr id="737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</a:t>
            </a:r>
            <a:r>
              <a:rPr lang="ru-RU" dirty="0" smtClean="0"/>
              <a:t>(</a:t>
            </a:r>
            <a:r>
              <a:rPr lang="en-US" i="1" dirty="0" smtClean="0"/>
              <a:t>A</a:t>
            </a:r>
            <a:r>
              <a:rPr lang="ru-RU" dirty="0" smtClean="0"/>
              <a:t>) </a:t>
            </a:r>
            <a:r>
              <a:rPr lang="en-US" dirty="0" smtClean="0"/>
              <a:t>is actually constructed at the stage of symbolic decomposition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elimination tree indicates the dependencies between the columns when constructing the factor </a:t>
            </a:r>
            <a:r>
              <a:rPr lang="en-US" i="1" dirty="0" smtClean="0"/>
              <a:t>L</a:t>
            </a:r>
            <a:r>
              <a:rPr lang="ru-RU" dirty="0" smtClean="0"/>
              <a:t>, </a:t>
            </a:r>
            <a:r>
              <a:rPr lang="en-US" dirty="0" smtClean="0"/>
              <a:t>thereby it defines a possible parallelism of the problem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columns of the factor </a:t>
            </a:r>
            <a:r>
              <a:rPr lang="en-US" i="1" dirty="0" smtClean="0"/>
              <a:t>L</a:t>
            </a:r>
            <a:r>
              <a:rPr lang="en-US" dirty="0"/>
              <a:t> </a:t>
            </a:r>
            <a:r>
              <a:rPr lang="en-US" dirty="0" smtClean="0"/>
              <a:t>that</a:t>
            </a:r>
            <a:r>
              <a:rPr lang="ru-RU" dirty="0" smtClean="0"/>
              <a:t> </a:t>
            </a:r>
            <a:r>
              <a:rPr lang="en-US" dirty="0" smtClean="0"/>
              <a:t>belong </a:t>
            </a:r>
            <a:r>
              <a:rPr lang="en-US" dirty="0"/>
              <a:t>to disjoint </a:t>
            </a:r>
            <a:r>
              <a:rPr lang="en-US" dirty="0" err="1"/>
              <a:t>subtrees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i="1" dirty="0" smtClean="0"/>
              <a:t>T</a:t>
            </a:r>
            <a:r>
              <a:rPr lang="en-US" dirty="0" smtClean="0"/>
              <a:t>(</a:t>
            </a:r>
            <a:r>
              <a:rPr lang="en-US" i="1" dirty="0" smtClean="0"/>
              <a:t>A</a:t>
            </a:r>
            <a:r>
              <a:rPr lang="en-US" dirty="0" smtClean="0"/>
              <a:t>) can be computed independently, i.e. in parallel</a:t>
            </a:r>
            <a:r>
              <a:rPr lang="ru-RU" dirty="0" smtClean="0"/>
              <a:t>.</a:t>
            </a:r>
          </a:p>
          <a:p>
            <a:r>
              <a:rPr lang="en-US" dirty="0" smtClean="0"/>
              <a:t>In particular, the columns corresponding to the leaves of T(</a:t>
            </a:r>
            <a:r>
              <a:rPr lang="ru-RU" dirty="0" smtClean="0"/>
              <a:t>А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/>
              <a:t>can </a:t>
            </a:r>
            <a:r>
              <a:rPr lang="en-US" dirty="0" smtClean="0"/>
              <a:t>always be </a:t>
            </a:r>
            <a:r>
              <a:rPr lang="en-US" dirty="0"/>
              <a:t>computed </a:t>
            </a:r>
            <a:r>
              <a:rPr lang="en-US" dirty="0" smtClean="0"/>
              <a:t>in </a:t>
            </a:r>
            <a:r>
              <a:rPr lang="en-US" dirty="0"/>
              <a:t>parallel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373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3733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Elimination tree</a:t>
            </a:r>
            <a:endParaRPr lang="ru-RU" sz="2800" dirty="0" smtClean="0"/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height </a:t>
            </a:r>
            <a:r>
              <a:rPr lang="en-US" dirty="0" smtClean="0"/>
              <a:t>of the elimination tree defines the maximum sequential part of computations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width</a:t>
            </a:r>
            <a:r>
              <a:rPr lang="en-US" dirty="0" smtClean="0"/>
              <a:t> of </a:t>
            </a:r>
            <a:r>
              <a:rPr lang="en-US" dirty="0"/>
              <a:t>the elimination tree defines the </a:t>
            </a:r>
            <a:r>
              <a:rPr lang="en-US" dirty="0" smtClean="0"/>
              <a:t>level of possible parallelism</a:t>
            </a:r>
            <a:endParaRPr lang="ru-RU" dirty="0" smtClean="0"/>
          </a:p>
          <a:p>
            <a:r>
              <a:rPr lang="en-US" dirty="0" smtClean="0"/>
              <a:t>For the parallel implementation it is desirable to have a low, wide, well-balanced tree</a:t>
            </a:r>
            <a:r>
              <a:rPr lang="ru-RU" dirty="0" smtClean="0"/>
              <a:t>.</a:t>
            </a:r>
          </a:p>
          <a:p>
            <a:r>
              <a:rPr lang="en-US" dirty="0" smtClean="0"/>
              <a:t>Since the elimination tree structure depends on the reordering of the matrix, the algorithm must both maintain sparseness and promote </a:t>
            </a:r>
            <a:r>
              <a:rPr lang="en-US" dirty="0"/>
              <a:t>parallelism.</a:t>
            </a:r>
            <a:endParaRPr lang="ru-RU" dirty="0" smtClean="0"/>
          </a:p>
        </p:txBody>
      </p:sp>
      <p:sp>
        <p:nvSpPr>
          <p:cNvPr id="7475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74757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49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1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 of sparse system solving</a:t>
            </a:r>
            <a:endParaRPr lang="ru-RU" sz="2800" dirty="0" smtClean="0"/>
          </a:p>
        </p:txBody>
      </p:sp>
      <p:sp>
        <p:nvSpPr>
          <p:cNvPr id="4102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Let us reorder the equations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 smtClean="0"/>
              <a:t>renumber the variables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i="1" baseline="-250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Conduct the factorization</a:t>
            </a:r>
            <a:endParaRPr lang="ru-RU" dirty="0" smtClean="0"/>
          </a:p>
          <a:p>
            <a:r>
              <a:rPr lang="en-US" dirty="0" smtClean="0"/>
              <a:t>Solution: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i="1" baseline="30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[2, 1, 8, 0.5, 2]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factor is as sparse as the </a:t>
            </a:r>
            <a:br>
              <a:rPr lang="en-US" dirty="0" smtClean="0"/>
            </a:br>
            <a:r>
              <a:rPr lang="en-US" dirty="0" smtClean="0"/>
              <a:t>source matrix:</a:t>
            </a:r>
            <a:endParaRPr lang="ru-RU" dirty="0" smtClean="0"/>
          </a:p>
          <a:p>
            <a:pPr marL="857250" lvl="1" indent="-457200"/>
            <a:r>
              <a:rPr lang="en-US" sz="2200" dirty="0" smtClean="0"/>
              <a:t>memory saving</a:t>
            </a:r>
            <a:endParaRPr lang="ru-RU" sz="2200" dirty="0" smtClean="0"/>
          </a:p>
          <a:p>
            <a:pPr marL="857250" lvl="1" indent="-457200"/>
            <a:r>
              <a:rPr lang="en-US" sz="2200" dirty="0" smtClean="0"/>
              <a:t>operations saving</a:t>
            </a:r>
            <a:endParaRPr lang="ru-RU" sz="2200" dirty="0" smtClean="0"/>
          </a:p>
          <a:p>
            <a:pPr marL="857250" lvl="1" indent="-457200"/>
            <a:r>
              <a:rPr lang="en-US" sz="2200" dirty="0"/>
              <a:t>resources </a:t>
            </a:r>
            <a:r>
              <a:rPr lang="en-US" sz="2200" dirty="0" smtClean="0"/>
              <a:t>for parallelism </a:t>
            </a:r>
            <a:r>
              <a:rPr lang="en-US" sz="2200" dirty="0"/>
              <a:t>arise</a:t>
            </a:r>
            <a:r>
              <a:rPr lang="ru-RU" dirty="0" smtClean="0"/>
              <a:t>! </a:t>
            </a:r>
          </a:p>
        </p:txBody>
      </p:sp>
      <p:sp>
        <p:nvSpPr>
          <p:cNvPr id="4103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4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8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9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5529263" y="1125538"/>
          <a:ext cx="4268787" cy="2108200"/>
        </p:xfrm>
        <a:graphic>
          <a:graphicData uri="http://schemas.openxmlformats.org/presentationml/2006/ole">
            <p:oleObj spid="_x0000_s4136" name="Формула" r:id="rId4" imgW="2374900" imgH="1168400" progId="Equation.3">
              <p:embed/>
            </p:oleObj>
          </a:graphicData>
        </a:graphic>
      </p:graphicFrame>
      <p:sp>
        <p:nvSpPr>
          <p:cNvPr id="4110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1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5313363" y="3573463"/>
          <a:ext cx="4581525" cy="2058987"/>
        </p:xfrm>
        <a:graphic>
          <a:graphicData uri="http://schemas.openxmlformats.org/presentationml/2006/ole">
            <p:oleObj spid="_x0000_s4137" name="Формула" r:id="rId5" imgW="2540000" imgH="1143000" progId="Equation.3">
              <p:embed/>
            </p:oleObj>
          </a:graphicData>
        </a:graphic>
      </p:graphicFrame>
      <p:sp>
        <p:nvSpPr>
          <p:cNvPr id="4112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3" name="Нижний колонтитул 1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Example: tridiagonal matrix</a:t>
            </a:r>
            <a:endParaRPr lang="ru-RU" sz="2800" dirty="0" smtClean="0"/>
          </a:p>
        </p:txBody>
      </p:sp>
      <p:sp>
        <p:nvSpPr>
          <p:cNvPr id="757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Decomposition without reordering</a:t>
            </a:r>
            <a:endParaRPr lang="ru-RU" dirty="0" smtClean="0"/>
          </a:p>
        </p:txBody>
      </p:sp>
      <p:sp>
        <p:nvSpPr>
          <p:cNvPr id="7578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7578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8" y="2141538"/>
            <a:ext cx="850582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75783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Example: tridiagonal matrix</a:t>
            </a:r>
            <a:endParaRPr lang="ru-RU" sz="2800" dirty="0" smtClean="0"/>
          </a:p>
        </p:txBody>
      </p:sp>
      <p:sp>
        <p:nvSpPr>
          <p:cNvPr id="768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Reordering by means of the minimum degree method</a:t>
            </a:r>
            <a:endParaRPr lang="ru-RU" dirty="0" smtClean="0"/>
          </a:p>
        </p:txBody>
      </p:sp>
      <p:sp>
        <p:nvSpPr>
          <p:cNvPr id="7680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7680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1912938"/>
            <a:ext cx="881062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76807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Example: tridiagonal matrix</a:t>
            </a:r>
            <a:endParaRPr lang="ru-RU" sz="2800" dirty="0" smtClean="0"/>
          </a:p>
        </p:txBody>
      </p:sp>
      <p:sp>
        <p:nvSpPr>
          <p:cNvPr id="778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Reordering by means of </a:t>
            </a:r>
            <a:r>
              <a:rPr lang="en-US" dirty="0" smtClean="0"/>
              <a:t>the nested dissection method</a:t>
            </a:r>
            <a:endParaRPr lang="ru-RU" dirty="0" smtClean="0"/>
          </a:p>
        </p:txBody>
      </p:sp>
      <p:sp>
        <p:nvSpPr>
          <p:cNvPr id="7782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778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625" y="2060575"/>
            <a:ext cx="89344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77831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Example: five-diagonal matrix</a:t>
            </a:r>
            <a:endParaRPr lang="ru-RU" sz="2800" dirty="0" smtClean="0"/>
          </a:p>
        </p:txBody>
      </p:sp>
      <p:sp>
        <p:nvSpPr>
          <p:cNvPr id="788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Decomposition without reordering</a:t>
            </a:r>
            <a:endParaRPr lang="ru-RU" dirty="0" smtClean="0"/>
          </a:p>
        </p:txBody>
      </p:sp>
      <p:sp>
        <p:nvSpPr>
          <p:cNvPr id="7885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788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675" y="1700213"/>
            <a:ext cx="89154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78855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Example: five-diagonal matrix</a:t>
            </a:r>
            <a:endParaRPr lang="ru-RU" sz="2800" dirty="0" smtClean="0"/>
          </a:p>
        </p:txBody>
      </p:sp>
      <p:sp>
        <p:nvSpPr>
          <p:cNvPr id="798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Reordering by means of the minimum degree method</a:t>
            </a:r>
            <a:endParaRPr lang="ru-RU" dirty="0"/>
          </a:p>
        </p:txBody>
      </p:sp>
      <p:sp>
        <p:nvSpPr>
          <p:cNvPr id="7987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798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50" y="2133600"/>
            <a:ext cx="94297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79879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Example: five-diagonal matrix</a:t>
            </a:r>
            <a:endParaRPr lang="ru-RU" sz="2800" dirty="0" smtClean="0"/>
          </a:p>
        </p:txBody>
      </p:sp>
      <p:sp>
        <p:nvSpPr>
          <p:cNvPr id="808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Reordering by means of the nested dissection method</a:t>
            </a:r>
            <a:endParaRPr lang="ru-RU" dirty="0"/>
          </a:p>
        </p:txBody>
      </p:sp>
      <p:sp>
        <p:nvSpPr>
          <p:cNvPr id="8090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8090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088" y="2047875"/>
            <a:ext cx="92678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68450" y="5876925"/>
            <a:ext cx="6923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Parallel Numerical Algorithms, Department of Computer Science</a:t>
            </a:r>
          </a:p>
          <a:p>
            <a:pPr>
              <a:defRPr/>
            </a:pPr>
            <a:r>
              <a:rPr lang="en-US" sz="1400" dirty="0">
                <a:latin typeface="+mn-lt"/>
              </a:rPr>
              <a:t>University of Illinois at Urbana-Champaign, http://www.cse.illinois.edu/courses/cs554/</a:t>
            </a:r>
            <a:endParaRPr lang="ru-RU" sz="1400" dirty="0">
              <a:latin typeface="+mn-lt"/>
            </a:endParaRPr>
          </a:p>
        </p:txBody>
      </p:sp>
      <p:sp>
        <p:nvSpPr>
          <p:cNvPr id="80903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Experiments results</a:t>
            </a:r>
            <a:endParaRPr lang="ru-RU" sz="2800" dirty="0" smtClean="0"/>
          </a:p>
        </p:txBody>
      </p:sp>
      <p:sp>
        <p:nvSpPr>
          <p:cNvPr id="819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Compare the height of the elimination trees obtained after reordering the matrices by the minimum degree (MD) and the nested dissection (ND) methods.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reordering by the ND</a:t>
            </a:r>
            <a:r>
              <a:rPr lang="ru-RU" dirty="0" smtClean="0"/>
              <a:t> </a:t>
            </a:r>
            <a:r>
              <a:rPr lang="en-US" dirty="0" smtClean="0"/>
              <a:t>method gives an elimination tree with the lower height than if using the MD method – the better properties for parallelism</a:t>
            </a:r>
          </a:p>
          <a:p>
            <a:endParaRPr lang="ru-RU" dirty="0" smtClean="0"/>
          </a:p>
        </p:txBody>
      </p:sp>
      <p:sp>
        <p:nvSpPr>
          <p:cNvPr id="8192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1925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3988" y="2492375"/>
          <a:ext cx="6120682" cy="1772395"/>
        </p:xfrm>
        <a:graphic>
          <a:graphicData uri="http://schemas.openxmlformats.org/drawingml/2006/table">
            <a:tbl>
              <a:tblPr/>
              <a:tblGrid>
                <a:gridCol w="2592288"/>
                <a:gridCol w="1728192"/>
                <a:gridCol w="1800202"/>
              </a:tblGrid>
              <a:tr h="354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ND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MD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shallow_water2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930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1459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</a:t>
                      </a:r>
                      <a:r>
                        <a:rPr lang="ru-RU" sz="2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wtk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5823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8062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parabolic_fem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2826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4891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4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cfd2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6802</a:t>
                      </a:r>
                      <a:endParaRPr lang="ru-RU" sz="2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10723</a:t>
                      </a:r>
                      <a:endParaRPr lang="ru-RU" sz="2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Experiments results</a:t>
            </a:r>
            <a:endParaRPr lang="ru-RU" sz="2800" dirty="0" smtClean="0"/>
          </a:p>
        </p:txBody>
      </p:sp>
      <p:sp>
        <p:nvSpPr>
          <p:cNvPr id="829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The execution time of the sequential algorithm: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i="1" dirty="0" smtClean="0"/>
              <a:t>T</a:t>
            </a:r>
            <a:r>
              <a:rPr lang="ru-RU" sz="2200" baseline="-25000" dirty="0" smtClean="0"/>
              <a:t>1  </a:t>
            </a:r>
            <a:r>
              <a:rPr lang="ru-RU" sz="2200" dirty="0" smtClean="0"/>
              <a:t>– </a:t>
            </a:r>
            <a:r>
              <a:rPr lang="en-US" sz="2200" dirty="0" smtClean="0"/>
              <a:t>for the symbolic factorization</a:t>
            </a:r>
            <a:r>
              <a:rPr lang="ru-RU" sz="2200" dirty="0" smtClean="0"/>
              <a:t>, </a:t>
            </a:r>
            <a:r>
              <a:rPr lang="en-US" sz="2200" i="1" dirty="0" smtClean="0"/>
              <a:t>T</a:t>
            </a:r>
            <a:r>
              <a:rPr lang="ru-RU" sz="2200" baseline="-25000" dirty="0" smtClean="0"/>
              <a:t>2</a:t>
            </a:r>
            <a:r>
              <a:rPr lang="ru-RU" sz="2200" dirty="0" smtClean="0"/>
              <a:t> – </a:t>
            </a:r>
            <a:r>
              <a:rPr lang="en-US" sz="2200" dirty="0"/>
              <a:t>for the numerical factorization and</a:t>
            </a:r>
            <a:r>
              <a:rPr lang="ru-RU" sz="2200" dirty="0" smtClean="0"/>
              <a:t> </a:t>
            </a:r>
            <a:r>
              <a:rPr lang="en-US" sz="2200" i="1" dirty="0" smtClean="0"/>
              <a:t>T</a:t>
            </a:r>
            <a:r>
              <a:rPr lang="ru-RU" sz="2200" baseline="-25000" dirty="0" smtClean="0"/>
              <a:t>3 </a:t>
            </a:r>
            <a:r>
              <a:rPr lang="ru-RU" sz="2200" dirty="0" smtClean="0"/>
              <a:t>– </a:t>
            </a:r>
            <a:r>
              <a:rPr lang="en-US" sz="2200" dirty="0"/>
              <a:t>for the </a:t>
            </a:r>
            <a:r>
              <a:rPr lang="en-US" sz="2200" dirty="0" smtClean="0"/>
              <a:t>backward phase</a:t>
            </a:r>
            <a:r>
              <a:rPr lang="ru-RU" sz="2200" dirty="0" smtClean="0"/>
              <a:t>.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ru-RU" sz="2200" dirty="0" smtClean="0"/>
          </a:p>
          <a:p>
            <a:r>
              <a:rPr lang="en-US" sz="2200" dirty="0" smtClean="0"/>
              <a:t>The greatest time -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/>
              <a:t>, </a:t>
            </a:r>
            <a:r>
              <a:rPr lang="en-US" sz="2200" dirty="0" smtClean="0"/>
              <a:t>therefore we will parallelize the stage of the numerical </a:t>
            </a:r>
            <a:r>
              <a:rPr lang="en-US" sz="2200" dirty="0"/>
              <a:t>factorization</a:t>
            </a:r>
            <a:endParaRPr lang="en-US" sz="2200" dirty="0" smtClean="0"/>
          </a:p>
          <a:p>
            <a:r>
              <a:rPr lang="en-US" sz="2200" dirty="0" smtClean="0"/>
              <a:t>The parallelization will be organized by identifying disjoint </a:t>
            </a:r>
            <a:r>
              <a:rPr lang="en-US" sz="2200" dirty="0" err="1" smtClean="0"/>
              <a:t>subtrees</a:t>
            </a:r>
            <a:r>
              <a:rPr lang="en-US" sz="2200" dirty="0" smtClean="0"/>
              <a:t> in the elimination tree and processing corresponding elements of the matrix in parallel</a:t>
            </a:r>
            <a:endParaRPr lang="ru-RU" sz="2200" dirty="0" smtClean="0"/>
          </a:p>
        </p:txBody>
      </p:sp>
      <p:sp>
        <p:nvSpPr>
          <p:cNvPr id="8294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2949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928813" y="2349500"/>
          <a:ext cx="5616623" cy="1676400"/>
        </p:xfrm>
        <a:graphic>
          <a:graphicData uri="http://schemas.openxmlformats.org/drawingml/2006/table">
            <a:tbl>
              <a:tblPr/>
              <a:tblGrid>
                <a:gridCol w="2016224"/>
                <a:gridCol w="1224136"/>
                <a:gridCol w="1224136"/>
                <a:gridCol w="1152127"/>
              </a:tblGrid>
              <a:tr h="3024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2200" baseline="-250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 dirty="0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2200" baseline="-25000" dirty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200" i="1">
                          <a:latin typeface="Times New Roman"/>
                          <a:ea typeface="Times New Roman"/>
                        </a:rPr>
                        <a:t>T</a:t>
                      </a:r>
                      <a:r>
                        <a:rPr lang="ru-RU" sz="2200" baseline="-250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shallow_water2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0,12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0,37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0,01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wtk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4,96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53,87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0,26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parabolic_fem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1,62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7,78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0,12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43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cfd2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4,78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91,04</a:t>
                      </a:r>
                      <a:endParaRPr lang="ru-RU" sz="2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0,23</a:t>
                      </a:r>
                      <a:endParaRPr lang="ru-RU" sz="2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Experiments results</a:t>
            </a:r>
            <a:endParaRPr lang="ru-RU" sz="2800" dirty="0" smtClean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40238243"/>
              </p:ext>
            </p:extLst>
          </p:nvPr>
        </p:nvGraphicFramePr>
        <p:xfrm>
          <a:off x="488950" y="2060575"/>
          <a:ext cx="8567738" cy="3890966"/>
        </p:xfrm>
        <a:graphic>
          <a:graphicData uri="http://schemas.openxmlformats.org/drawingml/2006/table">
            <a:tbl>
              <a:tblPr/>
              <a:tblGrid>
                <a:gridCol w="1800225"/>
                <a:gridCol w="935038"/>
                <a:gridCol w="774700"/>
                <a:gridCol w="738187"/>
                <a:gridCol w="738188"/>
                <a:gridCol w="739775"/>
                <a:gridCol w="738187"/>
                <a:gridCol w="738188"/>
                <a:gridCol w="738187"/>
                <a:gridCol w="627063"/>
              </a:tblGrid>
              <a:tr h="4143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Matrix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thread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Parallel numerical factorization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threads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threads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threads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threads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4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 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shallow_water2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1,69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pwtk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61,42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36,94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1,66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32,8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1,87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32,3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1,95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parabolic_fem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8,36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1,56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1,82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cfd2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86,05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74,9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67,4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1,28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68,8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1,25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1,38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404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4047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95300" y="1196975"/>
            <a:ext cx="8915400" cy="489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  <a:defRPr/>
            </a:pPr>
            <a:r>
              <a:rPr lang="en-US" sz="2200" kern="0" dirty="0" smtClean="0">
                <a:latin typeface="+mn-lt"/>
                <a:cs typeface="+mn-cs"/>
              </a:rPr>
              <a:t>The time t (sec) and the speedup S</a:t>
            </a:r>
            <a:r>
              <a:rPr lang="ru-RU" sz="2200" kern="0" dirty="0" smtClean="0">
                <a:latin typeface="+mn-lt"/>
                <a:cs typeface="+mn-cs"/>
              </a:rPr>
              <a:t> </a:t>
            </a:r>
            <a:r>
              <a:rPr lang="en-US" sz="2200" kern="0" dirty="0" smtClean="0">
                <a:latin typeface="+mn-lt"/>
                <a:cs typeface="+mn-cs"/>
              </a:rPr>
              <a:t>of parallel numerical factorization for different matrices</a:t>
            </a:r>
            <a:endParaRPr lang="ru-RU" sz="2200" kern="0" dirty="0">
              <a:latin typeface="+mn-lt"/>
              <a:cs typeface="+mn-cs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49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</a:t>
            </a:r>
            <a:endParaRPr lang="ru-RU" sz="2800" dirty="0" smtClean="0"/>
          </a:p>
        </p:txBody>
      </p:sp>
      <p:sp>
        <p:nvSpPr>
          <p:cNvPr id="8499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questions</a:t>
            </a:r>
            <a:endParaRPr lang="ru-RU" dirty="0" smtClean="0"/>
          </a:p>
          <a:p>
            <a:pPr lvl="1"/>
            <a:r>
              <a:rPr lang="en-US" sz="2200" dirty="0" smtClean="0"/>
              <a:t>Cholesky factorization for sparse matrices</a:t>
            </a:r>
            <a:endParaRPr lang="ru-RU" sz="2200" dirty="0" smtClean="0"/>
          </a:p>
          <a:p>
            <a:pPr lvl="1"/>
            <a:r>
              <a:rPr lang="en-US" sz="2200" dirty="0"/>
              <a:t>Problem of </a:t>
            </a:r>
            <a:r>
              <a:rPr lang="en-US" sz="2200" dirty="0" smtClean="0"/>
              <a:t>fill-in of a </a:t>
            </a:r>
            <a:r>
              <a:rPr lang="en-US" sz="2200" dirty="0"/>
              <a:t>factor; matrix reordering as a method to reduce </a:t>
            </a:r>
            <a:r>
              <a:rPr lang="en-US" sz="2200" dirty="0" smtClean="0"/>
              <a:t>the fill-in</a:t>
            </a:r>
            <a:endParaRPr lang="ru-RU" sz="2200" dirty="0">
              <a:solidFill>
                <a:srgbClr val="FF0000"/>
              </a:solidFill>
            </a:endParaRPr>
          </a:p>
          <a:p>
            <a:pPr lvl="1"/>
            <a:r>
              <a:rPr lang="en-US" sz="2000" dirty="0"/>
              <a:t>Graph model for equations system</a:t>
            </a:r>
            <a:endParaRPr lang="ru-RU" sz="2200" dirty="0" smtClean="0"/>
          </a:p>
          <a:p>
            <a:pPr lvl="2"/>
            <a:r>
              <a:rPr lang="en-US" sz="1800" dirty="0"/>
              <a:t>Sequence of elimination graphs </a:t>
            </a:r>
            <a:endParaRPr lang="en-US" sz="1800" dirty="0" smtClean="0"/>
          </a:p>
          <a:p>
            <a:pPr lvl="2"/>
            <a:r>
              <a:rPr lang="en-US" sz="1800" dirty="0" smtClean="0"/>
              <a:t>Elimination tree</a:t>
            </a:r>
            <a:endParaRPr lang="ru-RU" sz="1800" dirty="0" smtClean="0"/>
          </a:p>
          <a:p>
            <a:pPr lvl="1"/>
            <a:r>
              <a:rPr lang="en-US" sz="2000" dirty="0"/>
              <a:t>Matrix reordering</a:t>
            </a:r>
            <a:endParaRPr lang="ru-RU" sz="2200" dirty="0" smtClean="0"/>
          </a:p>
          <a:p>
            <a:pPr lvl="2"/>
            <a:r>
              <a:rPr lang="en-US" sz="1800" dirty="0"/>
              <a:t>Minimum degree method</a:t>
            </a:r>
            <a:endParaRPr lang="ru-RU" sz="1800" dirty="0" smtClean="0"/>
          </a:p>
          <a:p>
            <a:pPr lvl="2"/>
            <a:r>
              <a:rPr lang="en-US" sz="1800" dirty="0"/>
              <a:t>Nested dissection method</a:t>
            </a:r>
            <a:endParaRPr lang="ru-RU" sz="1800" dirty="0" smtClean="0"/>
          </a:p>
          <a:p>
            <a:pPr lvl="2"/>
            <a:r>
              <a:rPr lang="en-US" sz="1800" dirty="0"/>
              <a:t>Resources for parallelism</a:t>
            </a:r>
            <a:endParaRPr lang="ru-RU" sz="1800" dirty="0" smtClean="0"/>
          </a:p>
          <a:p>
            <a:pPr lvl="1"/>
            <a:r>
              <a:rPr lang="en-US" sz="2000" dirty="0"/>
              <a:t>Examples of </a:t>
            </a:r>
            <a:r>
              <a:rPr lang="en-US" sz="2000" dirty="0" smtClean="0"/>
              <a:t>algorithms </a:t>
            </a:r>
            <a:r>
              <a:rPr lang="en-US" sz="2000" dirty="0"/>
              <a:t>work</a:t>
            </a:r>
            <a:endParaRPr lang="ru-RU" sz="22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8499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499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59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Sparse systems </a:t>
            </a:r>
            <a:r>
              <a:rPr lang="en-US" sz="2800" dirty="0"/>
              <a:t>solving</a:t>
            </a:r>
            <a:endParaRPr lang="ru-RU" sz="2800" dirty="0" smtClean="0"/>
          </a:p>
        </p:txBody>
      </p:sp>
      <p:sp>
        <p:nvSpPr>
          <p:cNvPr id="512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In general case: multiplication by a permutation matrix</a:t>
            </a:r>
            <a:endParaRPr lang="ru-RU" dirty="0" smtClean="0"/>
          </a:p>
          <a:p>
            <a:r>
              <a:rPr lang="en-US" dirty="0"/>
              <a:t>The permutation matrix </a:t>
            </a:r>
            <a:r>
              <a:rPr lang="en-US" i="1" dirty="0" smtClean="0"/>
              <a:t>P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there is only one unit element in every row and column of the matrix</a:t>
            </a:r>
          </a:p>
          <a:p>
            <a:endParaRPr lang="en-US" sz="1000" dirty="0" smtClean="0"/>
          </a:p>
          <a:p>
            <a:pPr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</a:rPr>
              <a:t>			</a:t>
            </a:r>
            <a:r>
              <a:rPr lang="en-US" sz="3200" i="1" dirty="0" err="1" smtClean="0">
                <a:latin typeface="Times New Roman" pitchFamily="18" charset="0"/>
              </a:rPr>
              <a:t>Ax</a:t>
            </a:r>
            <a:r>
              <a:rPr lang="en-US" sz="3200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3200" i="1" dirty="0" err="1" smtClean="0">
                <a:latin typeface="Times New Roman" pitchFamily="18" charset="0"/>
              </a:rPr>
              <a:t>b</a:t>
            </a:r>
            <a:r>
              <a:rPr lang="en-US" sz="3200" dirty="0" smtClean="0">
                <a:latin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sym typeface="Symbol" pitchFamily="18" charset="2"/>
              </a:rPr>
              <a:t> (</a:t>
            </a:r>
            <a:r>
              <a:rPr lang="en-US" sz="3200" i="1" dirty="0" smtClean="0"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3200" i="1" dirty="0" smtClean="0">
                <a:latin typeface="Times New Roman" pitchFamily="18" charset="0"/>
              </a:rPr>
              <a:t>AP</a:t>
            </a:r>
            <a:r>
              <a:rPr lang="en-US" sz="3200" i="1" baseline="30000" dirty="0" smtClean="0">
                <a:latin typeface="Times New Roman" pitchFamily="18" charset="0"/>
              </a:rPr>
              <a:t>T</a:t>
            </a:r>
            <a:r>
              <a:rPr lang="en-US" sz="3200" dirty="0" smtClean="0">
                <a:latin typeface="Times New Roman" pitchFamily="18" charset="0"/>
              </a:rPr>
              <a:t>)(</a:t>
            </a:r>
            <a:r>
              <a:rPr lang="en-US" sz="3200" i="1" dirty="0" err="1" smtClean="0">
                <a:latin typeface="Times New Roman" pitchFamily="18" charset="0"/>
              </a:rPr>
              <a:t>Px</a:t>
            </a:r>
            <a:r>
              <a:rPr lang="en-US" sz="3200" dirty="0" smtClean="0">
                <a:latin typeface="Times New Roman" pitchFamily="18" charset="0"/>
              </a:rPr>
              <a:t>)</a:t>
            </a:r>
            <a:r>
              <a:rPr lang="en-US" sz="3200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3200" i="1" dirty="0" err="1" smtClean="0">
                <a:latin typeface="Times New Roman" pitchFamily="18" charset="0"/>
                <a:sym typeface="Symbol" pitchFamily="18" charset="2"/>
              </a:rPr>
              <a:t>P</a:t>
            </a:r>
            <a:r>
              <a:rPr lang="en-US" sz="3200" i="1" dirty="0" err="1" smtClean="0">
                <a:latin typeface="Times New Roman" pitchFamily="18" charset="0"/>
              </a:rPr>
              <a:t>b</a:t>
            </a:r>
            <a:endParaRPr lang="ru-RU" sz="3200" i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sz="1000" i="1" dirty="0" smtClean="0">
              <a:latin typeface="Times New Roman" pitchFamily="18" charset="0"/>
            </a:endParaRPr>
          </a:p>
          <a:p>
            <a:r>
              <a:rPr lang="en-US" dirty="0" smtClean="0"/>
              <a:t>In the example</a:t>
            </a:r>
            <a:r>
              <a:rPr lang="ru-RU" dirty="0" smtClean="0"/>
              <a:t>		</a:t>
            </a:r>
            <a:r>
              <a:rPr lang="en-US" dirty="0" smtClean="0"/>
              <a:t>The matrix </a:t>
            </a:r>
            <a:r>
              <a:rPr lang="en-US" i="1" dirty="0" smtClean="0"/>
              <a:t>Q</a:t>
            </a:r>
            <a:r>
              <a:rPr lang="en-US" dirty="0" smtClean="0"/>
              <a:t> gives a similar result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8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0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2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3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4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6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8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776288" y="4076700"/>
          <a:ext cx="2468562" cy="2057400"/>
        </p:xfrm>
        <a:graphic>
          <a:graphicData uri="http://schemas.openxmlformats.org/presentationml/2006/ole">
            <p:oleObj spid="_x0000_s5160" name="Формула" r:id="rId4" imgW="1371600" imgH="1143000" progId="Equation.3">
              <p:embed/>
            </p:oleObj>
          </a:graphicData>
        </a:graphic>
      </p:graphicFrame>
      <p:sp>
        <p:nvSpPr>
          <p:cNvPr id="513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3" name="Object 8"/>
          <p:cNvGraphicFramePr>
            <a:graphicFrameLocks noChangeAspect="1"/>
          </p:cNvGraphicFramePr>
          <p:nvPr/>
        </p:nvGraphicFramePr>
        <p:xfrm>
          <a:off x="4870450" y="4076700"/>
          <a:ext cx="2489200" cy="2054225"/>
        </p:xfrm>
        <a:graphic>
          <a:graphicData uri="http://schemas.openxmlformats.org/presentationml/2006/ole">
            <p:oleObj spid="_x0000_s5161" name="Формула" r:id="rId5" imgW="1384300" imgH="1143000" progId="Equation.3">
              <p:embed/>
            </p:oleObj>
          </a:graphicData>
        </a:graphic>
      </p:graphicFrame>
      <p:sp>
        <p:nvSpPr>
          <p:cNvPr id="5140" name="Нижний колонтитул 21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60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References</a:t>
            </a:r>
            <a:endParaRPr lang="ru-RU" sz="2800" dirty="0" smtClean="0"/>
          </a:p>
        </p:txBody>
      </p:sp>
      <p:sp>
        <p:nvSpPr>
          <p:cNvPr id="860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Alan George, Joseph W. H. Liu. Computer solution of large sparse positive definite systems. Prentice-Hall, 1981</a:t>
            </a:r>
            <a:r>
              <a:rPr lang="ru-RU" dirty="0" smtClean="0"/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Sergio </a:t>
            </a:r>
            <a:r>
              <a:rPr lang="en-US" dirty="0" err="1" smtClean="0"/>
              <a:t>Pissanetzky</a:t>
            </a:r>
            <a:r>
              <a:rPr lang="en-US" dirty="0" smtClean="0"/>
              <a:t>. Sparse matrix technology. Academic Press, 1984.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William H. Press, Saul A. </a:t>
            </a:r>
            <a:r>
              <a:rPr lang="en-US" dirty="0" err="1" smtClean="0"/>
              <a:t>Teukolsky</a:t>
            </a:r>
            <a:r>
              <a:rPr lang="en-US" dirty="0" smtClean="0"/>
              <a:t>, William T. </a:t>
            </a:r>
            <a:r>
              <a:rPr lang="en-US" dirty="0" err="1" smtClean="0"/>
              <a:t>Vetterling</a:t>
            </a:r>
            <a:r>
              <a:rPr lang="en-US" dirty="0" smtClean="0"/>
              <a:t>, Brian P. Flannery. Numerical Recipes. The Art of Scientific Computing. Cambridge University Press, 2007.</a:t>
            </a:r>
            <a:endParaRPr lang="ru-RU" dirty="0"/>
          </a:p>
        </p:txBody>
      </p:sp>
      <p:sp>
        <p:nvSpPr>
          <p:cNvPr id="8602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602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60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70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Internet resources</a:t>
            </a:r>
            <a:endParaRPr lang="ru-RU" dirty="0" smtClean="0"/>
          </a:p>
        </p:txBody>
      </p:sp>
      <p:sp>
        <p:nvSpPr>
          <p:cNvPr id="8704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 startAt="4"/>
            </a:pPr>
            <a:r>
              <a:rPr lang="en-US" smtClean="0"/>
              <a:t>Intel Math Kernel Library Reference Manual.</a:t>
            </a:r>
            <a:r>
              <a:rPr lang="ru-RU" smtClean="0"/>
              <a:t> </a:t>
            </a:r>
            <a:r>
              <a:rPr lang="en-US" smtClean="0"/>
              <a:t>[</a:t>
            </a:r>
            <a:r>
              <a:rPr lang="en-US" u="sng" smtClean="0">
                <a:hlinkClick r:id="rId2"/>
              </a:rPr>
              <a:t>http://software.intel.com/sites/products/documentation/hpc/mkl/mklman.pdf</a:t>
            </a:r>
            <a:r>
              <a:rPr lang="en-US" smtClean="0"/>
              <a:t>].</a:t>
            </a:r>
            <a:endParaRPr lang="ru-RU" smtClean="0"/>
          </a:p>
          <a:p>
            <a:pPr marL="457200" indent="-457200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8704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704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61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80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Team of authors</a:t>
            </a:r>
            <a:endParaRPr lang="ru-RU" dirty="0" smtClean="0"/>
          </a:p>
        </p:txBody>
      </p:sp>
      <p:sp>
        <p:nvSpPr>
          <p:cNvPr id="88068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" dirty="0" smtClean="0"/>
              <a:t>Konstantin 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/>
              <a:t>Candidate of Physical and Mathematical Sciences,</a:t>
            </a:r>
            <a:br>
              <a:rPr lang="en" dirty="0" smtClean="0"/>
            </a:br>
            <a:r>
              <a:rPr lang="en-US" dirty="0" smtClean="0"/>
              <a:t>Associate Professor, Software Department, </a:t>
            </a:r>
            <a:r>
              <a:rPr lang="en-GB" smtClean="0"/>
              <a:t>CMC Faculty,</a:t>
            </a:r>
            <a:br>
              <a:rPr lang="en-GB" smtClean="0"/>
            </a:br>
            <a:r>
              <a:rPr lang="en-GB" smtClean="0"/>
              <a:t>Nizhny Novgorod State University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hlinkClick r:id="rId2"/>
              </a:rPr>
              <a:t>barkalov@vmk.unn.ru</a:t>
            </a:r>
            <a:r>
              <a:rPr lang="en-US" dirty="0"/>
              <a:t> </a:t>
            </a:r>
            <a:endParaRPr lang="ru-RU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The code of the learning programs was designed by </a:t>
            </a:r>
            <a:r>
              <a:rPr lang="en-US" dirty="0" err="1"/>
              <a:t>Pirova</a:t>
            </a:r>
            <a:r>
              <a:rPr lang="en-US" dirty="0"/>
              <a:t> Anna and </a:t>
            </a:r>
            <a:r>
              <a:rPr lang="en-US" dirty="0" err="1"/>
              <a:t>Safonova</a:t>
            </a:r>
            <a:r>
              <a:rPr lang="en-US" dirty="0"/>
              <a:t> Yana</a:t>
            </a:r>
            <a:endParaRPr lang="ru-RU" dirty="0"/>
          </a:p>
        </p:txBody>
      </p:sp>
      <p:sp>
        <p:nvSpPr>
          <p:cNvPr id="8806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62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40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Sparse systems solving</a:t>
            </a:r>
            <a:endParaRPr lang="ru-RU" sz="2800" dirty="0" smtClean="0"/>
          </a:p>
        </p:txBody>
      </p:sp>
      <p:sp>
        <p:nvSpPr>
          <p:cNvPr id="4403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General solution scheme:</a:t>
            </a:r>
          </a:p>
          <a:p>
            <a:pPr lvl="1"/>
            <a:r>
              <a:rPr lang="en-US" sz="2200" i="1" dirty="0" smtClean="0"/>
              <a:t>Reordering</a:t>
            </a:r>
            <a:r>
              <a:rPr lang="ru-RU" sz="2200" i="1" dirty="0" smtClean="0"/>
              <a:t> </a:t>
            </a:r>
            <a:r>
              <a:rPr lang="ru-RU" sz="2200" dirty="0" smtClean="0"/>
              <a:t>(</a:t>
            </a:r>
            <a:r>
              <a:rPr lang="en-US" sz="2200" dirty="0"/>
              <a:t>computation of the permutation matrix </a:t>
            </a:r>
            <a:r>
              <a:rPr lang="en-US" sz="2200" i="1" dirty="0" smtClean="0"/>
              <a:t>P</a:t>
            </a:r>
            <a:r>
              <a:rPr lang="ru-RU" sz="2200" dirty="0" smtClean="0"/>
              <a:t>)</a:t>
            </a:r>
            <a:r>
              <a:rPr lang="en-US" sz="2200" dirty="0" smtClean="0"/>
              <a:t>;</a:t>
            </a:r>
          </a:p>
          <a:p>
            <a:pPr lvl="1"/>
            <a:r>
              <a:rPr lang="en-US" sz="2200" i="1" dirty="0" smtClean="0"/>
              <a:t>Symbolic factorization </a:t>
            </a:r>
            <a:r>
              <a:rPr lang="ru-RU" sz="2200" dirty="0" smtClean="0"/>
              <a:t>(</a:t>
            </a:r>
            <a:r>
              <a:rPr lang="en-US" sz="2200" dirty="0"/>
              <a:t>construction of a </a:t>
            </a:r>
            <a:r>
              <a:rPr lang="en-US" sz="2200" dirty="0" smtClean="0"/>
              <a:t>pattern of </a:t>
            </a:r>
            <a:r>
              <a:rPr lang="en-US" sz="2200" i="1" dirty="0" smtClean="0"/>
              <a:t>L</a:t>
            </a:r>
            <a:r>
              <a:rPr lang="ru-RU" sz="2200" dirty="0" smtClean="0"/>
              <a:t>)</a:t>
            </a:r>
            <a:r>
              <a:rPr lang="en-US" sz="2200" dirty="0" smtClean="0"/>
              <a:t>;</a:t>
            </a:r>
            <a:endParaRPr lang="en-US" sz="2200" i="1" dirty="0" smtClean="0"/>
          </a:p>
          <a:p>
            <a:pPr lvl="1"/>
            <a:r>
              <a:rPr lang="en-US" sz="2200" i="1" dirty="0"/>
              <a:t>Numerical factorization </a:t>
            </a:r>
            <a:r>
              <a:rPr lang="ru-RU" sz="2200" dirty="0" smtClean="0"/>
              <a:t>(</a:t>
            </a:r>
            <a:r>
              <a:rPr lang="en-US" sz="2200" dirty="0"/>
              <a:t>calculation of the values of </a:t>
            </a:r>
            <a:r>
              <a:rPr lang="en-US" sz="2200" i="1" dirty="0" smtClean="0"/>
              <a:t>L</a:t>
            </a:r>
            <a:r>
              <a:rPr lang="ru-RU" sz="2200" dirty="0" smtClean="0"/>
              <a:t>)</a:t>
            </a:r>
            <a:r>
              <a:rPr lang="en-US" sz="2200" dirty="0" smtClean="0"/>
              <a:t>;</a:t>
            </a:r>
            <a:endParaRPr lang="ru-RU" sz="2200" i="1" dirty="0" smtClean="0"/>
          </a:p>
          <a:p>
            <a:pPr lvl="1"/>
            <a:r>
              <a:rPr lang="en-US" sz="2200" i="1" dirty="0"/>
              <a:t>Backward phase </a:t>
            </a:r>
            <a:r>
              <a:rPr lang="en-US" sz="2200" dirty="0" smtClean="0"/>
              <a:t>(</a:t>
            </a:r>
            <a:r>
              <a:rPr lang="en-US" sz="2200" dirty="0"/>
              <a:t>solving of two triangular </a:t>
            </a:r>
            <a:r>
              <a:rPr lang="en-US" sz="2200" dirty="0" smtClean="0"/>
              <a:t>systems)</a:t>
            </a:r>
            <a:r>
              <a:rPr lang="ru-RU" sz="2200" dirty="0" smtClean="0"/>
              <a:t>.</a:t>
            </a:r>
          </a:p>
          <a:p>
            <a:r>
              <a:rPr lang="en-US" dirty="0" smtClean="0"/>
              <a:t>The main problem: construction of the matrix </a:t>
            </a:r>
            <a:r>
              <a:rPr lang="en-US" i="1" dirty="0" smtClean="0"/>
              <a:t>P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NP-hard problem;</a:t>
            </a:r>
            <a:endParaRPr lang="ru-RU" dirty="0" smtClean="0"/>
          </a:p>
          <a:p>
            <a:pPr lvl="1"/>
            <a:r>
              <a:rPr lang="en-US" dirty="0" smtClean="0"/>
              <a:t>heuristic algorithms are used</a:t>
            </a:r>
            <a:endParaRPr lang="ru-RU" dirty="0" smtClean="0"/>
          </a:p>
          <a:p>
            <a:pPr lvl="2"/>
            <a:r>
              <a:rPr lang="en-US" sz="2200" dirty="0"/>
              <a:t>m</a:t>
            </a:r>
            <a:r>
              <a:rPr lang="en-US" sz="2200" dirty="0" smtClean="0"/>
              <a:t>inimum degree method;</a:t>
            </a:r>
            <a:endParaRPr lang="ru-RU" sz="2200" dirty="0" smtClean="0"/>
          </a:p>
          <a:p>
            <a:pPr lvl="2"/>
            <a:r>
              <a:rPr lang="en-US" sz="2200" dirty="0" smtClean="0"/>
              <a:t>nested dissection method.</a:t>
            </a:r>
            <a:endParaRPr lang="ru-RU" sz="2200" dirty="0" smtClean="0"/>
          </a:p>
          <a:p>
            <a:r>
              <a:rPr lang="en-US" dirty="0" smtClean="0"/>
              <a:t>Let us discuss the graph model for the decomposition problem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0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2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3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4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5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6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7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8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4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4050" name="Нижний колонтитул 19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From the graph theory</a:t>
            </a:r>
            <a:endParaRPr lang="ru-RU" sz="2800" dirty="0" smtClean="0"/>
          </a:p>
        </p:txBody>
      </p:sp>
      <p:sp>
        <p:nvSpPr>
          <p:cNvPr id="45060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An</a:t>
            </a:r>
            <a:r>
              <a:rPr lang="en-US" i="1" dirty="0" smtClean="0"/>
              <a:t> undirected graph G</a:t>
            </a:r>
            <a:r>
              <a:rPr lang="en-US" dirty="0" smtClean="0"/>
              <a:t> may be represented in the form of an </a:t>
            </a:r>
            <a:r>
              <a:rPr lang="en-US" dirty="0"/>
              <a:t>ordered pair of </a:t>
            </a:r>
            <a:r>
              <a:rPr lang="en-US" dirty="0" smtClean="0"/>
              <a:t>sets</a:t>
            </a:r>
          </a:p>
          <a:p>
            <a:pPr>
              <a:buFont typeface="Wingdings" pitchFamily="2" charset="2"/>
              <a:buNone/>
            </a:pPr>
            <a:r>
              <a:rPr lang="en-US" i="1" dirty="0" smtClean="0"/>
              <a:t>	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{1,...,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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/>
              <a:t> is a set of vertices</a:t>
            </a:r>
            <a:r>
              <a:rPr lang="ru-RU" dirty="0" smtClean="0"/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/>
              <a:t> is a set of edges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vertices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dirty="0" smtClean="0"/>
              <a:t> </a:t>
            </a:r>
            <a:r>
              <a:rPr lang="en-US" dirty="0" smtClean="0"/>
              <a:t>are adjacent if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en-US" dirty="0" smtClean="0"/>
              <a:t>A set of the vertices adjacent to a certain vertex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ru-RU" i="1" dirty="0" smtClean="0"/>
              <a:t>		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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r>
              <a:rPr lang="en-US" dirty="0" smtClean="0"/>
              <a:t>The cardinality of the given set is a degree of the vertex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fr-FR" i="1" dirty="0" smtClean="0"/>
              <a:t> 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deg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)|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3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4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5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6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7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8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69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70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71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72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7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5074" name="Нижний колонтитул 19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614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From the graph theory</a:t>
            </a:r>
            <a:endParaRPr lang="ru-RU" sz="2800" dirty="0" smtClean="0"/>
          </a:p>
        </p:txBody>
      </p:sp>
      <p:sp>
        <p:nvSpPr>
          <p:cNvPr id="6149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i="1" dirty="0" smtClean="0"/>
              <a:t>clique </a:t>
            </a:r>
            <a:r>
              <a:rPr lang="en-US" dirty="0" smtClean="0"/>
              <a:t>is a subset of the vertices each two of which are connected by edge </a:t>
            </a:r>
            <a:r>
              <a:rPr lang="ru-RU" dirty="0" smtClean="0"/>
              <a:t>(</a:t>
            </a:r>
            <a:r>
              <a:rPr lang="en-US" dirty="0" smtClean="0"/>
              <a:t>a full </a:t>
            </a:r>
            <a:r>
              <a:rPr lang="en-US" dirty="0" err="1" smtClean="0"/>
              <a:t>subgraph</a:t>
            </a:r>
            <a:r>
              <a:rPr lang="en-US" dirty="0" smtClean="0"/>
              <a:t> of the source graph</a:t>
            </a:r>
            <a:r>
              <a:rPr lang="ru-RU" dirty="0" smtClean="0"/>
              <a:t>).</a:t>
            </a:r>
            <a:endParaRPr lang="ru-RU" i="1" dirty="0" smtClean="0"/>
          </a:p>
          <a:p>
            <a:r>
              <a:rPr lang="en-US" dirty="0" smtClean="0"/>
              <a:t>The graph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may be specified with the help of an </a:t>
            </a:r>
            <a:r>
              <a:rPr lang="en-US" i="1" dirty="0" smtClean="0"/>
              <a:t>adjacency matrix – </a:t>
            </a:r>
            <a:r>
              <a:rPr lang="en-US" dirty="0" smtClean="0"/>
              <a:t>a matrix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/>
              <a:t> </a:t>
            </a:r>
            <a:r>
              <a:rPr lang="en-US" dirty="0" smtClean="0"/>
              <a:t>such that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Any symmetric matrix could be considered as an adjacency</a:t>
            </a:r>
            <a:r>
              <a:rPr lang="ru-RU" dirty="0" smtClean="0"/>
              <a:t> </a:t>
            </a:r>
            <a:r>
              <a:rPr lang="en-US" dirty="0" smtClean="0"/>
              <a:t>matrix of an </a:t>
            </a:r>
            <a:r>
              <a:rPr lang="en-US" dirty="0"/>
              <a:t>u</a:t>
            </a:r>
            <a:r>
              <a:rPr lang="en-US" dirty="0" smtClean="0"/>
              <a:t>ndirected graph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</a:rPr>
              <a:t>		</a:t>
            </a:r>
            <a:r>
              <a:rPr lang="en-US" sz="2600" i="1" dirty="0" err="1" smtClean="0">
                <a:latin typeface="Times New Roman" pitchFamily="18" charset="0"/>
              </a:rPr>
              <a:t>Ax</a:t>
            </a:r>
            <a:r>
              <a:rPr lang="en-US" sz="2600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600" i="1" dirty="0" err="1" smtClean="0">
                <a:latin typeface="Times New Roman" pitchFamily="18" charset="0"/>
              </a:rPr>
              <a:t>b</a:t>
            </a:r>
            <a:r>
              <a:rPr lang="ru-RU" sz="2600" dirty="0" smtClean="0">
                <a:latin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graph with the </a:t>
            </a:r>
            <a:r>
              <a:rPr lang="en-US" dirty="0"/>
              <a:t>adjacency</a:t>
            </a:r>
            <a:r>
              <a:rPr lang="ru-RU" dirty="0"/>
              <a:t> </a:t>
            </a:r>
            <a:r>
              <a:rPr lang="en-US" dirty="0"/>
              <a:t>matrix </a:t>
            </a:r>
            <a:r>
              <a:rPr lang="en-US" sz="2600" i="1" dirty="0" smtClean="0">
                <a:latin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</a:rPr>
              <a:t>.</a:t>
            </a: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4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5" name="Rectangle 6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9"/>
          <p:cNvSpPr>
            <a:spLocks noChangeArrowheads="1"/>
          </p:cNvSpPr>
          <p:nvPr/>
        </p:nvSpPr>
        <p:spPr bwMode="auto">
          <a:xfrm>
            <a:off x="0" y="117157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12"/>
          <p:cNvSpPr>
            <a:spLocks noChangeArrowheads="1"/>
          </p:cNvSpPr>
          <p:nvPr/>
        </p:nvSpPr>
        <p:spPr bwMode="auto">
          <a:xfrm>
            <a:off x="0" y="11430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2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6" name="Object 1"/>
          <p:cNvGraphicFramePr>
            <a:graphicFrameLocks noChangeAspect="1"/>
          </p:cNvGraphicFramePr>
          <p:nvPr/>
        </p:nvGraphicFramePr>
        <p:xfrm>
          <a:off x="2505075" y="2781300"/>
          <a:ext cx="2533650" cy="914400"/>
        </p:xfrm>
        <a:graphic>
          <a:graphicData uri="http://schemas.openxmlformats.org/presentationml/2006/ole">
            <p:oleObj spid="_x0000_s6165" name="Формула" r:id="rId4" imgW="1270000" imgH="457200" progId="Equation.3">
              <p:embed/>
            </p:oleObj>
          </a:graphicData>
        </a:graphic>
      </p:graphicFrame>
      <p:sp>
        <p:nvSpPr>
          <p:cNvPr id="6164" name="Rectangle 3"/>
          <p:cNvSpPr>
            <a:spLocks noChangeArrowheads="1"/>
          </p:cNvSpPr>
          <p:nvPr/>
        </p:nvSpPr>
        <p:spPr bwMode="auto">
          <a:xfrm>
            <a:off x="0" y="4572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5" name="Нижний колонтитул 22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Solving of system of linear algebraic equations with sparse matrix by example of Cholesky factorization </a:t>
            </a:r>
            <a:endParaRPr lang="ru-RU" dirty="0" smtClean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875879-00C2-4D7F-90D4-F7F2A170A174}" type="slidenum">
              <a:rPr lang="ru-RU" smtClean="0"/>
              <a:pPr>
                <a:defRPr/>
              </a:pPr>
              <a:t>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18862</TotalTime>
  <Words>4066</Words>
  <Application>Microsoft Office PowerPoint</Application>
  <PresentationFormat>Лист A4 (210x297 мм)</PresentationFormat>
  <Paragraphs>783</Paragraphs>
  <Slides>62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4" baseType="lpstr">
      <vt:lpstr>Оформление по умолчанию</vt:lpstr>
      <vt:lpstr>Формула</vt:lpstr>
      <vt:lpstr>Solving of system of linear algebraic equations with sparse matrix by example of Cholesky factorization </vt:lpstr>
      <vt:lpstr>Content</vt:lpstr>
      <vt:lpstr>Cholesky factorization</vt:lpstr>
      <vt:lpstr>Example of sparse system solving</vt:lpstr>
      <vt:lpstr>Example of sparse system solving</vt:lpstr>
      <vt:lpstr>Sparse systems solving</vt:lpstr>
      <vt:lpstr>Sparse systems solving</vt:lpstr>
      <vt:lpstr>From the graph theory</vt:lpstr>
      <vt:lpstr>From the graph theory</vt:lpstr>
      <vt:lpstr>Example of graph representation</vt:lpstr>
      <vt:lpstr>Sequence of graphs</vt:lpstr>
      <vt:lpstr>Minimum degree method</vt:lpstr>
      <vt:lpstr>Minimum degree method</vt:lpstr>
      <vt:lpstr>Minimum degree method</vt:lpstr>
      <vt:lpstr>Modifications of minimum degree method</vt:lpstr>
      <vt:lpstr>Test matrices</vt:lpstr>
      <vt:lpstr>Test matrices</vt:lpstr>
      <vt:lpstr>Test matrices after MMD</vt:lpstr>
      <vt:lpstr>Test matrices after MMD</vt:lpstr>
      <vt:lpstr>Test matrices after MMD</vt:lpstr>
      <vt:lpstr>Test matrices after factorization</vt:lpstr>
      <vt:lpstr>Test matrices after factorization</vt:lpstr>
      <vt:lpstr>Test matrices after factorization</vt:lpstr>
      <vt:lpstr>Comparison of fill-in coefficients</vt:lpstr>
      <vt:lpstr>Nested dissection method, ND</vt:lpstr>
      <vt:lpstr>Nested dissection method</vt:lpstr>
      <vt:lpstr>Nested dissection method</vt:lpstr>
      <vt:lpstr>Adjacency levels of graph</vt:lpstr>
      <vt:lpstr>Adjacency levels of graph</vt:lpstr>
      <vt:lpstr>Obtaining of adjacency level structure</vt:lpstr>
      <vt:lpstr>Example of adjacency level structure</vt:lpstr>
      <vt:lpstr>Example of adjacency level structure</vt:lpstr>
      <vt:lpstr>Search of minimum separator</vt:lpstr>
      <vt:lpstr>Search of minimum pseudo-peripheral vertex</vt:lpstr>
      <vt:lpstr>Formal algorithm description</vt:lpstr>
      <vt:lpstr>Test matrices after ND</vt:lpstr>
      <vt:lpstr>Test matrices after ND</vt:lpstr>
      <vt:lpstr>Test matrices after factorization</vt:lpstr>
      <vt:lpstr>Test matrices after factorization</vt:lpstr>
      <vt:lpstr>Comparison of fill-in coefficients</vt:lpstr>
      <vt:lpstr>Symbolic factorization</vt:lpstr>
      <vt:lpstr>Symbolic factorization</vt:lpstr>
      <vt:lpstr>Numerical factorization</vt:lpstr>
      <vt:lpstr>Parallelism in Cholesky factorization</vt:lpstr>
      <vt:lpstr>Elimination tree</vt:lpstr>
      <vt:lpstr>Fill-in graph</vt:lpstr>
      <vt:lpstr>Elimination tree</vt:lpstr>
      <vt:lpstr>Elimination tree</vt:lpstr>
      <vt:lpstr>Elimination tree</vt:lpstr>
      <vt:lpstr>Example: tridiagonal matrix</vt:lpstr>
      <vt:lpstr>Example: tridiagonal matrix</vt:lpstr>
      <vt:lpstr>Example: tridiagonal matrix</vt:lpstr>
      <vt:lpstr>Example: five-diagonal matrix</vt:lpstr>
      <vt:lpstr>Example: five-diagonal matrix</vt:lpstr>
      <vt:lpstr>Example: five-diagonal matrix</vt:lpstr>
      <vt:lpstr>Experiments results</vt:lpstr>
      <vt:lpstr>Experiments results</vt:lpstr>
      <vt:lpstr>Experiments results</vt:lpstr>
      <vt:lpstr>Conclusion</vt:lpstr>
      <vt:lpstr>References</vt:lpstr>
      <vt:lpstr>Internet resources</vt:lpstr>
      <vt:lpstr>Team of 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Решение разреженных СЛАУ</dc:title>
  <dc:creator>Баркалов К.А.</dc:creator>
  <cp:lastModifiedBy>bka</cp:lastModifiedBy>
  <cp:revision>1957</cp:revision>
  <dcterms:created xsi:type="dcterms:W3CDTF">2004-08-14T10:27:56Z</dcterms:created>
  <dcterms:modified xsi:type="dcterms:W3CDTF">2014-11-18T15:29:54Z</dcterms:modified>
</cp:coreProperties>
</file>