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4"/>
  </p:notesMasterIdLst>
  <p:sldIdLst>
    <p:sldId id="256" r:id="rId2"/>
    <p:sldId id="257" r:id="rId3"/>
    <p:sldId id="258" r:id="rId4"/>
    <p:sldId id="259" r:id="rId5"/>
    <p:sldId id="260" r:id="rId6"/>
    <p:sldId id="263" r:id="rId7"/>
    <p:sldId id="280" r:id="rId8"/>
    <p:sldId id="261" r:id="rId9"/>
    <p:sldId id="281" r:id="rId10"/>
    <p:sldId id="282" r:id="rId11"/>
    <p:sldId id="283" r:id="rId12"/>
    <p:sldId id="284" r:id="rId13"/>
    <p:sldId id="265" r:id="rId14"/>
    <p:sldId id="285" r:id="rId15"/>
    <p:sldId id="365" r:id="rId16"/>
    <p:sldId id="366" r:id="rId17"/>
    <p:sldId id="267" r:id="rId18"/>
    <p:sldId id="291" r:id="rId19"/>
    <p:sldId id="292" r:id="rId20"/>
    <p:sldId id="296" r:id="rId21"/>
    <p:sldId id="294" r:id="rId22"/>
    <p:sldId id="297" r:id="rId23"/>
    <p:sldId id="298" r:id="rId24"/>
    <p:sldId id="299" r:id="rId25"/>
    <p:sldId id="295" r:id="rId26"/>
    <p:sldId id="300" r:id="rId27"/>
    <p:sldId id="268" r:id="rId28"/>
    <p:sldId id="301" r:id="rId29"/>
    <p:sldId id="269" r:id="rId30"/>
    <p:sldId id="270" r:id="rId31"/>
    <p:sldId id="302" r:id="rId32"/>
    <p:sldId id="303" r:id="rId33"/>
    <p:sldId id="264" r:id="rId34"/>
    <p:sldId id="271" r:id="rId35"/>
    <p:sldId id="304" r:id="rId36"/>
    <p:sldId id="306" r:id="rId37"/>
    <p:sldId id="305" r:id="rId38"/>
    <p:sldId id="364" r:id="rId39"/>
    <p:sldId id="272" r:id="rId40"/>
    <p:sldId id="307" r:id="rId41"/>
    <p:sldId id="308" r:id="rId42"/>
    <p:sldId id="309" r:id="rId43"/>
    <p:sldId id="310" r:id="rId44"/>
    <p:sldId id="273" r:id="rId45"/>
    <p:sldId id="274" r:id="rId46"/>
    <p:sldId id="311" r:id="rId47"/>
    <p:sldId id="312" r:id="rId48"/>
    <p:sldId id="275" r:id="rId49"/>
    <p:sldId id="276" r:id="rId50"/>
    <p:sldId id="313" r:id="rId51"/>
    <p:sldId id="314" r:id="rId52"/>
    <p:sldId id="315" r:id="rId53"/>
    <p:sldId id="316" r:id="rId54"/>
    <p:sldId id="318" r:id="rId55"/>
    <p:sldId id="278" r:id="rId56"/>
    <p:sldId id="279" r:id="rId57"/>
    <p:sldId id="319" r:id="rId58"/>
    <p:sldId id="320" r:id="rId59"/>
    <p:sldId id="321" r:id="rId60"/>
    <p:sldId id="322" r:id="rId61"/>
    <p:sldId id="324" r:id="rId62"/>
    <p:sldId id="323" r:id="rId63"/>
    <p:sldId id="325" r:id="rId64"/>
    <p:sldId id="328" r:id="rId65"/>
    <p:sldId id="326" r:id="rId66"/>
    <p:sldId id="327" r:id="rId67"/>
    <p:sldId id="329" r:id="rId68"/>
    <p:sldId id="330" r:id="rId69"/>
    <p:sldId id="331" r:id="rId70"/>
    <p:sldId id="332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277" r:id="rId10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00FF"/>
    <a:srgbClr val="A315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20" autoAdjust="0"/>
  </p:normalViewPr>
  <p:slideViewPr>
    <p:cSldViewPr>
      <p:cViewPr varScale="1">
        <p:scale>
          <a:sx n="88" d="100"/>
          <a:sy n="88" d="100"/>
        </p:scale>
        <p:origin x="-1014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817EB-25AB-4902-ACAC-816A617ADE31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13D47-F83B-4C5D-879A-E268AC448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250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91"/>
            <a:ext cx="10937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:p14="http://schemas.microsoft.com/office/powerpoint/2010/main" xmlns="" val="1901081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8" name="Text Box 1033"/>
          <p:cNvSpPr txBox="1">
            <a:spLocks noChangeArrowheads="1"/>
          </p:cNvSpPr>
          <p:nvPr/>
        </p:nvSpPr>
        <p:spPr bwMode="auto">
          <a:xfrm>
            <a:off x="9285160" y="6454775"/>
            <a:ext cx="50045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A80D848-2B1E-47B9-981C-1D0CF759AAAF}" type="slidenum">
              <a:rPr lang="ru-RU" sz="1200"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200" dirty="0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6175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5066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08394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6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1148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4748" y="2060848"/>
            <a:ext cx="98010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42950" y="3068380"/>
            <a:ext cx="84201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/>
            <a:r>
              <a:rPr lang="en-US" sz="2800" b="1" dirty="0" smtClean="0">
                <a:solidFill>
                  <a:schemeClr val="tx2"/>
                </a:solidFill>
                <a:latin typeface="+mj-lt"/>
              </a:rPr>
              <a:t>Laboratory work: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+mj-lt"/>
              </a:rPr>
            </a:br>
            <a:r>
              <a:rPr lang="en-US" sz="2800" b="1" dirty="0">
                <a:latin typeface="+mj-lt"/>
              </a:rPr>
              <a:t>Solving of </a:t>
            </a:r>
            <a:r>
              <a:rPr lang="en-US" sz="2800" b="1">
                <a:latin typeface="+mj-lt"/>
              </a:rPr>
              <a:t>sparse </a:t>
            </a:r>
            <a:r>
              <a:rPr lang="en-US" sz="2800" b="1" smtClean="0">
                <a:latin typeface="+mj-lt"/>
              </a:rPr>
              <a:t>systems by </a:t>
            </a:r>
            <a:r>
              <a:rPr lang="en-US" sz="2800" b="1" dirty="0">
                <a:latin typeface="+mj-lt"/>
              </a:rPr>
              <a:t>direct methods </a:t>
            </a:r>
            <a:r>
              <a:rPr lang="en-US" sz="2800" b="1" dirty="0" smtClean="0">
                <a:latin typeface="+mj-lt"/>
              </a:rPr>
              <a:t>using the </a:t>
            </a:r>
            <a:r>
              <a:rPr lang="en-US" sz="2800" b="1" dirty="0" smtClean="0">
                <a:solidFill>
                  <a:schemeClr val="tx2"/>
                </a:solidFill>
                <a:latin typeface="+mj-lt"/>
              </a:rPr>
              <a:t>MKL PARDISO library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880992" y="5591244"/>
            <a:ext cx="4968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000" dirty="0" smtClean="0"/>
              <a:t>K.A. </a:t>
            </a:r>
            <a:r>
              <a:rPr lang="en-US" sz="2000" smtClean="0"/>
              <a:t>BArkalov</a:t>
            </a:r>
            <a:r>
              <a:rPr lang="en-US" sz="2000" smtClean="0"/>
              <a:t>,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dirty="0" smtClean="0">
                <a:latin typeface="Arial" charset="0"/>
              </a:rPr>
              <a:t>Software department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81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of SLAE with sparse matrix using Cholesky </a:t>
            </a:r>
            <a:r>
              <a:rPr lang="en-US" dirty="0" smtClean="0"/>
              <a:t>factorization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Reordering</a:t>
                </a:r>
                <a:endParaRPr lang="ru-RU" dirty="0" smtClean="0"/>
              </a:p>
              <a:p>
                <a:pPr lvl="1"/>
                <a:r>
                  <a:rPr lang="en-US" dirty="0"/>
                  <a:t>c</a:t>
                </a:r>
                <a:r>
                  <a:rPr lang="en-US" dirty="0" smtClean="0"/>
                  <a:t>hanges the pattern of the original matrix with </a:t>
                </a:r>
                <a:r>
                  <a:rPr lang="en-US" dirty="0"/>
                  <a:t>t</a:t>
                </a:r>
                <a:r>
                  <a:rPr lang="en-US" dirty="0" smtClean="0"/>
                  <a:t>he help of </a:t>
                </a:r>
                <a:r>
                  <a:rPr lang="en-US" dirty="0"/>
                  <a:t>s</a:t>
                </a:r>
                <a:r>
                  <a:rPr lang="en-US" dirty="0" smtClean="0"/>
                  <a:t>ymmetric permutations of the rows and columns</a:t>
                </a:r>
                <a:r>
                  <a:rPr lang="ru-RU" dirty="0" smtClean="0"/>
                  <a:t>;</a:t>
                </a:r>
              </a:p>
              <a:p>
                <a:pPr lvl="1"/>
                <a:r>
                  <a:rPr lang="en-US" dirty="0"/>
                  <a:t>retains </a:t>
                </a:r>
                <a:r>
                  <a:rPr lang="en-US" dirty="0" smtClean="0"/>
                  <a:t>matrix sign-definiteness, </a:t>
                </a:r>
                <a:r>
                  <a:rPr lang="en-US" dirty="0"/>
                  <a:t>thus allowing applying the Cholesky factorization to the new </a:t>
                </a:r>
                <a:r>
                  <a:rPr lang="en-US" dirty="0" smtClean="0"/>
                  <a:t>matrix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ru-RU" dirty="0"/>
                  <a:t> </a:t>
                </a:r>
                <a:r>
                  <a:rPr lang="en-US" dirty="0"/>
                  <a:t>Solving of the system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dirty="0"/>
                  <a:t>with a sparse symmetric positive definite matrix is reduced to solving of the equivalent system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𝑃𝐴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sup>
                        </m:sSup>
                      </m:e>
                    </m:d>
                    <m:r>
                      <a:rPr lang="ru-RU" i="1">
                        <a:latin typeface="Cambria Math"/>
                      </a:rPr>
                      <m:t>𝑃𝑥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𝑃𝑏</m:t>
                    </m:r>
                  </m:oMath>
                </a14:m>
                <a:r>
                  <a:rPr lang="en-US" dirty="0"/>
                  <a:t> to within a permutation of the vector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/>
                  <a:t>. </a:t>
                </a:r>
                <a:r>
                  <a:rPr lang="en-US" dirty="0" smtClean="0"/>
                  <a:t>The problem is NP-complete in general case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6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975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tasks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Determine the approximation order for the difference scheme </a:t>
            </a:r>
            <a:r>
              <a:rPr lang="ru-RU" dirty="0" smtClean="0"/>
              <a:t>(</a:t>
            </a:r>
            <a:r>
              <a:rPr lang="ru-RU" dirty="0"/>
              <a:t>8).</a:t>
            </a:r>
          </a:p>
          <a:p>
            <a:pPr lvl="0"/>
            <a:r>
              <a:rPr lang="en-US" dirty="0"/>
              <a:t>Estimate the complexity of the Cholesky method for the case of five-diagonal matrix considered in the </a:t>
            </a:r>
            <a:r>
              <a:rPr lang="en-US" dirty="0" smtClean="0"/>
              <a:t>laboratory work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/>
              <a:t>Estimate the complexity of the phases of SLAE </a:t>
            </a:r>
            <a:r>
              <a:rPr lang="en-US" dirty="0" smtClean="0"/>
              <a:t>solving (</a:t>
            </a:r>
            <a:r>
              <a:rPr lang="en-US" dirty="0"/>
              <a:t>reordering, symbolic and numerical factorization, etc</a:t>
            </a:r>
            <a:r>
              <a:rPr lang="en-US" dirty="0" smtClean="0"/>
              <a:t>.)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/>
              <a:t>Compute analytically the fill-in of the factor for the heat conduction matrix without reordering and compare it with the fill-in value calculated by PARDISO when factoring the matrix with a direct </a:t>
            </a:r>
            <a:r>
              <a:rPr lang="en-US" dirty="0" smtClean="0"/>
              <a:t>permutation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735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tasks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Implement the Gaussian method for solving SLAE with a five-diagonal matrix considered in the </a:t>
            </a:r>
            <a:r>
              <a:rPr lang="en-US" dirty="0" smtClean="0"/>
              <a:t>work. Design both </a:t>
            </a:r>
            <a:r>
              <a:rPr lang="en-US" dirty="0"/>
              <a:t>sequential and parallel </a:t>
            </a:r>
            <a:r>
              <a:rPr lang="en-US" dirty="0" smtClean="0"/>
              <a:t>versions. Assess the efficiency for </a:t>
            </a:r>
            <a:r>
              <a:rPr lang="en-US" dirty="0"/>
              <a:t>applying </a:t>
            </a:r>
            <a:r>
              <a:rPr lang="en-US" dirty="0" smtClean="0"/>
              <a:t>the designed parallel version to the stationary heat distribution problem in a rectangular plate. Perform </a:t>
            </a:r>
            <a:r>
              <a:rPr lang="en-US" dirty="0"/>
              <a:t>the scalability analysis for the application using the parallel implementation of the Gaussian </a:t>
            </a:r>
            <a:r>
              <a:rPr lang="en-US" dirty="0" smtClean="0"/>
              <a:t>method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218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92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of SLAE using MKL PARDISO</a:t>
            </a:r>
            <a:r>
              <a:rPr lang="ru-RU" dirty="0" smtClean="0"/>
              <a:t> 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The solver of the system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with a positive definite sparse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performs the following sequence of actions</a:t>
                </a:r>
                <a:r>
                  <a:rPr lang="ru-RU" dirty="0" smtClean="0"/>
                  <a:t>:</a:t>
                </a:r>
                <a:endParaRPr lang="en-US" dirty="0" smtClean="0"/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dirty="0" smtClean="0"/>
                  <a:t>Reordering of the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of the form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𝑃𝐴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ru-RU" dirty="0"/>
                  <a:t>.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dirty="0" smtClean="0"/>
                  <a:t>Decomposition for the reordered matrix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𝑈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𝑃𝐴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ru-RU" dirty="0"/>
                  <a:t>. </a:t>
                </a:r>
                <a:r>
                  <a:rPr lang="en-US" dirty="0" smtClean="0"/>
                  <a:t>The symbolic and numerical phases are defined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Solving of the triangular systems</a:t>
                </a:r>
                <a:r>
                  <a:rPr lang="ru-RU" dirty="0" smtClean="0"/>
                  <a:t>. </a:t>
                </a:r>
                <a:r>
                  <a:rPr lang="en-US" dirty="0" smtClean="0"/>
                  <a:t>As a result of the first and the second steps, the system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𝑈𝑃𝑥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𝑃𝑏</m:t>
                    </m:r>
                  </m:oMath>
                </a14:m>
                <a:r>
                  <a:rPr lang="en-US" dirty="0" smtClean="0"/>
                  <a:t> is required to be solved</a:t>
                </a:r>
                <a:r>
                  <a:rPr lang="ru-RU" dirty="0" smtClean="0"/>
                  <a:t>. </a:t>
                </a:r>
                <a:r>
                  <a:rPr lang="en-US" dirty="0" smtClean="0"/>
                  <a:t>Upon introduction of the additional vector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ru-RU" dirty="0"/>
                  <a:t> </a:t>
                </a:r>
                <a:r>
                  <a:rPr lang="en-US" dirty="0" smtClean="0"/>
                  <a:t>it is separated into two systems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𝑃𝑏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i="1">
                        <a:latin typeface="Cambria Math"/>
                      </a:rPr>
                      <m:t>𝑈𝑃𝑥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>
                        <a:latin typeface="Cambria Math"/>
                      </a:rPr>
                      <m:t>.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Solving of the systems is called the </a:t>
                </a:r>
                <a:r>
                  <a:rPr lang="en-US" i="1" dirty="0" smtClean="0"/>
                  <a:t>forward</a:t>
                </a:r>
                <a:r>
                  <a:rPr lang="en-US" dirty="0" smtClean="0"/>
                  <a:t> and </a:t>
                </a:r>
                <a:r>
                  <a:rPr lang="en-US" i="1" dirty="0"/>
                  <a:t>backward </a:t>
                </a:r>
                <a:r>
                  <a:rPr lang="en-US" i="1" dirty="0" smtClean="0"/>
                  <a:t>substitutions</a:t>
                </a:r>
                <a:r>
                  <a:rPr lang="en-US" dirty="0" smtClean="0"/>
                  <a:t> correspondingly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40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of SLAE using MKL </a:t>
            </a:r>
            <a:r>
              <a:rPr lang="en-US" dirty="0" smtClean="0"/>
              <a:t>PARDISO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PARDISO</a:t>
                </a:r>
                <a:r>
                  <a:rPr lang="ru-RU" dirty="0" smtClean="0"/>
                  <a:t> </a:t>
                </a:r>
                <a:r>
                  <a:rPr lang="en-US" dirty="0" smtClean="0"/>
                  <a:t>supports </a:t>
                </a:r>
                <a:r>
                  <a:rPr lang="en-US" dirty="0"/>
                  <a:t>solving of SLAE with other types of matrices, basing on their </a:t>
                </a:r>
                <a:r>
                  <a:rPr lang="en-US" dirty="0" smtClean="0"/>
                  <a:t>decomposition</a:t>
                </a:r>
                <a:r>
                  <a:rPr lang="ru-RU" dirty="0" smtClean="0"/>
                  <a:t>. </a:t>
                </a:r>
              </a:p>
              <a:p>
                <a:endParaRPr lang="ru-RU" dirty="0"/>
              </a:p>
              <a:p>
                <a:r>
                  <a:rPr lang="en-US" dirty="0"/>
                  <a:t>In particular, when solving a SLAE with a symmetric </a:t>
                </a:r>
                <a:r>
                  <a:rPr lang="en-US" dirty="0" err="1"/>
                  <a:t>nonpositive</a:t>
                </a:r>
                <a:r>
                  <a:rPr lang="en-US" dirty="0"/>
                  <a:t> definite matrix, a work scheme for the solver is the same, while the reordered matrix is decomposed into the form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𝐷𝑈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𝐷</m:t>
                    </m:r>
                  </m:oMath>
                </a14:m>
                <a:r>
                  <a:rPr lang="en-US" dirty="0"/>
                  <a:t> is a block diagonal matrix and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𝑈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is an upper triangular </a:t>
                </a:r>
                <a:r>
                  <a:rPr lang="en-US" dirty="0" smtClean="0"/>
                  <a:t>matrix.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07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matrix types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Matrices with a symmetric pattern and real or complex elements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en-US" dirty="0" smtClean="0"/>
              <a:t>Symmetric positive definite matrices with real elements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en-US" dirty="0"/>
              <a:t>Symmetric </a:t>
            </a:r>
            <a:r>
              <a:rPr lang="en-US" dirty="0" smtClean="0"/>
              <a:t>matrices with unknown </a:t>
            </a:r>
            <a:r>
              <a:rPr lang="en-US" dirty="0"/>
              <a:t>sign-definiteness </a:t>
            </a:r>
            <a:r>
              <a:rPr lang="en-US" dirty="0" smtClean="0"/>
              <a:t>and </a:t>
            </a:r>
            <a:r>
              <a:rPr lang="en-US" dirty="0"/>
              <a:t>real </a:t>
            </a:r>
            <a:r>
              <a:rPr lang="en-US" dirty="0" smtClean="0"/>
              <a:t>elements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en-US" dirty="0"/>
              <a:t>Symmetric matrices with complex </a:t>
            </a:r>
            <a:r>
              <a:rPr lang="en-US" dirty="0" smtClean="0"/>
              <a:t>coefficients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069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Supported matrix types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 err="1" smtClean="0"/>
                  <a:t>Nonsymmetric</a:t>
                </a:r>
                <a:r>
                  <a:rPr lang="en-US" dirty="0" smtClean="0"/>
                  <a:t> </a:t>
                </a:r>
                <a:r>
                  <a:rPr lang="en-US" dirty="0"/>
                  <a:t>matrices with real or complex </a:t>
                </a:r>
                <a:r>
                  <a:rPr lang="en-US" dirty="0" smtClean="0"/>
                  <a:t>elements</a:t>
                </a:r>
                <a:r>
                  <a:rPr lang="ru-RU" dirty="0" smtClean="0"/>
                  <a:t>.</a:t>
                </a:r>
              </a:p>
              <a:p>
                <a:pPr lvl="0"/>
                <a:endParaRPr lang="ru-RU" dirty="0"/>
              </a:p>
              <a:p>
                <a:r>
                  <a:rPr lang="en-US" dirty="0" err="1" smtClean="0"/>
                  <a:t>Hermitian</a:t>
                </a:r>
                <a:r>
                  <a:rPr lang="en-US" dirty="0" smtClean="0"/>
                  <a:t> positive </a:t>
                </a:r>
                <a:r>
                  <a:rPr lang="en-US" dirty="0"/>
                  <a:t>definite </a:t>
                </a:r>
                <a:r>
                  <a:rPr lang="en-US" dirty="0" smtClean="0"/>
                  <a:t>matrices. A </a:t>
                </a:r>
                <a:r>
                  <a:rPr lang="en-US" dirty="0" err="1" smtClean="0"/>
                  <a:t>Hermitian</a:t>
                </a:r>
                <a:r>
                  <a:rPr lang="en-US" dirty="0" smtClean="0"/>
                  <a:t> matrix is a square matrix with complex</a:t>
                </a:r>
                <a:r>
                  <a:rPr lang="en-US" dirty="0"/>
                  <a:t> </a:t>
                </a:r>
                <a:r>
                  <a:rPr lang="en-US" dirty="0" smtClean="0"/>
                  <a:t>elements such that the correlation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/>
                  <a:t> </a:t>
                </a:r>
                <a:r>
                  <a:rPr lang="en-US" dirty="0" smtClean="0"/>
                  <a:t>holds, where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dirty="0" smtClean="0"/>
                  <a:t> is a matrix whose elements are complex conjugate to the elements of the initial matrix</a:t>
                </a:r>
                <a:r>
                  <a:rPr lang="ru-RU" dirty="0" smtClean="0"/>
                  <a:t>.</a:t>
                </a:r>
              </a:p>
              <a:p>
                <a:pPr lvl="0"/>
                <a:endParaRPr lang="ru-RU" dirty="0"/>
              </a:p>
              <a:p>
                <a:r>
                  <a:rPr lang="en-US" dirty="0" err="1"/>
                  <a:t>Hermitian</a:t>
                </a:r>
                <a:r>
                  <a:rPr lang="en-US" dirty="0"/>
                  <a:t> </a:t>
                </a:r>
                <a:r>
                  <a:rPr lang="en-US" dirty="0" smtClean="0"/>
                  <a:t>matrices </a:t>
                </a:r>
                <a:r>
                  <a:rPr lang="en-US" dirty="0"/>
                  <a:t>with unknown </a:t>
                </a:r>
                <a:r>
                  <a:rPr lang="en-US" dirty="0" smtClean="0"/>
                  <a:t>sign-definiteness</a:t>
                </a:r>
                <a:r>
                  <a:rPr lang="ru-RU" dirty="0" smtClean="0"/>
                  <a:t>. 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6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40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CRS (CSR) format</a:t>
            </a:r>
            <a:r>
              <a:rPr lang="ru-RU" dirty="0" smtClean="0"/>
              <a:t>…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CSR</a:t>
            </a:r>
            <a:r>
              <a:rPr lang="ru-RU" dirty="0"/>
              <a:t> (</a:t>
            </a:r>
            <a:r>
              <a:rPr lang="en-US" dirty="0"/>
              <a:t>Compressed Sparse Rows</a:t>
            </a:r>
            <a:r>
              <a:rPr lang="ru-RU" dirty="0"/>
              <a:t>) </a:t>
            </a:r>
            <a:r>
              <a:rPr lang="en-US" dirty="0"/>
              <a:t>or CRS</a:t>
            </a:r>
            <a:r>
              <a:rPr lang="ru-RU" dirty="0"/>
              <a:t> (</a:t>
            </a:r>
            <a:r>
              <a:rPr lang="en-US" dirty="0"/>
              <a:t>Compressed Row Storage</a:t>
            </a:r>
            <a:r>
              <a:rPr lang="ru-RU" dirty="0"/>
              <a:t>)</a:t>
            </a:r>
            <a:r>
              <a:rPr lang="en-US" dirty="0"/>
              <a:t> storage format</a:t>
            </a:r>
            <a:r>
              <a:rPr lang="ru-RU" dirty="0"/>
              <a:t>. </a:t>
            </a:r>
            <a:endParaRPr lang="en-US" dirty="0"/>
          </a:p>
          <a:p>
            <a:pPr>
              <a:defRPr/>
            </a:pPr>
            <a:r>
              <a:rPr lang="en-US" dirty="0"/>
              <a:t>Three arrays are used</a:t>
            </a:r>
            <a:r>
              <a:rPr lang="ru-RU" dirty="0"/>
              <a:t>. </a:t>
            </a:r>
            <a:endParaRPr lang="en-US" dirty="0"/>
          </a:p>
          <a:p>
            <a:pPr lvl="1">
              <a:defRPr/>
            </a:pPr>
            <a:r>
              <a:rPr lang="en-US" dirty="0"/>
              <a:t>The first array </a:t>
            </a:r>
            <a:r>
              <a:rPr lang="ru-RU" dirty="0"/>
              <a:t>(</a:t>
            </a:r>
            <a:r>
              <a:rPr lang="en-US" b="1" dirty="0"/>
              <a:t>Value</a:t>
            </a:r>
            <a:r>
              <a:rPr lang="ru-RU" dirty="0"/>
              <a:t>) </a:t>
            </a:r>
            <a:r>
              <a:rPr lang="en-US" dirty="0"/>
              <a:t>stores the elements values </a:t>
            </a:r>
            <a:r>
              <a:rPr lang="en-US" dirty="0" err="1"/>
              <a:t>rowwise</a:t>
            </a:r>
            <a:r>
              <a:rPr lang="en-US" dirty="0"/>
              <a:t> </a:t>
            </a:r>
            <a:r>
              <a:rPr lang="ru-RU" dirty="0"/>
              <a:t>(</a:t>
            </a:r>
            <a:r>
              <a:rPr lang="en-US" dirty="0"/>
              <a:t>the rows are stored downwards</a:t>
            </a:r>
            <a:r>
              <a:rPr lang="ru-RU" dirty="0"/>
              <a:t>), </a:t>
            </a:r>
            <a:endParaRPr lang="en-US" dirty="0"/>
          </a:p>
          <a:p>
            <a:pPr lvl="1">
              <a:defRPr/>
            </a:pPr>
            <a:r>
              <a:rPr lang="en-US" dirty="0"/>
              <a:t>The second array (</a:t>
            </a:r>
            <a:r>
              <a:rPr lang="en-US" b="1" dirty="0"/>
              <a:t>Col</a:t>
            </a:r>
            <a:r>
              <a:rPr lang="en-US" dirty="0"/>
              <a:t>)</a:t>
            </a:r>
            <a:r>
              <a:rPr lang="ru-RU" dirty="0"/>
              <a:t> </a:t>
            </a:r>
            <a:r>
              <a:rPr lang="en-US" dirty="0"/>
              <a:t>stores the numbers of the columns for each element</a:t>
            </a:r>
            <a:r>
              <a:rPr lang="ru-RU" dirty="0"/>
              <a:t>,</a:t>
            </a:r>
            <a:endParaRPr lang="en-US" dirty="0"/>
          </a:p>
          <a:p>
            <a:pPr lvl="1">
              <a:defRPr/>
            </a:pPr>
            <a:r>
              <a:rPr lang="en-US" dirty="0"/>
              <a:t>The third one (</a:t>
            </a:r>
            <a:r>
              <a:rPr lang="ru-RU" b="1" dirty="0" err="1"/>
              <a:t>RowIndex</a:t>
            </a:r>
            <a:r>
              <a:rPr lang="en-US" dirty="0"/>
              <a:t>)</a:t>
            </a:r>
            <a:r>
              <a:rPr lang="ru-RU" dirty="0"/>
              <a:t> </a:t>
            </a:r>
            <a:r>
              <a:rPr lang="en-US" dirty="0"/>
              <a:t>substitutes the numbers of the rows used in the coordinate format for the starting indices for each row.</a:t>
            </a:r>
          </a:p>
          <a:p>
            <a:pPr>
              <a:defRPr/>
            </a:pPr>
            <a:r>
              <a:rPr lang="en-US" dirty="0"/>
              <a:t>The number of elements in the array </a:t>
            </a:r>
            <a:r>
              <a:rPr lang="ru-RU" b="1" dirty="0" err="1"/>
              <a:t>RowIndex</a:t>
            </a:r>
            <a:r>
              <a:rPr lang="ru-RU" dirty="0"/>
              <a:t> </a:t>
            </a:r>
            <a:r>
              <a:rPr lang="en-US" dirty="0"/>
              <a:t>equals</a:t>
            </a:r>
            <a:r>
              <a:rPr lang="ru-RU" dirty="0"/>
              <a:t> </a:t>
            </a:r>
            <a:r>
              <a:rPr lang="en-US" dirty="0"/>
              <a:t>N</a:t>
            </a:r>
            <a:r>
              <a:rPr lang="ru-RU" dirty="0"/>
              <a:t> + 1.</a:t>
            </a:r>
          </a:p>
        </p:txBody>
      </p:sp>
      <p:sp>
        <p:nvSpPr>
          <p:cNvPr id="25604" name="Дата 3"/>
          <p:cNvSpPr>
            <a:spLocks noGrp="1"/>
          </p:cNvSpPr>
          <p:nvPr>
            <p:ph type="dt" sz="quarter" idx="4294967295"/>
          </p:nvPr>
        </p:nvSpPr>
        <p:spPr>
          <a:xfrm>
            <a:off x="882650" y="6408738"/>
            <a:ext cx="2051050" cy="449262"/>
          </a:xfrm>
          <a:prstGeom prst="rect">
            <a:avLst/>
          </a:prstGeom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4294967295"/>
          </p:nvPr>
        </p:nvSpPr>
        <p:spPr>
          <a:xfrm>
            <a:off x="3008313" y="6375400"/>
            <a:ext cx="5761037" cy="482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/>
              <a:t>Разреженное матричное умножение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8843963" y="6408738"/>
            <a:ext cx="935037" cy="4492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6FFFCD-52E0-4A4C-9504-2BA8519AEB65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576094" cy="561975"/>
          </a:xfrm>
        </p:spPr>
        <p:txBody>
          <a:bodyPr/>
          <a:lstStyle/>
          <a:p>
            <a:r>
              <a:rPr lang="en-US" dirty="0" smtClean="0"/>
              <a:t>CRS (CSR) format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368425"/>
          </a:xfrm>
        </p:spPr>
        <p:txBody>
          <a:bodyPr/>
          <a:lstStyle/>
          <a:p>
            <a:r>
              <a:rPr lang="en-US" sz="2300" dirty="0"/>
              <a:t>Arrays are indexed in the </a:t>
            </a:r>
            <a:r>
              <a:rPr lang="ru-RU" sz="2300" dirty="0"/>
              <a:t>С </a:t>
            </a:r>
            <a:r>
              <a:rPr lang="en-US" sz="2300" dirty="0"/>
              <a:t>language style – starting with zero</a:t>
            </a:r>
            <a:r>
              <a:rPr lang="ru-RU" sz="2300" dirty="0"/>
              <a:t>. </a:t>
            </a:r>
          </a:p>
          <a:p>
            <a:r>
              <a:rPr lang="en-US" sz="2300" dirty="0"/>
              <a:t>The elements in the row are ordered by the number of the column</a:t>
            </a:r>
            <a:r>
              <a:rPr lang="en-US" sz="2300" dirty="0" smtClean="0"/>
              <a:t>.</a:t>
            </a:r>
            <a:r>
              <a:rPr lang="ru-RU" sz="2300" dirty="0" smtClean="0"/>
              <a:t> </a:t>
            </a:r>
          </a:p>
          <a:p>
            <a:r>
              <a:rPr lang="en-US" sz="2300" dirty="0" smtClean="0"/>
              <a:t>Matrix stores </a:t>
            </a:r>
            <a:r>
              <a:rPr lang="ru-RU" sz="2300" b="1" dirty="0" err="1" smtClean="0"/>
              <a:t>double</a:t>
            </a:r>
            <a:r>
              <a:rPr lang="en-US" sz="2300" b="1" dirty="0" smtClean="0"/>
              <a:t> </a:t>
            </a:r>
            <a:r>
              <a:rPr lang="en-US" sz="2300" dirty="0" smtClean="0"/>
              <a:t>numbers</a:t>
            </a:r>
            <a:r>
              <a:rPr lang="ru-RU" sz="2300" dirty="0" smtClean="0"/>
              <a:t>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8519" y="2831108"/>
            <a:ext cx="8768977" cy="347821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struct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crsMatrix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{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N;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Matrix size (N x N)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NZ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Number of nonzero elements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Values array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of size NZ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double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Value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 //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Array of the columns numbers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of size NZ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C</a:t>
            </a:r>
            <a:r>
              <a:rPr lang="ru-RU" sz="2000" b="1" dirty="0" err="1">
                <a:latin typeface="Courier New" pitchFamily="49" charset="0"/>
                <a:cs typeface="Times New Roman" pitchFamily="18" charset="0"/>
              </a:rPr>
              <a:t>ol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 //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Array of the rows indices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of size N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+ 1)</a:t>
            </a:r>
            <a:endParaRPr lang="ru-RU" sz="2000" b="1" dirty="0"/>
          </a:p>
          <a:p>
            <a:pPr algn="just" eaLnBrk="0" hangingPunct="0"/>
            <a:r>
              <a:rPr lang="ru-RU" sz="2000" b="1" dirty="0" smtClean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R</a:t>
            </a:r>
            <a:r>
              <a:rPr lang="ru-RU" sz="2000" b="1" dirty="0" err="1">
                <a:latin typeface="Courier New" pitchFamily="49" charset="0"/>
                <a:cs typeface="Times New Roman" pitchFamily="18" charset="0"/>
              </a:rPr>
              <a:t>owIndex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 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};</a:t>
            </a:r>
            <a:endParaRPr lang="ru-RU" sz="2000" b="1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Умножение разреженной матрицы на плотный вектор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79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arguments for PARDISO</a:t>
            </a:r>
            <a:r>
              <a:rPr lang="ru-RU" dirty="0" smtClean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pt</a:t>
            </a:r>
            <a:r>
              <a:rPr lang="ru-RU" dirty="0" smtClean="0"/>
              <a:t> – </a:t>
            </a:r>
            <a:r>
              <a:rPr lang="en-US" dirty="0" smtClean="0"/>
              <a:t>array of 64 pointers to </a:t>
            </a:r>
            <a:r>
              <a:rPr lang="ru-RU" b="1" dirty="0" err="1" smtClean="0"/>
              <a:t>void</a:t>
            </a:r>
            <a:r>
              <a:rPr lang="en-US" b="1" dirty="0" smtClean="0"/>
              <a:t> </a:t>
            </a:r>
            <a:r>
              <a:rPr lang="en-US" dirty="0" smtClean="0"/>
              <a:t>type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/>
              <a:t>PARDISO </a:t>
            </a:r>
            <a:r>
              <a:rPr lang="en-US" dirty="0" smtClean="0"/>
              <a:t>work </a:t>
            </a:r>
            <a:r>
              <a:rPr lang="en-US" dirty="0"/>
              <a:t>data structure</a:t>
            </a:r>
            <a:r>
              <a:rPr lang="ru-RU" dirty="0" smtClean="0"/>
              <a:t>. </a:t>
            </a:r>
            <a:r>
              <a:rPr lang="en-US" dirty="0" smtClean="0"/>
              <a:t>It is necessary </a:t>
            </a:r>
            <a:r>
              <a:rPr lang="en-US" dirty="0"/>
              <a:t>to zero </a:t>
            </a:r>
            <a:r>
              <a:rPr lang="en-US" dirty="0" smtClean="0"/>
              <a:t>preliminarily all the elements of this array for correct work.</a:t>
            </a:r>
            <a:endParaRPr lang="ru-RU" dirty="0" smtClean="0"/>
          </a:p>
          <a:p>
            <a:endParaRPr lang="ru-RU" dirty="0" smtClean="0"/>
          </a:p>
          <a:p>
            <a:pPr lvl="0"/>
            <a:r>
              <a:rPr lang="en-US" b="1" dirty="0" smtClean="0"/>
              <a:t>m</a:t>
            </a:r>
            <a:r>
              <a:rPr lang="ru-RU" b="1" dirty="0" err="1" smtClean="0"/>
              <a:t>axfct</a:t>
            </a:r>
            <a:r>
              <a:rPr lang="ru-RU" dirty="0" smtClean="0"/>
              <a:t> – </a:t>
            </a:r>
            <a:r>
              <a:rPr lang="en-US" dirty="0" smtClean="0"/>
              <a:t>pointer to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Number of matrices with the same pattern, which will be solved using </a:t>
            </a:r>
            <a:r>
              <a:rPr lang="ru-RU" b="1" dirty="0" smtClean="0"/>
              <a:t>PARDISO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71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mnum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Number of the matrix processed by </a:t>
            </a:r>
            <a:r>
              <a:rPr lang="ru-RU" b="1" dirty="0" smtClean="0"/>
              <a:t>PARDISO</a:t>
            </a:r>
            <a:r>
              <a:rPr lang="ru-RU" dirty="0" smtClean="0"/>
              <a:t> </a:t>
            </a:r>
            <a:r>
              <a:rPr lang="en-US" dirty="0" smtClean="0"/>
              <a:t>in the current function call</a:t>
            </a:r>
            <a:r>
              <a:rPr lang="ru-RU" dirty="0" smtClean="0"/>
              <a:t>. </a:t>
            </a:r>
            <a:r>
              <a:rPr lang="en-US" dirty="0" smtClean="0"/>
              <a:t>Numeration is from </a:t>
            </a:r>
            <a:r>
              <a:rPr lang="ru-RU" dirty="0" smtClean="0"/>
              <a:t>1 </a:t>
            </a:r>
            <a:r>
              <a:rPr lang="en-US" dirty="0" smtClean="0"/>
              <a:t>to</a:t>
            </a:r>
            <a:r>
              <a:rPr lang="ru-RU" dirty="0" smtClean="0"/>
              <a:t> </a:t>
            </a:r>
            <a:r>
              <a:rPr lang="ru-RU" b="1" dirty="0" err="1" smtClean="0"/>
              <a:t>maxfct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lvl="0"/>
            <a:r>
              <a:rPr lang="ru-RU" b="1" dirty="0" err="1" smtClean="0"/>
              <a:t>mtype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Type of the input matrix </a:t>
            </a:r>
            <a:r>
              <a:rPr lang="ru-RU" dirty="0" smtClean="0"/>
              <a:t>(1 </a:t>
            </a:r>
            <a:r>
              <a:rPr lang="ru-RU" dirty="0"/>
              <a:t>– </a:t>
            </a:r>
            <a:r>
              <a:rPr lang="en-US" dirty="0" smtClean="0"/>
              <a:t>real matrix with a symmetric pattern</a:t>
            </a:r>
            <a:r>
              <a:rPr lang="ru-RU" dirty="0" smtClean="0"/>
              <a:t>, 2 </a:t>
            </a:r>
            <a:r>
              <a:rPr lang="ru-RU" dirty="0"/>
              <a:t>– </a:t>
            </a:r>
            <a:r>
              <a:rPr lang="en-US" dirty="0" smtClean="0"/>
              <a:t>real symmetric positive definite matrix, etc.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93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(3.1)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phase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Solution phase that is to be performed in the current </a:t>
            </a:r>
            <a:r>
              <a:rPr lang="ru-RU" b="1" dirty="0" smtClean="0"/>
              <a:t>PARDISO</a:t>
            </a:r>
            <a:r>
              <a:rPr lang="en-US" b="1" dirty="0" smtClean="0"/>
              <a:t> </a:t>
            </a:r>
            <a:r>
              <a:rPr lang="en-US" dirty="0" smtClean="0"/>
              <a:t>call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This parameter </a:t>
            </a:r>
            <a:r>
              <a:rPr lang="en-US" dirty="0"/>
              <a:t>can have four possible </a:t>
            </a:r>
            <a:r>
              <a:rPr lang="en-US" dirty="0" smtClean="0"/>
              <a:t>values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ru-RU" dirty="0"/>
              <a:t>0 </a:t>
            </a:r>
            <a:r>
              <a:rPr lang="ru-RU" dirty="0" smtClean="0"/>
              <a:t>–</a:t>
            </a:r>
            <a:r>
              <a:rPr lang="en-US" dirty="0" smtClean="0"/>
              <a:t> release of </a:t>
            </a:r>
            <a:r>
              <a:rPr lang="en-US" dirty="0"/>
              <a:t>the memory </a:t>
            </a:r>
            <a:r>
              <a:rPr lang="en-US" dirty="0" smtClean="0"/>
              <a:t>occupied by the matrices storing the decomposition of the matrix with the number </a:t>
            </a:r>
            <a:r>
              <a:rPr lang="ru-RU" b="1" dirty="0" err="1" smtClean="0"/>
              <a:t>mnum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932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 of the work</a:t>
            </a:r>
            <a:endParaRPr lang="ru-RU" dirty="0" smtClean="0"/>
          </a:p>
          <a:p>
            <a:r>
              <a:rPr lang="en-US" dirty="0"/>
              <a:t>Some possibilities of </a:t>
            </a:r>
            <a:r>
              <a:rPr lang="en-US" dirty="0" smtClean="0"/>
              <a:t>Intel</a:t>
            </a:r>
            <a:r>
              <a:rPr lang="en-US" dirty="0"/>
              <a:t>®</a:t>
            </a:r>
            <a:r>
              <a:rPr lang="en-US" dirty="0" smtClean="0"/>
              <a:t> Math Kernel Library</a:t>
            </a:r>
            <a:r>
              <a:rPr lang="ru-RU" dirty="0" smtClean="0"/>
              <a:t> </a:t>
            </a:r>
            <a:r>
              <a:rPr lang="en-US" dirty="0" smtClean="0"/>
              <a:t>PARDISO</a:t>
            </a:r>
          </a:p>
          <a:p>
            <a:r>
              <a:rPr lang="en-US" dirty="0"/>
              <a:t>Some possibilities of </a:t>
            </a:r>
            <a:r>
              <a:rPr lang="en-US" dirty="0" smtClean="0"/>
              <a:t>the direct solver </a:t>
            </a:r>
            <a:r>
              <a:rPr lang="ru-RU" dirty="0" smtClean="0"/>
              <a:t>СЛАУ </a:t>
            </a:r>
            <a:r>
              <a:rPr lang="en-US" dirty="0" smtClean="0"/>
              <a:t>Intel</a:t>
            </a:r>
            <a:r>
              <a:rPr lang="en-US" dirty="0"/>
              <a:t>®</a:t>
            </a:r>
            <a:r>
              <a:rPr lang="en-US" dirty="0" smtClean="0"/>
              <a:t> </a:t>
            </a:r>
            <a:r>
              <a:rPr lang="en-US" dirty="0"/>
              <a:t>Math Kernel Library</a:t>
            </a:r>
            <a:r>
              <a:rPr lang="ru-RU" dirty="0"/>
              <a:t> </a:t>
            </a:r>
            <a:r>
              <a:rPr lang="en-US" dirty="0" err="1" smtClean="0"/>
              <a:t>Lapack</a:t>
            </a:r>
            <a:endParaRPr lang="en-US" dirty="0" smtClean="0"/>
          </a:p>
          <a:p>
            <a:r>
              <a:rPr lang="en-US" dirty="0" smtClean="0"/>
              <a:t>Stationary </a:t>
            </a:r>
            <a:r>
              <a:rPr lang="en-US" dirty="0"/>
              <a:t>problem of </a:t>
            </a:r>
            <a:r>
              <a:rPr lang="en-US" dirty="0" smtClean="0"/>
              <a:t>heat distribution </a:t>
            </a:r>
            <a:r>
              <a:rPr lang="en-US" dirty="0"/>
              <a:t>in a rectangular </a:t>
            </a:r>
            <a:r>
              <a:rPr lang="en-US" dirty="0" smtClean="0"/>
              <a:t>plate</a:t>
            </a:r>
            <a:endParaRPr lang="ru-RU" dirty="0" smtClean="0"/>
          </a:p>
          <a:p>
            <a:r>
              <a:rPr lang="en-US" dirty="0" smtClean="0"/>
              <a:t>Computational scheme</a:t>
            </a:r>
            <a:endParaRPr lang="ru-RU" dirty="0" smtClean="0"/>
          </a:p>
          <a:p>
            <a:r>
              <a:rPr lang="en-US" dirty="0" smtClean="0"/>
              <a:t>Software implementation</a:t>
            </a:r>
            <a:endParaRPr lang="ru-RU" dirty="0" smtClean="0"/>
          </a:p>
          <a:p>
            <a:r>
              <a:rPr lang="en-US" dirty="0" smtClean="0"/>
              <a:t>Efficiency comparison and scalability analysis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6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(3.2)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PARDISO</a:t>
                </a:r>
                <a:r>
                  <a:rPr lang="ru-RU" dirty="0"/>
                  <a:t> (</a:t>
                </a:r>
                <a:r>
                  <a:rPr lang="en-US" dirty="0" err="1"/>
                  <a:t>pt</a:t>
                </a:r>
                <a:r>
                  <a:rPr lang="ru-RU" dirty="0"/>
                  <a:t>, </a:t>
                </a:r>
                <a:r>
                  <a:rPr lang="en-US" dirty="0" err="1"/>
                  <a:t>maxfct</a:t>
                </a:r>
                <a:r>
                  <a:rPr lang="ru-RU" dirty="0"/>
                  <a:t>, </a:t>
                </a:r>
                <a:r>
                  <a:rPr lang="en-US" dirty="0" err="1"/>
                  <a:t>mnum</a:t>
                </a:r>
                <a:r>
                  <a:rPr lang="ru-RU" dirty="0"/>
                  <a:t>, </a:t>
                </a:r>
                <a:r>
                  <a:rPr lang="en-US" dirty="0" err="1"/>
                  <a:t>mtype</a:t>
                </a:r>
                <a:r>
                  <a:rPr lang="ru-RU" dirty="0"/>
                  <a:t>, </a:t>
                </a:r>
                <a:r>
                  <a:rPr lang="en-US" dirty="0"/>
                  <a:t>phase</a:t>
                </a:r>
                <a:r>
                  <a:rPr lang="ru-RU" dirty="0"/>
                  <a:t>, </a:t>
                </a:r>
                <a:r>
                  <a:rPr lang="en-US" dirty="0"/>
                  <a:t>n</a:t>
                </a:r>
                <a:r>
                  <a:rPr lang="ru-RU" dirty="0"/>
                  <a:t>, </a:t>
                </a:r>
                <a:r>
                  <a:rPr lang="en-US" dirty="0"/>
                  <a:t>a</a:t>
                </a:r>
                <a:r>
                  <a:rPr lang="ru-RU" dirty="0"/>
                  <a:t>, </a:t>
                </a:r>
                <a:r>
                  <a:rPr lang="en-US" dirty="0" err="1"/>
                  <a:t>ia</a:t>
                </a:r>
                <a:r>
                  <a:rPr lang="ru-RU" dirty="0"/>
                  <a:t>, </a:t>
                </a:r>
                <a:r>
                  <a:rPr lang="en-US" dirty="0" err="1"/>
                  <a:t>ja</a:t>
                </a:r>
                <a:r>
                  <a:rPr lang="ru-RU" dirty="0"/>
                  <a:t>,  </a:t>
                </a:r>
              </a:p>
              <a:p>
                <a:pPr marL="0" indent="0">
                  <a:buNone/>
                </a:pPr>
                <a:r>
                  <a:rPr lang="en-US" dirty="0"/>
                  <a:t>         perm, </a:t>
                </a:r>
                <a:r>
                  <a:rPr lang="en-US" dirty="0" err="1"/>
                  <a:t>nrhs</a:t>
                </a:r>
                <a:r>
                  <a:rPr lang="en-US" dirty="0"/>
                  <a:t>, </a:t>
                </a:r>
                <a:r>
                  <a:rPr lang="en-US" dirty="0" err="1"/>
                  <a:t>iparm</a:t>
                </a:r>
                <a:r>
                  <a:rPr lang="en-US" dirty="0"/>
                  <a:t>, </a:t>
                </a:r>
                <a:r>
                  <a:rPr lang="en-US" dirty="0" err="1"/>
                  <a:t>msglvl</a:t>
                </a:r>
                <a:r>
                  <a:rPr lang="en-US" dirty="0"/>
                  <a:t>, b, x, error);</a:t>
                </a:r>
                <a:endParaRPr lang="ru-RU" dirty="0"/>
              </a:p>
              <a:p>
                <a:endParaRPr lang="ru-RU" dirty="0" smtClean="0"/>
              </a:p>
              <a:p>
                <a:pPr lvl="1"/>
                <a:r>
                  <a:rPr lang="ru-RU" dirty="0"/>
                  <a:t>-1 – </a:t>
                </a:r>
                <a:r>
                  <a:rPr lang="en-US" dirty="0"/>
                  <a:t>release of the memory occupied by </a:t>
                </a:r>
                <a:r>
                  <a:rPr lang="en-US" dirty="0" smtClean="0"/>
                  <a:t>all the decomposed matrices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1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10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1,3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1,3</m:t>
                        </m:r>
                      </m:e>
                    </m:acc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an initial </a:t>
                </a:r>
                <a:r>
                  <a:rPr lang="ru-RU" b="1" dirty="0"/>
                  <a:t>PARDISO </a:t>
                </a:r>
                <a:r>
                  <a:rPr lang="en-US" dirty="0" smtClean="0"/>
                  <a:t>work phase</a:t>
                </a:r>
                <a:r>
                  <a:rPr lang="ru-RU" dirty="0" smtClean="0"/>
                  <a:t>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</a:t>
                </a:r>
                <a:r>
                  <a:rPr lang="en-US" dirty="0"/>
                  <a:t>a final </a:t>
                </a:r>
                <a:r>
                  <a:rPr lang="ru-RU" b="1" dirty="0" smtClean="0"/>
                  <a:t>PARDISO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work phase</a:t>
                </a:r>
                <a:r>
                  <a:rPr lang="ru-RU" dirty="0" smtClean="0"/>
                  <a:t>. </a:t>
                </a:r>
                <a:r>
                  <a:rPr lang="en-US" dirty="0" smtClean="0"/>
                  <a:t>Phases indices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 lvl="2"/>
                <a:r>
                  <a:rPr lang="ru-RU" dirty="0"/>
                  <a:t>1 – </a:t>
                </a:r>
                <a:r>
                  <a:rPr lang="en-US" dirty="0"/>
                  <a:t>analysis of decrease in </a:t>
                </a:r>
                <a:r>
                  <a:rPr lang="en-US" dirty="0" smtClean="0"/>
                  <a:t>fill-in and numerical factorization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2"/>
                <a:r>
                  <a:rPr lang="ru-RU" dirty="0"/>
                  <a:t>2 – </a:t>
                </a:r>
                <a:r>
                  <a:rPr lang="en-US" dirty="0"/>
                  <a:t>numerical factorization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2"/>
                <a:r>
                  <a:rPr lang="ru-RU" dirty="0"/>
                  <a:t>3 – </a:t>
                </a:r>
                <a:r>
                  <a:rPr lang="en-US" dirty="0" smtClean="0"/>
                  <a:t>forward and backward phase of determination of the system vector</a:t>
                </a:r>
                <a:r>
                  <a:rPr lang="en-US" dirty="0"/>
                  <a:t>, reduction of calculation </a:t>
                </a:r>
                <a:r>
                  <a:rPr lang="en-US" dirty="0" smtClean="0"/>
                  <a:t>errors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1"/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81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(3.3)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PARDISO</a:t>
                </a:r>
                <a:r>
                  <a:rPr lang="ru-RU" dirty="0"/>
                  <a:t> (</a:t>
                </a:r>
                <a:r>
                  <a:rPr lang="en-US" dirty="0" err="1"/>
                  <a:t>pt</a:t>
                </a:r>
                <a:r>
                  <a:rPr lang="ru-RU" dirty="0"/>
                  <a:t>, </a:t>
                </a:r>
                <a:r>
                  <a:rPr lang="en-US" dirty="0" err="1"/>
                  <a:t>maxfct</a:t>
                </a:r>
                <a:r>
                  <a:rPr lang="ru-RU" dirty="0"/>
                  <a:t>, </a:t>
                </a:r>
                <a:r>
                  <a:rPr lang="en-US" dirty="0" err="1"/>
                  <a:t>mnum</a:t>
                </a:r>
                <a:r>
                  <a:rPr lang="ru-RU" dirty="0"/>
                  <a:t>, </a:t>
                </a:r>
                <a:r>
                  <a:rPr lang="en-US" dirty="0" err="1"/>
                  <a:t>mtype</a:t>
                </a:r>
                <a:r>
                  <a:rPr lang="ru-RU" dirty="0"/>
                  <a:t>, </a:t>
                </a:r>
                <a:r>
                  <a:rPr lang="en-US" dirty="0"/>
                  <a:t>phase</a:t>
                </a:r>
                <a:r>
                  <a:rPr lang="ru-RU" dirty="0"/>
                  <a:t>, </a:t>
                </a:r>
                <a:r>
                  <a:rPr lang="en-US" dirty="0"/>
                  <a:t>n</a:t>
                </a:r>
                <a:r>
                  <a:rPr lang="ru-RU" dirty="0"/>
                  <a:t>, </a:t>
                </a:r>
                <a:r>
                  <a:rPr lang="en-US" dirty="0"/>
                  <a:t>a</a:t>
                </a:r>
                <a:r>
                  <a:rPr lang="ru-RU" dirty="0"/>
                  <a:t>, </a:t>
                </a:r>
                <a:r>
                  <a:rPr lang="en-US" dirty="0" err="1"/>
                  <a:t>ia</a:t>
                </a:r>
                <a:r>
                  <a:rPr lang="ru-RU" dirty="0"/>
                  <a:t>, </a:t>
                </a:r>
                <a:r>
                  <a:rPr lang="en-US" dirty="0" err="1"/>
                  <a:t>ja</a:t>
                </a:r>
                <a:r>
                  <a:rPr lang="ru-RU" dirty="0"/>
                  <a:t>,  </a:t>
                </a:r>
              </a:p>
              <a:p>
                <a:pPr marL="0" indent="0">
                  <a:buNone/>
                </a:pPr>
                <a:r>
                  <a:rPr lang="en-US" dirty="0"/>
                  <a:t>         perm, </a:t>
                </a:r>
                <a:r>
                  <a:rPr lang="en-US" dirty="0" err="1"/>
                  <a:t>nrhs</a:t>
                </a:r>
                <a:r>
                  <a:rPr lang="en-US" dirty="0"/>
                  <a:t>, </a:t>
                </a:r>
                <a:r>
                  <a:rPr lang="en-US" dirty="0" err="1"/>
                  <a:t>iparm</a:t>
                </a:r>
                <a:r>
                  <a:rPr lang="en-US" dirty="0"/>
                  <a:t>, </a:t>
                </a:r>
                <a:r>
                  <a:rPr lang="en-US" dirty="0" err="1"/>
                  <a:t>msglvl</a:t>
                </a:r>
                <a:r>
                  <a:rPr lang="en-US" dirty="0"/>
                  <a:t>, b, x, error);</a:t>
                </a:r>
                <a:endParaRPr lang="ru-RU" dirty="0"/>
              </a:p>
              <a:p>
                <a:endParaRPr lang="ru-RU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33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1,3</m:t>
                        </m:r>
                      </m:e>
                    </m:acc>
                  </m:oMath>
                </a14:m>
                <a:r>
                  <a:rPr lang="ru-RU" dirty="0"/>
                  <a:t> – </a:t>
                </a:r>
                <a:r>
                  <a:rPr lang="en-US" dirty="0" smtClean="0"/>
                  <a:t>partial system solution</a:t>
                </a:r>
                <a:r>
                  <a:rPr lang="ru-RU" dirty="0" smtClean="0"/>
                  <a:t>. </a:t>
                </a:r>
                <a:r>
                  <a:rPr lang="en-US" dirty="0" smtClean="0"/>
                  <a:t>Phases indices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 lvl="2"/>
                <a:r>
                  <a:rPr lang="ru-RU" dirty="0"/>
                  <a:t>1 – </a:t>
                </a:r>
                <a:r>
                  <a:rPr lang="en-US" dirty="0" smtClean="0"/>
                  <a:t>only </a:t>
                </a:r>
                <a:r>
                  <a:rPr lang="en-US" dirty="0"/>
                  <a:t>forward </a:t>
                </a:r>
                <a:r>
                  <a:rPr lang="en-US" dirty="0" smtClean="0"/>
                  <a:t>substitution </a:t>
                </a:r>
                <a:r>
                  <a:rPr lang="en-US" dirty="0"/>
                  <a:t>is </a:t>
                </a:r>
                <a:r>
                  <a:rPr lang="en-US" dirty="0" smtClean="0"/>
                  <a:t>performed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2"/>
                <a:r>
                  <a:rPr lang="ru-RU" dirty="0"/>
                  <a:t>2 – </a:t>
                </a:r>
                <a:r>
                  <a:rPr lang="en-US" dirty="0"/>
                  <a:t>only </a:t>
                </a:r>
                <a:r>
                  <a:rPr lang="en-US" dirty="0" smtClean="0"/>
                  <a:t>diagonal substitution </a:t>
                </a:r>
                <a:r>
                  <a:rPr lang="en-US" dirty="0"/>
                  <a:t>is performed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pPr lvl="2"/>
                <a:r>
                  <a:rPr lang="ru-RU" dirty="0"/>
                  <a:t>3 – </a:t>
                </a:r>
                <a:r>
                  <a:rPr lang="en-US" dirty="0"/>
                  <a:t>only </a:t>
                </a:r>
                <a:r>
                  <a:rPr lang="en-US" dirty="0" smtClean="0"/>
                  <a:t>backward </a:t>
                </a:r>
                <a:r>
                  <a:rPr lang="en-US" dirty="0"/>
                  <a:t>substitution is performed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81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smtClean="0"/>
              <a:t>n </a:t>
            </a:r>
            <a:r>
              <a:rPr lang="ru-RU" dirty="0" smtClean="0"/>
              <a:t>– </a:t>
            </a:r>
            <a:r>
              <a:rPr lang="en-US" dirty="0" smtClean="0"/>
              <a:t>pointer to</a:t>
            </a:r>
            <a:r>
              <a:rPr lang="ru-RU" dirty="0" smtClean="0"/>
              <a:t> </a:t>
            </a:r>
            <a:r>
              <a:rPr lang="ru-RU" b="1" dirty="0"/>
              <a:t>MKL_INT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smtClean="0"/>
              <a:t>System order.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/>
              <a:t>a, </a:t>
            </a:r>
            <a:r>
              <a:rPr lang="ru-RU" b="1" dirty="0" err="1"/>
              <a:t>ia</a:t>
            </a:r>
            <a:r>
              <a:rPr lang="ru-RU" b="1" dirty="0"/>
              <a:t>, </a:t>
            </a:r>
            <a:r>
              <a:rPr lang="ru-RU" b="1" dirty="0" err="1" smtClean="0"/>
              <a:t>ja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matrix in the CRS format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On default, numeration of the arrays  </a:t>
            </a:r>
            <a:r>
              <a:rPr lang="ru-RU" b="1" dirty="0" err="1" smtClean="0"/>
              <a:t>ia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ja</a:t>
            </a:r>
            <a:r>
              <a:rPr lang="ru-RU" dirty="0"/>
              <a:t> </a:t>
            </a:r>
            <a:r>
              <a:rPr lang="en-US" dirty="0" smtClean="0"/>
              <a:t>starts with </a:t>
            </a:r>
            <a:r>
              <a:rPr lang="ru-RU" dirty="0" smtClean="0"/>
              <a:t>1</a:t>
            </a:r>
            <a:r>
              <a:rPr lang="ru-RU" dirty="0"/>
              <a:t>, </a:t>
            </a:r>
            <a:r>
              <a:rPr lang="en-US" dirty="0" smtClean="0"/>
              <a:t>in the Fortran-language style</a:t>
            </a:r>
            <a:r>
              <a:rPr lang="ru-RU" dirty="0" smtClean="0"/>
              <a:t>. </a:t>
            </a:r>
            <a:r>
              <a:rPr lang="en-US" dirty="0"/>
              <a:t>It is important to note that for symmetric matrices </a:t>
            </a:r>
            <a:r>
              <a:rPr lang="en-US" dirty="0" smtClean="0"/>
              <a:t>only </a:t>
            </a:r>
            <a:r>
              <a:rPr lang="en-US" dirty="0"/>
              <a:t>their upper </a:t>
            </a:r>
            <a:r>
              <a:rPr lang="en-US" dirty="0" smtClean="0"/>
              <a:t>triangle </a:t>
            </a:r>
            <a:r>
              <a:rPr lang="en-US" dirty="0"/>
              <a:t>is required </a:t>
            </a:r>
            <a:r>
              <a:rPr lang="en-US" dirty="0" smtClean="0"/>
              <a:t>for input.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50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(5)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perm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</a:t>
            </a:r>
            <a:r>
              <a:rPr lang="ru-RU" dirty="0"/>
              <a:t> </a:t>
            </a:r>
            <a:r>
              <a:rPr lang="en-US" dirty="0" smtClean="0"/>
              <a:t>an array of the </a:t>
            </a:r>
            <a:r>
              <a:rPr lang="en-US" dirty="0"/>
              <a:t>elements </a:t>
            </a:r>
            <a:r>
              <a:rPr lang="en-US" dirty="0" smtClean="0"/>
              <a:t>of type </a:t>
            </a:r>
            <a:r>
              <a:rPr lang="ru-RU" b="1" dirty="0" smtClean="0"/>
              <a:t>MKL_INT</a:t>
            </a:r>
            <a:r>
              <a:rPr lang="ru-RU" dirty="0" smtClean="0"/>
              <a:t> </a:t>
            </a:r>
            <a:r>
              <a:rPr lang="en-US" dirty="0" smtClean="0"/>
              <a:t>and of length </a:t>
            </a:r>
            <a:r>
              <a:rPr lang="ru-RU" b="1" dirty="0" smtClean="0"/>
              <a:t>n</a:t>
            </a:r>
            <a:r>
              <a:rPr lang="ru-RU" dirty="0"/>
              <a:t>.</a:t>
            </a:r>
          </a:p>
          <a:p>
            <a:r>
              <a:rPr lang="en-US" dirty="0" smtClean="0"/>
              <a:t>Permutation vector</a:t>
            </a:r>
            <a:r>
              <a:rPr lang="ru-RU" dirty="0" smtClean="0"/>
              <a:t>. </a:t>
            </a:r>
            <a:r>
              <a:rPr lang="en-US" dirty="0"/>
              <a:t>Depending on </a:t>
            </a:r>
            <a:r>
              <a:rPr lang="en-US" dirty="0" smtClean="0"/>
              <a:t>the next parameters, it can </a:t>
            </a:r>
            <a:r>
              <a:rPr lang="en-US" dirty="0"/>
              <a:t>be </a:t>
            </a:r>
            <a:r>
              <a:rPr lang="en-US" dirty="0" smtClean="0"/>
              <a:t>either an input or output </a:t>
            </a:r>
            <a:r>
              <a:rPr lang="en-US" dirty="0"/>
              <a:t>parameter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  <a:p>
            <a:pPr lvl="0"/>
            <a:r>
              <a:rPr lang="ru-RU" b="1" dirty="0" err="1" smtClean="0"/>
              <a:t>nrhs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</a:t>
            </a:r>
            <a:r>
              <a:rPr lang="ru-RU" dirty="0"/>
              <a:t>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Number of the system right-hand sides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50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(6)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052736"/>
            <a:ext cx="8915400" cy="49688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iparm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</a:t>
            </a:r>
            <a:r>
              <a:rPr lang="ru-RU" dirty="0"/>
              <a:t> </a:t>
            </a:r>
            <a:r>
              <a:rPr lang="en-US" dirty="0" smtClean="0"/>
              <a:t>an array of </a:t>
            </a:r>
            <a:r>
              <a:rPr lang="ru-RU" b="1" dirty="0" smtClean="0"/>
              <a:t>MKL_INT</a:t>
            </a:r>
            <a:r>
              <a:rPr lang="en-US" dirty="0"/>
              <a:t> </a:t>
            </a:r>
            <a:r>
              <a:rPr lang="en-US" dirty="0" smtClean="0"/>
              <a:t>containing </a:t>
            </a:r>
            <a:r>
              <a:rPr lang="ru-RU" dirty="0" smtClean="0"/>
              <a:t>64 </a:t>
            </a:r>
            <a:r>
              <a:rPr lang="en-US" dirty="0" smtClean="0"/>
              <a:t>elements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/>
              <a:t>Array containing </a:t>
            </a:r>
            <a:r>
              <a:rPr lang="en-US" dirty="0" smtClean="0"/>
              <a:t> either the input parameters providing </a:t>
            </a:r>
            <a:r>
              <a:rPr lang="ru-RU" b="1" dirty="0" smtClean="0"/>
              <a:t>PARDISO</a:t>
            </a:r>
            <a:r>
              <a:rPr lang="en-US" b="1" dirty="0" smtClean="0"/>
              <a:t> </a:t>
            </a:r>
            <a:r>
              <a:rPr lang="en-US" dirty="0" smtClean="0"/>
              <a:t>settings</a:t>
            </a:r>
            <a:r>
              <a:rPr lang="en-US" dirty="0"/>
              <a:t> </a:t>
            </a:r>
            <a:r>
              <a:rPr lang="en-US" dirty="0" smtClean="0"/>
              <a:t>or the output information concerning </a:t>
            </a:r>
            <a:r>
              <a:rPr lang="ru-RU" b="1" dirty="0" smtClean="0"/>
              <a:t>PARDISO</a:t>
            </a:r>
            <a:r>
              <a:rPr lang="en-US" b="1" dirty="0" smtClean="0"/>
              <a:t> </a:t>
            </a:r>
            <a:r>
              <a:rPr lang="en-US" dirty="0" smtClean="0"/>
              <a:t>work</a:t>
            </a:r>
            <a:r>
              <a:rPr lang="ru-RU" dirty="0" smtClean="0"/>
              <a:t>. </a:t>
            </a:r>
          </a:p>
          <a:p>
            <a:endParaRPr lang="ru-RU" dirty="0"/>
          </a:p>
          <a:p>
            <a:pPr lvl="0"/>
            <a:r>
              <a:rPr lang="ru-RU" b="1" dirty="0" err="1" smtClean="0"/>
              <a:t>msglvl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</a:t>
            </a:r>
            <a:r>
              <a:rPr lang="ru-RU" dirty="0"/>
              <a:t> </a:t>
            </a:r>
            <a:r>
              <a:rPr lang="ru-RU" b="1" dirty="0" smtClean="0"/>
              <a:t>MKL_INT</a:t>
            </a:r>
            <a:r>
              <a:rPr lang="ru-RU" dirty="0"/>
              <a:t>.</a:t>
            </a:r>
          </a:p>
          <a:p>
            <a:r>
              <a:rPr lang="en-US" dirty="0" smtClean="0"/>
              <a:t>Switch for displaying the statistical information about the solving process </a:t>
            </a:r>
            <a:r>
              <a:rPr lang="ru-RU" dirty="0" smtClean="0"/>
              <a:t>(0 – </a:t>
            </a:r>
            <a:r>
              <a:rPr lang="en-US" dirty="0" smtClean="0"/>
              <a:t>output is switched on</a:t>
            </a:r>
            <a:r>
              <a:rPr lang="ru-RU" dirty="0" smtClean="0"/>
              <a:t>, 1 - </a:t>
            </a:r>
            <a:r>
              <a:rPr lang="en-US" dirty="0"/>
              <a:t>output is switched </a:t>
            </a:r>
            <a:r>
              <a:rPr lang="en-US" dirty="0" smtClean="0"/>
              <a:t>off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50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(7)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smtClean="0"/>
              <a:t>b </a:t>
            </a:r>
            <a:r>
              <a:rPr lang="ru-RU" dirty="0" smtClean="0"/>
              <a:t>–</a:t>
            </a:r>
            <a:r>
              <a:rPr lang="en-US" dirty="0" smtClean="0"/>
              <a:t> pointer to an array of </a:t>
            </a:r>
            <a:r>
              <a:rPr lang="ru-RU" b="1" dirty="0" err="1" smtClean="0"/>
              <a:t>float</a:t>
            </a:r>
            <a:r>
              <a:rPr lang="ru-RU" dirty="0" smtClean="0"/>
              <a:t>/</a:t>
            </a:r>
            <a:r>
              <a:rPr lang="ru-RU" b="1" dirty="0" err="1" smtClean="0"/>
              <a:t>double</a:t>
            </a:r>
            <a:r>
              <a:rPr lang="ru-RU" dirty="0" smtClean="0"/>
              <a:t>/</a:t>
            </a:r>
            <a:r>
              <a:rPr lang="ru-RU" b="1" dirty="0" err="1" smtClean="0"/>
              <a:t>complex</a:t>
            </a:r>
            <a:r>
              <a:rPr lang="ru-RU" dirty="0" smtClean="0"/>
              <a:t> </a:t>
            </a:r>
            <a:r>
              <a:rPr lang="en-US" dirty="0" smtClean="0"/>
              <a:t>elements of length </a:t>
            </a:r>
            <a:r>
              <a:rPr lang="ru-RU" b="1" dirty="0" smtClean="0"/>
              <a:t>n*</a:t>
            </a:r>
            <a:r>
              <a:rPr lang="ru-RU" b="1" dirty="0" err="1" smtClean="0"/>
              <a:t>nrhs</a:t>
            </a:r>
            <a:r>
              <a:rPr lang="ru-RU" dirty="0"/>
              <a:t>.</a:t>
            </a:r>
          </a:p>
          <a:p>
            <a:r>
              <a:rPr lang="en-US" dirty="0" smtClean="0"/>
              <a:t>Right-hand sides vector</a:t>
            </a:r>
            <a:r>
              <a:rPr lang="ru-RU" dirty="0" smtClean="0"/>
              <a:t>. </a:t>
            </a:r>
            <a:r>
              <a:rPr lang="en-US" dirty="0" smtClean="0"/>
              <a:t>The required system vector can be written to this array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lvl="0"/>
            <a:r>
              <a:rPr lang="ru-RU" b="1" dirty="0" smtClean="0"/>
              <a:t>x </a:t>
            </a:r>
            <a:r>
              <a:rPr lang="ru-RU" dirty="0" smtClean="0"/>
              <a:t>– </a:t>
            </a:r>
            <a:r>
              <a:rPr lang="en-US" dirty="0"/>
              <a:t>pointer to an array of </a:t>
            </a:r>
            <a:r>
              <a:rPr lang="ru-RU" b="1" dirty="0" err="1" smtClean="0"/>
              <a:t>float</a:t>
            </a:r>
            <a:r>
              <a:rPr lang="ru-RU" dirty="0" smtClean="0"/>
              <a:t>/</a:t>
            </a:r>
            <a:r>
              <a:rPr lang="ru-RU" b="1" dirty="0" err="1" smtClean="0"/>
              <a:t>double</a:t>
            </a:r>
            <a:r>
              <a:rPr lang="ru-RU" dirty="0" smtClean="0"/>
              <a:t>/</a:t>
            </a:r>
            <a:r>
              <a:rPr lang="ru-RU" b="1" dirty="0" err="1" smtClean="0"/>
              <a:t>complex</a:t>
            </a:r>
            <a:r>
              <a:rPr lang="ru-RU" dirty="0" smtClean="0"/>
              <a:t> </a:t>
            </a:r>
            <a:r>
              <a:rPr lang="en-US" dirty="0"/>
              <a:t>elements of length </a:t>
            </a:r>
            <a:r>
              <a:rPr lang="ru-RU" b="1" dirty="0" smtClean="0"/>
              <a:t>n*</a:t>
            </a:r>
            <a:r>
              <a:rPr lang="ru-RU" b="1" dirty="0" err="1" smtClean="0"/>
              <a:t>nrhs</a:t>
            </a:r>
            <a:r>
              <a:rPr lang="ru-RU" dirty="0"/>
              <a:t>.</a:t>
            </a:r>
          </a:p>
          <a:p>
            <a:r>
              <a:rPr lang="en-US" dirty="0" smtClean="0"/>
              <a:t>Solution vector</a:t>
            </a:r>
            <a:r>
              <a:rPr lang="ru-RU" dirty="0" smtClean="0"/>
              <a:t>. </a:t>
            </a:r>
            <a:r>
              <a:rPr lang="en-US" dirty="0" smtClean="0"/>
              <a:t>If the parameters are chosen so that the solution is written to </a:t>
            </a:r>
            <a:r>
              <a:rPr lang="ru-RU" b="1" dirty="0" smtClean="0"/>
              <a:t>b</a:t>
            </a:r>
            <a:r>
              <a:rPr lang="ru-RU" dirty="0"/>
              <a:t>, </a:t>
            </a:r>
            <a:r>
              <a:rPr lang="en-US" b="1" dirty="0" smtClean="0"/>
              <a:t>x</a:t>
            </a:r>
            <a:r>
              <a:rPr lang="en-US" dirty="0" smtClean="0"/>
              <a:t> is used </a:t>
            </a:r>
            <a:r>
              <a:rPr lang="en-US" dirty="0"/>
              <a:t>as an </a:t>
            </a:r>
            <a:r>
              <a:rPr lang="en-US" dirty="0" smtClean="0"/>
              <a:t>operational array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81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PARDISO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(8)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PARDISO</a:t>
            </a:r>
            <a:r>
              <a:rPr lang="ru-RU" dirty="0"/>
              <a:t> (</a:t>
            </a:r>
            <a:r>
              <a:rPr lang="en-US" dirty="0" err="1"/>
              <a:t>pt</a:t>
            </a:r>
            <a:r>
              <a:rPr lang="ru-RU" dirty="0"/>
              <a:t>, </a:t>
            </a:r>
            <a:r>
              <a:rPr lang="en-US" dirty="0" err="1"/>
              <a:t>maxfct</a:t>
            </a:r>
            <a:r>
              <a:rPr lang="ru-RU" dirty="0"/>
              <a:t>, </a:t>
            </a:r>
            <a:r>
              <a:rPr lang="en-US" dirty="0" err="1"/>
              <a:t>mnum</a:t>
            </a:r>
            <a:r>
              <a:rPr lang="ru-RU" dirty="0"/>
              <a:t>, </a:t>
            </a:r>
            <a:r>
              <a:rPr lang="en-US" dirty="0" err="1"/>
              <a:t>mtype</a:t>
            </a:r>
            <a:r>
              <a:rPr lang="ru-RU" dirty="0"/>
              <a:t>, </a:t>
            </a:r>
            <a:r>
              <a:rPr lang="en-US" dirty="0"/>
              <a:t>phase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/>
              <a:t>a</a:t>
            </a:r>
            <a:r>
              <a:rPr lang="ru-RU" dirty="0"/>
              <a:t>, </a:t>
            </a:r>
            <a:r>
              <a:rPr lang="en-US" dirty="0" err="1"/>
              <a:t>ia</a:t>
            </a:r>
            <a:r>
              <a:rPr lang="ru-RU" dirty="0"/>
              <a:t>, </a:t>
            </a:r>
            <a:r>
              <a:rPr lang="en-US" dirty="0" err="1"/>
              <a:t>ja</a:t>
            </a:r>
            <a:r>
              <a:rPr lang="ru-RU" dirty="0"/>
              <a:t>,  </a:t>
            </a:r>
          </a:p>
          <a:p>
            <a:pPr marL="0" indent="0">
              <a:buNone/>
            </a:pPr>
            <a:r>
              <a:rPr lang="en-US" dirty="0"/>
              <a:t>         perm,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iparm</a:t>
            </a:r>
            <a:r>
              <a:rPr lang="en-US" dirty="0"/>
              <a:t>, </a:t>
            </a:r>
            <a:r>
              <a:rPr lang="en-US" dirty="0" err="1"/>
              <a:t>msglvl</a:t>
            </a:r>
            <a:r>
              <a:rPr lang="en-US" dirty="0"/>
              <a:t>, b, x, error);</a:t>
            </a:r>
            <a:endParaRPr lang="ru-RU" dirty="0"/>
          </a:p>
          <a:p>
            <a:endParaRPr lang="ru-RU" dirty="0" smtClean="0"/>
          </a:p>
          <a:p>
            <a:pPr lvl="0"/>
            <a:r>
              <a:rPr lang="ru-RU" b="1" dirty="0" err="1" smtClean="0"/>
              <a:t>error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pointer to </a:t>
            </a:r>
            <a:r>
              <a:rPr lang="ru-RU" b="1" dirty="0" smtClean="0"/>
              <a:t>MKL_INT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smtClean="0"/>
              <a:t>Error indicator</a:t>
            </a:r>
            <a:r>
              <a:rPr lang="ru-RU" dirty="0" smtClean="0"/>
              <a:t>. </a:t>
            </a:r>
            <a:r>
              <a:rPr lang="en-US" dirty="0" smtClean="0"/>
              <a:t>If a value of this parameter equals 0 </a:t>
            </a:r>
            <a:r>
              <a:rPr lang="en-US" dirty="0"/>
              <a:t>after </a:t>
            </a:r>
            <a:r>
              <a:rPr lang="ru-RU" b="1" dirty="0"/>
              <a:t>PARDISO</a:t>
            </a:r>
            <a:r>
              <a:rPr lang="ru-RU" dirty="0"/>
              <a:t> </a:t>
            </a:r>
            <a:r>
              <a:rPr lang="en-US" dirty="0"/>
              <a:t>execution</a:t>
            </a:r>
            <a:r>
              <a:rPr lang="en-US" dirty="0" smtClean="0"/>
              <a:t>, the solver worked correctly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73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Reordering phase in PARDISO</a:t>
            </a:r>
            <a:r>
              <a:rPr lang="ru-RU" dirty="0" smtClean="0"/>
              <a:t>. </a:t>
            </a:r>
            <a:r>
              <a:rPr lang="en-US" dirty="0" smtClean="0"/>
              <a:t>Call example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95300" y="1196976"/>
            <a:ext cx="8915400" cy="4968875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2,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matrix is symmetric and positive definite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phase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= 11,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reordering and symbolic factorization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perm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new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permutation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number of right-hand sides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statistical information output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error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= 0;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error code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[64];</a:t>
            </a:r>
          </a:p>
          <a:p>
            <a:pPr marL="0" indent="0">
              <a:buNone/>
            </a:pP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[0] = 0;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default parameters are used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 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reordering by the nested dissection method is used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*b = NULL;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*x = NULL;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PARDISO 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&amp;phase, &amp;n, value,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rowIndex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col,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perm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b, x, &amp;error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9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Reordering phase in PARDISO</a:t>
            </a:r>
            <a:r>
              <a:rPr lang="ru-RU" dirty="0"/>
              <a:t>. </a:t>
            </a:r>
            <a:r>
              <a:rPr lang="en-US" dirty="0"/>
              <a:t>Call </a:t>
            </a:r>
            <a:r>
              <a:rPr lang="en-US" dirty="0" smtClean="0"/>
              <a:t>example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95300" y="1196977"/>
            <a:ext cx="8915400" cy="1943991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[64];</a:t>
            </a:r>
          </a:p>
          <a:p>
            <a:pPr marL="0" indent="0">
              <a:buNone/>
            </a:pP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[0] = 1;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filling of parameter array by user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[1] = 0;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reordering by the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minimum degree method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is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used</a:t>
            </a:r>
          </a:p>
          <a:p>
            <a:pPr marL="0" indent="0">
              <a:buNone/>
            </a:pP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[17] = -1;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write the number of nonzero elements in the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          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matrix U to this variable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5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factorization and solving of the system in PARDISO</a:t>
            </a:r>
            <a:r>
              <a:rPr lang="ru-RU" dirty="0"/>
              <a:t>. </a:t>
            </a:r>
            <a:r>
              <a:rPr lang="en-US" dirty="0" smtClean="0"/>
              <a:t>Call example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95300" y="1196976"/>
            <a:ext cx="8915400" cy="4968875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2,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phase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13,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factorization and solving of the system</a:t>
            </a:r>
            <a:endParaRPr lang="ru-RU" sz="1600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*perm = new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[n],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1,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1,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error = 0;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[64];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[0] = 0;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*x = new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[n];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PARDISO 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&amp;phase, &amp;n, value,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rowIndex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col, 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perm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b, x, &amp;error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254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The objective of the </a:t>
            </a:r>
            <a:r>
              <a:rPr lang="en-US" b="1" i="1" dirty="0" smtClean="0"/>
              <a:t>work </a:t>
            </a:r>
            <a:r>
              <a:rPr lang="en-US" dirty="0"/>
              <a:t>is to investigate some methods for solving SLAE with a sparse matrix by example of stationary problem of </a:t>
            </a:r>
            <a:r>
              <a:rPr lang="en-US" dirty="0" smtClean="0"/>
              <a:t>heat distribution </a:t>
            </a:r>
            <a:r>
              <a:rPr lang="en-US" dirty="0"/>
              <a:t>in a rectangular plate with specified temperature boundary </a:t>
            </a:r>
            <a:r>
              <a:rPr lang="en-US" dirty="0" smtClean="0"/>
              <a:t>conditions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087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way to call </a:t>
            </a:r>
            <a:r>
              <a:rPr lang="ru-RU" dirty="0" smtClean="0"/>
              <a:t>(</a:t>
            </a:r>
            <a:r>
              <a:rPr lang="en-US" dirty="0" smtClean="0"/>
              <a:t>DSS interface</a:t>
            </a:r>
            <a:r>
              <a:rPr lang="ru-RU" dirty="0" smtClean="0"/>
              <a:t>)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MKL </a:t>
            </a:r>
            <a:r>
              <a:rPr lang="en-US" dirty="0"/>
              <a:t>PARDISO </a:t>
            </a:r>
            <a:r>
              <a:rPr lang="en-US" dirty="0" smtClean="0"/>
              <a:t>developers </a:t>
            </a:r>
            <a:r>
              <a:rPr lang="en-US" dirty="0"/>
              <a:t>provide an additional way to call through the </a:t>
            </a:r>
            <a:r>
              <a:rPr lang="en-US" dirty="0" smtClean="0"/>
              <a:t>Direct Sparse Solver </a:t>
            </a:r>
            <a:r>
              <a:rPr lang="en-US" dirty="0"/>
              <a:t>(DSS) </a:t>
            </a:r>
            <a:r>
              <a:rPr lang="en-US" dirty="0" smtClean="0"/>
              <a:t>interface.</a:t>
            </a:r>
          </a:p>
          <a:p>
            <a:r>
              <a:rPr lang="en-US" dirty="0" smtClean="0"/>
              <a:t>The functions from the DSS interface </a:t>
            </a:r>
            <a:r>
              <a:rPr lang="en-US" dirty="0"/>
              <a:t>have a simplified </a:t>
            </a:r>
            <a:r>
              <a:rPr lang="en-US" dirty="0" smtClean="0"/>
              <a:t>set of parameters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977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way to call </a:t>
            </a:r>
            <a:r>
              <a:rPr lang="ru-RU" dirty="0"/>
              <a:t>(</a:t>
            </a:r>
            <a:r>
              <a:rPr lang="en-US" dirty="0"/>
              <a:t>DSS interface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Solver initialization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 smtClean="0"/>
              <a:t>dss</a:t>
            </a:r>
            <a:r>
              <a:rPr lang="ru-RU" dirty="0"/>
              <a:t>_</a:t>
            </a:r>
            <a:r>
              <a:rPr lang="en-US" dirty="0" smtClean="0"/>
              <a:t>create</a:t>
            </a:r>
            <a:endParaRPr lang="ru-RU" dirty="0" smtClean="0"/>
          </a:p>
          <a:p>
            <a:r>
              <a:rPr lang="en-US" dirty="0" smtClean="0"/>
              <a:t>Determination of the matrix </a:t>
            </a:r>
            <a:r>
              <a:rPr lang="en-US" dirty="0" err="1" smtClean="0"/>
              <a:t>sparsity</a:t>
            </a:r>
            <a:r>
              <a:rPr lang="en-US" dirty="0" smtClean="0"/>
              <a:t> structure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 smtClean="0"/>
              <a:t>dss_define_structure</a:t>
            </a:r>
            <a:endParaRPr lang="ru-RU" dirty="0" smtClean="0"/>
          </a:p>
          <a:p>
            <a:r>
              <a:rPr lang="en-US" dirty="0" smtClean="0"/>
              <a:t>Reordering and symbolic factorization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 smtClean="0"/>
              <a:t>dss_reorder</a:t>
            </a:r>
            <a:endParaRPr lang="ru-RU" dirty="0" smtClean="0"/>
          </a:p>
          <a:p>
            <a:r>
              <a:rPr lang="en-US" dirty="0"/>
              <a:t>Numerical </a:t>
            </a:r>
            <a:r>
              <a:rPr lang="en-US" dirty="0" smtClean="0"/>
              <a:t>factorization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 smtClean="0"/>
              <a:t>dss_factor_real</a:t>
            </a:r>
            <a:r>
              <a:rPr lang="ru-RU" dirty="0" smtClean="0"/>
              <a:t> (</a:t>
            </a:r>
            <a:r>
              <a:rPr lang="en-US" dirty="0" err="1" smtClean="0"/>
              <a:t>dss_factor_complex</a:t>
            </a:r>
            <a:r>
              <a:rPr lang="ru-RU" dirty="0" smtClean="0"/>
              <a:t>)</a:t>
            </a:r>
          </a:p>
          <a:p>
            <a:r>
              <a:rPr lang="en-US" dirty="0" smtClean="0"/>
              <a:t>System solution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 smtClean="0"/>
              <a:t>dss_solve_real</a:t>
            </a:r>
            <a:r>
              <a:rPr lang="ru-RU" dirty="0" smtClean="0"/>
              <a:t> (</a:t>
            </a:r>
            <a:r>
              <a:rPr lang="en-US" dirty="0" err="1" smtClean="0"/>
              <a:t>dss_solve_complex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55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way to call </a:t>
            </a:r>
            <a:r>
              <a:rPr lang="ru-RU" dirty="0"/>
              <a:t>(</a:t>
            </a:r>
            <a:r>
              <a:rPr lang="en-US" dirty="0"/>
              <a:t>DSS interface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Collecting of the statistical information about execution of each of the </a:t>
            </a:r>
            <a:r>
              <a:rPr lang="en-US" dirty="0" smtClean="0"/>
              <a:t>phases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/>
              <a:t>dss_statistics</a:t>
            </a:r>
            <a:endParaRPr lang="ru-RU" dirty="0" smtClean="0"/>
          </a:p>
          <a:p>
            <a:r>
              <a:rPr lang="en-US" dirty="0" smtClean="0"/>
              <a:t>Solver work termination and release of the data structures created during the execution</a:t>
            </a:r>
            <a:r>
              <a:rPr lang="ru-RU" dirty="0" smtClean="0"/>
              <a:t>:</a:t>
            </a:r>
          </a:p>
          <a:p>
            <a:pPr lvl="1"/>
            <a:r>
              <a:rPr lang="en-US" dirty="0" err="1"/>
              <a:t>dss</a:t>
            </a:r>
            <a:r>
              <a:rPr lang="ru-RU" dirty="0"/>
              <a:t>_</a:t>
            </a:r>
            <a:r>
              <a:rPr lang="en-US" dirty="0"/>
              <a:t>delete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52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possibilities of Intel</a:t>
            </a:r>
            <a:r>
              <a:rPr lang="en-US" dirty="0"/>
              <a:t>®</a:t>
            </a:r>
            <a:r>
              <a:rPr lang="en-US" dirty="0" smtClean="0"/>
              <a:t> </a:t>
            </a:r>
            <a:r>
              <a:rPr lang="en-US" dirty="0"/>
              <a:t>Math Kernel Library</a:t>
            </a:r>
            <a:r>
              <a:rPr lang="ru-RU" dirty="0"/>
              <a:t> </a:t>
            </a:r>
            <a:r>
              <a:rPr lang="en-US" dirty="0" err="1"/>
              <a:t>Lapack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Solving of SLAE with a band matrix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50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 matrices storage method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matrix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has the size of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b="0" i="1" smtClean="0">
                        <a:latin typeface="Cambria Math"/>
                      </a:rPr>
                      <m:t>.</m:t>
                    </m:r>
                  </m:oMath>
                </a14:m>
                <a:endParaRPr lang="ru-RU" b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 smtClean="0"/>
                  <a:t>number of diagonals under the main diagonal</a:t>
                </a:r>
                <a:r>
                  <a:rPr lang="ru-RU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number of diagonals </a:t>
                </a:r>
                <a:r>
                  <a:rPr lang="en-US" dirty="0" smtClean="0"/>
                  <a:t>above the </a:t>
                </a:r>
                <a:r>
                  <a:rPr lang="en-US" dirty="0"/>
                  <a:t>main diagonal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A two-dimensional array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 smtClean="0"/>
                  <a:t> is required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for storing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. </a:t>
                </a: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The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element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with indices 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𝑖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𝑗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𝑖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𝑗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1,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ru-RU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𝑢</m:t>
                            </m:r>
                          </m:sub>
                        </m:sSub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e>
                    </m:acc>
                  </m:oMath>
                </a14:m>
                <a:r>
                  <a:rPr lang="ru-RU" dirty="0">
                    <a:solidFill>
                      <a:schemeClr val="tx1"/>
                    </a:solidFill>
                  </a:rPr>
                  <a:t>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means the element of the 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𝑗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-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th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diagonal, in the </a:t>
                </a:r>
                <a14:m>
                  <m:oMath xmlns:m="http://schemas.openxmlformats.org/officeDocument/2006/math"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𝑖</m:t>
                    </m:r>
                  </m:oMath>
                </a14:m>
                <a:r>
                  <a:rPr lang="ru-RU" dirty="0" smtClean="0">
                    <a:solidFill>
                      <a:schemeClr val="tx1"/>
                    </a:solidFill>
                  </a:rPr>
                  <a:t>-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th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column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3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7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example for the matrix </a:t>
            </a:r>
            <a:r>
              <a:rPr lang="ru-RU" dirty="0" smtClean="0"/>
              <a:t>5</a:t>
            </a:r>
            <a:r>
              <a:rPr lang="en-US" dirty="0" smtClean="0"/>
              <a:t>x5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Initial band matrix</a:t>
                </a:r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𝐴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35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45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55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  <a:p>
                <a:r>
                  <a:rPr lang="en-US" dirty="0" smtClean="0"/>
                  <a:t>Storage method</a:t>
                </a:r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54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241032" y="2132856"/>
            <a:ext cx="1080120" cy="936104"/>
            <a:chOff x="5241032" y="2132856"/>
            <a:chExt cx="1080120" cy="936104"/>
          </a:xfrm>
        </p:grpSpPr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5241032" y="3068960"/>
              <a:ext cx="10801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6307562" y="2132856"/>
              <a:ext cx="0" cy="9361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Группа 10"/>
          <p:cNvGrpSpPr/>
          <p:nvPr/>
        </p:nvGrpSpPr>
        <p:grpSpPr>
          <a:xfrm>
            <a:off x="4520952" y="1772816"/>
            <a:ext cx="1080120" cy="936104"/>
            <a:chOff x="5241032" y="2132856"/>
            <a:chExt cx="1080120" cy="936104"/>
          </a:xfrm>
        </p:grpSpPr>
        <p:cxnSp>
          <p:nvCxnSpPr>
            <p:cNvPr id="12" name="Прямая соединительная линия 11"/>
            <p:cNvCxnSpPr/>
            <p:nvPr/>
          </p:nvCxnSpPr>
          <p:spPr bwMode="auto">
            <a:xfrm>
              <a:off x="5241032" y="3068960"/>
              <a:ext cx="10801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Прямая соединительная линия 12"/>
            <p:cNvCxnSpPr/>
            <p:nvPr/>
          </p:nvCxnSpPr>
          <p:spPr bwMode="auto">
            <a:xfrm>
              <a:off x="6307562" y="2132856"/>
              <a:ext cx="0" cy="9361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4" name="Группа 13"/>
          <p:cNvGrpSpPr/>
          <p:nvPr/>
        </p:nvGrpSpPr>
        <p:grpSpPr>
          <a:xfrm>
            <a:off x="3728864" y="1700808"/>
            <a:ext cx="1080120" cy="648072"/>
            <a:chOff x="5241032" y="2132856"/>
            <a:chExt cx="1080120" cy="936104"/>
          </a:xfrm>
        </p:grpSpPr>
        <p:cxnSp>
          <p:nvCxnSpPr>
            <p:cNvPr id="15" name="Прямая соединительная линия 14"/>
            <p:cNvCxnSpPr/>
            <p:nvPr/>
          </p:nvCxnSpPr>
          <p:spPr bwMode="auto">
            <a:xfrm>
              <a:off x="5241032" y="3068960"/>
              <a:ext cx="10801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Прямая соединительная линия 15"/>
            <p:cNvCxnSpPr/>
            <p:nvPr/>
          </p:nvCxnSpPr>
          <p:spPr bwMode="auto">
            <a:xfrm>
              <a:off x="6307562" y="2132856"/>
              <a:ext cx="0" cy="9361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Группа 16"/>
          <p:cNvGrpSpPr/>
          <p:nvPr/>
        </p:nvGrpSpPr>
        <p:grpSpPr>
          <a:xfrm>
            <a:off x="3620852" y="1700807"/>
            <a:ext cx="540060" cy="279749"/>
            <a:chOff x="5241032" y="2132856"/>
            <a:chExt cx="1080120" cy="936104"/>
          </a:xfrm>
        </p:grpSpPr>
        <p:cxnSp>
          <p:nvCxnSpPr>
            <p:cNvPr id="18" name="Прямая соединительная линия 17"/>
            <p:cNvCxnSpPr/>
            <p:nvPr/>
          </p:nvCxnSpPr>
          <p:spPr bwMode="auto">
            <a:xfrm>
              <a:off x="5241032" y="3068960"/>
              <a:ext cx="108012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Прямая соединительная линия 18"/>
            <p:cNvCxnSpPr/>
            <p:nvPr/>
          </p:nvCxnSpPr>
          <p:spPr bwMode="auto">
            <a:xfrm>
              <a:off x="6307562" y="2132856"/>
              <a:ext cx="0" cy="93610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113446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method for symmetric band matrices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matrix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has the size of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.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number of diagonals under the main diagonal</a:t>
                </a:r>
                <a:r>
                  <a:rPr lang="ru-RU" dirty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number of diagonals above the main diagonal</a:t>
                </a:r>
                <a:r>
                  <a:rPr lang="ru-RU" dirty="0"/>
                  <a:t>.</a:t>
                </a:r>
              </a:p>
              <a:p>
                <a:endParaRPr lang="ru-RU" dirty="0"/>
              </a:p>
              <a:p>
                <a:r>
                  <a:rPr lang="en-US" dirty="0"/>
                  <a:t>A two-dimensional array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/>
                  <a:t> is required for storing</a:t>
                </a:r>
                <a:r>
                  <a:rPr lang="ru-RU" dirty="0"/>
                  <a:t>. </a:t>
                </a:r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027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example for the matrix </a:t>
            </a:r>
            <a:r>
              <a:rPr lang="ru-RU" dirty="0"/>
              <a:t>5</a:t>
            </a:r>
            <a:r>
              <a:rPr lang="en-US" dirty="0"/>
              <a:t>x5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Initial </a:t>
                </a:r>
                <a:r>
                  <a:rPr lang="en-US" dirty="0" smtClean="0"/>
                  <a:t>symmetric band </a:t>
                </a:r>
                <a:r>
                  <a:rPr lang="en-US" dirty="0"/>
                  <a:t>matrix </a:t>
                </a:r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𝐴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35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45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55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 smtClean="0"/>
              </a:p>
              <a:p>
                <a:r>
                  <a:rPr lang="en-US" dirty="0"/>
                  <a:t>Storage </a:t>
                </a:r>
                <a:r>
                  <a:rPr lang="en-US" dirty="0" smtClean="0"/>
                  <a:t>method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∗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13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24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44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35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45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/>
                                      </a:rPr>
                                      <m:t>55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512840" y="1916832"/>
            <a:ext cx="3168352" cy="1440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6321152" y="2204864"/>
            <a:ext cx="0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5601072" y="1844824"/>
            <a:ext cx="0" cy="936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>
            <a:off x="4880992" y="1700808"/>
            <a:ext cx="0" cy="7920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4088904" y="1664804"/>
            <a:ext cx="0" cy="3960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102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MKL LAPACK functions for solving SLAE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Functions call scheme</a:t>
            </a:r>
            <a:r>
              <a:rPr lang="ru-RU" dirty="0" smtClean="0"/>
              <a:t>:</a:t>
            </a:r>
          </a:p>
          <a:p>
            <a:pPr lvl="1"/>
            <a:r>
              <a:rPr lang="ru-RU" b="1" dirty="0" err="1" smtClean="0"/>
              <a:t>dpbtrf</a:t>
            </a:r>
            <a:r>
              <a:rPr lang="ru-RU" dirty="0" smtClean="0"/>
              <a:t> – </a:t>
            </a:r>
            <a:r>
              <a:rPr lang="en-US" dirty="0" smtClean="0"/>
              <a:t>decomposition searching</a:t>
            </a:r>
            <a:r>
              <a:rPr lang="ru-RU" dirty="0" smtClean="0"/>
              <a:t>,</a:t>
            </a:r>
          </a:p>
          <a:p>
            <a:pPr lvl="1"/>
            <a:r>
              <a:rPr lang="ru-RU" b="1" dirty="0" err="1" smtClean="0"/>
              <a:t>dpbtrs</a:t>
            </a:r>
            <a:r>
              <a:rPr lang="ru-RU" dirty="0" smtClean="0"/>
              <a:t> – </a:t>
            </a:r>
            <a:r>
              <a:rPr lang="en-US" dirty="0" smtClean="0"/>
              <a:t>SLAE solving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dirty="0" smtClean="0"/>
              <a:t>Remark</a:t>
            </a:r>
            <a:r>
              <a:rPr lang="ru-RU" dirty="0" smtClean="0"/>
              <a:t>: </a:t>
            </a:r>
            <a:r>
              <a:rPr lang="en-US" dirty="0" smtClean="0"/>
              <a:t>the scheme works for the symmetric and positive definite matrices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50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arguments for </a:t>
            </a:r>
            <a:r>
              <a:rPr lang="en-US" dirty="0" err="1" smtClean="0"/>
              <a:t>dpbtrf</a:t>
            </a:r>
            <a:r>
              <a:rPr lang="ru-RU" dirty="0" smtClean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dpbtrf</a:t>
            </a:r>
            <a:r>
              <a:rPr lang="ru-RU" dirty="0"/>
              <a:t>(</a:t>
            </a:r>
            <a:r>
              <a:rPr lang="en-US" dirty="0" err="1"/>
              <a:t>uplo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 err="1"/>
              <a:t>kd</a:t>
            </a:r>
            <a:r>
              <a:rPr lang="ru-RU" dirty="0"/>
              <a:t>, </a:t>
            </a:r>
            <a:r>
              <a:rPr lang="en-US" dirty="0" err="1"/>
              <a:t>ab</a:t>
            </a:r>
            <a:r>
              <a:rPr lang="ru-RU" dirty="0"/>
              <a:t>, </a:t>
            </a:r>
            <a:r>
              <a:rPr lang="en-US" dirty="0" err="1"/>
              <a:t>ldab</a:t>
            </a:r>
            <a:r>
              <a:rPr lang="ru-RU" dirty="0"/>
              <a:t>, </a:t>
            </a:r>
            <a:r>
              <a:rPr lang="en-US" dirty="0"/>
              <a:t>info</a:t>
            </a:r>
            <a:r>
              <a:rPr lang="ru-RU" dirty="0"/>
              <a:t>);</a:t>
            </a:r>
          </a:p>
          <a:p>
            <a:endParaRPr lang="ru-RU" dirty="0" smtClean="0"/>
          </a:p>
          <a:p>
            <a:pPr lvl="0"/>
            <a:r>
              <a:rPr lang="ru-RU" b="1" dirty="0" err="1" smtClean="0"/>
              <a:t>uplo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 smtClean="0"/>
              <a:t>pointer to the symbol type</a:t>
            </a:r>
            <a:r>
              <a:rPr lang="ru-RU" dirty="0" smtClean="0"/>
              <a:t>, </a:t>
            </a:r>
            <a:r>
              <a:rPr lang="ru-RU" b="1" dirty="0" err="1"/>
              <a:t>char</a:t>
            </a:r>
            <a:r>
              <a:rPr lang="ru-RU" b="1" dirty="0"/>
              <a:t>*</a:t>
            </a:r>
            <a:r>
              <a:rPr lang="ru-RU" dirty="0"/>
              <a:t>. </a:t>
            </a:r>
          </a:p>
          <a:p>
            <a:r>
              <a:rPr lang="en-US" dirty="0" smtClean="0"/>
              <a:t>The value under the pointer should be  </a:t>
            </a:r>
            <a:r>
              <a:rPr lang="ru-RU" dirty="0" smtClean="0"/>
              <a:t>‘</a:t>
            </a:r>
            <a:r>
              <a:rPr lang="en-US" dirty="0"/>
              <a:t>U</a:t>
            </a:r>
            <a:r>
              <a:rPr lang="ru-RU" dirty="0"/>
              <a:t>’ </a:t>
            </a:r>
            <a:r>
              <a:rPr lang="en-US" dirty="0" smtClean="0"/>
              <a:t>or</a:t>
            </a:r>
            <a:r>
              <a:rPr lang="ru-RU" dirty="0" smtClean="0"/>
              <a:t> </a:t>
            </a:r>
            <a:r>
              <a:rPr lang="ru-RU" dirty="0"/>
              <a:t>‘</a:t>
            </a:r>
            <a:r>
              <a:rPr lang="en-US" dirty="0"/>
              <a:t>L</a:t>
            </a:r>
            <a:r>
              <a:rPr lang="ru-RU" dirty="0"/>
              <a:t>’. </a:t>
            </a:r>
            <a:r>
              <a:rPr lang="en-US" dirty="0" smtClean="0"/>
              <a:t>Depending on the value of </a:t>
            </a:r>
            <a:r>
              <a:rPr lang="en-US" b="1" dirty="0" err="1" smtClean="0"/>
              <a:t>uplo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the input matrix is considered either as upper triangular </a:t>
            </a:r>
            <a:r>
              <a:rPr lang="ru-RU" dirty="0" smtClean="0"/>
              <a:t>(</a:t>
            </a:r>
            <a:r>
              <a:rPr lang="ru-RU" b="1" dirty="0" err="1"/>
              <a:t>uplo</a:t>
            </a:r>
            <a:r>
              <a:rPr lang="ru-RU" b="1" dirty="0"/>
              <a:t> = ‘U</a:t>
            </a:r>
            <a:r>
              <a:rPr lang="ru-RU" b="1" dirty="0" smtClean="0"/>
              <a:t>’</a:t>
            </a:r>
            <a:r>
              <a:rPr lang="ru-RU" dirty="0" smtClean="0"/>
              <a:t>)</a:t>
            </a:r>
            <a:r>
              <a:rPr lang="en-US" dirty="0" smtClean="0"/>
              <a:t> or as lower triangular </a:t>
            </a:r>
            <a:r>
              <a:rPr lang="ru-RU" dirty="0" smtClean="0"/>
              <a:t>(</a:t>
            </a:r>
            <a:r>
              <a:rPr lang="ru-RU" b="1" dirty="0" err="1"/>
              <a:t>uplo</a:t>
            </a:r>
            <a:r>
              <a:rPr lang="ru-RU" b="1" dirty="0"/>
              <a:t> = ‘L</a:t>
            </a:r>
            <a:r>
              <a:rPr lang="ru-RU" b="1" dirty="0" smtClean="0"/>
              <a:t>’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lvl="0"/>
            <a:r>
              <a:rPr lang="ru-RU" b="1" dirty="0" smtClean="0"/>
              <a:t>n </a:t>
            </a:r>
            <a:r>
              <a:rPr lang="ru-RU" dirty="0" smtClean="0"/>
              <a:t>– </a:t>
            </a:r>
            <a:r>
              <a:rPr lang="en-US" dirty="0" smtClean="0"/>
              <a:t>pointer to </a:t>
            </a:r>
            <a:r>
              <a:rPr lang="en-US" b="1" dirty="0" err="1" smtClean="0"/>
              <a:t>int</a:t>
            </a:r>
            <a:r>
              <a:rPr lang="ru-RU" dirty="0"/>
              <a:t>. </a:t>
            </a:r>
          </a:p>
          <a:p>
            <a:r>
              <a:rPr lang="en-US" dirty="0" smtClean="0"/>
              <a:t>Matrix order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907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Studying the possibilities of the Intel</a:t>
            </a:r>
            <a:r>
              <a:rPr lang="ru-RU" dirty="0"/>
              <a:t>® </a:t>
            </a:r>
            <a:r>
              <a:rPr lang="en-US" dirty="0"/>
              <a:t>MKL </a:t>
            </a:r>
            <a:r>
              <a:rPr lang="en-US" dirty="0" smtClean="0"/>
              <a:t>PARDISO package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 smtClean="0"/>
              <a:t>Development of sequential and </a:t>
            </a:r>
            <a:r>
              <a:rPr lang="en-US" dirty="0"/>
              <a:t>parallel solving functions </a:t>
            </a:r>
            <a:r>
              <a:rPr lang="en-US" dirty="0" smtClean="0"/>
              <a:t>for SLAE using Intel</a:t>
            </a:r>
            <a:r>
              <a:rPr lang="ru-RU" dirty="0"/>
              <a:t>® </a:t>
            </a:r>
            <a:r>
              <a:rPr lang="en-US" dirty="0"/>
              <a:t>MKL PARDISO</a:t>
            </a:r>
            <a:r>
              <a:rPr lang="ru-RU" dirty="0"/>
              <a:t>.</a:t>
            </a:r>
          </a:p>
          <a:p>
            <a:pPr lvl="0"/>
            <a:r>
              <a:rPr lang="en-US" dirty="0"/>
              <a:t>Development of solving </a:t>
            </a:r>
            <a:r>
              <a:rPr lang="en-US" dirty="0" smtClean="0"/>
              <a:t>function for SLAE with a band matrix using </a:t>
            </a:r>
            <a:r>
              <a:rPr lang="en-US" dirty="0"/>
              <a:t>Intel</a:t>
            </a:r>
            <a:r>
              <a:rPr lang="ru-RU" dirty="0"/>
              <a:t>® </a:t>
            </a:r>
            <a:r>
              <a:rPr lang="en-US" dirty="0"/>
              <a:t>MKL </a:t>
            </a:r>
            <a:r>
              <a:rPr lang="en-US" dirty="0" smtClean="0"/>
              <a:t>LAPACK package.</a:t>
            </a:r>
            <a:endParaRPr lang="ru-RU" dirty="0"/>
          </a:p>
          <a:p>
            <a:pPr lvl="0"/>
            <a:r>
              <a:rPr lang="en-US" dirty="0" smtClean="0"/>
              <a:t>Efficiency comparison of solving the problem using the sequential solvers Intel</a:t>
            </a:r>
            <a:r>
              <a:rPr lang="ru-RU" dirty="0"/>
              <a:t>® </a:t>
            </a:r>
            <a:r>
              <a:rPr lang="en-US" dirty="0"/>
              <a:t>MKL </a:t>
            </a:r>
            <a:r>
              <a:rPr lang="en-US" dirty="0" smtClean="0"/>
              <a:t>PARDISO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/>
              <a:t>Intel</a:t>
            </a:r>
            <a:r>
              <a:rPr lang="ru-RU" dirty="0"/>
              <a:t>® </a:t>
            </a:r>
            <a:r>
              <a:rPr lang="en-US" dirty="0"/>
              <a:t>MKL LAPACK</a:t>
            </a:r>
            <a:r>
              <a:rPr lang="ru-RU" dirty="0"/>
              <a:t>.</a:t>
            </a:r>
          </a:p>
          <a:p>
            <a:r>
              <a:rPr lang="en-US" dirty="0" smtClean="0"/>
              <a:t>Scalability analysis of the </a:t>
            </a:r>
            <a:r>
              <a:rPr lang="en-US" dirty="0"/>
              <a:t>application using the </a:t>
            </a:r>
            <a:r>
              <a:rPr lang="en-US" dirty="0" smtClean="0"/>
              <a:t>parallel solver Intel</a:t>
            </a:r>
            <a:r>
              <a:rPr lang="ru-RU" dirty="0"/>
              <a:t>® </a:t>
            </a:r>
            <a:r>
              <a:rPr lang="en-US" dirty="0"/>
              <a:t>MKL PARDISO</a:t>
            </a:r>
            <a:r>
              <a:rPr lang="ru-RU" dirty="0"/>
              <a:t>, </a:t>
            </a:r>
            <a:r>
              <a:rPr lang="en-US" dirty="0"/>
              <a:t>Scalability analysis </a:t>
            </a:r>
            <a:r>
              <a:rPr lang="en-US" dirty="0" smtClean="0"/>
              <a:t>for the phases of factorization and reordering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12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</a:t>
            </a:r>
            <a:r>
              <a:rPr lang="en-US" dirty="0" err="1"/>
              <a:t>dpbtrf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dpbtrf</a:t>
            </a:r>
            <a:r>
              <a:rPr lang="ru-RU" dirty="0"/>
              <a:t>(</a:t>
            </a:r>
            <a:r>
              <a:rPr lang="en-US" dirty="0" err="1"/>
              <a:t>uplo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 err="1"/>
              <a:t>kd</a:t>
            </a:r>
            <a:r>
              <a:rPr lang="ru-RU" dirty="0"/>
              <a:t>, </a:t>
            </a:r>
            <a:r>
              <a:rPr lang="en-US" dirty="0" err="1"/>
              <a:t>ab</a:t>
            </a:r>
            <a:r>
              <a:rPr lang="ru-RU" dirty="0"/>
              <a:t>, </a:t>
            </a:r>
            <a:r>
              <a:rPr lang="en-US" dirty="0" err="1"/>
              <a:t>ldab</a:t>
            </a:r>
            <a:r>
              <a:rPr lang="ru-RU" dirty="0"/>
              <a:t>, </a:t>
            </a:r>
            <a:r>
              <a:rPr lang="en-US" dirty="0"/>
              <a:t>info</a:t>
            </a:r>
            <a:r>
              <a:rPr lang="ru-RU" dirty="0"/>
              <a:t>);</a:t>
            </a:r>
          </a:p>
          <a:p>
            <a:endParaRPr lang="ru-RU" dirty="0" smtClean="0"/>
          </a:p>
          <a:p>
            <a:pPr lvl="0"/>
            <a:r>
              <a:rPr lang="ru-RU" b="1" dirty="0" err="1" smtClean="0"/>
              <a:t>kd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en-US" b="1" dirty="0" err="1" smtClean="0"/>
              <a:t>int</a:t>
            </a:r>
            <a:r>
              <a:rPr lang="ru-RU" dirty="0"/>
              <a:t>. </a:t>
            </a:r>
          </a:p>
          <a:p>
            <a:r>
              <a:rPr lang="en-US" dirty="0" smtClean="0"/>
              <a:t>Number of the upper or lower matrix diagonals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lvl="0"/>
            <a:r>
              <a:rPr lang="ru-RU" b="1" dirty="0" err="1" smtClean="0"/>
              <a:t>ab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en-US" dirty="0" smtClean="0"/>
              <a:t>an array of </a:t>
            </a:r>
            <a:r>
              <a:rPr lang="ru-RU" b="1" dirty="0" err="1" smtClean="0"/>
              <a:t>double</a:t>
            </a:r>
            <a:r>
              <a:rPr lang="en-US" b="1" dirty="0" smtClean="0"/>
              <a:t> </a:t>
            </a:r>
            <a:r>
              <a:rPr lang="en-US" dirty="0" smtClean="0"/>
              <a:t>elements</a:t>
            </a:r>
            <a:r>
              <a:rPr lang="ru-RU" dirty="0" smtClean="0"/>
              <a:t>. </a:t>
            </a:r>
            <a:endParaRPr lang="ru-RU" dirty="0"/>
          </a:p>
          <a:p>
            <a:r>
              <a:rPr lang="en-US" dirty="0" smtClean="0"/>
              <a:t>Contains the initial matrix in the symmetric band record</a:t>
            </a:r>
            <a:r>
              <a:rPr lang="ru-RU" dirty="0" smtClean="0"/>
              <a:t>. </a:t>
            </a:r>
            <a:r>
              <a:rPr lang="en-US" dirty="0" smtClean="0"/>
              <a:t>A strict correspondence must be between the value of the parameter </a:t>
            </a:r>
            <a:r>
              <a:rPr lang="en-US" b="1" dirty="0" err="1" smtClean="0"/>
              <a:t>uplo</a:t>
            </a:r>
            <a:r>
              <a:rPr lang="ru-RU" dirty="0" smtClean="0"/>
              <a:t> </a:t>
            </a:r>
            <a:r>
              <a:rPr lang="en-US" dirty="0" smtClean="0"/>
              <a:t>and the storage way </a:t>
            </a:r>
            <a:r>
              <a:rPr lang="en-US" b="1" dirty="0" smtClean="0"/>
              <a:t>ab</a:t>
            </a:r>
            <a:r>
              <a:rPr lang="ru-RU" dirty="0" smtClean="0"/>
              <a:t>. </a:t>
            </a:r>
            <a:r>
              <a:rPr lang="en-US" dirty="0" smtClean="0"/>
              <a:t>After the function call, the matrix factorization is written to this array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93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</a:t>
            </a:r>
            <a:r>
              <a:rPr lang="en-US" dirty="0" err="1"/>
              <a:t>dpbtrf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dpbtrf</a:t>
            </a:r>
            <a:r>
              <a:rPr lang="ru-RU" dirty="0"/>
              <a:t>(</a:t>
            </a:r>
            <a:r>
              <a:rPr lang="en-US" dirty="0" err="1"/>
              <a:t>uplo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ru-RU" dirty="0"/>
              <a:t>, </a:t>
            </a:r>
            <a:r>
              <a:rPr lang="en-US" dirty="0" err="1"/>
              <a:t>kd</a:t>
            </a:r>
            <a:r>
              <a:rPr lang="ru-RU" dirty="0"/>
              <a:t>, </a:t>
            </a:r>
            <a:r>
              <a:rPr lang="en-US" dirty="0" err="1"/>
              <a:t>ab</a:t>
            </a:r>
            <a:r>
              <a:rPr lang="ru-RU" dirty="0"/>
              <a:t>, </a:t>
            </a:r>
            <a:r>
              <a:rPr lang="en-US" dirty="0" err="1"/>
              <a:t>ldab</a:t>
            </a:r>
            <a:r>
              <a:rPr lang="ru-RU" dirty="0"/>
              <a:t>, </a:t>
            </a:r>
            <a:r>
              <a:rPr lang="en-US" dirty="0"/>
              <a:t>info</a:t>
            </a:r>
            <a:r>
              <a:rPr lang="ru-RU" dirty="0"/>
              <a:t>);</a:t>
            </a:r>
          </a:p>
          <a:p>
            <a:endParaRPr lang="ru-RU" dirty="0" smtClean="0"/>
          </a:p>
          <a:p>
            <a:pPr lvl="0"/>
            <a:r>
              <a:rPr lang="ru-RU" b="1" dirty="0" err="1" smtClean="0"/>
              <a:t>ldab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en-US" b="1" dirty="0" err="1" smtClean="0"/>
              <a:t>int</a:t>
            </a:r>
            <a:r>
              <a:rPr lang="ru-RU" dirty="0"/>
              <a:t>. </a:t>
            </a:r>
          </a:p>
          <a:p>
            <a:r>
              <a:rPr lang="en-US" dirty="0" smtClean="0"/>
              <a:t>Value of the first dimension of the array </a:t>
            </a:r>
            <a:r>
              <a:rPr lang="ru-RU" b="1" dirty="0" err="1" smtClean="0"/>
              <a:t>ab</a:t>
            </a:r>
            <a:r>
              <a:rPr lang="ru-RU" b="1" dirty="0"/>
              <a:t>. </a:t>
            </a:r>
            <a:r>
              <a:rPr lang="en-US" dirty="0" smtClean="0"/>
              <a:t>In case of symmetric matrix, this parameter equals </a:t>
            </a:r>
            <a:r>
              <a:rPr lang="ru-RU" b="1" dirty="0" smtClean="0"/>
              <a:t>kd+1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/>
          </a:p>
          <a:p>
            <a:pPr lvl="0"/>
            <a:r>
              <a:rPr lang="ru-RU" b="1" dirty="0" err="1" smtClean="0"/>
              <a:t>info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en-US" b="1" dirty="0" err="1" smtClean="0"/>
              <a:t>int</a:t>
            </a:r>
            <a:r>
              <a:rPr lang="ru-RU" dirty="0"/>
              <a:t>. </a:t>
            </a:r>
          </a:p>
          <a:p>
            <a:r>
              <a:rPr lang="en-US" dirty="0" smtClean="0"/>
              <a:t>Output parameter </a:t>
            </a:r>
            <a:r>
              <a:rPr lang="ru-RU" dirty="0" smtClean="0"/>
              <a:t>– </a:t>
            </a:r>
            <a:r>
              <a:rPr lang="en-US" dirty="0" smtClean="0"/>
              <a:t>error code</a:t>
            </a:r>
            <a:r>
              <a:rPr lang="ru-RU" dirty="0" smtClean="0"/>
              <a:t>: </a:t>
            </a:r>
          </a:p>
          <a:p>
            <a:pPr lvl="1"/>
            <a:r>
              <a:rPr lang="ru-RU" dirty="0" smtClean="0"/>
              <a:t>0 – </a:t>
            </a:r>
            <a:r>
              <a:rPr lang="en-US" dirty="0" smtClean="0"/>
              <a:t>the factorization worked correctly</a:t>
            </a:r>
            <a:r>
              <a:rPr lang="ru-RU" dirty="0" smtClean="0"/>
              <a:t>, </a:t>
            </a:r>
          </a:p>
          <a:p>
            <a:pPr lvl="1"/>
            <a:r>
              <a:rPr lang="ru-RU" b="1" dirty="0" err="1" smtClean="0"/>
              <a:t>info</a:t>
            </a:r>
            <a:r>
              <a:rPr lang="ru-RU" b="1" dirty="0" smtClean="0"/>
              <a:t> </a:t>
            </a:r>
            <a:r>
              <a:rPr lang="ru-RU" b="1" dirty="0"/>
              <a:t>= -i</a:t>
            </a:r>
            <a:r>
              <a:rPr lang="ru-RU" dirty="0"/>
              <a:t>, </a:t>
            </a:r>
            <a:r>
              <a:rPr lang="en-US" dirty="0" smtClean="0"/>
              <a:t>then the </a:t>
            </a:r>
            <a:r>
              <a:rPr lang="ru-RU" b="1" dirty="0" smtClean="0"/>
              <a:t>i</a:t>
            </a:r>
            <a:r>
              <a:rPr lang="ru-RU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parameter </a:t>
            </a:r>
            <a:r>
              <a:rPr lang="en-US" dirty="0"/>
              <a:t>has an illegal </a:t>
            </a:r>
            <a:r>
              <a:rPr lang="en-US" dirty="0" smtClean="0"/>
              <a:t>value</a:t>
            </a:r>
            <a:r>
              <a:rPr lang="ru-RU" dirty="0" smtClean="0"/>
              <a:t>. </a:t>
            </a:r>
          </a:p>
          <a:p>
            <a:pPr lvl="1"/>
            <a:r>
              <a:rPr lang="ru-RU" b="1" dirty="0" err="1" smtClean="0"/>
              <a:t>info</a:t>
            </a:r>
            <a:r>
              <a:rPr lang="ru-RU" b="1" dirty="0" smtClean="0"/>
              <a:t> </a:t>
            </a:r>
            <a:r>
              <a:rPr lang="ru-RU" b="1" dirty="0"/>
              <a:t>= i</a:t>
            </a:r>
            <a:r>
              <a:rPr lang="ru-RU" dirty="0"/>
              <a:t>, </a:t>
            </a:r>
            <a:r>
              <a:rPr lang="en-US" dirty="0" smtClean="0"/>
              <a:t>the </a:t>
            </a:r>
            <a:r>
              <a:rPr lang="en-US" dirty="0" err="1" smtClean="0"/>
              <a:t>the</a:t>
            </a:r>
            <a:r>
              <a:rPr lang="en-US" dirty="0"/>
              <a:t> principal minor </a:t>
            </a:r>
            <a:r>
              <a:rPr lang="en-US" dirty="0" smtClean="0"/>
              <a:t>of the </a:t>
            </a:r>
            <a:r>
              <a:rPr lang="ru-RU" b="1" dirty="0" smtClean="0"/>
              <a:t>i</a:t>
            </a:r>
            <a:r>
              <a:rPr lang="ru-RU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order of the initial matrix is </a:t>
            </a:r>
            <a:r>
              <a:rPr lang="en-US" dirty="0" err="1" smtClean="0"/>
              <a:t>nonpositive</a:t>
            </a:r>
            <a:r>
              <a:rPr lang="en-US" dirty="0" smtClean="0"/>
              <a:t> definite</a:t>
            </a:r>
            <a:r>
              <a:rPr lang="ru-RU" dirty="0" smtClean="0"/>
              <a:t>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552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</a:t>
            </a:r>
            <a:r>
              <a:rPr lang="ru-RU" dirty="0" err="1"/>
              <a:t>dpbtr</a:t>
            </a:r>
            <a:r>
              <a:rPr lang="en-US" dirty="0"/>
              <a:t>s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err="1"/>
                  <a:t>dpbtrs</a:t>
                </a:r>
                <a:r>
                  <a:rPr lang="en-US" dirty="0"/>
                  <a:t>(</a:t>
                </a:r>
                <a:r>
                  <a:rPr lang="en-US" dirty="0" err="1"/>
                  <a:t>uplo</a:t>
                </a:r>
                <a:r>
                  <a:rPr lang="en-US" dirty="0"/>
                  <a:t>, n, </a:t>
                </a:r>
                <a:r>
                  <a:rPr lang="en-US" dirty="0" err="1"/>
                  <a:t>kd</a:t>
                </a:r>
                <a:r>
                  <a:rPr lang="en-US" dirty="0"/>
                  <a:t>, </a:t>
                </a:r>
                <a:r>
                  <a:rPr lang="en-US" dirty="0" err="1"/>
                  <a:t>nrhs</a:t>
                </a:r>
                <a:r>
                  <a:rPr lang="en-US" dirty="0"/>
                  <a:t>, </a:t>
                </a:r>
                <a:r>
                  <a:rPr lang="en-US" dirty="0" err="1"/>
                  <a:t>ab</a:t>
                </a:r>
                <a:r>
                  <a:rPr lang="en-US" dirty="0"/>
                  <a:t>, </a:t>
                </a:r>
                <a:r>
                  <a:rPr lang="en-US" dirty="0" err="1"/>
                  <a:t>ldab</a:t>
                </a:r>
                <a:r>
                  <a:rPr lang="en-US" dirty="0"/>
                  <a:t>, b, </a:t>
                </a:r>
                <a:r>
                  <a:rPr lang="en-US" dirty="0" err="1"/>
                  <a:t>ldb</a:t>
                </a:r>
                <a:r>
                  <a:rPr lang="en-US" dirty="0"/>
                  <a:t>, info);</a:t>
                </a:r>
                <a:endParaRPr lang="ru-RU" dirty="0"/>
              </a:p>
              <a:p>
                <a:endParaRPr lang="ru-RU" dirty="0" smtClean="0"/>
              </a:p>
              <a:p>
                <a:pPr lvl="0"/>
                <a:r>
                  <a:rPr lang="ru-RU" b="1" dirty="0" err="1" smtClean="0"/>
                  <a:t>nrhs</a:t>
                </a:r>
                <a:r>
                  <a:rPr lang="ru-RU" b="1" dirty="0" smtClean="0"/>
                  <a:t> </a:t>
                </a:r>
                <a:r>
                  <a:rPr lang="ru-RU" dirty="0" smtClean="0"/>
                  <a:t>– </a:t>
                </a:r>
                <a:r>
                  <a:rPr lang="en-US" dirty="0"/>
                  <a:t>pointer to </a:t>
                </a:r>
                <a:r>
                  <a:rPr lang="en-US" b="1" dirty="0" err="1" smtClean="0"/>
                  <a:t>int</a:t>
                </a:r>
                <a:r>
                  <a:rPr lang="ru-RU" dirty="0"/>
                  <a:t>. </a:t>
                </a:r>
              </a:p>
              <a:p>
                <a:r>
                  <a:rPr lang="en-US" dirty="0" smtClean="0"/>
                  <a:t>Number of the system right-hand sides</a:t>
                </a:r>
                <a:r>
                  <a:rPr lang="ru-RU" dirty="0" smtClean="0"/>
                  <a:t>.</a:t>
                </a:r>
              </a:p>
              <a:p>
                <a:endParaRPr lang="ru-RU" dirty="0"/>
              </a:p>
              <a:p>
                <a:pPr lvl="0"/>
                <a:r>
                  <a:rPr lang="ru-RU" b="1" dirty="0" err="1" smtClean="0"/>
                  <a:t>ab</a:t>
                </a:r>
                <a:r>
                  <a:rPr lang="ru-RU" b="1" dirty="0" smtClean="0"/>
                  <a:t> </a:t>
                </a:r>
                <a:r>
                  <a:rPr lang="ru-RU" dirty="0" smtClean="0"/>
                  <a:t>- </a:t>
                </a:r>
                <a:r>
                  <a:rPr lang="en-US" dirty="0"/>
                  <a:t>pointer to</a:t>
                </a:r>
                <a:r>
                  <a:rPr lang="ru-RU" dirty="0" smtClean="0"/>
                  <a:t> </a:t>
                </a:r>
                <a:r>
                  <a:rPr lang="en-US" dirty="0" smtClean="0"/>
                  <a:t>an array of </a:t>
                </a:r>
                <a:r>
                  <a:rPr lang="ru-RU" b="1" dirty="0" err="1" smtClean="0"/>
                  <a:t>double</a:t>
                </a:r>
                <a:r>
                  <a:rPr lang="ru-RU" dirty="0"/>
                  <a:t>. </a:t>
                </a:r>
                <a:r>
                  <a:rPr lang="en-US" dirty="0" smtClean="0"/>
                  <a:t>Contains the </a:t>
                </a:r>
                <a:r>
                  <a:rPr lang="en-US" dirty="0" err="1" smtClean="0"/>
                  <a:t>fectorized</a:t>
                </a:r>
                <a:r>
                  <a:rPr lang="en-US" dirty="0" smtClean="0"/>
                  <a:t> matrix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endParaRPr lang="ru-RU" dirty="0" smtClean="0"/>
              </a:p>
              <a:p>
                <a:pPr lvl="0"/>
                <a:r>
                  <a:rPr lang="ru-RU" b="1" dirty="0" smtClean="0"/>
                  <a:t>b </a:t>
                </a:r>
                <a:r>
                  <a:rPr lang="ru-RU" dirty="0" smtClean="0"/>
                  <a:t>- </a:t>
                </a:r>
                <a:r>
                  <a:rPr lang="en-US" dirty="0"/>
                  <a:t>pointer to </a:t>
                </a:r>
                <a:r>
                  <a:rPr lang="en-US" dirty="0" smtClean="0"/>
                  <a:t>a two-dimensional array of </a:t>
                </a:r>
                <a:r>
                  <a:rPr lang="ru-RU" b="1" dirty="0" err="1" smtClean="0"/>
                  <a:t>double</a:t>
                </a:r>
                <a:r>
                  <a:rPr lang="ru-RU" dirty="0" smtClean="0"/>
                  <a:t> </a:t>
                </a:r>
                <a:r>
                  <a:rPr lang="en-US" dirty="0" smtClean="0"/>
                  <a:t>of size </a:t>
                </a:r>
                <a:r>
                  <a:rPr lang="en-US" b="1" dirty="0" err="1" smtClean="0"/>
                  <a:t>ldb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×</m:t>
                    </m:r>
                  </m:oMath>
                </a14:m>
                <a:r>
                  <a:rPr lang="ru-RU" dirty="0"/>
                  <a:t> </a:t>
                </a:r>
                <a:r>
                  <a:rPr lang="en-US" b="1" dirty="0" err="1"/>
                  <a:t>nrhs</a:t>
                </a:r>
                <a:r>
                  <a:rPr lang="ru-RU" dirty="0"/>
                  <a:t>. </a:t>
                </a:r>
                <a:r>
                  <a:rPr lang="en-US" dirty="0" smtClean="0"/>
                  <a:t>Contains </a:t>
                </a:r>
                <a:r>
                  <a:rPr lang="en-US" b="1" dirty="0" err="1" smtClean="0"/>
                  <a:t>nrhs</a:t>
                </a:r>
                <a:r>
                  <a:rPr lang="ru-RU" dirty="0" smtClean="0"/>
                  <a:t> </a:t>
                </a:r>
                <a:r>
                  <a:rPr lang="en-US" dirty="0" smtClean="0"/>
                  <a:t>right-hand sides vectors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76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 arguments for </a:t>
            </a:r>
            <a:r>
              <a:rPr lang="ru-RU" dirty="0" err="1"/>
              <a:t>dpbtr</a:t>
            </a:r>
            <a:r>
              <a:rPr lang="en-US" dirty="0"/>
              <a:t>s</a:t>
            </a:r>
            <a:r>
              <a:rPr lang="ru-RU" dirty="0"/>
              <a:t> </a:t>
            </a:r>
            <a:r>
              <a:rPr lang="en-US" dirty="0" smtClean="0"/>
              <a:t>function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dpbtrs</a:t>
            </a:r>
            <a:r>
              <a:rPr lang="en-US" dirty="0"/>
              <a:t>(</a:t>
            </a:r>
            <a:r>
              <a:rPr lang="en-US" dirty="0" err="1"/>
              <a:t>uplo</a:t>
            </a:r>
            <a:r>
              <a:rPr lang="en-US" dirty="0"/>
              <a:t>, n, </a:t>
            </a:r>
            <a:r>
              <a:rPr lang="en-US" dirty="0" err="1"/>
              <a:t>kd</a:t>
            </a:r>
            <a:r>
              <a:rPr lang="en-US" dirty="0"/>
              <a:t>, </a:t>
            </a:r>
            <a:r>
              <a:rPr lang="en-US" dirty="0" err="1"/>
              <a:t>nrhs</a:t>
            </a:r>
            <a:r>
              <a:rPr lang="en-US" dirty="0"/>
              <a:t>, </a:t>
            </a:r>
            <a:r>
              <a:rPr lang="en-US" dirty="0" err="1"/>
              <a:t>ab</a:t>
            </a:r>
            <a:r>
              <a:rPr lang="en-US" dirty="0"/>
              <a:t>, </a:t>
            </a:r>
            <a:r>
              <a:rPr lang="en-US" dirty="0" err="1"/>
              <a:t>ldab</a:t>
            </a:r>
            <a:r>
              <a:rPr lang="en-US" dirty="0"/>
              <a:t>, b, </a:t>
            </a:r>
            <a:r>
              <a:rPr lang="en-US" dirty="0" err="1"/>
              <a:t>ldb</a:t>
            </a:r>
            <a:r>
              <a:rPr lang="en-US" dirty="0"/>
              <a:t>, info);</a:t>
            </a:r>
            <a:endParaRPr lang="ru-RU" dirty="0"/>
          </a:p>
          <a:p>
            <a:endParaRPr lang="ru-RU" dirty="0"/>
          </a:p>
          <a:p>
            <a:pPr lvl="0"/>
            <a:r>
              <a:rPr lang="ru-RU" b="1" dirty="0" err="1" smtClean="0"/>
              <a:t>ldb</a:t>
            </a:r>
            <a:r>
              <a:rPr lang="ru-RU" b="1" dirty="0" smtClean="0"/>
              <a:t> </a:t>
            </a:r>
            <a:r>
              <a:rPr lang="ru-RU" dirty="0" smtClean="0"/>
              <a:t>– </a:t>
            </a:r>
            <a:r>
              <a:rPr lang="en-US" dirty="0"/>
              <a:t>pointer to </a:t>
            </a:r>
            <a:r>
              <a:rPr lang="en-US" b="1" dirty="0" err="1" smtClean="0"/>
              <a:t>int</a:t>
            </a:r>
            <a:r>
              <a:rPr lang="ru-RU" dirty="0"/>
              <a:t>. </a:t>
            </a:r>
          </a:p>
          <a:p>
            <a:r>
              <a:rPr lang="en-US" dirty="0" smtClean="0"/>
              <a:t>The first dimension of the array </a:t>
            </a:r>
            <a:r>
              <a:rPr lang="ru-RU" b="1" dirty="0" smtClean="0"/>
              <a:t>b</a:t>
            </a:r>
            <a:r>
              <a:rPr lang="ru-RU" dirty="0"/>
              <a:t>. </a:t>
            </a:r>
            <a:r>
              <a:rPr lang="en-US" dirty="0" smtClean="0"/>
              <a:t>This value coincides with the matrix order  </a:t>
            </a:r>
            <a:r>
              <a:rPr lang="ru-RU" b="1" dirty="0" smtClean="0"/>
              <a:t>n</a:t>
            </a:r>
            <a:r>
              <a:rPr lang="ru-RU" dirty="0"/>
              <a:t>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979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Stationary </a:t>
            </a:r>
            <a:r>
              <a:rPr lang="en-US" dirty="0"/>
              <a:t>problem of heat distribution in a </a:t>
            </a:r>
            <a:r>
              <a:rPr lang="en-US" dirty="0" smtClean="0"/>
              <a:t>plate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618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lengths of the sides of a rectangular plate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temperature of a point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e>
                    </m:d>
                  </m:oMath>
                </a14:m>
                <a:r>
                  <a:rPr lang="en-US" dirty="0" smtClean="0"/>
                  <a:t> within the plate from the area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𝐺</m:t>
                    </m:r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𝐺</m:t>
                    </m:r>
                    <m:r>
                      <a:rPr lang="ru-RU" i="1">
                        <a:latin typeface="Cambria Math"/>
                      </a:rPr>
                      <m:t>={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: 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ru-RU" i="1">
                        <a:latin typeface="Cambria Math"/>
                      </a:rPr>
                      <m:t>}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𝑓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 –  </a:t>
                </a:r>
                <a:r>
                  <a:rPr lang="en-US" dirty="0" smtClean="0"/>
                  <a:t>net effect of the external heat sources and sinks on the rectangular plate in a point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. 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412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stationary process of temperature distribution in a plate is described by </a:t>
                </a:r>
                <a:r>
                  <a:rPr lang="en-US" dirty="0"/>
                  <a:t>the Poisson differential equation </a:t>
                </a:r>
                <a:r>
                  <a:rPr lang="ru-RU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∆</m:t>
                      </m:r>
                      <m:r>
                        <a:rPr lang="ru-RU" i="1">
                          <a:latin typeface="Cambria Math"/>
                        </a:rPr>
                        <m:t>𝑈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𝑥𝑥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𝑦𝑦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=−</m:t>
                      </m:r>
                      <m:r>
                        <a:rPr lang="ru-RU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  <m:r>
                            <a:rPr lang="ru-RU" i="1">
                              <a:latin typeface="Cambria Math"/>
                            </a:rPr>
                            <m:t>,</m:t>
                          </m:r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                                    (1)</m:t>
                      </m:r>
                    </m:oMath>
                  </m:oMathPara>
                </a14:m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𝐺</m:t>
                      </m:r>
                      <m:r>
                        <a:rPr lang="ru-RU" i="1">
                          <a:latin typeface="Cambria Math"/>
                        </a:rPr>
                        <m:t>={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  <m:r>
                            <a:rPr lang="ru-RU" i="1">
                              <a:latin typeface="Cambria Math"/>
                            </a:rPr>
                            <m:t>,</m:t>
                          </m:r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: </m:t>
                      </m:r>
                      <m:r>
                        <a:rPr lang="ru-RU" i="1">
                          <a:latin typeface="Cambria Math"/>
                        </a:rPr>
                        <m:t>𝑥</m:t>
                      </m:r>
                      <m:r>
                        <a:rPr lang="ru-RU" i="1">
                          <a:latin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ru-RU" i="1">
                          <a:latin typeface="Cambria Math"/>
                        </a:rPr>
                        <m:t>,</m:t>
                      </m:r>
                      <m:r>
                        <a:rPr lang="ru-RU" i="1">
                          <a:latin typeface="Cambria Math"/>
                        </a:rPr>
                        <m:t>𝑦</m:t>
                      </m:r>
                      <m:r>
                        <a:rPr lang="ru-RU" i="1">
                          <a:latin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ru-RU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ru-RU" dirty="0"/>
              </a:p>
              <a:p>
                <a:endParaRPr lang="en-US" dirty="0" smtClean="0"/>
              </a:p>
              <a:p>
                <a:r>
                  <a:rPr lang="en-US" dirty="0"/>
                  <a:t>For a complete description of </a:t>
                </a:r>
                <a:r>
                  <a:rPr lang="en-US" dirty="0" smtClean="0"/>
                  <a:t>the stationary process, it is necessary to specify the </a:t>
                </a:r>
                <a:r>
                  <a:rPr lang="en-US" dirty="0"/>
                  <a:t>temperature boundary </a:t>
                </a:r>
                <a:r>
                  <a:rPr lang="en-US" dirty="0" smtClean="0"/>
                  <a:t>conditions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0,</m:t>
                          </m:r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                                           (2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,0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111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</a:t>
            </a:r>
            <a:r>
              <a:rPr lang="en-US" dirty="0" smtClean="0"/>
              <a:t>statement (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For the sake of </a:t>
                </a:r>
                <a:r>
                  <a:rPr lang="en-US" dirty="0" smtClean="0"/>
                  <a:t>definiteness, let us take the following functions as the functions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 smtClean="0"/>
                  <a:t>:</a:t>
                </a:r>
                <a:endParaRPr lang="ru-RU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=−2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</m:d>
                    <m:r>
                      <a:rPr lang="ru-RU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                                            (3)</m:t>
                    </m:r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=0,</m:t>
                      </m:r>
                      <m:r>
                        <a:rPr lang="en-US" b="0" i="1" smtClean="0">
                          <a:latin typeface="Cambria Math"/>
                        </a:rPr>
                        <m:t>                                                   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4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𝑦</m:t>
                      </m:r>
                      <m:r>
                        <a:rPr lang="ru-RU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+</m:t>
                      </m:r>
                      <m:r>
                        <a:rPr lang="ru-RU" i="1">
                          <a:latin typeface="Cambria Math"/>
                        </a:rPr>
                        <m:t>𝑦</m:t>
                      </m:r>
                      <m:r>
                        <a:rPr lang="ru-RU" i="1">
                          <a:latin typeface="Cambria Math"/>
                        </a:rPr>
                        <m:t>), </m:t>
                      </m:r>
                      <m:r>
                        <a:rPr lang="en-US" b="0" i="0" smtClean="0">
                          <a:latin typeface="Cambria Math"/>
                        </a:rPr>
                        <m:t>                                     (5)</m:t>
                      </m:r>
                    </m:oMath>
                  </m:oMathPara>
                </a14:m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=0,</m:t>
                      </m:r>
                      <m:r>
                        <a:rPr lang="en-US" b="0" i="1" smtClean="0">
                          <a:latin typeface="Cambria Math"/>
                        </a:rPr>
                        <m:t>                                                   (6)</m:t>
                      </m:r>
                    </m:oMath>
                  </m:oMathPara>
                </a14:m>
                <a:endParaRPr lang="ru-RU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𝑙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.                                               (7)</m:t>
                    </m:r>
                  </m:oMath>
                </a14:m>
                <a:endParaRPr lang="ru-RU" dirty="0"/>
              </a:p>
              <a:p>
                <a:endParaRPr lang="en-US" dirty="0" smtClean="0"/>
              </a:p>
              <a:p>
                <a:r>
                  <a:rPr lang="en-US" dirty="0"/>
                  <a:t>This choice of </a:t>
                </a:r>
                <a:r>
                  <a:rPr lang="en-US" dirty="0" smtClean="0"/>
                  <a:t>the functions </a:t>
                </a:r>
                <a:r>
                  <a:rPr lang="en-US" dirty="0"/>
                  <a:t>corresponds to the heat equation with the exact solution in the </a:t>
                </a:r>
                <a:r>
                  <a:rPr lang="en-US" dirty="0" smtClean="0"/>
                  <a:t>form of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  <m:r>
                            <a:rPr lang="ru-RU" i="1">
                              <a:latin typeface="Cambria Math"/>
                            </a:rPr>
                            <m:t>,</m:t>
                          </m:r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r>
                        <a:rPr lang="ru-RU" i="1">
                          <a:latin typeface="Cambria Math"/>
                        </a:rPr>
                        <m:t>𝑥𝑦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ru-RU" i="1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.                                             (8)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488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scheme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0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</a:t>
            </a:r>
            <a:r>
              <a:rPr lang="en-US" dirty="0"/>
              <a:t>scheme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Introduce the grid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𝑖h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𝑗𝑘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h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ru-RU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𝑘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in the area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𝐺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dirty="0" smtClean="0"/>
                  <a:t>Approximate the differential equation with the help of the difference scheme </a:t>
                </a:r>
                <a:r>
                  <a:rPr lang="ru-RU" dirty="0" smtClean="0"/>
                  <a:t>(</a:t>
                </a:r>
                <a:r>
                  <a:rPr lang="ru-RU" dirty="0"/>
                  <a:t>9).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−1,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+1,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h</m:t>
                              </m:r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−2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ru-RU" i="1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latin typeface="Cambria Math"/>
                            </a:rPr>
                            <m:t>,</m:t>
                          </m:r>
                          <m:r>
                            <a:rPr lang="ru-RU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 </m:t>
                      </m:r>
                    </m:oMath>
                  </m:oMathPara>
                </a14:m>
                <a:endParaRPr lang="ru-RU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1, </m:t>
                        </m:r>
                        <m:r>
                          <a:rPr lang="ru-RU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ba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1, 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bar>
                  </m:oMath>
                </a14:m>
                <a:r>
                  <a:rPr lang="ru-RU" dirty="0"/>
                  <a:t>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0,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1,</m:t>
                          </m:r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 </m:t>
                      </m:r>
                      <m:r>
                        <a:rPr lang="en-US" i="1">
                          <a:latin typeface="Cambria Math"/>
                        </a:rPr>
                        <m:t>𝑗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ru-RU" i="1"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ru-RU" i="1">
                              <a:latin typeface="Cambria Math"/>
                            </a:rPr>
                            <m:t>0,</m:t>
                          </m:r>
                          <m:r>
                            <a:rPr lang="en-US" i="1">
                              <a:latin typeface="Cambria Math"/>
                            </a:rPr>
                            <m:t>𝑚</m:t>
                          </m:r>
                        </m:e>
                      </m:bar>
                      <m:r>
                        <a:rPr lang="ru-RU" b="0" i="0" smtClean="0">
                          <a:latin typeface="Cambria Math"/>
                        </a:rPr>
                        <m:t>                                    (9)</m:t>
                      </m:r>
                    </m:oMath>
                  </m:oMathPara>
                </a14:m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2,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</m:bar>
                  </m:oMath>
                </a14:m>
                <a:r>
                  <a:rPr lang="en-US" dirty="0"/>
                  <a:t> 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,0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3,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bar>
                  </m:oMath>
                </a14:m>
                <a:r>
                  <a:rPr lang="en-US" dirty="0"/>
                  <a:t> </a:t>
                </a:r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4,</m:t>
                        </m:r>
                        <m:r>
                          <a:rPr lang="en-US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bar>
                  </m:oMath>
                </a14:m>
                <a:r>
                  <a:rPr lang="en-US" dirty="0"/>
                  <a:t> 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b="-11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38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infrastructure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5249875"/>
              </p:ext>
            </p:extLst>
          </p:nvPr>
        </p:nvGraphicFramePr>
        <p:xfrm>
          <a:off x="452406" y="1428735"/>
          <a:ext cx="9001188" cy="4436227"/>
        </p:xfrm>
        <a:graphic>
          <a:graphicData uri="http://schemas.openxmlformats.org/drawingml/2006/table">
            <a:tbl>
              <a:tblPr/>
              <a:tblGrid>
                <a:gridCol w="3697687"/>
                <a:gridCol w="5303501"/>
              </a:tblGrid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Processor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quad-core processors Intel 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Xeon E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5520 (2.27 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RAM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2000" dirty="0" err="1">
                          <a:latin typeface="+mn-lt"/>
                          <a:ea typeface="Times New Roman"/>
                          <a:cs typeface="Times New Roman"/>
                        </a:rPr>
                        <a:t>Gb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Operating system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Microsoft Windows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Development environment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Microsoft Visual Studio 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Compiler, profiler,</a:t>
                      </a:r>
                      <a:r>
                        <a:rPr lang="en-US" sz="20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 debugger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Intel Parallel Studio XE 2011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0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Math library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Intel® Threading Building Blocks 3.0 for Windows, Update 3 </a:t>
                      </a: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(as part of Intel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® Parallel Studio XE 2011)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97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</a:t>
            </a:r>
            <a:r>
              <a:rPr lang="en-US" dirty="0" smtClean="0"/>
              <a:t>scheme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boundary </a:t>
                </a:r>
                <a:r>
                  <a:rPr lang="en-US" dirty="0"/>
                  <a:t>conditions are solved for the unknowns in the boundary grid </a:t>
                </a:r>
                <a:r>
                  <a:rPr lang="en-US" dirty="0" smtClean="0"/>
                  <a:t>points</a:t>
                </a:r>
                <a:r>
                  <a:rPr lang="ru-RU" dirty="0" smtClean="0"/>
                  <a:t>. </a:t>
                </a:r>
              </a:p>
              <a:p>
                <a:r>
                  <a:rPr lang="en-US" dirty="0" smtClean="0"/>
                  <a:t>Substitute the values for the corresponding unknowns.</a:t>
                </a:r>
                <a:endParaRPr lang="ru-RU" dirty="0" smtClean="0"/>
              </a:p>
              <a:p>
                <a:r>
                  <a:rPr lang="en-US" dirty="0" smtClean="0"/>
                  <a:t>Then consider the first equation of the difference scheme</a:t>
                </a:r>
                <a:r>
                  <a:rPr lang="ru-RU" dirty="0" smtClean="0"/>
                  <a:t> </a:t>
                </a:r>
                <a:r>
                  <a:rPr lang="ru-RU" dirty="0"/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=1</m:t>
                    </m:r>
                  </m:oMath>
                </a14:m>
                <a:r>
                  <a:rPr lang="ru-RU" dirty="0" smtClean="0"/>
                  <a:t>).</a:t>
                </a:r>
              </a:p>
              <a:p>
                <a:r>
                  <a:rPr lang="en-US" dirty="0" smtClean="0"/>
                  <a:t>By analogy, we can consider the cases when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−1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and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2,</m:t>
                        </m:r>
                        <m:r>
                          <a:rPr lang="ru-RU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−2</m:t>
                        </m:r>
                      </m:e>
                    </m:bar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990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</a:t>
            </a:r>
            <a:r>
              <a:rPr lang="en-US" dirty="0" smtClean="0"/>
              <a:t>scheme </a:t>
            </a:r>
            <a:r>
              <a:rPr lang="ru-RU" dirty="0" smtClean="0"/>
              <a:t>(3)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0,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(</m:t>
                            </m:r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−2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2, 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−2</m:t>
                        </m:r>
                      </m:e>
                    </m:bar>
                  </m:oMath>
                </a14:m>
                <a:r>
                  <a:rPr lang="ru-RU" i="1" dirty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−2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2, 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−2</m:t>
                        </m:r>
                      </m:e>
                    </m:bar>
                  </m:oMath>
                </a14:m>
                <a:r>
                  <a:rPr lang="ru-RU" dirty="0"/>
                  <a:t> </a:t>
                </a:r>
              </a:p>
              <a:p>
                <a:pPr marL="0" indent="0">
                  <a:buNone/>
                </a:pPr>
                <a:endParaRPr lang="ru-RU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0,1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1,1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2,1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(</m:t>
                            </m:r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1,0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−2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1,2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=1</m:t>
                    </m:r>
                  </m:oMath>
                </a14:m>
                <a:r>
                  <a:rPr lang="ru-RU" i="1" dirty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2,1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−2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3,1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=1</m:t>
                    </m:r>
                  </m:oMath>
                </a14:m>
                <a:r>
                  <a:rPr lang="ru-RU" i="1" dirty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0,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−2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1,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ru-RU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/>
                                  </a:rPr>
                                  <m:t>2,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ru-RU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(</m:t>
                            </m:r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−2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−2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ru-RU" i="1">
                        <a:latin typeface="Cambria Math"/>
                      </a:rPr>
                      <m:t>−1</m:t>
                    </m:r>
                  </m:oMath>
                </a14:m>
                <a:r>
                  <a:rPr lang="ru-RU" i="1" dirty="0"/>
                  <a:t> </a:t>
                </a:r>
                <a:endParaRPr lang="ru-RU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2,</m:t>
                            </m:r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−2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𝑈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1,</m:t>
                            </m:r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=−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4,1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            </m:t>
                    </m:r>
                    <m:r>
                      <a:rPr lang="ru-RU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𝑚</m:t>
                    </m:r>
                    <m:r>
                      <a:rPr lang="ru-RU" i="1">
                        <a:latin typeface="Cambria Math"/>
                      </a:rPr>
                      <m:t>−1</m:t>
                    </m:r>
                  </m:oMath>
                </a14:m>
                <a:r>
                  <a:rPr lang="ru-RU" i="1" dirty="0"/>
                  <a:t> 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79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of </a:t>
            </a:r>
            <a:r>
              <a:rPr lang="en-US" dirty="0"/>
              <a:t>the difference equation </a:t>
            </a:r>
            <a:r>
              <a:rPr lang="en-US" dirty="0" smtClean="0"/>
              <a:t>system to the matrix form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Let us form </a:t>
                </a:r>
                <a:r>
                  <a:rPr lang="en-US" dirty="0"/>
                  <a:t>the vector </a:t>
                </a:r>
                <a:r>
                  <a:rPr lang="en-US" dirty="0" smtClean="0"/>
                  <a:t>of the unknowns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</m:acc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as follows</a:t>
                </a:r>
                <a:r>
                  <a:rPr lang="ru-RU" dirty="0" smtClean="0"/>
                  <a:t>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</m:acc>
                      <m:r>
                        <a:rPr lang="ru-RU" i="1">
                          <a:latin typeface="Cambria Math"/>
                        </a:rPr>
                        <m:t>=(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1,1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2,1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…,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𝑛</m:t>
                          </m:r>
                          <m:r>
                            <a:rPr lang="ru-RU" i="1">
                              <a:latin typeface="Cambria Math"/>
                            </a:rPr>
                            <m:t>−1,1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ru-RU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       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1,2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2,2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,…,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𝑈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𝑛</m:t>
                          </m:r>
                          <m:r>
                            <a:rPr lang="ru-RU" i="1">
                              <a:latin typeface="Cambria Math"/>
                            </a:rPr>
                            <m:t>−1,2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,…,</m:t>
                      </m:r>
                    </m:oMath>
                  </m:oMathPara>
                </a14:m>
                <a:endParaRPr lang="ru-RU" i="1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1,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2,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,…,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−1,</m:t>
                        </m:r>
                        <m:r>
                          <a:rPr lang="ru-RU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the internal grid </a:t>
                </a:r>
                <a:r>
                  <a:rPr lang="en-US" dirty="0"/>
                  <a:t>nodes </a:t>
                </a:r>
                <a:r>
                  <a:rPr lang="en-US" dirty="0" smtClean="0"/>
                  <a:t>listed </a:t>
                </a:r>
                <a:r>
                  <a:rPr lang="en-US" dirty="0"/>
                  <a:t>in order of their location along the axis of the coordinate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  <a:p>
                <a:r>
                  <a:rPr lang="en-US" dirty="0" smtClean="0"/>
                  <a:t>Then, the difference equation system can be written in the matrix form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vector of the values of the function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𝑓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in the internal grid </a:t>
                </a:r>
                <a:r>
                  <a:rPr lang="en-US" dirty="0"/>
                  <a:t>points </a:t>
                </a:r>
                <a:r>
                  <a:rPr lang="en-US" dirty="0" smtClean="0"/>
                  <a:t>minus the “makeweights” from the boundary conditions</a:t>
                </a:r>
                <a:r>
                  <a:rPr lang="ru-RU" dirty="0" smtClean="0"/>
                  <a:t>, </a:t>
                </a:r>
                <a:r>
                  <a:rPr lang="en-US" dirty="0" smtClean="0"/>
                  <a:t>and the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block five-diagonal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r="-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6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95300" y="1196976"/>
                <a:ext cx="8915400" cy="4968875"/>
              </a:xfrm>
            </p:spPr>
            <p:txBody>
              <a:bodyPr/>
              <a:lstStyle/>
              <a:p>
                <a:r>
                  <a:rPr lang="en-US" dirty="0" smtClean="0"/>
                  <a:t>Example of such matrix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For the case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=5, </m:t>
                    </m:r>
                    <m:r>
                      <a:rPr lang="ru-RU" i="1">
                        <a:latin typeface="Cambria Math"/>
                      </a:rPr>
                      <m:t>𝑚</m:t>
                    </m:r>
                    <m:r>
                      <a:rPr lang="ru-RU" i="1">
                        <a:latin typeface="Cambria Math"/>
                      </a:rPr>
                      <m:t>=5</m:t>
                    </m:r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(</a:t>
                </a:r>
                <a:r>
                  <a:rPr lang="en-US" dirty="0" smtClean="0"/>
                  <a:t>where the coefficient is</a:t>
                </a: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  <m:r>
                      <a:rPr lang="ru-RU" i="1">
                        <a:latin typeface="Cambria Math"/>
                      </a:rPr>
                      <m:t>= −2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ru-RU" dirty="0"/>
                  <a:t>).</a:t>
                </a:r>
              </a:p>
            </p:txBody>
          </p:sp>
        </mc:Choice>
        <mc:Fallback>
          <p:sp>
            <p:nvSpPr>
              <p:cNvPr id="8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" y="1196976"/>
                <a:ext cx="8915400" cy="4968875"/>
              </a:xfrm>
              <a:blipFill rotWithShape="1">
                <a:blip r:embed="rId2" cstate="print"/>
                <a:stretch>
                  <a:fillRect l="-1025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of the difference equation system to the matrix </a:t>
            </a:r>
            <a:r>
              <a:rPr lang="en-US" dirty="0" smtClean="0"/>
              <a:t>form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9024" y="1052736"/>
            <a:ext cx="4104456" cy="5203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018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of the difference equation system to the matrix form</a:t>
            </a:r>
            <a:r>
              <a:rPr lang="ru-RU" dirty="0" smtClean="0"/>
              <a:t>(3)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/>
                  <a:t>obtained matrix is </a:t>
                </a:r>
                <a:r>
                  <a:rPr lang="en-US" dirty="0" smtClean="0"/>
                  <a:t>negative definite, that is why for further applying of the Cholesky method for solving positive definite systems we will solve an equivalent system 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  <m:r>
                      <a:rPr lang="ru-RU" i="1">
                        <a:latin typeface="Cambria Math"/>
                      </a:rPr>
                      <m:t>𝐴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=−</m:t>
                    </m:r>
                    <m:acc>
                      <m:accPr>
                        <m:chr m:val="⃗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𝐹</m:t>
                        </m:r>
                      </m:e>
                    </m:acc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449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implementation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211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creation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Run the application </a:t>
            </a:r>
            <a:r>
              <a:rPr lang="ru-RU" b="1" dirty="0" err="1" smtClean="0"/>
              <a:t>Microsoft</a:t>
            </a:r>
            <a:r>
              <a:rPr lang="ru-RU" b="1" dirty="0" smtClean="0"/>
              <a:t> </a:t>
            </a:r>
            <a:r>
              <a:rPr lang="ru-RU" b="1" dirty="0" err="1"/>
              <a:t>Visual</a:t>
            </a:r>
            <a:r>
              <a:rPr lang="ru-RU" b="1" dirty="0"/>
              <a:t> </a:t>
            </a:r>
            <a:r>
              <a:rPr lang="ru-RU" b="1" dirty="0" err="1"/>
              <a:t>Studio</a:t>
            </a:r>
            <a:r>
              <a:rPr lang="ru-RU" b="1" dirty="0"/>
              <a:t> 2008</a:t>
            </a:r>
            <a:r>
              <a:rPr lang="ru-RU" dirty="0"/>
              <a:t>.</a:t>
            </a:r>
          </a:p>
          <a:p>
            <a:pPr lvl="0"/>
            <a:r>
              <a:rPr lang="en-US" dirty="0" smtClean="0"/>
              <a:t>Perform the command </a:t>
            </a:r>
            <a:r>
              <a:rPr lang="en-US" b="1" dirty="0"/>
              <a:t>New</a:t>
            </a:r>
            <a:r>
              <a:rPr lang="ru-RU" b="1" dirty="0"/>
              <a:t>→</a:t>
            </a:r>
            <a:r>
              <a:rPr lang="ru-RU" b="1" dirty="0" err="1"/>
              <a:t>Project</a:t>
            </a:r>
            <a:r>
              <a:rPr lang="ru-RU" b="1" dirty="0" smtClean="0"/>
              <a:t>…</a:t>
            </a:r>
            <a:r>
              <a:rPr lang="en-US" b="1" dirty="0" smtClean="0"/>
              <a:t> </a:t>
            </a:r>
            <a:r>
              <a:rPr lang="en-US" dirty="0" smtClean="0"/>
              <a:t>in the </a:t>
            </a:r>
            <a:r>
              <a:rPr lang="ru-RU" b="1" dirty="0" err="1" smtClean="0"/>
              <a:t>File</a:t>
            </a:r>
            <a:r>
              <a:rPr lang="ru-RU" dirty="0" smtClean="0"/>
              <a:t> </a:t>
            </a:r>
            <a:r>
              <a:rPr lang="en-US" dirty="0" smtClean="0"/>
              <a:t>menu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/>
              <a:t>In the dialog window </a:t>
            </a:r>
            <a:r>
              <a:rPr lang="en-US" b="1" dirty="0"/>
              <a:t>New Project</a:t>
            </a:r>
            <a:r>
              <a:rPr lang="en-US" dirty="0"/>
              <a:t> in the project types select </a:t>
            </a:r>
            <a:r>
              <a:rPr lang="ru-RU" b="1" dirty="0"/>
              <a:t>Win32</a:t>
            </a:r>
            <a:r>
              <a:rPr lang="en-US" dirty="0"/>
              <a:t> and</a:t>
            </a:r>
            <a:r>
              <a:rPr lang="ru-RU" dirty="0"/>
              <a:t> </a:t>
            </a:r>
            <a:r>
              <a:rPr lang="en-US" dirty="0"/>
              <a:t>the template </a:t>
            </a:r>
            <a:r>
              <a:rPr lang="ru-RU" b="1" dirty="0"/>
              <a:t>Win32 </a:t>
            </a:r>
            <a:r>
              <a:rPr lang="en-US" b="1" dirty="0"/>
              <a:t>Console Application</a:t>
            </a:r>
            <a:r>
              <a:rPr lang="ru-RU" dirty="0"/>
              <a:t>, </a:t>
            </a:r>
            <a:r>
              <a:rPr lang="en-US" dirty="0"/>
              <a:t>type </a:t>
            </a:r>
            <a:r>
              <a:rPr lang="en-US" b="1" dirty="0"/>
              <a:t>HCE</a:t>
            </a:r>
            <a:r>
              <a:rPr lang="en-US" b="1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ru-RU" b="1" dirty="0" err="1"/>
              <a:t>Solution</a:t>
            </a:r>
            <a:r>
              <a:rPr lang="ru-RU" dirty="0"/>
              <a:t> </a:t>
            </a:r>
            <a:r>
              <a:rPr lang="en-US" dirty="0"/>
              <a:t>field and type </a:t>
            </a:r>
            <a:r>
              <a:rPr lang="en-US" b="1" dirty="0"/>
              <a:t>HCE</a:t>
            </a:r>
            <a:r>
              <a:rPr lang="ru-RU" dirty="0"/>
              <a:t>_</a:t>
            </a:r>
            <a:r>
              <a:rPr lang="en-US" b="1" dirty="0" smtClean="0"/>
              <a:t>PARDISO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b="1" dirty="0"/>
              <a:t>Name</a:t>
            </a:r>
            <a:r>
              <a:rPr lang="en-US" dirty="0"/>
              <a:t> </a:t>
            </a:r>
            <a:r>
              <a:rPr lang="en-US" dirty="0" smtClean="0"/>
              <a:t>field, </a:t>
            </a:r>
            <a:r>
              <a:rPr lang="en-US" dirty="0"/>
              <a:t>enter the location of the folder with the laboratory works </a:t>
            </a:r>
            <a:r>
              <a:rPr lang="ru-RU" b="1" dirty="0"/>
              <a:t>c:\ParallelCalculus\</a:t>
            </a:r>
            <a:r>
              <a:rPr lang="ru-RU" dirty="0"/>
              <a:t> </a:t>
            </a:r>
            <a:r>
              <a:rPr lang="en-US" dirty="0"/>
              <a:t>in the </a:t>
            </a:r>
            <a:r>
              <a:rPr lang="en-US" b="1" dirty="0"/>
              <a:t>Location</a:t>
            </a:r>
            <a:r>
              <a:rPr lang="en-US" dirty="0"/>
              <a:t> field. Press </a:t>
            </a:r>
            <a:r>
              <a:rPr lang="ru-RU" b="1" dirty="0" smtClean="0"/>
              <a:t>OK</a:t>
            </a:r>
            <a:r>
              <a:rPr lang="ru-RU" dirty="0" smtClean="0"/>
              <a:t>.</a:t>
            </a:r>
          </a:p>
          <a:p>
            <a:r>
              <a:rPr lang="en-US" dirty="0"/>
              <a:t>In the dialog window </a:t>
            </a:r>
            <a:r>
              <a:rPr lang="ru-RU" b="1" dirty="0"/>
              <a:t>Win32 </a:t>
            </a:r>
            <a:r>
              <a:rPr lang="ru-RU" b="1" dirty="0" err="1"/>
              <a:t>Application</a:t>
            </a:r>
            <a:r>
              <a:rPr lang="ru-RU" b="1" dirty="0"/>
              <a:t> </a:t>
            </a:r>
            <a:r>
              <a:rPr lang="ru-RU" b="1" dirty="0" err="1"/>
              <a:t>Wizard</a:t>
            </a:r>
            <a:r>
              <a:rPr lang="ru-RU" dirty="0"/>
              <a:t> </a:t>
            </a:r>
            <a:r>
              <a:rPr lang="en-US" dirty="0"/>
              <a:t>press </a:t>
            </a:r>
            <a:r>
              <a:rPr lang="ru-RU" b="1" dirty="0" err="1"/>
              <a:t>Next</a:t>
            </a:r>
            <a:r>
              <a:rPr lang="ru-RU" dirty="0"/>
              <a:t> (</a:t>
            </a:r>
            <a:r>
              <a:rPr lang="en-US" dirty="0"/>
              <a:t>or select </a:t>
            </a:r>
            <a:r>
              <a:rPr lang="ru-RU" b="1" dirty="0" err="1"/>
              <a:t>Application</a:t>
            </a:r>
            <a:r>
              <a:rPr lang="ru-RU" b="1" dirty="0"/>
              <a:t> </a:t>
            </a:r>
            <a:r>
              <a:rPr lang="ru-RU" b="1" dirty="0" err="1"/>
              <a:t>Settings</a:t>
            </a:r>
            <a:r>
              <a:rPr lang="ru-RU" dirty="0"/>
              <a:t> </a:t>
            </a:r>
            <a:r>
              <a:rPr lang="en-US" dirty="0"/>
              <a:t>in the tree on the left</a:t>
            </a:r>
            <a:r>
              <a:rPr lang="ru-RU" dirty="0"/>
              <a:t>) </a:t>
            </a:r>
            <a:r>
              <a:rPr lang="en-US" dirty="0"/>
              <a:t>and check the box </a:t>
            </a:r>
            <a:r>
              <a:rPr lang="ru-RU" b="1" dirty="0" err="1"/>
              <a:t>Empty</a:t>
            </a:r>
            <a:r>
              <a:rPr lang="ru-RU" b="1" dirty="0"/>
              <a:t> </a:t>
            </a:r>
            <a:r>
              <a:rPr lang="ru-RU" b="1" dirty="0" err="1"/>
              <a:t>Project</a:t>
            </a:r>
            <a:r>
              <a:rPr lang="ru-RU" dirty="0"/>
              <a:t>. </a:t>
            </a:r>
            <a:r>
              <a:rPr lang="en-US" dirty="0"/>
              <a:t>Press </a:t>
            </a:r>
            <a:r>
              <a:rPr lang="en-US" b="1" dirty="0"/>
              <a:t>Finish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80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creation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 the window </a:t>
            </a:r>
            <a:r>
              <a:rPr lang="en-US" b="1" dirty="0"/>
              <a:t>Solution Explorer</a:t>
            </a:r>
            <a:r>
              <a:rPr lang="en-US" dirty="0"/>
              <a:t> in the folder </a:t>
            </a:r>
            <a:r>
              <a:rPr lang="ru-RU" b="1" dirty="0" err="1"/>
              <a:t>Source</a:t>
            </a:r>
            <a:r>
              <a:rPr lang="ru-RU" b="1" dirty="0"/>
              <a:t> </a:t>
            </a:r>
            <a:r>
              <a:rPr lang="ru-RU" b="1" dirty="0" err="1"/>
              <a:t>Files</a:t>
            </a:r>
            <a:r>
              <a:rPr lang="ru-RU" dirty="0"/>
              <a:t> </a:t>
            </a:r>
            <a:r>
              <a:rPr lang="en-US" dirty="0"/>
              <a:t>perform the context menu command </a:t>
            </a:r>
            <a:r>
              <a:rPr lang="en-US" b="1" dirty="0"/>
              <a:t>Add</a:t>
            </a:r>
            <a:r>
              <a:rPr lang="ru-RU" b="1" dirty="0"/>
              <a:t>→</a:t>
            </a:r>
            <a:r>
              <a:rPr lang="en-US" b="1" dirty="0"/>
              <a:t>New Item</a:t>
            </a:r>
            <a:r>
              <a:rPr lang="ru-RU" b="1" dirty="0"/>
              <a:t>…</a:t>
            </a:r>
            <a:r>
              <a:rPr lang="ru-RU" dirty="0"/>
              <a:t>. </a:t>
            </a:r>
            <a:r>
              <a:rPr lang="en-US" dirty="0"/>
              <a:t>Select </a:t>
            </a:r>
            <a:r>
              <a:rPr lang="ru-RU" b="1" dirty="0" err="1"/>
              <a:t>Code</a:t>
            </a:r>
            <a:r>
              <a:rPr lang="en-US" b="1" dirty="0"/>
              <a:t> </a:t>
            </a:r>
            <a:r>
              <a:rPr lang="en-US" dirty="0"/>
              <a:t>in the category tree on the left</a:t>
            </a:r>
            <a:r>
              <a:rPr lang="ru-RU" dirty="0"/>
              <a:t>, </a:t>
            </a:r>
            <a:r>
              <a:rPr lang="en-US" dirty="0"/>
              <a:t>select </a:t>
            </a:r>
            <a:r>
              <a:rPr lang="ru-RU" b="1" dirty="0"/>
              <a:t>C++ </a:t>
            </a:r>
            <a:r>
              <a:rPr lang="ru-RU" b="1" dirty="0" err="1"/>
              <a:t>File</a:t>
            </a:r>
            <a:r>
              <a:rPr lang="en-US" b="1" dirty="0"/>
              <a:t> </a:t>
            </a:r>
            <a:r>
              <a:rPr lang="ru-RU" b="1" dirty="0"/>
              <a:t>(.</a:t>
            </a:r>
            <a:r>
              <a:rPr lang="ru-RU" b="1" dirty="0" err="1"/>
              <a:t>cpp</a:t>
            </a:r>
            <a:r>
              <a:rPr lang="ru-RU" b="1" dirty="0"/>
              <a:t>)</a:t>
            </a:r>
            <a:r>
              <a:rPr lang="en-US" b="1" dirty="0"/>
              <a:t> </a:t>
            </a:r>
            <a:r>
              <a:rPr lang="en-US" dirty="0"/>
              <a:t>in the templates on the right</a:t>
            </a:r>
            <a:r>
              <a:rPr lang="ru-RU" dirty="0"/>
              <a:t>, </a:t>
            </a:r>
            <a:r>
              <a:rPr lang="en-US" dirty="0"/>
              <a:t>type the name of the file </a:t>
            </a:r>
            <a:r>
              <a:rPr lang="ru-RU" b="1" dirty="0" err="1"/>
              <a:t>main</a:t>
            </a:r>
            <a:r>
              <a:rPr lang="ru-RU" b="1" dirty="0"/>
              <a:t> </a:t>
            </a:r>
            <a:r>
              <a:rPr lang="en-US" dirty="0"/>
              <a:t>in the </a:t>
            </a:r>
            <a:r>
              <a:rPr lang="ru-RU" b="1" dirty="0" err="1"/>
              <a:t>Name</a:t>
            </a:r>
            <a:r>
              <a:rPr lang="ru-RU" dirty="0"/>
              <a:t> </a:t>
            </a:r>
            <a:r>
              <a:rPr lang="en-US" dirty="0"/>
              <a:t>field</a:t>
            </a:r>
            <a:r>
              <a:rPr lang="ru-RU" dirty="0"/>
              <a:t>. </a:t>
            </a:r>
            <a:r>
              <a:rPr lang="en-US" dirty="0"/>
              <a:t>Press</a:t>
            </a:r>
            <a:r>
              <a:rPr lang="ru-RU" dirty="0"/>
              <a:t> </a:t>
            </a:r>
            <a:r>
              <a:rPr lang="ru-RU" b="1" dirty="0" err="1" smtClean="0"/>
              <a:t>Add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/>
              <a:t>In the window </a:t>
            </a:r>
            <a:r>
              <a:rPr lang="en-US" b="1" dirty="0" smtClean="0"/>
              <a:t>Solution </a:t>
            </a:r>
            <a:r>
              <a:rPr lang="en-US" b="1" dirty="0"/>
              <a:t>Explorer </a:t>
            </a:r>
            <a:r>
              <a:rPr lang="en-US" dirty="0"/>
              <a:t>in the folder </a:t>
            </a:r>
            <a:r>
              <a:rPr lang="en-US" b="1" dirty="0" smtClean="0"/>
              <a:t>Header </a:t>
            </a:r>
            <a:r>
              <a:rPr lang="ru-RU" b="1" dirty="0" err="1"/>
              <a:t>Files</a:t>
            </a:r>
            <a:r>
              <a:rPr lang="ru-RU" dirty="0"/>
              <a:t> </a:t>
            </a:r>
            <a:r>
              <a:rPr lang="en-US" dirty="0"/>
              <a:t>perform the context menu command </a:t>
            </a:r>
            <a:r>
              <a:rPr lang="en-US" b="1" dirty="0" smtClean="0"/>
              <a:t>Add</a:t>
            </a:r>
            <a:r>
              <a:rPr lang="ru-RU" b="1" dirty="0"/>
              <a:t>→</a:t>
            </a:r>
            <a:r>
              <a:rPr lang="en-US" b="1" dirty="0"/>
              <a:t>New Item</a:t>
            </a:r>
            <a:r>
              <a:rPr lang="ru-RU" b="1" dirty="0"/>
              <a:t>…</a:t>
            </a:r>
            <a:r>
              <a:rPr lang="ru-RU" dirty="0"/>
              <a:t>. </a:t>
            </a:r>
            <a:r>
              <a:rPr lang="en-US" dirty="0"/>
              <a:t>Select </a:t>
            </a:r>
            <a:r>
              <a:rPr lang="ru-RU" b="1" dirty="0" err="1"/>
              <a:t>Code</a:t>
            </a:r>
            <a:r>
              <a:rPr lang="en-US" b="1" dirty="0"/>
              <a:t> </a:t>
            </a:r>
            <a:r>
              <a:rPr lang="en-US" dirty="0"/>
              <a:t>in the category tree on the left</a:t>
            </a:r>
            <a:r>
              <a:rPr lang="ru-RU" dirty="0"/>
              <a:t>, </a:t>
            </a:r>
            <a:r>
              <a:rPr lang="en-US" dirty="0"/>
              <a:t>select </a:t>
            </a:r>
            <a:r>
              <a:rPr lang="en-US" b="1" dirty="0"/>
              <a:t>Header </a:t>
            </a:r>
            <a:r>
              <a:rPr lang="ru-RU" b="1" dirty="0" err="1"/>
              <a:t>File</a:t>
            </a:r>
            <a:r>
              <a:rPr lang="ru-RU" b="1" dirty="0"/>
              <a:t> (.</a:t>
            </a:r>
            <a:r>
              <a:rPr lang="en-US" b="1" dirty="0"/>
              <a:t>h</a:t>
            </a:r>
            <a:r>
              <a:rPr lang="ru-RU" b="1" dirty="0"/>
              <a:t>)</a:t>
            </a:r>
            <a:r>
              <a:rPr lang="en-US" b="1" dirty="0" smtClean="0"/>
              <a:t> </a:t>
            </a:r>
            <a:r>
              <a:rPr lang="en-US" dirty="0"/>
              <a:t>in the templates on the right</a:t>
            </a:r>
            <a:r>
              <a:rPr lang="ru-RU" dirty="0"/>
              <a:t>, </a:t>
            </a:r>
            <a:r>
              <a:rPr lang="en-US" dirty="0"/>
              <a:t>type the name of the file </a:t>
            </a:r>
            <a:r>
              <a:rPr lang="en-US" b="1" dirty="0" err="1"/>
              <a:t>PardisoCall</a:t>
            </a:r>
            <a:r>
              <a:rPr lang="en-US" b="1" dirty="0"/>
              <a:t>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ru-RU" b="1" dirty="0" err="1"/>
              <a:t>Name</a:t>
            </a:r>
            <a:r>
              <a:rPr lang="ru-RU" dirty="0"/>
              <a:t> </a:t>
            </a:r>
            <a:r>
              <a:rPr lang="en-US" dirty="0"/>
              <a:t>field</a:t>
            </a:r>
            <a:r>
              <a:rPr lang="ru-RU" dirty="0"/>
              <a:t>. </a:t>
            </a:r>
            <a:r>
              <a:rPr lang="en-US" dirty="0"/>
              <a:t>Press</a:t>
            </a:r>
            <a:r>
              <a:rPr lang="ru-RU" dirty="0"/>
              <a:t> </a:t>
            </a:r>
            <a:r>
              <a:rPr lang="ru-RU" b="1" dirty="0" err="1" smtClean="0"/>
              <a:t>Add</a:t>
            </a:r>
            <a:r>
              <a:rPr lang="ru-RU" dirty="0" smtClean="0"/>
              <a:t>.</a:t>
            </a:r>
            <a:r>
              <a:rPr lang="en-US" dirty="0" smtClean="0"/>
              <a:t> This file will contain a prototype of the function that calls MKL </a:t>
            </a:r>
            <a:r>
              <a:rPr lang="en-US" dirty="0"/>
              <a:t>PARDISO </a:t>
            </a:r>
            <a:r>
              <a:rPr lang="en-US" dirty="0" smtClean="0"/>
              <a:t>and prepares the necessary parameters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5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creation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Analogously, create the file </a:t>
            </a:r>
            <a:r>
              <a:rPr lang="en-US" b="1" dirty="0" err="1" smtClean="0"/>
              <a:t>PardisoCall</a:t>
            </a:r>
            <a:r>
              <a:rPr lang="ru-RU" b="1" dirty="0"/>
              <a:t>.</a:t>
            </a:r>
            <a:r>
              <a:rPr lang="en-US" b="1" dirty="0" err="1" smtClean="0"/>
              <a:t>cpp</a:t>
            </a:r>
            <a:r>
              <a:rPr lang="en-US" dirty="0" smtClean="0"/>
              <a:t> that will contain the implementation of PARDISO call, the files </a:t>
            </a:r>
            <a:r>
              <a:rPr lang="ru-RU" b="1" dirty="0" err="1" smtClean="0"/>
              <a:t>Utilities.h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Utilities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en-US" dirty="0"/>
              <a:t> </a:t>
            </a:r>
            <a:r>
              <a:rPr lang="en-US" dirty="0" smtClean="0"/>
              <a:t>for the auxiliary functions</a:t>
            </a:r>
            <a:r>
              <a:rPr lang="ru-RU" dirty="0" smtClean="0"/>
              <a:t>, </a:t>
            </a:r>
            <a:r>
              <a:rPr lang="en-US" dirty="0" smtClean="0"/>
              <a:t>the files </a:t>
            </a:r>
            <a:r>
              <a:rPr lang="ru-RU" b="1" dirty="0" err="1" smtClean="0"/>
              <a:t>PoissonDecision.h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PoissonDecision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en-US" b="1" dirty="0"/>
              <a:t> </a:t>
            </a:r>
            <a:r>
              <a:rPr lang="en-US" dirty="0" smtClean="0"/>
              <a:t>for the functions specifying the right-hand side, boundary conditions and differential equation solution and the files </a:t>
            </a:r>
            <a:r>
              <a:rPr lang="ru-RU" b="1" dirty="0" err="1" smtClean="0"/>
              <a:t>DpbtrsCall.h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DpbtrsCall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en-US" dirty="0"/>
              <a:t> </a:t>
            </a:r>
            <a:r>
              <a:rPr lang="en-US" dirty="0" smtClean="0"/>
              <a:t>for the band solver function call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35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creation </a:t>
            </a:r>
            <a:r>
              <a:rPr lang="ru-RU" dirty="0" smtClean="0"/>
              <a:t>(4)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 order to create a 64-bit application with call of the mentioned MKL functions</a:t>
            </a:r>
            <a:r>
              <a:rPr lang="ru-RU" dirty="0" smtClean="0"/>
              <a:t>, </a:t>
            </a:r>
            <a:r>
              <a:rPr lang="en-US" dirty="0" smtClean="0"/>
              <a:t>it is necessary to specify the paths to the header files and </a:t>
            </a:r>
            <a:r>
              <a:rPr lang="ru-RU" dirty="0" smtClean="0"/>
              <a:t>.</a:t>
            </a:r>
            <a:r>
              <a:rPr lang="en-US" dirty="0"/>
              <a:t>lib </a:t>
            </a:r>
            <a:r>
              <a:rPr lang="en-US" dirty="0" smtClean="0"/>
              <a:t>library functions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In the </a:t>
            </a:r>
            <a:r>
              <a:rPr lang="en-US" b="1" dirty="0" smtClean="0"/>
              <a:t>Tools</a:t>
            </a:r>
            <a:r>
              <a:rPr lang="en-US" dirty="0" smtClean="0"/>
              <a:t> menu perform the command </a:t>
            </a:r>
            <a:r>
              <a:rPr lang="en-US" b="1" dirty="0" smtClean="0"/>
              <a:t>Options</a:t>
            </a:r>
            <a:r>
              <a:rPr lang="ru-RU" dirty="0"/>
              <a:t>. </a:t>
            </a:r>
            <a:endParaRPr lang="ru-RU" dirty="0" smtClean="0"/>
          </a:p>
          <a:p>
            <a:pPr lvl="1"/>
            <a:r>
              <a:rPr lang="en-US" dirty="0" smtClean="0"/>
              <a:t>Choose the tab </a:t>
            </a:r>
            <a:r>
              <a:rPr lang="en-US" b="1" dirty="0" smtClean="0"/>
              <a:t>Projects </a:t>
            </a:r>
            <a:r>
              <a:rPr lang="en-US" b="1" dirty="0"/>
              <a:t>and Solutions</a:t>
            </a:r>
            <a:r>
              <a:rPr lang="ru-RU" b="1" dirty="0"/>
              <a:t>→</a:t>
            </a:r>
            <a:r>
              <a:rPr lang="en-US" b="1" dirty="0"/>
              <a:t>VC</a:t>
            </a:r>
            <a:r>
              <a:rPr lang="ru-RU" b="1" dirty="0"/>
              <a:t>++ </a:t>
            </a:r>
            <a:r>
              <a:rPr lang="en-US" b="1" dirty="0"/>
              <a:t>Directories</a:t>
            </a:r>
            <a:r>
              <a:rPr lang="ru-RU" dirty="0"/>
              <a:t>. </a:t>
            </a:r>
            <a:endParaRPr lang="ru-RU" dirty="0" smtClean="0"/>
          </a:p>
          <a:p>
            <a:pPr lvl="1"/>
            <a:r>
              <a:rPr lang="en-US" dirty="0" smtClean="0"/>
              <a:t>Firstly choose </a:t>
            </a:r>
            <a:r>
              <a:rPr lang="en-US" b="1" dirty="0" smtClean="0"/>
              <a:t>Include </a:t>
            </a:r>
            <a:r>
              <a:rPr lang="en-US" b="1" dirty="0"/>
              <a:t>Files</a:t>
            </a:r>
            <a:r>
              <a:rPr lang="ru-RU" dirty="0"/>
              <a:t> </a:t>
            </a:r>
            <a:r>
              <a:rPr lang="en-US" dirty="0" smtClean="0"/>
              <a:t>and add a new record with the path to the header files of the MKL library</a:t>
            </a:r>
            <a:r>
              <a:rPr lang="ru-RU" dirty="0" smtClean="0"/>
              <a:t> (</a:t>
            </a:r>
            <a:r>
              <a:rPr lang="en-US" dirty="0" smtClean="0"/>
              <a:t>for example,</a:t>
            </a:r>
            <a:r>
              <a:rPr lang="ru-RU" dirty="0" smtClean="0"/>
              <a:t> </a:t>
            </a:r>
            <a:r>
              <a:rPr lang="en-US" b="1" dirty="0"/>
              <a:t>C</a:t>
            </a:r>
            <a:r>
              <a:rPr lang="ru-RU" b="1" dirty="0"/>
              <a:t>:\</a:t>
            </a:r>
            <a:r>
              <a:rPr lang="en-US" b="1" dirty="0"/>
              <a:t>Program Files</a:t>
            </a:r>
            <a:r>
              <a:rPr lang="ru-RU" b="1" dirty="0"/>
              <a:t> (</a:t>
            </a:r>
            <a:r>
              <a:rPr lang="en-US" b="1" dirty="0"/>
              <a:t>x</a:t>
            </a:r>
            <a:r>
              <a:rPr lang="ru-RU" b="1" dirty="0"/>
              <a:t>86)\</a:t>
            </a:r>
            <a:r>
              <a:rPr lang="en-US" b="1" dirty="0"/>
              <a:t>Intel</a:t>
            </a:r>
            <a:r>
              <a:rPr lang="ru-RU" b="1" dirty="0"/>
              <a:t>\</a:t>
            </a:r>
            <a:r>
              <a:rPr lang="en-US" b="1" dirty="0" err="1"/>
              <a:t>ComposerXE</a:t>
            </a:r>
            <a:r>
              <a:rPr lang="ru-RU" b="1" dirty="0"/>
              <a:t>-2011\</a:t>
            </a:r>
            <a:r>
              <a:rPr lang="en-US" b="1" dirty="0" err="1"/>
              <a:t>mkl</a:t>
            </a:r>
            <a:r>
              <a:rPr lang="ru-RU" b="1" dirty="0"/>
              <a:t>\</a:t>
            </a:r>
            <a:r>
              <a:rPr lang="en-US" b="1" dirty="0"/>
              <a:t>include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03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possibilities of Intel</a:t>
            </a:r>
            <a:r>
              <a:rPr lang="en-US" dirty="0"/>
              <a:t>®</a:t>
            </a:r>
            <a:r>
              <a:rPr lang="en-US" dirty="0" smtClean="0"/>
              <a:t> </a:t>
            </a:r>
            <a:r>
              <a:rPr lang="en-US" dirty="0"/>
              <a:t>Math Kernel Library</a:t>
            </a:r>
            <a:r>
              <a:rPr lang="ru-RU" dirty="0"/>
              <a:t> </a:t>
            </a:r>
            <a:r>
              <a:rPr lang="en-US" dirty="0"/>
              <a:t>PARDISO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Solving of SLAE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0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creation </a:t>
            </a:r>
            <a:r>
              <a:rPr lang="ru-RU" dirty="0" smtClean="0"/>
              <a:t>(5)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In order to create a 64-bit </a:t>
            </a:r>
            <a:r>
              <a:rPr lang="en-US" dirty="0" smtClean="0"/>
              <a:t>application, it is necessary to specify the path to the static libraries for 64-bit platform </a:t>
            </a:r>
            <a:r>
              <a:rPr lang="ru-RU" dirty="0" smtClean="0"/>
              <a:t>(</a:t>
            </a:r>
            <a:r>
              <a:rPr lang="en-US" dirty="0" smtClean="0"/>
              <a:t>for example</a:t>
            </a:r>
            <a:r>
              <a:rPr lang="ru-RU" dirty="0" smtClean="0"/>
              <a:t>, </a:t>
            </a:r>
            <a:r>
              <a:rPr lang="ru-RU" b="1" dirty="0"/>
              <a:t>C:\Program </a:t>
            </a:r>
            <a:r>
              <a:rPr lang="ru-RU" b="1" dirty="0" err="1"/>
              <a:t>Files</a:t>
            </a:r>
            <a:r>
              <a:rPr lang="ru-RU" b="1" dirty="0"/>
              <a:t> (x86)\</a:t>
            </a:r>
            <a:r>
              <a:rPr lang="ru-RU" b="1" dirty="0" err="1"/>
              <a:t>Intel</a:t>
            </a:r>
            <a:r>
              <a:rPr lang="ru-RU" b="1" dirty="0"/>
              <a:t>\ComposerXE-2011\</a:t>
            </a:r>
            <a:r>
              <a:rPr lang="ru-RU" b="1" dirty="0" err="1"/>
              <a:t>mkl</a:t>
            </a:r>
            <a:r>
              <a:rPr lang="ru-RU" b="1" dirty="0"/>
              <a:t>\</a:t>
            </a:r>
            <a:r>
              <a:rPr lang="ru-RU" b="1" dirty="0" err="1"/>
              <a:t>lib</a:t>
            </a:r>
            <a:r>
              <a:rPr lang="ru-RU" b="1" dirty="0"/>
              <a:t>\intel64</a:t>
            </a:r>
            <a:r>
              <a:rPr lang="ru-RU" dirty="0" smtClean="0"/>
              <a:t>).</a:t>
            </a:r>
          </a:p>
          <a:p>
            <a:pPr lvl="1"/>
            <a:r>
              <a:rPr lang="en-US" dirty="0" smtClean="0"/>
              <a:t>Next it is supposed </a:t>
            </a:r>
            <a:r>
              <a:rPr lang="en-US" dirty="0"/>
              <a:t>to specify the </a:t>
            </a:r>
            <a:r>
              <a:rPr lang="en-US" dirty="0" smtClean="0"/>
              <a:t>concrete static </a:t>
            </a:r>
            <a:r>
              <a:rPr lang="en-US" dirty="0"/>
              <a:t>libraries </a:t>
            </a:r>
            <a:r>
              <a:rPr lang="en-US" dirty="0" smtClean="0"/>
              <a:t>containing the definitions of the used functions for 64-bit </a:t>
            </a:r>
            <a:r>
              <a:rPr lang="en-US" dirty="0"/>
              <a:t>application</a:t>
            </a:r>
            <a:r>
              <a:rPr lang="ru-RU" dirty="0" smtClean="0"/>
              <a:t> </a:t>
            </a:r>
            <a:r>
              <a:rPr lang="en-US" b="1" dirty="0" err="1" smtClean="0"/>
              <a:t>mkl</a:t>
            </a:r>
            <a:r>
              <a:rPr lang="ru-RU" b="1" dirty="0"/>
              <a:t>_</a:t>
            </a:r>
            <a:r>
              <a:rPr lang="en-US" b="1" dirty="0"/>
              <a:t>core</a:t>
            </a:r>
            <a:r>
              <a:rPr lang="ru-RU" b="1" dirty="0"/>
              <a:t>.</a:t>
            </a:r>
            <a:r>
              <a:rPr lang="en-US" b="1" dirty="0"/>
              <a:t>lib</a:t>
            </a:r>
            <a:r>
              <a:rPr lang="ru-RU" dirty="0"/>
              <a:t>,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/>
              <a:t>sequential</a:t>
            </a:r>
            <a:r>
              <a:rPr lang="ru-RU" b="1" dirty="0"/>
              <a:t>.</a:t>
            </a:r>
            <a:r>
              <a:rPr lang="en-US" b="1" dirty="0"/>
              <a:t>lib</a:t>
            </a:r>
            <a:r>
              <a:rPr lang="ru-RU" dirty="0"/>
              <a:t>,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 err="1"/>
              <a:t>intel</a:t>
            </a:r>
            <a:r>
              <a:rPr lang="ru-RU" b="1" dirty="0"/>
              <a:t>_</a:t>
            </a:r>
            <a:r>
              <a:rPr lang="en-US" b="1" dirty="0" err="1"/>
              <a:t>lp</a:t>
            </a:r>
            <a:r>
              <a:rPr lang="ru-RU" b="1" dirty="0"/>
              <a:t>64.</a:t>
            </a:r>
            <a:r>
              <a:rPr lang="en-US" b="1" dirty="0"/>
              <a:t>lib</a:t>
            </a:r>
            <a:r>
              <a:rPr lang="ru-RU" dirty="0"/>
              <a:t>,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 err="1"/>
              <a:t>blas</a:t>
            </a:r>
            <a:r>
              <a:rPr lang="ru-RU" b="1" dirty="0"/>
              <a:t>95_</a:t>
            </a:r>
            <a:r>
              <a:rPr lang="en-US" b="1" dirty="0" err="1"/>
              <a:t>lp</a:t>
            </a:r>
            <a:r>
              <a:rPr lang="ru-RU" b="1" dirty="0"/>
              <a:t>64.</a:t>
            </a:r>
            <a:r>
              <a:rPr lang="en-US" b="1" dirty="0"/>
              <a:t>lib</a:t>
            </a:r>
            <a:r>
              <a:rPr lang="ru-RU" dirty="0" smtClean="0"/>
              <a:t>. </a:t>
            </a:r>
            <a:r>
              <a:rPr lang="en-US" dirty="0" smtClean="0"/>
              <a:t>To include them, the required set of libraries should be typed in </a:t>
            </a:r>
            <a:r>
              <a:rPr lang="en-US" b="1" dirty="0"/>
              <a:t>Configuration Properties</a:t>
            </a:r>
            <a:r>
              <a:rPr lang="en-US" dirty="0"/>
              <a:t> </a:t>
            </a:r>
            <a:r>
              <a:rPr lang="en-US" dirty="0" smtClean="0"/>
              <a:t>in the tab </a:t>
            </a:r>
            <a:r>
              <a:rPr lang="en-US" b="1" dirty="0" smtClean="0"/>
              <a:t>Linker</a:t>
            </a:r>
            <a:r>
              <a:rPr lang="ru-RU" b="1" dirty="0"/>
              <a:t>→</a:t>
            </a:r>
            <a:r>
              <a:rPr lang="en-US" b="1" dirty="0"/>
              <a:t>Input</a:t>
            </a:r>
            <a:r>
              <a:rPr lang="ru-RU" b="1" dirty="0"/>
              <a:t>→</a:t>
            </a:r>
            <a:r>
              <a:rPr lang="en-US" b="1" dirty="0"/>
              <a:t>Additional </a:t>
            </a:r>
            <a:r>
              <a:rPr lang="en-US" b="1" dirty="0" smtClean="0"/>
              <a:t>Dependencies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70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function implementation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PardisoCall.h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DpbtrsCall.h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main(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[])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!= 3)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"Invalid input parameters.\n HCE_PARDISO n    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      m\n \t(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n,m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) - grid sizes.\n"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1;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}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atoi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[1]);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atoi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[2]);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size = (n - 1) * (m - 1);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u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[size];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64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function </a:t>
            </a:r>
            <a:r>
              <a:rPr lang="en-US" dirty="0" smtClean="0"/>
              <a:t>implementation (</a:t>
            </a:r>
            <a:r>
              <a:rPr lang="en-US" dirty="0"/>
              <a:t>2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time_pds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u);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err_pds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CalculateError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u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time_band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u);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err_band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CalculateError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u);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output information printout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: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(</a:t>
            </a:r>
            <a:r>
              <a:rPr lang="ru-RU" sz="16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n,m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grid sizes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, 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ru-RU" sz="16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time_pds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MKL PARDISO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execution time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ru-RU" sz="16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err_pds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residual of the solution obtained using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MKL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PARDISO, 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ru-RU" sz="16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time_band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MKL band solver execution time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,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ru-RU" sz="1600" b="1" dirty="0" err="1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err_band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residual of the solution obtained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using the band</a:t>
            </a:r>
            <a:b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           solver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MKL.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"%d;%d;%.15f;%.15f;%.15f;%.15f\n"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n, m,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time_pds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err_pds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time_band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err_band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u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0;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56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function </a:t>
            </a:r>
            <a:r>
              <a:rPr lang="en-US" dirty="0" smtClean="0"/>
              <a:t>implementation (</a:t>
            </a:r>
            <a:r>
              <a:rPr lang="en-US" dirty="0"/>
              <a:t>3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functions </a:t>
            </a:r>
            <a:r>
              <a:rPr lang="en-US" b="1" dirty="0" err="1" smtClean="0"/>
              <a:t>computeDecision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b="1" dirty="0" err="1"/>
              <a:t>computeDecision</a:t>
            </a:r>
            <a:r>
              <a:rPr lang="ru-RU" b="1" dirty="0"/>
              <a:t>_</a:t>
            </a:r>
            <a:r>
              <a:rPr lang="en-US" b="1" dirty="0"/>
              <a:t>Band</a:t>
            </a:r>
            <a:r>
              <a:rPr lang="en-US" dirty="0"/>
              <a:t> </a:t>
            </a:r>
            <a:r>
              <a:rPr lang="en-US" dirty="0" smtClean="0"/>
              <a:t>obtain the system solution using MKL </a:t>
            </a:r>
            <a:r>
              <a:rPr lang="en-US" dirty="0"/>
              <a:t>PARDISO </a:t>
            </a:r>
            <a:r>
              <a:rPr lang="en-US" dirty="0" smtClean="0"/>
              <a:t>and the band solver </a:t>
            </a:r>
            <a:r>
              <a:rPr lang="ru-RU" b="1" dirty="0" err="1" smtClean="0"/>
              <a:t>dpbtrs</a:t>
            </a:r>
            <a:r>
              <a:rPr lang="ru-RU" b="1" dirty="0" smtClean="0"/>
              <a:t> </a:t>
            </a:r>
            <a:r>
              <a:rPr lang="en-US" dirty="0" smtClean="0"/>
              <a:t>correspondingly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The function </a:t>
            </a:r>
            <a:r>
              <a:rPr lang="en-US" b="1" dirty="0" err="1" smtClean="0"/>
              <a:t>CalculateError</a:t>
            </a:r>
            <a:r>
              <a:rPr lang="ru-RU" dirty="0" smtClean="0"/>
              <a:t> </a:t>
            </a:r>
            <a:r>
              <a:rPr lang="en-US" dirty="0" smtClean="0"/>
              <a:t>computes the absolute value of </a:t>
            </a:r>
            <a:r>
              <a:rPr lang="en-US" dirty="0"/>
              <a:t>the maximum deviation of the </a:t>
            </a:r>
            <a:r>
              <a:rPr lang="en-US" dirty="0" smtClean="0"/>
              <a:t>derived values of the SLAE solution from </a:t>
            </a:r>
            <a:r>
              <a:rPr lang="en-US" dirty="0"/>
              <a:t>the </a:t>
            </a:r>
            <a:r>
              <a:rPr lang="en-US" dirty="0" smtClean="0"/>
              <a:t>required function of the differential equation.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990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Auxiliary functions </a:t>
            </a:r>
            <a:r>
              <a:rPr lang="ru-RU" dirty="0" smtClean="0"/>
              <a:t>(</a:t>
            </a:r>
            <a:r>
              <a:rPr lang="ru-RU" dirty="0"/>
              <a:t>1)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go from the </a:t>
            </a:r>
            <a:r>
              <a:rPr lang="en-US" dirty="0" smtClean="0"/>
              <a:t>differential </a:t>
            </a:r>
            <a:r>
              <a:rPr lang="en-US" dirty="0"/>
              <a:t>equation </a:t>
            </a:r>
            <a:r>
              <a:rPr lang="en-US" dirty="0" smtClean="0"/>
              <a:t>solving to the SLAE solving use the functions </a:t>
            </a:r>
            <a:r>
              <a:rPr lang="en-US" dirty="0"/>
              <a:t>defining the </a:t>
            </a:r>
            <a:r>
              <a:rPr lang="en-US" dirty="0" smtClean="0"/>
              <a:t>right-hand </a:t>
            </a:r>
            <a:r>
              <a:rPr lang="en-US" dirty="0"/>
              <a:t>side, </a:t>
            </a:r>
            <a:r>
              <a:rPr lang="en-US" dirty="0" smtClean="0"/>
              <a:t>boundary </a:t>
            </a:r>
            <a:r>
              <a:rPr lang="en-US" dirty="0"/>
              <a:t>conditions and </a:t>
            </a:r>
            <a:r>
              <a:rPr lang="en-US" dirty="0" smtClean="0"/>
              <a:t>exact </a:t>
            </a:r>
            <a:r>
              <a:rPr lang="en-US" dirty="0"/>
              <a:t>solution of the differential </a:t>
            </a:r>
            <a:r>
              <a:rPr lang="en-US" dirty="0" smtClean="0"/>
              <a:t>equation with the help of whose we will validate </a:t>
            </a:r>
            <a:r>
              <a:rPr lang="en-US" dirty="0"/>
              <a:t>the </a:t>
            </a:r>
            <a:r>
              <a:rPr lang="en-US" dirty="0" smtClean="0"/>
              <a:t>problem solution.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/>
              <a:t>These functions prototypes and definitions will be located in the files </a:t>
            </a:r>
            <a:r>
              <a:rPr lang="ru-RU" b="1" dirty="0" err="1" smtClean="0"/>
              <a:t>PoissonDecision.h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PoissonDecision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With the help of the constants </a:t>
            </a:r>
            <a:r>
              <a:rPr lang="ru-RU" b="1" dirty="0" smtClean="0"/>
              <a:t>L1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/>
              <a:t>L2</a:t>
            </a:r>
            <a:r>
              <a:rPr lang="ru-RU" dirty="0"/>
              <a:t> </a:t>
            </a:r>
            <a:r>
              <a:rPr lang="en-US" dirty="0" smtClean="0"/>
              <a:t>the plate sizes are specified</a:t>
            </a:r>
            <a:r>
              <a:rPr lang="ru-RU" dirty="0" smtClean="0"/>
              <a:t>. </a:t>
            </a:r>
            <a:r>
              <a:rPr lang="en-US" dirty="0" smtClean="0"/>
              <a:t>The functions are implemented according to the formulas </a:t>
            </a:r>
            <a:r>
              <a:rPr lang="ru-RU" dirty="0" smtClean="0"/>
              <a:t>(</a:t>
            </a:r>
            <a:r>
              <a:rPr lang="ru-RU" dirty="0"/>
              <a:t>3)-(8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984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functions </a:t>
            </a:r>
            <a:r>
              <a:rPr lang="ru-RU" dirty="0" smtClean="0"/>
              <a:t>(</a:t>
            </a:r>
            <a:r>
              <a:rPr lang="en-US" dirty="0" smtClean="0"/>
              <a:t>2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6"/>
            <a:ext cx="8915400" cy="5112344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Calculation function for the right-hand sides of the differential </a:t>
            </a:r>
            <a:b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equation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f(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y)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-2.0 * (x + y);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 calculating the boundary conditions values on the left side // of the rectangle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mu1(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y)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0;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 calculating the boundary conditions values on the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right </a:t>
            </a:r>
            <a:b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side of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the rectangle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mu2(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y)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L1 * y * (L1 + y);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65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functions </a:t>
            </a:r>
            <a:r>
              <a:rPr lang="ru-RU" dirty="0" smtClean="0"/>
              <a:t>(</a:t>
            </a:r>
            <a:r>
              <a:rPr lang="en-US" dirty="0"/>
              <a:t>3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 calculating the boundary conditions values on the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lower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side of the rectangle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mu3(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x)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 calculating the boundary conditions values on the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upper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side of the rectangle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mu4(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x)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L2 * x * (x + L2);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Function defining the exact solution of the DE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u_(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y)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 </a:t>
            </a: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x * x * y + y * y * x; 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710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functions </a:t>
            </a:r>
            <a:r>
              <a:rPr lang="ru-RU" dirty="0" smtClean="0"/>
              <a:t>(</a:t>
            </a:r>
            <a:r>
              <a:rPr lang="en-US" dirty="0" smtClean="0"/>
              <a:t>4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 of calculating the error and also </a:t>
            </a:r>
            <a:r>
              <a:rPr lang="en-US" dirty="0"/>
              <a:t>functions of allocating and freeing the memory occupied by the </a:t>
            </a:r>
            <a:r>
              <a:rPr lang="en-US" dirty="0" smtClean="0"/>
              <a:t>matrix in the </a:t>
            </a:r>
            <a:r>
              <a:rPr lang="en-US" dirty="0"/>
              <a:t>CRS </a:t>
            </a:r>
            <a:r>
              <a:rPr lang="en-US" dirty="0" smtClean="0"/>
              <a:t>format are </a:t>
            </a:r>
            <a:r>
              <a:rPr lang="en-US" dirty="0"/>
              <a:t>located in </a:t>
            </a:r>
            <a:r>
              <a:rPr lang="en-US" dirty="0" smtClean="0"/>
              <a:t>the files </a:t>
            </a:r>
            <a:r>
              <a:rPr lang="ru-RU" b="1" dirty="0" err="1" smtClean="0"/>
              <a:t>Utilities.h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Utilities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ru-RU" dirty="0"/>
              <a:t>. </a:t>
            </a:r>
            <a:endParaRPr lang="en-US" dirty="0" smtClean="0"/>
          </a:p>
          <a:p>
            <a:r>
              <a:rPr lang="en-US" dirty="0" smtClean="0"/>
              <a:t>Sparse matrix initialization and freeing will be implemented in the functions </a:t>
            </a:r>
            <a:r>
              <a:rPr lang="ru-RU" b="1" dirty="0" err="1" smtClean="0"/>
              <a:t>InitializeMatrix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b="1" dirty="0" err="1"/>
              <a:t>FreeMatrix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78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functions </a:t>
            </a:r>
            <a:r>
              <a:rPr lang="ru-RU" dirty="0" smtClean="0"/>
              <a:t>(</a:t>
            </a:r>
            <a:r>
              <a:rPr lang="en-US" dirty="0" smtClean="0"/>
              <a:t>5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Sparse matrix initialization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InitializeMatrix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NZ,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crsMatrix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N;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mtx.NZ = NZ;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mtx.Value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[NZ];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mtx.Col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[NZ];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mtx.RowIndex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[N + 1];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}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Sparse matrix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freeing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FreeMatrix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crsMatrix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[]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mtx.Value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[]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mtx.Col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[]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mtx.RowIndex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49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</a:t>
            </a:r>
            <a:r>
              <a:rPr lang="en-US" dirty="0" smtClean="0"/>
              <a:t>functions </a:t>
            </a:r>
            <a:r>
              <a:rPr lang="ru-RU" dirty="0" smtClean="0"/>
              <a:t>(</a:t>
            </a:r>
            <a:r>
              <a:rPr lang="en-US" dirty="0" smtClean="0"/>
              <a:t>6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Error calculation</a:t>
            </a:r>
            <a:endParaRPr lang="ru-RU" sz="16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CalculateError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u)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h = L1 / n, k = L2 / m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0.0;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i = 0; i &lt; m - 1; i++)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j = 0; j &lt; n - 1; j++)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exact = u_(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(j + 1) *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h,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(i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+ 1) * k);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approx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u[i * (n - 1) + j];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tmp_err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fabs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(exact -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approx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tmp_err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&gt;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max_err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tmp_err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max_err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62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</a:t>
            </a:r>
            <a:r>
              <a:rPr lang="en-US" dirty="0"/>
              <a:t>of </a:t>
            </a:r>
            <a:r>
              <a:rPr lang="en-US" dirty="0" smtClean="0"/>
              <a:t>SLAE solving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</a:rPr>
                      <m:t>𝐴𝑥</m:t>
                    </m:r>
                    <m:r>
                      <a:rPr lang="ru-RU" i="1" smtClean="0">
                        <a:latin typeface="Cambria Math"/>
                      </a:rPr>
                      <m:t>=</m:t>
                    </m:r>
                    <m:r>
                      <a:rPr lang="ru-RU" i="1" smtClean="0">
                        <a:latin typeface="Cambria Math"/>
                      </a:rPr>
                      <m:t>𝑏</m:t>
                    </m:r>
                    <m:r>
                      <a:rPr lang="ru-RU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matrix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known vector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, 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is a </a:t>
                </a:r>
                <a:r>
                  <a:rPr lang="en-US" dirty="0" smtClean="0"/>
                  <a:t>vector </a:t>
                </a:r>
                <a:r>
                  <a:rPr lang="en-US" dirty="0"/>
                  <a:t>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The</a:t>
                </a:r>
                <a:r>
                  <a:rPr lang="en-US" i="1" dirty="0" smtClean="0"/>
                  <a:t> solution </a:t>
                </a:r>
                <a:r>
                  <a:rPr lang="en-US" dirty="0" smtClean="0"/>
                  <a:t>of such system is a value of the vector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such</a:t>
                </a:r>
                <a:r>
                  <a:rPr lang="ru-RU" dirty="0"/>
                  <a:t> </a:t>
                </a:r>
                <a:r>
                  <a:rPr lang="en-US" dirty="0"/>
                  <a:t>that all the equations in the system </a:t>
                </a:r>
                <a:r>
                  <a:rPr lang="en-US" dirty="0" smtClean="0"/>
                  <a:t>hold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A system of the form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said to be </a:t>
                </a:r>
                <a:r>
                  <a:rPr lang="en-US" i="1" dirty="0" smtClean="0"/>
                  <a:t>consistent</a:t>
                </a:r>
                <a:r>
                  <a:rPr lang="en-US" dirty="0" smtClean="0"/>
                  <a:t> if it has at least one solution. 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588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implementation using MKL PARDISO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the following functions in the module Utilities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Implement the function </a:t>
            </a:r>
            <a:r>
              <a:rPr lang="en-US" dirty="0"/>
              <a:t>that initializes the </a:t>
            </a:r>
            <a:r>
              <a:rPr lang="en-US" dirty="0" smtClean="0"/>
              <a:t>matrix in the CRS format</a:t>
            </a:r>
            <a:r>
              <a:rPr lang="ru-RU" dirty="0" smtClean="0"/>
              <a:t>, </a:t>
            </a:r>
            <a:r>
              <a:rPr lang="ru-RU" b="1" dirty="0" err="1" smtClean="0"/>
              <a:t>InitializeHCEMatrixCRS</a:t>
            </a:r>
            <a:r>
              <a:rPr lang="ru-RU" dirty="0" smtClean="0"/>
              <a:t>.</a:t>
            </a:r>
          </a:p>
          <a:p>
            <a:pPr lvl="1"/>
            <a:r>
              <a:rPr lang="en-US" dirty="0"/>
              <a:t>Implement the function that </a:t>
            </a:r>
            <a:r>
              <a:rPr lang="en-US" dirty="0" smtClean="0"/>
              <a:t>initializes the right-hand sides vector </a:t>
            </a:r>
            <a:r>
              <a:rPr lang="ru-RU" dirty="0" smtClean="0"/>
              <a:t>– </a:t>
            </a:r>
            <a:r>
              <a:rPr lang="ru-RU" b="1" dirty="0" err="1"/>
              <a:t>InitializeRHVector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4490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PARDISO </a:t>
            </a:r>
            <a:r>
              <a:rPr lang="ru-RU" dirty="0" smtClean="0"/>
              <a:t>(</a:t>
            </a:r>
            <a:r>
              <a:rPr lang="en-US" dirty="0" smtClean="0"/>
              <a:t>2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7"/>
            <a:ext cx="8915400" cy="4896319"/>
          </a:xfrm>
        </p:spPr>
        <p:txBody>
          <a:bodyPr/>
          <a:lstStyle/>
          <a:p>
            <a:r>
              <a:rPr lang="en-US" dirty="0" smtClean="0"/>
              <a:t>It is necessary to include the files </a:t>
            </a:r>
            <a:r>
              <a:rPr lang="ru-RU" b="1" dirty="0" err="1"/>
              <a:t>mkl_pardiso.h</a:t>
            </a:r>
            <a:r>
              <a:rPr lang="ru-RU" dirty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/>
              <a:t>Utilities.h</a:t>
            </a:r>
            <a:r>
              <a:rPr lang="ru-RU" dirty="0"/>
              <a:t> </a:t>
            </a:r>
            <a:r>
              <a:rPr lang="en-US" dirty="0"/>
              <a:t>in the file </a:t>
            </a:r>
            <a:r>
              <a:rPr lang="en-US" b="1" dirty="0" err="1"/>
              <a:t>PardisoCall</a:t>
            </a:r>
            <a:r>
              <a:rPr lang="ru-RU" b="1" dirty="0"/>
              <a:t>.</a:t>
            </a:r>
            <a:r>
              <a:rPr lang="en-US" b="1" dirty="0"/>
              <a:t>h </a:t>
            </a:r>
            <a:r>
              <a:rPr lang="en-US" dirty="0" smtClean="0"/>
              <a:t>and </a:t>
            </a:r>
            <a:r>
              <a:rPr lang="en-US" dirty="0"/>
              <a:t>declare a </a:t>
            </a:r>
            <a:r>
              <a:rPr lang="en-US" dirty="0" smtClean="0"/>
              <a:t>prototype of the function-wrapper for </a:t>
            </a:r>
            <a:r>
              <a:rPr lang="en-US" b="1" dirty="0" smtClean="0"/>
              <a:t>PARDISO </a:t>
            </a:r>
            <a:r>
              <a:rPr lang="en-US" dirty="0" smtClean="0"/>
              <a:t>call in order to use MKL PARDISO</a:t>
            </a:r>
            <a:r>
              <a:rPr lang="ru-RU" dirty="0" smtClean="0"/>
              <a:t>.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function definition must be located in </a:t>
            </a:r>
            <a:r>
              <a:rPr lang="en-US" b="1" dirty="0" err="1" smtClean="0"/>
              <a:t>PardisoCall</a:t>
            </a:r>
            <a:r>
              <a:rPr lang="ru-RU" b="1" dirty="0" smtClean="0"/>
              <a:t>.</a:t>
            </a:r>
            <a:r>
              <a:rPr lang="en-US" b="1" dirty="0" err="1" smtClean="0"/>
              <a:t>cpp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95300" y="2852936"/>
            <a:ext cx="8915400" cy="1368151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mkl_pardiso.h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Utilities.h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m,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*u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numThreads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1);</a:t>
            </a:r>
          </a:p>
        </p:txBody>
      </p:sp>
    </p:spTree>
    <p:extLst>
      <p:ext uri="{BB962C8B-B14F-4D97-AF65-F5344CB8AC3E}">
        <p14:creationId xmlns:p14="http://schemas.microsoft.com/office/powerpoint/2010/main" xmlns="" val="14427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PARDISO </a:t>
            </a:r>
            <a:r>
              <a:rPr lang="ru-RU" dirty="0" smtClean="0"/>
              <a:t>(</a:t>
            </a:r>
            <a:r>
              <a:rPr lang="en-US" dirty="0" smtClean="0"/>
              <a:t>3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PardisoCall.h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*u,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numThreads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 err="1">
                <a:latin typeface="Courier New" pitchFamily="49" charset="0"/>
                <a:cs typeface="Courier New" pitchFamily="49" charset="0"/>
              </a:rPr>
              <a:t>crsMatrix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A;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matric in the system left-hand side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ru-RU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*b;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vector of the right-hand sides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initialization for the matrix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and vector of the right-hand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sides</a:t>
            </a:r>
            <a:endParaRPr lang="ru-RU" sz="1600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InitializeHCEMatrixCRS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(n, m, A);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InitializeRHVector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b);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arrays conversion to the Fortran type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i = 0; i &lt; A.NZ; i++)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A.Col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[i]++;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i = 0; i &lt;= A.N; i++)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1600" b="1" dirty="0" err="1">
                <a:latin typeface="Courier New" pitchFamily="49" charset="0"/>
                <a:cs typeface="Courier New" pitchFamily="49" charset="0"/>
              </a:rPr>
              <a:t>A.RowIndex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[i]++;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091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PARDISO </a:t>
            </a:r>
            <a:r>
              <a:rPr lang="ru-RU" dirty="0" smtClean="0"/>
              <a:t>(</a:t>
            </a:r>
            <a:r>
              <a:rPr lang="en-US" dirty="0"/>
              <a:t>4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auxiliary data structure for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PARDISO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work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[64];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[0] = 0;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1,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2,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matrix is symmetric and positive definite</a:t>
            </a: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phase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= 13,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factorization and system solving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size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(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- 1) * (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- 1),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matrix order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*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perm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size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],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permutation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number of the right-hand sides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statistical information output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error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error code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[64];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memset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 * 64);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22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PARDISO </a:t>
            </a:r>
            <a:r>
              <a:rPr lang="ru-RU" dirty="0" smtClean="0"/>
              <a:t>(</a:t>
            </a:r>
            <a:r>
              <a:rPr lang="en-US" dirty="0"/>
              <a:t>5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clock_t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start = clock();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pardiso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maxfct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mnum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mtype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&amp;phase, &amp;size, 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A.Value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A.RowIndex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A.Col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perm,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     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msglvl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b, u, &amp;error);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time = (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)(clock() - start) / CLOCKS_PER_SEC;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Print the error code for 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PARDISO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work and number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of nonzero elements in the factor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"%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ru-RU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;%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d</a:t>
            </a:r>
            <a:r>
              <a:rPr lang="ru-RU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;"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error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[17]);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[] perm;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iparm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[] b;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FreeMatrix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time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58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LAPACK </a:t>
            </a:r>
            <a:r>
              <a:rPr lang="ru-RU" dirty="0" smtClean="0"/>
              <a:t>(</a:t>
            </a:r>
            <a:r>
              <a:rPr lang="en-US" dirty="0" smtClean="0"/>
              <a:t>1</a:t>
            </a:r>
            <a:r>
              <a:rPr lang="ru-RU" dirty="0" smtClean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 the module </a:t>
                </a:r>
                <a:r>
                  <a:rPr lang="ru-RU" b="1" dirty="0" err="1"/>
                  <a:t>Utilities</a:t>
                </a:r>
                <a:r>
                  <a:rPr lang="ru-RU" b="1" dirty="0"/>
                  <a:t> </a:t>
                </a:r>
                <a:r>
                  <a:rPr lang="en-US" b="1" dirty="0" smtClean="0"/>
                  <a:t>i</a:t>
                </a:r>
                <a:r>
                  <a:rPr lang="en-US" dirty="0" smtClean="0"/>
                  <a:t>mplement the function </a:t>
                </a:r>
                <a:r>
                  <a:rPr lang="ru-RU" b="1" dirty="0" err="1"/>
                  <a:t>InitializeHCEMatrixBand</a:t>
                </a:r>
                <a:r>
                  <a:rPr lang="ru-RU" b="1" dirty="0"/>
                  <a:t> </a:t>
                </a:r>
                <a:r>
                  <a:rPr lang="en-US" b="1" dirty="0" smtClean="0"/>
                  <a:t> </a:t>
                </a:r>
                <a:r>
                  <a:rPr lang="en-US" dirty="0" smtClean="0"/>
                  <a:t>that initializes the matrix in the band form in order to use MKL LAPACK</a:t>
                </a:r>
                <a:r>
                  <a:rPr lang="ru-RU" dirty="0" smtClean="0"/>
                  <a:t>:</a:t>
                </a:r>
              </a:p>
              <a:p>
                <a:pPr lvl="1"/>
                <a:r>
                  <a:rPr lang="en-US" dirty="0" smtClean="0"/>
                  <a:t>If the matrix in the left-hand side </a:t>
                </a:r>
                <a:r>
                  <a:rPr lang="en-US" dirty="0"/>
                  <a:t>of the system </a:t>
                </a:r>
                <a:r>
                  <a:rPr lang="en-US" dirty="0" smtClean="0"/>
                  <a:t>obtained before is written in the band format</a:t>
                </a:r>
                <a:r>
                  <a:rPr lang="en-US" dirty="0"/>
                  <a:t>, it </a:t>
                </a:r>
                <a:r>
                  <a:rPr lang="en-US" dirty="0" smtClean="0"/>
                  <a:t>will appear </a:t>
                </a:r>
                <a:r>
                  <a:rPr lang="en-US" dirty="0"/>
                  <a:t>that the number of elements in </a:t>
                </a:r>
                <a:r>
                  <a:rPr lang="en-US" dirty="0" smtClean="0"/>
                  <a:t>the </a:t>
                </a:r>
                <a:r>
                  <a:rPr lang="en-US" dirty="0"/>
                  <a:t>symmetrical </a:t>
                </a:r>
                <a:r>
                  <a:rPr lang="en-US" dirty="0" smtClean="0"/>
                  <a:t>format equals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𝑚</m:t>
                    </m:r>
                    <m:r>
                      <a:rPr lang="ru-RU" i="1">
                        <a:latin typeface="Cambria Math"/>
                      </a:rPr>
                      <m:t>−1)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pPr lvl="1"/>
                <a:r>
                  <a:rPr lang="en-US" dirty="0" smtClean="0"/>
                  <a:t>The band contains </a:t>
                </a:r>
                <a:r>
                  <a:rPr lang="ru-RU" dirty="0" smtClean="0"/>
                  <a:t>5 </a:t>
                </a:r>
                <a:r>
                  <a:rPr lang="en-US" dirty="0" smtClean="0"/>
                  <a:t>diagonals each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𝑚</m:t>
                    </m:r>
                    <m:r>
                      <a:rPr lang="ru-RU" i="1">
                        <a:latin typeface="Cambria Math"/>
                      </a:rPr>
                      <m:t>−1)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elements</a:t>
                </a:r>
                <a:r>
                  <a:rPr lang="ru-RU" dirty="0" smtClean="0"/>
                  <a:t>. </a:t>
                </a:r>
                <a:r>
                  <a:rPr lang="en-US" dirty="0" smtClean="0"/>
                  <a:t>There are </a:t>
                </a:r>
                <a:r>
                  <a:rPr lang="ru-RU" dirty="0" smtClean="0"/>
                  <a:t>3 </a:t>
                </a:r>
                <a:r>
                  <a:rPr lang="en-US" dirty="0" smtClean="0"/>
                  <a:t>nonzero </a:t>
                </a:r>
                <a:r>
                  <a:rPr lang="en-US" dirty="0"/>
                  <a:t>diagonals among them</a:t>
                </a:r>
                <a:r>
                  <a:rPr lang="ru-RU" dirty="0" smtClean="0"/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404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</a:t>
            </a:r>
            <a:r>
              <a:rPr lang="en-US" dirty="0" smtClean="0"/>
              <a:t>LAPACK </a:t>
            </a:r>
            <a:r>
              <a:rPr lang="ru-RU" dirty="0" smtClean="0"/>
              <a:t>(</a:t>
            </a:r>
            <a:r>
              <a:rPr lang="en-US" dirty="0"/>
              <a:t>2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95300" y="1196976"/>
                <a:ext cx="8915400" cy="4968875"/>
              </a:xfrm>
            </p:spPr>
            <p:txBody>
              <a:bodyPr/>
              <a:lstStyle/>
              <a:p>
                <a:pPr lvl="1"/>
                <a:r>
                  <a:rPr lang="en-US" dirty="0" smtClean="0"/>
                  <a:t>The diagonal elements will have the indices </a:t>
                </a:r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−2,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𝑛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acc>
                  </m:oMath>
                </a14:m>
                <a:r>
                  <a:rPr lang="ru-RU" dirty="0" smtClean="0"/>
                  <a:t>.</a:t>
                </a:r>
                <a:r>
                  <a:rPr lang="ru-RU" dirty="0"/>
                  <a:t> </a:t>
                </a:r>
                <a:endParaRPr lang="ru-RU" dirty="0" smtClean="0"/>
              </a:p>
              <a:p>
                <a:pPr lvl="1"/>
                <a:r>
                  <a:rPr lang="en-US" dirty="0" smtClean="0"/>
                  <a:t>The elements with value  of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h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will have the indices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−2,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𝑛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acc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0,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  <m:r>
                          <a:rPr lang="ru-RU" i="1">
                            <a:latin typeface="Cambria Math"/>
                          </a:rPr>
                          <m:t>−2</m:t>
                        </m:r>
                      </m:e>
                    </m:acc>
                  </m:oMath>
                </a14:m>
                <a:r>
                  <a:rPr lang="ru-RU" dirty="0" smtClean="0"/>
                  <a:t>.</a:t>
                </a:r>
              </a:p>
              <a:p>
                <a:pPr lvl="1"/>
                <a:r>
                  <a:rPr lang="en-US" dirty="0"/>
                  <a:t>The elements with value  of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will have the indices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ru-RU" i="1">
                            <a:latin typeface="Cambria Math"/>
                          </a:rPr>
                          <m:t>−2,</m:t>
                        </m:r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𝑚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𝑛</m:t>
                            </m:r>
                            <m:r>
                              <a:rPr lang="ru-RU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acc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6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" y="1196976"/>
                <a:ext cx="8915400" cy="4968875"/>
              </a:xfrm>
              <a:blipFill rotWithShape="1">
                <a:blip r:embed="rId2" cstate="print"/>
                <a:stretch>
                  <a:fillRect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53290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LAPACK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prototype and a definition of the function </a:t>
            </a:r>
            <a:r>
              <a:rPr lang="en-US" b="1" dirty="0" err="1"/>
              <a:t>computeDecision_Band</a:t>
            </a:r>
            <a:r>
              <a:rPr lang="en-US" b="1" dirty="0"/>
              <a:t> </a:t>
            </a:r>
            <a:r>
              <a:rPr lang="en-US" dirty="0" smtClean="0"/>
              <a:t>that is a wrapper for the band solver call will be placed in the files </a:t>
            </a:r>
            <a:r>
              <a:rPr lang="en-US" b="1" dirty="0" err="1" smtClean="0"/>
              <a:t>DpbtrsCall.h</a:t>
            </a:r>
            <a:r>
              <a:rPr lang="en-US" dirty="0" smtClean="0"/>
              <a:t> and</a:t>
            </a:r>
            <a:r>
              <a:rPr lang="ru-RU" dirty="0" smtClean="0"/>
              <a:t> </a:t>
            </a:r>
            <a:r>
              <a:rPr lang="en-US" b="1" dirty="0"/>
              <a:t>DpbtrsCall.cpp</a:t>
            </a:r>
            <a:r>
              <a:rPr lang="en-US" dirty="0"/>
              <a:t>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It is necessary to include the header file </a:t>
            </a:r>
            <a:r>
              <a:rPr lang="ru-RU" b="1" dirty="0" err="1"/>
              <a:t>mkl_lapack.h</a:t>
            </a:r>
            <a:r>
              <a:rPr lang="ru-RU" b="1" dirty="0"/>
              <a:t> </a:t>
            </a:r>
            <a:r>
              <a:rPr lang="en-US" dirty="0" smtClean="0"/>
              <a:t>in </a:t>
            </a:r>
            <a:r>
              <a:rPr lang="ru-RU" b="1" dirty="0" err="1"/>
              <a:t>DpbtrsCall.h</a:t>
            </a:r>
            <a:r>
              <a:rPr lang="ru-RU" b="1" dirty="0"/>
              <a:t> </a:t>
            </a:r>
            <a:r>
              <a:rPr lang="en-US" dirty="0" smtClean="0"/>
              <a:t>in order to use the MKL functions processing the band matrices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Include also </a:t>
            </a:r>
            <a:r>
              <a:rPr lang="ru-RU" b="1" dirty="0" err="1" smtClean="0"/>
              <a:t>Utilities.h</a:t>
            </a:r>
            <a:r>
              <a:rPr lang="ru-RU" dirty="0" smtClean="0"/>
              <a:t> </a:t>
            </a:r>
            <a:r>
              <a:rPr lang="en-US" dirty="0" smtClean="0"/>
              <a:t>for auxiliary functions call.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95300" y="2780929"/>
            <a:ext cx="8915400" cy="1368151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mkl_lapack.h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600" b="1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Utilities.h</a:t>
            </a:r>
            <a:r>
              <a:rPr lang="en-US" sz="1600" b="1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1600" b="1" dirty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u);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29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LAPACK </a:t>
            </a:r>
            <a:r>
              <a:rPr lang="ru-RU" dirty="0" smtClean="0"/>
              <a:t>(</a:t>
            </a:r>
            <a:r>
              <a:rPr lang="en-US" dirty="0" smtClean="0"/>
              <a:t>4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computeDecision_Band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n,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m,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u)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A;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InitializeHCEMatrixBand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A);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* b;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InitializeRHVector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(n, m, b);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  // </a:t>
            </a:r>
            <a:r>
              <a:rPr lang="en-US" sz="1600" b="1" dirty="0" err="1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uplo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= ‘U’</a:t>
            </a:r>
            <a:r>
              <a:rPr lang="ru-RU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means the upper matrix triangle is stored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uplo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'U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';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size = (n - 1) * (m - 1);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n - 1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  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ldab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= n;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info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6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1;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clock_t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start = clock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  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matrix factorization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dpbtrf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uplo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&amp;size,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A,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ldab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&amp;info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  // 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system solving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dpbtrs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uplo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&amp;size,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kd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nrhs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A, &amp;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ldab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, b,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size, &amp;info);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time = (double)(clock() - start) / CLOCKS_PER_SEC;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 </a:t>
            </a:r>
            <a:r>
              <a:rPr lang="en-US" sz="16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// continued </a:t>
            </a:r>
            <a:r>
              <a:rPr lang="en-US" sz="1600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on next slide</a:t>
            </a:r>
            <a:endParaRPr lang="ru-RU" sz="1600" b="1" dirty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147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implementation using MKL LAPACK </a:t>
            </a:r>
            <a:r>
              <a:rPr lang="ru-RU" dirty="0" smtClean="0"/>
              <a:t>(</a:t>
            </a:r>
            <a:r>
              <a:rPr lang="en-US" dirty="0"/>
              <a:t>5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7"/>
            <a:ext cx="8915400" cy="2520055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i = 0; i &lt; size; i++)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  u[i] = b[i];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[] b;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delete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[]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time</a:t>
            </a:r>
            <a:r>
              <a:rPr lang="ru-RU" sz="1600" b="1" dirty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buNone/>
            </a:pPr>
            <a:r>
              <a:rPr lang="ru-RU" sz="16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084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of SLAE using Cholesky factorization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0" dirty="0" smtClean="0"/>
                  <a:t>Let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be a symmetric </a:t>
                </a:r>
                <a:r>
                  <a:rPr lang="ru-RU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, positive definite matrix </a:t>
                </a:r>
                <a:r>
                  <a:rPr lang="ru-RU" dirty="0" smtClean="0"/>
                  <a:t>(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≠0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𝐴𝑥</m:t>
                        </m:r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ru-RU" dirty="0" smtClean="0"/>
                  <a:t>)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endParaRPr lang="ru-RU" dirty="0" smtClean="0"/>
              </a:p>
              <a:p>
                <a:r>
                  <a:rPr lang="en-US" dirty="0" smtClean="0"/>
                  <a:t>Then the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can be represented as a product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𝑈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𝑈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an upper triangular matrix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Solving of this SLAE is reduced </a:t>
                </a:r>
                <a:r>
                  <a:rPr lang="ru-RU" dirty="0" smtClean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𝐴𝑥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𝑈𝑥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 smtClean="0"/>
                  <a:t>) </a:t>
                </a:r>
                <a:r>
                  <a:rPr lang="en-US" dirty="0" smtClean="0"/>
                  <a:t>to solving of two systems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𝑈𝑥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𝑦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dirty="0"/>
              </a:p>
              <a:p>
                <a:r>
                  <a:rPr lang="en-US" dirty="0"/>
                  <a:t>A</a:t>
                </a:r>
                <a:r>
                  <a:rPr lang="en-US" dirty="0" smtClean="0"/>
                  <a:t>dvantage of</a:t>
                </a:r>
                <a:r>
                  <a:rPr lang="ru-RU" dirty="0" smtClean="0"/>
                  <a:t> </a:t>
                </a:r>
                <a:r>
                  <a:rPr lang="en-US" dirty="0" smtClean="0"/>
                  <a:t>using the Cholesky method: the solution is obtained for the time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𝑂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the order of the system, due to the triangular form of the matrices.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435" b="-19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14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632550" cy="561975"/>
          </a:xfrm>
        </p:spPr>
        <p:txBody>
          <a:bodyPr/>
          <a:lstStyle/>
          <a:p>
            <a:r>
              <a:rPr lang="en-US" dirty="0" smtClean="0"/>
              <a:t>Function implementation using parallel MKL PARDISO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organize </a:t>
            </a:r>
            <a:r>
              <a:rPr lang="en-US" dirty="0" smtClean="0"/>
              <a:t>the </a:t>
            </a:r>
            <a:r>
              <a:rPr lang="en-US" dirty="0"/>
              <a:t>MKL PARDISO </a:t>
            </a:r>
            <a:r>
              <a:rPr lang="en-US" dirty="0" smtClean="0"/>
              <a:t>parallel work, we must </a:t>
            </a:r>
            <a:r>
              <a:rPr lang="en-US" dirty="0"/>
              <a:t>perform the following </a:t>
            </a:r>
            <a:r>
              <a:rPr lang="en-US" dirty="0" smtClean="0"/>
              <a:t>steps</a:t>
            </a:r>
            <a:r>
              <a:rPr lang="ru-RU" dirty="0" smtClean="0"/>
              <a:t>:</a:t>
            </a:r>
            <a:endParaRPr lang="ru-RU" dirty="0"/>
          </a:p>
          <a:p>
            <a:pPr lvl="1"/>
            <a:r>
              <a:rPr lang="en-US" dirty="0" smtClean="0"/>
              <a:t>Build the application with the libraries allowing multithreaded execution (</a:t>
            </a:r>
            <a:r>
              <a:rPr lang="ru-RU" b="1" dirty="0" smtClean="0"/>
              <a:t>mkl_solver.lib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 err="1"/>
              <a:t>intel</a:t>
            </a:r>
            <a:r>
              <a:rPr lang="ru-RU" b="1" dirty="0"/>
              <a:t>_</a:t>
            </a:r>
            <a:r>
              <a:rPr lang="en-US" b="1" dirty="0"/>
              <a:t>thread</a:t>
            </a:r>
            <a:r>
              <a:rPr lang="ru-RU" b="1" dirty="0"/>
              <a:t>.</a:t>
            </a:r>
            <a:r>
              <a:rPr lang="en-US" b="1" dirty="0" smtClean="0"/>
              <a:t>lib</a:t>
            </a:r>
            <a:r>
              <a:rPr lang="en-US" dirty="0" smtClean="0"/>
              <a:t>)</a:t>
            </a:r>
            <a:r>
              <a:rPr lang="ru-RU" dirty="0" smtClean="0"/>
              <a:t>. </a:t>
            </a:r>
            <a:r>
              <a:rPr lang="en-US" dirty="0" smtClean="0"/>
              <a:t>To do this, type the libraries </a:t>
            </a:r>
            <a:r>
              <a:rPr lang="ru-RU" b="1" dirty="0"/>
              <a:t>mkl_core.lib</a:t>
            </a:r>
            <a:r>
              <a:rPr lang="ru-RU" dirty="0"/>
              <a:t>,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/>
              <a:t>intel</a:t>
            </a:r>
            <a:r>
              <a:rPr lang="ru-RU" b="1" dirty="0"/>
              <a:t>_</a:t>
            </a:r>
            <a:r>
              <a:rPr lang="en-US" b="1" dirty="0"/>
              <a:t>thread</a:t>
            </a:r>
            <a:r>
              <a:rPr lang="ru-RU" b="1" dirty="0"/>
              <a:t>.</a:t>
            </a:r>
            <a:r>
              <a:rPr lang="en-US" b="1" dirty="0"/>
              <a:t>lib</a:t>
            </a:r>
            <a:r>
              <a:rPr lang="ru-RU" dirty="0"/>
              <a:t>, </a:t>
            </a:r>
            <a:r>
              <a:rPr lang="en-US" b="1" dirty="0" err="1"/>
              <a:t>mkl</a:t>
            </a:r>
            <a:r>
              <a:rPr lang="ru-RU" b="1" dirty="0"/>
              <a:t>_</a:t>
            </a:r>
            <a:r>
              <a:rPr lang="en-US" b="1" dirty="0"/>
              <a:t>intel</a:t>
            </a:r>
            <a:r>
              <a:rPr lang="ru-RU" b="1" dirty="0"/>
              <a:t>_</a:t>
            </a:r>
            <a:r>
              <a:rPr lang="en-US" b="1" dirty="0" err="1"/>
              <a:t>lp</a:t>
            </a:r>
            <a:r>
              <a:rPr lang="ru-RU" b="1" dirty="0"/>
              <a:t>64.</a:t>
            </a:r>
            <a:r>
              <a:rPr lang="en-US" b="1" dirty="0"/>
              <a:t>lib</a:t>
            </a:r>
            <a:r>
              <a:rPr lang="ru-RU" dirty="0"/>
              <a:t>, </a:t>
            </a:r>
            <a:r>
              <a:rPr lang="ru-RU" b="1" dirty="0"/>
              <a:t>mkl_blas95_lp64.lib </a:t>
            </a:r>
            <a:r>
              <a:rPr lang="en-US" dirty="0" smtClean="0"/>
              <a:t>in the tab </a:t>
            </a:r>
            <a:r>
              <a:rPr lang="en-US" b="1" dirty="0" smtClean="0"/>
              <a:t>Linker</a:t>
            </a:r>
            <a:r>
              <a:rPr lang="ru-RU" dirty="0"/>
              <a:t>→</a:t>
            </a:r>
            <a:r>
              <a:rPr lang="en-US" b="1" dirty="0"/>
              <a:t>Input</a:t>
            </a:r>
            <a:r>
              <a:rPr lang="ru-RU" dirty="0"/>
              <a:t>→</a:t>
            </a:r>
            <a:r>
              <a:rPr lang="en-US" b="1" dirty="0"/>
              <a:t>Additional Dependencies </a:t>
            </a:r>
            <a:r>
              <a:rPr lang="en-US" dirty="0" smtClean="0"/>
              <a:t>in </a:t>
            </a:r>
            <a:r>
              <a:rPr lang="en-US" b="1" dirty="0" smtClean="0"/>
              <a:t>Configuration Properties</a:t>
            </a:r>
            <a:r>
              <a:rPr lang="ru-RU" dirty="0" smtClean="0"/>
              <a:t>.</a:t>
            </a:r>
            <a:endParaRPr lang="ru-RU" dirty="0"/>
          </a:p>
          <a:p>
            <a:pPr lvl="1"/>
            <a:r>
              <a:rPr lang="en-US" dirty="0" smtClean="0"/>
              <a:t>In </a:t>
            </a:r>
            <a:r>
              <a:rPr lang="en-US" b="1" dirty="0" smtClean="0"/>
              <a:t>Configuration </a:t>
            </a:r>
            <a:r>
              <a:rPr lang="en-US" b="1" dirty="0"/>
              <a:t>Properties </a:t>
            </a:r>
            <a:r>
              <a:rPr lang="en-US" dirty="0" smtClean="0"/>
              <a:t>it is necessary to set the option </a:t>
            </a:r>
            <a:r>
              <a:rPr lang="ru-RU" b="1" dirty="0" smtClean="0"/>
              <a:t>/</a:t>
            </a:r>
            <a:r>
              <a:rPr lang="en-US" b="1" dirty="0" err="1"/>
              <a:t>Qopenmp</a:t>
            </a:r>
            <a:r>
              <a:rPr lang="en-US" dirty="0"/>
              <a:t> </a:t>
            </a:r>
            <a:r>
              <a:rPr lang="en-US" dirty="0" smtClean="0"/>
              <a:t>in the tab </a:t>
            </a:r>
            <a:r>
              <a:rPr lang="en-US" b="1" dirty="0" smtClean="0"/>
              <a:t>C</a:t>
            </a:r>
            <a:r>
              <a:rPr lang="ru-RU" b="1" dirty="0"/>
              <a:t>/</a:t>
            </a:r>
            <a:r>
              <a:rPr lang="en-US" b="1" dirty="0"/>
              <a:t>C</a:t>
            </a:r>
            <a:r>
              <a:rPr lang="ru-RU" b="1" dirty="0"/>
              <a:t>++→</a:t>
            </a:r>
            <a:r>
              <a:rPr lang="en-US" b="1" dirty="0"/>
              <a:t>Language</a:t>
            </a:r>
            <a:r>
              <a:rPr lang="ru-RU" b="1" dirty="0"/>
              <a:t>→</a:t>
            </a:r>
            <a:r>
              <a:rPr lang="en-US" b="1" dirty="0" err="1"/>
              <a:t>OpenMP</a:t>
            </a:r>
            <a:r>
              <a:rPr lang="en-US" b="1" dirty="0"/>
              <a:t> Support</a:t>
            </a:r>
            <a:r>
              <a:rPr lang="ru-RU" dirty="0"/>
              <a:t>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20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implementation using parallel MKL PARDISO</a:t>
            </a:r>
            <a:r>
              <a:rPr lang="ru-RU" dirty="0"/>
              <a:t>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change the number of the threads working in parallel with the help of the function </a:t>
            </a:r>
            <a:r>
              <a:rPr lang="ru-RU" b="1" dirty="0" err="1" smtClean="0"/>
              <a:t>mkl_set_num_threads</a:t>
            </a:r>
            <a:r>
              <a:rPr lang="ru-RU" dirty="0"/>
              <a:t>. </a:t>
            </a:r>
            <a:endParaRPr lang="ru-RU" dirty="0" smtClean="0"/>
          </a:p>
          <a:p>
            <a:r>
              <a:rPr lang="en-US" dirty="0" smtClean="0"/>
              <a:t>We must include the header file </a:t>
            </a:r>
            <a:r>
              <a:rPr lang="ru-RU" b="1" dirty="0" err="1" smtClean="0"/>
              <a:t>mkl.h</a:t>
            </a:r>
            <a:r>
              <a:rPr lang="ru-RU" dirty="0" smtClean="0"/>
              <a:t> </a:t>
            </a:r>
            <a:r>
              <a:rPr lang="en-US" dirty="0" smtClean="0"/>
              <a:t>containing this function prototype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function call will be inside </a:t>
            </a:r>
            <a:r>
              <a:rPr lang="ru-RU" b="1" dirty="0" err="1" smtClean="0"/>
              <a:t>computeDecision</a:t>
            </a:r>
            <a:r>
              <a:rPr lang="ru-RU" dirty="0" smtClean="0"/>
              <a:t> </a:t>
            </a:r>
            <a:r>
              <a:rPr lang="en-US" dirty="0" smtClean="0"/>
              <a:t>and we will take the input variable </a:t>
            </a:r>
            <a:r>
              <a:rPr lang="ru-RU" b="1" dirty="0" err="1" smtClean="0"/>
              <a:t>numThreads</a:t>
            </a:r>
            <a:r>
              <a:rPr lang="ru-RU" dirty="0"/>
              <a:t>. 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574104" y="4149080"/>
            <a:ext cx="8915400" cy="179997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computeDecision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n, </a:t>
            </a: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m, 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*u, 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           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numThreads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mkl_set_num_threads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numThreads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1600" dirty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marL="0" indent="0">
              <a:buNone/>
            </a:pPr>
            <a:r>
              <a:rPr lang="ru-RU" sz="16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xmlns="" val="28555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implementation using parallel MKL PARDISO</a:t>
            </a:r>
            <a:r>
              <a:rPr lang="ru-RU" dirty="0"/>
              <a:t>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the threads will be passed through the command line arguments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574104" y="2132856"/>
            <a:ext cx="8915400" cy="4032448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main(</a:t>
            </a: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[])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{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!= 4)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{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"Invalid input parameters.\n 01_hce_PARDISO n m p \n \t(</a:t>
            </a:r>
            <a:r>
              <a:rPr lang="en-US" sz="1600" dirty="0" err="1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n,m</a:t>
            </a:r>
            <a:r>
              <a:rPr lang="en-US" sz="1600" dirty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) - grid sizes, p – number of threads.\n"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);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 1;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}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 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n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atoi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[1]); 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m = 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atoi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dirty="0">
                <a:latin typeface="Courier New" pitchFamily="49" charset="0"/>
                <a:cs typeface="Courier New" pitchFamily="49" charset="0"/>
              </a:rPr>
              <a:t>[2]);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err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numThreads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atoi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[3]);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 ...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}</a:t>
            </a:r>
            <a:endParaRPr lang="ru-RU" sz="16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69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 </a:t>
            </a:r>
            <a:r>
              <a:rPr lang="en-US" dirty="0" smtClean="0"/>
              <a:t>analysis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849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432078" cy="561975"/>
          </a:xfrm>
        </p:spPr>
        <p:txBody>
          <a:bodyPr/>
          <a:lstStyle/>
          <a:p>
            <a:r>
              <a:rPr lang="en-US" dirty="0" smtClean="0"/>
              <a:t>Test data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a test </a:t>
                </a:r>
                <a:r>
                  <a:rPr lang="en-US" dirty="0"/>
                  <a:t>example, take the </a:t>
                </a:r>
                <a:r>
                  <a:rPr lang="en-US" dirty="0" smtClean="0"/>
                  <a:t>system </a:t>
                </a:r>
                <a:r>
                  <a:rPr lang="en-US" dirty="0"/>
                  <a:t>formed by a grid whose dimensions represented in the form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100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×100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,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1,10</m:t>
                        </m:r>
                      </m:e>
                    </m:acc>
                  </m:oMath>
                </a14:m>
                <a:r>
                  <a:rPr lang="ru-RU" dirty="0"/>
                  <a:t>. </a:t>
                </a:r>
                <a:r>
                  <a:rPr lang="en-US" dirty="0" smtClean="0"/>
                  <a:t>In this case the minimum system order equals </a:t>
                </a:r>
                <a:r>
                  <a:rPr lang="ru-RU" dirty="0" smtClean="0"/>
                  <a:t>9801</a:t>
                </a:r>
                <a:r>
                  <a:rPr lang="en-US" dirty="0" smtClean="0"/>
                  <a:t>,</a:t>
                </a:r>
                <a:r>
                  <a:rPr lang="ru-RU" dirty="0" smtClean="0"/>
                  <a:t> </a:t>
                </a:r>
                <a:r>
                  <a:rPr lang="en-US" dirty="0" smtClean="0"/>
                  <a:t>while the maximum one is </a:t>
                </a:r>
                <a:r>
                  <a:rPr lang="ru-RU" dirty="0" smtClean="0"/>
                  <a:t>998001.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54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PARDISO MD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en-US" i="1" dirty="0"/>
              <a:t>M</a:t>
            </a:r>
            <a:r>
              <a:rPr lang="ru-RU" i="1" dirty="0" err="1" smtClean="0"/>
              <a:t>inimum</a:t>
            </a:r>
            <a:r>
              <a:rPr lang="ru-RU" i="1" dirty="0" smtClean="0"/>
              <a:t> </a:t>
            </a:r>
            <a:r>
              <a:rPr lang="en-US" i="1" dirty="0" smtClean="0"/>
              <a:t>D</a:t>
            </a:r>
            <a:r>
              <a:rPr lang="ru-RU" i="1" dirty="0" err="1" smtClean="0"/>
              <a:t>egree</a:t>
            </a:r>
            <a:r>
              <a:rPr lang="ru-RU" dirty="0" smtClean="0"/>
              <a:t>) –</a:t>
            </a:r>
            <a:r>
              <a:rPr lang="en-US" dirty="0" smtClean="0"/>
              <a:t> MKL </a:t>
            </a:r>
            <a:r>
              <a:rPr lang="en-US" dirty="0"/>
              <a:t>PARDISO </a:t>
            </a:r>
            <a:r>
              <a:rPr lang="en-US" dirty="0" smtClean="0"/>
              <a:t>work configuration with the minimum degree method</a:t>
            </a:r>
            <a:r>
              <a:rPr lang="ru-RU" dirty="0" smtClean="0"/>
              <a:t>.</a:t>
            </a:r>
          </a:p>
          <a:p>
            <a:r>
              <a:rPr lang="en-US" dirty="0"/>
              <a:t>PARDISO ND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en-US" i="1" dirty="0" smtClean="0"/>
              <a:t>N</a:t>
            </a:r>
            <a:r>
              <a:rPr lang="ru-RU" i="1" dirty="0" err="1" smtClean="0"/>
              <a:t>ested</a:t>
            </a:r>
            <a:r>
              <a:rPr lang="ru-RU" i="1" dirty="0" smtClean="0"/>
              <a:t> </a:t>
            </a:r>
            <a:r>
              <a:rPr lang="en-US" i="1" dirty="0" smtClean="0"/>
              <a:t>D</a:t>
            </a:r>
            <a:r>
              <a:rPr lang="ru-RU" i="1" dirty="0" err="1" smtClean="0"/>
              <a:t>issection</a:t>
            </a:r>
            <a:r>
              <a:rPr lang="ru-RU" dirty="0" smtClean="0"/>
              <a:t>) – </a:t>
            </a:r>
            <a:r>
              <a:rPr lang="en-US" dirty="0"/>
              <a:t>MKL PARDISO work configuration with the </a:t>
            </a:r>
            <a:r>
              <a:rPr lang="en-US" dirty="0" smtClean="0"/>
              <a:t>nested dissection method</a:t>
            </a:r>
            <a:r>
              <a:rPr lang="ru-RU" dirty="0" smtClean="0"/>
              <a:t>. </a:t>
            </a:r>
          </a:p>
          <a:p>
            <a:r>
              <a:rPr lang="en-US" dirty="0" err="1" smtClean="0"/>
              <a:t>dpbtrf+dpbtrs</a:t>
            </a:r>
            <a:r>
              <a:rPr lang="en-US" dirty="0" smtClean="0"/>
              <a:t> – reordering using MKL LAPACK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632550" cy="561975"/>
          </a:xfrm>
        </p:spPr>
        <p:txBody>
          <a:bodyPr/>
          <a:lstStyle/>
          <a:p>
            <a:r>
              <a:rPr lang="en-US" dirty="0" smtClean="0"/>
              <a:t>Notation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217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Execution time (sec)</a:t>
            </a:r>
            <a:r>
              <a:rPr lang="ru-RU" dirty="0" smtClean="0"/>
              <a:t> 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Speedup</a:t>
            </a:r>
            <a:r>
              <a:rPr lang="ru-RU" dirty="0" smtClean="0"/>
              <a:t>(</a:t>
            </a:r>
            <a:r>
              <a:rPr lang="en-US" dirty="0" smtClean="0"/>
              <a:t>PARDISO/LAPACK</a:t>
            </a:r>
            <a:r>
              <a:rPr lang="ru-RU" dirty="0" smtClean="0"/>
              <a:t>)</a:t>
            </a:r>
            <a:r>
              <a:rPr lang="en-US" dirty="0"/>
              <a:t>: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6" name="Рисунок 5" descr="time_comparison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4728" y="1656543"/>
            <a:ext cx="4248472" cy="2132497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632550" cy="561975"/>
          </a:xfrm>
        </p:spPr>
        <p:txBody>
          <a:bodyPr/>
          <a:lstStyle/>
          <a:p>
            <a:r>
              <a:rPr lang="en-US" dirty="0" smtClean="0"/>
              <a:t>Efficiency comparison for reordering using MKL PARDISO</a:t>
            </a:r>
            <a:r>
              <a:rPr lang="ru-RU" dirty="0" smtClean="0"/>
              <a:t> </a:t>
            </a:r>
            <a:r>
              <a:rPr lang="en-US" dirty="0" smtClean="0"/>
              <a:t>and MKL LAPACK</a:t>
            </a:r>
            <a:endParaRPr lang="ru-RU" dirty="0"/>
          </a:p>
        </p:txBody>
      </p:sp>
      <p:pic>
        <p:nvPicPr>
          <p:cNvPr id="8" name="Рисунок 7" descr="speed_up_comparison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74774" y="4368203"/>
            <a:ext cx="3690394" cy="1941117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2383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fill-in when using different reordering methods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95300" y="1196976"/>
            <a:ext cx="8915400" cy="4968875"/>
          </a:xfrm>
        </p:spPr>
        <p:txBody>
          <a:bodyPr/>
          <a:lstStyle/>
          <a:p>
            <a:r>
              <a:rPr lang="en-US" dirty="0" smtClean="0"/>
              <a:t>Another important criterion for efficiency of the direct SLAE solver work is a fill-in occurring when factoring the matrix in its left part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en-US" dirty="0" smtClean="0"/>
          </a:p>
          <a:p>
            <a:endParaRPr lang="ru-RU" dirty="0" smtClean="0"/>
          </a:p>
          <a:p>
            <a:r>
              <a:rPr lang="en-US" dirty="0" smtClean="0"/>
              <a:t>The minimum degree and nested dissection methods give almost the same fill-in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2087" y="2515716"/>
            <a:ext cx="52292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1631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</a:t>
            </a:r>
            <a:r>
              <a:rPr lang="en-US" dirty="0"/>
              <a:t>time </a:t>
            </a:r>
            <a:r>
              <a:rPr lang="en-US" dirty="0" smtClean="0"/>
              <a:t>analysis for every solving stage when using MKL PARDISO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MKL </a:t>
            </a:r>
            <a:r>
              <a:rPr lang="en-US" dirty="0"/>
              <a:t>PARDISO </a:t>
            </a:r>
            <a:r>
              <a:rPr lang="en-US" dirty="0" smtClean="0"/>
              <a:t>work in detail by example of the nested dissection method configuration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By setting the appropriate parameters, the information </a:t>
            </a:r>
            <a:r>
              <a:rPr lang="en-US" dirty="0"/>
              <a:t>about </a:t>
            </a:r>
            <a:r>
              <a:rPr lang="en-US" dirty="0" smtClean="0"/>
              <a:t>each </a:t>
            </a:r>
            <a:r>
              <a:rPr lang="en-US" dirty="0"/>
              <a:t>phase </a:t>
            </a:r>
            <a:r>
              <a:rPr lang="en-US" dirty="0" smtClean="0"/>
              <a:t>execution time can be derived</a:t>
            </a:r>
            <a:r>
              <a:rPr lang="ru-RU" dirty="0" smtClean="0"/>
              <a:t>.</a:t>
            </a:r>
          </a:p>
          <a:p>
            <a:r>
              <a:rPr lang="en-US" dirty="0"/>
              <a:t>For brevity of notation, we use the same abbreviations as in </a:t>
            </a:r>
            <a:r>
              <a:rPr lang="en-US" dirty="0" smtClean="0"/>
              <a:t>PARDISO</a:t>
            </a:r>
            <a:r>
              <a:rPr lang="ru-RU" dirty="0"/>
              <a:t>: </a:t>
            </a:r>
          </a:p>
          <a:p>
            <a:pPr lvl="1"/>
            <a:r>
              <a:rPr lang="en-US" dirty="0" err="1"/>
              <a:t>Fulladj</a:t>
            </a:r>
            <a:r>
              <a:rPr lang="en-US" dirty="0"/>
              <a:t> </a:t>
            </a:r>
            <a:r>
              <a:rPr lang="ru-RU" dirty="0"/>
              <a:t>– </a:t>
            </a:r>
            <a:r>
              <a:rPr lang="en-US" dirty="0" smtClean="0"/>
              <a:t>analysis for fill-in reducing</a:t>
            </a:r>
            <a:r>
              <a:rPr lang="ru-RU" dirty="0" smtClean="0"/>
              <a:t>, </a:t>
            </a:r>
            <a:endParaRPr lang="ru-RU" dirty="0"/>
          </a:p>
          <a:p>
            <a:pPr lvl="1"/>
            <a:r>
              <a:rPr lang="en-US" dirty="0"/>
              <a:t>Reorder </a:t>
            </a:r>
            <a:r>
              <a:rPr lang="ru-RU" dirty="0"/>
              <a:t>– </a:t>
            </a:r>
            <a:r>
              <a:rPr lang="en-US" dirty="0" smtClean="0"/>
              <a:t>reordering</a:t>
            </a:r>
            <a:r>
              <a:rPr lang="ru-RU" dirty="0" smtClean="0"/>
              <a:t>, </a:t>
            </a:r>
            <a:endParaRPr lang="ru-RU" dirty="0"/>
          </a:p>
          <a:p>
            <a:pPr lvl="1"/>
            <a:r>
              <a:rPr lang="en-US" dirty="0" err="1"/>
              <a:t>Symbfct</a:t>
            </a:r>
            <a:r>
              <a:rPr lang="ru-RU" dirty="0"/>
              <a:t> – </a:t>
            </a:r>
            <a:r>
              <a:rPr lang="en-US" dirty="0" smtClean="0"/>
              <a:t>symbolic factorization</a:t>
            </a:r>
            <a:r>
              <a:rPr lang="ru-RU" dirty="0" smtClean="0"/>
              <a:t>, </a:t>
            </a:r>
            <a:endParaRPr lang="ru-RU" dirty="0"/>
          </a:p>
          <a:p>
            <a:pPr lvl="1"/>
            <a:r>
              <a:rPr lang="en-US" dirty="0" err="1"/>
              <a:t>Numfct</a:t>
            </a:r>
            <a:r>
              <a:rPr lang="ru-RU" dirty="0"/>
              <a:t> – </a:t>
            </a:r>
            <a:r>
              <a:rPr lang="en-US" dirty="0"/>
              <a:t>numerical </a:t>
            </a:r>
            <a:r>
              <a:rPr lang="en-US" dirty="0" smtClean="0"/>
              <a:t>factorization</a:t>
            </a:r>
            <a:r>
              <a:rPr lang="ru-RU" dirty="0" smtClean="0"/>
              <a:t>,  </a:t>
            </a:r>
            <a:endParaRPr lang="ru-RU" dirty="0"/>
          </a:p>
          <a:p>
            <a:pPr lvl="1"/>
            <a:r>
              <a:rPr lang="en-US" dirty="0"/>
              <a:t>Solve</a:t>
            </a:r>
            <a:r>
              <a:rPr lang="ru-RU" dirty="0"/>
              <a:t> – </a:t>
            </a:r>
            <a:r>
              <a:rPr lang="en-US" dirty="0" smtClean="0"/>
              <a:t>triangular systems solving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935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time analysis for every solving stage when using MKL PARDISO</a:t>
            </a:r>
            <a:r>
              <a:rPr lang="ru-RU" dirty="0"/>
              <a:t>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328738"/>
            <a:ext cx="7334250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60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of SLAE with sparse matrix using Cholesky factorization</a:t>
            </a:r>
            <a:r>
              <a:rPr lang="ru-RU" dirty="0" smtClean="0"/>
              <a:t> 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decomposition algorithm is equivalent to the Gaussian algorithm for symmetric matrices and includes the steps of nonzero elements elimination</a:t>
                </a:r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When the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sparse, new nonzero elements can appear as a result of elimination. It is said that the </a:t>
                </a:r>
                <a:r>
                  <a:rPr lang="en-US" i="1" dirty="0" smtClean="0"/>
                  <a:t>fill-in </a:t>
                </a:r>
                <a:r>
                  <a:rPr lang="en-US" dirty="0" smtClean="0"/>
                  <a:t>of the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𝑈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occurs. The fill-in depends on the structure of the original matrix. In some problems, the fill-in is large enough.</a:t>
                </a:r>
                <a:r>
                  <a:rPr lang="ru-RU" dirty="0" smtClean="0"/>
                  <a:t> 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In order to </a:t>
                </a:r>
                <a:r>
                  <a:rPr lang="en-US" dirty="0"/>
                  <a:t>maintain decomposition </a:t>
                </a:r>
                <a:r>
                  <a:rPr lang="en-US" dirty="0" err="1" smtClean="0"/>
                  <a:t>sparsity</a:t>
                </a:r>
                <a:r>
                  <a:rPr lang="en-US" dirty="0" smtClean="0"/>
                  <a:t>, the reordering is used – multiplication of the original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and a permutation matrix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𝑃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i.e.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r>
                      <a:rPr lang="ru-RU" i="1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ru-RU" dirty="0"/>
                  <a:t>. 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268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time analysis for every solving stage when using MKL </a:t>
            </a:r>
            <a:r>
              <a:rPr lang="en-US" dirty="0" smtClean="0"/>
              <a:t>PARDISO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6" name="Рисунок 5" descr="seq_phase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4608" y="1268760"/>
            <a:ext cx="705678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724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504086" cy="561975"/>
          </a:xfrm>
        </p:spPr>
        <p:txBody>
          <a:bodyPr/>
          <a:lstStyle/>
          <a:p>
            <a:r>
              <a:rPr lang="en-US" dirty="0" smtClean="0"/>
              <a:t>Application scalability analysis when using parallel MKL PARDISO</a:t>
            </a:r>
            <a:r>
              <a:rPr lang="ru-RU" dirty="0" smtClean="0"/>
              <a:t> 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</a:t>
                </a:r>
                <a:r>
                  <a:rPr lang="en-US" dirty="0" smtClean="0"/>
                  <a:t>goal of the further </a:t>
                </a:r>
                <a:r>
                  <a:rPr lang="en-US" dirty="0"/>
                  <a:t>experiments </a:t>
                </a:r>
                <a:r>
                  <a:rPr lang="en-US" dirty="0" smtClean="0"/>
                  <a:t>is </a:t>
                </a:r>
                <a:r>
                  <a:rPr lang="en-US" dirty="0"/>
                  <a:t>to investigate the </a:t>
                </a:r>
                <a:r>
                  <a:rPr lang="en-US" dirty="0" smtClean="0"/>
                  <a:t>MKL </a:t>
                </a:r>
                <a:r>
                  <a:rPr lang="en-US" dirty="0"/>
                  <a:t>PARDISO </a:t>
                </a:r>
                <a:r>
                  <a:rPr lang="en-US" dirty="0" smtClean="0"/>
                  <a:t>efficiency for parallel running</a:t>
                </a:r>
                <a:r>
                  <a:rPr lang="ru-RU" dirty="0" smtClean="0"/>
                  <a:t>. </a:t>
                </a:r>
              </a:p>
              <a:p>
                <a:r>
                  <a:rPr lang="en-US" dirty="0" smtClean="0"/>
                  <a:t>We will estimate the scalability basing on the comparison of the sequential and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 smtClean="0"/>
                  <a:t>-</a:t>
                </a:r>
                <a:r>
                  <a:rPr lang="en-US" dirty="0" smtClean="0"/>
                  <a:t>thread application implementations</a:t>
                </a:r>
                <a:r>
                  <a:rPr lang="ru-RU" dirty="0" smtClean="0"/>
                  <a:t>,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𝑝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ru-RU" i="1">
                            <a:latin typeface="Cambria Math"/>
                          </a:rPr>
                        </m:ctrlPr>
                      </m:accPr>
                      <m:e>
                        <m:r>
                          <a:rPr lang="ru-RU" i="1">
                            <a:latin typeface="Cambria Math"/>
                          </a:rPr>
                          <m:t>1,8</m:t>
                        </m:r>
                      </m:e>
                    </m:acc>
                  </m:oMath>
                </a14:m>
                <a:r>
                  <a:rPr lang="ru-RU" dirty="0"/>
                  <a:t>. </a:t>
                </a:r>
                <a:endParaRPr lang="ru-RU" dirty="0" smtClean="0"/>
              </a:p>
              <a:p>
                <a:r>
                  <a:rPr lang="en-US" dirty="0" smtClean="0"/>
                  <a:t>The </a:t>
                </a:r>
                <a:r>
                  <a:rPr lang="en-US" dirty="0" err="1" smtClean="0"/>
                  <a:t>OpenMP-vesion</a:t>
                </a:r>
                <a:r>
                  <a:rPr lang="en-US" dirty="0" smtClean="0"/>
                  <a:t> of the nested dissection method will be used when parallel solving</a:t>
                </a:r>
                <a:r>
                  <a:rPr lang="ru-RU" dirty="0" smtClean="0"/>
                  <a:t>. </a:t>
                </a:r>
                <a:endParaRPr lang="ru-RU" dirty="0"/>
              </a:p>
              <a:p>
                <a:r>
                  <a:rPr lang="en-US" dirty="0" smtClean="0"/>
                  <a:t>The following notations will be used</a:t>
                </a:r>
                <a:r>
                  <a:rPr lang="ru-RU" dirty="0" smtClean="0"/>
                  <a:t>:</a:t>
                </a:r>
                <a:endParaRPr lang="ru-RU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 smtClean="0"/>
                  <a:t>execution time </a:t>
                </a:r>
                <a:r>
                  <a:rPr lang="ru-RU" dirty="0" smtClean="0"/>
                  <a:t>(</a:t>
                </a:r>
                <a:r>
                  <a:rPr lang="en-US" dirty="0" smtClean="0"/>
                  <a:t>sec</a:t>
                </a:r>
                <a:r>
                  <a:rPr lang="ru-RU" dirty="0" smtClean="0"/>
                  <a:t>) </a:t>
                </a:r>
                <a:r>
                  <a:rPr lang="en-US" dirty="0" smtClean="0"/>
                  <a:t>for the sequential version</a:t>
                </a:r>
                <a:r>
                  <a:rPr lang="ru-RU" dirty="0" smtClean="0"/>
                  <a:t>,</a:t>
                </a:r>
                <a:endParaRPr lang="ru-RU" dirty="0"/>
              </a:p>
              <a:p>
                <a:pPr lvl="1"/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/>
                  <a:t> – </a:t>
                </a:r>
                <a:r>
                  <a:rPr lang="en-US" dirty="0" smtClean="0"/>
                  <a:t>number of the threads</a:t>
                </a:r>
                <a:r>
                  <a:rPr lang="ru-RU" dirty="0" smtClean="0"/>
                  <a:t>,</a:t>
                </a:r>
                <a:endParaRPr lang="ru-RU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ru-RU" dirty="0"/>
                  <a:t> – </a:t>
                </a:r>
                <a:r>
                  <a:rPr lang="en-US" dirty="0"/>
                  <a:t>execution time </a:t>
                </a:r>
                <a:r>
                  <a:rPr lang="ru-RU" dirty="0"/>
                  <a:t>(</a:t>
                </a:r>
                <a:r>
                  <a:rPr lang="en-US" dirty="0"/>
                  <a:t>sec</a:t>
                </a:r>
                <a:r>
                  <a:rPr lang="ru-RU" dirty="0"/>
                  <a:t>) </a:t>
                </a:r>
                <a:r>
                  <a:rPr lang="en-US" dirty="0"/>
                  <a:t>for the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𝑝</m:t>
                    </m:r>
                  </m:oMath>
                </a14:m>
                <a:r>
                  <a:rPr lang="ru-RU" dirty="0" smtClean="0"/>
                  <a:t>-</a:t>
                </a:r>
                <a:r>
                  <a:rPr lang="en-US" dirty="0" smtClean="0"/>
                  <a:t>thread version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353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504086" cy="561975"/>
          </a:xfrm>
        </p:spPr>
        <p:txBody>
          <a:bodyPr/>
          <a:lstStyle/>
          <a:p>
            <a:r>
              <a:rPr lang="en-US" dirty="0"/>
              <a:t>Application scalability analysis when using parallel MKL </a:t>
            </a:r>
            <a:r>
              <a:rPr lang="en-US" dirty="0" smtClean="0"/>
              <a:t>PARDISO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Execution times for the sequential and parallel implementations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0632" y="2060848"/>
            <a:ext cx="70675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69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Speedup of the </a:t>
            </a:r>
            <a:r>
              <a:rPr lang="en-US" dirty="0"/>
              <a:t>total PARDISO ND</a:t>
            </a:r>
            <a:r>
              <a:rPr lang="ru-RU" dirty="0"/>
              <a:t> </a:t>
            </a:r>
            <a:r>
              <a:rPr lang="en-US" dirty="0" smtClean="0"/>
              <a:t>execution </a:t>
            </a:r>
            <a:r>
              <a:rPr lang="en-US" dirty="0"/>
              <a:t>time in comparison with </a:t>
            </a:r>
            <a:r>
              <a:rPr lang="en-US" dirty="0" smtClean="0"/>
              <a:t>the sequential version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504086" cy="561975"/>
          </a:xfrm>
        </p:spPr>
        <p:txBody>
          <a:bodyPr/>
          <a:lstStyle/>
          <a:p>
            <a:r>
              <a:rPr lang="en-US" dirty="0"/>
              <a:t>Application scalability analysis when using parallel MKL </a:t>
            </a:r>
            <a:r>
              <a:rPr lang="en-US" dirty="0" smtClean="0"/>
              <a:t>PARDISO </a:t>
            </a:r>
            <a:r>
              <a:rPr lang="ru-RU" dirty="0" smtClean="0"/>
              <a:t>(3)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8624" y="2204864"/>
            <a:ext cx="68580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234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Speedup of the total PARDISO ND</a:t>
            </a:r>
            <a:r>
              <a:rPr lang="ru-RU" dirty="0"/>
              <a:t> </a:t>
            </a:r>
            <a:r>
              <a:rPr lang="en-US" dirty="0"/>
              <a:t>execution time in comparison with the sequential version 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en-US" dirty="0" smtClean="0"/>
              <a:t>Note that the maximum </a:t>
            </a:r>
            <a:r>
              <a:rPr lang="en-US" dirty="0"/>
              <a:t>speedup growth occurs when the number of flows </a:t>
            </a:r>
            <a:r>
              <a:rPr lang="en-US" dirty="0" smtClean="0"/>
              <a:t>changes from </a:t>
            </a:r>
            <a:r>
              <a:rPr lang="en-US" dirty="0"/>
              <a:t>3 to 5. A further increase </a:t>
            </a:r>
            <a:r>
              <a:rPr lang="en-US" dirty="0" smtClean="0"/>
              <a:t>in this </a:t>
            </a:r>
            <a:r>
              <a:rPr lang="en-US" dirty="0"/>
              <a:t>number gives a small performance </a:t>
            </a:r>
            <a:r>
              <a:rPr lang="en-US" dirty="0" smtClean="0"/>
              <a:t>boost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6" name="Рисунок 5" descr="parallel_speed_up_all_sizes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8664" y="2016506"/>
            <a:ext cx="5400600" cy="270863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73450" y="207963"/>
            <a:ext cx="9504086" cy="561975"/>
          </a:xfrm>
        </p:spPr>
        <p:txBody>
          <a:bodyPr/>
          <a:lstStyle/>
          <a:p>
            <a:r>
              <a:rPr lang="en-US" dirty="0"/>
              <a:t>Application scalability analysis when using parallel MKL </a:t>
            </a:r>
            <a:r>
              <a:rPr lang="en-US" dirty="0" smtClean="0"/>
              <a:t>PARDISO </a:t>
            </a:r>
            <a:r>
              <a:rPr lang="ru-RU" dirty="0" smtClean="0"/>
              <a:t>(4)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48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analysis for parallelizing </a:t>
            </a:r>
            <a:r>
              <a:rPr lang="en-US" dirty="0"/>
              <a:t>the phases of </a:t>
            </a:r>
            <a:r>
              <a:rPr lang="en-US" dirty="0" smtClean="0"/>
              <a:t>problem solving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MKL </a:t>
            </a:r>
            <a:r>
              <a:rPr lang="en-US" dirty="0"/>
              <a:t>PARDISO </a:t>
            </a:r>
            <a:r>
              <a:rPr lang="en-US" dirty="0" smtClean="0"/>
              <a:t>work </a:t>
            </a:r>
            <a:r>
              <a:rPr lang="en-US" dirty="0"/>
              <a:t>consists of several </a:t>
            </a:r>
            <a:r>
              <a:rPr lang="en-US" dirty="0" smtClean="0"/>
              <a:t>phases, </a:t>
            </a:r>
            <a:r>
              <a:rPr lang="en-US" dirty="0"/>
              <a:t>therefore, </a:t>
            </a:r>
            <a:r>
              <a:rPr lang="en-US" dirty="0" smtClean="0"/>
              <a:t>when talking </a:t>
            </a:r>
            <a:r>
              <a:rPr lang="en-US" dirty="0"/>
              <a:t>about scalability, it is necessary to know </a:t>
            </a:r>
            <a:r>
              <a:rPr lang="en-US" dirty="0" smtClean="0"/>
              <a:t>how each of them works </a:t>
            </a:r>
            <a:r>
              <a:rPr lang="en-US" dirty="0"/>
              <a:t>and </a:t>
            </a:r>
            <a:r>
              <a:rPr lang="en-US" dirty="0" smtClean="0"/>
              <a:t>is parallelized.</a:t>
            </a:r>
            <a:r>
              <a:rPr lang="ru-RU" dirty="0" smtClean="0"/>
              <a:t> </a:t>
            </a:r>
          </a:p>
          <a:p>
            <a:r>
              <a:rPr lang="en-US" dirty="0" smtClean="0"/>
              <a:t>Set the system order to </a:t>
            </a:r>
            <a:r>
              <a:rPr lang="ru-RU" dirty="0" smtClean="0"/>
              <a:t>998001 </a:t>
            </a:r>
            <a:r>
              <a:rPr lang="en-US" dirty="0" smtClean="0"/>
              <a:t>and carry out the calculations for all of the solver stages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472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analysis for parallelizing the </a:t>
            </a:r>
            <a:r>
              <a:rPr lang="en-US" dirty="0"/>
              <a:t>phases </a:t>
            </a:r>
            <a:r>
              <a:rPr lang="en-US" dirty="0" smtClean="0"/>
              <a:t>of problem solving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Execution times for the PARDISO </a:t>
            </a:r>
            <a:r>
              <a:rPr lang="en-US" dirty="0"/>
              <a:t>ND </a:t>
            </a:r>
            <a:r>
              <a:rPr lang="en-US" dirty="0" smtClean="0"/>
              <a:t>phases in the sequential and parallel implementations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2113" y="2262188"/>
            <a:ext cx="658177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3670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analysis for parallelizing the </a:t>
            </a:r>
            <a:r>
              <a:rPr lang="en-US" dirty="0" smtClean="0"/>
              <a:t>phases of </a:t>
            </a:r>
            <a:r>
              <a:rPr lang="en-US" dirty="0"/>
              <a:t>problem </a:t>
            </a:r>
            <a:r>
              <a:rPr lang="en-US" dirty="0" smtClean="0"/>
              <a:t>solving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Speedup of the PARDISO </a:t>
            </a:r>
            <a:r>
              <a:rPr lang="en-US" dirty="0"/>
              <a:t>ND</a:t>
            </a:r>
            <a:r>
              <a:rPr lang="ru-RU" dirty="0"/>
              <a:t> </a:t>
            </a:r>
            <a:r>
              <a:rPr lang="en-US" dirty="0" smtClean="0"/>
              <a:t>phases in comparison with the sequential version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  <p:pic>
        <p:nvPicPr>
          <p:cNvPr id="7" name="Рисунок 6" descr="parallel_speed_up_phases_998001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92760" y="4221088"/>
            <a:ext cx="4490442" cy="2121461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1625" y="1989587"/>
            <a:ext cx="6293743" cy="2231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3284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Efficiency analysis for parallelizing the phases of problem </a:t>
            </a:r>
            <a:r>
              <a:rPr lang="en-US" dirty="0" smtClean="0"/>
              <a:t>solving </a:t>
            </a:r>
            <a:r>
              <a:rPr lang="ru-RU" dirty="0" smtClean="0"/>
              <a:t>(4)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considerable growth when going from 3 to 5 threads and horizontal motion </a:t>
            </a:r>
            <a:r>
              <a:rPr lang="en-US" dirty="0"/>
              <a:t>after that </a:t>
            </a:r>
            <a:r>
              <a:rPr lang="en-US" dirty="0" smtClean="0"/>
              <a:t>are observed</a:t>
            </a:r>
            <a:r>
              <a:rPr lang="ru-RU" dirty="0" smtClean="0"/>
              <a:t>. </a:t>
            </a:r>
          </a:p>
          <a:p>
            <a:r>
              <a:rPr lang="en-US" dirty="0" smtClean="0"/>
              <a:t>A better scalability </a:t>
            </a:r>
            <a:r>
              <a:rPr lang="en-US" dirty="0"/>
              <a:t>is observed for the numerical factorization </a:t>
            </a:r>
            <a:r>
              <a:rPr lang="en-US" dirty="0" smtClean="0"/>
              <a:t>phase whose speedup curve uniformly </a:t>
            </a:r>
            <a:r>
              <a:rPr lang="en-US" dirty="0"/>
              <a:t>increases </a:t>
            </a:r>
            <a:r>
              <a:rPr lang="en-US" dirty="0" smtClean="0"/>
              <a:t>when increasing </a:t>
            </a:r>
            <a:r>
              <a:rPr lang="en-US" dirty="0"/>
              <a:t>the number of </a:t>
            </a:r>
            <a:r>
              <a:rPr lang="en-US" dirty="0" smtClean="0"/>
              <a:t>threads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graphs of the </a:t>
            </a:r>
            <a:r>
              <a:rPr lang="en-US" dirty="0" err="1"/>
              <a:t>sparsity</a:t>
            </a:r>
            <a:r>
              <a:rPr lang="en-US" dirty="0"/>
              <a:t> </a:t>
            </a:r>
            <a:r>
              <a:rPr lang="en-US" dirty="0" smtClean="0"/>
              <a:t>analysis and </a:t>
            </a:r>
            <a:r>
              <a:rPr lang="en-US" dirty="0"/>
              <a:t>symbolic factorization slightly fluctuate around 1, </a:t>
            </a:r>
            <a:r>
              <a:rPr lang="en-US" dirty="0" smtClean="0"/>
              <a:t>so it </a:t>
            </a:r>
            <a:r>
              <a:rPr lang="en-US" dirty="0"/>
              <a:t>can be concluded that either </a:t>
            </a:r>
            <a:r>
              <a:rPr lang="en-US" dirty="0" smtClean="0"/>
              <a:t>these </a:t>
            </a:r>
            <a:r>
              <a:rPr lang="en-US" dirty="0"/>
              <a:t>phases </a:t>
            </a:r>
            <a:r>
              <a:rPr lang="en-US" dirty="0" smtClean="0"/>
              <a:t>are not parallelized or the algorithms implementing them </a:t>
            </a:r>
            <a:r>
              <a:rPr lang="en-US" dirty="0"/>
              <a:t>have a small </a:t>
            </a:r>
            <a:r>
              <a:rPr lang="en-US" dirty="0" smtClean="0"/>
              <a:t>internal </a:t>
            </a:r>
            <a:r>
              <a:rPr lang="en-US" dirty="0"/>
              <a:t>parallelism </a:t>
            </a:r>
            <a:r>
              <a:rPr lang="en-US" dirty="0" smtClean="0"/>
              <a:t>potential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Thus, parallel MKL </a:t>
            </a:r>
            <a:r>
              <a:rPr lang="en-US" dirty="0"/>
              <a:t>PARDISO </a:t>
            </a:r>
            <a:r>
              <a:rPr lang="en-US" dirty="0" smtClean="0"/>
              <a:t>usage is justified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70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Explain the SLAE solving method implemented in the MKL PARDISO package</a:t>
            </a:r>
            <a:r>
              <a:rPr lang="ru-RU" dirty="0" smtClean="0"/>
              <a:t>?</a:t>
            </a:r>
            <a:endParaRPr lang="ru-RU" dirty="0"/>
          </a:p>
          <a:p>
            <a:pPr lvl="0"/>
            <a:r>
              <a:rPr lang="en-US" dirty="0" smtClean="0"/>
              <a:t>When is the usage of the solver MKL PARDISO justified</a:t>
            </a:r>
            <a:r>
              <a:rPr lang="ru-RU" dirty="0" smtClean="0"/>
              <a:t>?</a:t>
            </a:r>
            <a:endParaRPr lang="ru-RU" dirty="0"/>
          </a:p>
          <a:p>
            <a:pPr lvl="0"/>
            <a:r>
              <a:rPr lang="en-US" dirty="0" smtClean="0"/>
              <a:t>Prove that reordering </a:t>
            </a:r>
            <a:r>
              <a:rPr lang="en-US" dirty="0"/>
              <a:t>does not change </a:t>
            </a:r>
            <a:r>
              <a:rPr lang="en-US" dirty="0" smtClean="0"/>
              <a:t>matrix sign-definiteness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Solving of sparse SLAE by direct methods in heat conduction problem in a plate. MKL PARDISO usage.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102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3518</TotalTime>
  <Words>7052</Words>
  <Application>Microsoft Office PowerPoint</Application>
  <PresentationFormat>Лист A4 (210x297 мм)</PresentationFormat>
  <Paragraphs>830</Paragraphs>
  <Slides>102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102</vt:i4>
      </vt:variant>
    </vt:vector>
  </HeadingPairs>
  <TitlesOfParts>
    <vt:vector size="103" baseType="lpstr">
      <vt:lpstr>itlab</vt:lpstr>
      <vt:lpstr>Слайд 1</vt:lpstr>
      <vt:lpstr>Content</vt:lpstr>
      <vt:lpstr>Objectives</vt:lpstr>
      <vt:lpstr>Objectives</vt:lpstr>
      <vt:lpstr>Test infrastructure</vt:lpstr>
      <vt:lpstr>Some possibilities of Intel® Math Kernel Library PARDISO</vt:lpstr>
      <vt:lpstr>Problem of SLAE solving</vt:lpstr>
      <vt:lpstr>Solving of SLAE using Cholesky factorization</vt:lpstr>
      <vt:lpstr>Solving of SLAE with sparse matrix using Cholesky factorization (1)</vt:lpstr>
      <vt:lpstr>Solving of SLAE with sparse matrix using Cholesky factorization (2)</vt:lpstr>
      <vt:lpstr>Solving of SLAE using MKL PARDISO (1)</vt:lpstr>
      <vt:lpstr>Solving of SLAE using MKL PARDISO (2)</vt:lpstr>
      <vt:lpstr>Supported matrix types (1)</vt:lpstr>
      <vt:lpstr>Supported matrix types(2)</vt:lpstr>
      <vt:lpstr>CRS (CSR) format…</vt:lpstr>
      <vt:lpstr>CRS (CSR) format</vt:lpstr>
      <vt:lpstr>Call arguments for PARDISO function (1)</vt:lpstr>
      <vt:lpstr>Call arguments for PARDISO function (2)</vt:lpstr>
      <vt:lpstr>Call arguments for PARDISO function (3.1)</vt:lpstr>
      <vt:lpstr>Call arguments for PARDISO function (3.2)</vt:lpstr>
      <vt:lpstr>Call arguments for PARDISO function (3.3)</vt:lpstr>
      <vt:lpstr>Call arguments for PARDISO function (4)</vt:lpstr>
      <vt:lpstr>Call arguments for PARDISO function (5)</vt:lpstr>
      <vt:lpstr>Call arguments for PARDISO function (6)</vt:lpstr>
      <vt:lpstr>Call arguments for PARDISO function (7)</vt:lpstr>
      <vt:lpstr>Call arguments for PARDISO function (8)</vt:lpstr>
      <vt:lpstr>Reordering phase in PARDISO. Call example (1)</vt:lpstr>
      <vt:lpstr>Reordering phase in PARDISO. Call example (2)</vt:lpstr>
      <vt:lpstr>Matrix factorization and solving of the system in PARDISO. Call example</vt:lpstr>
      <vt:lpstr>Additional way to call (DSS interface) (1)</vt:lpstr>
      <vt:lpstr>Additional way to call (DSS interface) (2)</vt:lpstr>
      <vt:lpstr>Additional way to call (DSS interface) (3)</vt:lpstr>
      <vt:lpstr>Some possibilities of Intel® Math Kernel Library Lapack</vt:lpstr>
      <vt:lpstr>Band matrices storage method</vt:lpstr>
      <vt:lpstr>Storage example for the matrix 5x5</vt:lpstr>
      <vt:lpstr>Storage method for symmetric band matrices</vt:lpstr>
      <vt:lpstr>Storage example for the matrix 5x5</vt:lpstr>
      <vt:lpstr>MKL LAPACK functions for solving SLAE</vt:lpstr>
      <vt:lpstr>Call arguments for dpbtrf function (1)</vt:lpstr>
      <vt:lpstr>Call arguments for dpbtrf function (2)</vt:lpstr>
      <vt:lpstr>Call arguments for dpbtrf function (3)</vt:lpstr>
      <vt:lpstr>Call arguments for dpbtrs function (1)</vt:lpstr>
      <vt:lpstr>Call arguments for dpbtrs function (2)</vt:lpstr>
      <vt:lpstr>Stationary problem of heat distribution in a plate</vt:lpstr>
      <vt:lpstr>Notation</vt:lpstr>
      <vt:lpstr>Problem statement (1)</vt:lpstr>
      <vt:lpstr>Problem statement (2)</vt:lpstr>
      <vt:lpstr>Computational scheme</vt:lpstr>
      <vt:lpstr>Difference scheme (1)</vt:lpstr>
      <vt:lpstr>Difference scheme (2)</vt:lpstr>
      <vt:lpstr>Difference scheme (3)</vt:lpstr>
      <vt:lpstr>Reduction of the difference equation system to the matrix form (1)</vt:lpstr>
      <vt:lpstr>Reduction of the difference equation system to the matrix form (2)</vt:lpstr>
      <vt:lpstr>Reduction of the difference equation system to the matrix form(3)</vt:lpstr>
      <vt:lpstr>Software implementation</vt:lpstr>
      <vt:lpstr>Project creation (1)</vt:lpstr>
      <vt:lpstr>Project creation (2)</vt:lpstr>
      <vt:lpstr>Project creation (3)</vt:lpstr>
      <vt:lpstr>Project creation (4)</vt:lpstr>
      <vt:lpstr>Project creation (5)</vt:lpstr>
      <vt:lpstr>Main function implementation (1)</vt:lpstr>
      <vt:lpstr>Main function implementation (2)</vt:lpstr>
      <vt:lpstr>Main function implementation (3)</vt:lpstr>
      <vt:lpstr>Auxiliary functions (1)</vt:lpstr>
      <vt:lpstr>Auxiliary functions (2)</vt:lpstr>
      <vt:lpstr>Auxiliary functions (3)</vt:lpstr>
      <vt:lpstr>Auxiliary functions (4)</vt:lpstr>
      <vt:lpstr>Auxiliary functions (5)</vt:lpstr>
      <vt:lpstr>Auxiliary functions (6)</vt:lpstr>
      <vt:lpstr>Sequential implementation using MKL PARDISO (1)</vt:lpstr>
      <vt:lpstr>Sequential implementation using MKL PARDISO (2)</vt:lpstr>
      <vt:lpstr>Sequential implementation using MKL PARDISO (3)</vt:lpstr>
      <vt:lpstr>Sequential implementation using MKL PARDISO (4)</vt:lpstr>
      <vt:lpstr>Sequential implementation using MKL PARDISO (5)</vt:lpstr>
      <vt:lpstr>Sequential implementation using MKL LAPACK (1)</vt:lpstr>
      <vt:lpstr>Sequential implementation using MKL LAPACK (2)</vt:lpstr>
      <vt:lpstr>Sequential implementation using MKL LAPACK (3)</vt:lpstr>
      <vt:lpstr>Sequential implementation using MKL LAPACK (4)</vt:lpstr>
      <vt:lpstr>Sequential implementation using MKL LAPACK (5)</vt:lpstr>
      <vt:lpstr>Function implementation using parallel MKL PARDISO (1)</vt:lpstr>
      <vt:lpstr>Function implementation using parallel MKL PARDISO (2)</vt:lpstr>
      <vt:lpstr>Function implementation using parallel MKL PARDISO (3)</vt:lpstr>
      <vt:lpstr>Result analysis</vt:lpstr>
      <vt:lpstr>Test data</vt:lpstr>
      <vt:lpstr>Notation</vt:lpstr>
      <vt:lpstr>Efficiency comparison for reordering using MKL PARDISO and MKL LAPACK</vt:lpstr>
      <vt:lpstr>Factor fill-in when using different reordering methods</vt:lpstr>
      <vt:lpstr>Execution time analysis for every solving stage when using MKL PARDISO (1)</vt:lpstr>
      <vt:lpstr>Execution time analysis for every solving stage when using MKL PARDISO (2)</vt:lpstr>
      <vt:lpstr>Execution time analysis for every solving stage when using MKL PARDISO (3)</vt:lpstr>
      <vt:lpstr>Application scalability analysis when using parallel MKL PARDISO (1)</vt:lpstr>
      <vt:lpstr>Application scalability analysis when using parallel MKL PARDISO (2)</vt:lpstr>
      <vt:lpstr>Application scalability analysis when using parallel MKL PARDISO (3)</vt:lpstr>
      <vt:lpstr>Application scalability analysis when using parallel MKL PARDISO (4)</vt:lpstr>
      <vt:lpstr>Efficiency analysis for parallelizing the phases of problem solving (1)</vt:lpstr>
      <vt:lpstr>Efficiency analysis for parallelizing the phases of problem solving (2)</vt:lpstr>
      <vt:lpstr>Efficiency analysis for parallelizing the phases of problem solving (3)</vt:lpstr>
      <vt:lpstr>Efficiency analysis for parallelizing the phases of problem solving (4)</vt:lpstr>
      <vt:lpstr>Control questions</vt:lpstr>
      <vt:lpstr>Additional tasks (1)</vt:lpstr>
      <vt:lpstr>Additional tasks (2)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систем алгебраических уравнений</dc:title>
  <dc:creator>Сафонова Я.Ю., Кустикова В.Д.</dc:creator>
  <cp:lastModifiedBy>bka</cp:lastModifiedBy>
  <cp:revision>132</cp:revision>
  <dcterms:created xsi:type="dcterms:W3CDTF">2012-01-11T05:29:50Z</dcterms:created>
  <dcterms:modified xsi:type="dcterms:W3CDTF">2014-12-07T18:15:08Z</dcterms:modified>
</cp:coreProperties>
</file>