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478" r:id="rId2"/>
    <p:sldId id="590" r:id="rId3"/>
    <p:sldId id="599" r:id="rId4"/>
    <p:sldId id="668" r:id="rId5"/>
    <p:sldId id="688" r:id="rId6"/>
    <p:sldId id="689" r:id="rId7"/>
    <p:sldId id="685" r:id="rId8"/>
    <p:sldId id="669" r:id="rId9"/>
    <p:sldId id="671" r:id="rId10"/>
    <p:sldId id="672" r:id="rId11"/>
    <p:sldId id="670" r:id="rId12"/>
    <p:sldId id="677" r:id="rId13"/>
    <p:sldId id="678" r:id="rId14"/>
    <p:sldId id="679" r:id="rId15"/>
    <p:sldId id="686" r:id="rId16"/>
    <p:sldId id="687" r:id="rId17"/>
    <p:sldId id="702" r:id="rId18"/>
    <p:sldId id="674" r:id="rId19"/>
    <p:sldId id="690" r:id="rId20"/>
    <p:sldId id="691" r:id="rId21"/>
    <p:sldId id="665" r:id="rId22"/>
    <p:sldId id="675" r:id="rId23"/>
    <p:sldId id="693" r:id="rId24"/>
    <p:sldId id="694" r:id="rId25"/>
    <p:sldId id="695" r:id="rId26"/>
    <p:sldId id="701" r:id="rId27"/>
    <p:sldId id="698" r:id="rId28"/>
    <p:sldId id="699" r:id="rId29"/>
    <p:sldId id="692" r:id="rId30"/>
    <p:sldId id="700" r:id="rId31"/>
    <p:sldId id="596" r:id="rId32"/>
    <p:sldId id="598" r:id="rId33"/>
    <p:sldId id="513" r:id="rId34"/>
  </p:sldIdLst>
  <p:sldSz cx="9906000" cy="6858000" type="A4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2222" autoAdjust="0"/>
    <p:restoredTop sz="99857" autoAdjust="0"/>
  </p:normalViewPr>
  <p:slideViewPr>
    <p:cSldViewPr>
      <p:cViewPr>
        <p:scale>
          <a:sx n="75" d="100"/>
          <a:sy n="75" d="100"/>
        </p:scale>
        <p:origin x="-1194" y="-4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D59EFC97-A24E-4110-B0B2-E326DB987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19813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fld id="{9257DDE4-6A77-428A-87FE-459A8E2435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78921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D44CE6-D2DD-4660-85BF-D0AA6C7E5307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4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4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</a:t>
            </a:r>
            <a:r>
              <a:rPr lang="ru-RU" dirty="0" smtClean="0"/>
              <a:t>, 2014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Gaussian elimination method for solving system of general type</a:t>
            </a:r>
            <a:endParaRPr lang="ru-RU" dirty="0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</a:t>
            </a:r>
            <a:r>
              <a:rPr lang="ru-RU" dirty="0" smtClean="0"/>
              <a:t>, 2014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08313" y="6413500"/>
            <a:ext cx="5761037" cy="482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Gaussian elimination method for solving system of general type</a:t>
            </a:r>
            <a:endParaRPr lang="ru-RU" dirty="0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95F45-E841-462A-AE4C-2FD404BBB533}" type="slidenum">
              <a:rPr lang="ru-RU"/>
              <a:pPr>
                <a:defRPr/>
              </a:pPr>
              <a:t>‹#›</a:t>
            </a:fld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N. Novgorod</a:t>
            </a:r>
            <a:r>
              <a:rPr lang="ru-RU" dirty="0" smtClean="0"/>
              <a:t>, 2014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Gaussian elimination method for solving system of general type</a:t>
            </a: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E6F80-B102-4F85-ACB0-714709B2E5B5}" type="slidenum">
              <a:rPr lang="ru-RU"/>
              <a:pPr>
                <a:defRPr/>
              </a:pPr>
              <a:t>‹#›</a:t>
            </a:fld>
            <a:r>
              <a:rPr lang="ru-RU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N. Novgorod</a:t>
            </a:r>
            <a:r>
              <a:rPr lang="ru-RU" dirty="0" smtClean="0"/>
              <a:t>, 2014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Gaussian elimination method for solving system of general type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50000"/>
              </a:lnSpc>
              <a:defRPr sz="1000">
                <a:latin typeface="Arial" charset="0"/>
              </a:defRPr>
            </a:lvl1pPr>
          </a:lstStyle>
          <a:p>
            <a:pPr>
              <a:defRPr/>
            </a:pPr>
            <a:fld id="{261316CF-BEFF-4BF8-B04E-30E7EA4A8F06}" type="slidenum">
              <a:rPr lang="ru-RU"/>
              <a:pPr>
                <a:defRPr/>
              </a:pPr>
              <a:t>‹#›</a:t>
            </a:fld>
            <a:r>
              <a:rPr lang="ru-RU" dirty="0"/>
              <a:t> 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6634" name="Picture 13" descr="NNGU_Logo_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1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6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.intel.com/sites/products/documentation/hpc/mkl/mklman.pdf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barkalov@fup.unn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426638"/>
            <a:ext cx="8420100" cy="553998"/>
          </a:xfrm>
          <a:noFill/>
        </p:spPr>
        <p:txBody>
          <a:bodyPr>
            <a:spAutoFit/>
          </a:bodyPr>
          <a:lstStyle/>
          <a:p>
            <a:pPr algn="ctr" eaLnBrk="1" hangingPunct="1"/>
            <a:r>
              <a:rPr lang="en-US" dirty="0" smtClean="0"/>
              <a:t>Gaussian elimination method</a:t>
            </a:r>
            <a:endParaRPr lang="ru-RU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Direct methods for solving system of linear equations</a:t>
            </a:r>
            <a:endParaRPr 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7113166" y="5591175"/>
            <a:ext cx="273637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2000" dirty="0" smtClean="0">
                <a:latin typeface="Arial" charset="0"/>
              </a:rPr>
              <a:t>K.A. Barkalov,</a:t>
            </a:r>
            <a:endParaRPr lang="ru-RU" sz="2000" dirty="0">
              <a:latin typeface="Arial" charset="0"/>
            </a:endParaRPr>
          </a:p>
          <a:p>
            <a:pPr algn="l"/>
            <a:r>
              <a:rPr lang="en-US" sz="2000" dirty="0">
                <a:latin typeface="Arial" charset="0"/>
              </a:rPr>
              <a:t>Software department</a:t>
            </a:r>
            <a:endParaRPr lang="ru-RU" sz="2000" dirty="0">
              <a:latin typeface="Arial" charset="0"/>
            </a:endParaRPr>
          </a:p>
        </p:txBody>
      </p:sp>
      <p:sp>
        <p:nvSpPr>
          <p:cNvPr id="29701" name="Rectangle 4"/>
          <p:cNvSpPr>
            <a:spLocks noChangeArrowheads="1"/>
          </p:cNvSpPr>
          <p:nvPr/>
        </p:nvSpPr>
        <p:spPr bwMode="auto">
          <a:xfrm>
            <a:off x="7041505" y="4724400"/>
            <a:ext cx="288004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i="1" dirty="0">
                <a:solidFill>
                  <a:srgbClr val="000000"/>
                </a:solidFill>
                <a:latin typeface="Arial" charset="0"/>
              </a:rPr>
              <a:t>With the support of Intel</a:t>
            </a:r>
            <a:endParaRPr lang="ru-RU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Gaussian method</a:t>
            </a:r>
            <a:endParaRPr lang="ru-RU" sz="2800" dirty="0" smtClean="0"/>
          </a:p>
        </p:txBody>
      </p:sp>
      <p:sp>
        <p:nvSpPr>
          <p:cNvPr id="32771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general scheme of the data state at the </a:t>
            </a:r>
            <a:r>
              <a:rPr lang="ru-RU" i="1" dirty="0" smtClean="0">
                <a:latin typeface="Times New Roman" pitchFamily="18" charset="0"/>
              </a:rPr>
              <a:t>i</a:t>
            </a:r>
            <a:r>
              <a:rPr lang="ru-RU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iteration of the </a:t>
            </a:r>
            <a:r>
              <a:rPr lang="en-US" dirty="0"/>
              <a:t>forward algorithm </a:t>
            </a:r>
            <a:r>
              <a:rPr lang="en-US" dirty="0" smtClean="0"/>
              <a:t>phase.</a:t>
            </a:r>
            <a:endParaRPr lang="ru-RU" dirty="0" smtClean="0"/>
          </a:p>
          <a:p>
            <a:endParaRPr lang="ru-RU" dirty="0" smtClean="0"/>
          </a:p>
          <a:p>
            <a:endParaRPr lang="ru-RU" baseline="-25000" dirty="0" smtClean="0">
              <a:latin typeface="Times New Roman" pitchFamily="18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5657" name="Group 9"/>
          <p:cNvGraphicFramePr>
            <a:graphicFrameLocks noGrp="1"/>
          </p:cNvGraphicFramePr>
          <p:nvPr/>
        </p:nvGraphicFramePr>
        <p:xfrm>
          <a:off x="3297238" y="2133600"/>
          <a:ext cx="2736850" cy="2773484"/>
        </p:xfrm>
        <a:graphic>
          <a:graphicData uri="http://schemas.openxmlformats.org/drawingml/2006/table">
            <a:tbl>
              <a:tblPr/>
              <a:tblGrid>
                <a:gridCol w="341312"/>
                <a:gridCol w="342900"/>
                <a:gridCol w="341313"/>
                <a:gridCol w="342900"/>
                <a:gridCol w="342900"/>
                <a:gridCol w="341312"/>
                <a:gridCol w="342900"/>
                <a:gridCol w="341313"/>
              </a:tblGrid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06" marB="45706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44" name="Text Box 82"/>
          <p:cNvSpPr txBox="1">
            <a:spLocks noChangeArrowheads="1"/>
          </p:cNvSpPr>
          <p:nvPr/>
        </p:nvSpPr>
        <p:spPr bwMode="auto">
          <a:xfrm>
            <a:off x="184849" y="3357563"/>
            <a:ext cx="26853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Arial" charset="0"/>
              </a:rPr>
              <a:t>The coefficients</a:t>
            </a:r>
            <a:endParaRPr lang="ru-RU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already transformed to</a:t>
            </a:r>
            <a:r>
              <a:rPr lang="ru-RU" dirty="0" smtClean="0">
                <a:latin typeface="Arial" charset="0"/>
              </a:rPr>
              <a:t> </a:t>
            </a:r>
            <a:r>
              <a:rPr lang="ru-RU" dirty="0">
                <a:latin typeface="Arial" charset="0"/>
              </a:rPr>
              <a:t>0</a:t>
            </a:r>
          </a:p>
        </p:txBody>
      </p:sp>
      <p:sp>
        <p:nvSpPr>
          <p:cNvPr id="32845" name="Line 83"/>
          <p:cNvSpPr>
            <a:spLocks noChangeShapeType="1"/>
          </p:cNvSpPr>
          <p:nvPr/>
        </p:nvSpPr>
        <p:spPr bwMode="auto">
          <a:xfrm>
            <a:off x="2865438" y="3716338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2846" name="Text Box 84"/>
          <p:cNvSpPr txBox="1">
            <a:spLocks noChangeArrowheads="1"/>
          </p:cNvSpPr>
          <p:nvPr/>
        </p:nvSpPr>
        <p:spPr bwMode="auto">
          <a:xfrm>
            <a:off x="6609184" y="2924175"/>
            <a:ext cx="1569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Arial" charset="0"/>
              </a:rPr>
              <a:t>The pivot row</a:t>
            </a:r>
            <a:endParaRPr lang="ru-RU" dirty="0">
              <a:latin typeface="Arial" charset="0"/>
            </a:endParaRPr>
          </a:p>
        </p:txBody>
      </p:sp>
      <p:sp>
        <p:nvSpPr>
          <p:cNvPr id="32847" name="Line 85"/>
          <p:cNvSpPr>
            <a:spLocks noChangeShapeType="1"/>
          </p:cNvSpPr>
          <p:nvPr/>
        </p:nvSpPr>
        <p:spPr bwMode="auto">
          <a:xfrm>
            <a:off x="5816600" y="3141663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2848" name="Text Box 86"/>
          <p:cNvSpPr txBox="1">
            <a:spLocks noChangeArrowheads="1"/>
          </p:cNvSpPr>
          <p:nvPr/>
        </p:nvSpPr>
        <p:spPr bwMode="auto">
          <a:xfrm>
            <a:off x="6608763" y="2133600"/>
            <a:ext cx="33352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latin typeface="Arial" charset="0"/>
              </a:rPr>
              <a:t>The coefficients that will not be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changed any more</a:t>
            </a:r>
            <a:endParaRPr lang="ru-RU" dirty="0">
              <a:latin typeface="Arial" charset="0"/>
            </a:endParaRPr>
          </a:p>
        </p:txBody>
      </p:sp>
      <p:sp>
        <p:nvSpPr>
          <p:cNvPr id="32849" name="Line 87"/>
          <p:cNvSpPr>
            <a:spLocks noChangeShapeType="1"/>
          </p:cNvSpPr>
          <p:nvPr/>
        </p:nvSpPr>
        <p:spPr bwMode="auto">
          <a:xfrm>
            <a:off x="5816600" y="2492375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2850" name="Text Box 88"/>
          <p:cNvSpPr txBox="1">
            <a:spLocks noChangeArrowheads="1"/>
          </p:cNvSpPr>
          <p:nvPr/>
        </p:nvSpPr>
        <p:spPr bwMode="auto">
          <a:xfrm>
            <a:off x="6642100" y="3933825"/>
            <a:ext cx="30146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latin typeface="Arial" charset="0"/>
              </a:rPr>
              <a:t>The coefficients that will be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changed later</a:t>
            </a:r>
            <a:endParaRPr lang="ru-RU" dirty="0">
              <a:latin typeface="Arial" charset="0"/>
            </a:endParaRPr>
          </a:p>
        </p:txBody>
      </p:sp>
      <p:sp>
        <p:nvSpPr>
          <p:cNvPr id="32851" name="Line 89"/>
          <p:cNvSpPr>
            <a:spLocks noChangeShapeType="1"/>
          </p:cNvSpPr>
          <p:nvPr/>
        </p:nvSpPr>
        <p:spPr bwMode="auto">
          <a:xfrm>
            <a:off x="5816600" y="4292600"/>
            <a:ext cx="7921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lg" len="lg"/>
            <a:tailEnd type="none" w="lg" len="lg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32852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10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Gaussian </a:t>
            </a:r>
            <a:r>
              <a:rPr lang="en-US" sz="2800" dirty="0" smtClean="0"/>
              <a:t>method – back substitution</a:t>
            </a:r>
            <a:endParaRPr lang="ru-RU" sz="2800" dirty="0" smtClean="0"/>
          </a:p>
        </p:txBody>
      </p:sp>
      <p:sp>
        <p:nvSpPr>
          <p:cNvPr id="12293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After reducing the coefficient matrix to the triangular form, the determination of the unknowns values becomes possible</a:t>
            </a:r>
            <a:r>
              <a:rPr lang="ru-RU" dirty="0" smtClean="0"/>
              <a:t>:</a:t>
            </a:r>
          </a:p>
          <a:p>
            <a:r>
              <a:rPr lang="en-US" dirty="0" smtClean="0"/>
              <a:t>The value of the variable </a:t>
            </a:r>
            <a:r>
              <a:rPr lang="ru-RU" i="1" dirty="0" err="1" smtClean="0">
                <a:latin typeface="Times New Roman" pitchFamily="18" charset="0"/>
              </a:rPr>
              <a:t>x</a:t>
            </a:r>
            <a:r>
              <a:rPr lang="ru-RU" i="1" baseline="-25000" dirty="0" err="1" smtClean="0">
                <a:latin typeface="Times New Roman" pitchFamily="18" charset="0"/>
              </a:rPr>
              <a:t>n</a:t>
            </a:r>
            <a:r>
              <a:rPr lang="en-US" dirty="0" smtClean="0"/>
              <a:t> may </a:t>
            </a:r>
            <a:r>
              <a:rPr lang="en-US" dirty="0"/>
              <a:t>be calculated </a:t>
            </a:r>
            <a:r>
              <a:rPr lang="en-US" dirty="0" smtClean="0"/>
              <a:t>from </a:t>
            </a:r>
            <a:r>
              <a:rPr lang="en-US" dirty="0"/>
              <a:t>the last equation of the transformed </a:t>
            </a:r>
            <a:r>
              <a:rPr lang="en-US" dirty="0" smtClean="0"/>
              <a:t>system,</a:t>
            </a:r>
            <a:r>
              <a:rPr lang="ru-RU" dirty="0" smtClean="0"/>
              <a:t> </a:t>
            </a:r>
          </a:p>
          <a:p>
            <a:r>
              <a:rPr lang="en-US" dirty="0" smtClean="0"/>
              <a:t>The determination of the variable </a:t>
            </a:r>
            <a:r>
              <a:rPr lang="ru-RU" i="1" dirty="0" err="1" smtClean="0">
                <a:latin typeface="Times New Roman" pitchFamily="18" charset="0"/>
              </a:rPr>
              <a:t>x</a:t>
            </a:r>
            <a:r>
              <a:rPr lang="ru-RU" i="1" baseline="-25000" dirty="0" err="1" smtClean="0">
                <a:latin typeface="Times New Roman" pitchFamily="18" charset="0"/>
              </a:rPr>
              <a:t>n</a:t>
            </a:r>
            <a:r>
              <a:rPr lang="ru-RU" baseline="-25000" dirty="0" smtClean="0">
                <a:latin typeface="Times New Roman" pitchFamily="18" charset="0"/>
              </a:rPr>
              <a:t>–1</a:t>
            </a:r>
            <a:r>
              <a:rPr lang="en-US" dirty="0" smtClean="0"/>
              <a:t> becomes possible from the </a:t>
            </a:r>
            <a:r>
              <a:rPr lang="en-US" dirty="0"/>
              <a:t>last but one </a:t>
            </a:r>
            <a:r>
              <a:rPr lang="en-US" dirty="0" smtClean="0"/>
              <a:t>equation, etc.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en-US" dirty="0" smtClean="0"/>
              <a:t>In general form, </a:t>
            </a:r>
            <a:r>
              <a:rPr lang="en-US" dirty="0"/>
              <a:t>the calculations executed </a:t>
            </a:r>
            <a:r>
              <a:rPr lang="en-US" dirty="0" smtClean="0"/>
              <a:t>during the back substitution phase of the Gaussian algorithm may be represented with the help of the following correlations:</a:t>
            </a:r>
            <a:endParaRPr lang="ru-RU" dirty="0" smtClean="0"/>
          </a:p>
          <a:p>
            <a:endParaRPr lang="ru-RU" sz="1600" dirty="0" smtClean="0"/>
          </a:p>
          <a:p>
            <a:pPr>
              <a:buFont typeface="Wingdings" pitchFamily="2" charset="2"/>
              <a:buNone/>
            </a:pPr>
            <a:r>
              <a:rPr lang="ru-RU" sz="2000" i="1" dirty="0" smtClean="0">
                <a:latin typeface="Times New Roman" pitchFamily="18" charset="0"/>
              </a:rPr>
              <a:t>			,		                   ,    </a:t>
            </a:r>
            <a:r>
              <a:rPr lang="en-US" i="1" dirty="0" smtClean="0">
                <a:latin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en-US" dirty="0" smtClean="0">
                <a:latin typeface="Times New Roman" pitchFamily="18" charset="0"/>
              </a:rPr>
              <a:t>1,…,1</a:t>
            </a: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1229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5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7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53795083"/>
              </p:ext>
            </p:extLst>
          </p:nvPr>
        </p:nvGraphicFramePr>
        <p:xfrm>
          <a:off x="992188" y="5156497"/>
          <a:ext cx="1368425" cy="438150"/>
        </p:xfrm>
        <a:graphic>
          <a:graphicData uri="http://schemas.openxmlformats.org/presentationml/2006/ole">
            <p:oleObj spid="_x0000_s12382" name="Формула" r:id="rId3" imgW="711200" imgH="228600" progId="Equation.3">
              <p:embed/>
            </p:oleObj>
          </a:graphicData>
        </a:graphic>
      </p:graphicFrame>
      <p:sp>
        <p:nvSpPr>
          <p:cNvPr id="12300" name="Rectangle 13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1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57994484"/>
              </p:ext>
            </p:extLst>
          </p:nvPr>
        </p:nvGraphicFramePr>
        <p:xfrm>
          <a:off x="2720975" y="4869160"/>
          <a:ext cx="2735263" cy="936625"/>
        </p:xfrm>
        <a:graphic>
          <a:graphicData uri="http://schemas.openxmlformats.org/presentationml/2006/ole">
            <p:oleObj spid="_x0000_s12383" name="Формула" r:id="rId4" imgW="1422400" imgH="482600" progId="Equation.3">
              <p:embed/>
            </p:oleObj>
          </a:graphicData>
        </a:graphic>
      </p:graphicFrame>
      <p:sp>
        <p:nvSpPr>
          <p:cNvPr id="12301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11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i="1" dirty="0" smtClean="0"/>
              <a:t>LU</a:t>
            </a:r>
            <a:r>
              <a:rPr lang="en-US" sz="2800" dirty="0" smtClean="0"/>
              <a:t>-decomposition of matrix</a:t>
            </a:r>
            <a:endParaRPr lang="ru-RU" sz="2800" dirty="0" smtClean="0"/>
          </a:p>
        </p:txBody>
      </p:sp>
      <p:sp>
        <p:nvSpPr>
          <p:cNvPr id="3379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i="1" dirty="0" smtClean="0"/>
              <a:t>LU</a:t>
            </a:r>
            <a:r>
              <a:rPr lang="en-US" dirty="0" smtClean="0"/>
              <a:t>-decomposition  is a representation of the matrix </a:t>
            </a:r>
            <a:r>
              <a:rPr lang="en-US" i="1" dirty="0" smtClean="0"/>
              <a:t>A</a:t>
            </a:r>
            <a:r>
              <a:rPr lang="en-US" dirty="0" smtClean="0"/>
              <a:t> in the form of</a:t>
            </a: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i="1" dirty="0" smtClean="0">
                <a:latin typeface="Times New Roman" pitchFamily="18" charset="0"/>
              </a:rPr>
              <a:t>					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smtClean="0">
                <a:latin typeface="Times New Roman" pitchFamily="18" charset="0"/>
              </a:rPr>
              <a:t>LU</a:t>
            </a:r>
            <a:r>
              <a:rPr lang="en-US" dirty="0" smtClean="0">
                <a:latin typeface="Times New Roman" pitchFamily="18" charset="0"/>
              </a:rPr>
              <a:t>,</a:t>
            </a:r>
            <a:r>
              <a:rPr lang="ru-RU" dirty="0" smtClean="0"/>
              <a:t> </a:t>
            </a:r>
          </a:p>
          <a:p>
            <a:r>
              <a:rPr lang="en-US" dirty="0"/>
              <a:t>where </a:t>
            </a:r>
            <a:r>
              <a:rPr lang="en-US" i="1" dirty="0"/>
              <a:t>L</a:t>
            </a:r>
            <a:r>
              <a:rPr lang="en-US" dirty="0"/>
              <a:t> is a lower triangular matrix with the unit diagonal elements and </a:t>
            </a:r>
            <a:r>
              <a:rPr lang="en-US" i="1" dirty="0"/>
              <a:t>U</a:t>
            </a:r>
            <a:r>
              <a:rPr lang="en-US" dirty="0"/>
              <a:t> is an upper triangular matrix with the nonzero diagonal </a:t>
            </a:r>
            <a:r>
              <a:rPr lang="en-US" dirty="0" smtClean="0"/>
              <a:t>elements</a:t>
            </a:r>
            <a:r>
              <a:rPr lang="ru-RU" dirty="0" smtClean="0"/>
              <a:t>.</a:t>
            </a:r>
          </a:p>
          <a:p>
            <a:r>
              <a:rPr lang="en-US" dirty="0" smtClean="0"/>
              <a:t>It is known that </a:t>
            </a:r>
            <a:r>
              <a:rPr lang="ru-RU" i="1" dirty="0" smtClean="0"/>
              <a:t>LU</a:t>
            </a:r>
            <a:r>
              <a:rPr lang="ru-RU" dirty="0" smtClean="0"/>
              <a:t>-</a:t>
            </a:r>
            <a:r>
              <a:rPr lang="en-US" dirty="0" smtClean="0"/>
              <a:t>decomposition exists and is unique if the principle minors of the matrix </a:t>
            </a:r>
            <a:r>
              <a:rPr lang="en-US" i="1" dirty="0" smtClean="0"/>
              <a:t>A </a:t>
            </a:r>
            <a:r>
              <a:rPr lang="en-US" dirty="0" smtClean="0"/>
              <a:t>do not equal zero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</a:t>
            </a:r>
            <a:r>
              <a:rPr lang="ru-RU" i="1" dirty="0" smtClean="0"/>
              <a:t>LU</a:t>
            </a:r>
            <a:r>
              <a:rPr lang="ru-RU" dirty="0" smtClean="0"/>
              <a:t>-</a:t>
            </a:r>
            <a:r>
              <a:rPr lang="en-US" dirty="0" smtClean="0"/>
              <a:t>decomposition algorithm </a:t>
            </a:r>
            <a:r>
              <a:rPr lang="en-US" dirty="0"/>
              <a:t>is related to the Gaussian elimination </a:t>
            </a:r>
            <a:r>
              <a:rPr lang="en-US" dirty="0" smtClean="0"/>
              <a:t>method</a:t>
            </a:r>
            <a:endParaRPr lang="ru-RU" dirty="0" smtClean="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803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12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Connection between </a:t>
            </a:r>
            <a:r>
              <a:rPr lang="en-US" sz="2800" i="1" dirty="0" smtClean="0"/>
              <a:t>LU</a:t>
            </a:r>
            <a:r>
              <a:rPr lang="en-US" sz="2800" dirty="0" smtClean="0"/>
              <a:t>-decomposition and Gaussian method</a:t>
            </a:r>
            <a:endParaRPr lang="ru-RU" sz="2800" dirty="0" smtClean="0"/>
          </a:p>
        </p:txBody>
      </p:sp>
      <p:sp>
        <p:nvSpPr>
          <p:cNvPr id="13316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transformations at the </a:t>
            </a:r>
            <a:r>
              <a:rPr lang="en-US" i="1" dirty="0" smtClean="0"/>
              <a:t>k</a:t>
            </a:r>
            <a:r>
              <a:rPr lang="ru-RU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step of the Gaussian method are equivalent to multiplying the system at the left by the matrix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latin typeface="Times New Roman" pitchFamily="18" charset="0"/>
              </a:rPr>
              <a:t>If the matrix </a:t>
            </a:r>
            <a:r>
              <a:rPr lang="en-US" i="1" dirty="0" smtClean="0">
                <a:latin typeface="Times New Roman" pitchFamily="18" charset="0"/>
              </a:rPr>
              <a:t>M</a:t>
            </a:r>
            <a:r>
              <a:rPr lang="en-US" baseline="30000" dirty="0" smtClean="0">
                <a:latin typeface="Times New Roman" pitchFamily="18" charset="0"/>
              </a:rPr>
              <a:t>(</a:t>
            </a:r>
            <a:r>
              <a:rPr lang="en-US" i="1" baseline="30000" dirty="0" smtClean="0">
                <a:latin typeface="Times New Roman" pitchFamily="18" charset="0"/>
              </a:rPr>
              <a:t>i</a:t>
            </a:r>
            <a:r>
              <a:rPr lang="en-US" baseline="30000" dirty="0" smtClean="0">
                <a:latin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</a:rPr>
              <a:t> is known, the matrix </a:t>
            </a:r>
            <a:r>
              <a:rPr lang="en-US" i="1" dirty="0" smtClean="0">
                <a:latin typeface="Times New Roman" pitchFamily="18" charset="0"/>
              </a:rPr>
              <a:t>U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and the vector </a:t>
            </a:r>
            <a:r>
              <a:rPr lang="en-US" i="1" dirty="0" smtClean="0">
                <a:latin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may be written as</a:t>
            </a:r>
            <a:endParaRPr lang="ru-RU" dirty="0" smtClean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pl-PL" i="1" dirty="0" smtClean="0">
                <a:latin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pl-PL" i="1" dirty="0" smtClean="0">
                <a:latin typeface="Times New Roman" pitchFamily="18" charset="0"/>
              </a:rPr>
              <a:t>M</a:t>
            </a:r>
            <a:r>
              <a:rPr lang="pl-PL" baseline="30000" dirty="0" smtClean="0">
                <a:latin typeface="Times New Roman" pitchFamily="18" charset="0"/>
              </a:rPr>
              <a:t>(</a:t>
            </a:r>
            <a:r>
              <a:rPr lang="pl-PL" i="1" baseline="30000" dirty="0" smtClean="0">
                <a:latin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pl-PL" baseline="30000" dirty="0" smtClean="0">
                <a:latin typeface="Times New Roman" pitchFamily="18" charset="0"/>
              </a:rPr>
              <a:t>1)</a:t>
            </a:r>
            <a:r>
              <a:rPr lang="pl-PL" i="1" dirty="0" smtClean="0">
                <a:latin typeface="Times New Roman" pitchFamily="18" charset="0"/>
              </a:rPr>
              <a:t>M</a:t>
            </a:r>
            <a:r>
              <a:rPr lang="pl-PL" baseline="30000" dirty="0" smtClean="0">
                <a:latin typeface="Times New Roman" pitchFamily="18" charset="0"/>
              </a:rPr>
              <a:t>(</a:t>
            </a:r>
            <a:r>
              <a:rPr lang="pl-PL" i="1" baseline="30000" dirty="0" smtClean="0">
                <a:latin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pl-PL" baseline="30000" dirty="0" smtClean="0">
                <a:latin typeface="Times New Roman" pitchFamily="18" charset="0"/>
              </a:rPr>
              <a:t>2)</a:t>
            </a:r>
            <a:r>
              <a:rPr lang="pl-PL" i="1" dirty="0" smtClean="0">
                <a:latin typeface="Times New Roman" pitchFamily="18" charset="0"/>
              </a:rPr>
              <a:t>…M</a:t>
            </a:r>
            <a:r>
              <a:rPr lang="pl-PL" baseline="30000" dirty="0" smtClean="0">
                <a:latin typeface="Times New Roman" pitchFamily="18" charset="0"/>
              </a:rPr>
              <a:t>(1)</a:t>
            </a:r>
            <a:r>
              <a:rPr lang="pl-PL" i="1" dirty="0" smtClean="0">
                <a:latin typeface="Times New Roman" pitchFamily="18" charset="0"/>
              </a:rPr>
              <a:t>A</a:t>
            </a:r>
            <a:r>
              <a:rPr lang="pl-PL" dirty="0" smtClean="0">
                <a:latin typeface="Times New Roman" pitchFamily="18" charset="0"/>
              </a:rPr>
              <a:t>,</a:t>
            </a:r>
            <a:endParaRPr lang="pl-PL" i="1" dirty="0" smtClean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pl-PL" i="1" dirty="0" smtClean="0">
                <a:latin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pl-PL" i="1" dirty="0" smtClean="0">
                <a:latin typeface="Times New Roman" pitchFamily="18" charset="0"/>
              </a:rPr>
              <a:t>M</a:t>
            </a:r>
            <a:r>
              <a:rPr lang="pl-PL" baseline="30000" dirty="0" smtClean="0">
                <a:latin typeface="Times New Roman" pitchFamily="18" charset="0"/>
              </a:rPr>
              <a:t>(</a:t>
            </a:r>
            <a:r>
              <a:rPr lang="pl-PL" i="1" baseline="30000" dirty="0" smtClean="0">
                <a:latin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pl-PL" baseline="30000" dirty="0" smtClean="0">
                <a:latin typeface="Times New Roman" pitchFamily="18" charset="0"/>
              </a:rPr>
              <a:t>1)</a:t>
            </a:r>
            <a:r>
              <a:rPr lang="pl-PL" i="1" dirty="0" smtClean="0">
                <a:latin typeface="Times New Roman" pitchFamily="18" charset="0"/>
              </a:rPr>
              <a:t>M</a:t>
            </a:r>
            <a:r>
              <a:rPr lang="pl-PL" baseline="30000" dirty="0" smtClean="0">
                <a:latin typeface="Times New Roman" pitchFamily="18" charset="0"/>
              </a:rPr>
              <a:t>(</a:t>
            </a:r>
            <a:r>
              <a:rPr lang="pl-PL" i="1" baseline="30000" dirty="0" smtClean="0">
                <a:latin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pl-PL" baseline="30000" dirty="0" smtClean="0">
                <a:latin typeface="Times New Roman" pitchFamily="18" charset="0"/>
              </a:rPr>
              <a:t>2)</a:t>
            </a:r>
            <a:r>
              <a:rPr lang="pl-PL" i="1" dirty="0" smtClean="0">
                <a:latin typeface="Times New Roman" pitchFamily="18" charset="0"/>
              </a:rPr>
              <a:t>…M</a:t>
            </a:r>
            <a:r>
              <a:rPr lang="pl-PL" baseline="30000" dirty="0" smtClean="0">
                <a:latin typeface="Times New Roman" pitchFamily="18" charset="0"/>
              </a:rPr>
              <a:t>(1)</a:t>
            </a:r>
            <a:r>
              <a:rPr lang="pl-PL" i="1" dirty="0" smtClean="0">
                <a:latin typeface="Times New Roman" pitchFamily="18" charset="0"/>
              </a:rPr>
              <a:t>b</a:t>
            </a:r>
            <a:r>
              <a:rPr lang="pl-PL" dirty="0" smtClean="0">
                <a:latin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0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3" name="Rectangle 10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0" y="26146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4" name="Object 11"/>
          <p:cNvGraphicFramePr>
            <a:graphicFrameLocks noChangeAspect="1"/>
          </p:cNvGraphicFramePr>
          <p:nvPr/>
        </p:nvGraphicFramePr>
        <p:xfrm>
          <a:off x="2432050" y="2133600"/>
          <a:ext cx="3600450" cy="2366963"/>
        </p:xfrm>
        <a:graphic>
          <a:graphicData uri="http://schemas.openxmlformats.org/presentationml/2006/ole">
            <p:oleObj spid="_x0000_s13359" name="Формула" r:id="rId3" imgW="2476500" imgH="1625600" progId="Equation.3">
              <p:embed/>
            </p:oleObj>
          </a:graphicData>
        </a:graphic>
      </p:graphicFrame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0" y="4243388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26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13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Connection between </a:t>
            </a:r>
            <a:r>
              <a:rPr lang="en-US" sz="2800" i="1" dirty="0"/>
              <a:t>LU</a:t>
            </a:r>
            <a:r>
              <a:rPr lang="en-US" sz="2800" dirty="0"/>
              <a:t>-decomposition and Gaussian method</a:t>
            </a:r>
            <a:endParaRPr lang="ru-RU" sz="2800" dirty="0" smtClean="0"/>
          </a:p>
        </p:txBody>
      </p:sp>
      <p:sp>
        <p:nvSpPr>
          <p:cNvPr id="14341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Let us denote </a:t>
            </a:r>
            <a:r>
              <a:rPr lang="en-US" i="1" dirty="0" smtClean="0">
                <a:latin typeface="Times New Roman" pitchFamily="18" charset="0"/>
              </a:rPr>
              <a:t>L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en-US" baseline="30000" dirty="0" smtClean="0">
                <a:latin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pl-PL" i="1" dirty="0" smtClean="0">
                <a:latin typeface="Times New Roman" pitchFamily="18" charset="0"/>
              </a:rPr>
              <a:t>M</a:t>
            </a:r>
            <a:r>
              <a:rPr lang="en-US" baseline="30000" dirty="0" smtClean="0">
                <a:latin typeface="Times New Roman" pitchFamily="18" charset="0"/>
              </a:rPr>
              <a:t>(</a:t>
            </a:r>
            <a:r>
              <a:rPr lang="pl-PL" i="1" baseline="30000" dirty="0" smtClean="0">
                <a:latin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en-US" baseline="30000" dirty="0" smtClean="0">
                <a:latin typeface="Times New Roman" pitchFamily="18" charset="0"/>
              </a:rPr>
              <a:t>1)</a:t>
            </a:r>
            <a:r>
              <a:rPr lang="pl-PL" i="1" dirty="0" smtClean="0">
                <a:latin typeface="Times New Roman" pitchFamily="18" charset="0"/>
              </a:rPr>
              <a:t>M</a:t>
            </a:r>
            <a:r>
              <a:rPr lang="en-US" baseline="30000" dirty="0" smtClean="0">
                <a:latin typeface="Times New Roman" pitchFamily="18" charset="0"/>
              </a:rPr>
              <a:t>(</a:t>
            </a:r>
            <a:r>
              <a:rPr lang="pl-PL" i="1" baseline="30000" dirty="0" smtClean="0">
                <a:latin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en-US" baseline="30000" dirty="0" smtClean="0">
                <a:latin typeface="Times New Roman" pitchFamily="18" charset="0"/>
              </a:rPr>
              <a:t>2)</a:t>
            </a:r>
            <a:r>
              <a:rPr lang="en-US" i="1" dirty="0" smtClean="0">
                <a:latin typeface="Times New Roman" pitchFamily="18" charset="0"/>
              </a:rPr>
              <a:t>…</a:t>
            </a:r>
            <a:r>
              <a:rPr lang="pl-PL" i="1" dirty="0" smtClean="0">
                <a:latin typeface="Times New Roman" pitchFamily="18" charset="0"/>
              </a:rPr>
              <a:t>M</a:t>
            </a:r>
            <a:r>
              <a:rPr lang="en-US" baseline="30000" dirty="0" smtClean="0">
                <a:latin typeface="Times New Roman" pitchFamily="18" charset="0"/>
              </a:rPr>
              <a:t>(1)</a:t>
            </a:r>
            <a:r>
              <a:rPr lang="ru-RU" dirty="0" smtClean="0">
                <a:latin typeface="Times New Roman" pitchFamily="18" charset="0"/>
              </a:rPr>
              <a:t>. </a:t>
            </a:r>
            <a:r>
              <a:rPr lang="en-US" dirty="0" smtClean="0">
                <a:latin typeface="Times New Roman" pitchFamily="18" charset="0"/>
              </a:rPr>
              <a:t>It could be directly checked that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latin typeface="Times New Roman" pitchFamily="18" charset="0"/>
              </a:rPr>
              <a:t>From </a:t>
            </a:r>
            <a:r>
              <a:rPr lang="en-US" dirty="0">
                <a:latin typeface="Times New Roman" pitchFamily="18" charset="0"/>
              </a:rPr>
              <a:t>this it </a:t>
            </a:r>
            <a:r>
              <a:rPr lang="en-US" dirty="0" smtClean="0">
                <a:latin typeface="Times New Roman" pitchFamily="18" charset="0"/>
              </a:rPr>
              <a:t>is derived that 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smtClean="0">
                <a:latin typeface="Times New Roman" pitchFamily="18" charset="0"/>
              </a:rPr>
              <a:t>LU</a:t>
            </a:r>
            <a:r>
              <a:rPr lang="ru-RU" dirty="0" smtClean="0">
                <a:latin typeface="Times New Roman" pitchFamily="18" charset="0"/>
              </a:rPr>
              <a:t> (                   </a:t>
            </a:r>
            <a:r>
              <a:rPr lang="en-US" dirty="0" smtClean="0">
                <a:latin typeface="Times New Roman" pitchFamily="18" charset="0"/>
              </a:rPr>
              <a:t>operations are required</a:t>
            </a:r>
            <a:r>
              <a:rPr lang="ru-RU" dirty="0" smtClean="0">
                <a:latin typeface="Times New Roman" pitchFamily="18" charset="0"/>
              </a:rPr>
              <a:t>)</a:t>
            </a:r>
          </a:p>
          <a:p>
            <a:r>
              <a:rPr lang="en-US" dirty="0" smtClean="0">
                <a:latin typeface="Times New Roman" pitchFamily="18" charset="0"/>
              </a:rPr>
              <a:t>The back substitution phase </a:t>
            </a:r>
            <a:r>
              <a:rPr lang="ru-RU" dirty="0" smtClean="0">
                <a:latin typeface="Times New Roman" pitchFamily="18" charset="0"/>
              </a:rPr>
              <a:t>– </a:t>
            </a:r>
            <a:r>
              <a:rPr lang="en-US" dirty="0" smtClean="0">
                <a:latin typeface="Times New Roman" pitchFamily="18" charset="0"/>
              </a:rPr>
              <a:t>solving two triangular systems</a:t>
            </a:r>
            <a:endParaRPr lang="ru-RU" dirty="0" smtClean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i="1" dirty="0" err="1" smtClean="0">
                <a:latin typeface="Times New Roman" pitchFamily="18" charset="0"/>
              </a:rPr>
              <a:t>Ly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</a:rPr>
              <a:t>, </a:t>
            </a:r>
            <a:r>
              <a:rPr lang="en-US" i="1" dirty="0" err="1" smtClean="0">
                <a:latin typeface="Times New Roman" pitchFamily="18" charset="0"/>
              </a:rPr>
              <a:t>Ux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y</a:t>
            </a:r>
            <a:r>
              <a:rPr lang="en-US" i="1" dirty="0" smtClean="0">
                <a:latin typeface="Times New Roman" pitchFamily="18" charset="0"/>
              </a:rPr>
              <a:t>,</a:t>
            </a:r>
            <a:endParaRPr lang="ru-RU" i="1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	</a:t>
            </a:r>
            <a:r>
              <a:rPr lang="en-US" i="1" dirty="0" smtClean="0">
                <a:latin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en-US" baseline="30000" dirty="0" smtClean="0">
                <a:latin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operations are required.</a:t>
            </a:r>
            <a:endParaRPr lang="ru-RU" i="1" dirty="0" smtClean="0">
              <a:latin typeface="Times New Roman" pitchFamily="18" charset="0"/>
            </a:endParaRPr>
          </a:p>
        </p:txBody>
      </p:sp>
      <p:sp>
        <p:nvSpPr>
          <p:cNvPr id="1434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3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5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6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7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8" name="Rectangle 10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49" name="Rectangle 11"/>
          <p:cNvSpPr>
            <a:spLocks noChangeArrowheads="1"/>
          </p:cNvSpPr>
          <p:nvPr/>
        </p:nvSpPr>
        <p:spPr bwMode="auto">
          <a:xfrm>
            <a:off x="0" y="26146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0" name="Rectangle 13"/>
          <p:cNvSpPr>
            <a:spLocks noChangeArrowheads="1"/>
          </p:cNvSpPr>
          <p:nvPr/>
        </p:nvSpPr>
        <p:spPr bwMode="auto">
          <a:xfrm>
            <a:off x="0" y="4243388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66508992"/>
              </p:ext>
            </p:extLst>
          </p:nvPr>
        </p:nvGraphicFramePr>
        <p:xfrm>
          <a:off x="2505075" y="1772816"/>
          <a:ext cx="3887788" cy="2125662"/>
        </p:xfrm>
        <a:graphic>
          <a:graphicData uri="http://schemas.openxmlformats.org/presentationml/2006/ole">
            <p:oleObj spid="_x0000_s14428" name="Формула" r:id="rId3" imgW="2146300" imgH="1168400" progId="Equation.3">
              <p:embed/>
            </p:oleObj>
          </a:graphicData>
        </a:graphic>
      </p:graphicFrame>
      <p:sp>
        <p:nvSpPr>
          <p:cNvPr id="14352" name="Rectangle 1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339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1058005"/>
              </p:ext>
            </p:extLst>
          </p:nvPr>
        </p:nvGraphicFramePr>
        <p:xfrm>
          <a:off x="5241032" y="3788842"/>
          <a:ext cx="1223962" cy="576262"/>
        </p:xfrm>
        <a:graphic>
          <a:graphicData uri="http://schemas.openxmlformats.org/presentationml/2006/ole">
            <p:oleObj spid="_x0000_s14429" name="Формула" r:id="rId4" imgW="825500" imgH="393700" progId="Equation.3">
              <p:embed/>
            </p:oleObj>
          </a:graphicData>
        </a:graphic>
      </p:graphicFrame>
      <p:sp>
        <p:nvSpPr>
          <p:cNvPr id="14353" name="Rectangle 18"/>
          <p:cNvSpPr>
            <a:spLocks noChangeArrowheads="1"/>
          </p:cNvSpPr>
          <p:nvPr/>
        </p:nvSpPr>
        <p:spPr bwMode="auto">
          <a:xfrm>
            <a:off x="0" y="3905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4354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14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Pivot element </a:t>
            </a:r>
            <a:r>
              <a:rPr lang="en-US" sz="2800" dirty="0" smtClean="0"/>
              <a:t>choice</a:t>
            </a:r>
            <a:endParaRPr lang="ru-RU" sz="2800" dirty="0" smtClean="0"/>
          </a:p>
        </p:txBody>
      </p:sp>
      <p:sp>
        <p:nvSpPr>
          <p:cNvPr id="15364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described method is applied only if the pivot elements do not equal zero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i.e.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					a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0</a:t>
            </a:r>
            <a:endParaRPr lang="ru-RU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Let us consider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step of the algorithm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Let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r>
              <a:rPr lang="en-US" dirty="0" smtClean="0">
                <a:latin typeface="Times New Roman" pitchFamily="18" charset="0"/>
                <a:sym typeface="Symbol" pitchFamily="18" charset="2"/>
              </a:rPr>
              <a:t>Then permute the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s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-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th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and the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k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-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th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rows of the matrix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 (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choosing the pivot element by column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).</a:t>
            </a:r>
          </a:p>
          <a:p>
            <a:r>
              <a:rPr lang="en-US" dirty="0" smtClean="0">
                <a:latin typeface="Times New Roman" pitchFamily="18" charset="0"/>
                <a:sym typeface="Symbol" pitchFamily="18" charset="2"/>
              </a:rPr>
              <a:t>As a result, the following system is obtained</a:t>
            </a: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sym typeface="Symbol" pitchFamily="18" charset="2"/>
              </a:rPr>
              <a:t>					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PAx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=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Pb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,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sym typeface="Symbol" pitchFamily="18" charset="2"/>
              </a:rPr>
              <a:t>	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where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P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is a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permutation matrix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0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1438275" y="2852738"/>
          <a:ext cx="4783138" cy="576262"/>
        </p:xfrm>
        <a:graphic>
          <a:graphicData uri="http://schemas.openxmlformats.org/presentationml/2006/ole">
            <p:oleObj spid="_x0000_s15406" name="Формула" r:id="rId3" imgW="2108200" imgH="254000" progId="Equation.3">
              <p:embed/>
            </p:oleObj>
          </a:graphicData>
        </a:graphic>
      </p:graphicFrame>
      <p:sp>
        <p:nvSpPr>
          <p:cNvPr id="15372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15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Solution error</a:t>
            </a:r>
            <a:endParaRPr lang="ru-RU" sz="2800" dirty="0" smtClean="0"/>
          </a:p>
        </p:txBody>
      </p:sp>
      <p:sp>
        <p:nvSpPr>
          <p:cNvPr id="16388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sym typeface="Symbol" pitchFamily="18" charset="2"/>
              </a:rPr>
              <a:t>Let the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LU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-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decomposition of the matrix be executed on computer</a:t>
            </a: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 algn="ctr"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ru-RU" i="1" dirty="0" smtClean="0"/>
              <a:t>+</a:t>
            </a:r>
            <a:r>
              <a:rPr lang="ru-RU" i="1" dirty="0" smtClean="0">
                <a:sym typeface="Symbol" pitchFamily="18" charset="2"/>
              </a:rPr>
              <a:t>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smtClean="0">
                <a:latin typeface="Times New Roman" pitchFamily="18" charset="0"/>
              </a:rPr>
              <a:t>LU</a:t>
            </a:r>
            <a:r>
              <a:rPr lang="en-US" dirty="0" smtClean="0">
                <a:latin typeface="Times New Roman" pitchFamily="18" charset="0"/>
              </a:rPr>
              <a:t>,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where </a:t>
            </a:r>
            <a:r>
              <a:rPr lang="ru-RU" i="1" dirty="0" smtClean="0">
                <a:sym typeface="Symbol" pitchFamily="18" charset="2"/>
              </a:rPr>
              <a:t>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</a:rPr>
              <a:t>is an equivalent perturbation</a:t>
            </a:r>
            <a:r>
              <a:rPr lang="ru-RU" dirty="0" smtClean="0">
                <a:latin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It is known that the following inequality holds</a:t>
            </a:r>
            <a:endParaRPr lang="ru-RU" dirty="0" smtClean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||</a:t>
            </a:r>
            <a:r>
              <a:rPr lang="ru-RU" i="1" dirty="0" smtClean="0">
                <a:sym typeface="Symbol" pitchFamily="18" charset="2"/>
              </a:rPr>
              <a:t>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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n</a:t>
            </a:r>
            <a:r>
              <a:rPr lang="en-US" i="1" baseline="-25000" dirty="0" err="1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i="1" dirty="0" smtClean="0">
                <a:latin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</a:rPr>
              <a:t>|| ||</a:t>
            </a:r>
            <a:r>
              <a:rPr lang="en-US" i="1" dirty="0" smtClean="0">
                <a:latin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</a:rPr>
              <a:t>||+</a:t>
            </a:r>
            <a:r>
              <a:rPr lang="en-US" i="1" dirty="0" smtClean="0">
                <a:latin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dirty="0" smtClean="0">
                <a:latin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</a:rPr>
              <a:t>During the execution of the back substitution phase, one more </a:t>
            </a:r>
            <a:r>
              <a:rPr lang="en-US" dirty="0">
                <a:latin typeface="Times New Roman" pitchFamily="18" charset="0"/>
              </a:rPr>
              <a:t>perturbation is </a:t>
            </a:r>
            <a:r>
              <a:rPr lang="en-US" dirty="0" smtClean="0">
                <a:latin typeface="Times New Roman" pitchFamily="18" charset="0"/>
              </a:rPr>
              <a:t>derived</a:t>
            </a:r>
            <a:endParaRPr lang="ru-RU" dirty="0" smtClean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+</a:t>
            </a:r>
            <a:r>
              <a:rPr lang="ru-RU" i="1" dirty="0" smtClean="0">
                <a:sym typeface="Symbol" pitchFamily="18" charset="2"/>
              </a:rPr>
              <a:t></a:t>
            </a:r>
            <a:r>
              <a:rPr lang="en-US" i="1" dirty="0" smtClean="0">
                <a:latin typeface="Times New Roman" pitchFamily="18" charset="0"/>
              </a:rPr>
              <a:t>A+</a:t>
            </a:r>
            <a:r>
              <a:rPr lang="ru-RU" dirty="0" smtClean="0">
                <a:sym typeface="Symbol" pitchFamily="18" charset="2"/>
              </a:rPr>
              <a:t>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) </a:t>
            </a:r>
            <a:r>
              <a:rPr lang="en-US" i="1" dirty="0" err="1" smtClean="0">
                <a:latin typeface="Times New Roman" pitchFamily="18" charset="0"/>
              </a:rPr>
              <a:t>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It could be shown that</a:t>
            </a:r>
            <a:endParaRPr lang="ru-RU" dirty="0" smtClean="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||</a:t>
            </a:r>
            <a:r>
              <a:rPr lang="ru-RU" i="1" dirty="0" smtClean="0">
                <a:sym typeface="Symbol" pitchFamily="18" charset="2"/>
              </a:rPr>
              <a:t></a:t>
            </a:r>
            <a:r>
              <a:rPr lang="en-US" i="1" dirty="0" smtClean="0">
                <a:latin typeface="Times New Roman" pitchFamily="18" charset="0"/>
              </a:rPr>
              <a:t>A +</a:t>
            </a:r>
            <a:r>
              <a:rPr lang="ru-RU" dirty="0" smtClean="0">
                <a:sym typeface="Symbol" pitchFamily="18" charset="2"/>
              </a:rPr>
              <a:t>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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3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n</a:t>
            </a:r>
            <a:r>
              <a:rPr lang="en-US" i="1" baseline="-25000" dirty="0" err="1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i="1" dirty="0" smtClean="0">
                <a:latin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</a:rPr>
              <a:t>|| ||</a:t>
            </a:r>
            <a:r>
              <a:rPr lang="en-US" i="1" dirty="0" smtClean="0">
                <a:latin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</a:rPr>
              <a:t>||+</a:t>
            </a:r>
            <a:r>
              <a:rPr lang="en-US" i="1" dirty="0" smtClean="0">
                <a:latin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</a:rPr>
              <a:t>(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dirty="0" smtClean="0">
                <a:latin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1200" dirty="0" smtClean="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</a:rPr>
              <a:t>Where ||</a:t>
            </a:r>
            <a:r>
              <a:rPr lang="en-US" i="1" dirty="0" smtClean="0">
                <a:latin typeface="Times New Roman" pitchFamily="18" charset="0"/>
              </a:rPr>
              <a:t>L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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, and 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i="1" dirty="0" smtClean="0">
                <a:latin typeface="Times New Roman" pitchFamily="18" charset="0"/>
              </a:rPr>
              <a:t>U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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               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||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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n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n</a:t>
            </a:r>
            <a:r>
              <a:rPr lang="ru-RU" baseline="30000" dirty="0" smtClean="0">
                <a:latin typeface="Times New Roman" pitchFamily="18" charset="0"/>
                <a:sym typeface="Symbol" pitchFamily="18" charset="2"/>
              </a:rPr>
              <a:t>1</a:t>
            </a:r>
            <a:r>
              <a:rPr lang="en-US" baseline="30000" dirty="0" smtClean="0">
                <a:latin typeface="Times New Roman" pitchFamily="18" charset="0"/>
                <a:sym typeface="Symbol" pitchFamily="18" charset="2"/>
              </a:rPr>
              <a:t>/2</a:t>
            </a:r>
            <a:r>
              <a:rPr lang="en-US" dirty="0" smtClean="0">
                <a:latin typeface="Times New Roman" pitchFamily="18" charset="0"/>
              </a:rPr>
              <a:t> ||</a:t>
            </a:r>
            <a:r>
              <a:rPr lang="en-US" i="1" dirty="0" smtClean="0">
                <a:latin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</a:rPr>
              <a:t>||  (on average)</a:t>
            </a:r>
          </a:p>
          <a:p>
            <a:pPr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2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3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4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6395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03470001"/>
              </p:ext>
            </p:extLst>
          </p:nvPr>
        </p:nvGraphicFramePr>
        <p:xfrm>
          <a:off x="3711575" y="5515123"/>
          <a:ext cx="1241425" cy="938213"/>
        </p:xfrm>
        <a:graphic>
          <a:graphicData uri="http://schemas.openxmlformats.org/presentationml/2006/ole">
            <p:oleObj spid="_x0000_s16431" name="Формула" r:id="rId3" imgW="622030" imgH="469696" progId="Equation.3">
              <p:embed/>
            </p:oleObj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16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Solution error</a:t>
            </a:r>
            <a:endParaRPr lang="ru-RU" sz="2800" dirty="0" smtClean="0"/>
          </a:p>
        </p:txBody>
      </p:sp>
      <p:sp>
        <p:nvSpPr>
          <p:cNvPr id="17414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sym typeface="Symbol" pitchFamily="18" charset="2"/>
              </a:rPr>
              <a:t>A relative solution error amounts to</a:t>
            </a: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sym typeface="Symbol" pitchFamily="18" charset="2"/>
              </a:rPr>
              <a:t>In the practical tasks we have</a:t>
            </a: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sym typeface="Symbol" pitchFamily="18" charset="2"/>
              </a:rPr>
              <a:t>1. 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The residual does not depend on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A</a:t>
            </a:r>
            <a:endParaRPr lang="en-US" i="1" dirty="0" smtClean="0">
              <a:latin typeface="Times New Roman" pitchFamily="18" charset="0"/>
              <a:sym typeface="Symbol" pitchFamily="18" charset="2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sym typeface="Symbol" pitchFamily="18" charset="2"/>
              </a:rPr>
              <a:t>2. Let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m 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=10</a:t>
            </a:r>
            <a:r>
              <a:rPr lang="ru-RU" baseline="30000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en-US" i="1" baseline="30000" dirty="0" smtClean="0">
                <a:latin typeface="Times New Roman" pitchFamily="18" charset="0"/>
                <a:sym typeface="Symbol" pitchFamily="18" charset="2"/>
              </a:rPr>
              <a:t>p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,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A 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=10</a:t>
            </a:r>
            <a:r>
              <a:rPr lang="en-US" i="1" baseline="30000" dirty="0" smtClean="0">
                <a:latin typeface="Times New Roman" pitchFamily="18" charset="0"/>
                <a:sym typeface="Symbol" pitchFamily="18" charset="2"/>
              </a:rPr>
              <a:t>q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, then the solution will be with 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p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en-US" i="1" dirty="0" err="1" smtClean="0">
                <a:latin typeface="Times New Roman" pitchFamily="18" charset="0"/>
                <a:sym typeface="Symbol" pitchFamily="18" charset="2"/>
              </a:rPr>
              <a:t>q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 correct signs approximately.</a:t>
            </a:r>
            <a:endParaRPr lang="ru-RU" baseline="-25000" dirty="0" smtClean="0">
              <a:solidFill>
                <a:srgbClr val="C00000"/>
              </a:solidFill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741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6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7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8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19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0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7421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762000" y="1628775"/>
          <a:ext cx="5589588" cy="1008063"/>
        </p:xfrm>
        <a:graphic>
          <a:graphicData uri="http://schemas.openxmlformats.org/presentationml/2006/ole">
            <p:oleObj spid="_x0000_s17545" name="Формула" r:id="rId3" imgW="2463800" imgH="444500" progId="Equation.3">
              <p:embed/>
            </p:oleObj>
          </a:graphicData>
        </a:graphic>
      </p:graphicFrame>
      <p:graphicFrame>
        <p:nvGraphicFramePr>
          <p:cNvPr id="17411" name="Object 4"/>
          <p:cNvGraphicFramePr>
            <a:graphicFrameLocks noChangeAspect="1"/>
          </p:cNvGraphicFramePr>
          <p:nvPr/>
        </p:nvGraphicFramePr>
        <p:xfrm>
          <a:off x="704850" y="2997200"/>
          <a:ext cx="2852738" cy="1008063"/>
        </p:xfrm>
        <a:graphic>
          <a:graphicData uri="http://schemas.openxmlformats.org/presentationml/2006/ole">
            <p:oleObj spid="_x0000_s17546" name="Формула" r:id="rId4" imgW="1256755" imgH="444307" progId="Equation.3">
              <p:embed/>
            </p:oleObj>
          </a:graphicData>
        </a:graphic>
      </p:graphicFrame>
      <p:graphicFrame>
        <p:nvGraphicFramePr>
          <p:cNvPr id="17412" name="Object 6"/>
          <p:cNvGraphicFramePr>
            <a:graphicFrameLocks noChangeAspect="1"/>
          </p:cNvGraphicFramePr>
          <p:nvPr/>
        </p:nvGraphicFramePr>
        <p:xfrm>
          <a:off x="4592638" y="3065463"/>
          <a:ext cx="2563812" cy="979487"/>
        </p:xfrm>
        <a:graphic>
          <a:graphicData uri="http://schemas.openxmlformats.org/presentationml/2006/ole">
            <p:oleObj spid="_x0000_s17547" name="Формула" r:id="rId5" imgW="1129810" imgH="431613" progId="Equation.3">
              <p:embed/>
            </p:oleObj>
          </a:graphicData>
        </a:graphic>
      </p:graphicFrame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17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Parallel algorithm</a:t>
            </a:r>
            <a:endParaRPr lang="ru-RU" sz="2800" dirty="0" smtClean="0"/>
          </a:p>
        </p:txBody>
      </p:sp>
      <p:sp>
        <p:nvSpPr>
          <p:cNvPr id="34819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/>
              <a:t>All the calculations are reduced to the </a:t>
            </a:r>
            <a:r>
              <a:rPr lang="en-US" dirty="0" smtClean="0"/>
              <a:t>one-type computational operations </a:t>
            </a:r>
            <a:r>
              <a:rPr lang="en-US" dirty="0"/>
              <a:t>with the rows of the coefficient matrix of the linear equations system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principle of parallelization by data </a:t>
            </a:r>
            <a:r>
              <a:rPr lang="en-US" dirty="0" smtClean="0"/>
              <a:t>distribution could </a:t>
            </a:r>
            <a:r>
              <a:rPr lang="en-US" dirty="0"/>
              <a:t>be a base for parallel implementation of the </a:t>
            </a:r>
            <a:r>
              <a:rPr lang="en-US" dirty="0" smtClean="0"/>
              <a:t>algorithm</a:t>
            </a:r>
            <a:r>
              <a:rPr lang="ru-RU" dirty="0" smtClean="0"/>
              <a:t>,</a:t>
            </a:r>
          </a:p>
          <a:p>
            <a:r>
              <a:rPr lang="en-US" dirty="0"/>
              <a:t>All the calculations that include processing a </a:t>
            </a:r>
            <a:r>
              <a:rPr lang="en-US" dirty="0" smtClean="0"/>
              <a:t>row </a:t>
            </a:r>
            <a:r>
              <a:rPr lang="en-US" dirty="0"/>
              <a:t>of the matrix </a:t>
            </a:r>
            <a:r>
              <a:rPr lang="en-US" i="1" dirty="0"/>
              <a:t>A</a:t>
            </a:r>
            <a:r>
              <a:rPr lang="en-US" dirty="0"/>
              <a:t> and the corresponding </a:t>
            </a:r>
            <a:r>
              <a:rPr lang="en-US" dirty="0" smtClean="0"/>
              <a:t>element </a:t>
            </a:r>
            <a:r>
              <a:rPr lang="en-US" dirty="0"/>
              <a:t>of the vector </a:t>
            </a:r>
            <a:r>
              <a:rPr lang="en-US" i="1" dirty="0"/>
              <a:t>b</a:t>
            </a:r>
            <a:r>
              <a:rPr lang="en-US" dirty="0"/>
              <a:t> could be considered as a </a:t>
            </a:r>
            <a:r>
              <a:rPr lang="en-US" i="1" dirty="0" smtClean="0"/>
              <a:t>basic subtask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sz="1600" dirty="0" smtClean="0"/>
          </a:p>
          <a:p>
            <a:pPr>
              <a:buFont typeface="Wingdings" pitchFamily="2" charset="2"/>
              <a:buNone/>
            </a:pPr>
            <a:r>
              <a:rPr lang="ru-RU" sz="2000" i="1" dirty="0" smtClean="0">
                <a:latin typeface="Times New Roman" pitchFamily="18" charset="0"/>
              </a:rPr>
              <a:t>					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6" name="Rectangle 11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7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18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Parallel algorithm</a:t>
            </a:r>
            <a:endParaRPr lang="ru-RU" sz="2800" dirty="0" smtClean="0"/>
          </a:p>
        </p:txBody>
      </p:sp>
      <p:sp>
        <p:nvSpPr>
          <p:cNvPr id="18436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sz="2200" dirty="0" smtClean="0"/>
              <a:t>The matrix size is greater that the number of cores</a:t>
            </a:r>
            <a:r>
              <a:rPr lang="ru-RU" sz="2200" dirty="0" smtClean="0"/>
              <a:t> (</a:t>
            </a:r>
            <a:r>
              <a:rPr lang="ru-RU" sz="2200" i="1" dirty="0" smtClean="0"/>
              <a:t>n</a:t>
            </a:r>
            <a:r>
              <a:rPr lang="ru-RU" sz="2200" dirty="0" smtClean="0"/>
              <a:t>&gt;&gt;</a:t>
            </a:r>
            <a:r>
              <a:rPr lang="ru-RU" sz="2200" i="1" dirty="0" smtClean="0"/>
              <a:t>p</a:t>
            </a:r>
            <a:r>
              <a:rPr lang="ru-RU" sz="2200" dirty="0" smtClean="0"/>
              <a:t>)</a:t>
            </a:r>
          </a:p>
          <a:p>
            <a:r>
              <a:rPr lang="en-US" sz="2200" dirty="0" smtClean="0"/>
              <a:t>The basic subtasks may be extended by uniting several matrix rows into one subtask</a:t>
            </a:r>
            <a:r>
              <a:rPr lang="ru-RU" sz="2200" dirty="0" smtClean="0"/>
              <a:t>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sz="2200" dirty="0" smtClean="0"/>
              <a:t>Using the </a:t>
            </a:r>
            <a:r>
              <a:rPr lang="en-US" sz="2200" b="1" dirty="0" smtClean="0"/>
              <a:t>cyclic method </a:t>
            </a:r>
            <a:r>
              <a:rPr lang="en-US" sz="2200" dirty="0" smtClean="0"/>
              <a:t>of stripes generation allows us to ensure the better computational load balance among the subtasks </a:t>
            </a:r>
            <a:r>
              <a:rPr lang="ru-RU" sz="2200" i="1" dirty="0" smtClean="0"/>
              <a:t>		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2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4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4" name="Object 1"/>
          <p:cNvGraphicFramePr>
            <a:graphicFrameLocks noChangeAspect="1"/>
          </p:cNvGraphicFramePr>
          <p:nvPr/>
        </p:nvGraphicFramePr>
        <p:xfrm>
          <a:off x="1928813" y="2349500"/>
          <a:ext cx="5510212" cy="2076450"/>
        </p:xfrm>
        <a:graphic>
          <a:graphicData uri="http://schemas.openxmlformats.org/presentationml/2006/ole">
            <p:oleObj spid="_x0000_s18478" name="Picture" r:id="rId3" imgW="2746778" imgH="1038999" progId="Word.Picture.8">
              <p:embed/>
            </p:oleObj>
          </a:graphicData>
        </a:graphic>
      </p:graphicFrame>
      <p:sp>
        <p:nvSpPr>
          <p:cNvPr id="18445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19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ru-RU" dirty="0" smtClean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ru-RU" dirty="0" smtClean="0"/>
          </a:p>
          <a:p>
            <a:r>
              <a:rPr lang="en-US" dirty="0" smtClean="0"/>
              <a:t>Solving triangular systems</a:t>
            </a:r>
            <a:endParaRPr lang="ru-RU" dirty="0" smtClean="0"/>
          </a:p>
          <a:p>
            <a:r>
              <a:rPr lang="en-US" dirty="0" smtClean="0"/>
              <a:t>Gaussian method for system of general type</a:t>
            </a:r>
            <a:endParaRPr lang="ru-RU" dirty="0" smtClean="0"/>
          </a:p>
          <a:p>
            <a:r>
              <a:rPr lang="en-US" dirty="0" smtClean="0"/>
              <a:t>Connection between Gaussian method and </a:t>
            </a:r>
            <a:br>
              <a:rPr lang="en-US" dirty="0" smtClean="0"/>
            </a:br>
            <a:r>
              <a:rPr lang="en-US" i="1" dirty="0" smtClean="0"/>
              <a:t>LU</a:t>
            </a:r>
            <a:r>
              <a:rPr lang="en-US" dirty="0" smtClean="0"/>
              <a:t>-decomposition</a:t>
            </a:r>
            <a:endParaRPr lang="ru-RU" dirty="0" smtClean="0"/>
          </a:p>
          <a:p>
            <a:r>
              <a:rPr lang="en-US" dirty="0" smtClean="0"/>
              <a:t>Computational error</a:t>
            </a:r>
            <a:endParaRPr lang="ru-RU" dirty="0" smtClean="0"/>
          </a:p>
          <a:p>
            <a:r>
              <a:rPr lang="en-US" dirty="0" smtClean="0"/>
              <a:t>Method parallelization</a:t>
            </a:r>
            <a:endParaRPr lang="ru-RU" dirty="0" smtClean="0"/>
          </a:p>
          <a:p>
            <a:r>
              <a:rPr lang="en-US" dirty="0" smtClean="0"/>
              <a:t>Efficiency estimate</a:t>
            </a:r>
            <a:endParaRPr lang="ru-RU" dirty="0" smtClean="0"/>
          </a:p>
          <a:p>
            <a:r>
              <a:rPr lang="en-US" dirty="0" smtClean="0"/>
              <a:t>Experiments results</a:t>
            </a:r>
            <a:endParaRPr lang="ru-RU" dirty="0" smtClean="0"/>
          </a:p>
        </p:txBody>
      </p:sp>
      <p:sp>
        <p:nvSpPr>
          <p:cNvPr id="30724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Efficiency estimate</a:t>
            </a:r>
            <a:endParaRPr lang="ru-RU" sz="2800" dirty="0" smtClean="0"/>
          </a:p>
        </p:txBody>
      </p:sp>
      <p:sp>
        <p:nvSpPr>
          <p:cNvPr id="19462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sz="2200" dirty="0" smtClean="0"/>
              <a:t>The execution time of the sequential algorithm is</a:t>
            </a:r>
            <a:endParaRPr lang="ru-RU" sz="2200" dirty="0" smtClean="0"/>
          </a:p>
          <a:p>
            <a:pPr>
              <a:buFont typeface="Wingdings" pitchFamily="2" charset="2"/>
              <a:buNone/>
            </a:pPr>
            <a:r>
              <a:rPr lang="ru-RU" sz="2200" dirty="0" smtClean="0"/>
              <a:t>	</a:t>
            </a:r>
          </a:p>
          <a:p>
            <a:pPr>
              <a:buFont typeface="Wingdings" pitchFamily="2" charset="2"/>
              <a:buNone/>
            </a:pPr>
            <a:endParaRPr lang="ru-RU" sz="2200" dirty="0" smtClean="0"/>
          </a:p>
          <a:p>
            <a:pPr>
              <a:buFont typeface="Wingdings" pitchFamily="2" charset="2"/>
              <a:buNone/>
            </a:pPr>
            <a:r>
              <a:rPr lang="ru-RU" sz="2200" dirty="0" smtClean="0"/>
              <a:t>	</a:t>
            </a:r>
            <a:r>
              <a:rPr lang="en-US" sz="2200" dirty="0" smtClean="0"/>
              <a:t>where</a:t>
            </a:r>
            <a:r>
              <a:rPr lang="ru-RU" sz="2200" i="1" dirty="0" smtClean="0">
                <a:sym typeface="Symbol" pitchFamily="18" charset="2"/>
              </a:rPr>
              <a:t></a:t>
            </a:r>
            <a:r>
              <a:rPr lang="ru-RU" sz="2200" dirty="0" smtClean="0"/>
              <a:t> </a:t>
            </a:r>
            <a:r>
              <a:rPr lang="en-US" sz="2200" dirty="0" smtClean="0"/>
              <a:t>is the execution time of one operation</a:t>
            </a:r>
            <a:r>
              <a:rPr lang="ru-RU" sz="2200" dirty="0" smtClean="0"/>
              <a:t>.</a:t>
            </a:r>
          </a:p>
          <a:p>
            <a:r>
              <a:rPr lang="en-US" sz="2200" dirty="0"/>
              <a:t>The execution time of the </a:t>
            </a:r>
            <a:r>
              <a:rPr lang="en-US" sz="2200" dirty="0" smtClean="0"/>
              <a:t>parallel algorithm </a:t>
            </a:r>
            <a:r>
              <a:rPr lang="en-US" sz="2200" dirty="0"/>
              <a:t>is</a:t>
            </a:r>
            <a:endParaRPr lang="ru-RU" sz="2200" dirty="0"/>
          </a:p>
          <a:p>
            <a:pPr>
              <a:buFont typeface="Wingdings" pitchFamily="2" charset="2"/>
              <a:buNone/>
            </a:pPr>
            <a:endParaRPr lang="ru-RU" sz="2200" dirty="0" smtClean="0"/>
          </a:p>
          <a:p>
            <a:pPr>
              <a:buFont typeface="Wingdings" pitchFamily="2" charset="2"/>
              <a:buNone/>
            </a:pPr>
            <a:endParaRPr lang="ru-RU" sz="2200" dirty="0" smtClean="0"/>
          </a:p>
          <a:p>
            <a:r>
              <a:rPr lang="en-US" sz="2200" dirty="0" smtClean="0"/>
              <a:t>Taking into </a:t>
            </a:r>
            <a:r>
              <a:rPr lang="en-US" sz="2200" dirty="0"/>
              <a:t>account the overhead </a:t>
            </a:r>
            <a:r>
              <a:rPr lang="en-US" sz="2200" dirty="0" smtClean="0"/>
              <a:t>charges </a:t>
            </a:r>
            <a:r>
              <a:rPr lang="ru-RU" sz="2200" dirty="0" smtClean="0">
                <a:sym typeface="Symbol" pitchFamily="18" charset="2"/>
              </a:rPr>
              <a:t> </a:t>
            </a:r>
            <a:r>
              <a:rPr lang="en-US" sz="2200" dirty="0" smtClean="0">
                <a:sym typeface="Symbol" pitchFamily="18" charset="2"/>
              </a:rPr>
              <a:t>on creation/closure of a parallel section, we derive</a:t>
            </a:r>
            <a:endParaRPr lang="ru-RU" sz="2200" dirty="0" smtClean="0"/>
          </a:p>
          <a:p>
            <a:pPr>
              <a:buFont typeface="Wingdings" pitchFamily="2" charset="2"/>
              <a:buNone/>
            </a:pPr>
            <a:endParaRPr lang="ru-RU" sz="2200" dirty="0" smtClean="0"/>
          </a:p>
          <a:p>
            <a:pPr>
              <a:buFont typeface="Wingdings" pitchFamily="2" charset="2"/>
              <a:buNone/>
            </a:pPr>
            <a:endParaRPr lang="ru-RU" sz="2200" dirty="0" smtClean="0"/>
          </a:p>
        </p:txBody>
      </p:sp>
      <p:sp>
        <p:nvSpPr>
          <p:cNvPr id="19463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5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6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7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8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9" name="Rectangle 11"/>
          <p:cNvSpPr>
            <a:spLocks noChangeArrowheads="1"/>
          </p:cNvSpPr>
          <p:nvPr/>
        </p:nvSpPr>
        <p:spPr bwMode="auto">
          <a:xfrm>
            <a:off x="0" y="31861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70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71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58" name="Object 3"/>
          <p:cNvGraphicFramePr>
            <a:graphicFrameLocks noChangeAspect="1"/>
          </p:cNvGraphicFramePr>
          <p:nvPr/>
        </p:nvGraphicFramePr>
        <p:xfrm>
          <a:off x="3646488" y="1557338"/>
          <a:ext cx="1306512" cy="787400"/>
        </p:xfrm>
        <a:graphic>
          <a:graphicData uri="http://schemas.openxmlformats.org/presentationml/2006/ole">
            <p:oleObj spid="_x0000_s19590" name="Формула" r:id="rId3" imgW="647419" imgH="393529" progId="Equation.3">
              <p:embed/>
            </p:oleObj>
          </a:graphicData>
        </a:graphic>
      </p:graphicFrame>
      <p:sp>
        <p:nvSpPr>
          <p:cNvPr id="19472" name="Rectangle 5"/>
          <p:cNvSpPr>
            <a:spLocks noChangeArrowheads="1"/>
          </p:cNvSpPr>
          <p:nvPr/>
        </p:nvSpPr>
        <p:spPr bwMode="auto">
          <a:xfrm>
            <a:off x="0" y="3905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73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59" name="Object 6"/>
          <p:cNvGraphicFramePr>
            <a:graphicFrameLocks noChangeAspect="1"/>
          </p:cNvGraphicFramePr>
          <p:nvPr/>
        </p:nvGraphicFramePr>
        <p:xfrm>
          <a:off x="3584575" y="3213100"/>
          <a:ext cx="1304925" cy="885825"/>
        </p:xfrm>
        <a:graphic>
          <a:graphicData uri="http://schemas.openxmlformats.org/presentationml/2006/ole">
            <p:oleObj spid="_x0000_s19591" name="Формула" r:id="rId4" imgW="660113" imgH="444307" progId="Equation.3">
              <p:embed/>
            </p:oleObj>
          </a:graphicData>
        </a:graphic>
      </p:graphicFrame>
      <p:sp>
        <p:nvSpPr>
          <p:cNvPr id="19474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0" name="Object 8"/>
          <p:cNvGraphicFramePr>
            <a:graphicFrameLocks noChangeAspect="1"/>
          </p:cNvGraphicFramePr>
          <p:nvPr/>
        </p:nvGraphicFramePr>
        <p:xfrm>
          <a:off x="3297238" y="4652963"/>
          <a:ext cx="2655887" cy="885825"/>
        </p:xfrm>
        <a:graphic>
          <a:graphicData uri="http://schemas.openxmlformats.org/presentationml/2006/ole">
            <p:oleObj spid="_x0000_s19592" name="Формула" r:id="rId5" imgW="1345616" imgH="444307" progId="Equation.3">
              <p:embed/>
            </p:oleObj>
          </a:graphicData>
        </a:graphic>
      </p:graphicFrame>
      <p:sp>
        <p:nvSpPr>
          <p:cNvPr id="19475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20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Experiments results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485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Arial" charset="0"/>
              </a:rPr>
              <a:t>Speedup relative to the sequential version</a:t>
            </a:r>
            <a:endParaRPr lang="ru-RU" sz="2400" dirty="0">
              <a:latin typeface="Arial" charset="0"/>
            </a:endParaRPr>
          </a:p>
        </p:txBody>
      </p:sp>
      <p:sp>
        <p:nvSpPr>
          <p:cNvPr id="2048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21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  <p:pic>
        <p:nvPicPr>
          <p:cNvPr id="20515" name="Picture 3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" y="1657350"/>
            <a:ext cx="7219950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Arial" charset="0"/>
              </a:rPr>
              <a:t>Experiments results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09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>
                <a:latin typeface="Arial" charset="0"/>
              </a:rPr>
              <a:t>Speedup relative to the </a:t>
            </a:r>
            <a:r>
              <a:rPr lang="en-US" sz="2400" dirty="0" smtClean="0">
                <a:latin typeface="Arial" charset="0"/>
              </a:rPr>
              <a:t>one-thread </a:t>
            </a:r>
            <a:r>
              <a:rPr lang="en-US" sz="2400" dirty="0">
                <a:latin typeface="Arial" charset="0"/>
              </a:rPr>
              <a:t>version</a:t>
            </a:r>
            <a:endParaRPr lang="ru-RU" sz="2400" dirty="0">
              <a:latin typeface="Arial" charset="0"/>
            </a:endParaRP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1803484" y="5373688"/>
            <a:ext cx="51259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charset="0"/>
              </a:rPr>
              <a:t>«</a:t>
            </a:r>
            <a:r>
              <a:rPr lang="en-US" sz="2400" dirty="0" smtClean="0">
                <a:latin typeface="Arial" charset="0"/>
              </a:rPr>
              <a:t>Cache-memory effect</a:t>
            </a:r>
            <a:r>
              <a:rPr lang="ru-RU" sz="2400" dirty="0" smtClean="0">
                <a:latin typeface="Arial" charset="0"/>
              </a:rPr>
              <a:t>»</a:t>
            </a:r>
            <a:r>
              <a:rPr lang="en-US" sz="2400" dirty="0" smtClean="0">
                <a:latin typeface="Arial" charset="0"/>
              </a:rPr>
              <a:t> is observed</a:t>
            </a:r>
            <a:endParaRPr lang="ru-RU" sz="2400" dirty="0">
              <a:latin typeface="Arial" charset="0"/>
            </a:endParaRPr>
          </a:p>
        </p:txBody>
      </p:sp>
      <p:sp>
        <p:nvSpPr>
          <p:cNvPr id="21511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22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  <p:pic>
        <p:nvPicPr>
          <p:cNvPr id="21538" name="Picture 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1681163"/>
            <a:ext cx="7143750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Block LU-decomposition</a:t>
            </a:r>
            <a:endParaRPr lang="ru-RU" sz="2800" dirty="0" smtClean="0"/>
          </a:p>
        </p:txBody>
      </p:sp>
      <p:sp>
        <p:nvSpPr>
          <p:cNvPr id="35843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/>
              <a:t>The disadvantage of </a:t>
            </a:r>
            <a:r>
              <a:rPr lang="en-US" dirty="0" smtClean="0"/>
              <a:t>the described trivial algorithm </a:t>
            </a:r>
            <a:r>
              <a:rPr lang="en-US" dirty="0"/>
              <a:t>is conditioned by the fact that its </a:t>
            </a:r>
            <a:r>
              <a:rPr lang="en-US" dirty="0" smtClean="0"/>
              <a:t>scheme conforms poorly to </a:t>
            </a:r>
            <a:r>
              <a:rPr lang="en-US" dirty="0"/>
              <a:t>the rules of </a:t>
            </a:r>
            <a:r>
              <a:rPr lang="en-US" dirty="0" smtClean="0"/>
              <a:t>the </a:t>
            </a:r>
            <a:r>
              <a:rPr lang="en-US" i="1" dirty="0"/>
              <a:t>cache-memory </a:t>
            </a:r>
            <a:r>
              <a:rPr lang="en-US" dirty="0" smtClean="0"/>
              <a:t>usage</a:t>
            </a:r>
            <a:r>
              <a:rPr lang="ru-RU" dirty="0" smtClean="0"/>
              <a:t>.</a:t>
            </a:r>
          </a:p>
          <a:p>
            <a:r>
              <a:rPr lang="en-US" dirty="0" smtClean="0"/>
              <a:t>C language supposes that the data is located </a:t>
            </a:r>
            <a:r>
              <a:rPr lang="en-US" dirty="0"/>
              <a:t>in memory by rows </a:t>
            </a:r>
            <a:r>
              <a:rPr lang="en-US" dirty="0" smtClean="0"/>
              <a:t>of the matrix </a:t>
            </a:r>
            <a:r>
              <a:rPr lang="en-US" i="1" dirty="0" smtClean="0"/>
              <a:t>A.</a:t>
            </a:r>
            <a:endParaRPr lang="ru-RU" i="1" dirty="0" smtClean="0"/>
          </a:p>
          <a:p>
            <a:r>
              <a:rPr lang="en-US" dirty="0" smtClean="0"/>
              <a:t>In the considered algorithm </a:t>
            </a:r>
            <a:r>
              <a:rPr lang="en-US" dirty="0"/>
              <a:t>the calculations are executed by </a:t>
            </a:r>
            <a:r>
              <a:rPr lang="en-US" dirty="0" smtClean="0"/>
              <a:t>columns. This </a:t>
            </a:r>
            <a:r>
              <a:rPr lang="en-US" dirty="0"/>
              <a:t>results in low efficiency of cache-memory </a:t>
            </a:r>
            <a:r>
              <a:rPr lang="en-US" dirty="0" smtClean="0"/>
              <a:t>usage</a:t>
            </a:r>
            <a:r>
              <a:rPr lang="ru-RU" dirty="0" smtClean="0"/>
              <a:t>. </a:t>
            </a:r>
          </a:p>
          <a:p>
            <a:r>
              <a:rPr lang="en-US" dirty="0"/>
              <a:t>A possible way to improve the situation is the consolidation of the computational operations, leading to the sequential processing of some rectangular submatrices of the matrix </a:t>
            </a:r>
            <a:r>
              <a:rPr lang="en-US" i="1" dirty="0"/>
              <a:t>A</a:t>
            </a:r>
            <a:r>
              <a:rPr lang="en-US" dirty="0"/>
              <a:t>. </a:t>
            </a:r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5850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23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Block algorithm</a:t>
            </a:r>
            <a:endParaRPr lang="ru-RU" sz="2800" dirty="0" smtClean="0"/>
          </a:p>
        </p:txBody>
      </p:sp>
      <p:sp>
        <p:nvSpPr>
          <p:cNvPr id="22535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decomposition is performed by means of substituting the given matrix </a:t>
            </a:r>
            <a:r>
              <a:rPr lang="en-US" i="1" dirty="0" smtClean="0"/>
              <a:t>A</a:t>
            </a:r>
            <a:r>
              <a:rPr lang="ru-RU" dirty="0" smtClean="0"/>
              <a:t> </a:t>
            </a:r>
            <a:r>
              <a:rPr lang="en-US" dirty="0" smtClean="0"/>
              <a:t>to the required components of </a:t>
            </a:r>
            <a:r>
              <a:rPr lang="en-US" i="1" dirty="0" smtClean="0"/>
              <a:t>L</a:t>
            </a:r>
            <a:r>
              <a:rPr lang="en-US" dirty="0" smtClean="0"/>
              <a:t> and</a:t>
            </a:r>
            <a:r>
              <a:rPr lang="ru-RU" dirty="0" smtClean="0"/>
              <a:t> </a:t>
            </a:r>
            <a:r>
              <a:rPr lang="en-US" i="1" dirty="0" smtClean="0"/>
              <a:t>U</a:t>
            </a:r>
            <a:r>
              <a:rPr lang="ru-RU" dirty="0" smtClean="0"/>
              <a:t> </a:t>
            </a:r>
            <a:r>
              <a:rPr lang="en-US" dirty="0" smtClean="0"/>
              <a:t>by blocks.</a:t>
            </a:r>
          </a:p>
          <a:p>
            <a:r>
              <a:rPr lang="en-US" dirty="0" smtClean="0"/>
              <a:t>Let </a:t>
            </a:r>
            <a:r>
              <a:rPr lang="en-US" i="1" dirty="0" smtClean="0">
                <a:latin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</a:rPr>
              <a:t> </a:t>
            </a:r>
            <a:r>
              <a:rPr lang="en-US" dirty="0" smtClean="0"/>
              <a:t>be a block size. Then we get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22536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7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8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39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0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1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2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3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2544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24972332"/>
              </p:ext>
            </p:extLst>
          </p:nvPr>
        </p:nvGraphicFramePr>
        <p:xfrm>
          <a:off x="992188" y="2852936"/>
          <a:ext cx="2573337" cy="1430338"/>
        </p:xfrm>
        <a:graphic>
          <a:graphicData uri="http://schemas.openxmlformats.org/presentationml/2006/ole">
            <p:oleObj spid="_x0000_s22702" name="Формула" r:id="rId3" imgW="1282680" imgH="711000" progId="Equation.3">
              <p:embed/>
            </p:oleObj>
          </a:graphicData>
        </a:graphic>
      </p:graphicFrame>
      <p:sp>
        <p:nvSpPr>
          <p:cNvPr id="22545" name="Rectangle 7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44674572"/>
              </p:ext>
            </p:extLst>
          </p:nvPr>
        </p:nvGraphicFramePr>
        <p:xfrm>
          <a:off x="3873500" y="2852936"/>
          <a:ext cx="2516188" cy="1430338"/>
        </p:xfrm>
        <a:graphic>
          <a:graphicData uri="http://schemas.openxmlformats.org/presentationml/2006/ole">
            <p:oleObj spid="_x0000_s22703" name="Формула" r:id="rId4" imgW="1257300" imgH="711200" progId="Equation.3">
              <p:embed/>
            </p:oleObj>
          </a:graphicData>
        </a:graphic>
      </p:graphicFrame>
      <p:sp>
        <p:nvSpPr>
          <p:cNvPr id="22546" name="Rectangle 9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93561110"/>
              </p:ext>
            </p:extLst>
          </p:nvPr>
        </p:nvGraphicFramePr>
        <p:xfrm>
          <a:off x="6681788" y="2879924"/>
          <a:ext cx="2619375" cy="1412875"/>
        </p:xfrm>
        <a:graphic>
          <a:graphicData uri="http://schemas.openxmlformats.org/presentationml/2006/ole">
            <p:oleObj spid="_x0000_s22704" name="Формула" r:id="rId5" imgW="1320227" imgH="710891" progId="Equation.3">
              <p:embed/>
            </p:oleObj>
          </a:graphicData>
        </a:graphic>
      </p:graphicFrame>
      <p:sp>
        <p:nvSpPr>
          <p:cNvPr id="22547" name="Rectangle 1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22210351"/>
              </p:ext>
            </p:extLst>
          </p:nvPr>
        </p:nvGraphicFramePr>
        <p:xfrm>
          <a:off x="1208088" y="4724599"/>
          <a:ext cx="7931150" cy="960437"/>
        </p:xfrm>
        <a:graphic>
          <a:graphicData uri="http://schemas.openxmlformats.org/presentationml/2006/ole">
            <p:oleObj spid="_x0000_s22705" name="Формула" r:id="rId6" imgW="4013200" imgH="482600" progId="Equation.3">
              <p:embed/>
            </p:oleObj>
          </a:graphicData>
        </a:graphic>
      </p:graphicFrame>
      <p:sp>
        <p:nvSpPr>
          <p:cNvPr id="22548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24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Block algorithm</a:t>
            </a:r>
            <a:endParaRPr lang="ru-RU" sz="2800" dirty="0" smtClean="0"/>
          </a:p>
        </p:txBody>
      </p:sp>
      <p:sp>
        <p:nvSpPr>
          <p:cNvPr id="23561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We derive</a:t>
            </a:r>
            <a:endParaRPr lang="ru-RU" dirty="0" smtClean="0"/>
          </a:p>
          <a:p>
            <a:r>
              <a:rPr lang="en-US" dirty="0" smtClean="0"/>
              <a:t>The decomposition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/>
              <a:t>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dirty="0" smtClean="0"/>
              <a:t> </a:t>
            </a:r>
            <a:r>
              <a:rPr lang="en-US" dirty="0" smtClean="0"/>
              <a:t>may be obtained with the help of the standard algorithm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blocks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/>
              <a:t> </a:t>
            </a:r>
            <a:r>
              <a:rPr lang="en-US" dirty="0" smtClean="0"/>
              <a:t>and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/>
              <a:t> </a:t>
            </a:r>
            <a:r>
              <a:rPr lang="en-US" dirty="0" smtClean="0"/>
              <a:t>may be determined by solving the triangular systems with several right-hand sides</a:t>
            </a:r>
            <a:r>
              <a:rPr lang="ru-RU" dirty="0" smtClean="0"/>
              <a:t>.</a:t>
            </a:r>
          </a:p>
          <a:p>
            <a:r>
              <a:rPr lang="en-US" dirty="0" smtClean="0"/>
              <a:t>After that, calculate the reduced matrix      :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en-US" dirty="0" smtClean="0"/>
              <a:t>The </a:t>
            </a:r>
            <a:r>
              <a:rPr lang="en-US" i="1" dirty="0" smtClean="0"/>
              <a:t>LU</a:t>
            </a:r>
            <a:r>
              <a:rPr lang="en-US" dirty="0" smtClean="0"/>
              <a:t>-decomposition of the matrix      coincides with the required blocks</a:t>
            </a:r>
            <a:r>
              <a:rPr lang="ru-RU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dirty="0" smtClean="0"/>
              <a:t>,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dirty="0" smtClean="0"/>
              <a:t> </a:t>
            </a:r>
            <a:r>
              <a:rPr lang="en-US" dirty="0" smtClean="0"/>
              <a:t>for the source matrix </a:t>
            </a:r>
            <a:r>
              <a:rPr lang="en-US" i="1" dirty="0" smtClean="0"/>
              <a:t>A</a:t>
            </a:r>
            <a:r>
              <a:rPr lang="en-US" dirty="0" smtClean="0"/>
              <a:t>. For determining it, the described algorithm could be applied </a:t>
            </a:r>
            <a:r>
              <a:rPr lang="en-US" dirty="0" err="1" smtClean="0"/>
              <a:t>recursevely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endParaRPr lang="en-US" dirty="0" smtClean="0"/>
          </a:p>
        </p:txBody>
      </p:sp>
      <p:sp>
        <p:nvSpPr>
          <p:cNvPr id="2356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3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5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6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7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8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69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70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71" name="Rectangle 7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3554" name="Object 6"/>
          <p:cNvGraphicFramePr>
            <a:graphicFrameLocks noChangeAspect="1"/>
          </p:cNvGraphicFramePr>
          <p:nvPr/>
        </p:nvGraphicFramePr>
        <p:xfrm>
          <a:off x="2792413" y="1217613"/>
          <a:ext cx="1446212" cy="457200"/>
        </p:xfrm>
        <a:graphic>
          <a:graphicData uri="http://schemas.openxmlformats.org/presentationml/2006/ole">
            <p:oleObj spid="_x0000_s23818" name="Формула" r:id="rId3" imgW="723586" imgH="228501" progId="Equation.3">
              <p:embed/>
            </p:oleObj>
          </a:graphicData>
        </a:graphic>
      </p:graphicFrame>
      <p:sp>
        <p:nvSpPr>
          <p:cNvPr id="23572" name="Rectangle 9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3555" name="Object 8"/>
          <p:cNvGraphicFramePr>
            <a:graphicFrameLocks noChangeAspect="1"/>
          </p:cNvGraphicFramePr>
          <p:nvPr/>
        </p:nvGraphicFramePr>
        <p:xfrm>
          <a:off x="4592638" y="1250950"/>
          <a:ext cx="1431925" cy="427038"/>
        </p:xfrm>
        <a:graphic>
          <a:graphicData uri="http://schemas.openxmlformats.org/presentationml/2006/ole">
            <p:oleObj spid="_x0000_s23819" name="Формула" r:id="rId4" imgW="736280" imgH="215806" progId="Equation.3">
              <p:embed/>
            </p:oleObj>
          </a:graphicData>
        </a:graphic>
      </p:graphicFrame>
      <p:sp>
        <p:nvSpPr>
          <p:cNvPr id="23573" name="Rectangle 11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3556" name="Object 10"/>
          <p:cNvGraphicFramePr>
            <a:graphicFrameLocks noChangeAspect="1"/>
          </p:cNvGraphicFramePr>
          <p:nvPr/>
        </p:nvGraphicFramePr>
        <p:xfrm>
          <a:off x="6324600" y="1282700"/>
          <a:ext cx="1471613" cy="428625"/>
        </p:xfrm>
        <a:graphic>
          <a:graphicData uri="http://schemas.openxmlformats.org/presentationml/2006/ole">
            <p:oleObj spid="_x0000_s23820" name="Формула" r:id="rId5" imgW="748975" imgH="215806" progId="Equation.3">
              <p:embed/>
            </p:oleObj>
          </a:graphicData>
        </a:graphic>
      </p:graphicFrame>
      <p:graphicFrame>
        <p:nvGraphicFramePr>
          <p:cNvPr id="2355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64609974"/>
              </p:ext>
            </p:extLst>
          </p:nvPr>
        </p:nvGraphicFramePr>
        <p:xfrm>
          <a:off x="6177136" y="3233738"/>
          <a:ext cx="463550" cy="482600"/>
        </p:xfrm>
        <a:graphic>
          <a:graphicData uri="http://schemas.openxmlformats.org/presentationml/2006/ole">
            <p:oleObj spid="_x0000_s23821" name="Формула" r:id="rId6" imgW="228600" imgH="241300" progId="Equation.3">
              <p:embed/>
            </p:oleObj>
          </a:graphicData>
        </a:graphic>
      </p:graphicFrame>
      <p:sp>
        <p:nvSpPr>
          <p:cNvPr id="23574" name="Rectangle 1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355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332573715"/>
              </p:ext>
            </p:extLst>
          </p:nvPr>
        </p:nvGraphicFramePr>
        <p:xfrm>
          <a:off x="5785594" y="4098925"/>
          <a:ext cx="463550" cy="482600"/>
        </p:xfrm>
        <a:graphic>
          <a:graphicData uri="http://schemas.openxmlformats.org/presentationml/2006/ole">
            <p:oleObj spid="_x0000_s23822" name="Формула" r:id="rId7" imgW="228600" imgH="241300" progId="Equation.3">
              <p:embed/>
            </p:oleObj>
          </a:graphicData>
        </a:graphic>
      </p:graphicFrame>
      <p:sp>
        <p:nvSpPr>
          <p:cNvPr id="23575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graphicFrame>
        <p:nvGraphicFramePr>
          <p:cNvPr id="23559" name="Object 13"/>
          <p:cNvGraphicFramePr>
            <a:graphicFrameLocks noChangeAspect="1"/>
          </p:cNvGraphicFramePr>
          <p:nvPr/>
        </p:nvGraphicFramePr>
        <p:xfrm>
          <a:off x="2625725" y="3644900"/>
          <a:ext cx="3352800" cy="482600"/>
        </p:xfrm>
        <a:graphic>
          <a:graphicData uri="http://schemas.openxmlformats.org/presentationml/2006/ole">
            <p:oleObj spid="_x0000_s23823" name="Формула" r:id="rId8" imgW="1651000" imgH="241300" progId="Equation.3">
              <p:embed/>
            </p:oleObj>
          </a:graphicData>
        </a:graphic>
      </p:graphicFrame>
      <p:sp>
        <p:nvSpPr>
          <p:cNvPr id="26" name="Номер слайда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25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7" name="Нижний колонтитул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368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Block algorithm</a:t>
            </a:r>
            <a:endParaRPr lang="ru-RU" sz="2800" dirty="0" smtClean="0"/>
          </a:p>
        </p:txBody>
      </p:sp>
      <p:sp>
        <p:nvSpPr>
          <p:cNvPr id="3687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1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3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4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5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6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7" name="Rectangle 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8" name="Rectangle 5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79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6880" name="Rectangle 1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111375" y="5876925"/>
            <a:ext cx="7421563" cy="7381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>
                <a:latin typeface="+mn-lt"/>
              </a:rPr>
              <a:t>Applications of Parallel Computers, </a:t>
            </a:r>
          </a:p>
          <a:p>
            <a:pPr algn="ctr">
              <a:defRPr/>
            </a:pPr>
            <a:r>
              <a:rPr lang="en-US" sz="1400" dirty="0">
                <a:latin typeface="+mn-lt"/>
              </a:rPr>
              <a:t>UC Berkeley , Computer Science Division, www.cs.berkeley.edu/~demmel/cs267_Spr10</a:t>
            </a:r>
            <a:endParaRPr lang="en-US" sz="1600" dirty="0">
              <a:latin typeface="+mn-lt"/>
            </a:endParaRPr>
          </a:p>
          <a:p>
            <a:pPr>
              <a:defRPr/>
            </a:pPr>
            <a:endParaRPr lang="ru-RU" sz="1400" dirty="0">
              <a:latin typeface="+mn-lt"/>
            </a:endParaRPr>
          </a:p>
        </p:txBody>
      </p:sp>
      <p:pic>
        <p:nvPicPr>
          <p:cNvPr id="36882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6513" y="1076325"/>
            <a:ext cx="475297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26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Complexity estimate</a:t>
            </a:r>
            <a:endParaRPr lang="ru-RU" sz="2800" dirty="0" smtClean="0"/>
          </a:p>
        </p:txBody>
      </p:sp>
      <p:sp>
        <p:nvSpPr>
          <p:cNvPr id="24581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This computational procedure includes</a:t>
            </a:r>
            <a:endParaRPr lang="ru-RU" dirty="0" smtClean="0"/>
          </a:p>
          <a:p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US" dirty="0" smtClean="0"/>
              <a:t>operations as well as the other possible implementations of the decomposition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contribution of the matrix operations to the total number of actions is approximated by the quantity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In case of proper choice of the block size, the matrix operations </a:t>
            </a:r>
            <a:r>
              <a:rPr lang="ru-RU" dirty="0" smtClean="0"/>
              <a:t>(</a:t>
            </a:r>
            <a:r>
              <a:rPr lang="en-US" dirty="0" smtClean="0"/>
              <a:t>that are parallelized efficiently</a:t>
            </a:r>
            <a:r>
              <a:rPr lang="ru-RU" dirty="0" smtClean="0"/>
              <a:t>) </a:t>
            </a:r>
            <a:r>
              <a:rPr lang="en-US" dirty="0" smtClean="0"/>
              <a:t>would constitute the greatest portion of the calculations</a:t>
            </a:r>
            <a:r>
              <a:rPr lang="ru-RU" dirty="0" smtClean="0"/>
              <a:t>. </a:t>
            </a:r>
          </a:p>
        </p:txBody>
      </p:sp>
      <p:sp>
        <p:nvSpPr>
          <p:cNvPr id="2458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3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5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6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7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9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90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578" name="Object 5"/>
          <p:cNvGraphicFramePr>
            <a:graphicFrameLocks noChangeAspect="1"/>
          </p:cNvGraphicFramePr>
          <p:nvPr/>
        </p:nvGraphicFramePr>
        <p:xfrm>
          <a:off x="2963863" y="1651000"/>
          <a:ext cx="1722437" cy="458788"/>
        </p:xfrm>
        <a:graphic>
          <a:graphicData uri="http://schemas.openxmlformats.org/presentationml/2006/ole">
            <p:oleObj spid="_x0000_s24666" name="Формула" r:id="rId3" imgW="863225" imgH="228501" progId="Equation.3">
              <p:embed/>
            </p:oleObj>
          </a:graphicData>
        </a:graphic>
      </p:graphicFrame>
      <p:sp>
        <p:nvSpPr>
          <p:cNvPr id="24591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57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796168350"/>
              </p:ext>
            </p:extLst>
          </p:nvPr>
        </p:nvGraphicFramePr>
        <p:xfrm>
          <a:off x="3359150" y="3691880"/>
          <a:ext cx="1058863" cy="457200"/>
        </p:xfrm>
        <a:graphic>
          <a:graphicData uri="http://schemas.openxmlformats.org/presentationml/2006/ole">
            <p:oleObj spid="_x0000_s24667" name="Формула" r:id="rId4" imgW="533169" imgH="228501" progId="Equation.3">
              <p:embed/>
            </p:oleObj>
          </a:graphicData>
        </a:graphic>
      </p:graphicFrame>
      <p:sp>
        <p:nvSpPr>
          <p:cNvPr id="24592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27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Parallelization of block algorithm</a:t>
            </a:r>
            <a:endParaRPr lang="ru-RU" sz="2800" dirty="0" smtClean="0"/>
          </a:p>
        </p:txBody>
      </p:sp>
      <p:sp>
        <p:nvSpPr>
          <p:cNvPr id="13318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parallelization is possible for the following computational actions</a:t>
            </a:r>
            <a:r>
              <a:rPr lang="ru-RU" dirty="0" smtClean="0"/>
              <a:t>:</a:t>
            </a:r>
          </a:p>
          <a:p>
            <a:pPr lvl="1">
              <a:defRPr/>
            </a:pPr>
            <a:r>
              <a:rPr lang="en-US" sz="2200" dirty="0" smtClean="0">
                <a:ea typeface="+mn-ea"/>
              </a:rPr>
              <a:t>the calculation of the blocks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200" dirty="0" smtClean="0">
                <a:ea typeface="+mn-ea"/>
              </a:rPr>
              <a:t>(</a:t>
            </a:r>
            <a:r>
              <a:rPr lang="en-US" sz="2200" dirty="0" smtClean="0">
                <a:ea typeface="+mn-ea"/>
              </a:rPr>
              <a:t>the parallel version of the standard algorithm</a:t>
            </a:r>
            <a:r>
              <a:rPr lang="ru-RU" sz="2200" dirty="0" smtClean="0">
                <a:ea typeface="+mn-ea"/>
              </a:rPr>
              <a:t>);</a:t>
            </a:r>
          </a:p>
          <a:p>
            <a:pPr lvl="1">
              <a:defRPr/>
            </a:pPr>
            <a:r>
              <a:rPr lang="en-US" sz="2200" dirty="0"/>
              <a:t>the calculation of the blocks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200" dirty="0" smtClean="0">
                <a:ea typeface="+mn-ea"/>
              </a:rPr>
              <a:t>(</a:t>
            </a:r>
            <a:r>
              <a:rPr lang="en-US" sz="2200" dirty="0" smtClean="0">
                <a:ea typeface="+mn-ea"/>
              </a:rPr>
              <a:t>parallel solving the linear equations system with triangular matrix and different right-hand sides</a:t>
            </a:r>
            <a:r>
              <a:rPr lang="ru-RU" sz="2200" dirty="0" smtClean="0">
                <a:ea typeface="+mn-ea"/>
              </a:rPr>
              <a:t>);</a:t>
            </a:r>
          </a:p>
          <a:p>
            <a:pPr lvl="1">
              <a:defRPr/>
            </a:pPr>
            <a:r>
              <a:rPr lang="en-US" sz="2200" dirty="0" smtClean="0">
                <a:ea typeface="+mn-ea"/>
              </a:rPr>
              <a:t>the execution of the matrix multiplication when calculating the reduced matrix</a:t>
            </a:r>
            <a:endParaRPr lang="ru-RU" sz="2200" dirty="0" smtClean="0">
              <a:ea typeface="+mn-ea"/>
            </a:endParaRPr>
          </a:p>
          <a:p>
            <a:pPr>
              <a:defRPr/>
            </a:pPr>
            <a:r>
              <a:rPr lang="en-US" dirty="0" smtClean="0"/>
              <a:t>The efficiency of the parallel block algorithm is determined by the efficiency of the matrix operations parallelization</a:t>
            </a:r>
            <a:r>
              <a:rPr lang="ru-RU" dirty="0" smtClean="0"/>
              <a:t>.</a:t>
            </a: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7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8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9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10" name="Rectangle 9"/>
          <p:cNvSpPr>
            <a:spLocks noChangeArrowheads="1"/>
          </p:cNvSpPr>
          <p:nvPr/>
        </p:nvSpPr>
        <p:spPr bwMode="auto">
          <a:xfrm>
            <a:off x="0" y="33147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11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12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13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14" name="Rectangle 8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60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84419786"/>
              </p:ext>
            </p:extLst>
          </p:nvPr>
        </p:nvGraphicFramePr>
        <p:xfrm>
          <a:off x="3224808" y="4127500"/>
          <a:ext cx="463550" cy="482600"/>
        </p:xfrm>
        <a:graphic>
          <a:graphicData uri="http://schemas.openxmlformats.org/presentationml/2006/ole">
            <p:oleObj spid="_x0000_s25647" name="Формула" r:id="rId3" imgW="228600" imgH="241300" progId="Equation.3">
              <p:embed/>
            </p:oleObj>
          </a:graphicData>
        </a:graphic>
      </p:graphicFrame>
      <p:sp>
        <p:nvSpPr>
          <p:cNvPr id="25615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28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 smtClean="0">
                <a:solidFill>
                  <a:schemeClr val="tx2"/>
                </a:solidFill>
                <a:latin typeface="Arial" charset="0"/>
              </a:rPr>
              <a:t>Experiments results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7892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Arial" charset="0"/>
              </a:rPr>
              <a:t>The execution time when blocks of different sizes are used</a:t>
            </a:r>
            <a:endParaRPr lang="ru-RU" sz="2400" dirty="0">
              <a:latin typeface="Arial" charset="0"/>
            </a:endParaRPr>
          </a:p>
        </p:txBody>
      </p:sp>
      <p:sp>
        <p:nvSpPr>
          <p:cNvPr id="37894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29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632" y="1935832"/>
            <a:ext cx="595312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Problem statement</a:t>
            </a:r>
            <a:endParaRPr lang="ru-RU" sz="2800" dirty="0" smtClean="0"/>
          </a:p>
        </p:txBody>
      </p:sp>
      <p:sp>
        <p:nvSpPr>
          <p:cNvPr id="1028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sz="2000" dirty="0" smtClean="0"/>
              <a:t>Let us consider the system of </a:t>
            </a:r>
            <a:r>
              <a:rPr lang="en-US" sz="2200" i="1" dirty="0" smtClean="0">
                <a:latin typeface="Times New Roman" pitchFamily="18" charset="0"/>
              </a:rPr>
              <a:t>n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en-US" sz="2200" dirty="0" smtClean="0"/>
              <a:t>linear algebraic equations in the form of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sz="2000" dirty="0" smtClean="0"/>
              <a:t>In the matrix form the system may be written as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			</a:t>
            </a:r>
            <a:r>
              <a:rPr lang="en-US" i="1" dirty="0" err="1" smtClean="0">
                <a:latin typeface="Times New Roman" pitchFamily="18" charset="0"/>
              </a:rPr>
              <a:t>Ax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endParaRPr lang="ru-RU" i="1" dirty="0" smtClean="0">
              <a:latin typeface="Times New Roman" pitchFamily="18" charset="0"/>
            </a:endParaRPr>
          </a:p>
          <a:p>
            <a:r>
              <a:rPr lang="en-US" sz="2200" i="1" dirty="0" smtClean="0">
                <a:latin typeface="Times New Roman" pitchFamily="18" charset="0"/>
              </a:rPr>
              <a:t>A</a:t>
            </a:r>
            <a:r>
              <a:rPr lang="en-US" sz="2200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sz="2200" dirty="0" smtClean="0">
                <a:latin typeface="Times New Roman" pitchFamily="18" charset="0"/>
              </a:rPr>
              <a:t>(</a:t>
            </a:r>
            <a:r>
              <a:rPr lang="en-US" sz="2200" i="1" dirty="0" err="1" smtClean="0">
                <a:latin typeface="Times New Roman" pitchFamily="18" charset="0"/>
              </a:rPr>
              <a:t>a</a:t>
            </a:r>
            <a:r>
              <a:rPr lang="en-US" sz="2200" i="1" baseline="-25000" dirty="0" err="1" smtClean="0">
                <a:latin typeface="Times New Roman" pitchFamily="18" charset="0"/>
              </a:rPr>
              <a:t>ij</a:t>
            </a:r>
            <a:r>
              <a:rPr lang="en-US" sz="2200" dirty="0" smtClean="0">
                <a:latin typeface="Times New Roman" pitchFamily="18" charset="0"/>
              </a:rPr>
              <a:t>)</a:t>
            </a:r>
            <a:r>
              <a:rPr lang="ru-RU" sz="2000" dirty="0" smtClean="0"/>
              <a:t> </a:t>
            </a:r>
            <a:r>
              <a:rPr lang="en-US" sz="2000" dirty="0" smtClean="0"/>
              <a:t>is a real matrix of size </a:t>
            </a:r>
            <a:r>
              <a:rPr lang="en-US" sz="2200" i="1" dirty="0" err="1" smtClean="0">
                <a:latin typeface="Times New Roman" pitchFamily="18" charset="0"/>
              </a:rPr>
              <a:t>n</a:t>
            </a:r>
            <a:r>
              <a:rPr lang="en-US" sz="2200" dirty="0" err="1" smtClean="0">
                <a:latin typeface="Times New Roman" pitchFamily="18" charset="0"/>
              </a:rPr>
              <a:t>×</a:t>
            </a:r>
            <a:r>
              <a:rPr lang="en-US" sz="2200" i="1" dirty="0" err="1" smtClean="0">
                <a:latin typeface="Times New Roman" pitchFamily="18" charset="0"/>
              </a:rPr>
              <a:t>n</a:t>
            </a:r>
            <a:r>
              <a:rPr lang="ru-RU" sz="2200" dirty="0" smtClean="0">
                <a:latin typeface="Times New Roman" pitchFamily="18" charset="0"/>
              </a:rPr>
              <a:t>; </a:t>
            </a:r>
            <a:r>
              <a:rPr lang="en-US" sz="2200" i="1" dirty="0" smtClean="0">
                <a:latin typeface="Times New Roman" pitchFamily="18" charset="0"/>
              </a:rPr>
              <a:t>b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</a:rPr>
              <a:t>and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en-US" sz="2200" i="1" dirty="0" smtClean="0">
                <a:latin typeface="Times New Roman" pitchFamily="18" charset="0"/>
              </a:rPr>
              <a:t>x</a:t>
            </a:r>
            <a:r>
              <a:rPr lang="ru-RU" sz="2200" i="1" dirty="0" smtClean="0">
                <a:latin typeface="Times New Roman" pitchFamily="18" charset="0"/>
              </a:rPr>
              <a:t> </a:t>
            </a:r>
            <a:r>
              <a:rPr lang="en-US" sz="2000" dirty="0" smtClean="0">
                <a:sym typeface="Symbol" pitchFamily="18" charset="2"/>
              </a:rPr>
              <a:t>are the vectors of </a:t>
            </a:r>
            <a:r>
              <a:rPr lang="en-US" sz="2200" i="1" dirty="0" smtClean="0">
                <a:latin typeface="Times New Roman" pitchFamily="18" charset="0"/>
              </a:rPr>
              <a:t>n</a:t>
            </a:r>
            <a:r>
              <a:rPr lang="ru-RU" sz="2000" dirty="0" smtClean="0"/>
              <a:t> </a:t>
            </a:r>
            <a:r>
              <a:rPr lang="en-US" sz="2000" dirty="0" smtClean="0"/>
              <a:t>elements</a:t>
            </a:r>
            <a:r>
              <a:rPr lang="ru-RU" sz="2000" dirty="0" smtClean="0"/>
              <a:t>. </a:t>
            </a:r>
          </a:p>
          <a:p>
            <a:r>
              <a:rPr lang="en-US" sz="2000" dirty="0" smtClean="0"/>
              <a:t>We will search a value of the vector </a:t>
            </a:r>
            <a:r>
              <a:rPr lang="en-US" sz="2000" i="1" dirty="0">
                <a:latin typeface="Times New Roman" pitchFamily="18" charset="0"/>
              </a:rPr>
              <a:t>x </a:t>
            </a:r>
            <a:r>
              <a:rPr lang="en-US" sz="2000" dirty="0" smtClean="0"/>
              <a:t>of the unknowns</a:t>
            </a:r>
            <a:r>
              <a:rPr lang="en-US" sz="2000" dirty="0"/>
              <a:t> such</a:t>
            </a:r>
            <a:r>
              <a:rPr lang="ru-RU" sz="2000" dirty="0" smtClean="0"/>
              <a:t> </a:t>
            </a:r>
            <a:r>
              <a:rPr lang="en-US" sz="2000" dirty="0" smtClean="0"/>
              <a:t>that all </a:t>
            </a:r>
            <a:r>
              <a:rPr lang="en-US" sz="2000" dirty="0"/>
              <a:t>the equations </a:t>
            </a:r>
            <a:r>
              <a:rPr lang="en-US" sz="2000" dirty="0" smtClean="0"/>
              <a:t>in the system hold.</a:t>
            </a:r>
            <a:r>
              <a:rPr lang="ru-RU" dirty="0" smtClean="0"/>
              <a:t> </a:t>
            </a:r>
            <a:endParaRPr lang="en-US" dirty="0" smtClean="0"/>
          </a:p>
        </p:txBody>
      </p:sp>
      <p:sp>
        <p:nvSpPr>
          <p:cNvPr id="1029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724150" y="1700213"/>
          <a:ext cx="3592513" cy="1555750"/>
        </p:xfrm>
        <a:graphic>
          <a:graphicData uri="http://schemas.openxmlformats.org/presentationml/2006/ole">
            <p:oleObj spid="_x0000_s1071" name="Формула" r:id="rId3" imgW="2108200" imgH="914400" progId="Equation.3">
              <p:embed/>
            </p:oleObj>
          </a:graphicData>
        </a:graphic>
      </p:graphicFrame>
      <p:sp>
        <p:nvSpPr>
          <p:cNvPr id="1030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3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/>
          </p:cNvSpPr>
          <p:nvPr/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 eaLnBrk="0" hangingPunct="0"/>
            <a:r>
              <a:rPr lang="en-US" sz="2800" b="1" dirty="0">
                <a:solidFill>
                  <a:schemeClr val="tx2"/>
                </a:solidFill>
                <a:latin typeface="Arial" charset="0"/>
              </a:rPr>
              <a:t>Experiments results</a:t>
            </a:r>
            <a:endParaRPr lang="ru-RU" sz="28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116013" y="2365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8916" name="Содержимое 2"/>
          <p:cNvSpPr>
            <a:spLocks/>
          </p:cNvSpPr>
          <p:nvPr/>
        </p:nvSpPr>
        <p:spPr bwMode="auto">
          <a:xfrm>
            <a:off x="495300" y="1196975"/>
            <a:ext cx="91376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 smtClean="0">
                <a:latin typeface="Arial" charset="0"/>
              </a:rPr>
              <a:t>The speedup relative to the one-thread program</a:t>
            </a: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endParaRPr lang="ru-RU" sz="2400" dirty="0">
              <a:latin typeface="Arial" charset="0"/>
            </a:endParaRPr>
          </a:p>
          <a:p>
            <a:pPr marL="342900" indent="-342900" algn="l" eaLnBrk="0" hangingPunct="0">
              <a:spcBef>
                <a:spcPct val="20000"/>
              </a:spcBef>
              <a:buSzPct val="80000"/>
              <a:buFont typeface="Wingdings" pitchFamily="2" charset="2"/>
              <a:buChar char="q"/>
            </a:pPr>
            <a:r>
              <a:rPr lang="en-US" sz="2400" dirty="0">
                <a:latin typeface="Arial" charset="0"/>
              </a:rPr>
              <a:t>Linear scalability</a:t>
            </a:r>
            <a:r>
              <a:rPr lang="ru-RU" sz="2400" dirty="0" smtClean="0">
                <a:latin typeface="Arial" charset="0"/>
              </a:rPr>
              <a:t>!</a:t>
            </a:r>
            <a:endParaRPr lang="ru-RU" sz="2400" dirty="0">
              <a:latin typeface="Arial" charset="0"/>
            </a:endParaRPr>
          </a:p>
        </p:txBody>
      </p:sp>
      <p:sp>
        <p:nvSpPr>
          <p:cNvPr id="38918" name="Дата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30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640" y="1628800"/>
            <a:ext cx="630555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ru-RU" dirty="0" smtClean="0"/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Richard </a:t>
            </a:r>
            <a:r>
              <a:rPr lang="en-US" dirty="0" smtClean="0"/>
              <a:t>L. Burden, J. Douglas </a:t>
            </a:r>
            <a:r>
              <a:rPr lang="en-US" dirty="0" err="1" smtClean="0"/>
              <a:t>Faires</a:t>
            </a:r>
            <a:r>
              <a:rPr lang="en-US" dirty="0" smtClean="0"/>
              <a:t>. Numerical Analysis. Brooks Cole, 2000.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Gene H. </a:t>
            </a:r>
            <a:r>
              <a:rPr lang="en-US" dirty="0" err="1" smtClean="0"/>
              <a:t>Golub</a:t>
            </a:r>
            <a:r>
              <a:rPr lang="en-US" dirty="0" smtClean="0"/>
              <a:t>, Charles F. Van Loan. Matrix Computations. The John Hopkins University Press, 1996.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James W. </a:t>
            </a:r>
            <a:r>
              <a:rPr lang="en-US" dirty="0" err="1" smtClean="0"/>
              <a:t>Demmel</a:t>
            </a:r>
            <a:r>
              <a:rPr lang="en-US" dirty="0" smtClean="0"/>
              <a:t>. Applied Numerical Linear Algebra. SIAM, 1997. </a:t>
            </a:r>
            <a:endParaRPr lang="ru-RU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M. Quinn. Parallel programming in C with MPI and </a:t>
            </a:r>
            <a:r>
              <a:rPr lang="en-US" dirty="0" err="1" smtClean="0"/>
              <a:t>OpenMP</a:t>
            </a:r>
            <a:r>
              <a:rPr lang="en-US" dirty="0" smtClean="0"/>
              <a:t>. </a:t>
            </a:r>
            <a:r>
              <a:rPr lang="ru-RU" dirty="0" err="1" smtClean="0"/>
              <a:t>McGraw-Hill</a:t>
            </a:r>
            <a:r>
              <a:rPr lang="ru-RU" dirty="0" smtClean="0"/>
              <a:t>, 2004.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William H. Press, Saul A. </a:t>
            </a:r>
            <a:r>
              <a:rPr lang="en-US" dirty="0" err="1" smtClean="0"/>
              <a:t>Teukolsky</a:t>
            </a:r>
            <a:r>
              <a:rPr lang="en-US" dirty="0" smtClean="0"/>
              <a:t>, William T. </a:t>
            </a:r>
            <a:r>
              <a:rPr lang="en-US" dirty="0" err="1" smtClean="0"/>
              <a:t>Vetterling</a:t>
            </a:r>
            <a:r>
              <a:rPr lang="en-US" dirty="0" smtClean="0"/>
              <a:t>, Brian P. Flannery. Numerical Recipes. The Art of Scientific Computing. Cambridge University Press, 2007.</a:t>
            </a:r>
            <a:endParaRPr lang="ru-RU" dirty="0"/>
          </a:p>
        </p:txBody>
      </p:sp>
      <p:sp>
        <p:nvSpPr>
          <p:cNvPr id="39940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39941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31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Internet resources</a:t>
            </a:r>
            <a:endParaRPr lang="ru-RU" dirty="0" smtClean="0"/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/>
              <a:t>High-Performance Computing University</a:t>
            </a:r>
            <a:r>
              <a:rPr lang="ru-RU" dirty="0"/>
              <a:t>.</a:t>
            </a:r>
          </a:p>
          <a:p>
            <a:pPr marL="457200" indent="-457200">
              <a:buFont typeface="Wingdings" pitchFamily="2" charset="2"/>
              <a:buNone/>
            </a:pPr>
            <a:r>
              <a:rPr lang="ru-RU" dirty="0" smtClean="0"/>
              <a:t>	[</a:t>
            </a:r>
            <a:r>
              <a:rPr lang="en-US" u="sng" dirty="0" smtClean="0">
                <a:hlinkClick r:id="rId2"/>
              </a:rPr>
              <a:t>http://www.hpcu.ru/ </a:t>
            </a:r>
            <a:r>
              <a:rPr lang="en-US" dirty="0" smtClean="0"/>
              <a:t>].</a:t>
            </a:r>
            <a:endParaRPr lang="ru-RU" dirty="0" smtClean="0"/>
          </a:p>
          <a:p>
            <a:pPr marL="457200" indent="-457200">
              <a:buFont typeface="+mj-lt"/>
              <a:buAutoNum type="arabicPeriod" startAt="7"/>
            </a:pPr>
            <a:r>
              <a:rPr lang="en-US" dirty="0" smtClean="0"/>
              <a:t>Intel Math Kernel Library Reference Manual.</a:t>
            </a:r>
            <a:endParaRPr lang="ru-RU" dirty="0" smtClean="0"/>
          </a:p>
          <a:p>
            <a:pPr marL="457200" indent="-457200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en-US" dirty="0" smtClean="0"/>
              <a:t>[</a:t>
            </a:r>
            <a:r>
              <a:rPr lang="en-US" u="sng" dirty="0" smtClean="0">
                <a:hlinkClick r:id="rId2"/>
              </a:rPr>
              <a:t>http://software.intel.com/sites/products/documentation/hpc/mkl/mklman.pdf</a:t>
            </a:r>
            <a:r>
              <a:rPr lang="en-US" dirty="0" smtClean="0"/>
              <a:t>].</a:t>
            </a:r>
            <a:endParaRPr lang="ru-RU" dirty="0" smtClean="0"/>
          </a:p>
        </p:txBody>
      </p:sp>
      <p:sp>
        <p:nvSpPr>
          <p:cNvPr id="40964" name="Номер слайда 5"/>
          <p:cNvSpPr txBox="1">
            <a:spLocks noGrp="1"/>
          </p:cNvSpPr>
          <p:nvPr/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</a:pPr>
            <a:endParaRPr lang="ru-RU" sz="1200">
              <a:latin typeface="Arial" charset="0"/>
            </a:endParaRPr>
          </a:p>
        </p:txBody>
      </p:sp>
      <p:sp>
        <p:nvSpPr>
          <p:cNvPr id="40965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32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Team of authors</a:t>
            </a:r>
            <a:endParaRPr lang="ru-RU" dirty="0" smtClean="0"/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/>
          <a:lstStyle/>
          <a:p>
            <a:pPr eaLnBrk="1" hangingPunct="1"/>
            <a:r>
              <a:rPr lang="en" smtClean="0"/>
              <a:t>Konstantin </a:t>
            </a:r>
            <a:r>
              <a:rPr lang="en" dirty="0" smtClean="0"/>
              <a:t>Barkalov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" dirty="0" smtClean="0"/>
              <a:t>Candidate of Physical and Mathematical Sciences,</a:t>
            </a:r>
            <a:br>
              <a:rPr lang="en" dirty="0" smtClean="0"/>
            </a:br>
            <a:r>
              <a:rPr lang="en-US" dirty="0" smtClean="0"/>
              <a:t>Associate Professor, Software Department, </a:t>
            </a:r>
            <a:r>
              <a:rPr lang="en-GB" dirty="0" smtClean="0"/>
              <a:t>CMC Faculty,</a:t>
            </a:r>
            <a:br>
              <a:rPr lang="en-GB" dirty="0" smtClean="0"/>
            </a:br>
            <a:r>
              <a:rPr lang="en-GB" dirty="0" smtClean="0"/>
              <a:t>Nizhny Novgorod State University</a:t>
            </a:r>
            <a:r>
              <a:rPr lang="ru-RU" dirty="0"/>
              <a:t/>
            </a:r>
            <a:br>
              <a:rPr lang="ru-RU" dirty="0"/>
            </a:br>
            <a:r>
              <a:rPr lang="en-US" dirty="0">
                <a:hlinkClick r:id="rId2"/>
              </a:rPr>
              <a:t>barkalov@vmk.unn.ru</a:t>
            </a:r>
            <a:r>
              <a:rPr lang="en-US" dirty="0"/>
              <a:t> </a:t>
            </a:r>
            <a:endParaRPr lang="ru-RU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The code of the learning programs was designed by </a:t>
            </a:r>
            <a:r>
              <a:rPr lang="en-US" dirty="0" err="1" smtClean="0"/>
              <a:t>Pirova</a:t>
            </a:r>
            <a:r>
              <a:rPr lang="en-US" dirty="0" smtClean="0"/>
              <a:t> Anna and </a:t>
            </a:r>
            <a:r>
              <a:rPr lang="en-US" dirty="0" err="1" smtClean="0"/>
              <a:t>Safonova</a:t>
            </a:r>
            <a:r>
              <a:rPr lang="en-US" dirty="0" smtClean="0"/>
              <a:t> Yana</a:t>
            </a:r>
            <a:endParaRPr lang="ru-RU" dirty="0" smtClean="0"/>
          </a:p>
        </p:txBody>
      </p:sp>
      <p:sp>
        <p:nvSpPr>
          <p:cNvPr id="41988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33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Triangular matrices</a:t>
            </a:r>
            <a:endParaRPr lang="ru-RU" sz="2800" dirty="0" smtClean="0"/>
          </a:p>
        </p:txBody>
      </p:sp>
      <p:sp>
        <p:nvSpPr>
          <p:cNvPr id="7174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Particular case:</a:t>
            </a:r>
            <a:r>
              <a:rPr lang="ru-RU" dirty="0" smtClean="0"/>
              <a:t> </a:t>
            </a:r>
            <a:r>
              <a:rPr lang="en-US" dirty="0" smtClean="0"/>
              <a:t>upper (lower)</a:t>
            </a:r>
            <a:r>
              <a:rPr lang="ru-RU" dirty="0" smtClean="0"/>
              <a:t> </a:t>
            </a:r>
            <a:r>
              <a:rPr lang="en-US" dirty="0" smtClean="0"/>
              <a:t>triangular matrix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							</a:t>
            </a:r>
            <a:r>
              <a:rPr lang="en-US" i="1" dirty="0" smtClean="0">
                <a:latin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</a:rPr>
              <a:t>Ux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b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Obtain the system solution by means of </a:t>
            </a:r>
            <a:r>
              <a:rPr lang="en-US" i="1" dirty="0" smtClean="0"/>
              <a:t>back substitution</a:t>
            </a:r>
            <a:endParaRPr lang="ru-RU" i="1" dirty="0" smtClean="0"/>
          </a:p>
          <a:p>
            <a:endParaRPr lang="ru-RU" sz="800" dirty="0" smtClean="0"/>
          </a:p>
          <a:p>
            <a:pPr>
              <a:buFont typeface="Wingdings" pitchFamily="2" charset="2"/>
              <a:buNone/>
            </a:pPr>
            <a:r>
              <a:rPr lang="ru-RU" i="1" dirty="0" smtClean="0">
                <a:latin typeface="Times New Roman" pitchFamily="18" charset="0"/>
              </a:rPr>
              <a:t>						    ,  </a:t>
            </a:r>
            <a:r>
              <a:rPr lang="en-US" i="1" dirty="0" smtClean="0">
                <a:latin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smtClean="0">
                <a:latin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sym typeface="Symbol" pitchFamily="18" charset="2"/>
              </a:rPr>
              <a:t></a:t>
            </a:r>
            <a:r>
              <a:rPr lang="en-US" dirty="0" smtClean="0">
                <a:latin typeface="Times New Roman" pitchFamily="18" charset="0"/>
              </a:rPr>
              <a:t>1,…,1</a:t>
            </a:r>
            <a:r>
              <a:rPr lang="ru-RU" dirty="0" smtClean="0">
                <a:latin typeface="Times New Roman" pitchFamily="18" charset="0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</a:endParaRPr>
          </a:p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/>
              <a:t> operations are </a:t>
            </a:r>
            <a:r>
              <a:rPr lang="en-US" dirty="0"/>
              <a:t>required for </a:t>
            </a:r>
            <a:r>
              <a:rPr lang="en-US" dirty="0" smtClean="0"/>
              <a:t>back substitution</a:t>
            </a:r>
            <a:r>
              <a:rPr lang="ru-RU" dirty="0" smtClean="0"/>
              <a:t>.</a:t>
            </a:r>
          </a:p>
        </p:txBody>
      </p:sp>
      <p:sp>
        <p:nvSpPr>
          <p:cNvPr id="717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170" name="Object 8"/>
          <p:cNvGraphicFramePr>
            <a:graphicFrameLocks noChangeAspect="1"/>
          </p:cNvGraphicFramePr>
          <p:nvPr/>
        </p:nvGraphicFramePr>
        <p:xfrm>
          <a:off x="1089025" y="1773238"/>
          <a:ext cx="3549650" cy="1555750"/>
        </p:xfrm>
        <a:graphic>
          <a:graphicData uri="http://schemas.openxmlformats.org/presentationml/2006/ole">
            <p:oleObj spid="_x0000_s7302" name="Формула" r:id="rId3" imgW="2082800" imgH="914400" progId="Equation.3">
              <p:embed/>
            </p:oleObj>
          </a:graphicData>
        </a:graphic>
      </p:graphicFrame>
      <p:graphicFrame>
        <p:nvGraphicFramePr>
          <p:cNvPr id="7171" name="Object 11"/>
          <p:cNvGraphicFramePr>
            <a:graphicFrameLocks noChangeAspect="1"/>
          </p:cNvGraphicFramePr>
          <p:nvPr/>
        </p:nvGraphicFramePr>
        <p:xfrm>
          <a:off x="1065213" y="4076700"/>
          <a:ext cx="1393825" cy="438150"/>
        </p:xfrm>
        <a:graphic>
          <a:graphicData uri="http://schemas.openxmlformats.org/presentationml/2006/ole">
            <p:oleObj spid="_x0000_s7303" name="Формула" r:id="rId4" imgW="723586" imgH="228501" progId="Equation.3">
              <p:embed/>
            </p:oleObj>
          </a:graphicData>
        </a:graphic>
      </p:graphicFrame>
      <p:graphicFrame>
        <p:nvGraphicFramePr>
          <p:cNvPr id="7172" name="Object 12"/>
          <p:cNvGraphicFramePr>
            <a:graphicFrameLocks noChangeAspect="1"/>
          </p:cNvGraphicFramePr>
          <p:nvPr/>
        </p:nvGraphicFramePr>
        <p:xfrm>
          <a:off x="2649538" y="3789363"/>
          <a:ext cx="2781300" cy="936625"/>
        </p:xfrm>
        <a:graphic>
          <a:graphicData uri="http://schemas.openxmlformats.org/presentationml/2006/ole">
            <p:oleObj spid="_x0000_s7304" name="Формула" r:id="rId5" imgW="1447172" imgH="482391" progId="Equation.3">
              <p:embed/>
            </p:oleObj>
          </a:graphicData>
        </a:graphic>
      </p:graphicFrame>
      <p:sp>
        <p:nvSpPr>
          <p:cNvPr id="7176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4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Case of several right-hand sides</a:t>
            </a:r>
            <a:endParaRPr lang="ru-RU" sz="2800" dirty="0" smtClean="0"/>
          </a:p>
        </p:txBody>
      </p:sp>
      <p:sp>
        <p:nvSpPr>
          <p:cNvPr id="8197" name="Содержимое 2"/>
          <p:cNvSpPr>
            <a:spLocks noGrp="1"/>
          </p:cNvSpPr>
          <p:nvPr>
            <p:ph idx="4294967295"/>
          </p:nvPr>
        </p:nvSpPr>
        <p:spPr>
          <a:xfrm>
            <a:off x="560388" y="1196975"/>
            <a:ext cx="9137650" cy="4968875"/>
          </a:xfrm>
        </p:spPr>
        <p:txBody>
          <a:bodyPr/>
          <a:lstStyle/>
          <a:p>
            <a:r>
              <a:rPr lang="en-US" sz="2200" i="1" dirty="0" smtClean="0"/>
              <a:t>UX</a:t>
            </a:r>
            <a:r>
              <a:rPr lang="en-US" sz="2200" dirty="0" smtClean="0"/>
              <a:t>=</a:t>
            </a:r>
            <a:r>
              <a:rPr lang="en-US" sz="2200" i="1" dirty="0" smtClean="0"/>
              <a:t>B</a:t>
            </a:r>
            <a:r>
              <a:rPr lang="ru-RU" sz="2200" dirty="0" smtClean="0"/>
              <a:t>, </a:t>
            </a:r>
            <a:r>
              <a:rPr lang="en-US" sz="2200" dirty="0" smtClean="0"/>
              <a:t>where </a:t>
            </a:r>
            <a:r>
              <a:rPr lang="en-US" sz="2200" i="1" dirty="0" err="1" smtClean="0"/>
              <a:t>U</a:t>
            </a:r>
            <a:r>
              <a:rPr lang="en-US" sz="2200" dirty="0" err="1" smtClean="0">
                <a:sym typeface="Symbol" pitchFamily="18" charset="2"/>
              </a:rPr>
              <a:t></a:t>
            </a:r>
            <a:r>
              <a:rPr lang="en-US" sz="2200" i="1" dirty="0" err="1" smtClean="0">
                <a:sym typeface="Symbol" pitchFamily="18" charset="2"/>
              </a:rPr>
              <a:t>R</a:t>
            </a:r>
            <a:r>
              <a:rPr lang="en-US" sz="2200" i="1" baseline="30000" dirty="0" err="1" smtClean="0">
                <a:sym typeface="Symbol" pitchFamily="18" charset="2"/>
              </a:rPr>
              <a:t>n</a:t>
            </a:r>
            <a:r>
              <a:rPr lang="en-US" sz="2200" baseline="30000" dirty="0" err="1" smtClean="0">
                <a:sym typeface="Symbol" pitchFamily="18" charset="2"/>
              </a:rPr>
              <a:t></a:t>
            </a:r>
            <a:r>
              <a:rPr lang="en-US" sz="2200" i="1" baseline="30000" dirty="0" err="1" smtClean="0">
                <a:sym typeface="Symbol" pitchFamily="18" charset="2"/>
              </a:rPr>
              <a:t>n</a:t>
            </a:r>
            <a:r>
              <a:rPr lang="en-US" sz="2200" dirty="0" smtClean="0">
                <a:sym typeface="Symbol" pitchFamily="18" charset="2"/>
              </a:rPr>
              <a:t>,</a:t>
            </a:r>
            <a:r>
              <a:rPr lang="ru-RU" sz="2200" i="1" dirty="0" smtClean="0"/>
              <a:t> </a:t>
            </a:r>
            <a:r>
              <a:rPr lang="en-US" sz="2200" i="1" dirty="0" err="1" smtClean="0"/>
              <a:t>B</a:t>
            </a:r>
            <a:r>
              <a:rPr lang="en-US" sz="2200" dirty="0" err="1" smtClean="0">
                <a:sym typeface="Symbol" pitchFamily="18" charset="2"/>
              </a:rPr>
              <a:t></a:t>
            </a:r>
            <a:r>
              <a:rPr lang="en-US" sz="2200" i="1" dirty="0" err="1" smtClean="0">
                <a:sym typeface="Symbol" pitchFamily="18" charset="2"/>
              </a:rPr>
              <a:t>R</a:t>
            </a:r>
            <a:r>
              <a:rPr lang="en-US" sz="2200" i="1" baseline="30000" dirty="0" err="1" smtClean="0">
                <a:sym typeface="Symbol" pitchFamily="18" charset="2"/>
              </a:rPr>
              <a:t>n</a:t>
            </a:r>
            <a:r>
              <a:rPr lang="en-US" sz="2200" baseline="30000" dirty="0" err="1" smtClean="0">
                <a:sym typeface="Symbol" pitchFamily="18" charset="2"/>
              </a:rPr>
              <a:t></a:t>
            </a:r>
            <a:r>
              <a:rPr lang="en-US" sz="2200" i="1" baseline="30000" dirty="0" err="1" smtClean="0">
                <a:sym typeface="Symbol" pitchFamily="18" charset="2"/>
              </a:rPr>
              <a:t>m</a:t>
            </a:r>
            <a:r>
              <a:rPr lang="en-US" sz="2200" dirty="0" smtClean="0">
                <a:sym typeface="Symbol" pitchFamily="18" charset="2"/>
              </a:rPr>
              <a:t>,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X</a:t>
            </a:r>
            <a:r>
              <a:rPr lang="en-US" sz="2200" dirty="0" err="1" smtClean="0">
                <a:sym typeface="Symbol" pitchFamily="18" charset="2"/>
              </a:rPr>
              <a:t></a:t>
            </a:r>
            <a:r>
              <a:rPr lang="en-US" sz="2200" i="1" dirty="0" err="1" smtClean="0">
                <a:sym typeface="Symbol" pitchFamily="18" charset="2"/>
              </a:rPr>
              <a:t>R</a:t>
            </a:r>
            <a:r>
              <a:rPr lang="en-US" sz="2200" i="1" baseline="30000" dirty="0" err="1" smtClean="0">
                <a:sym typeface="Symbol" pitchFamily="18" charset="2"/>
              </a:rPr>
              <a:t>n</a:t>
            </a:r>
            <a:r>
              <a:rPr lang="en-US" sz="2200" baseline="30000" dirty="0" err="1" smtClean="0">
                <a:sym typeface="Symbol" pitchFamily="18" charset="2"/>
              </a:rPr>
              <a:t></a:t>
            </a:r>
            <a:r>
              <a:rPr lang="en-US" sz="2200" i="1" baseline="30000" dirty="0" err="1" smtClean="0">
                <a:sym typeface="Symbol" pitchFamily="18" charset="2"/>
              </a:rPr>
              <a:t>m</a:t>
            </a:r>
            <a:r>
              <a:rPr lang="en-US" sz="2200" dirty="0" smtClean="0">
                <a:sym typeface="Symbol" pitchFamily="18" charset="2"/>
              </a:rPr>
              <a:t>, </a:t>
            </a:r>
            <a:r>
              <a:rPr lang="en-US" sz="2200" i="1" dirty="0" smtClean="0">
                <a:sym typeface="Symbol" pitchFamily="18" charset="2"/>
              </a:rPr>
              <a:t>n</a:t>
            </a:r>
            <a:r>
              <a:rPr lang="en-US" sz="2200" dirty="0" smtClean="0">
                <a:sym typeface="Symbol" pitchFamily="18" charset="2"/>
              </a:rPr>
              <a:t>&gt;</a:t>
            </a:r>
            <a:r>
              <a:rPr lang="en-US" sz="2200" i="1" dirty="0" smtClean="0">
                <a:sym typeface="Symbol" pitchFamily="18" charset="2"/>
              </a:rPr>
              <a:t>m</a:t>
            </a:r>
            <a:r>
              <a:rPr lang="en-US" sz="2200" dirty="0" smtClean="0">
                <a:sym typeface="Symbol" pitchFamily="18" charset="2"/>
              </a:rPr>
              <a:t>.</a:t>
            </a:r>
            <a:endParaRPr lang="ru-RU" sz="2200" dirty="0" smtClean="0">
              <a:sym typeface="Symbol" pitchFamily="18" charset="2"/>
            </a:endParaRPr>
          </a:p>
          <a:p>
            <a:r>
              <a:rPr lang="en-US" sz="2200" dirty="0" smtClean="0">
                <a:sym typeface="Symbol" pitchFamily="18" charset="2"/>
              </a:rPr>
              <a:t>Divide the system into blocks of </a:t>
            </a:r>
            <a:br>
              <a:rPr lang="en-US" sz="2200" dirty="0" smtClean="0">
                <a:sym typeface="Symbol" pitchFamily="18" charset="2"/>
              </a:rPr>
            </a:br>
            <a:r>
              <a:rPr lang="en-US" sz="2200" dirty="0" smtClean="0">
                <a:sym typeface="Symbol" pitchFamily="18" charset="2"/>
              </a:rPr>
              <a:t>size </a:t>
            </a:r>
            <a:r>
              <a:rPr lang="en-US" sz="2200" i="1" dirty="0" err="1" smtClean="0">
                <a:sym typeface="Symbol" pitchFamily="18" charset="2"/>
              </a:rPr>
              <a:t>m</a:t>
            </a:r>
            <a:r>
              <a:rPr lang="en-US" sz="2200" dirty="0" err="1" smtClean="0">
                <a:sym typeface="Symbol" pitchFamily="18" charset="2"/>
              </a:rPr>
              <a:t></a:t>
            </a:r>
            <a:r>
              <a:rPr lang="en-US" sz="2200" i="1" dirty="0" err="1" smtClean="0">
                <a:sym typeface="Symbol" pitchFamily="18" charset="2"/>
              </a:rPr>
              <a:t>m</a:t>
            </a:r>
            <a:r>
              <a:rPr lang="en-US" sz="2200" dirty="0" smtClean="0">
                <a:sym typeface="Symbol" pitchFamily="18" charset="2"/>
              </a:rPr>
              <a:t>.</a:t>
            </a:r>
          </a:p>
          <a:p>
            <a:r>
              <a:rPr lang="en-US" sz="2200" dirty="0" smtClean="0">
                <a:sym typeface="Symbol" pitchFamily="18" charset="2"/>
              </a:rPr>
              <a:t>Since</a:t>
            </a:r>
            <a:r>
              <a:rPr lang="ru-RU" sz="2200" dirty="0" smtClean="0">
                <a:sym typeface="Symbol" pitchFamily="18" charset="2"/>
              </a:rPr>
              <a:t> </a:t>
            </a:r>
            <a:r>
              <a:rPr lang="en-US" sz="2200" i="1" dirty="0" smtClean="0"/>
              <a:t>U</a:t>
            </a:r>
            <a:r>
              <a:rPr lang="en-US" sz="2200" i="1" baseline="-25000" dirty="0" smtClean="0"/>
              <a:t>NN</a:t>
            </a:r>
            <a:r>
              <a:rPr lang="ru-RU" sz="2200" dirty="0" smtClean="0">
                <a:sym typeface="Symbol" pitchFamily="18" charset="2"/>
              </a:rPr>
              <a:t> </a:t>
            </a:r>
            <a:r>
              <a:rPr lang="en-US" sz="2200" dirty="0" smtClean="0">
                <a:sym typeface="Symbol" pitchFamily="18" charset="2"/>
              </a:rPr>
              <a:t>is a triangular matrix</a:t>
            </a:r>
            <a:r>
              <a:rPr lang="ru-RU" sz="2200" dirty="0" smtClean="0">
                <a:sym typeface="Symbol" pitchFamily="18" charset="2"/>
              </a:rPr>
              <a:t>,</a:t>
            </a:r>
            <a:br>
              <a:rPr lang="ru-RU" sz="2200" dirty="0" smtClean="0">
                <a:sym typeface="Symbol" pitchFamily="18" charset="2"/>
              </a:rPr>
            </a:br>
            <a:r>
              <a:rPr lang="en-US" sz="2200" dirty="0" smtClean="0">
                <a:sym typeface="Symbol" pitchFamily="18" charset="2"/>
              </a:rPr>
              <a:t>solve the system </a:t>
            </a:r>
            <a:r>
              <a:rPr lang="en-US" sz="2200" i="1" dirty="0" smtClean="0"/>
              <a:t>U</a:t>
            </a:r>
            <a:r>
              <a:rPr lang="en-US" sz="2200" i="1" baseline="-25000" dirty="0" smtClean="0"/>
              <a:t>NN</a:t>
            </a:r>
            <a:r>
              <a:rPr lang="en-US" sz="2200" i="1" dirty="0" smtClean="0"/>
              <a:t>X</a:t>
            </a:r>
            <a:r>
              <a:rPr lang="en-US" sz="2200" i="1" baseline="-25000" dirty="0" smtClean="0"/>
              <a:t>N</a:t>
            </a:r>
            <a:r>
              <a:rPr lang="en-US" sz="2200" dirty="0" smtClean="0"/>
              <a:t>=</a:t>
            </a:r>
            <a:r>
              <a:rPr lang="en-US" sz="2200" i="1" dirty="0" smtClean="0"/>
              <a:t>B</a:t>
            </a:r>
            <a:r>
              <a:rPr lang="en-US" sz="2200" i="1" baseline="-25000" dirty="0" smtClean="0"/>
              <a:t>N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en-US" sz="2200" dirty="0" smtClean="0"/>
              <a:t>for all the unknowns from </a:t>
            </a:r>
            <a:r>
              <a:rPr lang="en-US" sz="2200" i="1" dirty="0" smtClean="0"/>
              <a:t>X</a:t>
            </a:r>
            <a:r>
              <a:rPr lang="en-US" sz="2200" i="1" baseline="-25000" dirty="0" smtClean="0"/>
              <a:t>N</a:t>
            </a:r>
            <a:r>
              <a:rPr lang="ru-RU" sz="2200" dirty="0" smtClean="0"/>
              <a:t>.</a:t>
            </a:r>
          </a:p>
          <a:p>
            <a:r>
              <a:rPr lang="en-US" sz="2200" dirty="0" smtClean="0"/>
              <a:t>Eliminate </a:t>
            </a:r>
            <a:r>
              <a:rPr lang="en-US" sz="2200" i="1" dirty="0" smtClean="0"/>
              <a:t>X</a:t>
            </a:r>
            <a:r>
              <a:rPr lang="en-US" sz="2200" i="1" baseline="-25000" dirty="0" smtClean="0"/>
              <a:t>N</a:t>
            </a:r>
            <a:r>
              <a:rPr lang="ru-RU" sz="2200" dirty="0" smtClean="0"/>
              <a:t> </a:t>
            </a:r>
            <a:r>
              <a:rPr lang="en-US" sz="2200" dirty="0" smtClean="0"/>
              <a:t>from all the block equations from the (</a:t>
            </a:r>
            <a:r>
              <a:rPr lang="en-US" sz="2200" i="1" dirty="0" smtClean="0"/>
              <a:t>N</a:t>
            </a:r>
            <a:r>
              <a:rPr lang="en-US" sz="2200" i="1" dirty="0" smtClean="0">
                <a:sym typeface="Symbol" pitchFamily="18" charset="2"/>
              </a:rPr>
              <a:t>1</a:t>
            </a:r>
            <a:r>
              <a:rPr lang="en-US" sz="2200" dirty="0" smtClean="0">
                <a:sym typeface="Symbol" pitchFamily="18" charset="2"/>
              </a:rPr>
              <a:t>)-th to the first</a:t>
            </a:r>
            <a:endParaRPr lang="ru-RU" sz="2200" dirty="0" smtClean="0">
              <a:sym typeface="Symbol" pitchFamily="18" charset="2"/>
            </a:endParaRPr>
          </a:p>
          <a:p>
            <a:r>
              <a:rPr lang="en-US" sz="2200" dirty="0" smtClean="0">
                <a:sym typeface="Symbol" pitchFamily="18" charset="2"/>
              </a:rPr>
              <a:t>Etc.</a:t>
            </a:r>
            <a:endParaRPr lang="ru-RU" sz="2200" dirty="0" smtClean="0"/>
          </a:p>
          <a:p>
            <a:endParaRPr lang="en-US" dirty="0" smtClean="0"/>
          </a:p>
          <a:p>
            <a:endParaRPr lang="ru-RU" dirty="0" smtClean="0"/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8194" name="Object 8"/>
          <p:cNvGraphicFramePr>
            <a:graphicFrameLocks noChangeAspect="1"/>
          </p:cNvGraphicFramePr>
          <p:nvPr/>
        </p:nvGraphicFramePr>
        <p:xfrm>
          <a:off x="5249863" y="1628775"/>
          <a:ext cx="4456112" cy="1882775"/>
        </p:xfrm>
        <a:graphic>
          <a:graphicData uri="http://schemas.openxmlformats.org/presentationml/2006/ole">
            <p:oleObj spid="_x0000_s8284" name="Формула" r:id="rId3" imgW="2222500" imgH="939800" progId="Equation.3">
              <p:embed/>
            </p:oleObj>
          </a:graphicData>
        </a:graphic>
      </p:graphicFrame>
      <p:graphicFrame>
        <p:nvGraphicFramePr>
          <p:cNvPr id="8195" name="Object 6"/>
          <p:cNvGraphicFramePr>
            <a:graphicFrameLocks noChangeAspect="1"/>
          </p:cNvGraphicFramePr>
          <p:nvPr/>
        </p:nvGraphicFramePr>
        <p:xfrm>
          <a:off x="3149600" y="4292600"/>
          <a:ext cx="6594475" cy="1882775"/>
        </p:xfrm>
        <a:graphic>
          <a:graphicData uri="http://schemas.openxmlformats.org/presentationml/2006/ole">
            <p:oleObj spid="_x0000_s8285" name="Формула" r:id="rId4" imgW="3289300" imgH="939800" progId="Equation.3">
              <p:embed/>
            </p:oleObj>
          </a:graphicData>
        </a:graphic>
      </p:graphicFrame>
      <p:sp>
        <p:nvSpPr>
          <p:cNvPr id="8199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5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Case of several right-hand sides</a:t>
            </a:r>
            <a:endParaRPr lang="ru-RU" sz="2800" dirty="0" smtClean="0"/>
          </a:p>
        </p:txBody>
      </p:sp>
      <p:sp>
        <p:nvSpPr>
          <p:cNvPr id="9220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total number of the operations is</a:t>
            </a:r>
            <a:r>
              <a:rPr lang="ru-RU" dirty="0" smtClean="0"/>
              <a:t> 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Determine the portion of the matrix multiplications in total algorithm complexity</a:t>
            </a:r>
            <a:endParaRPr lang="ru-RU" dirty="0" smtClean="0"/>
          </a:p>
          <a:p>
            <a:r>
              <a:rPr lang="en-US" dirty="0" smtClean="0"/>
              <a:t>Let </a:t>
            </a:r>
            <a:r>
              <a:rPr lang="en-US" i="1" dirty="0" smtClean="0"/>
              <a:t>n</a:t>
            </a:r>
            <a:r>
              <a:rPr lang="en-US" dirty="0" smtClean="0"/>
              <a:t>=</a:t>
            </a:r>
            <a:r>
              <a:rPr lang="en-US" i="1" dirty="0" err="1" smtClean="0"/>
              <a:t>rN</a:t>
            </a:r>
            <a:r>
              <a:rPr lang="en-US" dirty="0" smtClean="0"/>
              <a:t>;</a:t>
            </a:r>
          </a:p>
          <a:p>
            <a:r>
              <a:rPr lang="en-US" i="1" dirty="0" smtClean="0"/>
              <a:t>N</a:t>
            </a:r>
            <a:r>
              <a:rPr lang="en-US" dirty="0" smtClean="0"/>
              <a:t> back substitutions for solving the triangular systems of size </a:t>
            </a:r>
            <a:r>
              <a:rPr lang="en-US" i="1" dirty="0" err="1" smtClean="0">
                <a:sym typeface="Symbol" pitchFamily="18" charset="2"/>
              </a:rPr>
              <a:t>m</a:t>
            </a:r>
            <a:r>
              <a:rPr lang="en-US" dirty="0" err="1" smtClean="0">
                <a:sym typeface="Symbol" pitchFamily="18" charset="2"/>
              </a:rPr>
              <a:t></a:t>
            </a:r>
            <a:r>
              <a:rPr lang="en-US" i="1" dirty="0" err="1" smtClean="0">
                <a:sym typeface="Symbol" pitchFamily="18" charset="2"/>
              </a:rPr>
              <a:t>m</a:t>
            </a:r>
            <a:r>
              <a:rPr lang="en-US" i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give</a:t>
            </a:r>
            <a:r>
              <a:rPr lang="en-US" i="1" dirty="0" smtClean="0">
                <a:sym typeface="Symbol" pitchFamily="18" charset="2"/>
              </a:rPr>
              <a:t> Nr</a:t>
            </a:r>
            <a:r>
              <a:rPr lang="en-US" i="1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operations</a:t>
            </a:r>
            <a:r>
              <a:rPr lang="en-US" i="1" dirty="0" smtClean="0">
                <a:sym typeface="Symbol" pitchFamily="18" charset="2"/>
              </a:rPr>
              <a:t>;</a:t>
            </a:r>
          </a:p>
          <a:p>
            <a:r>
              <a:rPr lang="en-US" dirty="0" smtClean="0"/>
              <a:t>The </a:t>
            </a:r>
            <a:r>
              <a:rPr lang="en-US" dirty="0"/>
              <a:t>portion of the matrix </a:t>
            </a:r>
            <a:r>
              <a:rPr lang="en-US" dirty="0" smtClean="0"/>
              <a:t>operations may be estimated as</a:t>
            </a:r>
            <a:endParaRPr lang="ru-RU" dirty="0" smtClean="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3224213" y="4149725"/>
          <a:ext cx="1982787" cy="838200"/>
        </p:xfrm>
        <a:graphic>
          <a:graphicData uri="http://schemas.openxmlformats.org/presentationml/2006/ole">
            <p:oleObj spid="_x0000_s9263" name="Формула" r:id="rId3" imgW="990600" imgH="419100" progId="Equation.3">
              <p:embed/>
            </p:oleObj>
          </a:graphicData>
        </a:graphic>
      </p:graphicFrame>
      <p:sp>
        <p:nvSpPr>
          <p:cNvPr id="9222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6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Solution error</a:t>
            </a:r>
            <a:endParaRPr lang="ru-RU" sz="2800" dirty="0" smtClean="0"/>
          </a:p>
        </p:txBody>
      </p:sp>
      <p:sp>
        <p:nvSpPr>
          <p:cNvPr id="20486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 is known that the solution obtained on the computer with the machine epsilon </a:t>
            </a:r>
            <a:r>
              <a:rPr lang="en-US" i="1" dirty="0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i="1" baseline="-25000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dirty="0" smtClean="0">
                <a:sym typeface="Symbol" pitchFamily="18" charset="2"/>
              </a:rPr>
              <a:t> is an exact solution of the perturbed</a:t>
            </a:r>
            <a:r>
              <a:rPr lang="en-US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system</a:t>
            </a:r>
            <a:endParaRPr lang="ru-RU" dirty="0" smtClean="0">
              <a:sym typeface="Symbol" pitchFamily="18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dirty="0" smtClean="0">
                <a:sym typeface="Symbol" pitchFamily="18" charset="2"/>
              </a:rPr>
              <a:t>	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+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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b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</a:t>
            </a:r>
          </a:p>
          <a:p>
            <a:pPr>
              <a:buNone/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</a:t>
            </a:r>
            <a:r>
              <a:rPr lang="en-US" dirty="0" smtClean="0">
                <a:latin typeface="+mj-lt"/>
                <a:cs typeface="Times New Roman" pitchFamily="18" charset="0"/>
                <a:sym typeface="Symbol" pitchFamily="18" charset="2"/>
              </a:rPr>
              <a:t>the norm of the perturbation matrix is</a:t>
            </a:r>
            <a:endParaRPr lang="ru-RU" dirty="0" smtClean="0">
              <a:latin typeface="+mj-lt"/>
              <a:cs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		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||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||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≤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en-US" sz="2800" i="1" dirty="0" err="1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sz="2800" i="1" baseline="-25000" dirty="0" err="1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||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||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</a:t>
            </a:r>
            <a:r>
              <a:rPr lang="en-US" sz="2800" i="1" dirty="0" smtClean="0">
                <a:latin typeface="Times New Roman" pitchFamily="18" charset="0"/>
                <a:sym typeface="Symbol" pitchFamily="18" charset="2"/>
              </a:rPr>
              <a:t></a:t>
            </a:r>
            <a:r>
              <a:rPr lang="en-US" sz="2800" i="1" baseline="-25000" dirty="0" smtClean="0">
                <a:latin typeface="Times New Roman" pitchFamily="18" charset="0"/>
                <a:sym typeface="Symbol" pitchFamily="18" charset="2"/>
              </a:rPr>
              <a:t>m</a:t>
            </a:r>
            <a:r>
              <a:rPr lang="en-US" sz="2800" baseline="30000" dirty="0" smtClean="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)</a:t>
            </a:r>
          </a:p>
          <a:p>
            <a:pPr>
              <a:defRPr/>
            </a:pPr>
            <a:r>
              <a:rPr lang="en-US" dirty="0" smtClean="0">
                <a:latin typeface="+mj-lt"/>
                <a:cs typeface="Times New Roman" pitchFamily="18" charset="0"/>
                <a:sym typeface="Symbol" pitchFamily="18" charset="2"/>
              </a:rPr>
              <a:t>Then, consider the Gaussian algorithm for the systems of general type</a:t>
            </a:r>
            <a:endParaRPr lang="ru-RU" dirty="0" smtClean="0">
              <a:latin typeface="+mj-lt"/>
              <a:cs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  <a:defRPr/>
            </a:pPr>
            <a:r>
              <a:rPr lang="ru-RU" i="1" dirty="0" smtClean="0">
                <a:latin typeface="+mj-lt"/>
                <a:cs typeface="Times New Roman" pitchFamily="18" charset="0"/>
                <a:sym typeface="Symbol" pitchFamily="18" charset="2"/>
              </a:rPr>
              <a:t>					</a:t>
            </a:r>
            <a:r>
              <a:rPr lang="en-US" i="1" dirty="0" smtClean="0">
                <a:latin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</a:rPr>
              <a:t>Ax</a:t>
            </a:r>
            <a:r>
              <a:rPr lang="en-US" sz="2800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sz="2800" i="1" dirty="0" err="1" smtClean="0">
                <a:latin typeface="Times New Roman" pitchFamily="18" charset="0"/>
              </a:rPr>
              <a:t>b</a:t>
            </a:r>
            <a:r>
              <a:rPr lang="ru-RU" dirty="0" smtClean="0"/>
              <a:t>			</a:t>
            </a:r>
            <a:r>
              <a:rPr lang="en-US" i="1" dirty="0" smtClean="0">
                <a:latin typeface="Times New Roman" pitchFamily="18" charset="0"/>
              </a:rPr>
              <a:t> </a:t>
            </a: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749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7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 smtClean="0"/>
              <a:t>Gaussian method</a:t>
            </a:r>
            <a:endParaRPr lang="ru-RU" sz="2800" dirty="0" smtClean="0"/>
          </a:p>
        </p:txBody>
      </p:sp>
      <p:sp>
        <p:nvSpPr>
          <p:cNvPr id="10244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The main idea is a reduction of the matrix A to an upper triangular form by equivalent transformations</a:t>
            </a:r>
          </a:p>
          <a:p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</a:rPr>
              <a:t>		</a:t>
            </a:r>
            <a:r>
              <a:rPr lang="en-US" i="1" dirty="0" err="1" smtClean="0">
                <a:latin typeface="Times New Roman" pitchFamily="18" charset="0"/>
              </a:rPr>
              <a:t>Ux</a:t>
            </a:r>
            <a:r>
              <a:rPr lang="en-US" dirty="0" err="1" smtClean="0">
                <a:latin typeface="Times New Roman" pitchFamily="18" charset="0"/>
                <a:sym typeface="Symbol" pitchFamily="18" charset="2"/>
              </a:rPr>
              <a:t></a:t>
            </a:r>
            <a:r>
              <a:rPr lang="en-US" i="1" dirty="0" err="1" smtClean="0">
                <a:latin typeface="Times New Roman" pitchFamily="18" charset="0"/>
              </a:rPr>
              <a:t>c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/>
              <a:t>The equivalent transformations </a:t>
            </a:r>
            <a:r>
              <a:rPr lang="en-US" dirty="0" smtClean="0"/>
              <a:t>include</a:t>
            </a:r>
            <a:endParaRPr lang="ru-RU" dirty="0" smtClean="0"/>
          </a:p>
          <a:p>
            <a:pPr lvl="1"/>
            <a:r>
              <a:rPr lang="en-US" dirty="0" smtClean="0"/>
              <a:t>multiplying any equation by a constant;</a:t>
            </a:r>
          </a:p>
          <a:p>
            <a:pPr lvl="1"/>
            <a:r>
              <a:rPr lang="en-US" dirty="0" smtClean="0"/>
              <a:t>adding </a:t>
            </a:r>
            <a:r>
              <a:rPr lang="en-US" dirty="0"/>
              <a:t>any system equation to other one</a:t>
            </a:r>
            <a:endParaRPr lang="ru-RU" dirty="0" smtClean="0"/>
          </a:p>
          <a:p>
            <a:endParaRPr lang="ru-RU" baseline="-25000" dirty="0" smtClean="0">
              <a:latin typeface="Times New Roman" pitchFamily="18" charset="0"/>
            </a:endParaRP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7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0249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4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80543051"/>
              </p:ext>
            </p:extLst>
          </p:nvPr>
        </p:nvGraphicFramePr>
        <p:xfrm>
          <a:off x="3657600" y="1988840"/>
          <a:ext cx="3095625" cy="1857375"/>
        </p:xfrm>
        <a:graphic>
          <a:graphicData uri="http://schemas.openxmlformats.org/presentationml/2006/ole">
            <p:oleObj spid="_x0000_s10286" name="Формула" r:id="rId3" imgW="1574800" imgH="939800" progId="Equation.3">
              <p:embed/>
            </p:oleObj>
          </a:graphicData>
        </a:graphic>
      </p:graphicFrame>
      <p:sp>
        <p:nvSpPr>
          <p:cNvPr id="10250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8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800" dirty="0"/>
              <a:t>Gaussian method </a:t>
            </a:r>
            <a:r>
              <a:rPr lang="en-US" sz="2800" dirty="0" smtClean="0"/>
              <a:t>– forward elimination phase</a:t>
            </a:r>
            <a:endParaRPr lang="ru-RU" sz="2800" dirty="0" smtClean="0"/>
          </a:p>
        </p:txBody>
      </p:sp>
      <p:sp>
        <p:nvSpPr>
          <p:cNvPr id="11269" name="Содержимое 2"/>
          <p:cNvSpPr>
            <a:spLocks noGrp="1"/>
          </p:cNvSpPr>
          <p:nvPr>
            <p:ph idx="4294967295"/>
          </p:nvPr>
        </p:nvSpPr>
        <p:spPr>
          <a:xfrm>
            <a:off x="495300" y="1196975"/>
            <a:ext cx="9137650" cy="4968875"/>
          </a:xfrm>
        </p:spPr>
        <p:txBody>
          <a:bodyPr/>
          <a:lstStyle/>
          <a:p>
            <a:r>
              <a:rPr lang="en-US" dirty="0" smtClean="0"/>
              <a:t>At method iteration </a:t>
            </a:r>
            <a:r>
              <a:rPr lang="ru-RU" i="1" dirty="0" smtClean="0">
                <a:latin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</a:rPr>
              <a:t>, 1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</a:t>
            </a:r>
            <a:r>
              <a:rPr lang="ru-RU" i="1" dirty="0" smtClean="0">
                <a:latin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sym typeface="Symbol" pitchFamily="18" charset="2"/>
              </a:rPr>
              <a:t></a:t>
            </a:r>
            <a:r>
              <a:rPr lang="ru-RU" i="1" dirty="0" smtClean="0">
                <a:latin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</a:rPr>
              <a:t>,</a:t>
            </a:r>
            <a:r>
              <a:rPr lang="ru-RU" dirty="0" smtClean="0"/>
              <a:t> </a:t>
            </a:r>
            <a:r>
              <a:rPr lang="en-US" dirty="0" smtClean="0"/>
              <a:t>the unknown </a:t>
            </a:r>
            <a:r>
              <a:rPr lang="ru-RU" i="1" dirty="0" smtClean="0">
                <a:latin typeface="Times New Roman" pitchFamily="18" charset="0"/>
              </a:rPr>
              <a:t>i</a:t>
            </a:r>
            <a:r>
              <a:rPr lang="ru-RU" dirty="0" smtClean="0"/>
              <a:t> </a:t>
            </a:r>
            <a:r>
              <a:rPr lang="en-US" dirty="0" smtClean="0"/>
              <a:t>is eliminated from all the equations with numbers </a:t>
            </a:r>
            <a:r>
              <a:rPr lang="ru-RU" i="1" dirty="0" smtClean="0">
                <a:latin typeface="Times New Roman" pitchFamily="18" charset="0"/>
              </a:rPr>
              <a:t>k</a:t>
            </a:r>
            <a:r>
              <a:rPr lang="en-US" i="1" dirty="0" smtClean="0">
                <a:latin typeface="Times New Roman" pitchFamily="18" charset="0"/>
              </a:rPr>
              <a:t>, </a:t>
            </a:r>
            <a:r>
              <a:rPr lang="ru-RU" i="1" dirty="0" smtClean="0">
                <a:latin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</a:rPr>
              <a:t>&lt;</a:t>
            </a:r>
            <a:r>
              <a:rPr lang="ru-RU" i="1" dirty="0" err="1" smtClean="0">
                <a:latin typeface="Times New Roman" pitchFamily="18" charset="0"/>
              </a:rPr>
              <a:t>k</a:t>
            </a:r>
            <a:r>
              <a:rPr lang="ru-RU" dirty="0" err="1" smtClean="0">
                <a:latin typeface="Times New Roman" pitchFamily="18" charset="0"/>
                <a:sym typeface="Symbol" pitchFamily="18" charset="2"/>
              </a:rPr>
              <a:t></a:t>
            </a:r>
            <a:r>
              <a:rPr lang="ru-RU" i="1" dirty="0" err="1" smtClean="0">
                <a:latin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</a:rPr>
              <a:t>.</a:t>
            </a:r>
            <a:r>
              <a:rPr lang="ru-RU" dirty="0" smtClean="0"/>
              <a:t> </a:t>
            </a:r>
            <a:r>
              <a:rPr lang="en-US" dirty="0" smtClean="0"/>
              <a:t>In order to do this, the row </a:t>
            </a:r>
            <a:r>
              <a:rPr lang="ru-RU" i="1" dirty="0" smtClean="0">
                <a:latin typeface="Times New Roman" pitchFamily="18" charset="0"/>
              </a:rPr>
              <a:t>i</a:t>
            </a:r>
            <a:r>
              <a:rPr lang="en-US" dirty="0" smtClean="0"/>
              <a:t>, multiplied by the constant </a:t>
            </a:r>
            <a:r>
              <a:rPr lang="ru-RU" dirty="0"/>
              <a:t>(</a:t>
            </a:r>
            <a:r>
              <a:rPr lang="ru-RU" i="1" dirty="0" err="1">
                <a:latin typeface="Times New Roman" pitchFamily="18" charset="0"/>
              </a:rPr>
              <a:t>a</a:t>
            </a:r>
            <a:r>
              <a:rPr lang="ru-RU" i="1" baseline="-25000" dirty="0" err="1">
                <a:latin typeface="Times New Roman" pitchFamily="18" charset="0"/>
              </a:rPr>
              <a:t>ki</a:t>
            </a:r>
            <a:r>
              <a:rPr lang="ru-RU" dirty="0">
                <a:latin typeface="Times New Roman" pitchFamily="18" charset="0"/>
              </a:rPr>
              <a:t>/</a:t>
            </a:r>
            <a:r>
              <a:rPr lang="ru-RU" i="1" dirty="0" err="1">
                <a:latin typeface="Times New Roman" pitchFamily="18" charset="0"/>
              </a:rPr>
              <a:t>a</a:t>
            </a:r>
            <a:r>
              <a:rPr lang="ru-RU" i="1" baseline="-25000" dirty="0" err="1">
                <a:latin typeface="Times New Roman" pitchFamily="18" charset="0"/>
              </a:rPr>
              <a:t>ii</a:t>
            </a:r>
            <a:r>
              <a:rPr lang="ru-RU" dirty="0" smtClean="0"/>
              <a:t>)</a:t>
            </a:r>
            <a:r>
              <a:rPr lang="en-US" dirty="0" smtClean="0"/>
              <a:t>, is subtracted from these equations, so that the resulting coefficient of the unknown </a:t>
            </a:r>
            <a:r>
              <a:rPr lang="en-US" i="1" dirty="0">
                <a:latin typeface="Times New Roman" pitchFamily="18" charset="0"/>
              </a:rPr>
              <a:t>x</a:t>
            </a:r>
            <a:r>
              <a:rPr lang="ru-RU" i="1" baseline="-25000" dirty="0">
                <a:latin typeface="Times New Roman" pitchFamily="18" charset="0"/>
              </a:rPr>
              <a:t>i </a:t>
            </a:r>
            <a:r>
              <a:rPr lang="en-US" dirty="0" smtClean="0"/>
              <a:t>in the rows would be zero.</a:t>
            </a:r>
            <a:r>
              <a:rPr lang="ru-RU" dirty="0" smtClean="0"/>
              <a:t> </a:t>
            </a:r>
          </a:p>
          <a:p>
            <a:r>
              <a:rPr lang="en-US" dirty="0" smtClean="0"/>
              <a:t>All the necessary calculations are determined by the following correlations: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	where                   are the Gaussian multipliers</a:t>
            </a:r>
            <a:r>
              <a:rPr lang="ru-RU" dirty="0" smtClean="0"/>
              <a:t>.</a:t>
            </a:r>
          </a:p>
        </p:txBody>
      </p:sp>
      <p:sp>
        <p:nvSpPr>
          <p:cNvPr id="11270" name="Rectangle 4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1" name="Rectangle 5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2" name="Rectangle 6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3" name="Rectangle 7"/>
          <p:cNvSpPr>
            <a:spLocks noChangeArrowheads="1"/>
          </p:cNvSpPr>
          <p:nvPr/>
        </p:nvSpPr>
        <p:spPr bwMode="auto">
          <a:xfrm>
            <a:off x="0" y="428625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4" name="Rectangle 8"/>
          <p:cNvSpPr>
            <a:spLocks noChangeArrowheads="1"/>
          </p:cNvSpPr>
          <p:nvPr/>
        </p:nvSpPr>
        <p:spPr bwMode="auto">
          <a:xfrm>
            <a:off x="0" y="295751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0" y="320040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73896143"/>
              </p:ext>
            </p:extLst>
          </p:nvPr>
        </p:nvGraphicFramePr>
        <p:xfrm>
          <a:off x="1065213" y="3861048"/>
          <a:ext cx="5975350" cy="908050"/>
        </p:xfrm>
        <a:graphic>
          <a:graphicData uri="http://schemas.openxmlformats.org/presentationml/2006/ole">
            <p:oleObj spid="_x0000_s11358" name="Формула" r:id="rId3" imgW="3009900" imgH="457200" progId="Equation.3">
              <p:embed/>
            </p:oleObj>
          </a:graphicData>
        </a:graphic>
      </p:graphicFrame>
      <p:sp>
        <p:nvSpPr>
          <p:cNvPr id="11276" name="Rectangle 1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00117704"/>
              </p:ext>
            </p:extLst>
          </p:nvPr>
        </p:nvGraphicFramePr>
        <p:xfrm>
          <a:off x="1856656" y="4797152"/>
          <a:ext cx="1439863" cy="415925"/>
        </p:xfrm>
        <a:graphic>
          <a:graphicData uri="http://schemas.openxmlformats.org/presentationml/2006/ole">
            <p:oleObj spid="_x0000_s11359" name="Формула" r:id="rId4" imgW="787400" imgH="228600" progId="Equation.3">
              <p:embed/>
            </p:oleObj>
          </a:graphicData>
        </a:graphic>
      </p:graphicFrame>
      <p:sp>
        <p:nvSpPr>
          <p:cNvPr id="11277" name="Дата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defRPr/>
            </a:pPr>
            <a:r>
              <a:rPr lang="en-US" dirty="0"/>
              <a:t>N. Novgorod</a:t>
            </a:r>
            <a:r>
              <a:rPr lang="ru-RU" dirty="0"/>
              <a:t>, 2014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395F45-E841-462A-AE4C-2FD404BBB533}" type="slidenum">
              <a:rPr lang="ru-RU" smtClean="0"/>
              <a:pPr>
                <a:defRPr/>
              </a:pPr>
              <a:t>9</a:t>
            </a:fld>
            <a:r>
              <a:rPr lang="ru-RU" smtClean="0"/>
              <a:t> </a:t>
            </a:r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Gaussian elimination method for solving system of general type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9151</TotalTime>
  <Words>1859</Words>
  <Application>Microsoft Office PowerPoint</Application>
  <PresentationFormat>Лист A4 (210x297 мм)</PresentationFormat>
  <Paragraphs>339</Paragraphs>
  <Slides>33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Оформление по умолчанию</vt:lpstr>
      <vt:lpstr>Формула</vt:lpstr>
      <vt:lpstr>Picture</vt:lpstr>
      <vt:lpstr>Gaussian elimination method</vt:lpstr>
      <vt:lpstr>Content</vt:lpstr>
      <vt:lpstr>Problem statement</vt:lpstr>
      <vt:lpstr>Triangular matrices</vt:lpstr>
      <vt:lpstr>Case of several right-hand sides</vt:lpstr>
      <vt:lpstr>Case of several right-hand sides</vt:lpstr>
      <vt:lpstr>Solution error</vt:lpstr>
      <vt:lpstr>Gaussian method</vt:lpstr>
      <vt:lpstr>Gaussian method – forward elimination phase</vt:lpstr>
      <vt:lpstr>Gaussian method</vt:lpstr>
      <vt:lpstr>Gaussian method – back substitution</vt:lpstr>
      <vt:lpstr>LU-decomposition of matrix</vt:lpstr>
      <vt:lpstr>Connection between LU-decomposition and Gaussian method</vt:lpstr>
      <vt:lpstr>Connection between LU-decomposition and Gaussian method</vt:lpstr>
      <vt:lpstr>Pivot element choice</vt:lpstr>
      <vt:lpstr>Solution error</vt:lpstr>
      <vt:lpstr>Solution error</vt:lpstr>
      <vt:lpstr>Parallel algorithm</vt:lpstr>
      <vt:lpstr>Parallel algorithm</vt:lpstr>
      <vt:lpstr>Efficiency estimate</vt:lpstr>
      <vt:lpstr>Слайд 21</vt:lpstr>
      <vt:lpstr>Слайд 22</vt:lpstr>
      <vt:lpstr>Block LU-decomposition</vt:lpstr>
      <vt:lpstr>Block algorithm</vt:lpstr>
      <vt:lpstr>Block algorithm</vt:lpstr>
      <vt:lpstr>Block algorithm</vt:lpstr>
      <vt:lpstr>Complexity estimate</vt:lpstr>
      <vt:lpstr>Parallelization of block algorithm</vt:lpstr>
      <vt:lpstr>Слайд 29</vt:lpstr>
      <vt:lpstr>Слайд 30</vt:lpstr>
      <vt:lpstr>References</vt:lpstr>
      <vt:lpstr>Internet resources</vt:lpstr>
      <vt:lpstr>Team of authors</vt:lpstr>
    </vt:vector>
  </TitlesOfParts>
  <Company>Нижегородский университет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Параллельные численные методы. Метод Гаусса</dc:title>
  <dc:creator>Баркалов К.А.</dc:creator>
  <cp:lastModifiedBy>bka</cp:lastModifiedBy>
  <cp:revision>1572</cp:revision>
  <dcterms:created xsi:type="dcterms:W3CDTF">2004-08-14T10:27:56Z</dcterms:created>
  <dcterms:modified xsi:type="dcterms:W3CDTF">2014-11-18T15:25:05Z</dcterms:modified>
</cp:coreProperties>
</file>