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5"/>
  </p:notesMasterIdLst>
  <p:handoutMasterIdLst>
    <p:handoutMasterId r:id="rId136"/>
  </p:handoutMasterIdLst>
  <p:sldIdLst>
    <p:sldId id="478" r:id="rId2"/>
    <p:sldId id="590" r:id="rId3"/>
    <p:sldId id="616" r:id="rId4"/>
    <p:sldId id="601" r:id="rId5"/>
    <p:sldId id="668" r:id="rId6"/>
    <p:sldId id="604" r:id="rId7"/>
    <p:sldId id="670" r:id="rId8"/>
    <p:sldId id="671" r:id="rId9"/>
    <p:sldId id="675" r:id="rId10"/>
    <p:sldId id="674" r:id="rId11"/>
    <p:sldId id="621" r:id="rId12"/>
    <p:sldId id="677" r:id="rId13"/>
    <p:sldId id="689" r:id="rId14"/>
    <p:sldId id="691" r:id="rId15"/>
    <p:sldId id="692" r:id="rId16"/>
    <p:sldId id="693" r:id="rId17"/>
    <p:sldId id="694" r:id="rId18"/>
    <p:sldId id="695" r:id="rId19"/>
    <p:sldId id="696" r:id="rId20"/>
    <p:sldId id="697" r:id="rId21"/>
    <p:sldId id="698" r:id="rId22"/>
    <p:sldId id="700" r:id="rId23"/>
    <p:sldId id="701" r:id="rId24"/>
    <p:sldId id="703" r:id="rId25"/>
    <p:sldId id="806" r:id="rId26"/>
    <p:sldId id="704" r:id="rId27"/>
    <p:sldId id="705" r:id="rId28"/>
    <p:sldId id="706" r:id="rId29"/>
    <p:sldId id="707" r:id="rId30"/>
    <p:sldId id="708" r:id="rId31"/>
    <p:sldId id="709" r:id="rId32"/>
    <p:sldId id="710" r:id="rId33"/>
    <p:sldId id="711" r:id="rId34"/>
    <p:sldId id="712" r:id="rId35"/>
    <p:sldId id="690" r:id="rId36"/>
    <p:sldId id="713" r:id="rId37"/>
    <p:sldId id="714" r:id="rId38"/>
    <p:sldId id="715" r:id="rId39"/>
    <p:sldId id="686" r:id="rId40"/>
    <p:sldId id="716" r:id="rId41"/>
    <p:sldId id="717" r:id="rId42"/>
    <p:sldId id="718" r:id="rId43"/>
    <p:sldId id="719" r:id="rId44"/>
    <p:sldId id="720" r:id="rId45"/>
    <p:sldId id="721" r:id="rId46"/>
    <p:sldId id="722" r:id="rId47"/>
    <p:sldId id="723" r:id="rId48"/>
    <p:sldId id="724" r:id="rId49"/>
    <p:sldId id="725" r:id="rId50"/>
    <p:sldId id="726" r:id="rId51"/>
    <p:sldId id="727" r:id="rId52"/>
    <p:sldId id="728" r:id="rId53"/>
    <p:sldId id="729" r:id="rId54"/>
    <p:sldId id="733" r:id="rId55"/>
    <p:sldId id="730" r:id="rId56"/>
    <p:sldId id="735" r:id="rId57"/>
    <p:sldId id="731" r:id="rId58"/>
    <p:sldId id="736" r:id="rId59"/>
    <p:sldId id="732" r:id="rId60"/>
    <p:sldId id="737" r:id="rId61"/>
    <p:sldId id="738" r:id="rId62"/>
    <p:sldId id="739" r:id="rId63"/>
    <p:sldId id="740" r:id="rId64"/>
    <p:sldId id="741" r:id="rId65"/>
    <p:sldId id="742" r:id="rId66"/>
    <p:sldId id="743" r:id="rId67"/>
    <p:sldId id="744" r:id="rId68"/>
    <p:sldId id="745" r:id="rId69"/>
    <p:sldId id="746" r:id="rId70"/>
    <p:sldId id="747" r:id="rId71"/>
    <p:sldId id="748" r:id="rId72"/>
    <p:sldId id="749" r:id="rId73"/>
    <p:sldId id="750" r:id="rId74"/>
    <p:sldId id="751" r:id="rId75"/>
    <p:sldId id="752" r:id="rId76"/>
    <p:sldId id="753" r:id="rId77"/>
    <p:sldId id="754" r:id="rId78"/>
    <p:sldId id="755" r:id="rId79"/>
    <p:sldId id="756" r:id="rId80"/>
    <p:sldId id="757" r:id="rId81"/>
    <p:sldId id="758" r:id="rId82"/>
    <p:sldId id="759" r:id="rId83"/>
    <p:sldId id="760" r:id="rId84"/>
    <p:sldId id="761" r:id="rId85"/>
    <p:sldId id="762" r:id="rId86"/>
    <p:sldId id="763" r:id="rId87"/>
    <p:sldId id="764" r:id="rId88"/>
    <p:sldId id="765" r:id="rId89"/>
    <p:sldId id="766" r:id="rId90"/>
    <p:sldId id="767" r:id="rId91"/>
    <p:sldId id="768" r:id="rId92"/>
    <p:sldId id="769" r:id="rId93"/>
    <p:sldId id="770" r:id="rId94"/>
    <p:sldId id="771" r:id="rId95"/>
    <p:sldId id="772" r:id="rId96"/>
    <p:sldId id="773" r:id="rId97"/>
    <p:sldId id="774" r:id="rId98"/>
    <p:sldId id="775" r:id="rId99"/>
    <p:sldId id="776" r:id="rId100"/>
    <p:sldId id="777" r:id="rId101"/>
    <p:sldId id="778" r:id="rId102"/>
    <p:sldId id="779" r:id="rId103"/>
    <p:sldId id="780" r:id="rId104"/>
    <p:sldId id="782" r:id="rId105"/>
    <p:sldId id="781" r:id="rId106"/>
    <p:sldId id="783" r:id="rId107"/>
    <p:sldId id="789" r:id="rId108"/>
    <p:sldId id="785" r:id="rId109"/>
    <p:sldId id="786" r:id="rId110"/>
    <p:sldId id="787" r:id="rId111"/>
    <p:sldId id="788" r:id="rId112"/>
    <p:sldId id="790" r:id="rId113"/>
    <p:sldId id="791" r:id="rId114"/>
    <p:sldId id="784" r:id="rId115"/>
    <p:sldId id="792" r:id="rId116"/>
    <p:sldId id="793" r:id="rId117"/>
    <p:sldId id="794" r:id="rId118"/>
    <p:sldId id="795" r:id="rId119"/>
    <p:sldId id="796" r:id="rId120"/>
    <p:sldId id="797" r:id="rId121"/>
    <p:sldId id="798" r:id="rId122"/>
    <p:sldId id="799" r:id="rId123"/>
    <p:sldId id="591" r:id="rId124"/>
    <p:sldId id="592" r:id="rId125"/>
    <p:sldId id="800" r:id="rId126"/>
    <p:sldId id="801" r:id="rId127"/>
    <p:sldId id="802" r:id="rId128"/>
    <p:sldId id="803" r:id="rId129"/>
    <p:sldId id="804" r:id="rId130"/>
    <p:sldId id="596" r:id="rId131"/>
    <p:sldId id="597" r:id="rId132"/>
    <p:sldId id="805" r:id="rId133"/>
    <p:sldId id="598" r:id="rId134"/>
  </p:sldIdLst>
  <p:sldSz cx="9906000" cy="6858000" type="A4"/>
  <p:notesSz cx="6858000" cy="9144000"/>
  <p:defaultTextStyle>
    <a:defPPr>
      <a:defRPr lang="ru-RU"/>
    </a:defPPr>
    <a:lvl1pPr algn="r" rtl="0" fontAlgn="base">
      <a:spcBef>
        <a:spcPct val="0"/>
      </a:spcBef>
      <a:spcAft>
        <a:spcPct val="0"/>
      </a:spcAft>
      <a:defRPr kern="1200">
        <a:solidFill>
          <a:schemeClr val="tx1"/>
        </a:solidFill>
        <a:latin typeface="Bernard MT Condensed" pitchFamily="18" charset="0"/>
        <a:ea typeface="+mn-ea"/>
        <a:cs typeface="Arial" charset="0"/>
      </a:defRPr>
    </a:lvl1pPr>
    <a:lvl2pPr marL="457200" algn="r" rtl="0" fontAlgn="base">
      <a:spcBef>
        <a:spcPct val="0"/>
      </a:spcBef>
      <a:spcAft>
        <a:spcPct val="0"/>
      </a:spcAft>
      <a:defRPr kern="1200">
        <a:solidFill>
          <a:schemeClr val="tx1"/>
        </a:solidFill>
        <a:latin typeface="Bernard MT Condensed" pitchFamily="18" charset="0"/>
        <a:ea typeface="+mn-ea"/>
        <a:cs typeface="Arial" charset="0"/>
      </a:defRPr>
    </a:lvl2pPr>
    <a:lvl3pPr marL="914400" algn="r" rtl="0" fontAlgn="base">
      <a:spcBef>
        <a:spcPct val="0"/>
      </a:spcBef>
      <a:spcAft>
        <a:spcPct val="0"/>
      </a:spcAft>
      <a:defRPr kern="1200">
        <a:solidFill>
          <a:schemeClr val="tx1"/>
        </a:solidFill>
        <a:latin typeface="Bernard MT Condensed" pitchFamily="18" charset="0"/>
        <a:ea typeface="+mn-ea"/>
        <a:cs typeface="Arial" charset="0"/>
      </a:defRPr>
    </a:lvl3pPr>
    <a:lvl4pPr marL="1371600" algn="r" rtl="0" fontAlgn="base">
      <a:spcBef>
        <a:spcPct val="0"/>
      </a:spcBef>
      <a:spcAft>
        <a:spcPct val="0"/>
      </a:spcAft>
      <a:defRPr kern="1200">
        <a:solidFill>
          <a:schemeClr val="tx1"/>
        </a:solidFill>
        <a:latin typeface="Bernard MT Condensed" pitchFamily="18" charset="0"/>
        <a:ea typeface="+mn-ea"/>
        <a:cs typeface="Arial" charset="0"/>
      </a:defRPr>
    </a:lvl4pPr>
    <a:lvl5pPr marL="1828800" algn="r" rtl="0" fontAlgn="base">
      <a:spcBef>
        <a:spcPct val="0"/>
      </a:spcBef>
      <a:spcAft>
        <a:spcPct val="0"/>
      </a:spcAft>
      <a:defRPr kern="1200">
        <a:solidFill>
          <a:schemeClr val="tx1"/>
        </a:solidFill>
        <a:latin typeface="Bernard MT Condensed" pitchFamily="18" charset="0"/>
        <a:ea typeface="+mn-ea"/>
        <a:cs typeface="Arial" charset="0"/>
      </a:defRPr>
    </a:lvl5pPr>
    <a:lvl6pPr marL="2286000" algn="l" defTabSz="914400" rtl="0" eaLnBrk="1" latinLnBrk="0" hangingPunct="1">
      <a:defRPr kern="1200">
        <a:solidFill>
          <a:schemeClr val="tx1"/>
        </a:solidFill>
        <a:latin typeface="Bernard MT Condensed" pitchFamily="18" charset="0"/>
        <a:ea typeface="+mn-ea"/>
        <a:cs typeface="Arial" charset="0"/>
      </a:defRPr>
    </a:lvl6pPr>
    <a:lvl7pPr marL="2743200" algn="l" defTabSz="914400" rtl="0" eaLnBrk="1" latinLnBrk="0" hangingPunct="1">
      <a:defRPr kern="1200">
        <a:solidFill>
          <a:schemeClr val="tx1"/>
        </a:solidFill>
        <a:latin typeface="Bernard MT Condensed" pitchFamily="18" charset="0"/>
        <a:ea typeface="+mn-ea"/>
        <a:cs typeface="Arial" charset="0"/>
      </a:defRPr>
    </a:lvl7pPr>
    <a:lvl8pPr marL="3200400" algn="l" defTabSz="914400" rtl="0" eaLnBrk="1" latinLnBrk="0" hangingPunct="1">
      <a:defRPr kern="1200">
        <a:solidFill>
          <a:schemeClr val="tx1"/>
        </a:solidFill>
        <a:latin typeface="Bernard MT Condensed" pitchFamily="18" charset="0"/>
        <a:ea typeface="+mn-ea"/>
        <a:cs typeface="Arial" charset="0"/>
      </a:defRPr>
    </a:lvl8pPr>
    <a:lvl9pPr marL="3657600" algn="l" defTabSz="914400" rtl="0" eaLnBrk="1" latinLnBrk="0" hangingPunct="1">
      <a:defRPr kern="1200">
        <a:solidFill>
          <a:schemeClr val="tx1"/>
        </a:solidFill>
        <a:latin typeface="Bernard MT Condensed"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0000"/>
    <a:srgbClr val="CC0000"/>
    <a:srgbClr val="0969CD"/>
    <a:srgbClr val="00863D"/>
    <a:srgbClr val="CCCCCC"/>
    <a:srgbClr val="FFFF00"/>
    <a:srgbClr val="808080"/>
    <a:srgbClr val="7575D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98" autoAdjust="0"/>
    <p:restoredTop sz="99832" autoAdjust="0"/>
  </p:normalViewPr>
  <p:slideViewPr>
    <p:cSldViewPr>
      <p:cViewPr>
        <p:scale>
          <a:sx n="90" d="100"/>
          <a:sy n="90" d="100"/>
        </p:scale>
        <p:origin x="-894" y="-168"/>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1794"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handoutMaster" Target="handoutMasters/handout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ru-RU"/>
          </a:p>
        </p:txBody>
      </p:sp>
      <p:sp>
        <p:nvSpPr>
          <p:cNvPr id="921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ru-RU"/>
          </a:p>
        </p:txBody>
      </p:sp>
      <p:sp>
        <p:nvSpPr>
          <p:cNvPr id="922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ru-RU"/>
          </a:p>
        </p:txBody>
      </p:sp>
      <p:sp>
        <p:nvSpPr>
          <p:cNvPr id="922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fld id="{208A971D-A7CE-45F3-A711-E16813CF755D}" type="slidenum">
              <a:rPr lang="ru-RU"/>
              <a:pPr>
                <a:defRPr/>
              </a:pPr>
              <a:t>‹#›</a:t>
            </a:fld>
            <a:endParaRPr lang="ru-RU"/>
          </a:p>
        </p:txBody>
      </p:sp>
    </p:spTree>
    <p:extLst>
      <p:ext uri="{BB962C8B-B14F-4D97-AF65-F5344CB8AC3E}">
        <p14:creationId xmlns:p14="http://schemas.microsoft.com/office/powerpoint/2010/main" xmlns="" val="22599308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ru-RU"/>
          </a:p>
        </p:txBody>
      </p:sp>
      <p:sp>
        <p:nvSpPr>
          <p:cNvPr id="8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ru-RU"/>
          </a:p>
        </p:txBody>
      </p:sp>
      <p:sp>
        <p:nvSpPr>
          <p:cNvPr id="158724" name="Rectangle 4"/>
          <p:cNvSpPr>
            <a:spLocks noGrp="1" noRot="1" noChangeAspect="1" noChangeArrowheads="1" noTextEdit="1"/>
          </p:cNvSpPr>
          <p:nvPr>
            <p:ph type="sldImg" idx="2"/>
          </p:nvPr>
        </p:nvSpPr>
        <p:spPr bwMode="auto">
          <a:xfrm>
            <a:off x="952500" y="685800"/>
            <a:ext cx="4953000" cy="3429000"/>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ru-RU"/>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fld id="{17FB1AE1-A52B-4936-90B7-6B3BE0011FE0}" type="slidenum">
              <a:rPr lang="ru-RU"/>
              <a:pPr>
                <a:defRPr/>
              </a:pPr>
              <a:t>‹#›</a:t>
            </a:fld>
            <a:endParaRPr lang="ru-RU"/>
          </a:p>
        </p:txBody>
      </p:sp>
    </p:spTree>
    <p:extLst>
      <p:ext uri="{BB962C8B-B14F-4D97-AF65-F5344CB8AC3E}">
        <p14:creationId xmlns:p14="http://schemas.microsoft.com/office/powerpoint/2010/main" xmlns="" val="14392861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p:spPr>
        <p:txBody>
          <a:bodyPr/>
          <a:lstStyle/>
          <a:p>
            <a:fld id="{0FF5BE37-EBBA-487D-B0FA-C365E76D7564}" type="slidenum">
              <a:rPr lang="ru-RU" smtClean="0"/>
              <a:pPr/>
              <a:t>1</a:t>
            </a:fld>
            <a:endParaRPr lang="ru-RU" smtClean="0"/>
          </a:p>
        </p:txBody>
      </p:sp>
      <p:sp>
        <p:nvSpPr>
          <p:cNvPr id="159747" name="Rectangle 2"/>
          <p:cNvSpPr>
            <a:spLocks noGrp="1" noRot="1" noChangeAspect="1" noChangeArrowheads="1" noTextEdit="1"/>
          </p:cNvSpPr>
          <p:nvPr>
            <p:ph type="sldImg"/>
          </p:nvPr>
        </p:nvSpPr>
        <p:spPr>
          <a:solidFill>
            <a:srgbClr val="FFFFFF"/>
          </a:solidFill>
          <a:ln/>
        </p:spPr>
      </p:sp>
      <p:sp>
        <p:nvSpPr>
          <p:cNvPr id="15974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4" name="Рисунок 12"/>
          <p:cNvPicPr>
            <a:picLocks noChangeAspect="1"/>
          </p:cNvPicPr>
          <p:nvPr userDrawn="1"/>
        </p:nvPicPr>
        <p:blipFill>
          <a:blip r:embed="rId2" cstate="print"/>
          <a:srcRect/>
          <a:stretch>
            <a:fillRect/>
          </a:stretch>
        </p:blipFill>
        <p:spPr bwMode="auto">
          <a:xfrm>
            <a:off x="128588" y="103188"/>
            <a:ext cx="1093787" cy="1093787"/>
          </a:xfrm>
          <a:prstGeom prst="rect">
            <a:avLst/>
          </a:prstGeom>
          <a:noFill/>
          <a:ln w="9525">
            <a:noFill/>
            <a:miter lim="800000"/>
            <a:headEnd/>
            <a:tailEnd/>
          </a:ln>
        </p:spPr>
      </p:pic>
      <p:sp>
        <p:nvSpPr>
          <p:cNvPr id="12290" name="Rectangle 1026"/>
          <p:cNvSpPr>
            <a:spLocks noGrp="1" noChangeArrowheads="1"/>
          </p:cNvSpPr>
          <p:nvPr>
            <p:ph type="ctrTitle"/>
          </p:nvPr>
        </p:nvSpPr>
        <p:spPr>
          <a:xfrm>
            <a:off x="742950" y="2130425"/>
            <a:ext cx="8420100" cy="1470025"/>
          </a:xfrm>
        </p:spPr>
        <p:txBody>
          <a:bodyPr/>
          <a:lstStyle>
            <a:lvl1pPr>
              <a:defRPr/>
            </a:lvl1pPr>
          </a:lstStyle>
          <a:p>
            <a:r>
              <a:rPr lang="ru-RU"/>
              <a:t>Образец заголовка</a:t>
            </a:r>
          </a:p>
        </p:txBody>
      </p:sp>
      <p:sp>
        <p:nvSpPr>
          <p:cNvPr id="12291" name="Rectangle 1027"/>
          <p:cNvSpPr>
            <a:spLocks noGrp="1" noChangeArrowheads="1"/>
          </p:cNvSpPr>
          <p:nvPr>
            <p:ph type="subTitle" idx="1"/>
          </p:nvPr>
        </p:nvSpPr>
        <p:spPr>
          <a:xfrm>
            <a:off x="1485900" y="3886200"/>
            <a:ext cx="6934200" cy="1752600"/>
          </a:xfrm>
        </p:spPr>
        <p:txBody>
          <a:bodyPr/>
          <a:lstStyle>
            <a:lvl1pPr marL="0" indent="0" algn="ctr">
              <a:buFont typeface="Wingdings" pitchFamily="2" charset="2"/>
              <a:buNone/>
              <a:defRPr/>
            </a:lvl1pPr>
          </a:lstStyle>
          <a:p>
            <a:r>
              <a:rPr lang="ru-RU"/>
              <a:t>Образец подзаголовка</a:t>
            </a:r>
          </a:p>
        </p:txBody>
      </p:sp>
      <p:sp>
        <p:nvSpPr>
          <p:cNvPr id="6" name="Text Box 1033"/>
          <p:cNvSpPr txBox="1">
            <a:spLocks noChangeArrowheads="1"/>
          </p:cNvSpPr>
          <p:nvPr userDrawn="1"/>
        </p:nvSpPr>
        <p:spPr bwMode="auto">
          <a:xfrm>
            <a:off x="0" y="115888"/>
            <a:ext cx="9945688" cy="944810"/>
          </a:xfrm>
          <a:prstGeom prst="rect">
            <a:avLst/>
          </a:prstGeom>
          <a:noFill/>
          <a:ln>
            <a:noFill/>
          </a:ln>
          <a:extLst/>
        </p:spPr>
        <p:txBody>
          <a:bodyPr>
            <a:spAutoFit/>
          </a:bodyPr>
          <a:lstStyle>
            <a:lvl1pPr eaLnBrk="0" hangingPunct="0">
              <a:defRPr>
                <a:solidFill>
                  <a:schemeClr val="tx1"/>
                </a:solidFill>
                <a:latin typeface="Bernard MT Condensed" pitchFamily="18" charset="0"/>
                <a:cs typeface="Arial" charset="0"/>
              </a:defRPr>
            </a:lvl1pPr>
            <a:lvl2pPr marL="742950" indent="-285750" eaLnBrk="0" hangingPunct="0">
              <a:defRPr>
                <a:solidFill>
                  <a:schemeClr val="tx1"/>
                </a:solidFill>
                <a:latin typeface="Bernard MT Condensed" pitchFamily="18" charset="0"/>
                <a:cs typeface="Arial" charset="0"/>
              </a:defRPr>
            </a:lvl2pPr>
            <a:lvl3pPr marL="1143000" indent="-228600" eaLnBrk="0" hangingPunct="0">
              <a:defRPr>
                <a:solidFill>
                  <a:schemeClr val="tx1"/>
                </a:solidFill>
                <a:latin typeface="Bernard MT Condensed" pitchFamily="18" charset="0"/>
                <a:cs typeface="Arial" charset="0"/>
              </a:defRPr>
            </a:lvl3pPr>
            <a:lvl4pPr marL="1600200" indent="-228600" eaLnBrk="0" hangingPunct="0">
              <a:defRPr>
                <a:solidFill>
                  <a:schemeClr val="tx1"/>
                </a:solidFill>
                <a:latin typeface="Bernard MT Condensed" pitchFamily="18" charset="0"/>
                <a:cs typeface="Arial" charset="0"/>
              </a:defRPr>
            </a:lvl4pPr>
            <a:lvl5pPr marL="2057400" indent="-228600" eaLnBrk="0" hangingPunct="0">
              <a:defRPr>
                <a:solidFill>
                  <a:schemeClr val="tx1"/>
                </a:solidFill>
                <a:latin typeface="Bernard MT Condensed" pitchFamily="18" charset="0"/>
                <a:cs typeface="Arial" charset="0"/>
              </a:defRPr>
            </a:lvl5pPr>
            <a:lvl6pPr marL="2514600" indent="-228600" algn="r" eaLnBrk="0" fontAlgn="base" hangingPunct="0">
              <a:spcBef>
                <a:spcPct val="0"/>
              </a:spcBef>
              <a:spcAft>
                <a:spcPct val="0"/>
              </a:spcAft>
              <a:defRPr>
                <a:solidFill>
                  <a:schemeClr val="tx1"/>
                </a:solidFill>
                <a:latin typeface="Bernard MT Condensed" pitchFamily="18" charset="0"/>
                <a:cs typeface="Arial" charset="0"/>
              </a:defRPr>
            </a:lvl6pPr>
            <a:lvl7pPr marL="2971800" indent="-228600" algn="r" eaLnBrk="0" fontAlgn="base" hangingPunct="0">
              <a:spcBef>
                <a:spcPct val="0"/>
              </a:spcBef>
              <a:spcAft>
                <a:spcPct val="0"/>
              </a:spcAft>
              <a:defRPr>
                <a:solidFill>
                  <a:schemeClr val="tx1"/>
                </a:solidFill>
                <a:latin typeface="Bernard MT Condensed" pitchFamily="18" charset="0"/>
                <a:cs typeface="Arial" charset="0"/>
              </a:defRPr>
            </a:lvl7pPr>
            <a:lvl8pPr marL="3429000" indent="-228600" algn="r" eaLnBrk="0" fontAlgn="base" hangingPunct="0">
              <a:spcBef>
                <a:spcPct val="0"/>
              </a:spcBef>
              <a:spcAft>
                <a:spcPct val="0"/>
              </a:spcAft>
              <a:defRPr>
                <a:solidFill>
                  <a:schemeClr val="tx1"/>
                </a:solidFill>
                <a:latin typeface="Bernard MT Condensed" pitchFamily="18" charset="0"/>
                <a:cs typeface="Arial" charset="0"/>
              </a:defRPr>
            </a:lvl8pPr>
            <a:lvl9pPr marL="3886200" indent="-228600" algn="r" eaLnBrk="0" fontAlgn="base" hangingPunct="0">
              <a:spcBef>
                <a:spcPct val="0"/>
              </a:spcBef>
              <a:spcAft>
                <a:spcPct val="0"/>
              </a:spcAft>
              <a:defRPr>
                <a:solidFill>
                  <a:schemeClr val="tx1"/>
                </a:solidFill>
                <a:latin typeface="Bernard MT Condensed" pitchFamily="18" charset="0"/>
                <a:cs typeface="Arial" charset="0"/>
              </a:defRPr>
            </a:lvl9pPr>
          </a:lstStyle>
          <a:p>
            <a:pPr algn="ctr" eaLnBrk="1" hangingPunct="1">
              <a:lnSpc>
                <a:spcPct val="120000"/>
              </a:lnSpc>
              <a:spcAft>
                <a:spcPct val="20000"/>
              </a:spcAft>
              <a:defRPr/>
            </a:pPr>
            <a:r>
              <a:rPr lang="en-US" sz="2400" b="1" i="0" kern="1200" dirty="0" err="1" smtClean="0">
                <a:solidFill>
                  <a:schemeClr val="tx1"/>
                </a:solidFill>
                <a:effectLst/>
                <a:latin typeface="Arial" panose="020B0604020202020204" pitchFamily="34" charset="0"/>
                <a:ea typeface="+mn-ea"/>
                <a:cs typeface="Arial" panose="020B0604020202020204" pitchFamily="34" charset="0"/>
              </a:rPr>
              <a:t>Lobachevsky</a:t>
            </a:r>
            <a:r>
              <a:rPr lang="en-US" sz="2400" b="1" i="0" kern="1200" dirty="0" smtClean="0">
                <a:solidFill>
                  <a:schemeClr val="tx1"/>
                </a:solidFill>
                <a:effectLst/>
                <a:latin typeface="Arial" panose="020B0604020202020204" pitchFamily="34" charset="0"/>
                <a:ea typeface="+mn-ea"/>
                <a:cs typeface="Arial" panose="020B0604020202020204" pitchFamily="34" charset="0"/>
              </a:rPr>
              <a:t> State University of </a:t>
            </a:r>
            <a:r>
              <a:rPr lang="en-US" sz="2400" b="1" i="0" kern="1200" dirty="0" err="1" smtClean="0">
                <a:solidFill>
                  <a:schemeClr val="tx1"/>
                </a:solidFill>
                <a:effectLst/>
                <a:latin typeface="Arial" panose="020B0604020202020204" pitchFamily="34" charset="0"/>
                <a:ea typeface="+mn-ea"/>
                <a:cs typeface="Arial" panose="020B0604020202020204" pitchFamily="34" charset="0"/>
              </a:rPr>
              <a:t>Nizhni</a:t>
            </a:r>
            <a:r>
              <a:rPr lang="en-US" sz="2400" b="1" i="0" kern="1200" dirty="0" smtClean="0">
                <a:solidFill>
                  <a:schemeClr val="tx1"/>
                </a:solidFill>
                <a:effectLst/>
                <a:latin typeface="Arial" panose="020B0604020202020204" pitchFamily="34" charset="0"/>
                <a:ea typeface="+mn-ea"/>
                <a:cs typeface="Arial" panose="020B0604020202020204" pitchFamily="34" charset="0"/>
              </a:rPr>
              <a:t> Novgorod </a:t>
            </a:r>
          </a:p>
          <a:p>
            <a:pPr marL="0" marR="0" indent="0" algn="ctr" defTabSz="914400" rtl="0" eaLnBrk="1" fontAlgn="base" latinLnBrk="0" hangingPunct="1">
              <a:lnSpc>
                <a:spcPct val="120000"/>
              </a:lnSpc>
              <a:spcBef>
                <a:spcPct val="0"/>
              </a:spcBef>
              <a:spcAft>
                <a:spcPct val="20000"/>
              </a:spcAft>
              <a:buClrTx/>
              <a:buSzTx/>
              <a:buFontTx/>
              <a:buNone/>
              <a:tabLst/>
              <a:defRPr/>
            </a:pPr>
            <a:r>
              <a:rPr lang="en-US" sz="2000" b="1" i="1" u="none" kern="1200" dirty="0" smtClean="0">
                <a:solidFill>
                  <a:schemeClr val="tx1"/>
                </a:solidFill>
                <a:effectLst/>
                <a:latin typeface="Arial" panose="020B0604020202020204" pitchFamily="34" charset="0"/>
                <a:ea typeface="+mn-ea"/>
                <a:cs typeface="Arial" panose="020B0604020202020204" pitchFamily="34" charset="0"/>
              </a:rPr>
              <a:t>Computing Mathematics and Cybernetics faculty</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4" name="Line 9"/>
          <p:cNvSpPr>
            <a:spLocks noChangeShapeType="1"/>
          </p:cNvSpPr>
          <p:nvPr/>
        </p:nvSpPr>
        <p:spPr bwMode="auto">
          <a:xfrm>
            <a:off x="973138" y="6381750"/>
            <a:ext cx="8737600" cy="0"/>
          </a:xfrm>
          <a:prstGeom prst="line">
            <a:avLst/>
          </a:prstGeom>
          <a:noFill/>
          <a:ln w="38100">
            <a:solidFill>
              <a:srgbClr val="0969CD"/>
            </a:solidFill>
            <a:round/>
            <a:headEnd/>
            <a:tailEnd/>
          </a:ln>
        </p:spPr>
        <p:txBody>
          <a:bodyPr/>
          <a:lstStyle/>
          <a:p>
            <a:endParaRPr lang="ru-RU"/>
          </a:p>
        </p:txBody>
      </p:sp>
      <p:sp>
        <p:nvSpPr>
          <p:cNvPr id="5" name="Line 12"/>
          <p:cNvSpPr>
            <a:spLocks noChangeShapeType="1"/>
          </p:cNvSpPr>
          <p:nvPr/>
        </p:nvSpPr>
        <p:spPr bwMode="auto">
          <a:xfrm>
            <a:off x="131763" y="960438"/>
            <a:ext cx="9440862" cy="0"/>
          </a:xfrm>
          <a:prstGeom prst="line">
            <a:avLst/>
          </a:prstGeom>
          <a:noFill/>
          <a:ln w="38100">
            <a:solidFill>
              <a:srgbClr val="0969CD"/>
            </a:solidFill>
            <a:round/>
            <a:headEnd/>
            <a:tailEnd/>
          </a:ln>
        </p:spPr>
        <p:txBody>
          <a:bodyPr/>
          <a:lstStyle/>
          <a:p>
            <a:endParaRPr lang="ru-RU"/>
          </a:p>
        </p:txBody>
      </p:sp>
      <p:sp>
        <p:nvSpPr>
          <p:cNvPr id="6" name="Line 13"/>
          <p:cNvSpPr>
            <a:spLocks noChangeShapeType="1"/>
          </p:cNvSpPr>
          <p:nvPr/>
        </p:nvSpPr>
        <p:spPr bwMode="auto">
          <a:xfrm>
            <a:off x="131763" y="109538"/>
            <a:ext cx="0" cy="863600"/>
          </a:xfrm>
          <a:prstGeom prst="line">
            <a:avLst/>
          </a:prstGeom>
          <a:noFill/>
          <a:ln w="38100">
            <a:solidFill>
              <a:srgbClr val="0969CD"/>
            </a:solidFill>
            <a:round/>
            <a:headEnd/>
            <a:tailEnd/>
          </a:ln>
        </p:spPr>
        <p:txBody>
          <a:bodyPr/>
          <a:lstStyle/>
          <a:p>
            <a:endParaRPr lang="ru-RU"/>
          </a:p>
        </p:txBody>
      </p:sp>
      <p:pic>
        <p:nvPicPr>
          <p:cNvPr id="7" name="Рисунок 17"/>
          <p:cNvPicPr>
            <a:picLocks noChangeAspect="1"/>
          </p:cNvPicPr>
          <p:nvPr userDrawn="1"/>
        </p:nvPicPr>
        <p:blipFill>
          <a:blip r:embed="rId2" cstate="print"/>
          <a:srcRect/>
          <a:stretch>
            <a:fillRect/>
          </a:stretch>
        </p:blipFill>
        <p:spPr bwMode="auto">
          <a:xfrm>
            <a:off x="25400" y="6161088"/>
            <a:ext cx="684213" cy="682625"/>
          </a:xfrm>
          <a:prstGeom prst="rect">
            <a:avLst/>
          </a:prstGeom>
          <a:noFill/>
          <a:ln w="9525">
            <a:noFill/>
            <a:miter lim="800000"/>
            <a:headEnd/>
            <a:tailEnd/>
          </a:ln>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Дата 3"/>
          <p:cNvSpPr>
            <a:spLocks noGrp="1"/>
          </p:cNvSpPr>
          <p:nvPr>
            <p:ph type="dt" sz="half" idx="10"/>
          </p:nvPr>
        </p:nvSpPr>
        <p:spPr/>
        <p:txBody>
          <a:bodyPr/>
          <a:lstStyle>
            <a:lvl1pPr>
              <a:defRPr smtClean="0"/>
            </a:lvl1pPr>
          </a:lstStyle>
          <a:p>
            <a:pPr>
              <a:defRPr/>
            </a:pPr>
            <a:r>
              <a:rPr lang="en-US" dirty="0" smtClean="0"/>
              <a:t>N. Novgorod, 2014.</a:t>
            </a:r>
            <a:endParaRPr lang="ru-RU" dirty="0"/>
          </a:p>
        </p:txBody>
      </p:sp>
      <p:sp>
        <p:nvSpPr>
          <p:cNvPr id="9" name="Нижний колонтитул 4"/>
          <p:cNvSpPr>
            <a:spLocks noGrp="1"/>
          </p:cNvSpPr>
          <p:nvPr>
            <p:ph type="ftr" sz="quarter" idx="11"/>
          </p:nvPr>
        </p:nvSpPr>
        <p:spPr/>
        <p:txBody>
          <a:bodyPr/>
          <a:lstStyle>
            <a:lvl1pPr>
              <a:defRPr smtClean="0"/>
            </a:lvl1pPr>
          </a:lstStyle>
          <a:p>
            <a:pPr>
              <a:defRPr/>
            </a:pPr>
            <a:r>
              <a:rPr lang="en-US" dirty="0" smtClean="0"/>
              <a:t>Sparse matrix multiplication</a:t>
            </a:r>
            <a:endParaRPr lang="ru-RU" dirty="0"/>
          </a:p>
        </p:txBody>
      </p:sp>
      <p:sp>
        <p:nvSpPr>
          <p:cNvPr id="10" name="Номер слайда 5"/>
          <p:cNvSpPr>
            <a:spLocks noGrp="1"/>
          </p:cNvSpPr>
          <p:nvPr>
            <p:ph type="sldNum" sz="quarter" idx="12"/>
          </p:nvPr>
        </p:nvSpPr>
        <p:spPr/>
        <p:txBody>
          <a:bodyPr/>
          <a:lstStyle>
            <a:lvl1pPr>
              <a:defRPr/>
            </a:lvl1pPr>
          </a:lstStyle>
          <a:p>
            <a:pPr>
              <a:defRPr/>
            </a:pPr>
            <a:fld id="{FD71F73D-056E-4521-9A2B-8FF538838EF3}"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Пользовательский макет">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73050" y="207963"/>
            <a:ext cx="9083675"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Введение</a:t>
            </a:r>
          </a:p>
        </p:txBody>
      </p:sp>
      <p:sp>
        <p:nvSpPr>
          <p:cNvPr id="1027" name="Rectangle 3"/>
          <p:cNvSpPr>
            <a:spLocks noGrp="1" noChangeArrowheads="1"/>
          </p:cNvSpPr>
          <p:nvPr>
            <p:ph type="body" idx="1"/>
          </p:nvPr>
        </p:nvSpPr>
        <p:spPr bwMode="auto">
          <a:xfrm>
            <a:off x="495300" y="1196975"/>
            <a:ext cx="8915400" cy="4968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2" name="Rectangle 4"/>
          <p:cNvSpPr>
            <a:spLocks noGrp="1" noChangeArrowheads="1"/>
          </p:cNvSpPr>
          <p:nvPr>
            <p:ph type="dt" sz="half" idx="2"/>
          </p:nvPr>
        </p:nvSpPr>
        <p:spPr bwMode="auto">
          <a:xfrm>
            <a:off x="882650" y="6408738"/>
            <a:ext cx="2051050"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smtClean="0">
                <a:latin typeface="Arial" charset="0"/>
              </a:defRPr>
            </a:lvl1pPr>
          </a:lstStyle>
          <a:p>
            <a:pPr>
              <a:defRPr/>
            </a:pPr>
            <a:r>
              <a:rPr lang="en-US" dirty="0" smtClean="0"/>
              <a:t>N. Novgorod, 2014.</a:t>
            </a:r>
            <a:endParaRPr lang="ru-RU" dirty="0"/>
          </a:p>
        </p:txBody>
      </p:sp>
      <p:sp>
        <p:nvSpPr>
          <p:cNvPr id="3" name="Rectangle 5"/>
          <p:cNvSpPr>
            <a:spLocks noGrp="1" noChangeArrowheads="1"/>
          </p:cNvSpPr>
          <p:nvPr>
            <p:ph type="ftr" sz="quarter" idx="3"/>
          </p:nvPr>
        </p:nvSpPr>
        <p:spPr bwMode="auto">
          <a:xfrm>
            <a:off x="3008313" y="6375400"/>
            <a:ext cx="5761037" cy="48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smtClean="0">
                <a:latin typeface="+mn-lt"/>
              </a:defRPr>
            </a:lvl1pPr>
          </a:lstStyle>
          <a:p>
            <a:pPr>
              <a:defRPr/>
            </a:pPr>
            <a:r>
              <a:rPr lang="en-US" dirty="0" smtClean="0"/>
              <a:t>Sparse matrix multiplication</a:t>
            </a:r>
            <a:endParaRPr lang="ru-RU" dirty="0"/>
          </a:p>
        </p:txBody>
      </p:sp>
      <p:sp>
        <p:nvSpPr>
          <p:cNvPr id="1030" name="Rectangle 6"/>
          <p:cNvSpPr>
            <a:spLocks noGrp="1" noChangeArrowheads="1"/>
          </p:cNvSpPr>
          <p:nvPr>
            <p:ph type="sldNum" sz="quarter" idx="4"/>
          </p:nvPr>
        </p:nvSpPr>
        <p:spPr bwMode="auto">
          <a:xfrm>
            <a:off x="8843963" y="6408738"/>
            <a:ext cx="935037"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50000"/>
              </a:lnSpc>
              <a:defRPr sz="1200">
                <a:latin typeface="+mn-lt"/>
              </a:defRPr>
            </a:lvl1pPr>
          </a:lstStyle>
          <a:p>
            <a:pPr>
              <a:defRPr/>
            </a:pPr>
            <a:fld id="{82419FC6-D77F-48C4-BFBC-FF4219DAC5EF}" type="slidenum">
              <a:rPr lang="ru-RU"/>
              <a:pPr>
                <a:defRPr/>
              </a:pPr>
              <a:t>‹#›</a:t>
            </a:fld>
            <a:endParaRPr lang="ru-RU"/>
          </a:p>
        </p:txBody>
      </p:sp>
      <p:sp>
        <p:nvSpPr>
          <p:cNvPr id="1031" name="Line 9"/>
          <p:cNvSpPr>
            <a:spLocks noChangeShapeType="1"/>
          </p:cNvSpPr>
          <p:nvPr/>
        </p:nvSpPr>
        <p:spPr bwMode="auto">
          <a:xfrm>
            <a:off x="973138" y="6381750"/>
            <a:ext cx="8737600" cy="0"/>
          </a:xfrm>
          <a:prstGeom prst="line">
            <a:avLst/>
          </a:prstGeom>
          <a:noFill/>
          <a:ln w="38100">
            <a:solidFill>
              <a:srgbClr val="0969CD"/>
            </a:solidFill>
            <a:round/>
            <a:headEnd/>
            <a:tailEnd/>
          </a:ln>
        </p:spPr>
        <p:txBody>
          <a:bodyPr/>
          <a:lstStyle/>
          <a:p>
            <a:endParaRPr lang="ru-RU"/>
          </a:p>
        </p:txBody>
      </p:sp>
      <p:sp>
        <p:nvSpPr>
          <p:cNvPr id="1032" name="Line 12"/>
          <p:cNvSpPr>
            <a:spLocks noChangeShapeType="1"/>
          </p:cNvSpPr>
          <p:nvPr/>
        </p:nvSpPr>
        <p:spPr bwMode="auto">
          <a:xfrm>
            <a:off x="131763" y="960438"/>
            <a:ext cx="9440862" cy="0"/>
          </a:xfrm>
          <a:prstGeom prst="line">
            <a:avLst/>
          </a:prstGeom>
          <a:noFill/>
          <a:ln w="38100">
            <a:solidFill>
              <a:srgbClr val="0969CD"/>
            </a:solidFill>
            <a:round/>
            <a:headEnd/>
            <a:tailEnd/>
          </a:ln>
        </p:spPr>
        <p:txBody>
          <a:bodyPr/>
          <a:lstStyle/>
          <a:p>
            <a:endParaRPr lang="ru-RU"/>
          </a:p>
        </p:txBody>
      </p:sp>
      <p:sp>
        <p:nvSpPr>
          <p:cNvPr id="1033" name="Line 13"/>
          <p:cNvSpPr>
            <a:spLocks noChangeShapeType="1"/>
          </p:cNvSpPr>
          <p:nvPr/>
        </p:nvSpPr>
        <p:spPr bwMode="auto">
          <a:xfrm>
            <a:off x="131763" y="109538"/>
            <a:ext cx="0" cy="863600"/>
          </a:xfrm>
          <a:prstGeom prst="line">
            <a:avLst/>
          </a:prstGeom>
          <a:noFill/>
          <a:ln w="38100">
            <a:solidFill>
              <a:srgbClr val="0969CD"/>
            </a:solidFill>
            <a:round/>
            <a:headEnd/>
            <a:tailEnd/>
          </a:ln>
        </p:spPr>
        <p:txBody>
          <a:bodyPr/>
          <a:lstStyle/>
          <a:p>
            <a:endParaRPr lang="ru-RU"/>
          </a:p>
        </p:txBody>
      </p:sp>
      <p:pic>
        <p:nvPicPr>
          <p:cNvPr id="1034" name="Рисунок 17"/>
          <p:cNvPicPr>
            <a:picLocks noChangeAspect="1"/>
          </p:cNvPicPr>
          <p:nvPr userDrawn="1"/>
        </p:nvPicPr>
        <p:blipFill>
          <a:blip r:embed="rId5" cstate="print"/>
          <a:srcRect/>
          <a:stretch>
            <a:fillRect/>
          </a:stretch>
        </p:blipFill>
        <p:spPr bwMode="auto">
          <a:xfrm>
            <a:off x="25400" y="6161088"/>
            <a:ext cx="684213" cy="6826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Lst>
  <p:hf hdr="0"/>
  <p:txStyles>
    <p:titleStyle>
      <a:lvl1pPr algn="l" rtl="0" eaLnBrk="0" fontAlgn="base" hangingPunct="0">
        <a:spcBef>
          <a:spcPct val="0"/>
        </a:spcBef>
        <a:spcAft>
          <a:spcPct val="0"/>
        </a:spcAft>
        <a:defRPr sz="3000" b="1">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Arial" charset="0"/>
          <a:cs typeface="Arial" charset="0"/>
        </a:defRPr>
      </a:lvl2pPr>
      <a:lvl3pPr algn="l" rtl="0" eaLnBrk="0" fontAlgn="base" hangingPunct="0">
        <a:spcBef>
          <a:spcPct val="0"/>
        </a:spcBef>
        <a:spcAft>
          <a:spcPct val="0"/>
        </a:spcAft>
        <a:defRPr sz="3000" b="1">
          <a:solidFill>
            <a:schemeClr val="tx2"/>
          </a:solidFill>
          <a:latin typeface="Arial" charset="0"/>
          <a:cs typeface="Arial" charset="0"/>
        </a:defRPr>
      </a:lvl3pPr>
      <a:lvl4pPr algn="l" rtl="0" eaLnBrk="0" fontAlgn="base" hangingPunct="0">
        <a:spcBef>
          <a:spcPct val="0"/>
        </a:spcBef>
        <a:spcAft>
          <a:spcPct val="0"/>
        </a:spcAft>
        <a:defRPr sz="3000" b="1">
          <a:solidFill>
            <a:schemeClr val="tx2"/>
          </a:solidFill>
          <a:latin typeface="Arial" charset="0"/>
          <a:cs typeface="Arial" charset="0"/>
        </a:defRPr>
      </a:lvl4pPr>
      <a:lvl5pPr algn="l" rtl="0" eaLnBrk="0" fontAlgn="base" hangingPunct="0">
        <a:spcBef>
          <a:spcPct val="0"/>
        </a:spcBef>
        <a:spcAft>
          <a:spcPct val="0"/>
        </a:spcAft>
        <a:defRPr sz="3000" b="1">
          <a:solidFill>
            <a:schemeClr val="tx2"/>
          </a:solidFill>
          <a:latin typeface="Arial" charset="0"/>
          <a:cs typeface="Arial" charset="0"/>
        </a:defRPr>
      </a:lvl5pPr>
      <a:lvl6pPr marL="457200" algn="l" rtl="0" fontAlgn="base">
        <a:spcBef>
          <a:spcPct val="0"/>
        </a:spcBef>
        <a:spcAft>
          <a:spcPct val="0"/>
        </a:spcAft>
        <a:defRPr sz="3000" b="1">
          <a:solidFill>
            <a:schemeClr val="tx2"/>
          </a:solidFill>
          <a:latin typeface="Arial" charset="0"/>
          <a:cs typeface="Arial" charset="0"/>
        </a:defRPr>
      </a:lvl6pPr>
      <a:lvl7pPr marL="914400" algn="l" rtl="0" fontAlgn="base">
        <a:spcBef>
          <a:spcPct val="0"/>
        </a:spcBef>
        <a:spcAft>
          <a:spcPct val="0"/>
        </a:spcAft>
        <a:defRPr sz="3000" b="1">
          <a:solidFill>
            <a:schemeClr val="tx2"/>
          </a:solidFill>
          <a:latin typeface="Arial" charset="0"/>
          <a:cs typeface="Arial" charset="0"/>
        </a:defRPr>
      </a:lvl7pPr>
      <a:lvl8pPr marL="1371600" algn="l" rtl="0" fontAlgn="base">
        <a:spcBef>
          <a:spcPct val="0"/>
        </a:spcBef>
        <a:spcAft>
          <a:spcPct val="0"/>
        </a:spcAft>
        <a:defRPr sz="3000" b="1">
          <a:solidFill>
            <a:schemeClr val="tx2"/>
          </a:solidFill>
          <a:latin typeface="Arial" charset="0"/>
          <a:cs typeface="Arial" charset="0"/>
        </a:defRPr>
      </a:lvl8pPr>
      <a:lvl9pPr marL="1828800" algn="l" rtl="0" fontAlgn="base">
        <a:spcBef>
          <a:spcPct val="0"/>
        </a:spcBef>
        <a:spcAft>
          <a:spcPct val="0"/>
        </a:spcAft>
        <a:defRPr sz="3000" b="1">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fontAlgn="base">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fontAlgn="base">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fontAlgn="base">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fontAlgn="base">
        <a:spcBef>
          <a:spcPct val="20000"/>
        </a:spcBef>
        <a:spcAft>
          <a:spcPct val="0"/>
        </a:spcAft>
        <a:buFont typeface="Wingdings" pitchFamily="2" charset="2"/>
        <a:buChar char="Ø"/>
        <a:defRPr sz="16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hyperlink" Target="http://ce.et.tudelft.nl/publicationfiles/869_1_IPDPS2004paper.pdf" TargetMode="Externa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hyperlink" Target="http://www.cs.berkeley.edu/~demme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9" name="Rectangle 3"/>
          <p:cNvSpPr>
            <a:spLocks noGrp="1" noChangeArrowheads="1"/>
          </p:cNvSpPr>
          <p:nvPr>
            <p:ph type="subTitle" idx="1"/>
          </p:nvPr>
        </p:nvSpPr>
        <p:spPr>
          <a:xfrm>
            <a:off x="428625" y="2205038"/>
            <a:ext cx="9047163" cy="461962"/>
          </a:xfrm>
        </p:spPr>
        <p:txBody>
          <a:bodyPr>
            <a:spAutoFit/>
          </a:bodyPr>
          <a:lstStyle/>
          <a:p>
            <a:pPr>
              <a:defRPr/>
            </a:pPr>
            <a:r>
              <a:rPr lang="en-US" b="1" i="1" dirty="0">
                <a:effectLst>
                  <a:outerShdw blurRad="38100" dist="38100" dir="2700000" algn="tl">
                    <a:srgbClr val="C0C0C0"/>
                  </a:outerShdw>
                </a:effectLst>
              </a:rPr>
              <a:t>Direct methods for solving system of linear equations</a:t>
            </a:r>
            <a:endParaRPr lang="ru-RU" b="1" i="1" dirty="0">
              <a:effectLst>
                <a:outerShdw blurRad="38100" dist="38100" dir="2700000" algn="tl">
                  <a:srgbClr val="C0C0C0"/>
                </a:outerShdw>
              </a:effectLst>
            </a:endParaRPr>
          </a:p>
        </p:txBody>
      </p:sp>
      <p:sp>
        <p:nvSpPr>
          <p:cNvPr id="5123" name="Rectangle 2"/>
          <p:cNvSpPr txBox="1">
            <a:spLocks noChangeArrowheads="1"/>
          </p:cNvSpPr>
          <p:nvPr/>
        </p:nvSpPr>
        <p:spPr bwMode="auto">
          <a:xfrm>
            <a:off x="742950" y="3540612"/>
            <a:ext cx="8420100" cy="1046440"/>
          </a:xfrm>
          <a:prstGeom prst="rect">
            <a:avLst/>
          </a:prstGeom>
          <a:noFill/>
          <a:ln w="9525">
            <a:noFill/>
            <a:miter lim="800000"/>
            <a:headEnd/>
            <a:tailEnd/>
          </a:ln>
        </p:spPr>
        <p:txBody>
          <a:bodyPr anchor="ctr">
            <a:spAutoFit/>
          </a:bodyPr>
          <a:lstStyle/>
          <a:p>
            <a:pPr algn="ctr" eaLnBrk="0" hangingPunct="0"/>
            <a:r>
              <a:rPr lang="en-US" altLang="ru-RU" sz="3000" b="1" dirty="0">
                <a:solidFill>
                  <a:schemeClr val="tx2"/>
                </a:solidFill>
                <a:latin typeface="+mj-lt"/>
              </a:rPr>
              <a:t>Laboratory </a:t>
            </a:r>
            <a:r>
              <a:rPr lang="en-US" altLang="ru-RU" sz="3000" b="1" dirty="0" smtClean="0">
                <a:solidFill>
                  <a:schemeClr val="tx2"/>
                </a:solidFill>
                <a:latin typeface="+mj-lt"/>
              </a:rPr>
              <a:t>work</a:t>
            </a:r>
            <a:r>
              <a:rPr lang="ru-RU" sz="3000" b="1" dirty="0" smtClean="0">
                <a:solidFill>
                  <a:schemeClr val="tx2"/>
                </a:solidFill>
                <a:latin typeface="+mj-lt"/>
                <a:ea typeface="+mj-ea"/>
                <a:cs typeface="+mj-cs"/>
              </a:rPr>
              <a:t>:</a:t>
            </a:r>
            <a:r>
              <a:rPr lang="ru-RU" sz="3000" b="1" dirty="0">
                <a:solidFill>
                  <a:schemeClr val="tx2"/>
                </a:solidFill>
                <a:latin typeface="+mj-lt"/>
                <a:ea typeface="+mj-ea"/>
                <a:cs typeface="+mj-cs"/>
              </a:rPr>
              <a:t/>
            </a:r>
            <a:br>
              <a:rPr lang="ru-RU" sz="3000" b="1" dirty="0">
                <a:solidFill>
                  <a:schemeClr val="tx2"/>
                </a:solidFill>
                <a:latin typeface="+mj-lt"/>
                <a:ea typeface="+mj-ea"/>
                <a:cs typeface="+mj-cs"/>
              </a:rPr>
            </a:br>
            <a:r>
              <a:rPr lang="en-US" sz="3000" b="1" dirty="0" smtClean="0">
                <a:solidFill>
                  <a:schemeClr val="tx2"/>
                </a:solidFill>
                <a:latin typeface="+mj-lt"/>
                <a:ea typeface="+mj-ea"/>
                <a:cs typeface="+mj-cs"/>
              </a:rPr>
              <a:t>Sparse matrix multiplication</a:t>
            </a:r>
            <a:endParaRPr lang="ru-RU" sz="3000" b="1" dirty="0">
              <a:solidFill>
                <a:schemeClr val="tx2"/>
              </a:solidFill>
              <a:latin typeface="+mj-lt"/>
              <a:ea typeface="+mj-ea"/>
              <a:cs typeface="+mj-cs"/>
            </a:endParaRPr>
          </a:p>
        </p:txBody>
      </p:sp>
      <p:sp>
        <p:nvSpPr>
          <p:cNvPr id="6" name="Rectangle 4"/>
          <p:cNvSpPr>
            <a:spLocks noChangeArrowheads="1"/>
          </p:cNvSpPr>
          <p:nvPr/>
        </p:nvSpPr>
        <p:spPr bwMode="auto">
          <a:xfrm>
            <a:off x="4880992" y="5591244"/>
            <a:ext cx="4968552" cy="707886"/>
          </a:xfrm>
          <a:prstGeom prst="rect">
            <a:avLst/>
          </a:prstGeom>
          <a:noFill/>
          <a:ln w="9525">
            <a:noFill/>
            <a:miter lim="800000"/>
            <a:headEnd/>
            <a:tailEnd/>
          </a:ln>
        </p:spPr>
        <p:txBody>
          <a:bodyPr wrap="square" anchor="ctr">
            <a:spAutoFit/>
          </a:bodyPr>
          <a:lstStyle/>
          <a:p>
            <a:pPr algn="l"/>
            <a:r>
              <a:rPr lang="en-US" sz="2000" dirty="0" smtClean="0">
                <a:latin typeface="Arial" charset="0"/>
              </a:rPr>
              <a:t>K.A. </a:t>
            </a:r>
            <a:r>
              <a:rPr lang="en-US" sz="2000" smtClean="0">
                <a:latin typeface="Arial" charset="0"/>
              </a:rPr>
              <a:t>Barkalov,</a:t>
            </a:r>
            <a:endParaRPr lang="ru-RU" sz="2000" dirty="0">
              <a:latin typeface="Arial" charset="0"/>
            </a:endParaRPr>
          </a:p>
          <a:p>
            <a:pPr algn="l"/>
            <a:r>
              <a:rPr lang="en-US" sz="2000" dirty="0">
                <a:latin typeface="Arial" charset="0"/>
              </a:rPr>
              <a:t>Software </a:t>
            </a:r>
            <a:r>
              <a:rPr lang="en-US" sz="2000" dirty="0" smtClean="0">
                <a:latin typeface="Arial" charset="0"/>
              </a:rPr>
              <a:t>department</a:t>
            </a:r>
          </a:p>
        </p:txBody>
      </p:sp>
      <p:sp>
        <p:nvSpPr>
          <p:cNvPr id="7" name="Rectangle 4"/>
          <p:cNvSpPr>
            <a:spLocks noChangeArrowheads="1"/>
          </p:cNvSpPr>
          <p:nvPr/>
        </p:nvSpPr>
        <p:spPr bwMode="auto">
          <a:xfrm>
            <a:off x="7041505" y="4724400"/>
            <a:ext cx="2880047" cy="369888"/>
          </a:xfrm>
          <a:prstGeom prst="rect">
            <a:avLst/>
          </a:prstGeom>
          <a:noFill/>
          <a:ln w="9525">
            <a:noFill/>
            <a:miter lim="800000"/>
            <a:headEnd/>
            <a:tailEnd/>
          </a:ln>
        </p:spPr>
        <p:txBody>
          <a:bodyPr wrap="square" anchor="ctr">
            <a:spAutoFit/>
          </a:bodyPr>
          <a:lstStyle/>
          <a:p>
            <a:pPr algn="l"/>
            <a:r>
              <a:rPr lang="en-US" i="1" dirty="0">
                <a:solidFill>
                  <a:srgbClr val="000000"/>
                </a:solidFill>
                <a:latin typeface="Arial" charset="0"/>
              </a:rPr>
              <a:t>With the support of Intel</a:t>
            </a:r>
            <a:endParaRPr lang="ru-RU" dirty="0">
              <a:solidFill>
                <a:srgbClr val="000000"/>
              </a:solidFill>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Заголовок 1"/>
          <p:cNvSpPr>
            <a:spLocks noGrp="1"/>
          </p:cNvSpPr>
          <p:nvPr>
            <p:ph type="title"/>
          </p:nvPr>
        </p:nvSpPr>
        <p:spPr/>
        <p:txBody>
          <a:bodyPr/>
          <a:lstStyle/>
          <a:p>
            <a:r>
              <a:rPr lang="en-US" dirty="0"/>
              <a:t>Test infrastructure</a:t>
            </a:r>
            <a:endParaRPr lang="ru-RU" dirty="0" smtClean="0"/>
          </a:p>
        </p:txBody>
      </p:sp>
      <p:sp>
        <p:nvSpPr>
          <p:cNvPr id="19459"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2ABF4B47-055E-46EB-A923-781A81B091FC}" type="slidenum">
              <a:rPr lang="ru-RU" smtClean="0"/>
              <a:pPr>
                <a:defRPr/>
              </a:pPr>
              <a:t>10</a:t>
            </a:fld>
            <a:endParaRPr lang="ru-RU"/>
          </a:p>
        </p:txBody>
      </p:sp>
      <p:graphicFrame>
        <p:nvGraphicFramePr>
          <p:cNvPr id="7" name="Таблица 6"/>
          <p:cNvGraphicFramePr>
            <a:graphicFrameLocks noGrp="1"/>
          </p:cNvGraphicFramePr>
          <p:nvPr>
            <p:extLst>
              <p:ext uri="{D42A27DB-BD31-4B8C-83A1-F6EECF244321}">
                <p14:modId xmlns:p14="http://schemas.microsoft.com/office/powerpoint/2010/main" xmlns="" val="2199401754"/>
              </p:ext>
            </p:extLst>
          </p:nvPr>
        </p:nvGraphicFramePr>
        <p:xfrm>
          <a:off x="957263" y="1116013"/>
          <a:ext cx="8426450" cy="5084637"/>
        </p:xfrm>
        <a:graphic>
          <a:graphicData uri="http://schemas.openxmlformats.org/drawingml/2006/table">
            <a:tbl>
              <a:tblPr/>
              <a:tblGrid>
                <a:gridCol w="3462337"/>
                <a:gridCol w="4964113"/>
              </a:tblGrid>
              <a:tr h="776288">
                <a:tc>
                  <a:txBody>
                    <a:bodyPr/>
                    <a:lstStyle/>
                    <a:p>
                      <a:pPr algn="just">
                        <a:lnSpc>
                          <a:spcPct val="115000"/>
                        </a:lnSpc>
                        <a:spcBef>
                          <a:spcPts val="300"/>
                        </a:spcBef>
                        <a:spcAft>
                          <a:spcPts val="300"/>
                        </a:spcAft>
                      </a:pPr>
                      <a:r>
                        <a:rPr lang="en-US" sz="2400" dirty="0" smtClean="0">
                          <a:latin typeface="+mn-lt"/>
                          <a:ea typeface="Times New Roman"/>
                          <a:cs typeface="Times New Roman"/>
                        </a:rPr>
                        <a:t>Processor</a:t>
                      </a:r>
                      <a:endParaRPr lang="ru-RU" sz="24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just">
                        <a:spcBef>
                          <a:spcPts val="300"/>
                        </a:spcBef>
                        <a:spcAft>
                          <a:spcPts val="300"/>
                        </a:spcAft>
                      </a:pPr>
                      <a:r>
                        <a:rPr lang="ru-RU" sz="2400" dirty="0" smtClean="0">
                          <a:latin typeface="+mn-lt"/>
                          <a:ea typeface="Times New Roman"/>
                          <a:cs typeface="Times New Roman"/>
                        </a:rPr>
                        <a:t>2 </a:t>
                      </a:r>
                      <a:r>
                        <a:rPr lang="en-US" sz="2400" dirty="0" smtClean="0">
                          <a:latin typeface="+mn-lt"/>
                          <a:ea typeface="Times New Roman"/>
                          <a:cs typeface="Times New Roman"/>
                        </a:rPr>
                        <a:t>quad-core processors </a:t>
                      </a:r>
                      <a:r>
                        <a:rPr lang="en-US" sz="2400" dirty="0" smtClean="0">
                          <a:latin typeface="+mn-lt"/>
                          <a:ea typeface="Times New Roman"/>
                        </a:rPr>
                        <a:t>Intel </a:t>
                      </a:r>
                      <a:r>
                        <a:rPr lang="en-US" sz="2400" dirty="0">
                          <a:latin typeface="+mn-lt"/>
                          <a:ea typeface="Times New Roman"/>
                        </a:rPr>
                        <a:t>Xeon E</a:t>
                      </a:r>
                      <a:r>
                        <a:rPr lang="ru-RU" sz="2400" dirty="0">
                          <a:latin typeface="+mn-lt"/>
                          <a:ea typeface="Times New Roman"/>
                        </a:rPr>
                        <a:t>5520 (2.27 </a:t>
                      </a:r>
                      <a:r>
                        <a:rPr lang="en-US" sz="2400" dirty="0">
                          <a:latin typeface="+mn-lt"/>
                          <a:ea typeface="Times New Roman"/>
                        </a:rPr>
                        <a:t>GHz</a:t>
                      </a:r>
                      <a:r>
                        <a:rPr lang="ru-RU" sz="2400" dirty="0">
                          <a:latin typeface="+mn-lt"/>
                          <a:ea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0888">
                <a:tc>
                  <a:txBody>
                    <a:bodyPr/>
                    <a:lstStyle/>
                    <a:p>
                      <a:pPr algn="just">
                        <a:lnSpc>
                          <a:spcPct val="115000"/>
                        </a:lnSpc>
                        <a:spcBef>
                          <a:spcPts val="300"/>
                        </a:spcBef>
                        <a:spcAft>
                          <a:spcPts val="300"/>
                        </a:spcAft>
                      </a:pPr>
                      <a:r>
                        <a:rPr lang="en-US" sz="2400" dirty="0" smtClean="0">
                          <a:latin typeface="+mn-lt"/>
                          <a:ea typeface="Times New Roman"/>
                          <a:cs typeface="Times New Roman"/>
                        </a:rPr>
                        <a:t>RAM</a:t>
                      </a:r>
                      <a:endParaRPr lang="ru-RU" sz="24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just">
                        <a:spcBef>
                          <a:spcPts val="300"/>
                        </a:spcBef>
                        <a:spcAft>
                          <a:spcPts val="300"/>
                        </a:spcAft>
                      </a:pPr>
                      <a:r>
                        <a:rPr lang="ru-RU" sz="2400" dirty="0">
                          <a:latin typeface="+mn-lt"/>
                          <a:ea typeface="Times New Roman"/>
                        </a:rPr>
                        <a:t>16 </a:t>
                      </a:r>
                      <a:r>
                        <a:rPr lang="en-US" sz="2400" dirty="0">
                          <a:latin typeface="+mn-lt"/>
                          <a:ea typeface="Times New Roman"/>
                        </a:rPr>
                        <a:t>Gb</a:t>
                      </a:r>
                      <a:endParaRPr lang="ru-RU" sz="2400"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76288">
                <a:tc>
                  <a:txBody>
                    <a:bodyPr/>
                    <a:lstStyle/>
                    <a:p>
                      <a:pPr algn="just">
                        <a:lnSpc>
                          <a:spcPct val="115000"/>
                        </a:lnSpc>
                        <a:spcBef>
                          <a:spcPts val="300"/>
                        </a:spcBef>
                        <a:spcAft>
                          <a:spcPts val="300"/>
                        </a:spcAft>
                      </a:pPr>
                      <a:r>
                        <a:rPr lang="en-US" sz="2400" dirty="0" smtClean="0">
                          <a:latin typeface="+mn-lt"/>
                          <a:ea typeface="Times New Roman"/>
                          <a:cs typeface="Times New Roman"/>
                        </a:rPr>
                        <a:t>Operating system</a:t>
                      </a:r>
                      <a:endParaRPr lang="ru-RU" sz="24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just">
                        <a:spcBef>
                          <a:spcPts val="300"/>
                        </a:spcBef>
                        <a:spcAft>
                          <a:spcPts val="300"/>
                        </a:spcAft>
                      </a:pPr>
                      <a:r>
                        <a:rPr lang="en-US" sz="2400" dirty="0">
                          <a:latin typeface="+mn-lt"/>
                          <a:ea typeface="Times New Roman"/>
                        </a:rPr>
                        <a:t>Microsoft Windows</a:t>
                      </a:r>
                      <a:r>
                        <a:rPr lang="ru-RU" sz="2400" dirty="0">
                          <a:latin typeface="+mn-lt"/>
                          <a:ea typeface="Times New Roman"/>
                        </a:rPr>
                        <a:t> 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0888">
                <a:tc>
                  <a:txBody>
                    <a:bodyPr/>
                    <a:lstStyle/>
                    <a:p>
                      <a:pPr algn="just">
                        <a:lnSpc>
                          <a:spcPct val="115000"/>
                        </a:lnSpc>
                        <a:spcBef>
                          <a:spcPts val="300"/>
                        </a:spcBef>
                        <a:spcAft>
                          <a:spcPts val="300"/>
                        </a:spcAft>
                      </a:pPr>
                      <a:r>
                        <a:rPr lang="en-US" sz="2400" dirty="0" smtClean="0">
                          <a:latin typeface="+mn-lt"/>
                          <a:ea typeface="Times New Roman"/>
                          <a:cs typeface="Times New Roman"/>
                        </a:rPr>
                        <a:t>Development environment</a:t>
                      </a:r>
                      <a:endParaRPr lang="ru-RU" sz="24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just">
                        <a:spcBef>
                          <a:spcPts val="300"/>
                        </a:spcBef>
                        <a:spcAft>
                          <a:spcPts val="300"/>
                        </a:spcAft>
                      </a:pPr>
                      <a:r>
                        <a:rPr lang="en-US" sz="2400" dirty="0">
                          <a:latin typeface="+mn-lt"/>
                          <a:ea typeface="Times New Roman"/>
                        </a:rPr>
                        <a:t>Microsoft Visual Studio </a:t>
                      </a:r>
                      <a:r>
                        <a:rPr lang="ru-RU" sz="2400" dirty="0">
                          <a:latin typeface="+mn-lt"/>
                          <a:ea typeface="Times New Roman"/>
                        </a:rPr>
                        <a:t>2008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63637">
                <a:tc>
                  <a:txBody>
                    <a:bodyPr/>
                    <a:lstStyle/>
                    <a:p>
                      <a:pPr algn="just">
                        <a:lnSpc>
                          <a:spcPct val="115000"/>
                        </a:lnSpc>
                        <a:spcBef>
                          <a:spcPts val="300"/>
                        </a:spcBef>
                        <a:spcAft>
                          <a:spcPts val="300"/>
                        </a:spcAft>
                      </a:pPr>
                      <a:r>
                        <a:rPr lang="en-US" sz="2400" dirty="0" smtClean="0">
                          <a:latin typeface="+mn-lt"/>
                          <a:ea typeface="Times New Roman"/>
                          <a:cs typeface="Times New Roman"/>
                        </a:rPr>
                        <a:t>Compiler, profiler,</a:t>
                      </a:r>
                      <a:r>
                        <a:rPr lang="en-US" sz="2400" baseline="0" dirty="0" smtClean="0">
                          <a:latin typeface="+mn-lt"/>
                          <a:ea typeface="Times New Roman"/>
                          <a:cs typeface="Times New Roman"/>
                        </a:rPr>
                        <a:t> </a:t>
                      </a:r>
                      <a:r>
                        <a:rPr lang="en-US" sz="2400" dirty="0" smtClean="0">
                          <a:latin typeface="+mn-lt"/>
                          <a:ea typeface="Times New Roman"/>
                          <a:cs typeface="Times New Roman"/>
                        </a:rPr>
                        <a:t> debugger</a:t>
                      </a:r>
                      <a:endParaRPr lang="ru-RU" sz="24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just">
                        <a:spcBef>
                          <a:spcPts val="300"/>
                        </a:spcBef>
                        <a:spcAft>
                          <a:spcPts val="300"/>
                        </a:spcAft>
                      </a:pPr>
                      <a:r>
                        <a:rPr lang="en-US" sz="2400">
                          <a:latin typeface="+mn-lt"/>
                          <a:ea typeface="Times New Roman"/>
                        </a:rPr>
                        <a:t>Intel Parallel Studio XE</a:t>
                      </a:r>
                      <a:endParaRPr lang="ru-RU" sz="240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76288">
                <a:tc>
                  <a:txBody>
                    <a:bodyPr/>
                    <a:lstStyle/>
                    <a:p>
                      <a:pPr algn="just">
                        <a:lnSpc>
                          <a:spcPct val="115000"/>
                        </a:lnSpc>
                        <a:spcBef>
                          <a:spcPts val="300"/>
                        </a:spcBef>
                        <a:spcAft>
                          <a:spcPts val="300"/>
                        </a:spcAft>
                      </a:pPr>
                      <a:r>
                        <a:rPr lang="en-US" sz="2400" dirty="0" smtClean="0">
                          <a:latin typeface="+mn-lt"/>
                          <a:ea typeface="Times New Roman"/>
                          <a:cs typeface="Times New Roman"/>
                        </a:rPr>
                        <a:t>Math library</a:t>
                      </a:r>
                      <a:endParaRPr lang="ru-RU" sz="24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just">
                        <a:spcBef>
                          <a:spcPts val="300"/>
                        </a:spcBef>
                        <a:spcAft>
                          <a:spcPts val="300"/>
                        </a:spcAft>
                      </a:pPr>
                      <a:r>
                        <a:rPr lang="en-US" sz="2400" dirty="0">
                          <a:latin typeface="+mn-lt"/>
                          <a:ea typeface="Times New Roman"/>
                        </a:rPr>
                        <a:t>Intel MKL v. </a:t>
                      </a:r>
                      <a:r>
                        <a:rPr lang="en-US" sz="2400" dirty="0" smtClean="0">
                          <a:latin typeface="+mn-lt"/>
                          <a:ea typeface="Times New Roman"/>
                        </a:rPr>
                        <a:t>10.2.5.035</a:t>
                      </a:r>
                      <a:endParaRPr lang="ru-RU" sz="2400"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Заголовок 1"/>
          <p:cNvSpPr>
            <a:spLocks noGrp="1"/>
          </p:cNvSpPr>
          <p:nvPr>
            <p:ph type="title"/>
          </p:nvPr>
        </p:nvSpPr>
        <p:spPr/>
        <p:txBody>
          <a:bodyPr/>
          <a:lstStyle/>
          <a:p>
            <a:endParaRPr lang="ru-RU" smtClean="0"/>
          </a:p>
        </p:txBody>
      </p:sp>
      <p:sp>
        <p:nvSpPr>
          <p:cNvPr id="122883" name="Содержимое 2"/>
          <p:cNvSpPr>
            <a:spLocks noGrp="1"/>
          </p:cNvSpPr>
          <p:nvPr>
            <p:ph idx="1"/>
          </p:nvPr>
        </p:nvSpPr>
        <p:spPr/>
        <p:txBody>
          <a:bodyPr/>
          <a:lstStyle/>
          <a:p>
            <a:endParaRPr lang="ru-RU" smtClean="0"/>
          </a:p>
        </p:txBody>
      </p:sp>
      <p:sp>
        <p:nvSpPr>
          <p:cNvPr id="122884"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FCDC2C4C-F3D1-45E0-832B-7A20D2BF7F88}" type="slidenum">
              <a:rPr lang="ru-RU" smtClean="0"/>
              <a:pPr>
                <a:defRPr/>
              </a:pPr>
              <a:t>100</a:t>
            </a:fld>
            <a:endParaRPr lang="ru-RU"/>
          </a:p>
        </p:txBody>
      </p:sp>
      <p:sp>
        <p:nvSpPr>
          <p:cNvPr id="122887" name="Rectangle 1"/>
          <p:cNvSpPr>
            <a:spLocks noChangeArrowheads="1"/>
          </p:cNvSpPr>
          <p:nvPr/>
        </p:nvSpPr>
        <p:spPr bwMode="auto">
          <a:xfrm>
            <a:off x="0" y="-11113"/>
            <a:ext cx="9926638" cy="6862763"/>
          </a:xfrm>
          <a:prstGeom prst="rect">
            <a:avLst/>
          </a:prstGeom>
          <a:solidFill>
            <a:srgbClr val="CCCCCC"/>
          </a:solidFill>
          <a:ln w="9525">
            <a:noFill/>
            <a:miter lim="800000"/>
            <a:headEnd/>
            <a:tailEnd/>
          </a:ln>
        </p:spPr>
        <p:txBody>
          <a:bodyPr anchor="ctr">
            <a:spAutoFit/>
          </a:bodyPr>
          <a:lstStyle/>
          <a:p>
            <a:pPr algn="just" eaLnBrk="0" hangingPunct="0"/>
            <a:r>
              <a:rPr lang="en-US" sz="2000" dirty="0" err="1">
                <a:solidFill>
                  <a:srgbClr val="0000FF"/>
                </a:solidFill>
                <a:latin typeface="Courier New" pitchFamily="49" charset="0"/>
                <a:cs typeface="Times New Roman" pitchFamily="18" charset="0"/>
              </a:rPr>
              <a:t>int</a:t>
            </a:r>
            <a:r>
              <a:rPr lang="en-US" sz="2000" dirty="0">
                <a:latin typeface="Courier New" pitchFamily="49" charset="0"/>
                <a:cs typeface="Times New Roman" pitchFamily="18" charset="0"/>
              </a:rPr>
              <a:t> </a:t>
            </a:r>
            <a:r>
              <a:rPr lang="en-US" sz="2000" dirty="0" err="1">
                <a:latin typeface="Courier New" pitchFamily="49" charset="0"/>
                <a:cs typeface="Times New Roman" pitchFamily="18" charset="0"/>
              </a:rPr>
              <a:t>Multiplicate</a:t>
            </a:r>
            <a:r>
              <a:rPr lang="en-US" sz="2000" dirty="0">
                <a:latin typeface="Courier New" pitchFamily="49" charset="0"/>
                <a:cs typeface="Times New Roman" pitchFamily="18" charset="0"/>
              </a:rPr>
              <a:t>(</a:t>
            </a:r>
            <a:r>
              <a:rPr lang="en-US" sz="2000" dirty="0" err="1">
                <a:latin typeface="Courier New" pitchFamily="49" charset="0"/>
                <a:cs typeface="Times New Roman" pitchFamily="18" charset="0"/>
              </a:rPr>
              <a:t>crsMatrix</a:t>
            </a:r>
            <a:r>
              <a:rPr lang="en-US" sz="2000" dirty="0">
                <a:latin typeface="Courier New" pitchFamily="49" charset="0"/>
                <a:cs typeface="Times New Roman" pitchFamily="18" charset="0"/>
              </a:rPr>
              <a:t> A, </a:t>
            </a:r>
            <a:r>
              <a:rPr lang="en-US" sz="2000" dirty="0" err="1">
                <a:latin typeface="Courier New" pitchFamily="49" charset="0"/>
                <a:cs typeface="Times New Roman" pitchFamily="18" charset="0"/>
              </a:rPr>
              <a:t>crsMatrix</a:t>
            </a:r>
            <a:r>
              <a:rPr lang="en-US" sz="2000" dirty="0">
                <a:latin typeface="Courier New" pitchFamily="49" charset="0"/>
                <a:cs typeface="Times New Roman" pitchFamily="18" charset="0"/>
              </a:rPr>
              <a:t> B, </a:t>
            </a:r>
            <a:r>
              <a:rPr lang="en-US" sz="2000" dirty="0" err="1">
                <a:latin typeface="Courier New" pitchFamily="49" charset="0"/>
                <a:cs typeface="Times New Roman" pitchFamily="18" charset="0"/>
              </a:rPr>
              <a:t>crsMatrix</a:t>
            </a:r>
            <a:r>
              <a:rPr lang="en-US" sz="2000" dirty="0">
                <a:latin typeface="Courier New" pitchFamily="49" charset="0"/>
                <a:cs typeface="Times New Roman" pitchFamily="18" charset="0"/>
              </a:rPr>
              <a:t> &amp;C,</a:t>
            </a:r>
            <a:endParaRPr lang="ru-RU" sz="2000" dirty="0"/>
          </a:p>
          <a:p>
            <a:pPr algn="just" eaLnBrk="0" hangingPunct="0"/>
            <a:r>
              <a:rPr lang="en-US" sz="2000" dirty="0">
                <a:latin typeface="Courier New" pitchFamily="49" charset="0"/>
                <a:cs typeface="Times New Roman" pitchFamily="18" charset="0"/>
              </a:rPr>
              <a:t>  </a:t>
            </a:r>
            <a:r>
              <a:rPr lang="en-US" sz="2000" dirty="0">
                <a:solidFill>
                  <a:srgbClr val="0000FF"/>
                </a:solidFill>
                <a:latin typeface="Courier New" pitchFamily="49" charset="0"/>
                <a:cs typeface="Times New Roman" pitchFamily="18" charset="0"/>
              </a:rPr>
              <a:t>double</a:t>
            </a:r>
            <a:r>
              <a:rPr lang="en-US" sz="2000" dirty="0">
                <a:latin typeface="Courier New" pitchFamily="49" charset="0"/>
                <a:cs typeface="Times New Roman" pitchFamily="18" charset="0"/>
              </a:rPr>
              <a:t> &amp;time)</a:t>
            </a:r>
            <a:r>
              <a:rPr lang="en-US" sz="2000" dirty="0"/>
              <a:t> </a:t>
            </a:r>
            <a:r>
              <a:rPr lang="en-US" sz="2000" dirty="0">
                <a:latin typeface="Courier New" pitchFamily="49" charset="0"/>
                <a:cs typeface="Times New Roman" pitchFamily="18" charset="0"/>
              </a:rPr>
              <a:t>{</a:t>
            </a:r>
          </a:p>
          <a:p>
            <a:pPr algn="just" eaLnBrk="0" hangingPunct="0"/>
            <a:r>
              <a:rPr lang="en-US" sz="2000" dirty="0">
                <a:latin typeface="Courier New" pitchFamily="49" charset="0"/>
              </a:rPr>
              <a:t>…</a:t>
            </a:r>
            <a:endParaRPr lang="ru-RU" sz="2000" dirty="0"/>
          </a:p>
          <a:p>
            <a:pPr algn="just" eaLnBrk="0" hangingPunct="0"/>
            <a:r>
              <a:rPr lang="en-US" sz="2000" b="1" dirty="0">
                <a:latin typeface="Courier New" pitchFamily="49" charset="0"/>
                <a:cs typeface="Times New Roman" pitchFamily="18" charset="0"/>
              </a:rPr>
              <a:t>  vector&lt;</a:t>
            </a:r>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&gt;* columns = </a:t>
            </a:r>
            <a:r>
              <a:rPr lang="en-US" sz="2000" b="1" dirty="0">
                <a:solidFill>
                  <a:srgbClr val="0000FF"/>
                </a:solidFill>
                <a:latin typeface="Courier New" pitchFamily="49" charset="0"/>
                <a:cs typeface="Times New Roman" pitchFamily="18" charset="0"/>
              </a:rPr>
              <a:t>new</a:t>
            </a:r>
            <a:r>
              <a:rPr lang="en-US" sz="2000" b="1" dirty="0">
                <a:latin typeface="Courier New" pitchFamily="49" charset="0"/>
                <a:cs typeface="Times New Roman" pitchFamily="18" charset="0"/>
              </a:rPr>
              <a:t> vector&lt;</a:t>
            </a:r>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&gt;[N];</a:t>
            </a:r>
            <a:endParaRPr lang="ru-RU" sz="2000" dirty="0"/>
          </a:p>
          <a:p>
            <a:pPr algn="just" eaLnBrk="0" hangingPunct="0"/>
            <a:r>
              <a:rPr lang="en-US" sz="2000" b="1" dirty="0">
                <a:latin typeface="Courier New" pitchFamily="49" charset="0"/>
                <a:cs typeface="Times New Roman" pitchFamily="18" charset="0"/>
              </a:rPr>
              <a:t>  vector&lt;</a:t>
            </a:r>
            <a:r>
              <a:rPr lang="en-US" sz="2000" b="1" dirty="0">
                <a:solidFill>
                  <a:srgbClr val="0000FF"/>
                </a:solidFill>
                <a:latin typeface="Courier New" pitchFamily="49" charset="0"/>
                <a:cs typeface="Times New Roman" pitchFamily="18" charset="0"/>
              </a:rPr>
              <a:t>double</a:t>
            </a:r>
            <a:r>
              <a:rPr lang="en-US" sz="2000" b="1" dirty="0">
                <a:latin typeface="Courier New" pitchFamily="49" charset="0"/>
                <a:cs typeface="Times New Roman" pitchFamily="18" charset="0"/>
              </a:rPr>
              <a:t>&gt; *values = </a:t>
            </a:r>
            <a:r>
              <a:rPr lang="en-US" sz="2000" b="1" dirty="0">
                <a:solidFill>
                  <a:srgbClr val="0000FF"/>
                </a:solidFill>
                <a:latin typeface="Courier New" pitchFamily="49" charset="0"/>
                <a:cs typeface="Times New Roman" pitchFamily="18" charset="0"/>
              </a:rPr>
              <a:t>new</a:t>
            </a:r>
            <a:r>
              <a:rPr lang="en-US" sz="2000" b="1" dirty="0">
                <a:latin typeface="Courier New" pitchFamily="49" charset="0"/>
                <a:cs typeface="Times New Roman" pitchFamily="18" charset="0"/>
              </a:rPr>
              <a:t> vector&lt;</a:t>
            </a:r>
            <a:r>
              <a:rPr lang="en-US" sz="2000" b="1" dirty="0">
                <a:solidFill>
                  <a:srgbClr val="0000FF"/>
                </a:solidFill>
                <a:latin typeface="Courier New" pitchFamily="49" charset="0"/>
                <a:cs typeface="Times New Roman" pitchFamily="18" charset="0"/>
              </a:rPr>
              <a:t>double</a:t>
            </a:r>
            <a:r>
              <a:rPr lang="en-US" sz="2000" b="1" dirty="0">
                <a:latin typeface="Courier New" pitchFamily="49" charset="0"/>
                <a:cs typeface="Times New Roman" pitchFamily="18" charset="0"/>
              </a:rPr>
              <a:t>&gt;[N];</a:t>
            </a:r>
            <a:endParaRPr lang="ru-RU" sz="2000" dirty="0"/>
          </a:p>
          <a:p>
            <a:pPr algn="just" eaLnBrk="0" hangingPunct="0"/>
            <a:r>
              <a:rPr lang="en-US" sz="2000" b="1" dirty="0">
                <a:latin typeface="Courier New" pitchFamily="49" charset="0"/>
                <a:cs typeface="Times New Roman" pitchFamily="18" charset="0"/>
              </a:rPr>
              <a:t>  </a:t>
            </a:r>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row_index</a:t>
            </a:r>
            <a:r>
              <a:rPr lang="en-US" sz="2000" b="1" dirty="0">
                <a:latin typeface="Courier New" pitchFamily="49" charset="0"/>
                <a:cs typeface="Times New Roman" pitchFamily="18" charset="0"/>
              </a:rPr>
              <a:t> = </a:t>
            </a:r>
            <a:r>
              <a:rPr lang="en-US" sz="2000" b="1" dirty="0">
                <a:solidFill>
                  <a:srgbClr val="0000FF"/>
                </a:solidFill>
                <a:latin typeface="Courier New" pitchFamily="49" charset="0"/>
                <a:cs typeface="Times New Roman" pitchFamily="18" charset="0"/>
              </a:rPr>
              <a:t>new</a:t>
            </a:r>
            <a:r>
              <a:rPr lang="en-US" sz="2000" b="1" dirty="0">
                <a:latin typeface="Courier New" pitchFamily="49" charset="0"/>
                <a:cs typeface="Times New Roman" pitchFamily="18" charset="0"/>
              </a:rPr>
              <a:t> </a:t>
            </a:r>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[N + 1];</a:t>
            </a:r>
            <a:endParaRPr lang="ru-RU" sz="2000" dirty="0"/>
          </a:p>
          <a:p>
            <a:pPr algn="just" eaLnBrk="0" hangingPunct="0"/>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memset</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row_index</a:t>
            </a:r>
            <a:r>
              <a:rPr lang="en-US" sz="2000" b="1" dirty="0">
                <a:latin typeface="Courier New" pitchFamily="49" charset="0"/>
                <a:cs typeface="Times New Roman" pitchFamily="18" charset="0"/>
              </a:rPr>
              <a:t>, 0, </a:t>
            </a:r>
            <a:r>
              <a:rPr lang="en-US" sz="2000" b="1" dirty="0" err="1">
                <a:solidFill>
                  <a:srgbClr val="0000FF"/>
                </a:solidFill>
                <a:latin typeface="Courier New" pitchFamily="49" charset="0"/>
                <a:cs typeface="Times New Roman" pitchFamily="18" charset="0"/>
              </a:rPr>
              <a:t>sizeof</a:t>
            </a:r>
            <a:r>
              <a:rPr lang="en-US" sz="2000" b="1" dirty="0">
                <a:latin typeface="Courier New" pitchFamily="49" charset="0"/>
                <a:cs typeface="Times New Roman" pitchFamily="18" charset="0"/>
              </a:rPr>
              <a:t>(</a:t>
            </a:r>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 * N);</a:t>
            </a:r>
            <a:endParaRPr lang="ru-RU" sz="2000" dirty="0"/>
          </a:p>
          <a:p>
            <a:pPr algn="just" eaLnBrk="0" hangingPunct="0"/>
            <a:r>
              <a:rPr lang="en-US" sz="2000" b="1" dirty="0">
                <a:solidFill>
                  <a:srgbClr val="0000FF"/>
                </a:solidFill>
                <a:latin typeface="Courier New" pitchFamily="49" charset="0"/>
                <a:cs typeface="Times New Roman" pitchFamily="18" charset="0"/>
              </a:rPr>
              <a:t>#pragma</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omp</a:t>
            </a:r>
            <a:r>
              <a:rPr lang="en-US" sz="2000" b="1" dirty="0">
                <a:latin typeface="Courier New" pitchFamily="49" charset="0"/>
                <a:cs typeface="Times New Roman" pitchFamily="18" charset="0"/>
              </a:rPr>
              <a:t> parallel  {</a:t>
            </a:r>
            <a:endParaRPr lang="ru-RU" sz="2000" dirty="0"/>
          </a:p>
          <a:p>
            <a:pPr algn="just" eaLnBrk="0" hangingPunct="0"/>
            <a:r>
              <a:rPr lang="en-US" sz="2000" b="1" dirty="0">
                <a:latin typeface="Courier New" pitchFamily="49" charset="0"/>
                <a:cs typeface="Times New Roman" pitchFamily="18" charset="0"/>
              </a:rPr>
              <a:t>    </a:t>
            </a:r>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 *temp = </a:t>
            </a:r>
            <a:r>
              <a:rPr lang="en-US" sz="2000" b="1" dirty="0">
                <a:solidFill>
                  <a:srgbClr val="0000FF"/>
                </a:solidFill>
                <a:latin typeface="Courier New" pitchFamily="49" charset="0"/>
                <a:cs typeface="Times New Roman" pitchFamily="18" charset="0"/>
              </a:rPr>
              <a:t>new</a:t>
            </a:r>
            <a:r>
              <a:rPr lang="en-US" sz="2000" b="1" dirty="0">
                <a:latin typeface="Courier New" pitchFamily="49" charset="0"/>
                <a:cs typeface="Times New Roman" pitchFamily="18" charset="0"/>
              </a:rPr>
              <a:t> </a:t>
            </a:r>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[N];</a:t>
            </a:r>
            <a:endParaRPr lang="ru-RU" sz="2000" dirty="0"/>
          </a:p>
          <a:p>
            <a:pPr algn="just" eaLnBrk="0" hangingPunct="0"/>
            <a:r>
              <a:rPr lang="en-US" sz="2000" b="1" dirty="0">
                <a:latin typeface="Courier New" pitchFamily="49" charset="0"/>
                <a:cs typeface="Times New Roman" pitchFamily="18" charset="0"/>
              </a:rPr>
              <a:t> </a:t>
            </a:r>
            <a:r>
              <a:rPr lang="en-US" sz="2000" b="1" dirty="0">
                <a:solidFill>
                  <a:srgbClr val="0000FF"/>
                </a:solidFill>
                <a:latin typeface="Courier New" pitchFamily="49" charset="0"/>
                <a:cs typeface="Times New Roman" pitchFamily="18" charset="0"/>
              </a:rPr>
              <a:t>#pragma</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omp</a:t>
            </a:r>
            <a:r>
              <a:rPr lang="en-US" sz="2000" b="1" dirty="0">
                <a:latin typeface="Courier New" pitchFamily="49" charset="0"/>
                <a:cs typeface="Times New Roman" pitchFamily="18" charset="0"/>
              </a:rPr>
              <a:t> </a:t>
            </a:r>
            <a:r>
              <a:rPr lang="en-US" sz="2000" b="1" dirty="0">
                <a:solidFill>
                  <a:srgbClr val="0000FF"/>
                </a:solidFill>
                <a:latin typeface="Courier New" pitchFamily="49" charset="0"/>
                <a:cs typeface="Times New Roman" pitchFamily="18" charset="0"/>
              </a:rPr>
              <a:t>for</a:t>
            </a:r>
            <a:r>
              <a:rPr lang="en-US" sz="2000" b="1" dirty="0">
                <a:latin typeface="Courier New" pitchFamily="49" charset="0"/>
                <a:cs typeface="Times New Roman" pitchFamily="18" charset="0"/>
              </a:rPr>
              <a:t> </a:t>
            </a:r>
            <a:r>
              <a:rPr lang="en-US" sz="2000" b="1" dirty="0">
                <a:solidFill>
                  <a:srgbClr val="0000FF"/>
                </a:solidFill>
                <a:latin typeface="Courier New" pitchFamily="49" charset="0"/>
                <a:cs typeface="Times New Roman" pitchFamily="18" charset="0"/>
              </a:rPr>
              <a:t>private</a:t>
            </a:r>
            <a:r>
              <a:rPr lang="en-US" sz="2000" b="1" dirty="0">
                <a:latin typeface="Courier New" pitchFamily="49" charset="0"/>
                <a:cs typeface="Times New Roman" pitchFamily="18" charset="0"/>
              </a:rPr>
              <a:t>(j, k)</a:t>
            </a:r>
            <a:endParaRPr lang="ru-RU" sz="2000" dirty="0"/>
          </a:p>
          <a:p>
            <a:pPr algn="just" eaLnBrk="0" hangingPunct="0"/>
            <a:r>
              <a:rPr lang="en-US" sz="2000" dirty="0">
                <a:latin typeface="Courier New" pitchFamily="49" charset="0"/>
                <a:cs typeface="Times New Roman" pitchFamily="18" charset="0"/>
              </a:rPr>
              <a:t>    </a:t>
            </a:r>
            <a:r>
              <a:rPr lang="en-US" sz="2000" dirty="0">
                <a:solidFill>
                  <a:srgbClr val="0000FF"/>
                </a:solidFill>
                <a:latin typeface="Courier New" pitchFamily="49" charset="0"/>
                <a:cs typeface="Times New Roman" pitchFamily="18" charset="0"/>
              </a:rPr>
              <a:t>for</a:t>
            </a:r>
            <a:r>
              <a:rPr lang="en-US" sz="2000" dirty="0">
                <a:latin typeface="Courier New" pitchFamily="49" charset="0"/>
                <a:cs typeface="Times New Roman" pitchFamily="18" charset="0"/>
              </a:rPr>
              <a:t> (</a:t>
            </a:r>
            <a:r>
              <a:rPr lang="en-US" sz="2000" dirty="0" err="1">
                <a:latin typeface="Courier New" pitchFamily="49" charset="0"/>
                <a:cs typeface="Times New Roman" pitchFamily="18" charset="0"/>
              </a:rPr>
              <a:t>i</a:t>
            </a:r>
            <a:r>
              <a:rPr lang="en-US" sz="2000" dirty="0">
                <a:latin typeface="Courier New" pitchFamily="49" charset="0"/>
                <a:cs typeface="Times New Roman" pitchFamily="18" charset="0"/>
              </a:rPr>
              <a:t> = 0; </a:t>
            </a:r>
            <a:r>
              <a:rPr lang="en-US" sz="2000" dirty="0" err="1">
                <a:latin typeface="Courier New" pitchFamily="49" charset="0"/>
                <a:cs typeface="Times New Roman" pitchFamily="18" charset="0"/>
              </a:rPr>
              <a:t>i</a:t>
            </a:r>
            <a:r>
              <a:rPr lang="en-US" sz="2000" dirty="0">
                <a:latin typeface="Courier New" pitchFamily="49" charset="0"/>
                <a:cs typeface="Times New Roman" pitchFamily="18" charset="0"/>
              </a:rPr>
              <a:t> &lt; N; </a:t>
            </a:r>
            <a:r>
              <a:rPr lang="en-US" sz="2000" dirty="0" err="1">
                <a:latin typeface="Courier New" pitchFamily="49" charset="0"/>
                <a:cs typeface="Times New Roman" pitchFamily="18" charset="0"/>
              </a:rPr>
              <a:t>i</a:t>
            </a:r>
            <a:r>
              <a:rPr lang="en-US" sz="2000" dirty="0">
                <a:latin typeface="Courier New" pitchFamily="49" charset="0"/>
                <a:cs typeface="Times New Roman" pitchFamily="18" charset="0"/>
              </a:rPr>
              <a:t>++)  {</a:t>
            </a:r>
            <a:endParaRPr lang="ru-RU" sz="2000" dirty="0"/>
          </a:p>
          <a:p>
            <a:pPr algn="just" eaLnBrk="0" hangingPunct="0"/>
            <a:r>
              <a:rPr lang="en-US" sz="2000" dirty="0">
                <a:solidFill>
                  <a:srgbClr val="FF0000"/>
                </a:solidFill>
                <a:latin typeface="Courier New" pitchFamily="49" charset="0"/>
                <a:cs typeface="Times New Roman" pitchFamily="18" charset="0"/>
              </a:rPr>
              <a:t>	</a:t>
            </a:r>
            <a:r>
              <a:rPr lang="ru-RU" sz="2000" dirty="0">
                <a:solidFill>
                  <a:srgbClr val="FF0000"/>
                </a:solidFill>
                <a:latin typeface="Courier New" pitchFamily="49" charset="0"/>
                <a:cs typeface="Times New Roman" pitchFamily="18" charset="0"/>
              </a:rPr>
              <a:t>…</a:t>
            </a:r>
            <a:endParaRPr lang="ru-RU" sz="2000" dirty="0">
              <a:solidFill>
                <a:srgbClr val="FF0000"/>
              </a:solidFill>
            </a:endParaRPr>
          </a:p>
          <a:p>
            <a:pPr algn="just" eaLnBrk="0" hangingPunct="0"/>
            <a:r>
              <a:rPr lang="en-US" sz="2000" dirty="0">
                <a:solidFill>
                  <a:srgbClr val="0000FF"/>
                </a:solidFill>
                <a:latin typeface="Courier New" pitchFamily="49" charset="0"/>
                <a:cs typeface="Times New Roman" pitchFamily="18" charset="0"/>
              </a:rPr>
              <a:t>	if</a:t>
            </a:r>
            <a:r>
              <a:rPr lang="en-US" sz="2000" dirty="0">
                <a:latin typeface="Courier New" pitchFamily="49" charset="0"/>
                <a:cs typeface="Times New Roman" pitchFamily="18" charset="0"/>
              </a:rPr>
              <a:t> (</a:t>
            </a:r>
            <a:r>
              <a:rPr lang="en-US" sz="2000" dirty="0" err="1">
                <a:latin typeface="Courier New" pitchFamily="49" charset="0"/>
                <a:cs typeface="Times New Roman" pitchFamily="18" charset="0"/>
              </a:rPr>
              <a:t>fabs</a:t>
            </a:r>
            <a:r>
              <a:rPr lang="en-US" sz="2000" dirty="0">
                <a:latin typeface="Courier New" pitchFamily="49" charset="0"/>
                <a:cs typeface="Times New Roman" pitchFamily="18" charset="0"/>
              </a:rPr>
              <a:t>(sum) &gt; ZERO_IN_CRS) {</a:t>
            </a:r>
            <a:endParaRPr lang="ru-RU" sz="2000" dirty="0"/>
          </a:p>
          <a:p>
            <a:pPr algn="just" eaLnBrk="0" hangingPunct="0"/>
            <a:r>
              <a:rPr lang="en-US" sz="2000" b="1" dirty="0">
                <a:latin typeface="Courier New" pitchFamily="49" charset="0"/>
                <a:cs typeface="Times New Roman" pitchFamily="18" charset="0"/>
              </a:rPr>
              <a:t>          columns[</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push_back</a:t>
            </a:r>
            <a:r>
              <a:rPr lang="en-US" sz="2000" b="1" dirty="0">
                <a:latin typeface="Courier New" pitchFamily="49" charset="0"/>
                <a:cs typeface="Times New Roman" pitchFamily="18" charset="0"/>
              </a:rPr>
              <a:t>(j);</a:t>
            </a:r>
            <a:endParaRPr lang="ru-RU" sz="2000" dirty="0"/>
          </a:p>
          <a:p>
            <a:pPr algn="just" eaLnBrk="0" hangingPunct="0"/>
            <a:r>
              <a:rPr lang="en-US" sz="2000" b="1" dirty="0">
                <a:latin typeface="Courier New" pitchFamily="49" charset="0"/>
                <a:cs typeface="Times New Roman" pitchFamily="18" charset="0"/>
              </a:rPr>
              <a:t>          values[</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push_back</a:t>
            </a:r>
            <a:r>
              <a:rPr lang="en-US" sz="2000" b="1" dirty="0">
                <a:latin typeface="Courier New" pitchFamily="49" charset="0"/>
                <a:cs typeface="Times New Roman" pitchFamily="18" charset="0"/>
              </a:rPr>
              <a:t>(sum);</a:t>
            </a:r>
            <a:endParaRPr lang="ru-RU" sz="2000" dirty="0"/>
          </a:p>
          <a:p>
            <a:pPr algn="just" eaLnBrk="0" hangingPunct="0"/>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row_index</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a:t>
            </a:r>
            <a:endParaRPr lang="ru-RU" sz="2000" dirty="0"/>
          </a:p>
          <a:p>
            <a:pPr algn="just" eaLnBrk="0" hangingPunct="0"/>
            <a:r>
              <a:rPr lang="en-US" sz="2000" dirty="0">
                <a:latin typeface="Courier New" pitchFamily="49" charset="0"/>
                <a:cs typeface="Times New Roman" pitchFamily="18" charset="0"/>
              </a:rPr>
              <a:t>      }</a:t>
            </a:r>
          </a:p>
          <a:p>
            <a:pPr algn="just" eaLnBrk="0" hangingPunct="0"/>
            <a:r>
              <a:rPr lang="en-US" sz="2000" dirty="0">
                <a:latin typeface="Courier New" pitchFamily="49" charset="0"/>
                <a:cs typeface="Times New Roman" pitchFamily="18" charset="0"/>
              </a:rPr>
              <a:t>     }</a:t>
            </a:r>
          </a:p>
          <a:p>
            <a:pPr algn="just" eaLnBrk="0" hangingPunct="0"/>
            <a:r>
              <a:rPr lang="en-US" sz="2000" dirty="0">
                <a:latin typeface="Courier New" pitchFamily="49" charset="0"/>
                <a:cs typeface="Times New Roman" pitchFamily="18" charset="0"/>
              </a:rPr>
              <a:t>    }</a:t>
            </a:r>
          </a:p>
          <a:p>
            <a:pPr algn="just" eaLnBrk="0" hangingPunct="0"/>
            <a:r>
              <a:rPr lang="en-US" sz="2000" b="1" dirty="0">
                <a:latin typeface="Courier New" pitchFamily="49" charset="0"/>
                <a:cs typeface="Times New Roman" pitchFamily="18" charset="0"/>
              </a:rPr>
              <a:t>    </a:t>
            </a:r>
            <a:r>
              <a:rPr lang="en-US" sz="2000" b="1" dirty="0">
                <a:solidFill>
                  <a:srgbClr val="0000FF"/>
                </a:solidFill>
                <a:latin typeface="Courier New" pitchFamily="49" charset="0"/>
                <a:cs typeface="Times New Roman" pitchFamily="18" charset="0"/>
              </a:rPr>
              <a:t>delete</a:t>
            </a:r>
            <a:r>
              <a:rPr lang="en-US" sz="2000" b="1" dirty="0">
                <a:latin typeface="Courier New" pitchFamily="49" charset="0"/>
                <a:cs typeface="Times New Roman" pitchFamily="18" charset="0"/>
              </a:rPr>
              <a:t> [] temp;</a:t>
            </a:r>
            <a:r>
              <a:rPr lang="en-US" sz="2000" dirty="0">
                <a:latin typeface="Courier New" pitchFamily="49" charset="0"/>
                <a:cs typeface="Times New Roman" pitchFamily="18" charset="0"/>
              </a:rPr>
              <a:t> </a:t>
            </a:r>
          </a:p>
          <a:p>
            <a:pPr algn="just" eaLnBrk="0" hangingPunct="0"/>
            <a:r>
              <a:rPr lang="en-US" sz="2000" b="1" dirty="0">
                <a:latin typeface="Courier New" pitchFamily="49" charset="0"/>
                <a:cs typeface="Times New Roman" pitchFamily="18" charset="0"/>
              </a:rPr>
              <a:t>} // </a:t>
            </a:r>
            <a:r>
              <a:rPr lang="en-US" sz="2000" b="1" dirty="0" err="1">
                <a:latin typeface="Courier New" pitchFamily="49" charset="0"/>
                <a:cs typeface="Times New Roman" pitchFamily="18" charset="0"/>
              </a:rPr>
              <a:t>omp</a:t>
            </a:r>
            <a:r>
              <a:rPr lang="en-US" sz="2000" b="1" dirty="0">
                <a:latin typeface="Courier New" pitchFamily="49" charset="0"/>
                <a:cs typeface="Times New Roman" pitchFamily="18" charset="0"/>
              </a:rPr>
              <a:t> parallel</a:t>
            </a:r>
          </a:p>
          <a:p>
            <a:pPr algn="just" eaLnBrk="0" hangingPunct="0"/>
            <a:endParaRPr lang="en-US" sz="2000" b="1" dirty="0">
              <a:latin typeface="Courier New" pitchFamily="49" charset="0"/>
              <a:cs typeface="Times New Roman" pitchFamily="18" charset="0"/>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Заголовок 1"/>
          <p:cNvSpPr>
            <a:spLocks noGrp="1"/>
          </p:cNvSpPr>
          <p:nvPr>
            <p:ph type="title"/>
          </p:nvPr>
        </p:nvSpPr>
        <p:spPr/>
        <p:txBody>
          <a:bodyPr/>
          <a:lstStyle/>
          <a:p>
            <a:endParaRPr lang="ru-RU" smtClean="0"/>
          </a:p>
        </p:txBody>
      </p:sp>
      <p:sp>
        <p:nvSpPr>
          <p:cNvPr id="123907" name="Содержимое 2"/>
          <p:cNvSpPr>
            <a:spLocks noGrp="1"/>
          </p:cNvSpPr>
          <p:nvPr>
            <p:ph idx="1"/>
          </p:nvPr>
        </p:nvSpPr>
        <p:spPr/>
        <p:txBody>
          <a:bodyPr/>
          <a:lstStyle/>
          <a:p>
            <a:endParaRPr lang="ru-RU" smtClean="0"/>
          </a:p>
        </p:txBody>
      </p:sp>
      <p:sp>
        <p:nvSpPr>
          <p:cNvPr id="123908"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2959FF03-9810-42CB-AF12-99275FA9EB36}" type="slidenum">
              <a:rPr lang="ru-RU" smtClean="0"/>
              <a:pPr>
                <a:defRPr/>
              </a:pPr>
              <a:t>101</a:t>
            </a:fld>
            <a:endParaRPr lang="ru-RU"/>
          </a:p>
        </p:txBody>
      </p:sp>
      <p:sp>
        <p:nvSpPr>
          <p:cNvPr id="123911" name="Rectangle 1"/>
          <p:cNvSpPr>
            <a:spLocks noChangeArrowheads="1"/>
          </p:cNvSpPr>
          <p:nvPr/>
        </p:nvSpPr>
        <p:spPr bwMode="auto">
          <a:xfrm>
            <a:off x="-55563" y="3175"/>
            <a:ext cx="9971088" cy="6862763"/>
          </a:xfrm>
          <a:prstGeom prst="rect">
            <a:avLst/>
          </a:prstGeom>
          <a:solidFill>
            <a:srgbClr val="CCCCCC"/>
          </a:solidFill>
          <a:ln w="9525">
            <a:noFill/>
            <a:miter lim="800000"/>
            <a:headEnd/>
            <a:tailEnd/>
          </a:ln>
        </p:spPr>
        <p:txBody>
          <a:bodyPr anchor="ctr">
            <a:spAutoFit/>
          </a:bodyPr>
          <a:lstStyle/>
          <a:p>
            <a:pPr algn="just" eaLnBrk="0" hangingPunct="0"/>
            <a:r>
              <a:rPr lang="en-US" sz="2000" b="1">
                <a:latin typeface="Courier New" pitchFamily="49" charset="0"/>
                <a:cs typeface="Times New Roman" pitchFamily="18" charset="0"/>
              </a:rPr>
              <a:t>  …</a:t>
            </a:r>
          </a:p>
          <a:p>
            <a:pPr algn="just" eaLnBrk="0" hangingPunct="0"/>
            <a:r>
              <a:rPr lang="en-US" sz="2000" b="1">
                <a:solidFill>
                  <a:srgbClr val="0000FF"/>
                </a:solidFill>
                <a:latin typeface="Courier New" pitchFamily="49" charset="0"/>
                <a:cs typeface="Times New Roman" pitchFamily="18" charset="0"/>
              </a:rPr>
              <a:t>  int</a:t>
            </a:r>
            <a:r>
              <a:rPr lang="en-US" sz="2000" b="1">
                <a:latin typeface="Courier New" pitchFamily="49" charset="0"/>
                <a:cs typeface="Times New Roman" pitchFamily="18" charset="0"/>
              </a:rPr>
              <a:t> NZ = 0;</a:t>
            </a:r>
            <a:endParaRPr lang="ru-RU" sz="2000"/>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for</a:t>
            </a:r>
            <a:r>
              <a:rPr lang="en-US" sz="2000" b="1">
                <a:latin typeface="Courier New" pitchFamily="49" charset="0"/>
                <a:cs typeface="Times New Roman" pitchFamily="18" charset="0"/>
              </a:rPr>
              <a:t>(i = 0; i &lt; N; i++)  {</a:t>
            </a:r>
            <a:endParaRPr lang="ru-RU" sz="2000"/>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tmp = row_index[i];</a:t>
            </a:r>
            <a:endParaRPr lang="ru-RU" sz="2000"/>
          </a:p>
          <a:p>
            <a:pPr algn="just" eaLnBrk="0" hangingPunct="0"/>
            <a:r>
              <a:rPr lang="en-US" sz="2000" b="1">
                <a:latin typeface="Courier New" pitchFamily="49" charset="0"/>
                <a:cs typeface="Times New Roman" pitchFamily="18" charset="0"/>
              </a:rPr>
              <a:t>    row_index[i] = NZ;</a:t>
            </a:r>
            <a:endParaRPr lang="ru-RU" sz="2000"/>
          </a:p>
          <a:p>
            <a:pPr algn="just" eaLnBrk="0" hangingPunct="0"/>
            <a:r>
              <a:rPr lang="en-US" sz="2000" b="1">
                <a:latin typeface="Courier New" pitchFamily="49" charset="0"/>
                <a:cs typeface="Times New Roman" pitchFamily="18" charset="0"/>
              </a:rPr>
              <a:t>    NZ += tmp;</a:t>
            </a:r>
            <a:endParaRPr lang="ru-RU" sz="2000"/>
          </a:p>
          <a:p>
            <a:pPr algn="just" eaLnBrk="0" hangingPunct="0"/>
            <a:r>
              <a:rPr lang="en-US" sz="2000" b="1">
                <a:latin typeface="Courier New" pitchFamily="49" charset="0"/>
                <a:cs typeface="Times New Roman" pitchFamily="18" charset="0"/>
              </a:rPr>
              <a:t>  }</a:t>
            </a:r>
            <a:endParaRPr lang="ru-RU" sz="2000"/>
          </a:p>
          <a:p>
            <a:pPr algn="just" eaLnBrk="0" hangingPunct="0"/>
            <a:r>
              <a:rPr lang="en-US" sz="2000" b="1">
                <a:latin typeface="Courier New" pitchFamily="49" charset="0"/>
                <a:cs typeface="Times New Roman" pitchFamily="18" charset="0"/>
              </a:rPr>
              <a:t>  row_index[N] = NZ;</a:t>
            </a:r>
            <a:endParaRPr lang="ru-RU" sz="2000"/>
          </a:p>
          <a:p>
            <a:pPr algn="just" eaLnBrk="0" hangingPunct="0"/>
            <a:r>
              <a:rPr lang="en-US" sz="2000">
                <a:latin typeface="Courier New" pitchFamily="49" charset="0"/>
                <a:cs typeface="Times New Roman" pitchFamily="18" charset="0"/>
              </a:rPr>
              <a:t>  InitializeMatrix(N, NZ, C);</a:t>
            </a:r>
            <a:endParaRPr lang="ru-RU" sz="2000"/>
          </a:p>
          <a:p>
            <a:pPr algn="just" eaLnBrk="0" hangingPunct="0"/>
            <a:r>
              <a:rPr lang="en-US" sz="2000">
                <a:latin typeface="Courier New" pitchFamily="49" charset="0"/>
                <a:cs typeface="Times New Roman" pitchFamily="18" charset="0"/>
              </a:rPr>
              <a:t>  </a:t>
            </a:r>
            <a:r>
              <a:rPr lang="en-US" sz="2000">
                <a:solidFill>
                  <a:srgbClr val="0000FF"/>
                </a:solidFill>
                <a:latin typeface="Courier New" pitchFamily="49" charset="0"/>
                <a:cs typeface="Times New Roman" pitchFamily="18" charset="0"/>
              </a:rPr>
              <a:t>int</a:t>
            </a:r>
            <a:r>
              <a:rPr lang="en-US" sz="2000">
                <a:latin typeface="Courier New" pitchFamily="49" charset="0"/>
                <a:cs typeface="Times New Roman" pitchFamily="18" charset="0"/>
              </a:rPr>
              <a:t> count = 0;</a:t>
            </a:r>
            <a:endParaRPr lang="ru-RU" sz="2000"/>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for</a:t>
            </a:r>
            <a:r>
              <a:rPr lang="en-US" sz="2000" b="1">
                <a:latin typeface="Courier New" pitchFamily="49" charset="0"/>
                <a:cs typeface="Times New Roman" pitchFamily="18" charset="0"/>
              </a:rPr>
              <a:t> (i = 0; i &lt; N; i++)  {</a:t>
            </a:r>
            <a:endParaRPr lang="ru-RU" sz="2000"/>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size = columns[i].size();</a:t>
            </a:r>
            <a:endParaRPr lang="ru-RU" sz="2000"/>
          </a:p>
          <a:p>
            <a:pPr algn="just" eaLnBrk="0" hangingPunct="0"/>
            <a:r>
              <a:rPr lang="en-US" sz="2000" b="1">
                <a:latin typeface="Courier New" pitchFamily="49" charset="0"/>
                <a:cs typeface="Times New Roman" pitchFamily="18" charset="0"/>
              </a:rPr>
              <a:t>    memcpy(&amp;C.Col[count], &amp;columns[i][0],  size*</a:t>
            </a:r>
            <a:r>
              <a:rPr lang="en-US" sz="2000" b="1">
                <a:solidFill>
                  <a:srgbClr val="0000FF"/>
                </a:solidFill>
                <a:latin typeface="Courier New" pitchFamily="49" charset="0"/>
                <a:cs typeface="Times New Roman" pitchFamily="18" charset="0"/>
              </a:rPr>
              <a:t>sizeof</a:t>
            </a:r>
            <a:r>
              <a:rPr lang="en-US" sz="2000" b="1">
                <a:latin typeface="Courier New" pitchFamily="49" charset="0"/>
                <a:cs typeface="Times New Roman" pitchFamily="18" charset="0"/>
              </a:rPr>
              <a:t>(</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a:t>
            </a:r>
            <a:endParaRPr lang="ru-RU" sz="2000"/>
          </a:p>
          <a:p>
            <a:pPr algn="just" eaLnBrk="0" hangingPunct="0"/>
            <a:r>
              <a:rPr lang="en-US" sz="2000" b="1">
                <a:latin typeface="Courier New" pitchFamily="49" charset="0"/>
                <a:cs typeface="Times New Roman" pitchFamily="18" charset="0"/>
              </a:rPr>
              <a:t>    memcpy(&amp;C.Value[count], &amp;values[i][0], size*</a:t>
            </a:r>
            <a:r>
              <a:rPr lang="en-US" sz="2000" b="1">
                <a:solidFill>
                  <a:srgbClr val="0000FF"/>
                </a:solidFill>
                <a:latin typeface="Courier New" pitchFamily="49" charset="0"/>
                <a:cs typeface="Times New Roman" pitchFamily="18" charset="0"/>
              </a:rPr>
              <a:t>sizeof</a:t>
            </a:r>
            <a:r>
              <a:rPr lang="en-US" sz="2000" b="1">
                <a:latin typeface="Courier New" pitchFamily="49" charset="0"/>
                <a:cs typeface="Times New Roman" pitchFamily="18" charset="0"/>
              </a:rPr>
              <a:t>(</a:t>
            </a:r>
            <a:r>
              <a:rPr lang="en-US" sz="2000" b="1">
                <a:solidFill>
                  <a:srgbClr val="0000FF"/>
                </a:solidFill>
                <a:latin typeface="Courier New" pitchFamily="49" charset="0"/>
                <a:cs typeface="Times New Roman" pitchFamily="18" charset="0"/>
              </a:rPr>
              <a:t>double</a:t>
            </a:r>
            <a:r>
              <a:rPr lang="en-US" sz="2000" b="1">
                <a:latin typeface="Courier New" pitchFamily="49" charset="0"/>
                <a:cs typeface="Times New Roman" pitchFamily="18" charset="0"/>
              </a:rPr>
              <a:t>));</a:t>
            </a:r>
            <a:endParaRPr lang="ru-RU" sz="2000"/>
          </a:p>
          <a:p>
            <a:pPr algn="just" eaLnBrk="0" hangingPunct="0"/>
            <a:r>
              <a:rPr lang="en-US" sz="2000" b="1">
                <a:latin typeface="Courier New" pitchFamily="49" charset="0"/>
                <a:cs typeface="Times New Roman" pitchFamily="18" charset="0"/>
              </a:rPr>
              <a:t>    count += size;</a:t>
            </a:r>
            <a:endParaRPr lang="ru-RU" sz="2000"/>
          </a:p>
          <a:p>
            <a:pPr algn="just" eaLnBrk="0" hangingPunct="0"/>
            <a:r>
              <a:rPr lang="en-US" sz="2000" b="1">
                <a:latin typeface="Courier New" pitchFamily="49" charset="0"/>
                <a:cs typeface="Times New Roman" pitchFamily="18" charset="0"/>
              </a:rPr>
              <a:t>  }</a:t>
            </a:r>
            <a:endParaRPr lang="ru-RU" sz="2000"/>
          </a:p>
          <a:p>
            <a:pPr algn="just" eaLnBrk="0" hangingPunct="0"/>
            <a:r>
              <a:rPr lang="en-US" sz="2000" b="1">
                <a:latin typeface="Courier New" pitchFamily="49" charset="0"/>
                <a:cs typeface="Times New Roman" pitchFamily="18" charset="0"/>
              </a:rPr>
              <a:t>  memcpy(C.RowIndex, &amp;row_index[0], (N + 1) * </a:t>
            </a:r>
            <a:r>
              <a:rPr lang="en-US" sz="2000" b="1">
                <a:solidFill>
                  <a:srgbClr val="0000FF"/>
                </a:solidFill>
                <a:latin typeface="Courier New" pitchFamily="49" charset="0"/>
                <a:cs typeface="Times New Roman" pitchFamily="18" charset="0"/>
              </a:rPr>
              <a:t>sizeof</a:t>
            </a:r>
            <a:r>
              <a:rPr lang="en-US" sz="2000" b="1">
                <a:latin typeface="Courier New" pitchFamily="49" charset="0"/>
                <a:cs typeface="Times New Roman" pitchFamily="18" charset="0"/>
              </a:rPr>
              <a:t>(</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a:t>
            </a:r>
            <a:endParaRPr lang="ru-RU" sz="2000"/>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delete</a:t>
            </a:r>
            <a:r>
              <a:rPr lang="en-US" sz="2000" b="1">
                <a:latin typeface="Courier New" pitchFamily="49" charset="0"/>
                <a:cs typeface="Times New Roman" pitchFamily="18" charset="0"/>
              </a:rPr>
              <a:t> [] row_index; </a:t>
            </a:r>
            <a:r>
              <a:rPr lang="en-US" sz="2000" b="1">
                <a:solidFill>
                  <a:srgbClr val="0000FF"/>
                </a:solidFill>
                <a:latin typeface="Courier New" pitchFamily="49" charset="0"/>
                <a:cs typeface="Times New Roman" pitchFamily="18" charset="0"/>
              </a:rPr>
              <a:t>delete</a:t>
            </a:r>
            <a:r>
              <a:rPr lang="en-US" sz="2000" b="1">
                <a:latin typeface="Courier New" pitchFamily="49" charset="0"/>
                <a:cs typeface="Times New Roman" pitchFamily="18" charset="0"/>
              </a:rPr>
              <a:t> [] columns; </a:t>
            </a:r>
            <a:r>
              <a:rPr lang="en-US" sz="2000" b="1">
                <a:solidFill>
                  <a:srgbClr val="0000FF"/>
                </a:solidFill>
                <a:latin typeface="Courier New" pitchFamily="49" charset="0"/>
                <a:cs typeface="Times New Roman" pitchFamily="18" charset="0"/>
              </a:rPr>
              <a:t>delete</a:t>
            </a:r>
            <a:r>
              <a:rPr lang="en-US" sz="2000" b="1">
                <a:latin typeface="Courier New" pitchFamily="49" charset="0"/>
                <a:cs typeface="Times New Roman" pitchFamily="18" charset="0"/>
              </a:rPr>
              <a:t> [] values;</a:t>
            </a:r>
          </a:p>
          <a:p>
            <a:pPr algn="just" eaLnBrk="0" hangingPunct="0"/>
            <a:r>
              <a:rPr lang="en-US" sz="2000" b="1">
                <a:latin typeface="Courier New" pitchFamily="49" charset="0"/>
              </a:rPr>
              <a:t>  …</a:t>
            </a:r>
            <a:endParaRPr lang="ru-RU" sz="2000"/>
          </a:p>
          <a:p>
            <a:pPr algn="just" eaLnBrk="0" hangingPunct="0"/>
            <a:r>
              <a:rPr lang="ru-RU" sz="2000">
                <a:latin typeface="Courier New" pitchFamily="49" charset="0"/>
                <a:cs typeface="Times New Roman" pitchFamily="18" charset="0"/>
              </a:rPr>
              <a:t>}</a:t>
            </a:r>
            <a:endParaRPr lang="en-US" sz="2000">
              <a:latin typeface="Courier New" pitchFamily="49" charset="0"/>
              <a:cs typeface="Times New Roman" pitchFamily="18" charset="0"/>
            </a:endParaRPr>
          </a:p>
          <a:p>
            <a:pPr algn="just" eaLnBrk="0" hangingPunct="0"/>
            <a:endParaRPr lang="en-US" sz="2000">
              <a:latin typeface="Courier New" pitchFamily="49" charset="0"/>
            </a:endParaRPr>
          </a:p>
          <a:p>
            <a:pPr algn="just" eaLnBrk="0" hangingPunct="0"/>
            <a:endParaRPr lang="ru-RU" sz="200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Заголовок 1"/>
          <p:cNvSpPr>
            <a:spLocks noGrp="1"/>
          </p:cNvSpPr>
          <p:nvPr>
            <p:ph type="title"/>
          </p:nvPr>
        </p:nvSpPr>
        <p:spPr/>
        <p:txBody>
          <a:bodyPr/>
          <a:lstStyle/>
          <a:p>
            <a:r>
              <a:rPr lang="en-US" dirty="0"/>
              <a:t>Parallel implementation</a:t>
            </a:r>
            <a:r>
              <a:rPr lang="ru-RU" dirty="0"/>
              <a:t>…</a:t>
            </a:r>
            <a:endParaRPr lang="ru-RU" dirty="0" smtClean="0"/>
          </a:p>
        </p:txBody>
      </p:sp>
      <p:sp>
        <p:nvSpPr>
          <p:cNvPr id="124931" name="Содержимое 2"/>
          <p:cNvSpPr>
            <a:spLocks noGrp="1"/>
          </p:cNvSpPr>
          <p:nvPr>
            <p:ph idx="1"/>
          </p:nvPr>
        </p:nvSpPr>
        <p:spPr>
          <a:xfrm>
            <a:off x="495300" y="3705225"/>
            <a:ext cx="8915400" cy="2171700"/>
          </a:xfrm>
        </p:spPr>
        <p:txBody>
          <a:bodyPr/>
          <a:lstStyle/>
          <a:p>
            <a:r>
              <a:rPr lang="en-US" dirty="0" smtClean="0"/>
              <a:t>The speedup in comparison with the version of the project </a:t>
            </a:r>
            <a:r>
              <a:rPr lang="ru-RU" b="1" dirty="0" smtClean="0"/>
              <a:t>03_</a:t>
            </a:r>
            <a:r>
              <a:rPr lang="en-US" b="1" dirty="0" err="1" smtClean="0"/>
              <a:t>Optim</a:t>
            </a:r>
            <a:r>
              <a:rPr lang="ru-RU" b="1" dirty="0" smtClean="0"/>
              <a:t>2</a:t>
            </a:r>
            <a:r>
              <a:rPr lang="ru-RU" dirty="0" smtClean="0"/>
              <a:t> </a:t>
            </a:r>
            <a:r>
              <a:rPr lang="en-US" dirty="0" smtClean="0"/>
              <a:t>amounts </a:t>
            </a:r>
            <a:r>
              <a:rPr lang="ru-RU" dirty="0" smtClean="0"/>
              <a:t>2.512 / 1.029 = 2.441 </a:t>
            </a:r>
            <a:r>
              <a:rPr lang="en-US" dirty="0" smtClean="0"/>
              <a:t>and is quite far from 8</a:t>
            </a:r>
            <a:r>
              <a:rPr lang="ru-RU" dirty="0" smtClean="0"/>
              <a:t>. </a:t>
            </a:r>
          </a:p>
          <a:p>
            <a:r>
              <a:rPr lang="en-US" dirty="0" smtClean="0"/>
              <a:t>Use the profiler</a:t>
            </a:r>
            <a:r>
              <a:rPr lang="ru-RU" dirty="0" smtClean="0"/>
              <a:t>.</a:t>
            </a:r>
          </a:p>
        </p:txBody>
      </p:sp>
      <p:sp>
        <p:nvSpPr>
          <p:cNvPr id="124932"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428E85FC-D374-4BD6-9F3E-AA16198EE323}" type="slidenum">
              <a:rPr lang="ru-RU" smtClean="0"/>
              <a:pPr>
                <a:defRPr/>
              </a:pPr>
              <a:t>102</a:t>
            </a:fld>
            <a:endParaRPr lang="ru-RU"/>
          </a:p>
        </p:txBody>
      </p:sp>
      <p:pic>
        <p:nvPicPr>
          <p:cNvPr id="124935" name="Picture 2"/>
          <p:cNvPicPr>
            <a:picLocks noChangeAspect="1" noChangeArrowheads="1"/>
          </p:cNvPicPr>
          <p:nvPr/>
        </p:nvPicPr>
        <p:blipFill>
          <a:blip r:embed="rId2" cstate="print"/>
          <a:srcRect r="22006"/>
          <a:stretch>
            <a:fillRect/>
          </a:stretch>
        </p:blipFill>
        <p:spPr bwMode="auto">
          <a:xfrm>
            <a:off x="200025" y="1125538"/>
            <a:ext cx="9340850" cy="2447925"/>
          </a:xfrm>
          <a:prstGeom prst="rect">
            <a:avLst/>
          </a:prstGeom>
          <a:noFill/>
          <a:ln w="9525">
            <a:noFill/>
            <a:miter lim="800000"/>
            <a:headEnd/>
            <a:tailEnd/>
          </a:ln>
        </p:spPr>
      </p:pic>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Заголовок 1"/>
          <p:cNvSpPr>
            <a:spLocks noGrp="1"/>
          </p:cNvSpPr>
          <p:nvPr>
            <p:ph type="title"/>
          </p:nvPr>
        </p:nvSpPr>
        <p:spPr/>
        <p:txBody>
          <a:bodyPr/>
          <a:lstStyle/>
          <a:p>
            <a:r>
              <a:rPr lang="en-US" dirty="0"/>
              <a:t>Parallel implementation</a:t>
            </a:r>
            <a:r>
              <a:rPr lang="ru-RU" dirty="0"/>
              <a:t>…</a:t>
            </a:r>
            <a:endParaRPr lang="ru-RU" dirty="0" smtClean="0"/>
          </a:p>
        </p:txBody>
      </p:sp>
      <p:sp>
        <p:nvSpPr>
          <p:cNvPr id="125955" name="Содержимое 2"/>
          <p:cNvSpPr>
            <a:spLocks noGrp="1"/>
          </p:cNvSpPr>
          <p:nvPr>
            <p:ph idx="1"/>
          </p:nvPr>
        </p:nvSpPr>
        <p:spPr>
          <a:xfrm>
            <a:off x="495300" y="1196975"/>
            <a:ext cx="8915400" cy="503238"/>
          </a:xfrm>
        </p:spPr>
        <p:txBody>
          <a:bodyPr/>
          <a:lstStyle/>
          <a:p>
            <a:r>
              <a:rPr lang="en-US" dirty="0" smtClean="0"/>
              <a:t>Amplifier, Concurrency mode.</a:t>
            </a:r>
          </a:p>
        </p:txBody>
      </p:sp>
      <p:sp>
        <p:nvSpPr>
          <p:cNvPr id="125956"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4EE1E21D-ED6C-4F87-8C04-784F1C1B56C9}" type="slidenum">
              <a:rPr lang="ru-RU" smtClean="0"/>
              <a:pPr>
                <a:defRPr/>
              </a:pPr>
              <a:t>103</a:t>
            </a:fld>
            <a:endParaRPr lang="ru-RU"/>
          </a:p>
        </p:txBody>
      </p:sp>
      <p:pic>
        <p:nvPicPr>
          <p:cNvPr id="125959" name="Picture 2"/>
          <p:cNvPicPr>
            <a:picLocks noChangeAspect="1" noChangeArrowheads="1"/>
          </p:cNvPicPr>
          <p:nvPr/>
        </p:nvPicPr>
        <p:blipFill>
          <a:blip r:embed="rId2" cstate="print"/>
          <a:srcRect/>
          <a:stretch>
            <a:fillRect/>
          </a:stretch>
        </p:blipFill>
        <p:spPr bwMode="auto">
          <a:xfrm>
            <a:off x="0" y="2025650"/>
            <a:ext cx="9921875" cy="4859338"/>
          </a:xfrm>
          <a:prstGeom prst="rect">
            <a:avLst/>
          </a:prstGeom>
          <a:noFill/>
          <a:ln w="9525">
            <a:noFill/>
            <a:miter lim="800000"/>
            <a:headEnd/>
            <a:tailEnd/>
          </a:ln>
        </p:spPr>
      </p:pic>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Заголовок 1"/>
          <p:cNvSpPr>
            <a:spLocks noGrp="1"/>
          </p:cNvSpPr>
          <p:nvPr>
            <p:ph type="title"/>
          </p:nvPr>
        </p:nvSpPr>
        <p:spPr/>
        <p:txBody>
          <a:bodyPr/>
          <a:lstStyle/>
          <a:p>
            <a:r>
              <a:rPr lang="en-US" dirty="0"/>
              <a:t>Parallel implementation</a:t>
            </a:r>
            <a:r>
              <a:rPr lang="ru-RU" dirty="0"/>
              <a:t>…</a:t>
            </a:r>
            <a:endParaRPr lang="ru-RU" dirty="0" smtClean="0"/>
          </a:p>
        </p:txBody>
      </p:sp>
      <p:sp>
        <p:nvSpPr>
          <p:cNvPr id="126979" name="Содержимое 2"/>
          <p:cNvSpPr>
            <a:spLocks noGrp="1"/>
          </p:cNvSpPr>
          <p:nvPr>
            <p:ph idx="1"/>
          </p:nvPr>
        </p:nvSpPr>
        <p:spPr>
          <a:xfrm>
            <a:off x="495300" y="1196975"/>
            <a:ext cx="8915400" cy="503238"/>
          </a:xfrm>
        </p:spPr>
        <p:txBody>
          <a:bodyPr/>
          <a:lstStyle/>
          <a:p>
            <a:r>
              <a:rPr lang="en-US" dirty="0" smtClean="0"/>
              <a:t>Essential wait time</a:t>
            </a:r>
            <a:r>
              <a:rPr lang="ru-RU" dirty="0" smtClean="0"/>
              <a:t>.</a:t>
            </a:r>
            <a:endParaRPr lang="en-US" dirty="0" smtClean="0"/>
          </a:p>
        </p:txBody>
      </p:sp>
      <p:sp>
        <p:nvSpPr>
          <p:cNvPr id="126980"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1D13E831-EBC8-4CEC-A6EB-0CAE80B279D0}" type="slidenum">
              <a:rPr lang="ru-RU" smtClean="0"/>
              <a:pPr>
                <a:defRPr/>
              </a:pPr>
              <a:t>104</a:t>
            </a:fld>
            <a:endParaRPr lang="ru-RU"/>
          </a:p>
        </p:txBody>
      </p:sp>
      <p:pic>
        <p:nvPicPr>
          <p:cNvPr id="126983" name="Picture 2"/>
          <p:cNvPicPr>
            <a:picLocks noChangeAspect="1" noChangeArrowheads="1"/>
          </p:cNvPicPr>
          <p:nvPr/>
        </p:nvPicPr>
        <p:blipFill>
          <a:blip r:embed="rId2" cstate="print"/>
          <a:srcRect/>
          <a:stretch>
            <a:fillRect/>
          </a:stretch>
        </p:blipFill>
        <p:spPr bwMode="auto">
          <a:xfrm>
            <a:off x="0" y="2025650"/>
            <a:ext cx="9921875" cy="4859338"/>
          </a:xfrm>
          <a:prstGeom prst="rect">
            <a:avLst/>
          </a:prstGeom>
          <a:noFill/>
          <a:ln w="9525">
            <a:noFill/>
            <a:miter lim="800000"/>
            <a:headEnd/>
            <a:tailEnd/>
          </a:ln>
        </p:spPr>
      </p:pic>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Заголовок 1"/>
          <p:cNvSpPr>
            <a:spLocks noGrp="1"/>
          </p:cNvSpPr>
          <p:nvPr>
            <p:ph type="title"/>
          </p:nvPr>
        </p:nvSpPr>
        <p:spPr/>
        <p:txBody>
          <a:bodyPr/>
          <a:lstStyle/>
          <a:p>
            <a:r>
              <a:rPr lang="en-US" dirty="0"/>
              <a:t>Parallel implementation</a:t>
            </a:r>
            <a:r>
              <a:rPr lang="ru-RU" dirty="0"/>
              <a:t>…</a:t>
            </a:r>
            <a:endParaRPr lang="ru-RU" dirty="0" smtClean="0"/>
          </a:p>
        </p:txBody>
      </p:sp>
      <p:sp>
        <p:nvSpPr>
          <p:cNvPr id="128003" name="Содержимое 2"/>
          <p:cNvSpPr>
            <a:spLocks noGrp="1"/>
          </p:cNvSpPr>
          <p:nvPr>
            <p:ph idx="1"/>
          </p:nvPr>
        </p:nvSpPr>
        <p:spPr>
          <a:xfrm>
            <a:off x="495300" y="1196975"/>
            <a:ext cx="8915400" cy="503238"/>
          </a:xfrm>
        </p:spPr>
        <p:txBody>
          <a:bodyPr/>
          <a:lstStyle/>
          <a:p>
            <a:r>
              <a:rPr lang="en-US" dirty="0" smtClean="0"/>
              <a:t>Amplifier, Concurrency mode.</a:t>
            </a:r>
          </a:p>
        </p:txBody>
      </p:sp>
      <p:sp>
        <p:nvSpPr>
          <p:cNvPr id="128004"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ECBA29B5-901B-4F1D-8386-9F01EC3A36FB}" type="slidenum">
              <a:rPr lang="ru-RU" smtClean="0"/>
              <a:pPr>
                <a:defRPr/>
              </a:pPr>
              <a:t>105</a:t>
            </a:fld>
            <a:endParaRPr lang="ru-RU"/>
          </a:p>
        </p:txBody>
      </p:sp>
      <p:pic>
        <p:nvPicPr>
          <p:cNvPr id="128007" name="Picture 2"/>
          <p:cNvPicPr>
            <a:picLocks noChangeAspect="1" noChangeArrowheads="1"/>
          </p:cNvPicPr>
          <p:nvPr/>
        </p:nvPicPr>
        <p:blipFill>
          <a:blip r:embed="rId2" cstate="print"/>
          <a:srcRect t="17857" r="12325" b="7143"/>
          <a:stretch>
            <a:fillRect/>
          </a:stretch>
        </p:blipFill>
        <p:spPr bwMode="auto">
          <a:xfrm>
            <a:off x="0" y="1700213"/>
            <a:ext cx="9939338" cy="5184775"/>
          </a:xfrm>
          <a:prstGeom prst="rect">
            <a:avLst/>
          </a:prstGeom>
          <a:noFill/>
          <a:ln w="9525">
            <a:noFill/>
            <a:miter lim="800000"/>
            <a:headEnd/>
            <a:tailEnd/>
          </a:ln>
        </p:spPr>
      </p:pic>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Заголовок 1"/>
          <p:cNvSpPr>
            <a:spLocks noGrp="1"/>
          </p:cNvSpPr>
          <p:nvPr>
            <p:ph type="title"/>
          </p:nvPr>
        </p:nvSpPr>
        <p:spPr/>
        <p:txBody>
          <a:bodyPr/>
          <a:lstStyle/>
          <a:p>
            <a:r>
              <a:rPr lang="en-US" dirty="0"/>
              <a:t>Parallel implementation</a:t>
            </a:r>
            <a:r>
              <a:rPr lang="ru-RU" dirty="0"/>
              <a:t>…</a:t>
            </a:r>
            <a:endParaRPr lang="ru-RU" dirty="0" smtClean="0"/>
          </a:p>
        </p:txBody>
      </p:sp>
      <p:sp>
        <p:nvSpPr>
          <p:cNvPr id="129027" name="Содержимое 2"/>
          <p:cNvSpPr>
            <a:spLocks noGrp="1"/>
          </p:cNvSpPr>
          <p:nvPr>
            <p:ph idx="1"/>
          </p:nvPr>
        </p:nvSpPr>
        <p:spPr>
          <a:xfrm>
            <a:off x="495300" y="984250"/>
            <a:ext cx="8850313" cy="3311525"/>
          </a:xfrm>
        </p:spPr>
        <p:txBody>
          <a:bodyPr/>
          <a:lstStyle/>
          <a:p>
            <a:r>
              <a:rPr lang="en-US" sz="2000" dirty="0" smtClean="0"/>
              <a:t>The main thread worked sequentially, then created 7 additional threads</a:t>
            </a:r>
            <a:r>
              <a:rPr lang="ru-RU" sz="2000" dirty="0" smtClean="0"/>
              <a:t>.</a:t>
            </a:r>
          </a:p>
          <a:p>
            <a:r>
              <a:rPr lang="en-US" sz="2000" dirty="0" smtClean="0"/>
              <a:t>The work was performed in the parallel section</a:t>
            </a:r>
            <a:r>
              <a:rPr lang="ru-RU" sz="2000" dirty="0" smtClean="0"/>
              <a:t> (</a:t>
            </a:r>
            <a:r>
              <a:rPr lang="en-US" sz="2000" dirty="0" smtClean="0"/>
              <a:t>blue brackets</a:t>
            </a:r>
            <a:r>
              <a:rPr lang="ru-RU" sz="2000" dirty="0" smtClean="0"/>
              <a:t>).</a:t>
            </a:r>
          </a:p>
          <a:p>
            <a:pPr lvl="1"/>
            <a:r>
              <a:rPr lang="en-US" sz="2000" dirty="0" smtClean="0"/>
              <a:t>Brown part </a:t>
            </a:r>
            <a:r>
              <a:rPr lang="ru-RU" sz="2000" dirty="0" smtClean="0"/>
              <a:t>–</a:t>
            </a:r>
            <a:r>
              <a:rPr lang="en-US" sz="2000" dirty="0" smtClean="0"/>
              <a:t> CPU usage</a:t>
            </a:r>
            <a:r>
              <a:rPr lang="ru-RU" sz="2000" dirty="0" smtClean="0"/>
              <a:t>.</a:t>
            </a:r>
          </a:p>
          <a:p>
            <a:pPr lvl="1"/>
            <a:r>
              <a:rPr lang="en-US" sz="2000" dirty="0" smtClean="0"/>
              <a:t>Dark green part </a:t>
            </a:r>
            <a:r>
              <a:rPr lang="ru-RU" sz="2000" dirty="0" smtClean="0"/>
              <a:t>– </a:t>
            </a:r>
            <a:r>
              <a:rPr lang="en-US" sz="2000" dirty="0" smtClean="0"/>
              <a:t>the thread was working</a:t>
            </a:r>
            <a:r>
              <a:rPr lang="ru-RU" sz="2000" dirty="0" smtClean="0"/>
              <a:t>.</a:t>
            </a:r>
          </a:p>
          <a:p>
            <a:pPr lvl="1"/>
            <a:r>
              <a:rPr lang="en-US" sz="2000" dirty="0"/>
              <a:t>L</a:t>
            </a:r>
            <a:r>
              <a:rPr lang="en-US" sz="2000" dirty="0" smtClean="0"/>
              <a:t>ight green part – the thread was waiting</a:t>
            </a:r>
            <a:r>
              <a:rPr lang="ru-RU" sz="2000" dirty="0" smtClean="0"/>
              <a:t>.</a:t>
            </a:r>
          </a:p>
          <a:p>
            <a:r>
              <a:rPr lang="en-US" sz="2000" dirty="0" smtClean="0"/>
              <a:t>An imbalance is clear </a:t>
            </a:r>
            <a:r>
              <a:rPr lang="ru-RU" sz="2000" dirty="0" smtClean="0"/>
              <a:t>→ </a:t>
            </a:r>
            <a:r>
              <a:rPr lang="en-US" sz="2000" dirty="0" smtClean="0"/>
              <a:t>great wait time</a:t>
            </a:r>
            <a:r>
              <a:rPr lang="ru-RU" sz="2000" dirty="0" smtClean="0"/>
              <a:t>.</a:t>
            </a:r>
          </a:p>
          <a:p>
            <a:r>
              <a:rPr lang="en-US" sz="2000" dirty="0" smtClean="0"/>
              <a:t>The concurrency decreased to zero long before </a:t>
            </a:r>
            <a:r>
              <a:rPr lang="en-US" sz="2000" dirty="0"/>
              <a:t>the end </a:t>
            </a:r>
            <a:r>
              <a:rPr lang="en-US" sz="2000" dirty="0" smtClean="0"/>
              <a:t>of the parallel </a:t>
            </a:r>
            <a:r>
              <a:rPr lang="en-US" sz="2000" dirty="0"/>
              <a:t>section </a:t>
            </a:r>
            <a:r>
              <a:rPr lang="ru-RU" sz="2000" dirty="0" smtClean="0"/>
              <a:t>(</a:t>
            </a:r>
            <a:r>
              <a:rPr lang="en-US" sz="2000" dirty="0" smtClean="0"/>
              <a:t>see the lower stripe</a:t>
            </a:r>
            <a:r>
              <a:rPr lang="ru-RU" sz="2000" dirty="0" smtClean="0"/>
              <a:t>).</a:t>
            </a:r>
            <a:endParaRPr lang="en-US" sz="2000" dirty="0" smtClean="0"/>
          </a:p>
        </p:txBody>
      </p:sp>
      <p:sp>
        <p:nvSpPr>
          <p:cNvPr id="129028"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54E85A35-06B9-4592-8CA2-B54EB1FBAA85}" type="slidenum">
              <a:rPr lang="ru-RU" smtClean="0"/>
              <a:pPr>
                <a:defRPr/>
              </a:pPr>
              <a:t>106</a:t>
            </a:fld>
            <a:endParaRPr lang="ru-RU"/>
          </a:p>
        </p:txBody>
      </p:sp>
      <p:pic>
        <p:nvPicPr>
          <p:cNvPr id="129031" name="Picture 2"/>
          <p:cNvPicPr>
            <a:picLocks noChangeAspect="1" noChangeArrowheads="1"/>
          </p:cNvPicPr>
          <p:nvPr/>
        </p:nvPicPr>
        <p:blipFill>
          <a:blip r:embed="rId2" cstate="print"/>
          <a:srcRect t="17857" r="12325" b="7143"/>
          <a:stretch>
            <a:fillRect/>
          </a:stretch>
        </p:blipFill>
        <p:spPr bwMode="auto">
          <a:xfrm>
            <a:off x="890588" y="4191000"/>
            <a:ext cx="7921625" cy="2066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Заголовок 1"/>
          <p:cNvSpPr>
            <a:spLocks noGrp="1"/>
          </p:cNvSpPr>
          <p:nvPr>
            <p:ph type="title"/>
          </p:nvPr>
        </p:nvSpPr>
        <p:spPr/>
        <p:txBody>
          <a:bodyPr/>
          <a:lstStyle/>
          <a:p>
            <a:r>
              <a:rPr lang="en-US" dirty="0"/>
              <a:t>Parallel implementation</a:t>
            </a:r>
            <a:r>
              <a:rPr lang="ru-RU" dirty="0"/>
              <a:t>…</a:t>
            </a:r>
            <a:endParaRPr lang="ru-RU" dirty="0" smtClean="0"/>
          </a:p>
        </p:txBody>
      </p:sp>
      <p:sp>
        <p:nvSpPr>
          <p:cNvPr id="130051" name="Содержимое 2"/>
          <p:cNvSpPr>
            <a:spLocks noGrp="1"/>
          </p:cNvSpPr>
          <p:nvPr>
            <p:ph idx="1"/>
          </p:nvPr>
        </p:nvSpPr>
        <p:spPr>
          <a:xfrm>
            <a:off x="749300" y="4953000"/>
            <a:ext cx="8915400" cy="1295400"/>
          </a:xfrm>
        </p:spPr>
        <p:txBody>
          <a:bodyPr/>
          <a:lstStyle/>
          <a:p>
            <a:r>
              <a:rPr lang="en-US" dirty="0" smtClean="0"/>
              <a:t>One more useful diagram:</a:t>
            </a:r>
            <a:r>
              <a:rPr lang="ru-RU" dirty="0" smtClean="0"/>
              <a:t> </a:t>
            </a:r>
            <a:r>
              <a:rPr lang="en-US" dirty="0" smtClean="0"/>
              <a:t>the threads had complete</a:t>
            </a:r>
            <a:r>
              <a:rPr lang="en-US" dirty="0"/>
              <a:t>d</a:t>
            </a:r>
            <a:r>
              <a:rPr lang="ru-RU" dirty="0" smtClean="0"/>
              <a:t> </a:t>
            </a:r>
            <a:r>
              <a:rPr lang="en-US" dirty="0" smtClean="0"/>
              <a:t>the calculations </a:t>
            </a:r>
            <a:r>
              <a:rPr lang="en-US" dirty="0"/>
              <a:t>at different times </a:t>
            </a:r>
            <a:r>
              <a:rPr lang="en-US" dirty="0" smtClean="0"/>
              <a:t>and were waiting for each other</a:t>
            </a:r>
            <a:r>
              <a:rPr lang="ru-RU" dirty="0" smtClean="0"/>
              <a:t>.</a:t>
            </a:r>
          </a:p>
          <a:p>
            <a:r>
              <a:rPr lang="en-US" dirty="0"/>
              <a:t>There is </a:t>
            </a:r>
            <a:r>
              <a:rPr lang="en-US" dirty="0" smtClean="0"/>
              <a:t>an obvious load </a:t>
            </a:r>
            <a:r>
              <a:rPr lang="en-US" dirty="0"/>
              <a:t>imbalance</a:t>
            </a:r>
            <a:r>
              <a:rPr lang="ru-RU" dirty="0" smtClean="0"/>
              <a:t>.</a:t>
            </a:r>
          </a:p>
        </p:txBody>
      </p:sp>
      <p:sp>
        <p:nvSpPr>
          <p:cNvPr id="130052"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3824AE61-15EB-460E-8693-37585CE27560}" type="slidenum">
              <a:rPr lang="ru-RU" smtClean="0"/>
              <a:pPr>
                <a:defRPr/>
              </a:pPr>
              <a:t>107</a:t>
            </a:fld>
            <a:endParaRPr lang="ru-RU"/>
          </a:p>
        </p:txBody>
      </p:sp>
      <p:pic>
        <p:nvPicPr>
          <p:cNvPr id="130055" name="Picture 2"/>
          <p:cNvPicPr>
            <a:picLocks noChangeAspect="1" noChangeArrowheads="1"/>
          </p:cNvPicPr>
          <p:nvPr/>
        </p:nvPicPr>
        <p:blipFill>
          <a:blip r:embed="rId2" cstate="print"/>
          <a:srcRect/>
          <a:stretch>
            <a:fillRect/>
          </a:stretch>
        </p:blipFill>
        <p:spPr bwMode="auto">
          <a:xfrm>
            <a:off x="1065213" y="1052513"/>
            <a:ext cx="8370887" cy="3770312"/>
          </a:xfrm>
          <a:prstGeom prst="rect">
            <a:avLst/>
          </a:prstGeom>
          <a:noFill/>
          <a:ln w="9525">
            <a:noFill/>
            <a:miter lim="800000"/>
            <a:headEnd/>
            <a:tailEnd/>
          </a:ln>
        </p:spPr>
      </p:pic>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Заголовок 1"/>
          <p:cNvSpPr>
            <a:spLocks noGrp="1"/>
          </p:cNvSpPr>
          <p:nvPr>
            <p:ph type="title"/>
          </p:nvPr>
        </p:nvSpPr>
        <p:spPr/>
        <p:txBody>
          <a:bodyPr/>
          <a:lstStyle/>
          <a:p>
            <a:r>
              <a:rPr lang="ru-RU" smtClean="0"/>
              <a:t>Параллельная реализация…</a:t>
            </a:r>
          </a:p>
        </p:txBody>
      </p:sp>
      <p:sp>
        <p:nvSpPr>
          <p:cNvPr id="131075"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198BEF2B-5C04-495B-815F-CA85C2621B6D}" type="slidenum">
              <a:rPr lang="ru-RU" smtClean="0"/>
              <a:pPr>
                <a:defRPr/>
              </a:pPr>
              <a:t>108</a:t>
            </a:fld>
            <a:endParaRPr lang="ru-RU"/>
          </a:p>
        </p:txBody>
      </p:sp>
      <p:pic>
        <p:nvPicPr>
          <p:cNvPr id="131078" name="Picture 2"/>
          <p:cNvPicPr>
            <a:picLocks noChangeAspect="1" noChangeArrowheads="1"/>
          </p:cNvPicPr>
          <p:nvPr/>
        </p:nvPicPr>
        <p:blipFill>
          <a:blip r:embed="rId2" cstate="print"/>
          <a:srcRect/>
          <a:stretch>
            <a:fillRect/>
          </a:stretch>
        </p:blipFill>
        <p:spPr bwMode="auto">
          <a:xfrm>
            <a:off x="0" y="-19050"/>
            <a:ext cx="9906000" cy="6877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Заголовок 1"/>
          <p:cNvSpPr>
            <a:spLocks noGrp="1"/>
          </p:cNvSpPr>
          <p:nvPr>
            <p:ph type="title"/>
          </p:nvPr>
        </p:nvSpPr>
        <p:spPr/>
        <p:txBody>
          <a:bodyPr/>
          <a:lstStyle/>
          <a:p>
            <a:r>
              <a:rPr lang="en-US" dirty="0"/>
              <a:t>Parallel implementation</a:t>
            </a:r>
            <a:r>
              <a:rPr lang="ru-RU" dirty="0"/>
              <a:t>…</a:t>
            </a:r>
            <a:endParaRPr lang="ru-RU" dirty="0" smtClean="0"/>
          </a:p>
        </p:txBody>
      </p:sp>
      <p:sp>
        <p:nvSpPr>
          <p:cNvPr id="132099"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3FFBE27B-AEAC-4BA9-9319-4B1FA1CC9B05}" type="slidenum">
              <a:rPr lang="ru-RU" smtClean="0"/>
              <a:pPr>
                <a:defRPr/>
              </a:pPr>
              <a:t>109</a:t>
            </a:fld>
            <a:endParaRPr lang="ru-RU"/>
          </a:p>
        </p:txBody>
      </p:sp>
      <p:pic>
        <p:nvPicPr>
          <p:cNvPr id="132102" name="Picture 2"/>
          <p:cNvPicPr>
            <a:picLocks noChangeAspect="1" noChangeArrowheads="1"/>
          </p:cNvPicPr>
          <p:nvPr/>
        </p:nvPicPr>
        <p:blipFill>
          <a:blip r:embed="rId2" cstate="print"/>
          <a:srcRect l="2023" t="12442" r="2751" b="44627"/>
          <a:stretch>
            <a:fillRect/>
          </a:stretch>
        </p:blipFill>
        <p:spPr bwMode="auto">
          <a:xfrm>
            <a:off x="200025" y="2933700"/>
            <a:ext cx="9432925" cy="2952750"/>
          </a:xfrm>
          <a:prstGeom prst="rect">
            <a:avLst/>
          </a:prstGeom>
          <a:noFill/>
          <a:ln w="9525">
            <a:solidFill>
              <a:schemeClr val="tx1"/>
            </a:solidFill>
            <a:miter lim="800000"/>
            <a:headEnd/>
            <a:tailEnd/>
          </a:ln>
        </p:spPr>
      </p:pic>
      <p:sp>
        <p:nvSpPr>
          <p:cNvPr id="7" name="Прямоугольник 6"/>
          <p:cNvSpPr/>
          <p:nvPr/>
        </p:nvSpPr>
        <p:spPr>
          <a:xfrm>
            <a:off x="200025" y="981075"/>
            <a:ext cx="9361488" cy="1569660"/>
          </a:xfrm>
          <a:prstGeom prst="rect">
            <a:avLst/>
          </a:prstGeom>
        </p:spPr>
        <p:txBody>
          <a:bodyPr>
            <a:spAutoFit/>
          </a:bodyPr>
          <a:lstStyle/>
          <a:p>
            <a:pPr algn="l">
              <a:defRPr/>
            </a:pPr>
            <a:r>
              <a:rPr lang="en-US" sz="2400" dirty="0" smtClean="0">
                <a:latin typeface="+mn-lt"/>
              </a:rPr>
              <a:t>This tab represents integral information about the concurrency level. </a:t>
            </a:r>
            <a:r>
              <a:rPr lang="en-US" sz="2400" dirty="0">
                <a:latin typeface="+mn-lt"/>
              </a:rPr>
              <a:t>T</a:t>
            </a:r>
            <a:r>
              <a:rPr lang="en-US" sz="2400" dirty="0" smtClean="0">
                <a:latin typeface="+mn-lt"/>
              </a:rPr>
              <a:t>he first histogram demonstrates that the </a:t>
            </a:r>
            <a:r>
              <a:rPr lang="en-US" sz="2400" dirty="0">
                <a:latin typeface="+mn-lt"/>
              </a:rPr>
              <a:t>application was basically </a:t>
            </a:r>
            <a:r>
              <a:rPr lang="en-US" sz="2400" dirty="0" smtClean="0">
                <a:latin typeface="+mn-lt"/>
              </a:rPr>
              <a:t>running in the threads 1 and 8</a:t>
            </a:r>
            <a:r>
              <a:rPr lang="ru-RU" sz="2400" dirty="0" smtClean="0">
                <a:latin typeface="+mn-lt"/>
              </a:rPr>
              <a:t>. </a:t>
            </a:r>
            <a:r>
              <a:rPr lang="en-US" sz="2400" dirty="0" smtClean="0">
                <a:latin typeface="+mn-lt"/>
              </a:rPr>
              <a:t>A thread is considered “running” if it is in the wait state as well</a:t>
            </a:r>
            <a:r>
              <a:rPr lang="ru-RU" sz="2400" dirty="0" smtClean="0">
                <a:latin typeface="+mn-lt"/>
              </a:rPr>
              <a:t>.</a:t>
            </a:r>
            <a:endParaRPr lang="ru-RU" sz="2400" dirty="0">
              <a:latin typeface="+mn-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Содержимое 2"/>
          <p:cNvSpPr>
            <a:spLocks noGrp="1"/>
          </p:cNvSpPr>
          <p:nvPr>
            <p:ph idx="1"/>
          </p:nvPr>
        </p:nvSpPr>
        <p:spPr/>
        <p:txBody>
          <a:bodyPr/>
          <a:lstStyle/>
          <a:p>
            <a:pPr>
              <a:buFont typeface="Wingdings" pitchFamily="2" charset="2"/>
              <a:buNone/>
            </a:pPr>
            <a:endParaRPr lang="ru-RU" dirty="0" smtClean="0"/>
          </a:p>
          <a:p>
            <a:pPr>
              <a:buFont typeface="Wingdings" pitchFamily="2" charset="2"/>
              <a:buNone/>
            </a:pPr>
            <a:endParaRPr lang="ru-RU" dirty="0" smtClean="0"/>
          </a:p>
          <a:p>
            <a:pPr>
              <a:buFont typeface="Wingdings" pitchFamily="2" charset="2"/>
              <a:buNone/>
            </a:pPr>
            <a:endParaRPr lang="ru-RU" dirty="0" smtClean="0"/>
          </a:p>
          <a:p>
            <a:pPr>
              <a:buFont typeface="Wingdings" pitchFamily="2" charset="2"/>
              <a:buNone/>
            </a:pPr>
            <a:endParaRPr lang="ru-RU" dirty="0" smtClean="0"/>
          </a:p>
          <a:p>
            <a:pPr algn="ctr">
              <a:buFont typeface="Wingdings" pitchFamily="2" charset="2"/>
              <a:buNone/>
            </a:pPr>
            <a:r>
              <a:rPr lang="ru-RU" sz="4000" b="1" dirty="0" smtClean="0">
                <a:solidFill>
                  <a:srgbClr val="0969CD"/>
                </a:solidFill>
              </a:rPr>
              <a:t>4</a:t>
            </a:r>
            <a:r>
              <a:rPr lang="en-US" sz="4000" b="1" dirty="0" smtClean="0">
                <a:solidFill>
                  <a:srgbClr val="0969CD"/>
                </a:solidFill>
              </a:rPr>
              <a:t>. Storage format</a:t>
            </a:r>
            <a:endParaRPr lang="ru-RU" sz="4000" b="1" dirty="0" smtClean="0">
              <a:solidFill>
                <a:srgbClr val="0969CD"/>
              </a:solidFill>
            </a:endParaRPr>
          </a:p>
        </p:txBody>
      </p:sp>
      <p:sp>
        <p:nvSpPr>
          <p:cNvPr id="20483"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BB1E4E04-AB4A-4B1D-88FF-35A2B7AAD027}" type="slidenum">
              <a:rPr lang="ru-RU" smtClean="0"/>
              <a:pPr>
                <a:defRPr/>
              </a:pPr>
              <a:t>11</a:t>
            </a:fld>
            <a:endParaRPr lang="ru-RU"/>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Заголовок 1"/>
          <p:cNvSpPr>
            <a:spLocks noGrp="1"/>
          </p:cNvSpPr>
          <p:nvPr>
            <p:ph type="title"/>
          </p:nvPr>
        </p:nvSpPr>
        <p:spPr/>
        <p:txBody>
          <a:bodyPr/>
          <a:lstStyle/>
          <a:p>
            <a:r>
              <a:rPr lang="en-US" dirty="0"/>
              <a:t>Parallel implementation</a:t>
            </a:r>
            <a:r>
              <a:rPr lang="ru-RU" dirty="0"/>
              <a:t>…</a:t>
            </a:r>
            <a:endParaRPr lang="ru-RU" dirty="0" smtClean="0"/>
          </a:p>
        </p:txBody>
      </p:sp>
      <p:sp>
        <p:nvSpPr>
          <p:cNvPr id="133123"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CEE81D98-57F4-48F1-B47B-65E8477DEA5F}" type="slidenum">
              <a:rPr lang="ru-RU" smtClean="0"/>
              <a:pPr>
                <a:defRPr/>
              </a:pPr>
              <a:t>110</a:t>
            </a:fld>
            <a:endParaRPr lang="ru-RU"/>
          </a:p>
        </p:txBody>
      </p:sp>
      <p:pic>
        <p:nvPicPr>
          <p:cNvPr id="133126" name="Picture 2"/>
          <p:cNvPicPr>
            <a:picLocks noChangeAspect="1" noChangeArrowheads="1"/>
          </p:cNvPicPr>
          <p:nvPr/>
        </p:nvPicPr>
        <p:blipFill>
          <a:blip r:embed="rId2" cstate="print"/>
          <a:srcRect l="1744" t="56419" r="2769" b="2808"/>
          <a:stretch>
            <a:fillRect/>
          </a:stretch>
        </p:blipFill>
        <p:spPr bwMode="auto">
          <a:xfrm>
            <a:off x="173038" y="3141663"/>
            <a:ext cx="9458325" cy="2803525"/>
          </a:xfrm>
          <a:prstGeom prst="rect">
            <a:avLst/>
          </a:prstGeom>
          <a:noFill/>
          <a:ln w="9525">
            <a:solidFill>
              <a:schemeClr val="tx1"/>
            </a:solidFill>
            <a:miter lim="800000"/>
            <a:headEnd/>
            <a:tailEnd/>
          </a:ln>
        </p:spPr>
      </p:pic>
      <p:sp>
        <p:nvSpPr>
          <p:cNvPr id="7" name="Прямоугольник 6"/>
          <p:cNvSpPr/>
          <p:nvPr/>
        </p:nvSpPr>
        <p:spPr>
          <a:xfrm>
            <a:off x="128588" y="1052513"/>
            <a:ext cx="9504362" cy="1692771"/>
          </a:xfrm>
          <a:prstGeom prst="rect">
            <a:avLst/>
          </a:prstGeom>
        </p:spPr>
        <p:txBody>
          <a:bodyPr>
            <a:spAutoFit/>
          </a:bodyPr>
          <a:lstStyle/>
          <a:p>
            <a:pPr algn="l">
              <a:defRPr/>
            </a:pPr>
            <a:r>
              <a:rPr lang="en-US" sz="2400" dirty="0">
                <a:latin typeface="+mn-lt"/>
              </a:rPr>
              <a:t>This tab represents integral information about the concurrency </a:t>
            </a:r>
            <a:r>
              <a:rPr lang="en-US" sz="2400" dirty="0" smtClean="0">
                <a:latin typeface="+mn-lt"/>
              </a:rPr>
              <a:t>level.</a:t>
            </a:r>
            <a:r>
              <a:rPr lang="en-US" sz="2400" dirty="0">
                <a:latin typeface="+mn-lt"/>
              </a:rPr>
              <a:t> </a:t>
            </a:r>
            <a:r>
              <a:rPr lang="en-US" sz="2400" dirty="0" smtClean="0">
                <a:latin typeface="+mn-lt"/>
              </a:rPr>
              <a:t>The second histogram gives the information about the CPU usage</a:t>
            </a:r>
            <a:r>
              <a:rPr lang="ru-RU" sz="2400" dirty="0" smtClean="0">
                <a:latin typeface="+mn-lt"/>
              </a:rPr>
              <a:t>.</a:t>
            </a:r>
            <a:endParaRPr lang="ru-RU" sz="2400" dirty="0">
              <a:latin typeface="+mn-lt"/>
            </a:endParaRPr>
          </a:p>
          <a:p>
            <a:pPr algn="l">
              <a:defRPr/>
            </a:pPr>
            <a:endParaRPr lang="ru-RU" sz="800" dirty="0">
              <a:latin typeface="+mn-lt"/>
            </a:endParaRPr>
          </a:p>
          <a:p>
            <a:pPr algn="l">
              <a:defRPr/>
            </a:pPr>
            <a:r>
              <a:rPr lang="en-US" sz="2400" dirty="0" smtClean="0">
                <a:latin typeface="+mn-lt"/>
              </a:rPr>
              <a:t>Both tabs demonstrates the information about the application in the whole, not just for the function </a:t>
            </a:r>
            <a:r>
              <a:rPr lang="en-US" sz="2400" dirty="0" err="1" smtClean="0">
                <a:latin typeface="+mn-lt"/>
              </a:rPr>
              <a:t>Multiplicate</a:t>
            </a:r>
            <a:r>
              <a:rPr lang="en-US" sz="2400" dirty="0">
                <a:latin typeface="+mn-lt"/>
              </a:rPr>
              <a:t>().</a:t>
            </a:r>
            <a:endParaRPr lang="ru-RU" sz="2400" dirty="0">
              <a:latin typeface="+mn-lt"/>
            </a:endParaRP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Заголовок 1"/>
          <p:cNvSpPr>
            <a:spLocks noGrp="1"/>
          </p:cNvSpPr>
          <p:nvPr>
            <p:ph type="title"/>
          </p:nvPr>
        </p:nvSpPr>
        <p:spPr/>
        <p:txBody>
          <a:bodyPr/>
          <a:lstStyle/>
          <a:p>
            <a:r>
              <a:rPr lang="en-US" dirty="0"/>
              <a:t>Parallel implementation</a:t>
            </a:r>
            <a:r>
              <a:rPr lang="ru-RU" dirty="0"/>
              <a:t>…</a:t>
            </a:r>
            <a:endParaRPr lang="ru-RU" dirty="0" smtClean="0"/>
          </a:p>
        </p:txBody>
      </p:sp>
      <p:sp>
        <p:nvSpPr>
          <p:cNvPr id="134147" name="Содержимое 2"/>
          <p:cNvSpPr>
            <a:spLocks noGrp="1"/>
          </p:cNvSpPr>
          <p:nvPr>
            <p:ph idx="1"/>
          </p:nvPr>
        </p:nvSpPr>
        <p:spPr>
          <a:xfrm>
            <a:off x="495300" y="1196975"/>
            <a:ext cx="8915400" cy="936625"/>
          </a:xfrm>
        </p:spPr>
        <p:txBody>
          <a:bodyPr/>
          <a:lstStyle/>
          <a:p>
            <a:r>
              <a:rPr lang="en-US" dirty="0" smtClean="0"/>
              <a:t>May it be that the threads are not fully loaded?</a:t>
            </a:r>
            <a:endParaRPr lang="ru-RU" dirty="0" smtClean="0"/>
          </a:p>
          <a:p>
            <a:r>
              <a:rPr lang="en-US" dirty="0" smtClean="0"/>
              <a:t>Increase N and collect the experiments results</a:t>
            </a:r>
            <a:r>
              <a:rPr lang="ru-RU" dirty="0" smtClean="0"/>
              <a:t>.</a:t>
            </a:r>
          </a:p>
        </p:txBody>
      </p:sp>
      <p:sp>
        <p:nvSpPr>
          <p:cNvPr id="134148"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7BBEADBA-CE3B-4211-8046-D40481AD9AC2}" type="slidenum">
              <a:rPr lang="ru-RU" smtClean="0"/>
              <a:pPr>
                <a:defRPr/>
              </a:pPr>
              <a:t>111</a:t>
            </a:fld>
            <a:endParaRPr lang="ru-RU"/>
          </a:p>
        </p:txBody>
      </p:sp>
      <p:graphicFrame>
        <p:nvGraphicFramePr>
          <p:cNvPr id="7" name="Таблица 6"/>
          <p:cNvGraphicFramePr>
            <a:graphicFrameLocks noGrp="1"/>
          </p:cNvGraphicFramePr>
          <p:nvPr>
            <p:extLst>
              <p:ext uri="{D42A27DB-BD31-4B8C-83A1-F6EECF244321}">
                <p14:modId xmlns:p14="http://schemas.microsoft.com/office/powerpoint/2010/main" xmlns="" val="792222445"/>
              </p:ext>
            </p:extLst>
          </p:nvPr>
        </p:nvGraphicFramePr>
        <p:xfrm>
          <a:off x="992188" y="2205038"/>
          <a:ext cx="8064500" cy="3743325"/>
        </p:xfrm>
        <a:graphic>
          <a:graphicData uri="http://schemas.openxmlformats.org/drawingml/2006/table">
            <a:tbl>
              <a:tblPr/>
              <a:tblGrid>
                <a:gridCol w="2333625"/>
                <a:gridCol w="2044700"/>
                <a:gridCol w="2046287"/>
                <a:gridCol w="1639888"/>
              </a:tblGrid>
              <a:tr h="831850">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Matrices order </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(N)</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1">
                      <a:gsLst>
                        <a:gs pos="0">
                          <a:srgbClr val="BEF397"/>
                        </a:gs>
                        <a:gs pos="50000">
                          <a:srgbClr val="D5F6C0"/>
                        </a:gs>
                        <a:gs pos="100000">
                          <a:srgbClr val="EAFAE0"/>
                        </a:gs>
                      </a:gsLst>
                      <a:path path="rect">
                        <a:fillToRect l="50000" t="50000" r="50000" b="50000"/>
                      </a:path>
                    </a:grad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1 </a:t>
                      </a: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thread</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t</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sec</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 </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1">
                      <a:gsLst>
                        <a:gs pos="0">
                          <a:srgbClr val="BEF397"/>
                        </a:gs>
                        <a:gs pos="50000">
                          <a:srgbClr val="D5F6C0"/>
                        </a:gs>
                        <a:gs pos="100000">
                          <a:srgbClr val="EAFAE0"/>
                        </a:gs>
                      </a:gsLst>
                      <a:path path="rect">
                        <a:fillToRect l="50000" t="50000" r="50000" b="50000"/>
                      </a:path>
                    </a:grad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8 </a:t>
                      </a: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threads</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t</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sec</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1">
                      <a:gsLst>
                        <a:gs pos="0">
                          <a:srgbClr val="BEF397"/>
                        </a:gs>
                        <a:gs pos="50000">
                          <a:srgbClr val="D5F6C0"/>
                        </a:gs>
                        <a:gs pos="100000">
                          <a:srgbClr val="EAFAE0"/>
                        </a:gs>
                      </a:gsLst>
                      <a:path path="rect">
                        <a:fillToRect l="50000" t="50000" r="50000" b="50000"/>
                      </a:path>
                    </a:grad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Speedup</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1">
                      <a:gsLst>
                        <a:gs pos="0">
                          <a:srgbClr val="BEF397"/>
                        </a:gs>
                        <a:gs pos="50000">
                          <a:srgbClr val="D5F6C0"/>
                        </a:gs>
                        <a:gs pos="100000">
                          <a:srgbClr val="EAFAE0"/>
                        </a:gs>
                      </a:gsLst>
                      <a:path path="rect">
                        <a:fillToRect l="50000" t="50000" r="50000" b="50000"/>
                      </a:path>
                    </a:gradFill>
                  </a:tcPr>
                </a:tc>
              </a:tr>
              <a:tr h="415925">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10 000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2.512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1.</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029</a:t>
                      </a:r>
                      <a:endParaRPr kumimoji="0" lang="ru-RU"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2.4</a:t>
                      </a: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41</a:t>
                      </a:r>
                      <a:endParaRPr kumimoji="0" lang="ru-RU" sz="24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1D1F0"/>
                    </a:solidFill>
                  </a:tcPr>
                </a:tc>
              </a:tr>
              <a:tr h="415925">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15 000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5.445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1.841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2.958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1D1F0"/>
                    </a:solidFill>
                  </a:tcPr>
                </a:tc>
              </a:tr>
              <a:tr h="415925">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20 000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9.454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2.667</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3.545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1D1F0"/>
                    </a:solidFill>
                  </a:tcPr>
                </a:tc>
              </a:tr>
              <a:tr h="415925">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25 000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14.617</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3.931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3.718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1D1F0"/>
                    </a:solidFill>
                  </a:tcPr>
                </a:tc>
              </a:tr>
              <a:tr h="415925">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30 000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20.982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5.538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3.789</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1D1F0"/>
                    </a:solidFill>
                  </a:tcPr>
                </a:tc>
              </a:tr>
              <a:tr h="415925">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35 000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34.429</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7.067</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4.872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1D1F0"/>
                    </a:solidFill>
                  </a:tcPr>
                </a:tc>
              </a:tr>
              <a:tr h="415925">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40 000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44.460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8.408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smtClean="0">
                          <a:ln>
                            <a:noFill/>
                          </a:ln>
                          <a:solidFill>
                            <a:srgbClr val="CC0000"/>
                          </a:solidFill>
                          <a:effectLst/>
                          <a:latin typeface="Times New Roman" pitchFamily="18" charset="0"/>
                          <a:cs typeface="Times New Roman" pitchFamily="18" charset="0"/>
                        </a:rPr>
                        <a:t>5.288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1D1F0"/>
                    </a:solidFill>
                  </a:tcPr>
                </a:tc>
              </a:tr>
            </a:tbl>
          </a:graphicData>
        </a:graphic>
      </p:graphicFrame>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Заголовок 1"/>
          <p:cNvSpPr>
            <a:spLocks noGrp="1"/>
          </p:cNvSpPr>
          <p:nvPr>
            <p:ph type="title"/>
          </p:nvPr>
        </p:nvSpPr>
        <p:spPr/>
        <p:txBody>
          <a:bodyPr/>
          <a:lstStyle/>
          <a:p>
            <a:r>
              <a:rPr lang="en-US" dirty="0"/>
              <a:t>Parallel implementation</a:t>
            </a:r>
            <a:r>
              <a:rPr lang="ru-RU" dirty="0"/>
              <a:t>…</a:t>
            </a:r>
            <a:endParaRPr lang="ru-RU" dirty="0" smtClean="0"/>
          </a:p>
        </p:txBody>
      </p:sp>
      <p:sp>
        <p:nvSpPr>
          <p:cNvPr id="135171"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897F950C-15EB-44D7-BDDE-2D366FDFF7B9}" type="slidenum">
              <a:rPr lang="ru-RU" smtClean="0"/>
              <a:pPr>
                <a:defRPr/>
              </a:pPr>
              <a:t>112</a:t>
            </a:fld>
            <a:endParaRPr lang="ru-RU"/>
          </a:p>
        </p:txBody>
      </p:sp>
      <p:pic>
        <p:nvPicPr>
          <p:cNvPr id="135174" name="Picture 2"/>
          <p:cNvPicPr>
            <a:picLocks noChangeAspect="1" noChangeArrowheads="1"/>
          </p:cNvPicPr>
          <p:nvPr/>
        </p:nvPicPr>
        <p:blipFill>
          <a:blip r:embed="rId2" cstate="print"/>
          <a:srcRect/>
          <a:stretch>
            <a:fillRect/>
          </a:stretch>
        </p:blipFill>
        <p:spPr bwMode="auto">
          <a:xfrm>
            <a:off x="-9525" y="1125538"/>
            <a:ext cx="9956800" cy="4229100"/>
          </a:xfrm>
          <a:prstGeom prst="rect">
            <a:avLst/>
          </a:prstGeom>
          <a:noFill/>
          <a:ln w="9525">
            <a:noFill/>
            <a:miter lim="800000"/>
            <a:headEnd/>
            <a:tailEnd/>
          </a:ln>
        </p:spPr>
      </p:pic>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Заголовок 1"/>
          <p:cNvSpPr>
            <a:spLocks noGrp="1"/>
          </p:cNvSpPr>
          <p:nvPr>
            <p:ph type="title"/>
          </p:nvPr>
        </p:nvSpPr>
        <p:spPr/>
        <p:txBody>
          <a:bodyPr/>
          <a:lstStyle/>
          <a:p>
            <a:r>
              <a:rPr lang="en-US" dirty="0"/>
              <a:t>Parallel implementation</a:t>
            </a:r>
            <a:r>
              <a:rPr lang="ru-RU" dirty="0"/>
              <a:t>…</a:t>
            </a:r>
            <a:endParaRPr lang="ru-RU" dirty="0" smtClean="0"/>
          </a:p>
        </p:txBody>
      </p:sp>
      <p:sp>
        <p:nvSpPr>
          <p:cNvPr id="136195"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18886082-CB0B-446D-B89E-45D2F4BC867F}" type="slidenum">
              <a:rPr lang="ru-RU" smtClean="0"/>
              <a:pPr>
                <a:defRPr/>
              </a:pPr>
              <a:t>113</a:t>
            </a:fld>
            <a:endParaRPr lang="ru-RU"/>
          </a:p>
        </p:txBody>
      </p:sp>
      <p:pic>
        <p:nvPicPr>
          <p:cNvPr id="136198" name="Picture 2"/>
          <p:cNvPicPr>
            <a:picLocks noChangeAspect="1" noChangeArrowheads="1"/>
          </p:cNvPicPr>
          <p:nvPr/>
        </p:nvPicPr>
        <p:blipFill>
          <a:blip r:embed="rId2" cstate="print"/>
          <a:srcRect/>
          <a:stretch>
            <a:fillRect/>
          </a:stretch>
        </p:blipFill>
        <p:spPr bwMode="auto">
          <a:xfrm>
            <a:off x="98425" y="1074738"/>
            <a:ext cx="9753600" cy="5183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Заголовок 1"/>
          <p:cNvSpPr>
            <a:spLocks noGrp="1"/>
          </p:cNvSpPr>
          <p:nvPr>
            <p:ph type="title"/>
          </p:nvPr>
        </p:nvSpPr>
        <p:spPr/>
        <p:txBody>
          <a:bodyPr/>
          <a:lstStyle/>
          <a:p>
            <a:r>
              <a:rPr lang="en-US" dirty="0"/>
              <a:t>Parallel implementation</a:t>
            </a:r>
            <a:r>
              <a:rPr lang="ru-RU" dirty="0"/>
              <a:t>…</a:t>
            </a:r>
            <a:endParaRPr lang="ru-RU" dirty="0" smtClean="0"/>
          </a:p>
        </p:txBody>
      </p:sp>
      <p:sp>
        <p:nvSpPr>
          <p:cNvPr id="137219" name="Содержимое 2"/>
          <p:cNvSpPr>
            <a:spLocks noGrp="1"/>
          </p:cNvSpPr>
          <p:nvPr>
            <p:ph idx="1"/>
          </p:nvPr>
        </p:nvSpPr>
        <p:spPr>
          <a:xfrm>
            <a:off x="495300" y="1196975"/>
            <a:ext cx="8915400" cy="1800225"/>
          </a:xfrm>
        </p:spPr>
        <p:txBody>
          <a:bodyPr/>
          <a:lstStyle/>
          <a:p>
            <a:r>
              <a:rPr lang="en-US" dirty="0" smtClean="0"/>
              <a:t>Indeed, when increasing workload, the speedup is increased and the load imbalance effect is reduced</a:t>
            </a:r>
            <a:r>
              <a:rPr lang="ru-RU" dirty="0" smtClean="0"/>
              <a:t>.</a:t>
            </a:r>
          </a:p>
          <a:p>
            <a:r>
              <a:rPr lang="en-US" dirty="0" smtClean="0"/>
              <a:t>We should think </a:t>
            </a:r>
            <a:r>
              <a:rPr lang="en-US" dirty="0"/>
              <a:t>over balancing </a:t>
            </a:r>
            <a:r>
              <a:rPr lang="en-US" dirty="0" smtClean="0"/>
              <a:t>though</a:t>
            </a:r>
            <a:r>
              <a:rPr lang="ru-RU" dirty="0" smtClean="0"/>
              <a:t>.</a:t>
            </a:r>
          </a:p>
          <a:p>
            <a:r>
              <a:rPr lang="en-US" dirty="0" smtClean="0"/>
              <a:t>Use the capabilities of </a:t>
            </a:r>
            <a:r>
              <a:rPr lang="en-US" dirty="0" err="1" smtClean="0"/>
              <a:t>OpenMP</a:t>
            </a:r>
            <a:r>
              <a:rPr lang="ru-RU" dirty="0" smtClean="0"/>
              <a:t>.</a:t>
            </a:r>
          </a:p>
          <a:p>
            <a:endParaRPr lang="ru-RU" dirty="0" smtClean="0"/>
          </a:p>
          <a:p>
            <a:endParaRPr lang="ru-RU" dirty="0" smtClean="0"/>
          </a:p>
          <a:p>
            <a:endParaRPr lang="ru-RU" dirty="0" smtClean="0"/>
          </a:p>
          <a:p>
            <a:r>
              <a:rPr lang="en-US" dirty="0" smtClean="0"/>
              <a:t>Set chunk = 10</a:t>
            </a:r>
            <a:r>
              <a:rPr lang="ru-RU" dirty="0" smtClean="0"/>
              <a:t>, </a:t>
            </a:r>
            <a:r>
              <a:rPr lang="en-US" dirty="0" smtClean="0"/>
              <a:t>run an experiment</a:t>
            </a:r>
            <a:r>
              <a:rPr lang="ru-RU" dirty="0" smtClean="0"/>
              <a:t>.</a:t>
            </a:r>
          </a:p>
          <a:p>
            <a:r>
              <a:rPr lang="en-US" dirty="0"/>
              <a:t>We suggest to choose the optimal value of </a:t>
            </a:r>
            <a:r>
              <a:rPr lang="en-US" dirty="0" smtClean="0"/>
              <a:t>chunk experimentally</a:t>
            </a:r>
            <a:r>
              <a:rPr lang="ru-RU" dirty="0" smtClean="0"/>
              <a:t>.</a:t>
            </a:r>
          </a:p>
        </p:txBody>
      </p:sp>
      <p:sp>
        <p:nvSpPr>
          <p:cNvPr id="137220"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41418306-52D7-4389-B49B-132FA591D924}" type="slidenum">
              <a:rPr lang="ru-RU" smtClean="0"/>
              <a:pPr>
                <a:defRPr/>
              </a:pPr>
              <a:t>114</a:t>
            </a:fld>
            <a:endParaRPr lang="ru-RU"/>
          </a:p>
        </p:txBody>
      </p:sp>
      <p:sp>
        <p:nvSpPr>
          <p:cNvPr id="137223" name="Rectangle 1"/>
          <p:cNvSpPr>
            <a:spLocks noChangeArrowheads="1"/>
          </p:cNvSpPr>
          <p:nvPr/>
        </p:nvSpPr>
        <p:spPr bwMode="auto">
          <a:xfrm>
            <a:off x="560388" y="3141663"/>
            <a:ext cx="8648700" cy="400050"/>
          </a:xfrm>
          <a:prstGeom prst="rect">
            <a:avLst/>
          </a:prstGeom>
          <a:solidFill>
            <a:srgbClr val="CCCCCC"/>
          </a:solidFill>
          <a:ln w="9525">
            <a:noFill/>
            <a:miter lim="800000"/>
            <a:headEnd/>
            <a:tailEnd/>
          </a:ln>
        </p:spPr>
        <p:txBody>
          <a:bodyPr wrap="none" anchor="ctr">
            <a:spAutoFit/>
          </a:bodyPr>
          <a:lstStyle/>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#pragma</a:t>
            </a:r>
            <a:r>
              <a:rPr lang="en-US" sz="2000" b="1">
                <a:latin typeface="Courier New" pitchFamily="49" charset="0"/>
                <a:cs typeface="Times New Roman" pitchFamily="18" charset="0"/>
              </a:rPr>
              <a:t> omp </a:t>
            </a:r>
            <a:r>
              <a:rPr lang="en-US" sz="2000" b="1">
                <a:solidFill>
                  <a:srgbClr val="0000FF"/>
                </a:solidFill>
                <a:latin typeface="Courier New" pitchFamily="49" charset="0"/>
                <a:cs typeface="Times New Roman" pitchFamily="18" charset="0"/>
              </a:rPr>
              <a:t>for</a:t>
            </a:r>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private</a:t>
            </a:r>
            <a:r>
              <a:rPr lang="en-US" sz="2000" b="1">
                <a:latin typeface="Courier New" pitchFamily="49" charset="0"/>
                <a:cs typeface="Times New Roman" pitchFamily="18" charset="0"/>
              </a:rPr>
              <a:t>(j, k) schedule(</a:t>
            </a:r>
            <a:r>
              <a:rPr lang="en-US" sz="2000" b="1">
                <a:solidFill>
                  <a:srgbClr val="0000FF"/>
                </a:solidFill>
                <a:latin typeface="Courier New" pitchFamily="49" charset="0"/>
                <a:cs typeface="Times New Roman" pitchFamily="18" charset="0"/>
              </a:rPr>
              <a:t>static</a:t>
            </a:r>
            <a:r>
              <a:rPr lang="en-US" sz="2000" b="1">
                <a:latin typeface="Courier New" pitchFamily="49" charset="0"/>
                <a:cs typeface="Times New Roman" pitchFamily="18" charset="0"/>
              </a:rPr>
              <a:t>, chunk)</a:t>
            </a:r>
            <a:endParaRPr lang="en-US" sz="2000" b="1"/>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Заголовок 1"/>
          <p:cNvSpPr>
            <a:spLocks noGrp="1"/>
          </p:cNvSpPr>
          <p:nvPr>
            <p:ph type="title"/>
          </p:nvPr>
        </p:nvSpPr>
        <p:spPr/>
        <p:txBody>
          <a:bodyPr/>
          <a:lstStyle/>
          <a:p>
            <a:r>
              <a:rPr lang="en-US" dirty="0"/>
              <a:t>Parallel implementation</a:t>
            </a:r>
            <a:r>
              <a:rPr lang="ru-RU" dirty="0"/>
              <a:t>…</a:t>
            </a:r>
            <a:endParaRPr lang="ru-RU" dirty="0" smtClean="0"/>
          </a:p>
        </p:txBody>
      </p:sp>
      <p:sp>
        <p:nvSpPr>
          <p:cNvPr id="138243"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710AEA1F-AB91-4F1E-B747-82CC54DE7C78}" type="slidenum">
              <a:rPr lang="ru-RU" smtClean="0"/>
              <a:pPr>
                <a:defRPr/>
              </a:pPr>
              <a:t>115</a:t>
            </a:fld>
            <a:endParaRPr lang="ru-RU"/>
          </a:p>
        </p:txBody>
      </p:sp>
      <p:graphicFrame>
        <p:nvGraphicFramePr>
          <p:cNvPr id="7" name="Таблица 6"/>
          <p:cNvGraphicFramePr>
            <a:graphicFrameLocks noGrp="1"/>
          </p:cNvGraphicFramePr>
          <p:nvPr/>
        </p:nvGraphicFramePr>
        <p:xfrm>
          <a:off x="704850" y="1125538"/>
          <a:ext cx="8569325" cy="3814764"/>
        </p:xfrm>
        <a:graphic>
          <a:graphicData uri="http://schemas.openxmlformats.org/drawingml/2006/table">
            <a:tbl>
              <a:tblPr/>
              <a:tblGrid>
                <a:gridCol w="2517775"/>
                <a:gridCol w="2206625"/>
                <a:gridCol w="2208213"/>
                <a:gridCol w="1636712"/>
              </a:tblGrid>
              <a:tr h="847723">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Matrices order </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(N)</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1">
                      <a:gsLst>
                        <a:gs pos="0">
                          <a:srgbClr val="8FDEA0"/>
                        </a:gs>
                        <a:gs pos="50000">
                          <a:srgbClr val="BCE9C5"/>
                        </a:gs>
                        <a:gs pos="100000">
                          <a:srgbClr val="DFF3E3"/>
                        </a:gs>
                      </a:gsLst>
                      <a:lin ang="2700000" scaled="1"/>
                    </a:grad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1 </a:t>
                      </a: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thread</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t</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sec</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 </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1">
                      <a:gsLst>
                        <a:gs pos="0">
                          <a:srgbClr val="8FDEA0"/>
                        </a:gs>
                        <a:gs pos="50000">
                          <a:srgbClr val="BCE9C5"/>
                        </a:gs>
                        <a:gs pos="100000">
                          <a:srgbClr val="DFF3E3"/>
                        </a:gs>
                      </a:gsLst>
                      <a:lin ang="2700000" scaled="1"/>
                    </a:grad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8 </a:t>
                      </a: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threads</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t</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sec</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1">
                      <a:gsLst>
                        <a:gs pos="0">
                          <a:srgbClr val="8FDEA0"/>
                        </a:gs>
                        <a:gs pos="50000">
                          <a:srgbClr val="BCE9C5"/>
                        </a:gs>
                        <a:gs pos="100000">
                          <a:srgbClr val="DFF3E3"/>
                        </a:gs>
                      </a:gsLst>
                      <a:lin ang="2700000" scaled="1"/>
                    </a:grad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Speedup</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1">
                      <a:gsLst>
                        <a:gs pos="0">
                          <a:srgbClr val="8FDEA0"/>
                        </a:gs>
                        <a:gs pos="50000">
                          <a:srgbClr val="BCE9C5"/>
                        </a:gs>
                        <a:gs pos="100000">
                          <a:srgbClr val="DFF3E3"/>
                        </a:gs>
                      </a:gsLst>
                      <a:lin ang="2700000" scaled="1"/>
                    </a:gradFill>
                  </a:tcPr>
                </a:tc>
              </a:tr>
              <a:tr h="423863">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10 000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2.512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0.920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2.730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3863">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15 000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5.445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1.591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3.422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3863">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20 000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9.454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2.215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4.268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3863">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25 000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14.617</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3.198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4.571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3863">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30 000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20.982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4.444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4.721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3863">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35 000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34.429</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5.568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6.183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3863">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40 000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44.460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6.394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smtClean="0">
                          <a:ln>
                            <a:noFill/>
                          </a:ln>
                          <a:solidFill>
                            <a:srgbClr val="CC0000"/>
                          </a:solidFill>
                          <a:effectLst/>
                          <a:latin typeface="Times New Roman" pitchFamily="18" charset="0"/>
                          <a:cs typeface="Times New Roman" pitchFamily="18" charset="0"/>
                        </a:rPr>
                        <a:t>6.953</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 name="Прямоугольник 7"/>
          <p:cNvSpPr/>
          <p:nvPr/>
        </p:nvSpPr>
        <p:spPr>
          <a:xfrm>
            <a:off x="714375" y="5003800"/>
            <a:ext cx="8712200" cy="1348061"/>
          </a:xfrm>
          <a:prstGeom prst="rect">
            <a:avLst/>
          </a:prstGeom>
        </p:spPr>
        <p:txBody>
          <a:bodyPr>
            <a:spAutoFit/>
          </a:bodyPr>
          <a:lstStyle/>
          <a:p>
            <a:pPr marL="342900" indent="-342900" algn="l" eaLnBrk="0" hangingPunct="0">
              <a:spcBef>
                <a:spcPct val="20000"/>
              </a:spcBef>
              <a:buSzPct val="80000"/>
              <a:buFont typeface="Wingdings" pitchFamily="2" charset="2"/>
              <a:buChar char="q"/>
              <a:defRPr/>
            </a:pPr>
            <a:r>
              <a:rPr lang="en-US" sz="2400" kern="0" dirty="0" smtClean="0">
                <a:solidFill>
                  <a:srgbClr val="000000"/>
                </a:solidFill>
                <a:latin typeface="Arial"/>
                <a:cs typeface="Arial"/>
              </a:rPr>
              <a:t>The situation </a:t>
            </a:r>
            <a:r>
              <a:rPr lang="en-US" sz="2400" kern="0" dirty="0">
                <a:solidFill>
                  <a:srgbClr val="000000"/>
                </a:solidFill>
                <a:latin typeface="Arial"/>
                <a:cs typeface="Arial"/>
              </a:rPr>
              <a:t>has been considerably </a:t>
            </a:r>
            <a:r>
              <a:rPr lang="en-US" sz="2400" kern="0" dirty="0" smtClean="0">
                <a:solidFill>
                  <a:srgbClr val="000000"/>
                </a:solidFill>
                <a:latin typeface="Arial"/>
                <a:cs typeface="Arial"/>
              </a:rPr>
              <a:t>improved</a:t>
            </a:r>
            <a:r>
              <a:rPr lang="ru-RU" sz="2400" kern="0" dirty="0" smtClean="0">
                <a:solidFill>
                  <a:srgbClr val="000000"/>
                </a:solidFill>
                <a:latin typeface="Arial"/>
                <a:cs typeface="Arial"/>
              </a:rPr>
              <a:t>.</a:t>
            </a:r>
            <a:endParaRPr lang="ru-RU" sz="2400" kern="0" dirty="0">
              <a:solidFill>
                <a:srgbClr val="000000"/>
              </a:solidFill>
              <a:latin typeface="Arial"/>
              <a:cs typeface="Arial"/>
            </a:endParaRPr>
          </a:p>
          <a:p>
            <a:pPr marL="342900" indent="-342900" algn="l" eaLnBrk="0" hangingPunct="0">
              <a:spcBef>
                <a:spcPct val="20000"/>
              </a:spcBef>
              <a:buSzPct val="80000"/>
              <a:buFont typeface="Wingdings" pitchFamily="2" charset="2"/>
              <a:buChar char="q"/>
              <a:defRPr/>
            </a:pPr>
            <a:r>
              <a:rPr lang="en-US" sz="2400" kern="0" dirty="0" smtClean="0">
                <a:solidFill>
                  <a:srgbClr val="000000"/>
                </a:solidFill>
                <a:latin typeface="Arial"/>
                <a:cs typeface="Arial"/>
              </a:rPr>
              <a:t>Profile the application and study the results</a:t>
            </a:r>
            <a:r>
              <a:rPr lang="ru-RU" sz="2400" kern="0" dirty="0" smtClean="0">
                <a:solidFill>
                  <a:srgbClr val="000000"/>
                </a:solidFill>
                <a:latin typeface="Arial"/>
                <a:cs typeface="Arial"/>
              </a:rPr>
              <a:t>.</a:t>
            </a:r>
            <a:endParaRPr lang="ru-RU" sz="2400" kern="0" dirty="0">
              <a:solidFill>
                <a:srgbClr val="000000"/>
              </a:solidFill>
              <a:latin typeface="Arial"/>
              <a:cs typeface="Arial"/>
            </a:endParaRPr>
          </a:p>
          <a:p>
            <a:pPr marL="342900" indent="-342900" algn="l" eaLnBrk="0" hangingPunct="0">
              <a:spcBef>
                <a:spcPct val="20000"/>
              </a:spcBef>
              <a:buSzPct val="80000"/>
              <a:buFont typeface="Wingdings" pitchFamily="2" charset="2"/>
              <a:buChar char="q"/>
              <a:defRPr/>
            </a:pPr>
            <a:r>
              <a:rPr lang="en-US" sz="2400" kern="0" dirty="0" smtClean="0">
                <a:solidFill>
                  <a:srgbClr val="000000"/>
                </a:solidFill>
                <a:latin typeface="Arial"/>
                <a:cs typeface="Arial"/>
              </a:rPr>
              <a:t>Test dynamic schedule</a:t>
            </a:r>
            <a:r>
              <a:rPr lang="ru-RU" sz="2400" kern="0" dirty="0" smtClean="0">
                <a:solidFill>
                  <a:srgbClr val="000000"/>
                </a:solidFill>
                <a:latin typeface="Arial"/>
                <a:cs typeface="Arial"/>
              </a:rPr>
              <a:t>.</a:t>
            </a:r>
            <a:endParaRPr lang="ru-RU" sz="2400" kern="0" dirty="0">
              <a:solidFill>
                <a:srgbClr val="000000"/>
              </a:solidFill>
              <a:latin typeface="Arial"/>
              <a:cs typeface="Arial"/>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Заголовок 1"/>
          <p:cNvSpPr>
            <a:spLocks noGrp="1"/>
          </p:cNvSpPr>
          <p:nvPr>
            <p:ph type="title"/>
          </p:nvPr>
        </p:nvSpPr>
        <p:spPr/>
        <p:txBody>
          <a:bodyPr/>
          <a:lstStyle/>
          <a:p>
            <a:r>
              <a:rPr lang="en-US" dirty="0"/>
              <a:t>Parallel implementation</a:t>
            </a:r>
            <a:r>
              <a:rPr lang="ru-RU" dirty="0"/>
              <a:t>…</a:t>
            </a:r>
            <a:endParaRPr lang="ru-RU" dirty="0" smtClean="0"/>
          </a:p>
        </p:txBody>
      </p:sp>
      <p:sp>
        <p:nvSpPr>
          <p:cNvPr id="3" name="Содержимое 2"/>
          <p:cNvSpPr>
            <a:spLocks noGrp="1"/>
          </p:cNvSpPr>
          <p:nvPr>
            <p:ph idx="1"/>
          </p:nvPr>
        </p:nvSpPr>
        <p:spPr>
          <a:xfrm>
            <a:off x="495300" y="1196975"/>
            <a:ext cx="9137650" cy="4968875"/>
          </a:xfrm>
        </p:spPr>
        <p:txBody>
          <a:bodyPr/>
          <a:lstStyle/>
          <a:p>
            <a:pPr>
              <a:buFont typeface="Wingdings" pitchFamily="2" charset="2"/>
              <a:buNone/>
              <a:defRPr/>
            </a:pPr>
            <a:r>
              <a:rPr lang="en-US" dirty="0" smtClean="0"/>
              <a:t>Implementation using Intel Threading Building Blocks.</a:t>
            </a:r>
          </a:p>
          <a:p>
            <a:pPr>
              <a:defRPr/>
            </a:pPr>
            <a:r>
              <a:rPr lang="en-US" dirty="0" smtClean="0"/>
              <a:t>Project </a:t>
            </a:r>
            <a:r>
              <a:rPr lang="ru-RU" b="1" dirty="0" smtClean="0"/>
              <a:t>07_</a:t>
            </a:r>
            <a:r>
              <a:rPr lang="en-US" b="1" dirty="0" smtClean="0"/>
              <a:t>TBB</a:t>
            </a:r>
            <a:r>
              <a:rPr lang="ru-RU" b="1" dirty="0" smtClean="0"/>
              <a:t>.</a:t>
            </a:r>
          </a:p>
          <a:p>
            <a:pPr>
              <a:defRPr/>
            </a:pPr>
            <a:r>
              <a:rPr lang="en-US" dirty="0" smtClean="0"/>
              <a:t>Apply the TBB functionality:</a:t>
            </a:r>
          </a:p>
          <a:p>
            <a:pPr lvl="1">
              <a:defRPr/>
            </a:pPr>
            <a:r>
              <a:rPr lang="en-US" dirty="0" smtClean="0">
                <a:ea typeface="+mn-ea"/>
              </a:rPr>
              <a:t>Library initialization using an object of the class </a:t>
            </a:r>
            <a:r>
              <a:rPr lang="ru-RU" b="1" dirty="0" err="1" smtClean="0">
                <a:ea typeface="+mn-ea"/>
              </a:rPr>
              <a:t>task_scheduler_init</a:t>
            </a:r>
            <a:r>
              <a:rPr lang="ru-RU" dirty="0" smtClean="0">
                <a:ea typeface="+mn-ea"/>
              </a:rPr>
              <a:t>.</a:t>
            </a:r>
          </a:p>
          <a:p>
            <a:pPr lvl="1">
              <a:defRPr/>
            </a:pPr>
            <a:r>
              <a:rPr lang="en-US" dirty="0" smtClean="0">
                <a:ea typeface="+mn-ea"/>
              </a:rPr>
              <a:t>Loop parallelization by means of the template function </a:t>
            </a:r>
            <a:r>
              <a:rPr lang="ru-RU" b="1" dirty="0" err="1" smtClean="0">
                <a:ea typeface="+mn-ea"/>
              </a:rPr>
              <a:t>parallel_for</a:t>
            </a:r>
            <a:r>
              <a:rPr lang="ru-RU" b="1" dirty="0" smtClean="0">
                <a:ea typeface="+mn-ea"/>
              </a:rPr>
              <a:t>()</a:t>
            </a:r>
            <a:r>
              <a:rPr lang="ru-RU" dirty="0" smtClean="0">
                <a:ea typeface="+mn-ea"/>
              </a:rPr>
              <a:t>.</a:t>
            </a:r>
          </a:p>
          <a:p>
            <a:pPr lvl="1">
              <a:defRPr/>
            </a:pPr>
            <a:r>
              <a:rPr lang="en-US" dirty="0" smtClean="0">
                <a:ea typeface="+mn-ea"/>
              </a:rPr>
              <a:t>One-dimensional iteration space</a:t>
            </a:r>
            <a:r>
              <a:rPr lang="ru-RU" dirty="0" smtClean="0">
                <a:ea typeface="+mn-ea"/>
              </a:rPr>
              <a:t> </a:t>
            </a:r>
            <a:r>
              <a:rPr lang="ru-RU" b="1" dirty="0" err="1" smtClean="0">
                <a:ea typeface="+mn-ea"/>
              </a:rPr>
              <a:t>blocked_range</a:t>
            </a:r>
            <a:r>
              <a:rPr lang="ru-RU" dirty="0" smtClean="0">
                <a:ea typeface="+mn-ea"/>
              </a:rPr>
              <a:t>.</a:t>
            </a:r>
          </a:p>
          <a:p>
            <a:pPr lvl="1">
              <a:defRPr/>
            </a:pPr>
            <a:r>
              <a:rPr lang="en-US" dirty="0" smtClean="0">
                <a:ea typeface="+mn-ea"/>
              </a:rPr>
              <a:t>A function class that is to be developed and that, in fact, performs the main part of multiplication in the method </a:t>
            </a:r>
            <a:r>
              <a:rPr lang="ru-RU" b="1" dirty="0" err="1" smtClean="0">
                <a:ea typeface="+mn-ea"/>
              </a:rPr>
              <a:t>operator</a:t>
            </a:r>
            <a:r>
              <a:rPr lang="ru-RU" b="1" dirty="0" smtClean="0">
                <a:ea typeface="+mn-ea"/>
              </a:rPr>
              <a:t>()</a:t>
            </a:r>
            <a:r>
              <a:rPr lang="ru-RU" dirty="0" smtClean="0">
                <a:ea typeface="+mn-ea"/>
              </a:rPr>
              <a:t>.</a:t>
            </a:r>
          </a:p>
          <a:p>
            <a:pPr lvl="1">
              <a:defRPr/>
            </a:pPr>
            <a:endParaRPr lang="ru-RU" dirty="0"/>
          </a:p>
        </p:txBody>
      </p:sp>
      <p:sp>
        <p:nvSpPr>
          <p:cNvPr id="139268"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DC3C351E-C9D0-4B75-901B-7AA79C42B632}" type="slidenum">
              <a:rPr lang="ru-RU" smtClean="0"/>
              <a:pPr>
                <a:defRPr/>
              </a:pPr>
              <a:t>116</a:t>
            </a:fld>
            <a:endParaRPr lang="ru-RU"/>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Заголовок 1"/>
          <p:cNvSpPr>
            <a:spLocks noGrp="1"/>
          </p:cNvSpPr>
          <p:nvPr>
            <p:ph type="title"/>
          </p:nvPr>
        </p:nvSpPr>
        <p:spPr/>
        <p:txBody>
          <a:bodyPr/>
          <a:lstStyle/>
          <a:p>
            <a:r>
              <a:rPr lang="en-US" dirty="0"/>
              <a:t>Parallel implementation</a:t>
            </a:r>
            <a:r>
              <a:rPr lang="ru-RU" dirty="0"/>
              <a:t>…</a:t>
            </a:r>
            <a:endParaRPr lang="ru-RU" dirty="0" smtClean="0"/>
          </a:p>
        </p:txBody>
      </p:sp>
      <p:sp>
        <p:nvSpPr>
          <p:cNvPr id="140291" name="Содержимое 2"/>
          <p:cNvSpPr>
            <a:spLocks noGrp="1"/>
          </p:cNvSpPr>
          <p:nvPr>
            <p:ph idx="1"/>
          </p:nvPr>
        </p:nvSpPr>
        <p:spPr/>
        <p:txBody>
          <a:bodyPr/>
          <a:lstStyle/>
          <a:p>
            <a:r>
              <a:rPr lang="en-US" dirty="0" smtClean="0"/>
              <a:t>The parallel TBB-version is developed much like to </a:t>
            </a:r>
            <a:r>
              <a:rPr lang="ru-RU" dirty="0" err="1" smtClean="0"/>
              <a:t>OpenMP</a:t>
            </a:r>
            <a:r>
              <a:rPr lang="en-US" dirty="0" smtClean="0"/>
              <a:t>:</a:t>
            </a:r>
            <a:endParaRPr lang="ru-RU" dirty="0" smtClean="0"/>
          </a:p>
          <a:p>
            <a:pPr lvl="1"/>
            <a:r>
              <a:rPr lang="en-US" dirty="0" smtClean="0"/>
              <a:t>Duplicate the utility vectors </a:t>
            </a:r>
            <a:r>
              <a:rPr lang="ru-RU" b="1" dirty="0" err="1" smtClean="0"/>
              <a:t>columns</a:t>
            </a:r>
            <a:r>
              <a:rPr lang="ru-RU" dirty="0" smtClean="0"/>
              <a:t> </a:t>
            </a:r>
            <a:r>
              <a:rPr lang="en-US" dirty="0" smtClean="0"/>
              <a:t>and</a:t>
            </a:r>
            <a:r>
              <a:rPr lang="ru-RU" dirty="0" smtClean="0"/>
              <a:t> </a:t>
            </a:r>
            <a:r>
              <a:rPr lang="ru-RU" b="1" dirty="0" err="1" smtClean="0"/>
              <a:t>values</a:t>
            </a:r>
            <a:r>
              <a:rPr lang="en-US" b="1" dirty="0" smtClean="0"/>
              <a:t> </a:t>
            </a:r>
            <a:r>
              <a:rPr lang="en-US" dirty="0" smtClean="0"/>
              <a:t>according to the number of the rows.</a:t>
            </a:r>
            <a:r>
              <a:rPr lang="ru-RU" dirty="0" smtClean="0"/>
              <a:t> </a:t>
            </a:r>
          </a:p>
          <a:p>
            <a:pPr lvl="1"/>
            <a:r>
              <a:rPr lang="en-US" dirty="0" smtClean="0"/>
              <a:t>Create an array </a:t>
            </a:r>
            <a:r>
              <a:rPr lang="ru-RU" b="1" dirty="0" err="1" smtClean="0"/>
              <a:t>row_index</a:t>
            </a:r>
            <a:r>
              <a:rPr lang="ru-RU" dirty="0" smtClean="0"/>
              <a:t> </a:t>
            </a:r>
            <a:r>
              <a:rPr lang="en-US" dirty="0" smtClean="0"/>
              <a:t>of length </a:t>
            </a:r>
            <a:r>
              <a:rPr lang="ru-RU" dirty="0" smtClean="0"/>
              <a:t>«</a:t>
            </a:r>
            <a:r>
              <a:rPr lang="en-US" dirty="0" smtClean="0"/>
              <a:t>the number of rows</a:t>
            </a:r>
            <a:r>
              <a:rPr lang="ru-RU" dirty="0" smtClean="0"/>
              <a:t> + 1»</a:t>
            </a:r>
            <a:r>
              <a:rPr lang="en-US" dirty="0" smtClean="0"/>
              <a:t>. Its every element stores the number of </a:t>
            </a:r>
            <a:r>
              <a:rPr lang="en-US" dirty="0" err="1" smtClean="0"/>
              <a:t>nonzeros</a:t>
            </a:r>
            <a:r>
              <a:rPr lang="en-US" dirty="0" smtClean="0"/>
              <a:t> in the corresponding row of the matrix C</a:t>
            </a:r>
            <a:r>
              <a:rPr lang="ru-RU" dirty="0" smtClean="0"/>
              <a:t>. </a:t>
            </a:r>
          </a:p>
          <a:p>
            <a:pPr lvl="1"/>
            <a:r>
              <a:rPr lang="en-US" dirty="0" smtClean="0"/>
              <a:t>In fact, the difference in the implementation of the function </a:t>
            </a:r>
            <a:r>
              <a:rPr lang="ru-RU" b="1" dirty="0" err="1" smtClean="0"/>
              <a:t>Multiplicate</a:t>
            </a:r>
            <a:r>
              <a:rPr lang="ru-RU" b="1" dirty="0" smtClean="0"/>
              <a:t>()</a:t>
            </a:r>
            <a:r>
              <a:rPr lang="ru-RU" dirty="0" smtClean="0"/>
              <a:t> </a:t>
            </a:r>
            <a:r>
              <a:rPr lang="en-US" dirty="0" smtClean="0"/>
              <a:t>consists in usage of the template function </a:t>
            </a:r>
            <a:r>
              <a:rPr lang="ru-RU" b="1" dirty="0" err="1" smtClean="0"/>
              <a:t>parallel_for</a:t>
            </a:r>
            <a:r>
              <a:rPr lang="ru-RU" b="1" dirty="0" smtClean="0"/>
              <a:t>()</a:t>
            </a:r>
            <a:r>
              <a:rPr lang="en-US" dirty="0"/>
              <a:t> </a:t>
            </a:r>
            <a:r>
              <a:rPr lang="en-US" dirty="0" smtClean="0"/>
              <a:t>that would “conceal” all meaningful code that was the parallel section content in the </a:t>
            </a:r>
            <a:r>
              <a:rPr lang="en-US" dirty="0" err="1" smtClean="0"/>
              <a:t>OpenMP</a:t>
            </a:r>
            <a:r>
              <a:rPr lang="en-US" dirty="0" smtClean="0"/>
              <a:t>-version</a:t>
            </a:r>
            <a:r>
              <a:rPr lang="ru-RU" dirty="0" smtClean="0"/>
              <a:t>.</a:t>
            </a:r>
          </a:p>
        </p:txBody>
      </p:sp>
      <p:sp>
        <p:nvSpPr>
          <p:cNvPr id="140292"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93127ABA-E408-433D-A070-554597D07632}" type="slidenum">
              <a:rPr lang="ru-RU" smtClean="0"/>
              <a:pPr>
                <a:defRPr/>
              </a:pPr>
              <a:t>117</a:t>
            </a:fld>
            <a:endParaRPr lang="ru-RU"/>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Заголовок 1"/>
          <p:cNvSpPr>
            <a:spLocks noGrp="1"/>
          </p:cNvSpPr>
          <p:nvPr>
            <p:ph type="title"/>
          </p:nvPr>
        </p:nvSpPr>
        <p:spPr/>
        <p:txBody>
          <a:bodyPr/>
          <a:lstStyle/>
          <a:p>
            <a:r>
              <a:rPr lang="en-US" dirty="0"/>
              <a:t>Parallel implementation</a:t>
            </a:r>
            <a:r>
              <a:rPr lang="ru-RU" dirty="0"/>
              <a:t>…</a:t>
            </a:r>
            <a:endParaRPr lang="ru-RU" dirty="0" smtClean="0"/>
          </a:p>
        </p:txBody>
      </p:sp>
      <p:sp>
        <p:nvSpPr>
          <p:cNvPr id="141315"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7BD3B9A5-9523-4A05-BA7A-4FD60425AB06}" type="slidenum">
              <a:rPr lang="ru-RU" smtClean="0"/>
              <a:pPr>
                <a:defRPr/>
              </a:pPr>
              <a:t>118</a:t>
            </a:fld>
            <a:endParaRPr lang="ru-RU"/>
          </a:p>
        </p:txBody>
      </p:sp>
      <p:sp>
        <p:nvSpPr>
          <p:cNvPr id="141318" name="Rectangle 1"/>
          <p:cNvSpPr>
            <a:spLocks noChangeArrowheads="1"/>
          </p:cNvSpPr>
          <p:nvPr/>
        </p:nvSpPr>
        <p:spPr bwMode="auto">
          <a:xfrm>
            <a:off x="0" y="1017588"/>
            <a:ext cx="9906000" cy="5940425"/>
          </a:xfrm>
          <a:prstGeom prst="rect">
            <a:avLst/>
          </a:prstGeom>
          <a:solidFill>
            <a:srgbClr val="CCCCCC"/>
          </a:solidFill>
          <a:ln w="9525">
            <a:noFill/>
            <a:miter lim="800000"/>
            <a:headEnd/>
            <a:tailEnd/>
          </a:ln>
        </p:spPr>
        <p:txBody>
          <a:bodyPr anchor="ctr">
            <a:spAutoFit/>
          </a:bodyPr>
          <a:lstStyle/>
          <a:p>
            <a:pPr algn="just" eaLnBrk="0" hangingPunct="0"/>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Multiplicate(crsMatrix A, crsMatrix B, crsMatrix &amp;C,</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double</a:t>
            </a:r>
            <a:r>
              <a:rPr lang="en-US" sz="2000" b="1">
                <a:latin typeface="Courier New" pitchFamily="49" charset="0"/>
                <a:cs typeface="Times New Roman" pitchFamily="18" charset="0"/>
              </a:rPr>
              <a:t> &amp;time)</a:t>
            </a:r>
            <a:r>
              <a:rPr lang="ru-RU" sz="2000" b="1">
                <a:latin typeface="Courier New" pitchFamily="49" charset="0"/>
                <a:cs typeface="Times New Roman" pitchFamily="18" charset="0"/>
              </a:rPr>
              <a:t> </a:t>
            </a:r>
            <a:r>
              <a:rPr lang="en-US" sz="2000" b="1">
                <a:latin typeface="Courier New" pitchFamily="49" charset="0"/>
                <a:cs typeface="Times New Roman" pitchFamily="18" charset="0"/>
              </a:rPr>
              <a:t>{</a:t>
            </a:r>
            <a:endParaRPr lang="ru-RU" sz="2000" b="1"/>
          </a:p>
          <a:p>
            <a:pPr algn="just" eaLnBrk="0" hangingPunct="0"/>
            <a:r>
              <a:rPr lang="ru-RU"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task_scheduler_init init();</a:t>
            </a:r>
            <a:endParaRPr lang="ru-RU" sz="2000" b="1"/>
          </a:p>
          <a:p>
            <a:pPr algn="just" eaLnBrk="0" hangingPunct="0"/>
            <a:r>
              <a:rPr lang="en-US" sz="2000" b="1">
                <a:latin typeface="Courier New" pitchFamily="49" charset="0"/>
                <a:cs typeface="Times New Roman" pitchFamily="18" charset="0"/>
              </a:rPr>
              <a:t>  vector&lt;</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&gt;* columns = </a:t>
            </a:r>
            <a:r>
              <a:rPr lang="en-US" sz="2000" b="1">
                <a:solidFill>
                  <a:srgbClr val="0000FF"/>
                </a:solidFill>
                <a:latin typeface="Courier New" pitchFamily="49" charset="0"/>
                <a:cs typeface="Times New Roman" pitchFamily="18" charset="0"/>
              </a:rPr>
              <a:t>new</a:t>
            </a:r>
            <a:r>
              <a:rPr lang="en-US" sz="2000" b="1">
                <a:latin typeface="Courier New" pitchFamily="49" charset="0"/>
                <a:cs typeface="Times New Roman" pitchFamily="18" charset="0"/>
              </a:rPr>
              <a:t> vector&lt;</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&gt;[N];</a:t>
            </a:r>
            <a:endParaRPr lang="ru-RU" sz="2000" b="1"/>
          </a:p>
          <a:p>
            <a:pPr algn="just" eaLnBrk="0" hangingPunct="0"/>
            <a:r>
              <a:rPr lang="en-US" sz="2000" b="1">
                <a:latin typeface="Courier New" pitchFamily="49" charset="0"/>
                <a:cs typeface="Times New Roman" pitchFamily="18" charset="0"/>
              </a:rPr>
              <a:t>  vector&lt;</a:t>
            </a:r>
            <a:r>
              <a:rPr lang="en-US" sz="2000" b="1">
                <a:solidFill>
                  <a:srgbClr val="0000FF"/>
                </a:solidFill>
                <a:latin typeface="Courier New" pitchFamily="49" charset="0"/>
                <a:cs typeface="Times New Roman" pitchFamily="18" charset="0"/>
              </a:rPr>
              <a:t>double</a:t>
            </a:r>
            <a:r>
              <a:rPr lang="en-US" sz="2000" b="1">
                <a:latin typeface="Courier New" pitchFamily="49" charset="0"/>
                <a:cs typeface="Times New Roman" pitchFamily="18" charset="0"/>
              </a:rPr>
              <a:t>&gt; *values = </a:t>
            </a:r>
            <a:r>
              <a:rPr lang="en-US" sz="2000" b="1">
                <a:solidFill>
                  <a:srgbClr val="0000FF"/>
                </a:solidFill>
                <a:latin typeface="Courier New" pitchFamily="49" charset="0"/>
                <a:cs typeface="Times New Roman" pitchFamily="18" charset="0"/>
              </a:rPr>
              <a:t>new</a:t>
            </a:r>
            <a:r>
              <a:rPr lang="en-US" sz="2000" b="1">
                <a:latin typeface="Courier New" pitchFamily="49" charset="0"/>
                <a:cs typeface="Times New Roman" pitchFamily="18" charset="0"/>
              </a:rPr>
              <a:t> vector&lt;</a:t>
            </a:r>
            <a:r>
              <a:rPr lang="en-US" sz="2000" b="1">
                <a:solidFill>
                  <a:srgbClr val="0000FF"/>
                </a:solidFill>
                <a:latin typeface="Courier New" pitchFamily="49" charset="0"/>
                <a:cs typeface="Times New Roman" pitchFamily="18" charset="0"/>
              </a:rPr>
              <a:t>double</a:t>
            </a:r>
            <a:r>
              <a:rPr lang="en-US" sz="2000" b="1">
                <a:latin typeface="Courier New" pitchFamily="49" charset="0"/>
                <a:cs typeface="Times New Roman" pitchFamily="18" charset="0"/>
              </a:rPr>
              <a:t>&gt;[N];</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row_index = </a:t>
            </a:r>
            <a:r>
              <a:rPr lang="en-US" sz="2000" b="1">
                <a:solidFill>
                  <a:srgbClr val="0000FF"/>
                </a:solidFill>
                <a:latin typeface="Courier New" pitchFamily="49" charset="0"/>
                <a:cs typeface="Times New Roman" pitchFamily="18" charset="0"/>
              </a:rPr>
              <a:t>new</a:t>
            </a:r>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[N + 1];</a:t>
            </a:r>
            <a:endParaRPr lang="ru-RU" sz="2000" b="1"/>
          </a:p>
          <a:p>
            <a:pPr algn="just" eaLnBrk="0" hangingPunct="0"/>
            <a:r>
              <a:rPr lang="en-US" sz="2000" b="1">
                <a:latin typeface="Courier New" pitchFamily="49" charset="0"/>
                <a:cs typeface="Times New Roman" pitchFamily="18" charset="0"/>
              </a:rPr>
              <a:t>  memset(row_index, 0, </a:t>
            </a:r>
            <a:r>
              <a:rPr lang="en-US" sz="2000" b="1">
                <a:solidFill>
                  <a:srgbClr val="0000FF"/>
                </a:solidFill>
                <a:latin typeface="Courier New" pitchFamily="49" charset="0"/>
                <a:cs typeface="Times New Roman" pitchFamily="18" charset="0"/>
              </a:rPr>
              <a:t>sizeof</a:t>
            </a:r>
            <a:r>
              <a:rPr lang="en-US" sz="2000" b="1">
                <a:latin typeface="Courier New" pitchFamily="49" charset="0"/>
                <a:cs typeface="Times New Roman" pitchFamily="18" charset="0"/>
              </a:rPr>
              <a:t>(</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 N);</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grainsize = 10;</a:t>
            </a:r>
            <a:endParaRPr lang="ru-RU" sz="2000" b="1"/>
          </a:p>
          <a:p>
            <a:pPr algn="just" eaLnBrk="0" hangingPunct="0"/>
            <a:r>
              <a:rPr lang="en-US" sz="2000" b="1">
                <a:latin typeface="Courier New" pitchFamily="49" charset="0"/>
                <a:cs typeface="Times New Roman" pitchFamily="18" charset="0"/>
              </a:rPr>
              <a:t>  parallel_for(blocked_range&lt;</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&gt;(0, A.N, grainsize),</a:t>
            </a:r>
            <a:endParaRPr lang="ru-RU" sz="2000" b="1"/>
          </a:p>
          <a:p>
            <a:pPr algn="just" eaLnBrk="0" hangingPunct="0"/>
            <a:r>
              <a:rPr lang="en-US" sz="2000" b="1">
                <a:latin typeface="Courier New" pitchFamily="49" charset="0"/>
                <a:cs typeface="Times New Roman" pitchFamily="18" charset="0"/>
              </a:rPr>
              <a:t>    Multiplicator(A, B, columns, values, row_index));</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NZ = 0;</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for</a:t>
            </a:r>
            <a:r>
              <a:rPr lang="en-US" sz="2000" b="1">
                <a:latin typeface="Courier New" pitchFamily="49" charset="0"/>
                <a:cs typeface="Times New Roman" pitchFamily="18" charset="0"/>
              </a:rPr>
              <a:t>(i = 0; i &lt; N; i++)  {</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tmp = row_index[i];</a:t>
            </a:r>
            <a:r>
              <a:rPr lang="ru-RU" sz="2000" b="1">
                <a:latin typeface="Courier New" pitchFamily="49" charset="0"/>
                <a:cs typeface="Times New Roman" pitchFamily="18" charset="0"/>
              </a:rPr>
              <a:t> </a:t>
            </a:r>
            <a:r>
              <a:rPr lang="en-US" sz="2000" b="1">
                <a:latin typeface="Courier New" pitchFamily="49" charset="0"/>
                <a:cs typeface="Times New Roman" pitchFamily="18" charset="0"/>
              </a:rPr>
              <a:t>row_index[i] = NZ; NZ += tmp;</a:t>
            </a:r>
            <a:endParaRPr lang="ru-RU" sz="2000" b="1"/>
          </a:p>
          <a:p>
            <a:pPr algn="just" eaLnBrk="0" hangingPunct="0"/>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row_index[N] = NZ; </a:t>
            </a:r>
            <a:endParaRPr lang="ru-RU" sz="2000" b="1">
              <a:latin typeface="Courier New" pitchFamily="49" charset="0"/>
              <a:cs typeface="Times New Roman" pitchFamily="18" charset="0"/>
            </a:endParaRPr>
          </a:p>
          <a:p>
            <a:pPr algn="just" eaLnBrk="0" hangingPunct="0"/>
            <a:r>
              <a:rPr lang="ru-RU" sz="2000" b="1">
                <a:latin typeface="Courier New" pitchFamily="49" charset="0"/>
                <a:cs typeface="Times New Roman" pitchFamily="18" charset="0"/>
              </a:rPr>
              <a:t>  </a:t>
            </a:r>
            <a:r>
              <a:rPr lang="en-US" sz="2000" b="1">
                <a:latin typeface="Courier New" pitchFamily="49" charset="0"/>
                <a:cs typeface="Times New Roman" pitchFamily="18" charset="0"/>
              </a:rPr>
              <a:t>InitializeMatrix(N, NZ, C);</a:t>
            </a:r>
            <a:endParaRPr lang="ru-RU" sz="2000" b="1">
              <a:latin typeface="Courier New" pitchFamily="49" charset="0"/>
              <a:cs typeface="Times New Roman" pitchFamily="18" charset="0"/>
            </a:endParaRPr>
          </a:p>
          <a:p>
            <a:pPr algn="just" eaLnBrk="0" hangingPunct="0"/>
            <a:r>
              <a:rPr lang="ru-RU" sz="2000" b="1">
                <a:latin typeface="Courier New" pitchFamily="49" charset="0"/>
              </a:rPr>
              <a:t>  …</a:t>
            </a:r>
            <a:endParaRPr lang="ru-RU" sz="2000" b="1"/>
          </a:p>
          <a:p>
            <a:pPr algn="just" eaLnBrk="0" hangingPunct="0"/>
            <a:r>
              <a:rPr lang="ru-RU" sz="2000" b="1">
                <a:latin typeface="Courier New" pitchFamily="49" charset="0"/>
                <a:cs typeface="Times New Roman" pitchFamily="18" charset="0"/>
              </a:rPr>
              <a:t>}</a:t>
            </a:r>
            <a:endParaRPr lang="ru-RU" sz="2000" b="1"/>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Заголовок 1"/>
          <p:cNvSpPr>
            <a:spLocks noGrp="1"/>
          </p:cNvSpPr>
          <p:nvPr>
            <p:ph type="title"/>
          </p:nvPr>
        </p:nvSpPr>
        <p:spPr/>
        <p:txBody>
          <a:bodyPr/>
          <a:lstStyle/>
          <a:p>
            <a:r>
              <a:rPr lang="en-US" dirty="0"/>
              <a:t>Parallel implementation</a:t>
            </a:r>
            <a:r>
              <a:rPr lang="ru-RU" dirty="0"/>
              <a:t>…</a:t>
            </a:r>
            <a:endParaRPr lang="ru-RU" dirty="0" smtClean="0"/>
          </a:p>
        </p:txBody>
      </p:sp>
      <p:sp>
        <p:nvSpPr>
          <p:cNvPr id="142339"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40B11C41-C2B3-4164-A2B9-42F05A92027F}" type="slidenum">
              <a:rPr lang="ru-RU" smtClean="0"/>
              <a:pPr>
                <a:defRPr/>
              </a:pPr>
              <a:t>119</a:t>
            </a:fld>
            <a:endParaRPr lang="ru-RU"/>
          </a:p>
        </p:txBody>
      </p:sp>
      <p:sp>
        <p:nvSpPr>
          <p:cNvPr id="142342" name="Rectangle 1"/>
          <p:cNvSpPr>
            <a:spLocks noChangeArrowheads="1"/>
          </p:cNvSpPr>
          <p:nvPr/>
        </p:nvSpPr>
        <p:spPr bwMode="auto">
          <a:xfrm>
            <a:off x="0" y="981075"/>
            <a:ext cx="9906000" cy="5324475"/>
          </a:xfrm>
          <a:prstGeom prst="rect">
            <a:avLst/>
          </a:prstGeom>
          <a:solidFill>
            <a:srgbClr val="CCCCCC"/>
          </a:solidFill>
          <a:ln w="9525">
            <a:noFill/>
            <a:miter lim="800000"/>
            <a:headEnd/>
            <a:tailEnd/>
          </a:ln>
        </p:spPr>
        <p:txBody>
          <a:bodyPr anchor="ctr">
            <a:spAutoFit/>
          </a:bodyPr>
          <a:lstStyle/>
          <a:p>
            <a:pPr algn="just" eaLnBrk="0" hangingPunct="0"/>
            <a:r>
              <a:rPr lang="ru-RU" sz="2000" b="1">
                <a:solidFill>
                  <a:srgbClr val="0000FF"/>
                </a:solidFill>
                <a:latin typeface="Courier New" pitchFamily="49" charset="0"/>
                <a:cs typeface="Times New Roman" pitchFamily="18" charset="0"/>
              </a:rPr>
              <a:t>class</a:t>
            </a:r>
            <a:r>
              <a:rPr lang="ru-RU" sz="2000" b="1">
                <a:latin typeface="Courier New" pitchFamily="49" charset="0"/>
                <a:cs typeface="Times New Roman" pitchFamily="18" charset="0"/>
              </a:rPr>
              <a:t> Multiplicator</a:t>
            </a:r>
            <a:endParaRPr lang="ru-RU" sz="2000" b="1"/>
          </a:p>
          <a:p>
            <a:pPr algn="just" eaLnBrk="0" hangingPunct="0"/>
            <a:r>
              <a:rPr lang="ru-RU" sz="2000" b="1">
                <a:latin typeface="Courier New" pitchFamily="49" charset="0"/>
                <a:cs typeface="Times New Roman" pitchFamily="18" charset="0"/>
              </a:rPr>
              <a:t>{</a:t>
            </a:r>
            <a:endParaRPr lang="ru-RU" sz="2000" b="1"/>
          </a:p>
          <a:p>
            <a:pPr algn="just" eaLnBrk="0" hangingPunct="0"/>
            <a:r>
              <a:rPr lang="ru-RU" sz="2000" b="1">
                <a:latin typeface="Courier New" pitchFamily="49" charset="0"/>
                <a:cs typeface="Times New Roman" pitchFamily="18" charset="0"/>
              </a:rPr>
              <a:t>  </a:t>
            </a:r>
            <a:r>
              <a:rPr lang="en-US" sz="2000" b="1">
                <a:latin typeface="Courier New" pitchFamily="49" charset="0"/>
                <a:cs typeface="Times New Roman" pitchFamily="18" charset="0"/>
              </a:rPr>
              <a:t>crsMatrix A, B;</a:t>
            </a:r>
            <a:endParaRPr lang="ru-RU" sz="2000" b="1"/>
          </a:p>
          <a:p>
            <a:pPr algn="just" eaLnBrk="0" hangingPunct="0"/>
            <a:r>
              <a:rPr lang="en-US" sz="2000" b="1">
                <a:latin typeface="Courier New" pitchFamily="49" charset="0"/>
                <a:cs typeface="Times New Roman" pitchFamily="18" charset="0"/>
              </a:rPr>
              <a:t>  vector&lt;</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&gt;* columns;</a:t>
            </a:r>
            <a:endParaRPr lang="ru-RU" sz="2000" b="1"/>
          </a:p>
          <a:p>
            <a:pPr algn="just" eaLnBrk="0" hangingPunct="0"/>
            <a:r>
              <a:rPr lang="en-US" sz="2000" b="1">
                <a:latin typeface="Courier New" pitchFamily="49" charset="0"/>
                <a:cs typeface="Times New Roman" pitchFamily="18" charset="0"/>
              </a:rPr>
              <a:t>  vector&lt;</a:t>
            </a:r>
            <a:r>
              <a:rPr lang="en-US" sz="2000" b="1">
                <a:solidFill>
                  <a:srgbClr val="0000FF"/>
                </a:solidFill>
                <a:latin typeface="Courier New" pitchFamily="49" charset="0"/>
                <a:cs typeface="Times New Roman" pitchFamily="18" charset="0"/>
              </a:rPr>
              <a:t>double</a:t>
            </a:r>
            <a:r>
              <a:rPr lang="en-US" sz="2000" b="1">
                <a:latin typeface="Courier New" pitchFamily="49" charset="0"/>
                <a:cs typeface="Times New Roman" pitchFamily="18" charset="0"/>
              </a:rPr>
              <a:t>&gt;* values;</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*row_index;</a:t>
            </a:r>
            <a:endParaRPr lang="ru-RU" sz="2000" b="1"/>
          </a:p>
          <a:p>
            <a:pPr algn="just" eaLnBrk="0" hangingPunct="0"/>
            <a:r>
              <a:rPr lang="en-US" sz="2000" b="1">
                <a:solidFill>
                  <a:srgbClr val="0000FF"/>
                </a:solidFill>
                <a:latin typeface="Courier New" pitchFamily="49" charset="0"/>
                <a:cs typeface="Times New Roman" pitchFamily="18" charset="0"/>
              </a:rPr>
              <a:t>public</a:t>
            </a:r>
            <a:r>
              <a:rPr lang="en-US" sz="2000" b="1">
                <a:latin typeface="Courier New" pitchFamily="49" charset="0"/>
                <a:cs typeface="Times New Roman" pitchFamily="18" charset="0"/>
              </a:rPr>
              <a:t>:</a:t>
            </a:r>
            <a:endParaRPr lang="ru-RU" sz="2000" b="1"/>
          </a:p>
          <a:p>
            <a:pPr algn="just" eaLnBrk="0" hangingPunct="0"/>
            <a:r>
              <a:rPr lang="en-US" sz="2000" b="1">
                <a:latin typeface="Courier New" pitchFamily="49" charset="0"/>
                <a:cs typeface="Times New Roman" pitchFamily="18" charset="0"/>
              </a:rPr>
              <a:t>  Multiplicator(crsMatrix&amp; _A, crsMatrix&amp; _B,</a:t>
            </a:r>
            <a:endParaRPr lang="ru-RU" sz="2000" b="1"/>
          </a:p>
          <a:p>
            <a:pPr algn="just" eaLnBrk="0" hangingPunct="0"/>
            <a:r>
              <a:rPr lang="en-US" sz="2000" b="1">
                <a:latin typeface="Courier New" pitchFamily="49" charset="0"/>
                <a:cs typeface="Times New Roman" pitchFamily="18" charset="0"/>
              </a:rPr>
              <a:t>    vector&lt;</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&gt;* &amp;_columns, vector&lt;</a:t>
            </a:r>
            <a:r>
              <a:rPr lang="en-US" sz="2000" b="1">
                <a:solidFill>
                  <a:srgbClr val="0000FF"/>
                </a:solidFill>
                <a:latin typeface="Courier New" pitchFamily="49" charset="0"/>
                <a:cs typeface="Times New Roman" pitchFamily="18" charset="0"/>
              </a:rPr>
              <a:t>double</a:t>
            </a:r>
            <a:r>
              <a:rPr lang="en-US" sz="2000" b="1">
                <a:latin typeface="Courier New" pitchFamily="49" charset="0"/>
                <a:cs typeface="Times New Roman" pitchFamily="18" charset="0"/>
              </a:rPr>
              <a:t>&gt;* &amp;_values,</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*_row_index) : A(_A), B(_B), columns(_columns),</a:t>
            </a:r>
            <a:endParaRPr lang="ru-RU" sz="2000" b="1"/>
          </a:p>
          <a:p>
            <a:pPr algn="just" eaLnBrk="0" hangingPunct="0"/>
            <a:r>
              <a:rPr lang="en-US" sz="2000" b="1">
                <a:latin typeface="Courier New" pitchFamily="49" charset="0"/>
                <a:cs typeface="Times New Roman" pitchFamily="18" charset="0"/>
              </a:rPr>
              <a:t>    values(_values), row_index(_row_index)</a:t>
            </a:r>
            <a:endParaRPr lang="ru-RU" sz="2000" b="1"/>
          </a:p>
          <a:p>
            <a:pPr algn="just" eaLnBrk="0" hangingPunct="0"/>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void</a:t>
            </a:r>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operator</a:t>
            </a:r>
            <a:r>
              <a:rPr lang="en-US" sz="2000" b="1">
                <a:latin typeface="Courier New" pitchFamily="49" charset="0"/>
                <a:cs typeface="Times New Roman" pitchFamily="18" charset="0"/>
              </a:rPr>
              <a:t>()(</a:t>
            </a:r>
            <a:r>
              <a:rPr lang="en-US" sz="2000" b="1">
                <a:solidFill>
                  <a:srgbClr val="0000FF"/>
                </a:solidFill>
                <a:latin typeface="Courier New" pitchFamily="49" charset="0"/>
                <a:cs typeface="Times New Roman" pitchFamily="18" charset="0"/>
              </a:rPr>
              <a:t>const</a:t>
            </a:r>
            <a:r>
              <a:rPr lang="en-US" sz="2000" b="1">
                <a:latin typeface="Courier New" pitchFamily="49" charset="0"/>
                <a:cs typeface="Times New Roman" pitchFamily="18" charset="0"/>
              </a:rPr>
              <a:t> blocked_range&lt;</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&gt;&amp; r) </a:t>
            </a:r>
            <a:r>
              <a:rPr lang="en-US" sz="2000" b="1">
                <a:solidFill>
                  <a:srgbClr val="0000FF"/>
                </a:solidFill>
                <a:latin typeface="Courier New" pitchFamily="49" charset="0"/>
                <a:cs typeface="Times New Roman" pitchFamily="18" charset="0"/>
              </a:rPr>
              <a:t>const</a:t>
            </a:r>
            <a:endParaRPr lang="ru-RU" sz="2000" b="1"/>
          </a:p>
          <a:p>
            <a:pPr algn="just" eaLnBrk="0" hangingPunct="0"/>
            <a:r>
              <a:rPr lang="en-US" sz="2000" b="1">
                <a:latin typeface="Courier New" pitchFamily="49" charset="0"/>
                <a:cs typeface="Times New Roman" pitchFamily="18" charset="0"/>
              </a:rPr>
              <a:t>  </a:t>
            </a:r>
            <a:r>
              <a:rPr lang="ru-RU" sz="2000" b="1">
                <a:latin typeface="Courier New" pitchFamily="49" charset="0"/>
                <a:cs typeface="Times New Roman" pitchFamily="18" charset="0"/>
              </a:rPr>
              <a:t>{</a:t>
            </a:r>
            <a:endParaRPr lang="ru-RU" sz="2000" b="1"/>
          </a:p>
          <a:p>
            <a:pPr algn="just" eaLnBrk="0" hangingPunct="0"/>
            <a:r>
              <a:rPr lang="ru-RU" sz="2000" b="1">
                <a:latin typeface="Courier New" pitchFamily="49" charset="0"/>
                <a:cs typeface="Times New Roman" pitchFamily="18" charset="0"/>
              </a:rPr>
              <a:t>    ...</a:t>
            </a:r>
            <a:endParaRPr lang="ru-RU" sz="2000" b="1"/>
          </a:p>
          <a:p>
            <a:pPr algn="just" eaLnBrk="0" hangingPunct="0"/>
            <a:r>
              <a:rPr lang="ru-RU" sz="2000" b="1">
                <a:latin typeface="Courier New" pitchFamily="49" charset="0"/>
                <a:cs typeface="Times New Roman" pitchFamily="18" charset="0"/>
              </a:rPr>
              <a:t>  }</a:t>
            </a:r>
            <a:endParaRPr lang="ru-RU" sz="2000" b="1"/>
          </a:p>
          <a:p>
            <a:pPr algn="just" eaLnBrk="0" hangingPunct="0"/>
            <a:r>
              <a:rPr lang="ru-RU" sz="2000" b="1">
                <a:latin typeface="Courier New" pitchFamily="49" charset="0"/>
                <a:cs typeface="Times New Roman" pitchFamily="18" charset="0"/>
              </a:rPr>
              <a:t>};</a:t>
            </a:r>
            <a:endParaRPr lang="ru-RU" sz="2000" b="1"/>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Заголовок 1"/>
          <p:cNvSpPr>
            <a:spLocks noGrp="1"/>
          </p:cNvSpPr>
          <p:nvPr>
            <p:ph type="title"/>
          </p:nvPr>
        </p:nvSpPr>
        <p:spPr/>
        <p:txBody>
          <a:bodyPr/>
          <a:lstStyle/>
          <a:p>
            <a:r>
              <a:rPr lang="en-US" dirty="0" smtClean="0"/>
              <a:t>CRS (CSR) format</a:t>
            </a:r>
            <a:r>
              <a:rPr lang="ru-RU" dirty="0" smtClean="0"/>
              <a:t>…</a:t>
            </a:r>
          </a:p>
        </p:txBody>
      </p:sp>
      <p:sp>
        <p:nvSpPr>
          <p:cNvPr id="3" name="Содержимое 2"/>
          <p:cNvSpPr>
            <a:spLocks noGrp="1"/>
          </p:cNvSpPr>
          <p:nvPr>
            <p:ph idx="1"/>
          </p:nvPr>
        </p:nvSpPr>
        <p:spPr/>
        <p:txBody>
          <a:bodyPr/>
          <a:lstStyle/>
          <a:p>
            <a:pPr>
              <a:defRPr/>
            </a:pPr>
            <a:r>
              <a:rPr lang="en-US" dirty="0" smtClean="0"/>
              <a:t>CSR</a:t>
            </a:r>
            <a:r>
              <a:rPr lang="ru-RU" dirty="0" smtClean="0"/>
              <a:t> (</a:t>
            </a:r>
            <a:r>
              <a:rPr lang="en-US" dirty="0" smtClean="0"/>
              <a:t>Compressed Sparse Rows</a:t>
            </a:r>
            <a:r>
              <a:rPr lang="ru-RU" dirty="0" smtClean="0"/>
              <a:t>) </a:t>
            </a:r>
            <a:r>
              <a:rPr lang="en-US" dirty="0" smtClean="0"/>
              <a:t>or CRS</a:t>
            </a:r>
            <a:r>
              <a:rPr lang="ru-RU" dirty="0" smtClean="0"/>
              <a:t> (</a:t>
            </a:r>
            <a:r>
              <a:rPr lang="en-US" dirty="0" smtClean="0"/>
              <a:t>Compressed Row Storage</a:t>
            </a:r>
            <a:r>
              <a:rPr lang="ru-RU" dirty="0" smtClean="0"/>
              <a:t>)</a:t>
            </a:r>
            <a:r>
              <a:rPr lang="en-US" dirty="0"/>
              <a:t> storage </a:t>
            </a:r>
            <a:r>
              <a:rPr lang="en-US" dirty="0" smtClean="0"/>
              <a:t>format</a:t>
            </a:r>
            <a:r>
              <a:rPr lang="ru-RU" dirty="0" smtClean="0"/>
              <a:t>. </a:t>
            </a:r>
            <a:endParaRPr lang="en-US" dirty="0" smtClean="0"/>
          </a:p>
          <a:p>
            <a:pPr>
              <a:defRPr/>
            </a:pPr>
            <a:r>
              <a:rPr lang="en-US" dirty="0"/>
              <a:t>Three arrays are used</a:t>
            </a:r>
            <a:r>
              <a:rPr lang="ru-RU" dirty="0"/>
              <a:t>. </a:t>
            </a:r>
            <a:endParaRPr lang="en-US" dirty="0"/>
          </a:p>
          <a:p>
            <a:pPr lvl="1">
              <a:defRPr/>
            </a:pPr>
            <a:r>
              <a:rPr lang="en-US" dirty="0"/>
              <a:t>The first array </a:t>
            </a:r>
            <a:r>
              <a:rPr lang="ru-RU" dirty="0"/>
              <a:t>(</a:t>
            </a:r>
            <a:r>
              <a:rPr lang="en-US" b="1" dirty="0"/>
              <a:t>Value</a:t>
            </a:r>
            <a:r>
              <a:rPr lang="ru-RU" dirty="0"/>
              <a:t>) </a:t>
            </a:r>
            <a:r>
              <a:rPr lang="en-US" dirty="0"/>
              <a:t>stores the </a:t>
            </a:r>
            <a:r>
              <a:rPr lang="en-US" dirty="0" smtClean="0"/>
              <a:t>elements </a:t>
            </a:r>
            <a:r>
              <a:rPr lang="en-US" dirty="0"/>
              <a:t>values </a:t>
            </a:r>
            <a:r>
              <a:rPr lang="en-US" dirty="0" err="1"/>
              <a:t>rowwise</a:t>
            </a:r>
            <a:r>
              <a:rPr lang="en-US" dirty="0"/>
              <a:t> </a:t>
            </a:r>
            <a:r>
              <a:rPr lang="ru-RU" dirty="0"/>
              <a:t>(</a:t>
            </a:r>
            <a:r>
              <a:rPr lang="en-US" dirty="0"/>
              <a:t>the rows are stored downwards</a:t>
            </a:r>
            <a:r>
              <a:rPr lang="ru-RU" dirty="0"/>
              <a:t>), </a:t>
            </a:r>
            <a:endParaRPr lang="en-US" dirty="0"/>
          </a:p>
          <a:p>
            <a:pPr lvl="1">
              <a:defRPr/>
            </a:pPr>
            <a:r>
              <a:rPr lang="en-US" dirty="0"/>
              <a:t>The second array (</a:t>
            </a:r>
            <a:r>
              <a:rPr lang="en-US" b="1" dirty="0"/>
              <a:t>Col</a:t>
            </a:r>
            <a:r>
              <a:rPr lang="en-US" dirty="0"/>
              <a:t>)</a:t>
            </a:r>
            <a:r>
              <a:rPr lang="ru-RU" dirty="0"/>
              <a:t> </a:t>
            </a:r>
            <a:r>
              <a:rPr lang="en-US" dirty="0"/>
              <a:t>stores the numbers of the columns for each element</a:t>
            </a:r>
            <a:r>
              <a:rPr lang="ru-RU" dirty="0"/>
              <a:t>,</a:t>
            </a:r>
            <a:endParaRPr lang="en-US" dirty="0"/>
          </a:p>
          <a:p>
            <a:pPr lvl="1">
              <a:defRPr/>
            </a:pPr>
            <a:r>
              <a:rPr lang="en-US" dirty="0"/>
              <a:t>The third one (</a:t>
            </a:r>
            <a:r>
              <a:rPr lang="ru-RU" b="1" dirty="0" err="1"/>
              <a:t>RowIndex</a:t>
            </a:r>
            <a:r>
              <a:rPr lang="en-US" dirty="0"/>
              <a:t>)</a:t>
            </a:r>
            <a:r>
              <a:rPr lang="ru-RU" dirty="0"/>
              <a:t> </a:t>
            </a:r>
            <a:r>
              <a:rPr lang="en-US" dirty="0"/>
              <a:t>substitutes the numbers of the rows used in the coordinate format for the </a:t>
            </a:r>
            <a:r>
              <a:rPr lang="en-US" dirty="0" smtClean="0"/>
              <a:t>starting indices for each </a:t>
            </a:r>
            <a:r>
              <a:rPr lang="en-US" dirty="0"/>
              <a:t>row.</a:t>
            </a:r>
          </a:p>
          <a:p>
            <a:pPr>
              <a:defRPr/>
            </a:pPr>
            <a:r>
              <a:rPr lang="en-US" dirty="0"/>
              <a:t>The number of elements in the array </a:t>
            </a:r>
            <a:r>
              <a:rPr lang="ru-RU" b="1" dirty="0" err="1"/>
              <a:t>RowIndex</a:t>
            </a:r>
            <a:r>
              <a:rPr lang="ru-RU" dirty="0"/>
              <a:t> </a:t>
            </a:r>
            <a:r>
              <a:rPr lang="en-US" dirty="0"/>
              <a:t>equals</a:t>
            </a:r>
            <a:r>
              <a:rPr lang="ru-RU" dirty="0"/>
              <a:t> </a:t>
            </a:r>
            <a:r>
              <a:rPr lang="en-US" dirty="0"/>
              <a:t>N</a:t>
            </a:r>
            <a:r>
              <a:rPr lang="ru-RU" dirty="0"/>
              <a:t> + </a:t>
            </a:r>
            <a:r>
              <a:rPr lang="ru-RU" dirty="0" smtClean="0"/>
              <a:t>1.</a:t>
            </a:r>
          </a:p>
        </p:txBody>
      </p:sp>
      <p:sp>
        <p:nvSpPr>
          <p:cNvPr id="25604"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BB6FFFCD-52E0-4A4C-9504-2BA8519AEB65}" type="slidenum">
              <a:rPr lang="ru-RU" smtClean="0"/>
              <a:pPr>
                <a:defRPr/>
              </a:pPr>
              <a:t>12</a:t>
            </a:fld>
            <a:endParaRPr lang="ru-RU"/>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Заголовок 1"/>
          <p:cNvSpPr>
            <a:spLocks noGrp="1"/>
          </p:cNvSpPr>
          <p:nvPr>
            <p:ph type="title"/>
          </p:nvPr>
        </p:nvSpPr>
        <p:spPr/>
        <p:txBody>
          <a:bodyPr/>
          <a:lstStyle/>
          <a:p>
            <a:r>
              <a:rPr lang="en-US" dirty="0"/>
              <a:t>Parallel implementation</a:t>
            </a:r>
            <a:r>
              <a:rPr lang="ru-RU" dirty="0"/>
              <a:t>…</a:t>
            </a:r>
            <a:endParaRPr lang="ru-RU" dirty="0" smtClean="0"/>
          </a:p>
        </p:txBody>
      </p:sp>
      <p:sp>
        <p:nvSpPr>
          <p:cNvPr id="143363"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8672F854-308D-4D97-BF27-F4175E4F4A7D}" type="slidenum">
              <a:rPr lang="ru-RU" smtClean="0"/>
              <a:pPr>
                <a:defRPr/>
              </a:pPr>
              <a:t>120</a:t>
            </a:fld>
            <a:endParaRPr lang="ru-RU"/>
          </a:p>
        </p:txBody>
      </p:sp>
      <p:sp>
        <p:nvSpPr>
          <p:cNvPr id="143366" name="Rectangle 1"/>
          <p:cNvSpPr>
            <a:spLocks noChangeArrowheads="1"/>
          </p:cNvSpPr>
          <p:nvPr/>
        </p:nvSpPr>
        <p:spPr bwMode="auto">
          <a:xfrm>
            <a:off x="0" y="1423988"/>
            <a:ext cx="9906000" cy="4092575"/>
          </a:xfrm>
          <a:prstGeom prst="rect">
            <a:avLst/>
          </a:prstGeom>
          <a:solidFill>
            <a:srgbClr val="CCCCCC"/>
          </a:solidFill>
          <a:ln w="9525">
            <a:noFill/>
            <a:miter lim="800000"/>
            <a:headEnd/>
            <a:tailEnd/>
          </a:ln>
        </p:spPr>
        <p:txBody>
          <a:bodyPr anchor="ctr">
            <a:spAutoFit/>
          </a:bodyPr>
          <a:lstStyle/>
          <a:p>
            <a:pPr algn="just" eaLnBrk="0" hangingPunct="0"/>
            <a:r>
              <a:rPr lang="ru-RU"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void</a:t>
            </a:r>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operator</a:t>
            </a:r>
            <a:r>
              <a:rPr lang="en-US" sz="2000" b="1">
                <a:latin typeface="Courier New" pitchFamily="49" charset="0"/>
                <a:cs typeface="Times New Roman" pitchFamily="18" charset="0"/>
              </a:rPr>
              <a:t>()(</a:t>
            </a:r>
            <a:r>
              <a:rPr lang="en-US" sz="2000" b="1">
                <a:solidFill>
                  <a:srgbClr val="0000FF"/>
                </a:solidFill>
                <a:latin typeface="Courier New" pitchFamily="49" charset="0"/>
                <a:cs typeface="Times New Roman" pitchFamily="18" charset="0"/>
              </a:rPr>
              <a:t>const</a:t>
            </a:r>
            <a:r>
              <a:rPr lang="en-US" sz="2000" b="1">
                <a:latin typeface="Courier New" pitchFamily="49" charset="0"/>
                <a:cs typeface="Times New Roman" pitchFamily="18" charset="0"/>
              </a:rPr>
              <a:t> blocked_range&lt;</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&gt;&amp; r) </a:t>
            </a:r>
            <a:r>
              <a:rPr lang="en-US" sz="2000" b="1">
                <a:solidFill>
                  <a:srgbClr val="0000FF"/>
                </a:solidFill>
                <a:latin typeface="Courier New" pitchFamily="49" charset="0"/>
                <a:cs typeface="Times New Roman" pitchFamily="18" charset="0"/>
              </a:rPr>
              <a:t>const</a:t>
            </a:r>
            <a:endParaRPr lang="ru-RU" sz="2000" b="1"/>
          </a:p>
          <a:p>
            <a:pPr algn="just" eaLnBrk="0" hangingPunct="0"/>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begin = r.begin();</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end = r.end();</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N = A.N;</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i, j, k;</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*temp = </a:t>
            </a:r>
            <a:r>
              <a:rPr lang="en-US" sz="2000" b="1">
                <a:solidFill>
                  <a:srgbClr val="0000FF"/>
                </a:solidFill>
                <a:latin typeface="Courier New" pitchFamily="49" charset="0"/>
                <a:cs typeface="Times New Roman" pitchFamily="18" charset="0"/>
              </a:rPr>
              <a:t>new</a:t>
            </a:r>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[N];</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for</a:t>
            </a:r>
            <a:r>
              <a:rPr lang="en-US" sz="2000" b="1">
                <a:latin typeface="Courier New" pitchFamily="49" charset="0"/>
                <a:cs typeface="Times New Roman" pitchFamily="18" charset="0"/>
              </a:rPr>
              <a:t> (i = begin; i &lt; end; i++)</a:t>
            </a:r>
            <a:endParaRPr lang="ru-RU" sz="2000" b="1"/>
          </a:p>
          <a:p>
            <a:pPr algn="just" eaLnBrk="0" hangingPunct="0"/>
            <a:r>
              <a:rPr lang="en-US" sz="2000" b="1">
                <a:latin typeface="Courier New" pitchFamily="49" charset="0"/>
                <a:cs typeface="Times New Roman" pitchFamily="18" charset="0"/>
              </a:rPr>
              <a:t>    </a:t>
            </a:r>
            <a:r>
              <a:rPr lang="ru-RU" sz="2000" b="1">
                <a:latin typeface="Courier New" pitchFamily="49" charset="0"/>
                <a:cs typeface="Times New Roman" pitchFamily="18" charset="0"/>
              </a:rPr>
              <a:t>{</a:t>
            </a:r>
            <a:endParaRPr lang="ru-RU" sz="2000" b="1"/>
          </a:p>
          <a:p>
            <a:pPr algn="just" eaLnBrk="0" hangingPunct="0"/>
            <a:r>
              <a:rPr lang="ru-RU" sz="2000" b="1"/>
              <a:t>	…</a:t>
            </a:r>
          </a:p>
          <a:p>
            <a:pPr algn="just" eaLnBrk="0" hangingPunct="0"/>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delete</a:t>
            </a:r>
            <a:r>
              <a:rPr lang="en-US" sz="2000" b="1">
                <a:latin typeface="Courier New" pitchFamily="49" charset="0"/>
                <a:cs typeface="Times New Roman" pitchFamily="18" charset="0"/>
              </a:rPr>
              <a:t> [] temp;</a:t>
            </a:r>
            <a:endParaRPr lang="ru-RU" sz="2000" b="1"/>
          </a:p>
          <a:p>
            <a:pPr algn="just" eaLnBrk="0" hangingPunct="0"/>
            <a:r>
              <a:rPr lang="en-US" sz="2000" b="1">
                <a:latin typeface="Courier New" pitchFamily="49" charset="0"/>
                <a:cs typeface="Times New Roman" pitchFamily="18" charset="0"/>
              </a:rPr>
              <a:t>  </a:t>
            </a:r>
            <a:r>
              <a:rPr lang="ru-RU" sz="2000" b="1">
                <a:latin typeface="Courier New" pitchFamily="49" charset="0"/>
                <a:cs typeface="Times New Roman" pitchFamily="18" charset="0"/>
              </a:rPr>
              <a:t>}</a:t>
            </a:r>
            <a:endParaRPr lang="ru-RU" sz="2000" b="1"/>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Заголовок 1"/>
          <p:cNvSpPr>
            <a:spLocks noGrp="1"/>
          </p:cNvSpPr>
          <p:nvPr>
            <p:ph type="title"/>
          </p:nvPr>
        </p:nvSpPr>
        <p:spPr/>
        <p:txBody>
          <a:bodyPr/>
          <a:lstStyle/>
          <a:p>
            <a:r>
              <a:rPr lang="en-US" dirty="0"/>
              <a:t>Parallel implementation</a:t>
            </a:r>
            <a:r>
              <a:rPr lang="ru-RU" dirty="0"/>
              <a:t>…</a:t>
            </a:r>
            <a:endParaRPr lang="ru-RU" dirty="0" smtClean="0"/>
          </a:p>
        </p:txBody>
      </p:sp>
      <p:sp>
        <p:nvSpPr>
          <p:cNvPr id="144387"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D50BC34E-8B07-4FFD-88C9-9A2F08CE46B7}" type="slidenum">
              <a:rPr lang="ru-RU" smtClean="0"/>
              <a:pPr>
                <a:defRPr/>
              </a:pPr>
              <a:t>121</a:t>
            </a:fld>
            <a:endParaRPr lang="ru-RU"/>
          </a:p>
        </p:txBody>
      </p:sp>
      <p:pic>
        <p:nvPicPr>
          <p:cNvPr id="144390" name="Picture 2"/>
          <p:cNvPicPr>
            <a:picLocks noChangeAspect="1" noChangeArrowheads="1"/>
          </p:cNvPicPr>
          <p:nvPr/>
        </p:nvPicPr>
        <p:blipFill>
          <a:blip r:embed="rId2" cstate="print"/>
          <a:srcRect/>
          <a:stretch>
            <a:fillRect/>
          </a:stretch>
        </p:blipFill>
        <p:spPr bwMode="auto">
          <a:xfrm>
            <a:off x="331788" y="1012825"/>
            <a:ext cx="9158287" cy="1871663"/>
          </a:xfrm>
          <a:prstGeom prst="rect">
            <a:avLst/>
          </a:prstGeom>
          <a:noFill/>
          <a:ln w="9525">
            <a:noFill/>
            <a:miter lim="800000"/>
            <a:headEnd/>
            <a:tailEnd/>
          </a:ln>
        </p:spPr>
      </p:pic>
      <p:graphicFrame>
        <p:nvGraphicFramePr>
          <p:cNvPr id="8" name="Таблица 7"/>
          <p:cNvGraphicFramePr>
            <a:graphicFrameLocks noGrp="1"/>
          </p:cNvGraphicFramePr>
          <p:nvPr/>
        </p:nvGraphicFramePr>
        <p:xfrm>
          <a:off x="776288" y="2967038"/>
          <a:ext cx="8280400" cy="3368675"/>
        </p:xfrm>
        <a:graphic>
          <a:graphicData uri="http://schemas.openxmlformats.org/drawingml/2006/table">
            <a:tbl>
              <a:tblPr/>
              <a:tblGrid>
                <a:gridCol w="2481262"/>
                <a:gridCol w="2070100"/>
                <a:gridCol w="2070100"/>
                <a:gridCol w="1658938"/>
              </a:tblGrid>
              <a:tr h="807872">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Matrices order </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(N)</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1">
                      <a:gsLst>
                        <a:gs pos="0">
                          <a:srgbClr val="BEF397"/>
                        </a:gs>
                        <a:gs pos="50000">
                          <a:srgbClr val="D5F6C0"/>
                        </a:gs>
                        <a:gs pos="100000">
                          <a:srgbClr val="EAFAE0"/>
                        </a:gs>
                      </a:gsLst>
                      <a:path path="rect">
                        <a:fillToRect l="50000" t="50000" r="50000" b="50000"/>
                      </a:path>
                    </a:grad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1 </a:t>
                      </a: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thread</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t</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sec</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 </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1">
                      <a:gsLst>
                        <a:gs pos="0">
                          <a:srgbClr val="BEF397"/>
                        </a:gs>
                        <a:gs pos="50000">
                          <a:srgbClr val="D5F6C0"/>
                        </a:gs>
                        <a:gs pos="100000">
                          <a:srgbClr val="EAFAE0"/>
                        </a:gs>
                      </a:gsLst>
                      <a:path path="rect">
                        <a:fillToRect l="50000" t="50000" r="50000" b="50000"/>
                      </a:path>
                    </a:grad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8 </a:t>
                      </a: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threads</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t</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sec</a:t>
                      </a:r>
                      <a:r>
                        <a:rPr kumimoji="0" lang="ru-RU" sz="2400" b="1" i="0" u="none" strike="noStrike" cap="none" normalizeH="0" baseline="0" dirty="0" smtClean="0">
                          <a:ln>
                            <a:noFill/>
                          </a:ln>
                          <a:solidFill>
                            <a:schemeClr val="tx1"/>
                          </a:solidFill>
                          <a:effectLst/>
                          <a:latin typeface="Times New Roman" pitchFamily="18" charset="0"/>
                          <a:cs typeface="Times New Roman" pitchFamily="18" charset="0"/>
                        </a:rPr>
                        <a:t>)</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1">
                      <a:gsLst>
                        <a:gs pos="0">
                          <a:srgbClr val="BEF397"/>
                        </a:gs>
                        <a:gs pos="50000">
                          <a:srgbClr val="D5F6C0"/>
                        </a:gs>
                        <a:gs pos="100000">
                          <a:srgbClr val="EAFAE0"/>
                        </a:gs>
                      </a:gsLst>
                      <a:path path="rect">
                        <a:fillToRect l="50000" t="50000" r="50000" b="50000"/>
                      </a:path>
                    </a:grad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Speedup</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1">
                      <a:gsLst>
                        <a:gs pos="0">
                          <a:srgbClr val="BEF397"/>
                        </a:gs>
                        <a:gs pos="50000">
                          <a:srgbClr val="D5F6C0"/>
                        </a:gs>
                        <a:gs pos="100000">
                          <a:srgbClr val="EAFAE0"/>
                        </a:gs>
                      </a:gsLst>
                      <a:path path="rect">
                        <a:fillToRect l="50000" t="50000" r="50000" b="50000"/>
                      </a:path>
                    </a:gradFill>
                  </a:tcPr>
                </a:tc>
              </a:tr>
              <a:tr h="365829">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10 000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2.512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0.</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624</a:t>
                      </a:r>
                      <a:endParaRPr kumimoji="0" lang="ru-RU"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2400" b="1" i="0" u="none" strike="noStrike" cap="none" normalizeH="0" baseline="0" smtClean="0">
                          <a:ln>
                            <a:noFill/>
                          </a:ln>
                          <a:solidFill>
                            <a:schemeClr val="tx1"/>
                          </a:solidFill>
                          <a:effectLst/>
                          <a:latin typeface="Times New Roman" pitchFamily="18" charset="0"/>
                          <a:cs typeface="Times New Roman" pitchFamily="18" charset="0"/>
                        </a:rPr>
                        <a:t>4.</a:t>
                      </a: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026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829">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15 000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5.445</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1.</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139</a:t>
                      </a:r>
                      <a:endParaRPr kumimoji="0" lang="ru-RU"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4.781</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829">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20 000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9.454</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1</a:t>
                      </a: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731</a:t>
                      </a:r>
                      <a:endParaRPr kumimoji="0" lang="ru-RU"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5.462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829">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25 000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14.617</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2</a:t>
                      </a: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589</a:t>
                      </a:r>
                      <a:endParaRPr kumimoji="0" lang="ru-RU"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5.646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829">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30 000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20.982</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3</a:t>
                      </a: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620</a:t>
                      </a:r>
                      <a:endParaRPr kumimoji="0" lang="ru-RU"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5.796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829">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35 000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34.429</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4</a:t>
                      </a: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75</a:t>
                      </a: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8</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smtClean="0">
                          <a:ln>
                            <a:noFill/>
                          </a:ln>
                          <a:solidFill>
                            <a:schemeClr val="tx1"/>
                          </a:solidFill>
                          <a:effectLst/>
                          <a:latin typeface="Times New Roman" pitchFamily="18" charset="0"/>
                          <a:cs typeface="Times New Roman" pitchFamily="18" charset="0"/>
                        </a:rPr>
                        <a:t>7.236</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829">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40 000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44.460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5</a:t>
                      </a: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850</a:t>
                      </a:r>
                      <a:endParaRPr kumimoji="0" lang="ru-RU"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300"/>
                        </a:spcBef>
                        <a:spcAft>
                          <a:spcPts val="300"/>
                        </a:spcAft>
                        <a:buClrTx/>
                        <a:buSzTx/>
                        <a:buFontTx/>
                        <a:buNone/>
                        <a:tabLst/>
                      </a:pPr>
                      <a:r>
                        <a:rPr kumimoji="0" lang="ru-RU" sz="2400" b="1" i="0" u="none" strike="noStrike" cap="none" normalizeH="0" baseline="0" smtClean="0">
                          <a:ln>
                            <a:noFill/>
                          </a:ln>
                          <a:solidFill>
                            <a:srgbClr val="CC0000"/>
                          </a:solidFill>
                          <a:effectLst/>
                          <a:latin typeface="Times New Roman" pitchFamily="18" charset="0"/>
                          <a:cs typeface="Times New Roman" pitchFamily="18" charset="0"/>
                        </a:rPr>
                        <a:t>7.600</a:t>
                      </a: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Заголовок 1"/>
          <p:cNvSpPr>
            <a:spLocks noGrp="1"/>
          </p:cNvSpPr>
          <p:nvPr>
            <p:ph type="title"/>
          </p:nvPr>
        </p:nvSpPr>
        <p:spPr/>
        <p:txBody>
          <a:bodyPr/>
          <a:lstStyle/>
          <a:p>
            <a:r>
              <a:rPr lang="en-US" dirty="0"/>
              <a:t>Parallel </a:t>
            </a:r>
            <a:r>
              <a:rPr lang="en-US" dirty="0" smtClean="0"/>
              <a:t>implementation</a:t>
            </a:r>
            <a:endParaRPr lang="ru-RU" dirty="0" smtClean="0"/>
          </a:p>
        </p:txBody>
      </p:sp>
      <p:sp>
        <p:nvSpPr>
          <p:cNvPr id="145411" name="Содержимое 2"/>
          <p:cNvSpPr>
            <a:spLocks noGrp="1"/>
          </p:cNvSpPr>
          <p:nvPr>
            <p:ph idx="1"/>
          </p:nvPr>
        </p:nvSpPr>
        <p:spPr/>
        <p:txBody>
          <a:bodyPr/>
          <a:lstStyle/>
          <a:p>
            <a:r>
              <a:rPr lang="en-US" dirty="0" smtClean="0"/>
              <a:t>Even </a:t>
            </a:r>
            <a:r>
              <a:rPr lang="en-US" dirty="0"/>
              <a:t>without adjusting the granularity </a:t>
            </a:r>
            <a:r>
              <a:rPr lang="en-US" dirty="0" smtClean="0"/>
              <a:t>(</a:t>
            </a:r>
            <a:r>
              <a:rPr lang="en-US" dirty="0" err="1" smtClean="0"/>
              <a:t>grainsize</a:t>
            </a:r>
            <a:r>
              <a:rPr lang="en-US" dirty="0" smtClean="0"/>
              <a:t> </a:t>
            </a:r>
            <a:r>
              <a:rPr lang="en-US" dirty="0"/>
              <a:t>= 10 is chosen at </a:t>
            </a:r>
            <a:r>
              <a:rPr lang="en-US" dirty="0" smtClean="0"/>
              <a:t>random) we derive quite good </a:t>
            </a:r>
            <a:r>
              <a:rPr lang="en-US" dirty="0"/>
              <a:t>results from the standpoint of </a:t>
            </a:r>
            <a:r>
              <a:rPr lang="en-US" dirty="0" smtClean="0"/>
              <a:t>scalability</a:t>
            </a:r>
            <a:r>
              <a:rPr lang="ru-RU" dirty="0" smtClean="0"/>
              <a:t>.</a:t>
            </a:r>
          </a:p>
          <a:p>
            <a:r>
              <a:rPr lang="en-US" dirty="0" smtClean="0"/>
              <a:t>It is recommended to conduct a number of experiments to determine the optimal </a:t>
            </a:r>
            <a:r>
              <a:rPr lang="en-US" dirty="0" err="1" smtClean="0"/>
              <a:t>grainsize</a:t>
            </a:r>
            <a:r>
              <a:rPr lang="en-US" dirty="0" smtClean="0"/>
              <a:t> value.</a:t>
            </a:r>
            <a:endParaRPr lang="ru-RU" dirty="0" smtClean="0"/>
          </a:p>
        </p:txBody>
      </p:sp>
      <p:sp>
        <p:nvSpPr>
          <p:cNvPr id="145412"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BE6B6474-D447-4350-BB06-048266BC2DAA}" type="slidenum">
              <a:rPr lang="ru-RU" smtClean="0"/>
              <a:pPr>
                <a:defRPr/>
              </a:pPr>
              <a:t>122</a:t>
            </a:fld>
            <a:endParaRPr lang="ru-RU"/>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Заголовок 1"/>
          <p:cNvSpPr>
            <a:spLocks noGrp="1"/>
          </p:cNvSpPr>
          <p:nvPr>
            <p:ph type="title"/>
          </p:nvPr>
        </p:nvSpPr>
        <p:spPr/>
        <p:txBody>
          <a:bodyPr/>
          <a:lstStyle/>
          <a:p>
            <a:r>
              <a:rPr lang="en-US" dirty="0" smtClean="0"/>
              <a:t>Exercises</a:t>
            </a:r>
            <a:r>
              <a:rPr lang="ru-RU" dirty="0" smtClean="0"/>
              <a:t>…</a:t>
            </a:r>
          </a:p>
        </p:txBody>
      </p:sp>
      <p:sp>
        <p:nvSpPr>
          <p:cNvPr id="146435" name="Содержимое 2"/>
          <p:cNvSpPr>
            <a:spLocks noGrp="1"/>
          </p:cNvSpPr>
          <p:nvPr>
            <p:ph idx="1"/>
          </p:nvPr>
        </p:nvSpPr>
        <p:spPr/>
        <p:txBody>
          <a:bodyPr/>
          <a:lstStyle/>
          <a:p>
            <a:r>
              <a:rPr lang="en-US" dirty="0" smtClean="0"/>
              <a:t>The extra </a:t>
            </a:r>
            <a:r>
              <a:rPr lang="en-US" dirty="0"/>
              <a:t>tasks have different difficulty </a:t>
            </a:r>
            <a:r>
              <a:rPr lang="en-US" dirty="0" smtClean="0"/>
              <a:t>levels. Some of them </a:t>
            </a:r>
            <a:r>
              <a:rPr lang="en-US" dirty="0"/>
              <a:t>are quite </a:t>
            </a:r>
            <a:r>
              <a:rPr lang="en-US" dirty="0" err="1"/>
              <a:t>labour-intensive</a:t>
            </a:r>
            <a:r>
              <a:rPr lang="en-US" dirty="0"/>
              <a:t> and suitable as the </a:t>
            </a:r>
            <a:r>
              <a:rPr lang="en-US" dirty="0" smtClean="0"/>
              <a:t>credit themes for </a:t>
            </a:r>
            <a:r>
              <a:rPr lang="en-US" dirty="0"/>
              <a:t>the students </a:t>
            </a:r>
            <a:r>
              <a:rPr lang="en-US" dirty="0" smtClean="0"/>
              <a:t>studying parallel </a:t>
            </a:r>
            <a:r>
              <a:rPr lang="en-US" dirty="0"/>
              <a:t>numerical </a:t>
            </a:r>
            <a:r>
              <a:rPr lang="en-US" dirty="0" smtClean="0"/>
              <a:t>methods</a:t>
            </a:r>
            <a:r>
              <a:rPr lang="ru-RU" dirty="0" smtClean="0"/>
              <a:t>.</a:t>
            </a:r>
          </a:p>
          <a:p>
            <a:r>
              <a:rPr lang="en-US" dirty="0" smtClean="0"/>
              <a:t>Parallel implementations for the shared memory systems are supposed in all the tasks</a:t>
            </a:r>
            <a:r>
              <a:rPr lang="ru-RU" dirty="0" smtClean="0"/>
              <a:t>. </a:t>
            </a:r>
            <a:r>
              <a:rPr lang="en-US" dirty="0" smtClean="0"/>
              <a:t>Performance </a:t>
            </a:r>
            <a:r>
              <a:rPr lang="en-US" dirty="0"/>
              <a:t>and accuracy comparison </a:t>
            </a:r>
            <a:r>
              <a:rPr lang="en-US" dirty="0" smtClean="0"/>
              <a:t>is performed for the parallel versions</a:t>
            </a:r>
            <a:r>
              <a:rPr lang="ru-RU" dirty="0" smtClean="0"/>
              <a:t>.</a:t>
            </a:r>
          </a:p>
        </p:txBody>
      </p:sp>
      <p:sp>
        <p:nvSpPr>
          <p:cNvPr id="146436"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48DB6582-2266-4C9C-B702-B4BA64130478}" type="slidenum">
              <a:rPr lang="ru-RU" smtClean="0"/>
              <a:pPr>
                <a:defRPr/>
              </a:pPr>
              <a:t>123</a:t>
            </a:fld>
            <a:endParaRPr lang="ru-RU"/>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Заголовок 1"/>
          <p:cNvSpPr>
            <a:spLocks noGrp="1"/>
          </p:cNvSpPr>
          <p:nvPr>
            <p:ph type="title"/>
          </p:nvPr>
        </p:nvSpPr>
        <p:spPr/>
        <p:txBody>
          <a:bodyPr/>
          <a:lstStyle/>
          <a:p>
            <a:r>
              <a:rPr lang="en-US" dirty="0"/>
              <a:t>Exercises</a:t>
            </a:r>
            <a:r>
              <a:rPr lang="ru-RU" dirty="0"/>
              <a:t>…</a:t>
            </a:r>
            <a:endParaRPr lang="ru-RU" dirty="0" smtClean="0"/>
          </a:p>
        </p:txBody>
      </p:sp>
      <p:sp>
        <p:nvSpPr>
          <p:cNvPr id="147459" name="Содержимое 2"/>
          <p:cNvSpPr>
            <a:spLocks noGrp="1"/>
          </p:cNvSpPr>
          <p:nvPr>
            <p:ph idx="1"/>
          </p:nvPr>
        </p:nvSpPr>
        <p:spPr/>
        <p:txBody>
          <a:bodyPr/>
          <a:lstStyle/>
          <a:p>
            <a:pPr lvl="0"/>
            <a:r>
              <a:rPr lang="en-US" sz="2200" dirty="0"/>
              <a:t>Carry out the experiments on multiplication of the matrices in the CCS format. Reveal and explain the effects concerning correlation of the execution times for the different sequential algorithms. Compare with the base version presented in the work (matrices in the CRS format). Develop and</a:t>
            </a:r>
            <a:r>
              <a:rPr lang="ru-RU" sz="2200" dirty="0"/>
              <a:t> </a:t>
            </a:r>
            <a:r>
              <a:rPr lang="ru-RU" sz="2200" dirty="0" err="1"/>
              <a:t>set</a:t>
            </a:r>
            <a:r>
              <a:rPr lang="ru-RU" sz="2200" dirty="0"/>
              <a:t> </a:t>
            </a:r>
            <a:r>
              <a:rPr lang="ru-RU" sz="2200" dirty="0" err="1"/>
              <a:t>up</a:t>
            </a:r>
            <a:r>
              <a:rPr lang="ru-RU" sz="2200" dirty="0"/>
              <a:t> a </a:t>
            </a:r>
            <a:r>
              <a:rPr lang="ru-RU" sz="2200" dirty="0" err="1"/>
              <a:t>parallel</a:t>
            </a:r>
            <a:r>
              <a:rPr lang="ru-RU" sz="2200" dirty="0"/>
              <a:t> </a:t>
            </a:r>
            <a:r>
              <a:rPr lang="ru-RU" sz="2200" dirty="0" err="1"/>
              <a:t>implementation</a:t>
            </a:r>
            <a:r>
              <a:rPr lang="ru-RU" sz="2200" dirty="0"/>
              <a:t>.</a:t>
            </a:r>
          </a:p>
          <a:p>
            <a:pPr>
              <a:buFont typeface="Wingdings" pitchFamily="2" charset="2"/>
              <a:buNone/>
            </a:pPr>
            <a:endParaRPr lang="ru-RU" sz="2200" dirty="0" smtClean="0"/>
          </a:p>
          <a:p>
            <a:pPr lvl="0"/>
            <a:r>
              <a:rPr lang="en-US" sz="2200" dirty="0"/>
              <a:t>Carry out the experiments on multiplication of the matrices in the coordinate format. Reveal and explain the effects concerning correlation of the execution times for the different sequential algorithms. Compare with the base version presented in the work (matrices in the CRS format). Develop and</a:t>
            </a:r>
            <a:r>
              <a:rPr lang="ru-RU" sz="2200" dirty="0"/>
              <a:t> </a:t>
            </a:r>
            <a:r>
              <a:rPr lang="ru-RU" sz="2200" dirty="0" err="1"/>
              <a:t>set</a:t>
            </a:r>
            <a:r>
              <a:rPr lang="ru-RU" sz="2200" dirty="0"/>
              <a:t> </a:t>
            </a:r>
            <a:r>
              <a:rPr lang="ru-RU" sz="2200" dirty="0" err="1"/>
              <a:t>up</a:t>
            </a:r>
            <a:r>
              <a:rPr lang="ru-RU" sz="2200" dirty="0"/>
              <a:t> a </a:t>
            </a:r>
            <a:r>
              <a:rPr lang="ru-RU" sz="2200" dirty="0" err="1"/>
              <a:t>parallel</a:t>
            </a:r>
            <a:r>
              <a:rPr lang="ru-RU" sz="2200" dirty="0"/>
              <a:t> </a:t>
            </a:r>
            <a:r>
              <a:rPr lang="ru-RU" sz="2200" dirty="0" err="1"/>
              <a:t>implementation</a:t>
            </a:r>
            <a:r>
              <a:rPr lang="ru-RU" sz="2200" dirty="0"/>
              <a:t>.</a:t>
            </a:r>
          </a:p>
          <a:p>
            <a:endParaRPr lang="ru-RU" sz="2200" dirty="0" smtClean="0"/>
          </a:p>
        </p:txBody>
      </p:sp>
      <p:sp>
        <p:nvSpPr>
          <p:cNvPr id="147460"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873AA9A8-3F84-4A9C-A62A-60D9C7CED81E}" type="slidenum">
              <a:rPr lang="ru-RU" smtClean="0"/>
              <a:pPr>
                <a:defRPr/>
              </a:pPr>
              <a:t>124</a:t>
            </a:fld>
            <a:endParaRPr lang="ru-RU"/>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Заголовок 1"/>
          <p:cNvSpPr>
            <a:spLocks noGrp="1"/>
          </p:cNvSpPr>
          <p:nvPr>
            <p:ph type="title"/>
          </p:nvPr>
        </p:nvSpPr>
        <p:spPr/>
        <p:txBody>
          <a:bodyPr/>
          <a:lstStyle/>
          <a:p>
            <a:r>
              <a:rPr lang="en-US" dirty="0"/>
              <a:t>Exercises</a:t>
            </a:r>
            <a:r>
              <a:rPr lang="ru-RU" dirty="0"/>
              <a:t>…</a:t>
            </a:r>
            <a:endParaRPr lang="ru-RU" dirty="0" smtClean="0"/>
          </a:p>
        </p:txBody>
      </p:sp>
      <p:sp>
        <p:nvSpPr>
          <p:cNvPr id="148483" name="Содержимое 2"/>
          <p:cNvSpPr>
            <a:spLocks noGrp="1"/>
          </p:cNvSpPr>
          <p:nvPr>
            <p:ph idx="1"/>
          </p:nvPr>
        </p:nvSpPr>
        <p:spPr/>
        <p:txBody>
          <a:bodyPr/>
          <a:lstStyle/>
          <a:p>
            <a:r>
              <a:rPr lang="en-US" sz="2200" dirty="0"/>
              <a:t>Carry out the experiments on multiplication of the matrices of another structure</a:t>
            </a:r>
            <a:r>
              <a:rPr lang="ru-RU" sz="2200" dirty="0"/>
              <a:t>. </a:t>
            </a:r>
            <a:r>
              <a:rPr lang="en-US" sz="2200" dirty="0"/>
              <a:t>Consider matrices with the same number of elements per row. Reveal and explain the effects concerning correlation of the execution times for the different sequential algorithms. Develop and</a:t>
            </a:r>
            <a:r>
              <a:rPr lang="ru-RU" sz="2200" dirty="0"/>
              <a:t> </a:t>
            </a:r>
            <a:r>
              <a:rPr lang="ru-RU" sz="2200" dirty="0" err="1"/>
              <a:t>set</a:t>
            </a:r>
            <a:r>
              <a:rPr lang="ru-RU" sz="2200" dirty="0"/>
              <a:t> </a:t>
            </a:r>
            <a:r>
              <a:rPr lang="ru-RU" sz="2200" dirty="0" err="1"/>
              <a:t>up</a:t>
            </a:r>
            <a:r>
              <a:rPr lang="ru-RU" sz="2200" dirty="0"/>
              <a:t> a </a:t>
            </a:r>
            <a:r>
              <a:rPr lang="ru-RU" sz="2200" dirty="0" err="1"/>
              <a:t>parallel</a:t>
            </a:r>
            <a:r>
              <a:rPr lang="ru-RU" sz="2200" dirty="0"/>
              <a:t> </a:t>
            </a:r>
            <a:r>
              <a:rPr lang="ru-RU" sz="2200" dirty="0" err="1" smtClean="0"/>
              <a:t>implementation</a:t>
            </a:r>
            <a:r>
              <a:rPr lang="ru-RU" sz="2200" dirty="0" smtClean="0"/>
              <a:t>.</a:t>
            </a:r>
            <a:endParaRPr lang="en-US" sz="2200" dirty="0" smtClean="0"/>
          </a:p>
          <a:p>
            <a:pPr>
              <a:buFont typeface="Wingdings" pitchFamily="2" charset="2"/>
              <a:buNone/>
            </a:pPr>
            <a:endParaRPr lang="ru-RU" sz="2200" dirty="0" smtClean="0"/>
          </a:p>
          <a:p>
            <a:r>
              <a:rPr lang="en-US" sz="2200" dirty="0"/>
              <a:t>Carry out the experiments on multiplication of the matrices of another structure</a:t>
            </a:r>
            <a:r>
              <a:rPr lang="ru-RU" sz="2200" dirty="0"/>
              <a:t>. </a:t>
            </a:r>
            <a:r>
              <a:rPr lang="en-US" sz="2200" dirty="0"/>
              <a:t>Consider matrices with the </a:t>
            </a:r>
            <a:r>
              <a:rPr lang="en-US" sz="2200" dirty="0" smtClean="0"/>
              <a:t>rising number </a:t>
            </a:r>
            <a:r>
              <a:rPr lang="en-US" sz="2200" dirty="0"/>
              <a:t>of elements per row. Reveal and explain the effects concerning correlation of the execution times for the different sequential algorithms. Develop and</a:t>
            </a:r>
            <a:r>
              <a:rPr lang="ru-RU" sz="2200" dirty="0"/>
              <a:t> </a:t>
            </a:r>
            <a:r>
              <a:rPr lang="ru-RU" sz="2200" dirty="0" err="1"/>
              <a:t>set</a:t>
            </a:r>
            <a:r>
              <a:rPr lang="ru-RU" sz="2200" dirty="0"/>
              <a:t> </a:t>
            </a:r>
            <a:r>
              <a:rPr lang="ru-RU" sz="2200" dirty="0" err="1"/>
              <a:t>up</a:t>
            </a:r>
            <a:r>
              <a:rPr lang="ru-RU" sz="2200" dirty="0"/>
              <a:t> a </a:t>
            </a:r>
            <a:r>
              <a:rPr lang="ru-RU" sz="2200" dirty="0" err="1"/>
              <a:t>parallel</a:t>
            </a:r>
            <a:r>
              <a:rPr lang="ru-RU" sz="2200" dirty="0"/>
              <a:t> </a:t>
            </a:r>
            <a:r>
              <a:rPr lang="ru-RU" sz="2200" dirty="0" err="1" smtClean="0"/>
              <a:t>implementation</a:t>
            </a:r>
            <a:r>
              <a:rPr lang="en-US" sz="2200" dirty="0" smtClean="0"/>
              <a:t>.</a:t>
            </a:r>
            <a:endParaRPr lang="ru-RU" sz="2200" dirty="0" smtClean="0"/>
          </a:p>
        </p:txBody>
      </p:sp>
      <p:sp>
        <p:nvSpPr>
          <p:cNvPr id="148484"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F3AE14FD-9624-4CFE-8FEE-3B3E8ED6AFEC}" type="slidenum">
              <a:rPr lang="ru-RU" smtClean="0"/>
              <a:pPr>
                <a:defRPr/>
              </a:pPr>
              <a:t>125</a:t>
            </a:fld>
            <a:endParaRPr lang="ru-RU"/>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Заголовок 1"/>
          <p:cNvSpPr>
            <a:spLocks noGrp="1"/>
          </p:cNvSpPr>
          <p:nvPr>
            <p:ph type="title"/>
          </p:nvPr>
        </p:nvSpPr>
        <p:spPr/>
        <p:txBody>
          <a:bodyPr/>
          <a:lstStyle/>
          <a:p>
            <a:r>
              <a:rPr lang="en-US" dirty="0"/>
              <a:t>Exercises</a:t>
            </a:r>
            <a:r>
              <a:rPr lang="ru-RU" dirty="0"/>
              <a:t>…</a:t>
            </a:r>
            <a:endParaRPr lang="ru-RU" dirty="0" smtClean="0"/>
          </a:p>
        </p:txBody>
      </p:sp>
      <p:sp>
        <p:nvSpPr>
          <p:cNvPr id="149507" name="Содержимое 2"/>
          <p:cNvSpPr>
            <a:spLocks noGrp="1"/>
          </p:cNvSpPr>
          <p:nvPr>
            <p:ph idx="1"/>
          </p:nvPr>
        </p:nvSpPr>
        <p:spPr/>
        <p:txBody>
          <a:bodyPr/>
          <a:lstStyle/>
          <a:p>
            <a:r>
              <a:rPr lang="en-US" sz="2200" dirty="0"/>
              <a:t>Carry out the experiments on </a:t>
            </a:r>
            <a:r>
              <a:rPr lang="en-US" sz="2200" dirty="0" smtClean="0"/>
              <a:t>matrix multiplication when the result is stored in the dense matrix C</a:t>
            </a:r>
            <a:r>
              <a:rPr lang="ru-RU" sz="2200" dirty="0" smtClean="0"/>
              <a:t>. </a:t>
            </a:r>
            <a:r>
              <a:rPr lang="en-US" sz="2200" dirty="0"/>
              <a:t>Consider matrices with the same number of elements per row. Reveal and explain the effects concerning correlation of the execution times for the different sequential algorithms. Develop and</a:t>
            </a:r>
            <a:r>
              <a:rPr lang="ru-RU" sz="2200" dirty="0"/>
              <a:t> </a:t>
            </a:r>
            <a:r>
              <a:rPr lang="ru-RU" sz="2200" dirty="0" err="1"/>
              <a:t>set</a:t>
            </a:r>
            <a:r>
              <a:rPr lang="ru-RU" sz="2200" dirty="0"/>
              <a:t> </a:t>
            </a:r>
            <a:r>
              <a:rPr lang="ru-RU" sz="2200" dirty="0" err="1"/>
              <a:t>up</a:t>
            </a:r>
            <a:r>
              <a:rPr lang="ru-RU" sz="2200" dirty="0"/>
              <a:t> a </a:t>
            </a:r>
            <a:r>
              <a:rPr lang="ru-RU" sz="2200" dirty="0" err="1"/>
              <a:t>parallel</a:t>
            </a:r>
            <a:r>
              <a:rPr lang="ru-RU" sz="2200" dirty="0"/>
              <a:t> </a:t>
            </a:r>
            <a:r>
              <a:rPr lang="ru-RU" sz="2200" dirty="0" err="1"/>
              <a:t>implementation</a:t>
            </a:r>
            <a:r>
              <a:rPr lang="ru-RU" sz="2200" dirty="0"/>
              <a:t>.</a:t>
            </a:r>
            <a:endParaRPr lang="en-US" sz="2200" dirty="0"/>
          </a:p>
          <a:p>
            <a:pPr>
              <a:buNone/>
            </a:pPr>
            <a:endParaRPr lang="ru-RU" sz="2200" dirty="0"/>
          </a:p>
          <a:p>
            <a:r>
              <a:rPr lang="en-US" sz="2200" dirty="0"/>
              <a:t>Carry out the experiments on matrix multiplication when the result is stored in the dense matrix C</a:t>
            </a:r>
            <a:r>
              <a:rPr lang="ru-RU" sz="2200" dirty="0" smtClean="0"/>
              <a:t>. </a:t>
            </a:r>
            <a:r>
              <a:rPr lang="en-US" sz="2200" dirty="0"/>
              <a:t>Consider matrices with the rising number of elements per row. Reveal and explain the effects concerning correlation of the execution times for the different sequential algorithms. Develop and</a:t>
            </a:r>
            <a:r>
              <a:rPr lang="ru-RU" sz="2200" dirty="0"/>
              <a:t> </a:t>
            </a:r>
            <a:r>
              <a:rPr lang="ru-RU" sz="2200" dirty="0" err="1"/>
              <a:t>set</a:t>
            </a:r>
            <a:r>
              <a:rPr lang="ru-RU" sz="2200" dirty="0"/>
              <a:t> </a:t>
            </a:r>
            <a:r>
              <a:rPr lang="ru-RU" sz="2200" dirty="0" err="1"/>
              <a:t>up</a:t>
            </a:r>
            <a:r>
              <a:rPr lang="ru-RU" sz="2200" dirty="0"/>
              <a:t> a </a:t>
            </a:r>
            <a:r>
              <a:rPr lang="ru-RU" sz="2200" dirty="0" err="1"/>
              <a:t>parallel</a:t>
            </a:r>
            <a:r>
              <a:rPr lang="ru-RU" sz="2200" dirty="0"/>
              <a:t> </a:t>
            </a:r>
            <a:r>
              <a:rPr lang="ru-RU" sz="2200" dirty="0" err="1"/>
              <a:t>implementation</a:t>
            </a:r>
            <a:r>
              <a:rPr lang="en-US" sz="2200" dirty="0" smtClean="0"/>
              <a:t>.</a:t>
            </a:r>
            <a:endParaRPr lang="ru-RU" sz="2200" dirty="0" smtClean="0"/>
          </a:p>
        </p:txBody>
      </p:sp>
      <p:sp>
        <p:nvSpPr>
          <p:cNvPr id="149508"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2B8F8F26-B265-4EAF-B61F-D6F32761B1F9}" type="slidenum">
              <a:rPr lang="ru-RU" smtClean="0"/>
              <a:pPr>
                <a:defRPr/>
              </a:pPr>
              <a:t>126</a:t>
            </a:fld>
            <a:endParaRPr lang="ru-RU"/>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Заголовок 1"/>
          <p:cNvSpPr>
            <a:spLocks noGrp="1"/>
          </p:cNvSpPr>
          <p:nvPr>
            <p:ph type="title"/>
          </p:nvPr>
        </p:nvSpPr>
        <p:spPr/>
        <p:txBody>
          <a:bodyPr/>
          <a:lstStyle/>
          <a:p>
            <a:r>
              <a:rPr lang="en-US" dirty="0"/>
              <a:t>Exercises</a:t>
            </a:r>
            <a:r>
              <a:rPr lang="ru-RU" dirty="0"/>
              <a:t>…</a:t>
            </a:r>
            <a:endParaRPr lang="ru-RU" dirty="0" smtClean="0"/>
          </a:p>
        </p:txBody>
      </p:sp>
      <p:sp>
        <p:nvSpPr>
          <p:cNvPr id="150531" name="Содержимое 2"/>
          <p:cNvSpPr>
            <a:spLocks noGrp="1"/>
          </p:cNvSpPr>
          <p:nvPr>
            <p:ph idx="1"/>
          </p:nvPr>
        </p:nvSpPr>
        <p:spPr/>
        <p:txBody>
          <a:bodyPr/>
          <a:lstStyle/>
          <a:p>
            <a:r>
              <a:rPr lang="en-US" sz="2200" dirty="0"/>
              <a:t>Adapt the algorithms used in the work to rectangular matrices. Develop a software implementation. Carry out </a:t>
            </a:r>
            <a:r>
              <a:rPr lang="en-US" sz="2200" dirty="0" smtClean="0"/>
              <a:t>the computational experiments</a:t>
            </a:r>
            <a:r>
              <a:rPr lang="ru-RU" sz="2200" dirty="0" smtClean="0"/>
              <a:t>.</a:t>
            </a:r>
            <a:endParaRPr lang="en-US" sz="2200" dirty="0" smtClean="0"/>
          </a:p>
          <a:p>
            <a:pPr>
              <a:buFont typeface="Wingdings" pitchFamily="2" charset="2"/>
              <a:buNone/>
            </a:pPr>
            <a:endParaRPr lang="ru-RU" sz="2200" dirty="0" smtClean="0"/>
          </a:p>
          <a:p>
            <a:r>
              <a:rPr lang="en-US" sz="2200" dirty="0" smtClean="0"/>
              <a:t>In the naive multiplication algorithm version check whether there will be a gain if using one vector instead of two (see a footnote in the corresponding section). Investigate </a:t>
            </a:r>
            <a:r>
              <a:rPr lang="en-US" sz="2200" dirty="0"/>
              <a:t>a possibility of obtaining </a:t>
            </a:r>
            <a:r>
              <a:rPr lang="en-US" sz="2200" dirty="0" smtClean="0"/>
              <a:t>a performance gain </a:t>
            </a:r>
            <a:r>
              <a:rPr lang="en-US" sz="2200" dirty="0"/>
              <a:t>when refusing to use </a:t>
            </a:r>
            <a:r>
              <a:rPr lang="en-US" sz="2200" dirty="0" smtClean="0"/>
              <a:t>STL</a:t>
            </a:r>
            <a:r>
              <a:rPr lang="ru-RU" sz="2200" dirty="0" smtClean="0"/>
              <a:t>. </a:t>
            </a:r>
            <a:br>
              <a:rPr lang="ru-RU" sz="2200" dirty="0" smtClean="0"/>
            </a:br>
            <a:r>
              <a:rPr lang="en-US" sz="2200" i="1" dirty="0" smtClean="0"/>
              <a:t>Instruction</a:t>
            </a:r>
            <a:r>
              <a:rPr lang="ru-RU" sz="2200" dirty="0" smtClean="0"/>
              <a:t>: </a:t>
            </a:r>
            <a:r>
              <a:rPr lang="en-US" sz="2200" dirty="0" smtClean="0"/>
              <a:t>as an experiment, initialize the matrix C and</a:t>
            </a:r>
            <a:r>
              <a:rPr lang="ru-RU" sz="2200" dirty="0" smtClean="0"/>
              <a:t> </a:t>
            </a:r>
            <a:r>
              <a:rPr lang="en-US" sz="2200" dirty="0" smtClean="0"/>
              <a:t>use such a large </a:t>
            </a:r>
            <a:r>
              <a:rPr lang="en-US" sz="2200" dirty="0"/>
              <a:t>number </a:t>
            </a:r>
            <a:r>
              <a:rPr lang="en-US" sz="2200" dirty="0" smtClean="0"/>
              <a:t>NZ so that enough </a:t>
            </a:r>
            <a:r>
              <a:rPr lang="en-US" sz="2200" dirty="0"/>
              <a:t>memory </a:t>
            </a:r>
            <a:r>
              <a:rPr lang="en-US" sz="2200" dirty="0" smtClean="0"/>
              <a:t>will be allocated</a:t>
            </a:r>
            <a:r>
              <a:rPr lang="ru-RU" sz="2200" dirty="0" smtClean="0"/>
              <a:t>. </a:t>
            </a:r>
            <a:r>
              <a:rPr lang="en-US" sz="2200" dirty="0" smtClean="0"/>
              <a:t>This allows </a:t>
            </a:r>
            <a:r>
              <a:rPr lang="en-US" sz="2200" dirty="0"/>
              <a:t>to get an upper estimate </a:t>
            </a:r>
            <a:r>
              <a:rPr lang="en-US" sz="2200" dirty="0" smtClean="0"/>
              <a:t>for a possible gain</a:t>
            </a:r>
            <a:r>
              <a:rPr lang="ru-RU" sz="2200" dirty="0" smtClean="0"/>
              <a:t>.</a:t>
            </a:r>
          </a:p>
        </p:txBody>
      </p:sp>
      <p:sp>
        <p:nvSpPr>
          <p:cNvPr id="150532"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886892C5-30B4-4389-BA3C-4C9E43FCCA7D}" type="slidenum">
              <a:rPr lang="ru-RU" smtClean="0"/>
              <a:pPr>
                <a:defRPr/>
              </a:pPr>
              <a:t>127</a:t>
            </a:fld>
            <a:endParaRPr lang="ru-RU"/>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Заголовок 1"/>
          <p:cNvSpPr>
            <a:spLocks noGrp="1"/>
          </p:cNvSpPr>
          <p:nvPr>
            <p:ph type="title"/>
          </p:nvPr>
        </p:nvSpPr>
        <p:spPr/>
        <p:txBody>
          <a:bodyPr/>
          <a:lstStyle/>
          <a:p>
            <a:r>
              <a:rPr lang="en-US" dirty="0"/>
              <a:t>Exercises</a:t>
            </a:r>
            <a:r>
              <a:rPr lang="ru-RU" dirty="0"/>
              <a:t>…</a:t>
            </a:r>
            <a:endParaRPr lang="ru-RU" dirty="0" smtClean="0"/>
          </a:p>
        </p:txBody>
      </p:sp>
      <p:sp>
        <p:nvSpPr>
          <p:cNvPr id="151555" name="Содержимое 2"/>
          <p:cNvSpPr>
            <a:spLocks noGrp="1"/>
          </p:cNvSpPr>
          <p:nvPr>
            <p:ph idx="1"/>
          </p:nvPr>
        </p:nvSpPr>
        <p:spPr/>
        <p:txBody>
          <a:bodyPr/>
          <a:lstStyle/>
          <a:p>
            <a:r>
              <a:rPr lang="en-US" sz="2200" dirty="0" smtClean="0"/>
              <a:t>Implement the Gustavson algorithm for sparse matrix multiplication</a:t>
            </a:r>
            <a:r>
              <a:rPr lang="ru-RU" sz="2200" dirty="0" smtClean="0"/>
              <a:t>. </a:t>
            </a:r>
            <a:r>
              <a:rPr lang="en-US" sz="2200" dirty="0" smtClean="0"/>
              <a:t>Develop a parallel implementation</a:t>
            </a:r>
            <a:r>
              <a:rPr lang="en-US" sz="2200" dirty="0"/>
              <a:t>. Carry </a:t>
            </a:r>
            <a:r>
              <a:rPr lang="en-US" sz="2200" dirty="0" smtClean="0"/>
              <a:t>out the computational </a:t>
            </a:r>
            <a:r>
              <a:rPr lang="en-US" sz="2200" dirty="0"/>
              <a:t>experiments</a:t>
            </a:r>
            <a:r>
              <a:rPr lang="ru-RU" sz="2200" dirty="0" smtClean="0"/>
              <a:t>.</a:t>
            </a:r>
            <a:endParaRPr lang="en-US" sz="2200" dirty="0" smtClean="0"/>
          </a:p>
          <a:p>
            <a:pPr>
              <a:buFont typeface="Wingdings" pitchFamily="2" charset="2"/>
              <a:buNone/>
            </a:pPr>
            <a:endParaRPr lang="ru-RU" sz="2200" dirty="0" smtClean="0"/>
          </a:p>
          <a:p>
            <a:r>
              <a:rPr lang="en-US" sz="2200" dirty="0"/>
              <a:t>Examine scientific literature on the considered subject. Explore/develop other multiplication algorithms. Try them in practice, </a:t>
            </a:r>
            <a:r>
              <a:rPr lang="en-US" sz="2200" dirty="0" smtClean="0"/>
              <a:t>carry out the computational </a:t>
            </a:r>
            <a:r>
              <a:rPr lang="en-US" sz="2200" dirty="0"/>
              <a:t>experiments. Verify the </a:t>
            </a:r>
            <a:r>
              <a:rPr lang="en-US" sz="2200" dirty="0" smtClean="0"/>
              <a:t>result correctness. </a:t>
            </a:r>
            <a:r>
              <a:rPr lang="en-US" sz="2200" dirty="0"/>
              <a:t>Compare the </a:t>
            </a:r>
            <a:r>
              <a:rPr lang="en-US" sz="2200" dirty="0" smtClean="0"/>
              <a:t>execution time.</a:t>
            </a:r>
            <a:endParaRPr lang="ru-RU" sz="2200" dirty="0" smtClean="0"/>
          </a:p>
        </p:txBody>
      </p:sp>
      <p:sp>
        <p:nvSpPr>
          <p:cNvPr id="151556"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A4409212-8576-4288-9784-E1548C745676}" type="slidenum">
              <a:rPr lang="ru-RU" smtClean="0"/>
              <a:pPr>
                <a:defRPr/>
              </a:pPr>
              <a:t>128</a:t>
            </a:fld>
            <a:endParaRPr lang="ru-RU"/>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Заголовок 1"/>
          <p:cNvSpPr>
            <a:spLocks noGrp="1"/>
          </p:cNvSpPr>
          <p:nvPr>
            <p:ph type="title"/>
          </p:nvPr>
        </p:nvSpPr>
        <p:spPr/>
        <p:txBody>
          <a:bodyPr/>
          <a:lstStyle/>
          <a:p>
            <a:r>
              <a:rPr lang="en-US" dirty="0" smtClean="0"/>
              <a:t>Exercises</a:t>
            </a:r>
            <a:endParaRPr lang="ru-RU" dirty="0" smtClean="0"/>
          </a:p>
        </p:txBody>
      </p:sp>
      <p:sp>
        <p:nvSpPr>
          <p:cNvPr id="152579" name="Содержимое 2"/>
          <p:cNvSpPr>
            <a:spLocks noGrp="1"/>
          </p:cNvSpPr>
          <p:nvPr>
            <p:ph idx="1"/>
          </p:nvPr>
        </p:nvSpPr>
        <p:spPr/>
        <p:txBody>
          <a:bodyPr/>
          <a:lstStyle/>
          <a:p>
            <a:r>
              <a:rPr lang="en-US" sz="2200" dirty="0" smtClean="0"/>
              <a:t>Perform parallelization for the symbolic and numerical matrix multiplication phase</a:t>
            </a:r>
            <a:r>
              <a:rPr lang="en-US" sz="2200" dirty="0"/>
              <a:t>. Carry out </a:t>
            </a:r>
            <a:r>
              <a:rPr lang="en-US" sz="2200" dirty="0" smtClean="0"/>
              <a:t>the computational </a:t>
            </a:r>
            <a:r>
              <a:rPr lang="en-US" sz="2200" dirty="0"/>
              <a:t>experiments</a:t>
            </a:r>
            <a:r>
              <a:rPr lang="ru-RU" sz="2200" dirty="0"/>
              <a:t>. </a:t>
            </a:r>
            <a:r>
              <a:rPr lang="en-US" sz="2200" dirty="0"/>
              <a:t>Verify the result correctness. </a:t>
            </a:r>
            <a:r>
              <a:rPr lang="en-US" sz="2200" dirty="0" smtClean="0"/>
              <a:t>Perform the scalability analysis</a:t>
            </a:r>
            <a:r>
              <a:rPr lang="ru-RU" sz="2200" dirty="0" smtClean="0"/>
              <a:t>.</a:t>
            </a:r>
            <a:endParaRPr lang="en-US" sz="2200" dirty="0" smtClean="0"/>
          </a:p>
          <a:p>
            <a:pPr>
              <a:buFont typeface="Wingdings" pitchFamily="2" charset="2"/>
              <a:buNone/>
            </a:pPr>
            <a:endParaRPr lang="ru-RU" sz="2200" dirty="0" smtClean="0"/>
          </a:p>
          <a:p>
            <a:r>
              <a:rPr lang="en-US" sz="2200" dirty="0" smtClean="0"/>
              <a:t>Design another faster algorithm for performing the numerical phase</a:t>
            </a:r>
            <a:r>
              <a:rPr lang="en-US" sz="2200" dirty="0"/>
              <a:t>. Since the runtime of the described variant for the numerical phase is greater than the total runtime of the MKL-version for the matrix multiplication, optimization is required</a:t>
            </a:r>
            <a:r>
              <a:rPr lang="en-US" sz="2200" dirty="0" smtClean="0"/>
              <a:t>.</a:t>
            </a:r>
          </a:p>
          <a:p>
            <a:pPr>
              <a:buFont typeface="Wingdings" pitchFamily="2" charset="2"/>
              <a:buNone/>
            </a:pPr>
            <a:endParaRPr lang="ru-RU" sz="2200" dirty="0" smtClean="0"/>
          </a:p>
          <a:p>
            <a:r>
              <a:rPr lang="en-US" sz="2200" dirty="0" smtClean="0"/>
              <a:t>Find out the </a:t>
            </a:r>
            <a:r>
              <a:rPr lang="en-US" sz="2200" dirty="0"/>
              <a:t>optimal data portion size </a:t>
            </a:r>
            <a:r>
              <a:rPr lang="en-US" sz="2200" dirty="0" smtClean="0"/>
              <a:t>for the </a:t>
            </a:r>
            <a:r>
              <a:rPr lang="en-US" sz="2200" dirty="0" err="1" smtClean="0"/>
              <a:t>OpenMP</a:t>
            </a:r>
            <a:r>
              <a:rPr lang="en-US" sz="2200" dirty="0" smtClean="0"/>
              <a:t>- and TBB-implementations.</a:t>
            </a:r>
            <a:endParaRPr lang="ru-RU" sz="2200" dirty="0" smtClean="0"/>
          </a:p>
        </p:txBody>
      </p:sp>
      <p:sp>
        <p:nvSpPr>
          <p:cNvPr id="152580"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D420DF79-1FF7-4E6E-9364-1E1BD88269D3}" type="slidenum">
              <a:rPr lang="ru-RU" smtClean="0"/>
              <a:pPr>
                <a:defRPr/>
              </a:pPr>
              <a:t>129</a:t>
            </a:fld>
            <a:endParaRPr lang="ru-RU"/>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Заголовок 1"/>
          <p:cNvSpPr>
            <a:spLocks noGrp="1"/>
          </p:cNvSpPr>
          <p:nvPr>
            <p:ph type="title"/>
          </p:nvPr>
        </p:nvSpPr>
        <p:spPr/>
        <p:txBody>
          <a:bodyPr/>
          <a:lstStyle/>
          <a:p>
            <a:r>
              <a:rPr lang="en-US" dirty="0" smtClean="0"/>
              <a:t>CRS (CSR) format</a:t>
            </a:r>
            <a:endParaRPr lang="ru-RU" dirty="0" smtClean="0"/>
          </a:p>
        </p:txBody>
      </p:sp>
      <p:sp>
        <p:nvSpPr>
          <p:cNvPr id="33795" name="Содержимое 2"/>
          <p:cNvSpPr>
            <a:spLocks noGrp="1"/>
          </p:cNvSpPr>
          <p:nvPr>
            <p:ph idx="1"/>
          </p:nvPr>
        </p:nvSpPr>
        <p:spPr>
          <a:xfrm>
            <a:off x="495300" y="1196975"/>
            <a:ext cx="8915400" cy="1368425"/>
          </a:xfrm>
        </p:spPr>
        <p:txBody>
          <a:bodyPr/>
          <a:lstStyle/>
          <a:p>
            <a:r>
              <a:rPr lang="en-US" sz="2300" dirty="0"/>
              <a:t>Arrays are indexed in the </a:t>
            </a:r>
            <a:r>
              <a:rPr lang="ru-RU" sz="2300" dirty="0"/>
              <a:t>С </a:t>
            </a:r>
            <a:r>
              <a:rPr lang="en-US" sz="2300" dirty="0"/>
              <a:t>language style – starting with zero</a:t>
            </a:r>
            <a:r>
              <a:rPr lang="ru-RU" sz="2300" dirty="0" smtClean="0"/>
              <a:t>. </a:t>
            </a:r>
          </a:p>
          <a:p>
            <a:r>
              <a:rPr lang="en-US" sz="2300" dirty="0"/>
              <a:t>The elements in the row are ordered by the number of the column.</a:t>
            </a:r>
            <a:r>
              <a:rPr lang="ru-RU" sz="2300" dirty="0"/>
              <a:t> </a:t>
            </a:r>
          </a:p>
          <a:p>
            <a:r>
              <a:rPr lang="en-US" sz="2300" dirty="0"/>
              <a:t>The numbers of the type </a:t>
            </a:r>
            <a:r>
              <a:rPr lang="ru-RU" sz="2300" b="1" dirty="0" err="1"/>
              <a:t>double</a:t>
            </a:r>
            <a:r>
              <a:rPr lang="en-US" sz="2300" b="1" dirty="0"/>
              <a:t> </a:t>
            </a:r>
            <a:r>
              <a:rPr lang="en-US" sz="2300" dirty="0"/>
              <a:t>are stored in the matrix</a:t>
            </a:r>
            <a:r>
              <a:rPr lang="ru-RU" sz="2300" dirty="0" smtClean="0"/>
              <a:t>.</a:t>
            </a:r>
          </a:p>
        </p:txBody>
      </p:sp>
      <p:sp>
        <p:nvSpPr>
          <p:cNvPr id="33796"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C9D243A5-5783-489D-98E8-2B6DB43986EE}" type="slidenum">
              <a:rPr lang="ru-RU" smtClean="0"/>
              <a:pPr>
                <a:defRPr/>
              </a:pPr>
              <a:t>13</a:t>
            </a:fld>
            <a:endParaRPr lang="ru-RU"/>
          </a:p>
        </p:txBody>
      </p:sp>
      <p:sp>
        <p:nvSpPr>
          <p:cNvPr id="33799" name="Rectangle 1"/>
          <p:cNvSpPr>
            <a:spLocks noChangeArrowheads="1"/>
          </p:cNvSpPr>
          <p:nvPr/>
        </p:nvSpPr>
        <p:spPr bwMode="auto">
          <a:xfrm>
            <a:off x="144463" y="2503488"/>
            <a:ext cx="9632950" cy="3478212"/>
          </a:xfrm>
          <a:prstGeom prst="rect">
            <a:avLst/>
          </a:prstGeom>
          <a:solidFill>
            <a:srgbClr val="CCCCCC"/>
          </a:solidFill>
          <a:ln w="9525">
            <a:noFill/>
            <a:miter lim="800000"/>
            <a:headEnd/>
            <a:tailEnd/>
          </a:ln>
        </p:spPr>
        <p:txBody>
          <a:bodyPr anchor="ctr">
            <a:spAutoFit/>
          </a:bodyPr>
          <a:lstStyle/>
          <a:p>
            <a:pPr algn="just" eaLnBrk="0" hangingPunct="0"/>
            <a:r>
              <a:rPr lang="en-US" sz="2000" b="1" dirty="0" err="1">
                <a:solidFill>
                  <a:srgbClr val="0000FF"/>
                </a:solidFill>
                <a:latin typeface="Courier New" pitchFamily="49" charset="0"/>
                <a:cs typeface="Times New Roman" pitchFamily="18" charset="0"/>
              </a:rPr>
              <a:t>struct</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crsMatrix</a:t>
            </a:r>
            <a:endParaRPr lang="ru-RU" sz="2000" b="1" dirty="0"/>
          </a:p>
          <a:p>
            <a:pPr algn="just" eaLnBrk="0" hangingPunct="0"/>
            <a:r>
              <a:rPr lang="en-US" sz="2000" b="1" dirty="0">
                <a:latin typeface="Courier New" pitchFamily="49" charset="0"/>
                <a:cs typeface="Times New Roman" pitchFamily="18" charset="0"/>
              </a:rPr>
              <a:t>{</a:t>
            </a:r>
            <a:endParaRPr lang="ru-RU" sz="2000" b="1" dirty="0"/>
          </a:p>
          <a:p>
            <a:pPr algn="just" eaLnBrk="0" hangingPunct="0"/>
            <a:r>
              <a:rPr lang="en-US" sz="2000" b="1" dirty="0">
                <a:latin typeface="Courier New" pitchFamily="49" charset="0"/>
                <a:cs typeface="Times New Roman" pitchFamily="18" charset="0"/>
              </a:rPr>
              <a:t>  </a:t>
            </a:r>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 N;  </a:t>
            </a:r>
            <a:r>
              <a:rPr lang="en-US" sz="2000" b="1" dirty="0">
                <a:solidFill>
                  <a:srgbClr val="008000"/>
                </a:solidFill>
                <a:latin typeface="Courier New" pitchFamily="49" charset="0"/>
                <a:cs typeface="Times New Roman" pitchFamily="18" charset="0"/>
              </a:rPr>
              <a:t>// Matrix size (N x N)</a:t>
            </a:r>
            <a:endParaRPr lang="ru-RU" sz="2000" b="1" dirty="0"/>
          </a:p>
          <a:p>
            <a:pPr algn="just" eaLnBrk="0" hangingPunct="0"/>
            <a:r>
              <a:rPr lang="en-US" sz="2000" b="1" dirty="0">
                <a:latin typeface="Courier New" pitchFamily="49" charset="0"/>
                <a:cs typeface="Times New Roman" pitchFamily="18" charset="0"/>
              </a:rPr>
              <a:t>  </a:t>
            </a:r>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 NZ</a:t>
            </a:r>
            <a:r>
              <a:rPr lang="ru-RU" sz="2000" b="1" dirty="0">
                <a:latin typeface="Courier New" pitchFamily="49" charset="0"/>
                <a:cs typeface="Times New Roman" pitchFamily="18" charset="0"/>
              </a:rPr>
              <a:t>; </a:t>
            </a:r>
            <a:r>
              <a:rPr lang="ru-RU" sz="2000" b="1" dirty="0">
                <a:solidFill>
                  <a:srgbClr val="008000"/>
                </a:solidFill>
                <a:latin typeface="Courier New" pitchFamily="49" charset="0"/>
                <a:cs typeface="Times New Roman" pitchFamily="18" charset="0"/>
              </a:rPr>
              <a:t>// </a:t>
            </a:r>
            <a:r>
              <a:rPr lang="en-US" sz="2000" b="1" dirty="0">
                <a:solidFill>
                  <a:srgbClr val="008000"/>
                </a:solidFill>
                <a:latin typeface="Courier New" pitchFamily="49" charset="0"/>
                <a:cs typeface="Times New Roman" pitchFamily="18" charset="0"/>
              </a:rPr>
              <a:t>Number of nonzero elements</a:t>
            </a:r>
            <a:endParaRPr lang="ru-RU" sz="2000" b="1" dirty="0"/>
          </a:p>
          <a:p>
            <a:pPr algn="just" eaLnBrk="0" hangingPunct="0"/>
            <a:r>
              <a:rPr lang="ru-RU" sz="2000" b="1" dirty="0">
                <a:latin typeface="Courier New" pitchFamily="49" charset="0"/>
                <a:cs typeface="Times New Roman" pitchFamily="18" charset="0"/>
              </a:rPr>
              <a:t>  </a:t>
            </a:r>
            <a:r>
              <a:rPr lang="ru-RU" sz="2000" b="1" dirty="0">
                <a:solidFill>
                  <a:srgbClr val="008000"/>
                </a:solidFill>
                <a:latin typeface="Courier New" pitchFamily="49" charset="0"/>
                <a:cs typeface="Times New Roman" pitchFamily="18" charset="0"/>
              </a:rPr>
              <a:t>// </a:t>
            </a:r>
            <a:r>
              <a:rPr lang="en-US" sz="2000" b="1" dirty="0">
                <a:solidFill>
                  <a:srgbClr val="008000"/>
                </a:solidFill>
                <a:latin typeface="Courier New" pitchFamily="49" charset="0"/>
                <a:cs typeface="Times New Roman" pitchFamily="18" charset="0"/>
              </a:rPr>
              <a:t>Values array </a:t>
            </a:r>
            <a:r>
              <a:rPr lang="ru-RU" sz="2000" b="1" dirty="0">
                <a:solidFill>
                  <a:srgbClr val="008000"/>
                </a:solidFill>
                <a:latin typeface="Courier New" pitchFamily="49" charset="0"/>
                <a:cs typeface="Times New Roman" pitchFamily="18" charset="0"/>
              </a:rPr>
              <a:t>(</a:t>
            </a:r>
            <a:r>
              <a:rPr lang="en-US" sz="2000" b="1" dirty="0">
                <a:solidFill>
                  <a:srgbClr val="008000"/>
                </a:solidFill>
                <a:latin typeface="Courier New" pitchFamily="49" charset="0"/>
                <a:cs typeface="Times New Roman" pitchFamily="18" charset="0"/>
              </a:rPr>
              <a:t>of size NZ</a:t>
            </a:r>
            <a:r>
              <a:rPr lang="ru-RU" sz="2000" b="1" dirty="0">
                <a:solidFill>
                  <a:srgbClr val="008000"/>
                </a:solidFill>
                <a:latin typeface="Courier New" pitchFamily="49" charset="0"/>
                <a:cs typeface="Times New Roman" pitchFamily="18" charset="0"/>
              </a:rPr>
              <a:t>)</a:t>
            </a:r>
            <a:endParaRPr lang="ru-RU" sz="2000" b="1" dirty="0"/>
          </a:p>
          <a:p>
            <a:pPr algn="just" eaLnBrk="0" hangingPunct="0"/>
            <a:r>
              <a:rPr lang="ru-RU" sz="2000" b="1" dirty="0">
                <a:latin typeface="Courier New" pitchFamily="49" charset="0"/>
                <a:cs typeface="Times New Roman" pitchFamily="18" charset="0"/>
              </a:rPr>
              <a:t>  </a:t>
            </a:r>
            <a:r>
              <a:rPr lang="en-US" sz="2000" b="1" dirty="0">
                <a:solidFill>
                  <a:srgbClr val="0000FF"/>
                </a:solidFill>
                <a:latin typeface="Courier New" pitchFamily="49" charset="0"/>
                <a:cs typeface="Times New Roman" pitchFamily="18" charset="0"/>
              </a:rPr>
              <a:t>double</a:t>
            </a:r>
            <a:r>
              <a:rPr lang="ru-RU" sz="2000" b="1" dirty="0">
                <a:latin typeface="Courier New" pitchFamily="49" charset="0"/>
                <a:cs typeface="Times New Roman" pitchFamily="18" charset="0"/>
              </a:rPr>
              <a:t>* </a:t>
            </a:r>
            <a:r>
              <a:rPr lang="en-US" sz="2000" b="1" dirty="0">
                <a:latin typeface="Courier New" pitchFamily="49" charset="0"/>
                <a:cs typeface="Times New Roman" pitchFamily="18" charset="0"/>
              </a:rPr>
              <a:t>Value</a:t>
            </a:r>
            <a:r>
              <a:rPr lang="ru-RU" sz="2000" b="1" dirty="0">
                <a:latin typeface="Courier New" pitchFamily="49" charset="0"/>
                <a:cs typeface="Times New Roman" pitchFamily="18" charset="0"/>
              </a:rPr>
              <a:t>;</a:t>
            </a:r>
            <a:endParaRPr lang="ru-RU" sz="2000" b="1" dirty="0"/>
          </a:p>
          <a:p>
            <a:pPr algn="just" eaLnBrk="0" hangingPunct="0"/>
            <a:r>
              <a:rPr lang="ru-RU" sz="2000" b="1" dirty="0">
                <a:solidFill>
                  <a:srgbClr val="008000"/>
                </a:solidFill>
                <a:latin typeface="Courier New" pitchFamily="49" charset="0"/>
                <a:cs typeface="Times New Roman" pitchFamily="18" charset="0"/>
              </a:rPr>
              <a:t>  // </a:t>
            </a:r>
            <a:r>
              <a:rPr lang="en-US" sz="2000" b="1" dirty="0">
                <a:solidFill>
                  <a:srgbClr val="008000"/>
                </a:solidFill>
                <a:latin typeface="Courier New" pitchFamily="49" charset="0"/>
                <a:cs typeface="Times New Roman" pitchFamily="18" charset="0"/>
              </a:rPr>
              <a:t>Array of the columns numbers </a:t>
            </a:r>
            <a:r>
              <a:rPr lang="ru-RU" sz="2000" b="1" dirty="0">
                <a:solidFill>
                  <a:srgbClr val="008000"/>
                </a:solidFill>
                <a:latin typeface="Courier New" pitchFamily="49" charset="0"/>
                <a:cs typeface="Times New Roman" pitchFamily="18" charset="0"/>
              </a:rPr>
              <a:t>(</a:t>
            </a:r>
            <a:r>
              <a:rPr lang="en-US" sz="2000" b="1" dirty="0">
                <a:solidFill>
                  <a:srgbClr val="008000"/>
                </a:solidFill>
                <a:latin typeface="Courier New" pitchFamily="49" charset="0"/>
                <a:cs typeface="Times New Roman" pitchFamily="18" charset="0"/>
              </a:rPr>
              <a:t>of size NZ</a:t>
            </a:r>
            <a:r>
              <a:rPr lang="ru-RU" sz="2000" b="1" dirty="0">
                <a:solidFill>
                  <a:srgbClr val="008000"/>
                </a:solidFill>
                <a:latin typeface="Courier New" pitchFamily="49" charset="0"/>
                <a:cs typeface="Times New Roman" pitchFamily="18" charset="0"/>
              </a:rPr>
              <a:t>)</a:t>
            </a:r>
            <a:endParaRPr lang="ru-RU" sz="2000" b="1" dirty="0"/>
          </a:p>
          <a:p>
            <a:pPr algn="just" eaLnBrk="0" hangingPunct="0"/>
            <a:r>
              <a:rPr lang="ru-RU" sz="2000" b="1" dirty="0">
                <a:latin typeface="Courier New" pitchFamily="49" charset="0"/>
                <a:cs typeface="Times New Roman" pitchFamily="18" charset="0"/>
              </a:rPr>
              <a:t>  </a:t>
            </a:r>
            <a:r>
              <a:rPr lang="ru-RU" sz="2000" b="1" dirty="0" err="1">
                <a:solidFill>
                  <a:srgbClr val="0000FF"/>
                </a:solidFill>
                <a:latin typeface="Courier New" pitchFamily="49" charset="0"/>
                <a:cs typeface="Times New Roman" pitchFamily="18" charset="0"/>
              </a:rPr>
              <a:t>int</a:t>
            </a:r>
            <a:r>
              <a:rPr lang="ru-RU" sz="2000" b="1" dirty="0">
                <a:latin typeface="Courier New" pitchFamily="49" charset="0"/>
                <a:cs typeface="Times New Roman" pitchFamily="18" charset="0"/>
              </a:rPr>
              <a:t>* </a:t>
            </a:r>
            <a:r>
              <a:rPr lang="en-US" sz="2000" b="1" dirty="0">
                <a:latin typeface="Courier New" pitchFamily="49" charset="0"/>
                <a:cs typeface="Times New Roman" pitchFamily="18" charset="0"/>
              </a:rPr>
              <a:t>C</a:t>
            </a:r>
            <a:r>
              <a:rPr lang="ru-RU" sz="2000" b="1" dirty="0" err="1">
                <a:latin typeface="Courier New" pitchFamily="49" charset="0"/>
                <a:cs typeface="Times New Roman" pitchFamily="18" charset="0"/>
              </a:rPr>
              <a:t>ol</a:t>
            </a:r>
            <a:r>
              <a:rPr lang="ru-RU" sz="2000" b="1" dirty="0">
                <a:latin typeface="Courier New" pitchFamily="49" charset="0"/>
                <a:cs typeface="Times New Roman" pitchFamily="18" charset="0"/>
              </a:rPr>
              <a:t>;</a:t>
            </a:r>
            <a:endParaRPr lang="ru-RU" sz="2000" b="1" dirty="0"/>
          </a:p>
          <a:p>
            <a:pPr algn="just" eaLnBrk="0" hangingPunct="0"/>
            <a:r>
              <a:rPr lang="ru-RU" sz="2000" b="1" dirty="0">
                <a:solidFill>
                  <a:srgbClr val="008000"/>
                </a:solidFill>
                <a:latin typeface="Courier New" pitchFamily="49" charset="0"/>
                <a:cs typeface="Times New Roman" pitchFamily="18" charset="0"/>
              </a:rPr>
              <a:t>  // </a:t>
            </a:r>
            <a:r>
              <a:rPr lang="en-US" sz="2000" b="1" dirty="0">
                <a:solidFill>
                  <a:srgbClr val="008000"/>
                </a:solidFill>
                <a:latin typeface="Courier New" pitchFamily="49" charset="0"/>
                <a:cs typeface="Times New Roman" pitchFamily="18" charset="0"/>
              </a:rPr>
              <a:t>Array of the rows indices </a:t>
            </a:r>
            <a:r>
              <a:rPr lang="ru-RU" sz="2000" b="1" dirty="0">
                <a:solidFill>
                  <a:srgbClr val="008000"/>
                </a:solidFill>
                <a:latin typeface="Courier New" pitchFamily="49" charset="0"/>
                <a:cs typeface="Times New Roman" pitchFamily="18" charset="0"/>
              </a:rPr>
              <a:t>(</a:t>
            </a:r>
            <a:r>
              <a:rPr lang="en-US" sz="2000" b="1" dirty="0">
                <a:solidFill>
                  <a:srgbClr val="008000"/>
                </a:solidFill>
                <a:latin typeface="Courier New" pitchFamily="49" charset="0"/>
                <a:cs typeface="Times New Roman" pitchFamily="18" charset="0"/>
              </a:rPr>
              <a:t>of size N </a:t>
            </a:r>
            <a:r>
              <a:rPr lang="ru-RU" sz="2000" b="1" dirty="0">
                <a:solidFill>
                  <a:srgbClr val="008000"/>
                </a:solidFill>
                <a:latin typeface="Courier New" pitchFamily="49" charset="0"/>
                <a:cs typeface="Times New Roman" pitchFamily="18" charset="0"/>
              </a:rPr>
              <a:t>+ 1)</a:t>
            </a:r>
            <a:endParaRPr lang="ru-RU" sz="2000" b="1" dirty="0"/>
          </a:p>
          <a:p>
            <a:pPr algn="just" eaLnBrk="0" hangingPunct="0"/>
            <a:r>
              <a:rPr lang="ru-RU" sz="2000" b="1" dirty="0">
                <a:latin typeface="Courier New" pitchFamily="49" charset="0"/>
                <a:cs typeface="Times New Roman" pitchFamily="18" charset="0"/>
              </a:rPr>
              <a:t>  </a:t>
            </a:r>
            <a:r>
              <a:rPr lang="ru-RU" sz="2000" b="1" dirty="0" err="1">
                <a:solidFill>
                  <a:srgbClr val="0000FF"/>
                </a:solidFill>
                <a:latin typeface="Courier New" pitchFamily="49" charset="0"/>
                <a:cs typeface="Times New Roman" pitchFamily="18" charset="0"/>
              </a:rPr>
              <a:t>int</a:t>
            </a:r>
            <a:r>
              <a:rPr lang="ru-RU" sz="2000" b="1" dirty="0">
                <a:latin typeface="Courier New" pitchFamily="49" charset="0"/>
                <a:cs typeface="Times New Roman" pitchFamily="18" charset="0"/>
              </a:rPr>
              <a:t>* </a:t>
            </a:r>
            <a:r>
              <a:rPr lang="en-US" sz="2000" b="1" dirty="0">
                <a:latin typeface="Courier New" pitchFamily="49" charset="0"/>
                <a:cs typeface="Times New Roman" pitchFamily="18" charset="0"/>
              </a:rPr>
              <a:t>R</a:t>
            </a:r>
            <a:r>
              <a:rPr lang="ru-RU" sz="2000" b="1" dirty="0" err="1">
                <a:latin typeface="Courier New" pitchFamily="49" charset="0"/>
                <a:cs typeface="Times New Roman" pitchFamily="18" charset="0"/>
              </a:rPr>
              <a:t>owIndex</a:t>
            </a:r>
            <a:r>
              <a:rPr lang="ru-RU" sz="2000" b="1" dirty="0">
                <a:latin typeface="Courier New" pitchFamily="49" charset="0"/>
                <a:cs typeface="Times New Roman" pitchFamily="18" charset="0"/>
              </a:rPr>
              <a:t>; </a:t>
            </a:r>
            <a:endParaRPr lang="ru-RU" sz="2000" b="1" dirty="0"/>
          </a:p>
          <a:p>
            <a:pPr algn="just" eaLnBrk="0" hangingPunct="0"/>
            <a:r>
              <a:rPr lang="ru-RU" sz="2000" b="1" dirty="0">
                <a:latin typeface="Courier New" pitchFamily="49" charset="0"/>
                <a:cs typeface="Times New Roman" pitchFamily="18" charset="0"/>
              </a:rPr>
              <a:t>};</a:t>
            </a:r>
            <a:endParaRPr lang="ru-RU" sz="2000" b="1" dirty="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Заголовок 1"/>
          <p:cNvSpPr>
            <a:spLocks noGrp="1"/>
          </p:cNvSpPr>
          <p:nvPr>
            <p:ph type="title"/>
          </p:nvPr>
        </p:nvSpPr>
        <p:spPr/>
        <p:txBody>
          <a:bodyPr/>
          <a:lstStyle/>
          <a:p>
            <a:r>
              <a:rPr lang="en-US" dirty="0" smtClean="0"/>
              <a:t>Used information </a:t>
            </a:r>
            <a:r>
              <a:rPr lang="en-US" dirty="0"/>
              <a:t>sources</a:t>
            </a:r>
            <a:endParaRPr lang="ru-RU" dirty="0" smtClean="0"/>
          </a:p>
        </p:txBody>
      </p:sp>
      <p:sp>
        <p:nvSpPr>
          <p:cNvPr id="153603" name="Содержимое 2"/>
          <p:cNvSpPr>
            <a:spLocks noGrp="1"/>
          </p:cNvSpPr>
          <p:nvPr>
            <p:ph idx="1"/>
          </p:nvPr>
        </p:nvSpPr>
        <p:spPr/>
        <p:txBody>
          <a:bodyPr/>
          <a:lstStyle/>
          <a:p>
            <a:pPr lvl="0"/>
            <a:r>
              <a:rPr lang="en-US" dirty="0" smtClean="0"/>
              <a:t>Alan George, Joseph W. H. Liu. Computer solution of large sparse positive definite systems. Prentice-Hall, 1981</a:t>
            </a:r>
            <a:r>
              <a:rPr lang="ru-RU" dirty="0" smtClean="0"/>
              <a:t>. </a:t>
            </a:r>
          </a:p>
          <a:p>
            <a:pPr lvl="0"/>
            <a:r>
              <a:rPr lang="en-US" dirty="0" smtClean="0"/>
              <a:t>Sergio </a:t>
            </a:r>
            <a:r>
              <a:rPr lang="en-US" dirty="0" err="1" smtClean="0"/>
              <a:t>Pissanetzky</a:t>
            </a:r>
            <a:r>
              <a:rPr lang="en-US" dirty="0" smtClean="0"/>
              <a:t>. Sparse matrix technology. Academic Press, 1984. </a:t>
            </a:r>
            <a:endParaRPr lang="ru-RU" dirty="0"/>
          </a:p>
        </p:txBody>
      </p:sp>
      <p:sp>
        <p:nvSpPr>
          <p:cNvPr id="153604"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83BD1674-B4A4-4805-9ADA-1A7788FA89D6}" type="slidenum">
              <a:rPr lang="ru-RU" smtClean="0"/>
              <a:pPr>
                <a:defRPr/>
              </a:pPr>
              <a:t>130</a:t>
            </a:fld>
            <a:endParaRPr lang="ru-RU"/>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Заголовок 1"/>
          <p:cNvSpPr>
            <a:spLocks noGrp="1"/>
          </p:cNvSpPr>
          <p:nvPr>
            <p:ph type="title"/>
          </p:nvPr>
        </p:nvSpPr>
        <p:spPr/>
        <p:txBody>
          <a:bodyPr/>
          <a:lstStyle/>
          <a:p>
            <a:r>
              <a:rPr lang="en-US" dirty="0" smtClean="0"/>
              <a:t>References…</a:t>
            </a:r>
            <a:endParaRPr lang="ru-RU" dirty="0" smtClean="0"/>
          </a:p>
        </p:txBody>
      </p:sp>
      <p:sp>
        <p:nvSpPr>
          <p:cNvPr id="154627" name="Содержимое 2"/>
          <p:cNvSpPr>
            <a:spLocks noGrp="1"/>
          </p:cNvSpPr>
          <p:nvPr>
            <p:ph idx="1"/>
          </p:nvPr>
        </p:nvSpPr>
        <p:spPr/>
        <p:txBody>
          <a:bodyPr/>
          <a:lstStyle/>
          <a:p>
            <a:r>
              <a:rPr lang="en-US" sz="2000" dirty="0" smtClean="0"/>
              <a:t>Gene H. </a:t>
            </a:r>
            <a:r>
              <a:rPr lang="en-US" sz="2000" dirty="0" err="1" smtClean="0"/>
              <a:t>Golub</a:t>
            </a:r>
            <a:r>
              <a:rPr lang="en-US" sz="2000" dirty="0" smtClean="0"/>
              <a:t>, Charles F. Van Loan. Matrix Computations. The John Hopkins University Press, 1996.</a:t>
            </a:r>
            <a:endParaRPr lang="ru-RU" sz="2100" dirty="0" smtClean="0"/>
          </a:p>
          <a:p>
            <a:r>
              <a:rPr lang="en-US" sz="2100" dirty="0" smtClean="0"/>
              <a:t>Reginald </a:t>
            </a:r>
            <a:r>
              <a:rPr lang="en-US" sz="2100" dirty="0" err="1" smtClean="0"/>
              <a:t>Tewarson</a:t>
            </a:r>
            <a:r>
              <a:rPr lang="ru-RU" sz="2100" dirty="0" smtClean="0"/>
              <a:t>. </a:t>
            </a:r>
            <a:r>
              <a:rPr lang="en-US" sz="2100" dirty="0" err="1" smtClean="0"/>
              <a:t>Sparce</a:t>
            </a:r>
            <a:r>
              <a:rPr lang="en-US" sz="2100" dirty="0" smtClean="0"/>
              <a:t> Matrices</a:t>
            </a:r>
            <a:r>
              <a:rPr lang="ru-RU" sz="2100" dirty="0" smtClean="0"/>
              <a:t>. </a:t>
            </a:r>
            <a:r>
              <a:rPr lang="en-US" sz="2100" dirty="0" smtClean="0"/>
              <a:t>Academic Press</a:t>
            </a:r>
            <a:r>
              <a:rPr lang="ru-RU" sz="2100" dirty="0" smtClean="0"/>
              <a:t>, 197</a:t>
            </a:r>
            <a:r>
              <a:rPr lang="en-US" sz="2100" dirty="0" smtClean="0"/>
              <a:t>3</a:t>
            </a:r>
            <a:r>
              <a:rPr lang="ru-RU" sz="2100" dirty="0" smtClean="0"/>
              <a:t>.</a:t>
            </a:r>
          </a:p>
          <a:p>
            <a:r>
              <a:rPr lang="en-US" sz="2100" dirty="0" smtClean="0"/>
              <a:t>Bik A.J.C. The software </a:t>
            </a:r>
            <a:r>
              <a:rPr lang="en-US" sz="2100" dirty="0" err="1" smtClean="0"/>
              <a:t>vectorization</a:t>
            </a:r>
            <a:r>
              <a:rPr lang="en-US" sz="2100" dirty="0" smtClean="0"/>
              <a:t> handbook. Applying Multimedia Extensions for Maximum Performance. – </a:t>
            </a:r>
            <a:r>
              <a:rPr lang="en-US" sz="2100" dirty="0" err="1" smtClean="0"/>
              <a:t>IntelPress</a:t>
            </a:r>
            <a:r>
              <a:rPr lang="en-US" sz="2100" dirty="0" smtClean="0"/>
              <a:t>, 2004.</a:t>
            </a:r>
            <a:endParaRPr lang="ru-RU" sz="2100" dirty="0" smtClean="0"/>
          </a:p>
          <a:p>
            <a:r>
              <a:rPr lang="en-US" sz="2100" dirty="0" smtClean="0"/>
              <a:t>Gerber R., Bik A.J.C., Smith K.B., </a:t>
            </a:r>
            <a:r>
              <a:rPr lang="en-US" sz="2100" dirty="0" err="1" smtClean="0"/>
              <a:t>Tian</a:t>
            </a:r>
            <a:r>
              <a:rPr lang="en-US" sz="2100" dirty="0" smtClean="0"/>
              <a:t> X. The Software Optimization Cookbook. High-Performance Recipes for the Intel® Architecture. – Intel Press, 2006</a:t>
            </a:r>
            <a:r>
              <a:rPr lang="ru-RU" sz="2100" dirty="0" smtClean="0"/>
              <a:t>.</a:t>
            </a:r>
          </a:p>
          <a:p>
            <a:r>
              <a:rPr lang="en-US" sz="2100" dirty="0" err="1" smtClean="0"/>
              <a:t>Stathis</a:t>
            </a:r>
            <a:r>
              <a:rPr lang="en-US" sz="2100" dirty="0" smtClean="0"/>
              <a:t> P., </a:t>
            </a:r>
            <a:r>
              <a:rPr lang="en-US" sz="2100" dirty="0" err="1" smtClean="0"/>
              <a:t>Cheresiz</a:t>
            </a:r>
            <a:r>
              <a:rPr lang="en-US" sz="2100" dirty="0" smtClean="0"/>
              <a:t> D., </a:t>
            </a:r>
            <a:r>
              <a:rPr lang="en-US" sz="2100" dirty="0" err="1" smtClean="0"/>
              <a:t>Vassiliadis</a:t>
            </a:r>
            <a:r>
              <a:rPr lang="en-US" sz="2100" dirty="0" smtClean="0"/>
              <a:t> S., </a:t>
            </a:r>
            <a:r>
              <a:rPr lang="en-US" sz="2100" dirty="0" err="1" smtClean="0"/>
              <a:t>Juurlink</a:t>
            </a:r>
            <a:r>
              <a:rPr lang="en-US" sz="2100" dirty="0" smtClean="0"/>
              <a:t> B. Sparse Matrix Transpose Unit // 18th International Parallel and Distributed Processing Symposium (IPDPS'04) – Papers, vol. 1, 2004.</a:t>
            </a:r>
            <a:r>
              <a:rPr lang="en-US" sz="2100" u="sng" dirty="0" smtClean="0"/>
              <a:t/>
            </a:r>
            <a:br>
              <a:rPr lang="en-US" sz="2100" u="sng" dirty="0" smtClean="0"/>
            </a:br>
            <a:r>
              <a:rPr lang="en-US" sz="2100" u="sng" dirty="0" smtClean="0"/>
              <a:t>[</a:t>
            </a:r>
            <a:r>
              <a:rPr lang="en-US" sz="2100" u="sng" dirty="0" smtClean="0">
                <a:hlinkClick r:id="rId2"/>
              </a:rPr>
              <a:t>http://ce.et.tudelft.nl/publicationfiles/869_1_IPDPS2004paper.pdf</a:t>
            </a:r>
            <a:r>
              <a:rPr lang="en-US" sz="2100" dirty="0" smtClean="0"/>
              <a:t>]</a:t>
            </a:r>
            <a:endParaRPr lang="ru-RU" sz="2100" dirty="0" smtClean="0"/>
          </a:p>
        </p:txBody>
      </p:sp>
      <p:sp>
        <p:nvSpPr>
          <p:cNvPr id="154628"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E71035FF-83B6-4B09-ACBF-08C219497EA2}" type="slidenum">
              <a:rPr lang="ru-RU" smtClean="0"/>
              <a:pPr>
                <a:defRPr/>
              </a:pPr>
              <a:t>131</a:t>
            </a:fld>
            <a:endParaRPr lang="ru-RU"/>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Заголовок 1"/>
          <p:cNvSpPr>
            <a:spLocks noGrp="1"/>
          </p:cNvSpPr>
          <p:nvPr>
            <p:ph type="title"/>
          </p:nvPr>
        </p:nvSpPr>
        <p:spPr/>
        <p:txBody>
          <a:bodyPr/>
          <a:lstStyle/>
          <a:p>
            <a:r>
              <a:rPr lang="en-US" dirty="0"/>
              <a:t>References</a:t>
            </a:r>
            <a:endParaRPr lang="ru-RU" dirty="0" smtClean="0"/>
          </a:p>
        </p:txBody>
      </p:sp>
      <p:sp>
        <p:nvSpPr>
          <p:cNvPr id="155651" name="Содержимое 2"/>
          <p:cNvSpPr>
            <a:spLocks noGrp="1"/>
          </p:cNvSpPr>
          <p:nvPr>
            <p:ph idx="1"/>
          </p:nvPr>
        </p:nvSpPr>
        <p:spPr/>
        <p:txBody>
          <a:bodyPr/>
          <a:lstStyle/>
          <a:p>
            <a:r>
              <a:rPr lang="en-US" sz="2200" dirty="0" smtClean="0"/>
              <a:t>Thomas H. </a:t>
            </a:r>
            <a:r>
              <a:rPr lang="en-US" sz="2200" dirty="0" err="1" smtClean="0"/>
              <a:t>Cormen</a:t>
            </a:r>
            <a:r>
              <a:rPr lang="en-US" sz="2200" dirty="0" smtClean="0"/>
              <a:t>, Charles E. </a:t>
            </a:r>
            <a:r>
              <a:rPr lang="en-US" sz="2200" dirty="0" err="1" smtClean="0"/>
              <a:t>Leiserson</a:t>
            </a:r>
            <a:r>
              <a:rPr lang="en-US" sz="2200" dirty="0" smtClean="0"/>
              <a:t>, Ronald L. </a:t>
            </a:r>
            <a:r>
              <a:rPr lang="en-US" sz="2200" dirty="0" err="1" smtClean="0"/>
              <a:t>Rivest</a:t>
            </a:r>
            <a:r>
              <a:rPr lang="ru-RU" sz="2200" dirty="0" smtClean="0"/>
              <a:t>.</a:t>
            </a:r>
            <a:r>
              <a:rPr lang="en-US" sz="2200" dirty="0" smtClean="0"/>
              <a:t> Introduction to Algorithms. </a:t>
            </a:r>
            <a:r>
              <a:rPr lang="en-US" sz="2200" dirty="0" err="1" smtClean="0"/>
              <a:t>Mit</a:t>
            </a:r>
            <a:r>
              <a:rPr lang="en-US" sz="2200" dirty="0" smtClean="0"/>
              <a:t> Press. 2009</a:t>
            </a:r>
            <a:r>
              <a:rPr lang="ru-RU" sz="2200" dirty="0" smtClean="0"/>
              <a:t>.</a:t>
            </a:r>
          </a:p>
          <a:p>
            <a:r>
              <a:rPr lang="en-US" sz="2200" dirty="0" smtClean="0"/>
              <a:t>Gustavson F. Two Fast Algorithms for Sparse Matrices: Multiplication and Permuted Transposition // ACM Transactions on Mathematical Software (TOMS), Volume 4 Issue 3, Sept. 1978. – Pp. 250-269.</a:t>
            </a:r>
            <a:endParaRPr lang="ru-RU" sz="2200" dirty="0" smtClean="0"/>
          </a:p>
        </p:txBody>
      </p:sp>
      <p:sp>
        <p:nvSpPr>
          <p:cNvPr id="155652"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66F98CDD-5EE9-4A87-A061-582827C97B80}" type="slidenum">
              <a:rPr lang="ru-RU" smtClean="0"/>
              <a:pPr>
                <a:defRPr/>
              </a:pPr>
              <a:t>132</a:t>
            </a:fld>
            <a:endParaRPr lang="ru-RU"/>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Заголовок 1"/>
          <p:cNvSpPr>
            <a:spLocks noGrp="1"/>
          </p:cNvSpPr>
          <p:nvPr>
            <p:ph type="title"/>
          </p:nvPr>
        </p:nvSpPr>
        <p:spPr/>
        <p:txBody>
          <a:bodyPr/>
          <a:lstStyle/>
          <a:p>
            <a:r>
              <a:rPr lang="en-US" dirty="0" smtClean="0"/>
              <a:t>Internet resources</a:t>
            </a:r>
            <a:endParaRPr lang="ru-RU" dirty="0" smtClean="0"/>
          </a:p>
        </p:txBody>
      </p:sp>
      <p:sp>
        <p:nvSpPr>
          <p:cNvPr id="156675" name="Содержимое 2"/>
          <p:cNvSpPr>
            <a:spLocks noGrp="1"/>
          </p:cNvSpPr>
          <p:nvPr>
            <p:ph idx="1"/>
          </p:nvPr>
        </p:nvSpPr>
        <p:spPr>
          <a:xfrm>
            <a:off x="495300" y="1052513"/>
            <a:ext cx="9410700" cy="5329237"/>
          </a:xfrm>
        </p:spPr>
        <p:txBody>
          <a:bodyPr/>
          <a:lstStyle/>
          <a:p>
            <a:r>
              <a:rPr lang="en-US" sz="2100" dirty="0" err="1" smtClean="0"/>
              <a:t>Buttari</a:t>
            </a:r>
            <a:r>
              <a:rPr lang="en-US" sz="2100" dirty="0" smtClean="0"/>
              <a:t> A. Software Tools for Sparse Linear Algebra Computations.</a:t>
            </a:r>
          </a:p>
          <a:p>
            <a:pPr>
              <a:buFont typeface="Wingdings" pitchFamily="2" charset="2"/>
              <a:buNone/>
            </a:pPr>
            <a:r>
              <a:rPr lang="en-US" sz="2100" dirty="0" smtClean="0"/>
              <a:t>[</a:t>
            </a:r>
            <a:r>
              <a:rPr lang="en-US" sz="1800" dirty="0" smtClean="0"/>
              <a:t>http://citeseerx.ist.psu.edu/viewdoc/download?doi=10.1.1.132.7162&amp;rep=rep1&amp;type=pdf</a:t>
            </a:r>
            <a:r>
              <a:rPr lang="en-US" sz="2100" dirty="0" smtClean="0"/>
              <a:t>]</a:t>
            </a:r>
            <a:endParaRPr lang="ru-RU" sz="2100" dirty="0" smtClean="0"/>
          </a:p>
          <a:p>
            <a:r>
              <a:rPr lang="en-US" sz="2100" dirty="0" smtClean="0"/>
              <a:t>James </a:t>
            </a:r>
            <a:r>
              <a:rPr lang="en-US" sz="2100" dirty="0" err="1" smtClean="0"/>
              <a:t>Demmel</a:t>
            </a:r>
            <a:r>
              <a:rPr lang="en-US" sz="2100" dirty="0" smtClean="0"/>
              <a:t> Home Page    </a:t>
            </a:r>
            <a:r>
              <a:rPr lang="ru-RU" sz="2100" dirty="0" smtClean="0"/>
              <a:t>[</a:t>
            </a:r>
            <a:r>
              <a:rPr lang="ru-RU" sz="2100" u="sng" dirty="0" smtClean="0">
                <a:hlinkClick r:id="rId2"/>
              </a:rPr>
              <a:t>http://www.cs.berkeley.edu/~demmel/</a:t>
            </a:r>
            <a:r>
              <a:rPr lang="ru-RU" sz="2100" dirty="0" smtClean="0"/>
              <a:t>]</a:t>
            </a:r>
          </a:p>
          <a:p>
            <a:r>
              <a:rPr lang="en-US" sz="2100" dirty="0" err="1" smtClean="0"/>
              <a:t>Demmel</a:t>
            </a:r>
            <a:r>
              <a:rPr lang="en-US" sz="2100" dirty="0" smtClean="0"/>
              <a:t> J. U.C. Berkeley Math 221 Home Page: Matrix Computations / Numerical Linear Algebra [http://www.cs.berkeley.edu/~demmel/ma221]</a:t>
            </a:r>
            <a:endParaRPr lang="ru-RU" sz="2100" dirty="0" smtClean="0"/>
          </a:p>
          <a:p>
            <a:r>
              <a:rPr lang="en-US" sz="2100" dirty="0" err="1" smtClean="0"/>
              <a:t>Demmel</a:t>
            </a:r>
            <a:r>
              <a:rPr lang="en-US" sz="2100" dirty="0" smtClean="0"/>
              <a:t> J. U.C. Berkeley CS267/EngC233 Home Page: Applications of Parallel Computers [http://www.cs.berkeley.edu/~demmel/cs267_Spr10/]</a:t>
            </a:r>
            <a:endParaRPr lang="ru-RU" sz="2100" dirty="0" smtClean="0"/>
          </a:p>
          <a:p>
            <a:r>
              <a:rPr lang="en-US" sz="2100" dirty="0" err="1" smtClean="0"/>
              <a:t>Demmel</a:t>
            </a:r>
            <a:r>
              <a:rPr lang="en-US" sz="2100" dirty="0" smtClean="0"/>
              <a:t> J. CS170: Efficient Algorithms and Intractable Problems [http://www.cs.berkeley.edu/~demmel/cs170_Spr10/#starthere]</a:t>
            </a:r>
            <a:endParaRPr lang="ru-RU" sz="2100" dirty="0" smtClean="0"/>
          </a:p>
          <a:p>
            <a:r>
              <a:rPr lang="en-US" sz="2100" dirty="0" err="1" smtClean="0"/>
              <a:t>PETSc</a:t>
            </a:r>
            <a:r>
              <a:rPr lang="en-US" sz="2100" dirty="0" smtClean="0"/>
              <a:t> library reference system</a:t>
            </a:r>
            <a:r>
              <a:rPr lang="ru-RU" sz="2100" dirty="0" smtClean="0"/>
              <a:t>. [</a:t>
            </a:r>
            <a:r>
              <a:rPr lang="en-US" sz="2100" dirty="0" smtClean="0"/>
              <a:t>http</a:t>
            </a:r>
            <a:r>
              <a:rPr lang="ru-RU" sz="2100" dirty="0" smtClean="0"/>
              <a:t>://</a:t>
            </a:r>
            <a:r>
              <a:rPr lang="en-US" sz="2100" dirty="0" smtClean="0"/>
              <a:t>www</a:t>
            </a:r>
            <a:r>
              <a:rPr lang="ru-RU" sz="2100" dirty="0" smtClean="0"/>
              <a:t>.</a:t>
            </a:r>
            <a:r>
              <a:rPr lang="en-US" sz="2100" dirty="0" smtClean="0"/>
              <a:t>geo</a:t>
            </a:r>
            <a:r>
              <a:rPr lang="ru-RU" sz="2100" dirty="0" smtClean="0"/>
              <a:t>.</a:t>
            </a:r>
            <a:r>
              <a:rPr lang="en-US" sz="2100" dirty="0" err="1" smtClean="0"/>
              <a:t>uu</a:t>
            </a:r>
            <a:r>
              <a:rPr lang="ru-RU" sz="2100" dirty="0" smtClean="0"/>
              <a:t>.</a:t>
            </a:r>
            <a:r>
              <a:rPr lang="en-US" sz="2100" dirty="0" err="1" smtClean="0"/>
              <a:t>nl</a:t>
            </a:r>
            <a:r>
              <a:rPr lang="ru-RU" sz="2100" dirty="0" smtClean="0"/>
              <a:t>/~</a:t>
            </a:r>
            <a:r>
              <a:rPr lang="en-US" sz="2100" dirty="0" err="1" smtClean="0"/>
              <a:t>govers</a:t>
            </a:r>
            <a:r>
              <a:rPr lang="ru-RU" sz="2100" dirty="0" smtClean="0"/>
              <a:t>/</a:t>
            </a:r>
            <a:r>
              <a:rPr lang="en-US" sz="2100" dirty="0" err="1" smtClean="0"/>
              <a:t>petsc</a:t>
            </a:r>
            <a:r>
              <a:rPr lang="ru-RU" sz="2100" dirty="0" smtClean="0"/>
              <a:t>/</a:t>
            </a:r>
            <a:r>
              <a:rPr lang="en-US" sz="2100" dirty="0" smtClean="0"/>
              <a:t>node</a:t>
            </a:r>
            <a:r>
              <a:rPr lang="ru-RU" sz="2100" dirty="0" smtClean="0"/>
              <a:t>36.</a:t>
            </a:r>
            <a:r>
              <a:rPr lang="en-US" sz="2100" dirty="0" smtClean="0"/>
              <a:t>html</a:t>
            </a:r>
            <a:r>
              <a:rPr lang="ru-RU" sz="2100" dirty="0" smtClean="0"/>
              <a:t>#</a:t>
            </a:r>
            <a:r>
              <a:rPr lang="en-US" sz="2100" dirty="0" smtClean="0"/>
              <a:t>Node</a:t>
            </a:r>
            <a:r>
              <a:rPr lang="ru-RU" sz="2100" dirty="0" smtClean="0"/>
              <a:t>36]</a:t>
            </a:r>
          </a:p>
        </p:txBody>
      </p:sp>
      <p:sp>
        <p:nvSpPr>
          <p:cNvPr id="156676"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4D3E947F-379E-4148-B41C-5CABF1ACF9C4}" type="slidenum">
              <a:rPr lang="ru-RU" smtClean="0"/>
              <a:pPr>
                <a:defRPr/>
              </a:pPr>
              <a:t>133</a:t>
            </a:fld>
            <a:endParaRPr lang="ru-RU"/>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Содержимое 2"/>
          <p:cNvSpPr>
            <a:spLocks noGrp="1"/>
          </p:cNvSpPr>
          <p:nvPr>
            <p:ph idx="1"/>
          </p:nvPr>
        </p:nvSpPr>
        <p:spPr/>
        <p:txBody>
          <a:bodyPr/>
          <a:lstStyle/>
          <a:p>
            <a:pPr>
              <a:buFont typeface="Wingdings" pitchFamily="2" charset="2"/>
              <a:buNone/>
            </a:pPr>
            <a:endParaRPr lang="ru-RU" dirty="0" smtClean="0"/>
          </a:p>
          <a:p>
            <a:pPr>
              <a:buFont typeface="Wingdings" pitchFamily="2" charset="2"/>
              <a:buNone/>
            </a:pPr>
            <a:endParaRPr lang="ru-RU" dirty="0" smtClean="0"/>
          </a:p>
          <a:p>
            <a:pPr>
              <a:buFont typeface="Wingdings" pitchFamily="2" charset="2"/>
              <a:buNone/>
            </a:pPr>
            <a:endParaRPr lang="ru-RU" dirty="0" smtClean="0"/>
          </a:p>
          <a:p>
            <a:pPr>
              <a:buFont typeface="Wingdings" pitchFamily="2" charset="2"/>
              <a:buNone/>
            </a:pPr>
            <a:endParaRPr lang="ru-RU" dirty="0" smtClean="0"/>
          </a:p>
          <a:p>
            <a:pPr algn="ctr">
              <a:buFont typeface="Wingdings" pitchFamily="2" charset="2"/>
              <a:buNone/>
            </a:pPr>
            <a:r>
              <a:rPr lang="ru-RU" sz="4000" b="1" dirty="0" smtClean="0">
                <a:solidFill>
                  <a:srgbClr val="0969CD"/>
                </a:solidFill>
              </a:rPr>
              <a:t>5</a:t>
            </a:r>
            <a:r>
              <a:rPr lang="en-US" sz="4000" b="1" dirty="0" smtClean="0">
                <a:solidFill>
                  <a:srgbClr val="0969CD"/>
                </a:solidFill>
              </a:rPr>
              <a:t>. Test problems generation</a:t>
            </a:r>
            <a:endParaRPr lang="ru-RU" sz="4000" b="1" dirty="0" smtClean="0">
              <a:solidFill>
                <a:srgbClr val="0969CD"/>
              </a:solidFill>
            </a:endParaRPr>
          </a:p>
        </p:txBody>
      </p:sp>
      <p:sp>
        <p:nvSpPr>
          <p:cNvPr id="34819"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9FBE894E-1C0A-48E4-B2F5-3AD39E5F8205}" type="slidenum">
              <a:rPr lang="ru-RU" smtClean="0"/>
              <a:pPr>
                <a:defRPr/>
              </a:pPr>
              <a:t>14</a:t>
            </a:fld>
            <a:endParaRPr lang="ru-RU"/>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Заголовок 1"/>
          <p:cNvSpPr>
            <a:spLocks noGrp="1"/>
          </p:cNvSpPr>
          <p:nvPr>
            <p:ph type="title"/>
          </p:nvPr>
        </p:nvSpPr>
        <p:spPr/>
        <p:txBody>
          <a:bodyPr/>
          <a:lstStyle/>
          <a:p>
            <a:r>
              <a:rPr lang="en-US" dirty="0" smtClean="0"/>
              <a:t>Test problems generation</a:t>
            </a:r>
            <a:r>
              <a:rPr lang="ru-RU" dirty="0" smtClean="0"/>
              <a:t>…</a:t>
            </a:r>
          </a:p>
        </p:txBody>
      </p:sp>
      <p:sp>
        <p:nvSpPr>
          <p:cNvPr id="35843" name="Содержимое 2"/>
          <p:cNvSpPr>
            <a:spLocks noGrp="1"/>
          </p:cNvSpPr>
          <p:nvPr>
            <p:ph idx="1"/>
          </p:nvPr>
        </p:nvSpPr>
        <p:spPr/>
        <p:txBody>
          <a:bodyPr/>
          <a:lstStyle/>
          <a:p>
            <a:r>
              <a:rPr lang="en-US" dirty="0"/>
              <a:t>How to choose the test matrices?</a:t>
            </a:r>
            <a:r>
              <a:rPr lang="ru-RU" dirty="0"/>
              <a:t> </a:t>
            </a:r>
            <a:r>
              <a:rPr lang="en-US" dirty="0"/>
              <a:t>There are some</a:t>
            </a:r>
            <a:r>
              <a:rPr lang="ru-RU" dirty="0"/>
              <a:t> </a:t>
            </a:r>
            <a:r>
              <a:rPr lang="en-US" dirty="0"/>
              <a:t>problems:</a:t>
            </a:r>
            <a:endParaRPr lang="ru-RU" dirty="0"/>
          </a:p>
          <a:p>
            <a:pPr lvl="1"/>
            <a:r>
              <a:rPr lang="en-US" dirty="0"/>
              <a:t>Results reproducibility</a:t>
            </a:r>
            <a:r>
              <a:rPr lang="ru-RU" dirty="0"/>
              <a:t>.</a:t>
            </a:r>
          </a:p>
          <a:p>
            <a:pPr lvl="1"/>
            <a:r>
              <a:rPr lang="en-US" dirty="0"/>
              <a:t>Benchmark representativeness</a:t>
            </a:r>
            <a:r>
              <a:rPr lang="ru-RU" dirty="0"/>
              <a:t>.</a:t>
            </a:r>
          </a:p>
          <a:p>
            <a:pPr lvl="1"/>
            <a:r>
              <a:rPr lang="en-US" dirty="0"/>
              <a:t>Acceptable execution time – not too great, not too small </a:t>
            </a:r>
            <a:r>
              <a:rPr lang="ru-RU" dirty="0"/>
              <a:t>(</a:t>
            </a:r>
            <a:r>
              <a:rPr lang="en-US" dirty="0"/>
              <a:t>seconds</a:t>
            </a:r>
            <a:r>
              <a:rPr lang="ru-RU" dirty="0"/>
              <a:t>).</a:t>
            </a:r>
          </a:p>
          <a:p>
            <a:pPr lvl="1"/>
            <a:r>
              <a:rPr lang="ru-RU" dirty="0"/>
              <a:t>…</a:t>
            </a:r>
          </a:p>
          <a:p>
            <a:r>
              <a:rPr lang="en-US" dirty="0"/>
              <a:t>Solution:</a:t>
            </a:r>
            <a:endParaRPr lang="ru-RU" dirty="0"/>
          </a:p>
          <a:p>
            <a:pPr lvl="1"/>
            <a:r>
              <a:rPr lang="en-US" dirty="0"/>
              <a:t>For achieving the goals of the LW it is enough to consider only a certain class (or some classes) of the matrices</a:t>
            </a:r>
            <a:r>
              <a:rPr lang="ru-RU" dirty="0"/>
              <a:t>. </a:t>
            </a:r>
          </a:p>
          <a:p>
            <a:pPr lvl="1"/>
            <a:r>
              <a:rPr lang="en-US" dirty="0"/>
              <a:t>Do not claim to better execution time</a:t>
            </a:r>
            <a:r>
              <a:rPr lang="ru-RU" dirty="0"/>
              <a:t>.</a:t>
            </a:r>
          </a:p>
          <a:p>
            <a:pPr lvl="1"/>
            <a:r>
              <a:rPr lang="en-US" dirty="0"/>
              <a:t>If possible, focus on the execution time for the similar programs in the industrial libraries. </a:t>
            </a:r>
            <a:endParaRPr lang="ru-RU" dirty="0"/>
          </a:p>
        </p:txBody>
      </p:sp>
      <p:sp>
        <p:nvSpPr>
          <p:cNvPr id="35844"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5B9A7911-6F70-4AB4-B99C-C749FF093670}" type="slidenum">
              <a:rPr lang="ru-RU" smtClean="0"/>
              <a:pPr>
                <a:defRPr/>
              </a:pPr>
              <a:t>15</a:t>
            </a:fld>
            <a:endParaRPr lang="ru-RU"/>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Заголовок 1"/>
          <p:cNvSpPr>
            <a:spLocks noGrp="1"/>
          </p:cNvSpPr>
          <p:nvPr>
            <p:ph type="title"/>
          </p:nvPr>
        </p:nvSpPr>
        <p:spPr/>
        <p:txBody>
          <a:bodyPr/>
          <a:lstStyle/>
          <a:p>
            <a:r>
              <a:rPr lang="en-US" dirty="0"/>
              <a:t>Test problems generation</a:t>
            </a:r>
            <a:r>
              <a:rPr lang="ru-RU" dirty="0"/>
              <a:t>…</a:t>
            </a:r>
            <a:endParaRPr lang="ru-RU" dirty="0" smtClean="0"/>
          </a:p>
        </p:txBody>
      </p:sp>
      <p:sp>
        <p:nvSpPr>
          <p:cNvPr id="3" name="Содержимое 2"/>
          <p:cNvSpPr>
            <a:spLocks noGrp="1"/>
          </p:cNvSpPr>
          <p:nvPr>
            <p:ph idx="1"/>
          </p:nvPr>
        </p:nvSpPr>
        <p:spPr/>
        <p:txBody>
          <a:bodyPr/>
          <a:lstStyle/>
          <a:p>
            <a:pPr>
              <a:defRPr/>
            </a:pPr>
            <a:r>
              <a:rPr lang="en-US" dirty="0" smtClean="0"/>
              <a:t>Let the matrices </a:t>
            </a:r>
            <a:r>
              <a:rPr lang="ru-RU" dirty="0" smtClean="0"/>
              <a:t>А </a:t>
            </a:r>
            <a:r>
              <a:rPr lang="en-US" dirty="0" smtClean="0"/>
              <a:t>and</a:t>
            </a:r>
            <a:r>
              <a:rPr lang="ru-RU" dirty="0" smtClean="0"/>
              <a:t> </a:t>
            </a:r>
            <a:r>
              <a:rPr lang="en-US" dirty="0" smtClean="0"/>
              <a:t>B</a:t>
            </a:r>
            <a:r>
              <a:rPr lang="ru-RU" dirty="0" smtClean="0"/>
              <a:t> </a:t>
            </a:r>
            <a:r>
              <a:rPr lang="en-US" dirty="0" smtClean="0"/>
              <a:t>contain at most </a:t>
            </a:r>
            <a:r>
              <a:rPr lang="ru-RU" dirty="0" smtClean="0"/>
              <a:t>1% </a:t>
            </a:r>
            <a:r>
              <a:rPr lang="en-US" dirty="0" smtClean="0"/>
              <a:t>nonzero elements</a:t>
            </a:r>
            <a:r>
              <a:rPr lang="ru-RU" dirty="0" smtClean="0"/>
              <a:t>. </a:t>
            </a:r>
          </a:p>
          <a:p>
            <a:pPr>
              <a:defRPr/>
            </a:pPr>
            <a:r>
              <a:rPr lang="en-US" dirty="0"/>
              <a:t>We will pay less </a:t>
            </a:r>
            <a:r>
              <a:rPr lang="en-US" dirty="0" smtClean="0"/>
              <a:t>attention to the fill-in of the resulting matrix C in the experiments, but take care that it does </a:t>
            </a:r>
            <a:r>
              <a:rPr lang="en-US" dirty="0"/>
              <a:t>not exceed 10% (not quite a sparse matrix, but </a:t>
            </a:r>
            <a:r>
              <a:rPr lang="en-US" dirty="0" smtClean="0"/>
              <a:t>it is </a:t>
            </a:r>
            <a:r>
              <a:rPr lang="en-US" dirty="0"/>
              <a:t>suitable for illustrating the </a:t>
            </a:r>
            <a:r>
              <a:rPr lang="en-US" dirty="0" smtClean="0"/>
              <a:t>algorithm work)</a:t>
            </a:r>
            <a:r>
              <a:rPr lang="ru-RU" dirty="0" smtClean="0"/>
              <a:t>. </a:t>
            </a:r>
          </a:p>
          <a:p>
            <a:pPr>
              <a:defRPr/>
            </a:pPr>
            <a:r>
              <a:rPr lang="en-US" dirty="0"/>
              <a:t>We will form the matrix A</a:t>
            </a:r>
            <a:r>
              <a:rPr lang="ru-RU" dirty="0"/>
              <a:t> </a:t>
            </a:r>
            <a:r>
              <a:rPr lang="en-US" dirty="0"/>
              <a:t>with the help of the random number generator</a:t>
            </a:r>
            <a:r>
              <a:rPr lang="ru-RU" dirty="0"/>
              <a:t>. </a:t>
            </a:r>
            <a:r>
              <a:rPr lang="en-US" dirty="0"/>
              <a:t>The given task includes two steps:</a:t>
            </a:r>
          </a:p>
          <a:p>
            <a:pPr lvl="1">
              <a:defRPr/>
            </a:pPr>
            <a:r>
              <a:rPr lang="en-US" dirty="0"/>
              <a:t>constructing a pattern of the matrix</a:t>
            </a:r>
            <a:r>
              <a:rPr lang="ru-RU" dirty="0"/>
              <a:t>,</a:t>
            </a:r>
            <a:endParaRPr lang="en-US" dirty="0"/>
          </a:p>
          <a:p>
            <a:pPr lvl="1">
              <a:defRPr/>
            </a:pPr>
            <a:r>
              <a:rPr lang="en-US" dirty="0"/>
              <a:t>and</a:t>
            </a:r>
            <a:r>
              <a:rPr lang="ru-RU" dirty="0"/>
              <a:t> </a:t>
            </a:r>
            <a:r>
              <a:rPr lang="en-US" dirty="0"/>
              <a:t>filling the pattern with the values</a:t>
            </a:r>
            <a:r>
              <a:rPr lang="ru-RU" dirty="0"/>
              <a:t>. </a:t>
            </a:r>
            <a:r>
              <a:rPr lang="ru-RU" dirty="0" smtClean="0">
                <a:ea typeface="+mn-ea"/>
              </a:rPr>
              <a:t> </a:t>
            </a:r>
            <a:endParaRPr lang="ru-RU" dirty="0"/>
          </a:p>
        </p:txBody>
      </p:sp>
      <p:sp>
        <p:nvSpPr>
          <p:cNvPr id="36868"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02F61863-35A1-4749-84FC-39E60FCA4ABD}" type="slidenum">
              <a:rPr lang="ru-RU" smtClean="0"/>
              <a:pPr>
                <a:defRPr/>
              </a:pPr>
              <a:t>16</a:t>
            </a:fld>
            <a:endParaRPr lang="ru-RU"/>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Заголовок 1"/>
          <p:cNvSpPr>
            <a:spLocks noGrp="1"/>
          </p:cNvSpPr>
          <p:nvPr>
            <p:ph type="title"/>
          </p:nvPr>
        </p:nvSpPr>
        <p:spPr/>
        <p:txBody>
          <a:bodyPr/>
          <a:lstStyle/>
          <a:p>
            <a:r>
              <a:rPr lang="en-US" dirty="0"/>
              <a:t>Test problems generation</a:t>
            </a:r>
            <a:r>
              <a:rPr lang="ru-RU" dirty="0"/>
              <a:t>…</a:t>
            </a:r>
            <a:endParaRPr lang="ru-RU" dirty="0" smtClean="0"/>
          </a:p>
        </p:txBody>
      </p:sp>
      <p:sp>
        <p:nvSpPr>
          <p:cNvPr id="3" name="Содержимое 2"/>
          <p:cNvSpPr>
            <a:spLocks noGrp="1"/>
          </p:cNvSpPr>
          <p:nvPr>
            <p:ph idx="1"/>
          </p:nvPr>
        </p:nvSpPr>
        <p:spPr/>
        <p:txBody>
          <a:bodyPr/>
          <a:lstStyle/>
          <a:p>
            <a:pPr>
              <a:defRPr/>
            </a:pPr>
            <a:r>
              <a:rPr lang="en-US" dirty="0"/>
              <a:t>We will form the matrix A</a:t>
            </a:r>
            <a:r>
              <a:rPr lang="ru-RU" dirty="0"/>
              <a:t> </a:t>
            </a:r>
            <a:r>
              <a:rPr lang="en-US" dirty="0"/>
              <a:t>with the help of the random number generator</a:t>
            </a:r>
            <a:r>
              <a:rPr lang="ru-RU" dirty="0"/>
              <a:t>. </a:t>
            </a:r>
            <a:r>
              <a:rPr lang="en-US" dirty="0"/>
              <a:t>The given task includes two steps:</a:t>
            </a:r>
          </a:p>
          <a:p>
            <a:pPr lvl="1">
              <a:defRPr/>
            </a:pPr>
            <a:r>
              <a:rPr lang="en-US" dirty="0"/>
              <a:t>constructing a </a:t>
            </a:r>
            <a:r>
              <a:rPr lang="en-US" i="1" dirty="0"/>
              <a:t>pattern</a:t>
            </a:r>
            <a:r>
              <a:rPr lang="en-US" dirty="0"/>
              <a:t> of the matrix</a:t>
            </a:r>
            <a:r>
              <a:rPr lang="ru-RU" dirty="0"/>
              <a:t>,</a:t>
            </a:r>
            <a:endParaRPr lang="en-US" dirty="0"/>
          </a:p>
          <a:p>
            <a:pPr lvl="1">
              <a:defRPr/>
            </a:pPr>
            <a:r>
              <a:rPr lang="en-US" dirty="0"/>
              <a:t>and</a:t>
            </a:r>
            <a:r>
              <a:rPr lang="ru-RU" dirty="0"/>
              <a:t> </a:t>
            </a:r>
            <a:r>
              <a:rPr lang="en-US" dirty="0"/>
              <a:t>filling the pattern with the values</a:t>
            </a:r>
            <a:r>
              <a:rPr lang="ru-RU" dirty="0"/>
              <a:t>.  </a:t>
            </a:r>
          </a:p>
          <a:p>
            <a:pPr lvl="1">
              <a:defRPr/>
            </a:pPr>
            <a:r>
              <a:rPr lang="ru-RU" dirty="0" smtClean="0">
                <a:ea typeface="+mn-ea"/>
              </a:rPr>
              <a:t>.</a:t>
            </a:r>
          </a:p>
        </p:txBody>
      </p:sp>
      <p:sp>
        <p:nvSpPr>
          <p:cNvPr id="37892"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3622500C-AE1F-4035-A4CC-F63BCD6C5EAC}" type="slidenum">
              <a:rPr lang="ru-RU" smtClean="0"/>
              <a:pPr>
                <a:defRPr/>
              </a:pPr>
              <a:t>17</a:t>
            </a:fld>
            <a:endParaRPr lang="ru-RU"/>
          </a:p>
        </p:txBody>
      </p:sp>
      <p:pic>
        <p:nvPicPr>
          <p:cNvPr id="37895" name="Picture 3"/>
          <p:cNvPicPr>
            <a:picLocks noChangeAspect="1" noChangeArrowheads="1"/>
          </p:cNvPicPr>
          <p:nvPr/>
        </p:nvPicPr>
        <p:blipFill>
          <a:blip r:embed="rId2" cstate="print"/>
          <a:srcRect l="5113" t="30222" r="38188" b="30222"/>
          <a:stretch>
            <a:fillRect/>
          </a:stretch>
        </p:blipFill>
        <p:spPr bwMode="auto">
          <a:xfrm>
            <a:off x="763588" y="2922588"/>
            <a:ext cx="8640762" cy="3241675"/>
          </a:xfrm>
          <a:prstGeom prst="rect">
            <a:avLst/>
          </a:prstGeom>
          <a:noFill/>
          <a:ln w="9525">
            <a:noFill/>
            <a:miter lim="800000"/>
            <a:headEnd/>
            <a:tailEnd/>
          </a:ln>
        </p:spPr>
      </p:pic>
      <p:pic>
        <p:nvPicPr>
          <p:cNvPr id="8"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38200" y="2996952"/>
            <a:ext cx="8229600" cy="30861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Заголовок 1"/>
          <p:cNvSpPr>
            <a:spLocks noGrp="1"/>
          </p:cNvSpPr>
          <p:nvPr>
            <p:ph type="title"/>
          </p:nvPr>
        </p:nvSpPr>
        <p:spPr/>
        <p:txBody>
          <a:bodyPr/>
          <a:lstStyle/>
          <a:p>
            <a:r>
              <a:rPr lang="en-US" dirty="0"/>
              <a:t>Test problems generation</a:t>
            </a:r>
            <a:r>
              <a:rPr lang="ru-RU" dirty="0"/>
              <a:t>…</a:t>
            </a:r>
            <a:endParaRPr lang="ru-RU" dirty="0" smtClean="0"/>
          </a:p>
        </p:txBody>
      </p:sp>
      <p:sp>
        <p:nvSpPr>
          <p:cNvPr id="38915" name="Содержимое 2"/>
          <p:cNvSpPr>
            <a:spLocks noGrp="1"/>
          </p:cNvSpPr>
          <p:nvPr>
            <p:ph idx="1"/>
          </p:nvPr>
        </p:nvSpPr>
        <p:spPr/>
        <p:txBody>
          <a:bodyPr/>
          <a:lstStyle/>
          <a:p>
            <a:r>
              <a:rPr lang="en-US" dirty="0" smtClean="0"/>
              <a:t>Let N</a:t>
            </a:r>
            <a:r>
              <a:rPr lang="ru-RU" dirty="0" smtClean="0"/>
              <a:t> = 10000. </a:t>
            </a:r>
            <a:r>
              <a:rPr lang="en-US" dirty="0" smtClean="0"/>
              <a:t>Apply the following scheme for forming the matrix A pattern</a:t>
            </a:r>
            <a:r>
              <a:rPr lang="ru-RU" dirty="0" smtClean="0"/>
              <a:t>: </a:t>
            </a:r>
            <a:r>
              <a:rPr lang="en-US" dirty="0" smtClean="0"/>
              <a:t>let us randomly generate the positions for 50 nonzero elements in each matrix row.</a:t>
            </a:r>
            <a:r>
              <a:rPr lang="ru-RU" dirty="0" smtClean="0"/>
              <a:t> </a:t>
            </a:r>
          </a:p>
          <a:p>
            <a:r>
              <a:rPr lang="en-US" dirty="0" smtClean="0"/>
              <a:t>Another approach is used </a:t>
            </a:r>
            <a:r>
              <a:rPr lang="en-US" dirty="0"/>
              <a:t>for forming </a:t>
            </a:r>
            <a:r>
              <a:rPr lang="en-US" dirty="0" smtClean="0"/>
              <a:t>the </a:t>
            </a:r>
            <a:r>
              <a:rPr lang="en-US" dirty="0"/>
              <a:t>matrix </a:t>
            </a:r>
            <a:r>
              <a:rPr lang="en-US" dirty="0" smtClean="0"/>
              <a:t>B </a:t>
            </a:r>
            <a:r>
              <a:rPr lang="en-US" dirty="0"/>
              <a:t>pattern</a:t>
            </a:r>
            <a:r>
              <a:rPr lang="ru-RU" dirty="0"/>
              <a:t>: </a:t>
            </a:r>
            <a:r>
              <a:rPr lang="en-US" dirty="0" smtClean="0"/>
              <a:t>let us increase the number of nonzero elements per row </a:t>
            </a:r>
            <a:r>
              <a:rPr lang="en-US" dirty="0"/>
              <a:t>according to a cubic </a:t>
            </a:r>
            <a:r>
              <a:rPr lang="en-US" dirty="0" smtClean="0"/>
              <a:t>law so that the last row contains maximum number (50) of </a:t>
            </a:r>
            <a:r>
              <a:rPr lang="en-US" dirty="0"/>
              <a:t>nonzero </a:t>
            </a:r>
            <a:r>
              <a:rPr lang="en-US" dirty="0" smtClean="0"/>
              <a:t>elements</a:t>
            </a:r>
            <a:r>
              <a:rPr lang="ru-RU" dirty="0" smtClean="0"/>
              <a:t>.</a:t>
            </a:r>
          </a:p>
          <a:p>
            <a:r>
              <a:rPr lang="en-US" dirty="0" smtClean="0"/>
              <a:t>Let us </a:t>
            </a:r>
            <a:r>
              <a:rPr lang="en-US" dirty="0" err="1" smtClean="0"/>
              <a:t>parametrize</a:t>
            </a:r>
            <a:r>
              <a:rPr lang="en-US" dirty="0" smtClean="0"/>
              <a:t> the matrix size and </a:t>
            </a:r>
            <a:r>
              <a:rPr lang="en-US" dirty="0"/>
              <a:t>number of nonzero </a:t>
            </a:r>
            <a:r>
              <a:rPr lang="en-US" dirty="0" smtClean="0"/>
              <a:t>elements</a:t>
            </a:r>
            <a:r>
              <a:rPr lang="ru-RU" dirty="0" smtClean="0"/>
              <a:t>.</a:t>
            </a:r>
          </a:p>
          <a:p>
            <a:r>
              <a:rPr lang="en-US" dirty="0" smtClean="0"/>
              <a:t>Therefore, 2 generators for the matrices of different classes are needed</a:t>
            </a:r>
            <a:r>
              <a:rPr lang="ru-RU" dirty="0" smtClean="0"/>
              <a:t>.</a:t>
            </a:r>
          </a:p>
        </p:txBody>
      </p:sp>
      <p:sp>
        <p:nvSpPr>
          <p:cNvPr id="38916"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1D4F7A07-98DD-49FF-9AE4-0214AAF5BD42}" type="slidenum">
              <a:rPr lang="ru-RU" smtClean="0"/>
              <a:pPr>
                <a:defRPr/>
              </a:pPr>
              <a:t>18</a:t>
            </a:fld>
            <a:endParaRPr lang="ru-RU"/>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Заголовок 1"/>
          <p:cNvSpPr>
            <a:spLocks noGrp="1"/>
          </p:cNvSpPr>
          <p:nvPr>
            <p:ph type="title"/>
          </p:nvPr>
        </p:nvSpPr>
        <p:spPr/>
        <p:txBody>
          <a:bodyPr/>
          <a:lstStyle/>
          <a:p>
            <a:r>
              <a:rPr lang="en-US" dirty="0"/>
              <a:t>Test problems generation</a:t>
            </a:r>
            <a:r>
              <a:rPr lang="ru-RU" dirty="0"/>
              <a:t>…</a:t>
            </a:r>
            <a:endParaRPr lang="ru-RU" dirty="0" smtClean="0"/>
          </a:p>
        </p:txBody>
      </p:sp>
      <p:sp>
        <p:nvSpPr>
          <p:cNvPr id="39939"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26A3D337-0641-4A43-BBCA-EF4C07A91584}" type="slidenum">
              <a:rPr lang="ru-RU" smtClean="0"/>
              <a:pPr>
                <a:defRPr/>
              </a:pPr>
              <a:t>19</a:t>
            </a:fld>
            <a:endParaRPr lang="ru-RU"/>
          </a:p>
        </p:txBody>
      </p:sp>
      <p:sp>
        <p:nvSpPr>
          <p:cNvPr id="39942" name="Rectangle 1"/>
          <p:cNvSpPr>
            <a:spLocks noChangeArrowheads="1"/>
          </p:cNvSpPr>
          <p:nvPr/>
        </p:nvSpPr>
        <p:spPr bwMode="auto">
          <a:xfrm>
            <a:off x="631825" y="1484680"/>
            <a:ext cx="8626475" cy="1631216"/>
          </a:xfrm>
          <a:prstGeom prst="rect">
            <a:avLst/>
          </a:prstGeom>
          <a:solidFill>
            <a:srgbClr val="CCCCCC"/>
          </a:solidFill>
          <a:ln w="9525">
            <a:noFill/>
            <a:miter lim="800000"/>
            <a:headEnd/>
            <a:tailEnd/>
          </a:ln>
        </p:spPr>
        <p:txBody>
          <a:bodyPr anchor="ctr">
            <a:spAutoFit/>
          </a:bodyPr>
          <a:lstStyle/>
          <a:p>
            <a:pPr algn="just" eaLnBrk="0" hangingPunct="0"/>
            <a:r>
              <a:rPr lang="ru-RU" sz="2000" b="1" dirty="0">
                <a:solidFill>
                  <a:srgbClr val="008000"/>
                </a:solidFill>
                <a:latin typeface="Courier New" pitchFamily="49" charset="0"/>
                <a:cs typeface="Times New Roman" pitchFamily="18" charset="0"/>
              </a:rPr>
              <a:t>// </a:t>
            </a:r>
            <a:r>
              <a:rPr lang="en-US" sz="2000" b="1" dirty="0" smtClean="0">
                <a:solidFill>
                  <a:srgbClr val="008000"/>
                </a:solidFill>
                <a:latin typeface="Courier New" pitchFamily="49" charset="0"/>
                <a:cs typeface="Times New Roman" pitchFamily="18" charset="0"/>
              </a:rPr>
              <a:t>Generates a square matrix in the CRS format</a:t>
            </a:r>
            <a:endParaRPr lang="ru-RU" sz="2000" b="1" dirty="0"/>
          </a:p>
          <a:p>
            <a:pPr algn="just" eaLnBrk="0" hangingPunct="0"/>
            <a:r>
              <a:rPr lang="ru-RU" sz="2000" b="1" dirty="0">
                <a:solidFill>
                  <a:srgbClr val="008000"/>
                </a:solidFill>
                <a:latin typeface="Courier New" pitchFamily="49" charset="0"/>
                <a:cs typeface="Times New Roman" pitchFamily="18" charset="0"/>
              </a:rPr>
              <a:t>// (3 </a:t>
            </a:r>
            <a:r>
              <a:rPr lang="en-US" sz="2000" b="1" dirty="0" smtClean="0">
                <a:solidFill>
                  <a:srgbClr val="008000"/>
                </a:solidFill>
                <a:latin typeface="Courier New" pitchFamily="49" charset="0"/>
                <a:cs typeface="Times New Roman" pitchFamily="18" charset="0"/>
              </a:rPr>
              <a:t>arrays</a:t>
            </a:r>
            <a:r>
              <a:rPr lang="ru-RU" sz="2000" b="1" dirty="0" smtClean="0">
                <a:solidFill>
                  <a:srgbClr val="008000"/>
                </a:solidFill>
                <a:latin typeface="Courier New" pitchFamily="49" charset="0"/>
                <a:cs typeface="Times New Roman" pitchFamily="18" charset="0"/>
              </a:rPr>
              <a:t>, </a:t>
            </a:r>
            <a:r>
              <a:rPr lang="en-US" sz="2000" b="1" dirty="0">
                <a:solidFill>
                  <a:srgbClr val="008000"/>
                </a:solidFill>
                <a:latin typeface="Courier New" pitchFamily="49" charset="0"/>
                <a:cs typeface="Times New Roman" pitchFamily="18" charset="0"/>
              </a:rPr>
              <a:t>indexed starting with zero</a:t>
            </a:r>
            <a:r>
              <a:rPr lang="ru-RU" sz="2000" b="1" dirty="0">
                <a:solidFill>
                  <a:srgbClr val="008000"/>
                </a:solidFill>
                <a:latin typeface="Courier New" pitchFamily="49" charset="0"/>
                <a:cs typeface="Times New Roman" pitchFamily="18" charset="0"/>
              </a:rPr>
              <a:t>)</a:t>
            </a:r>
            <a:endParaRPr lang="ru-RU" sz="2000" b="1" dirty="0"/>
          </a:p>
          <a:p>
            <a:pPr algn="just" eaLnBrk="0" hangingPunct="0"/>
            <a:r>
              <a:rPr lang="ru-RU" sz="2000" b="1" dirty="0">
                <a:solidFill>
                  <a:srgbClr val="008000"/>
                </a:solidFill>
                <a:latin typeface="Courier New" pitchFamily="49" charset="0"/>
                <a:cs typeface="Times New Roman" pitchFamily="18" charset="0"/>
              </a:rPr>
              <a:t>// </a:t>
            </a:r>
            <a:r>
              <a:rPr lang="ru-RU" sz="2000" b="1" dirty="0" err="1">
                <a:solidFill>
                  <a:srgbClr val="008000"/>
                </a:solidFill>
                <a:latin typeface="Courier New" pitchFamily="49" charset="0"/>
                <a:cs typeface="Times New Roman" pitchFamily="18" charset="0"/>
              </a:rPr>
              <a:t>cntInRow</a:t>
            </a:r>
            <a:r>
              <a:rPr lang="ru-RU" sz="2000" b="1" dirty="0">
                <a:solidFill>
                  <a:srgbClr val="008000"/>
                </a:solidFill>
                <a:latin typeface="Courier New" pitchFamily="49" charset="0"/>
                <a:cs typeface="Times New Roman" pitchFamily="18" charset="0"/>
              </a:rPr>
              <a:t> </a:t>
            </a:r>
            <a:r>
              <a:rPr lang="en-US" sz="2000" b="1" dirty="0">
                <a:solidFill>
                  <a:srgbClr val="008000"/>
                </a:solidFill>
                <a:latin typeface="Courier New" pitchFamily="49" charset="0"/>
                <a:cs typeface="Times New Roman" pitchFamily="18" charset="0"/>
              </a:rPr>
              <a:t>nonzero elements in every row</a:t>
            </a:r>
            <a:endParaRPr lang="ru-RU" sz="2000" b="1" dirty="0"/>
          </a:p>
          <a:p>
            <a:pPr algn="just" eaLnBrk="0" hangingPunct="0"/>
            <a:r>
              <a:rPr lang="en-US" sz="2000" b="1" dirty="0" smtClean="0">
                <a:solidFill>
                  <a:srgbClr val="0000FF"/>
                </a:solidFill>
                <a:latin typeface="Courier New" pitchFamily="49" charset="0"/>
                <a:cs typeface="Times New Roman" pitchFamily="18" charset="0"/>
              </a:rPr>
              <a:t>void</a:t>
            </a:r>
            <a:r>
              <a:rPr lang="en-US" sz="2000" b="1" dirty="0" smtClean="0">
                <a:latin typeface="Courier New" pitchFamily="49" charset="0"/>
                <a:cs typeface="Times New Roman" pitchFamily="18" charset="0"/>
              </a:rPr>
              <a:t> </a:t>
            </a:r>
            <a:r>
              <a:rPr lang="en-US" sz="2000" b="1" dirty="0" err="1">
                <a:latin typeface="Courier New" pitchFamily="49" charset="0"/>
                <a:cs typeface="Times New Roman" pitchFamily="18" charset="0"/>
              </a:rPr>
              <a:t>GenerateRegularCRS</a:t>
            </a:r>
            <a:r>
              <a:rPr lang="en-US" sz="2000" b="1" dirty="0">
                <a:latin typeface="Courier New" pitchFamily="49" charset="0"/>
                <a:cs typeface="Times New Roman" pitchFamily="18" charset="0"/>
              </a:rPr>
              <a:t>(</a:t>
            </a:r>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 seed, </a:t>
            </a:r>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 N, </a:t>
            </a:r>
            <a:endParaRPr lang="ru-RU" sz="2000" b="1" dirty="0"/>
          </a:p>
          <a:p>
            <a:pPr algn="just" eaLnBrk="0" hangingPunct="0"/>
            <a:r>
              <a:rPr lang="en-US" sz="2000" b="1" dirty="0">
                <a:latin typeface="Courier New" pitchFamily="49" charset="0"/>
                <a:cs typeface="Times New Roman" pitchFamily="18" charset="0"/>
              </a:rPr>
              <a:t>                        </a:t>
            </a:r>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cntInRow</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crsMatrix</a:t>
            </a:r>
            <a:r>
              <a:rPr lang="en-US" sz="2000" b="1" dirty="0">
                <a:latin typeface="Courier New" pitchFamily="49" charset="0"/>
                <a:cs typeface="Times New Roman" pitchFamily="18" charset="0"/>
              </a:rPr>
              <a:t>&amp; </a:t>
            </a:r>
            <a:r>
              <a:rPr lang="en-US" sz="2000" b="1" dirty="0" err="1">
                <a:latin typeface="Courier New" pitchFamily="49" charset="0"/>
                <a:cs typeface="Times New Roman" pitchFamily="18" charset="0"/>
              </a:rPr>
              <a:t>mtx</a:t>
            </a:r>
            <a:r>
              <a:rPr lang="en-US" sz="2000" b="1" dirty="0">
                <a:latin typeface="Courier New" pitchFamily="49" charset="0"/>
                <a:cs typeface="Times New Roman" pitchFamily="18" charset="0"/>
              </a:rPr>
              <a:t>);</a:t>
            </a:r>
            <a:endParaRPr lang="en-US" sz="2000" b="1" dirty="0"/>
          </a:p>
        </p:txBody>
      </p:sp>
      <p:sp>
        <p:nvSpPr>
          <p:cNvPr id="39943" name="Rectangle 2"/>
          <p:cNvSpPr>
            <a:spLocks noChangeArrowheads="1"/>
          </p:cNvSpPr>
          <p:nvPr/>
        </p:nvSpPr>
        <p:spPr bwMode="auto">
          <a:xfrm>
            <a:off x="631825" y="3789035"/>
            <a:ext cx="8642350" cy="1938992"/>
          </a:xfrm>
          <a:prstGeom prst="rect">
            <a:avLst/>
          </a:prstGeom>
          <a:solidFill>
            <a:srgbClr val="CCCCCC"/>
          </a:solidFill>
          <a:ln w="9525">
            <a:noFill/>
            <a:miter lim="800000"/>
            <a:headEnd/>
            <a:tailEnd/>
          </a:ln>
        </p:spPr>
        <p:txBody>
          <a:bodyPr anchor="ctr">
            <a:spAutoFit/>
          </a:bodyPr>
          <a:lstStyle/>
          <a:p>
            <a:pPr algn="just" eaLnBrk="0" hangingPunct="0"/>
            <a:r>
              <a:rPr lang="ru-RU" sz="2000" b="1" dirty="0">
                <a:solidFill>
                  <a:srgbClr val="008000"/>
                </a:solidFill>
                <a:latin typeface="Courier New" pitchFamily="49" charset="0"/>
                <a:cs typeface="Times New Roman" pitchFamily="18" charset="0"/>
              </a:rPr>
              <a:t>// </a:t>
            </a:r>
            <a:r>
              <a:rPr lang="en-US" sz="2000" b="1" dirty="0">
                <a:solidFill>
                  <a:srgbClr val="008000"/>
                </a:solidFill>
                <a:latin typeface="Courier New" pitchFamily="49" charset="0"/>
                <a:cs typeface="Times New Roman" pitchFamily="18" charset="0"/>
              </a:rPr>
              <a:t>Generates a square matrix in the CRS format</a:t>
            </a:r>
            <a:endParaRPr lang="ru-RU" sz="2000" b="1" dirty="0"/>
          </a:p>
          <a:p>
            <a:pPr algn="just" eaLnBrk="0" hangingPunct="0"/>
            <a:r>
              <a:rPr lang="ru-RU" sz="2000" b="1" dirty="0">
                <a:solidFill>
                  <a:srgbClr val="008000"/>
                </a:solidFill>
                <a:latin typeface="Courier New" pitchFamily="49" charset="0"/>
                <a:cs typeface="Times New Roman" pitchFamily="18" charset="0"/>
              </a:rPr>
              <a:t>// (3 </a:t>
            </a:r>
            <a:r>
              <a:rPr lang="en-US" sz="2000" b="1" dirty="0">
                <a:solidFill>
                  <a:srgbClr val="008000"/>
                </a:solidFill>
                <a:latin typeface="Courier New" pitchFamily="49" charset="0"/>
                <a:cs typeface="Times New Roman" pitchFamily="18" charset="0"/>
              </a:rPr>
              <a:t>arrays</a:t>
            </a:r>
            <a:r>
              <a:rPr lang="ru-RU" sz="2000" b="1" dirty="0">
                <a:solidFill>
                  <a:srgbClr val="008000"/>
                </a:solidFill>
                <a:latin typeface="Courier New" pitchFamily="49" charset="0"/>
                <a:cs typeface="Times New Roman" pitchFamily="18" charset="0"/>
              </a:rPr>
              <a:t>, </a:t>
            </a:r>
            <a:r>
              <a:rPr lang="en-US" sz="2000" b="1" dirty="0">
                <a:solidFill>
                  <a:srgbClr val="008000"/>
                </a:solidFill>
                <a:latin typeface="Courier New" pitchFamily="49" charset="0"/>
                <a:cs typeface="Times New Roman" pitchFamily="18" charset="0"/>
              </a:rPr>
              <a:t>indexed starting with zero</a:t>
            </a:r>
            <a:r>
              <a:rPr lang="ru-RU" sz="2000" b="1" dirty="0">
                <a:solidFill>
                  <a:srgbClr val="008000"/>
                </a:solidFill>
                <a:latin typeface="Courier New" pitchFamily="49" charset="0"/>
                <a:cs typeface="Times New Roman" pitchFamily="18" charset="0"/>
              </a:rPr>
              <a:t>)</a:t>
            </a:r>
            <a:endParaRPr lang="ru-RU" sz="2000" b="1" dirty="0"/>
          </a:p>
          <a:p>
            <a:pPr algn="just" eaLnBrk="0" hangingPunct="0"/>
            <a:r>
              <a:rPr lang="ru-RU" sz="2000" b="1" dirty="0" smtClean="0">
                <a:solidFill>
                  <a:srgbClr val="008000"/>
                </a:solidFill>
                <a:latin typeface="Courier New" pitchFamily="49" charset="0"/>
                <a:cs typeface="Times New Roman" pitchFamily="18" charset="0"/>
              </a:rPr>
              <a:t>// </a:t>
            </a:r>
            <a:r>
              <a:rPr lang="en-US" sz="2000" b="1" dirty="0" smtClean="0">
                <a:solidFill>
                  <a:srgbClr val="008000"/>
                </a:solidFill>
                <a:latin typeface="Courier New" pitchFamily="49" charset="0"/>
                <a:cs typeface="Times New Roman" pitchFamily="18" charset="0"/>
              </a:rPr>
              <a:t>Number of nonzero elements increases from 1</a:t>
            </a:r>
            <a:endParaRPr lang="ru-RU" sz="2000" b="1" dirty="0"/>
          </a:p>
          <a:p>
            <a:pPr algn="just" eaLnBrk="0" hangingPunct="0"/>
            <a:r>
              <a:rPr lang="ru-RU" sz="2000" b="1" dirty="0">
                <a:solidFill>
                  <a:srgbClr val="008000"/>
                </a:solidFill>
                <a:latin typeface="Courier New" pitchFamily="49" charset="0"/>
                <a:cs typeface="Times New Roman" pitchFamily="18" charset="0"/>
              </a:rPr>
              <a:t>// </a:t>
            </a:r>
            <a:r>
              <a:rPr lang="en-US" sz="2000" b="1" dirty="0" smtClean="0">
                <a:solidFill>
                  <a:srgbClr val="008000"/>
                </a:solidFill>
                <a:latin typeface="Courier New" pitchFamily="49" charset="0"/>
                <a:cs typeface="Times New Roman" pitchFamily="18" charset="0"/>
              </a:rPr>
              <a:t>to </a:t>
            </a:r>
            <a:r>
              <a:rPr lang="ru-RU" sz="2000" b="1" dirty="0" err="1" smtClean="0">
                <a:solidFill>
                  <a:srgbClr val="008000"/>
                </a:solidFill>
                <a:latin typeface="Courier New" pitchFamily="49" charset="0"/>
                <a:cs typeface="Times New Roman" pitchFamily="18" charset="0"/>
              </a:rPr>
              <a:t>cntInRow</a:t>
            </a:r>
            <a:r>
              <a:rPr lang="en-US" sz="2000" b="1" dirty="0" smtClean="0">
                <a:solidFill>
                  <a:srgbClr val="008000"/>
                </a:solidFill>
                <a:latin typeface="Courier New" pitchFamily="49" charset="0"/>
                <a:cs typeface="Times New Roman" pitchFamily="18" charset="0"/>
              </a:rPr>
              <a:t> according to a cubic parabola.</a:t>
            </a:r>
            <a:endParaRPr lang="ru-RU" sz="2000" b="1" dirty="0" smtClean="0"/>
          </a:p>
          <a:p>
            <a:pPr algn="just" eaLnBrk="0" hangingPunct="0"/>
            <a:r>
              <a:rPr lang="en-US" sz="2000" b="1" dirty="0" smtClean="0">
                <a:solidFill>
                  <a:srgbClr val="0000FF"/>
                </a:solidFill>
                <a:latin typeface="Courier New" pitchFamily="49" charset="0"/>
                <a:cs typeface="Times New Roman" pitchFamily="18" charset="0"/>
              </a:rPr>
              <a:t>void</a:t>
            </a:r>
            <a:r>
              <a:rPr lang="en-US" sz="2000" b="1" dirty="0" smtClean="0">
                <a:latin typeface="Courier New" pitchFamily="49" charset="0"/>
                <a:cs typeface="Times New Roman" pitchFamily="18" charset="0"/>
              </a:rPr>
              <a:t> </a:t>
            </a:r>
            <a:r>
              <a:rPr lang="en-US" sz="2000" b="1" dirty="0" err="1" smtClean="0">
                <a:latin typeface="Courier New" pitchFamily="49" charset="0"/>
                <a:cs typeface="Times New Roman" pitchFamily="18" charset="0"/>
              </a:rPr>
              <a:t>GenerateSpecialCRS</a:t>
            </a:r>
            <a:r>
              <a:rPr lang="en-US" sz="2000" b="1" dirty="0" smtClean="0">
                <a:latin typeface="Courier New" pitchFamily="49" charset="0"/>
                <a:cs typeface="Times New Roman" pitchFamily="18" charset="0"/>
              </a:rPr>
              <a:t>(</a:t>
            </a:r>
            <a:r>
              <a:rPr lang="en-US" sz="2000" b="1" dirty="0" err="1" smtClean="0">
                <a:solidFill>
                  <a:srgbClr val="0000FF"/>
                </a:solidFill>
                <a:latin typeface="Courier New" pitchFamily="49" charset="0"/>
                <a:cs typeface="Times New Roman" pitchFamily="18" charset="0"/>
              </a:rPr>
              <a:t>int</a:t>
            </a:r>
            <a:r>
              <a:rPr lang="en-US" sz="2000" b="1" dirty="0" smtClean="0">
                <a:latin typeface="Courier New" pitchFamily="49" charset="0"/>
                <a:cs typeface="Times New Roman" pitchFamily="18" charset="0"/>
              </a:rPr>
              <a:t> seed, </a:t>
            </a:r>
            <a:r>
              <a:rPr lang="en-US" sz="2000" b="1" dirty="0" err="1" smtClean="0">
                <a:solidFill>
                  <a:srgbClr val="0000FF"/>
                </a:solidFill>
                <a:latin typeface="Courier New" pitchFamily="49" charset="0"/>
                <a:cs typeface="Times New Roman" pitchFamily="18" charset="0"/>
              </a:rPr>
              <a:t>int</a:t>
            </a:r>
            <a:r>
              <a:rPr lang="en-US" sz="2000" b="1" dirty="0" smtClean="0">
                <a:latin typeface="Courier New" pitchFamily="49" charset="0"/>
                <a:cs typeface="Times New Roman" pitchFamily="18" charset="0"/>
              </a:rPr>
              <a:t> N, </a:t>
            </a:r>
            <a:endParaRPr lang="ru-RU" sz="2000" b="1" dirty="0" smtClean="0"/>
          </a:p>
          <a:p>
            <a:pPr algn="just" eaLnBrk="0" hangingPunct="0"/>
            <a:r>
              <a:rPr lang="en-US" sz="2000" b="1" dirty="0" smtClean="0">
                <a:latin typeface="Courier New" pitchFamily="49" charset="0"/>
                <a:cs typeface="Times New Roman" pitchFamily="18" charset="0"/>
              </a:rPr>
              <a:t>                        </a:t>
            </a:r>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cntInRow</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crsMatrix</a:t>
            </a:r>
            <a:r>
              <a:rPr lang="en-US" sz="2000" b="1" dirty="0">
                <a:latin typeface="Courier New" pitchFamily="49" charset="0"/>
                <a:cs typeface="Times New Roman" pitchFamily="18" charset="0"/>
              </a:rPr>
              <a:t>&amp; </a:t>
            </a:r>
            <a:r>
              <a:rPr lang="en-US" sz="2000" b="1" dirty="0" err="1">
                <a:latin typeface="Courier New" pitchFamily="49" charset="0"/>
                <a:cs typeface="Times New Roman" pitchFamily="18" charset="0"/>
              </a:rPr>
              <a:t>mtx</a:t>
            </a:r>
            <a:r>
              <a:rPr lang="en-US" sz="2000" b="1" dirty="0">
                <a:latin typeface="Courier New" pitchFamily="49" charset="0"/>
                <a:cs typeface="Times New Roman" pitchFamily="18" charset="0"/>
              </a:rPr>
              <a:t>);</a:t>
            </a:r>
            <a:endParaRPr lang="en-US" sz="2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p:nvPr>
        </p:nvSpPr>
        <p:spPr/>
        <p:txBody>
          <a:bodyPr/>
          <a:lstStyle/>
          <a:p>
            <a:r>
              <a:rPr lang="en-US" dirty="0" smtClean="0"/>
              <a:t>Content</a:t>
            </a:r>
            <a:endParaRPr lang="ru-RU" dirty="0" smtClean="0"/>
          </a:p>
        </p:txBody>
      </p:sp>
      <p:sp>
        <p:nvSpPr>
          <p:cNvPr id="6147" name="Содержимое 2"/>
          <p:cNvSpPr>
            <a:spLocks noGrp="1"/>
          </p:cNvSpPr>
          <p:nvPr>
            <p:ph idx="1"/>
          </p:nvPr>
        </p:nvSpPr>
        <p:spPr/>
        <p:txBody>
          <a:bodyPr/>
          <a:lstStyle/>
          <a:p>
            <a:r>
              <a:rPr lang="en-US" dirty="0" smtClean="0"/>
              <a:t>Introduction</a:t>
            </a:r>
            <a:endParaRPr lang="ru-RU" dirty="0" smtClean="0"/>
          </a:p>
          <a:p>
            <a:r>
              <a:rPr lang="en-US" dirty="0" smtClean="0"/>
              <a:t>Objectives</a:t>
            </a:r>
            <a:endParaRPr lang="ru-RU" dirty="0" smtClean="0"/>
          </a:p>
          <a:p>
            <a:r>
              <a:rPr lang="en-US" dirty="0" smtClean="0"/>
              <a:t>Test infrastructure</a:t>
            </a:r>
            <a:endParaRPr lang="ru-RU" dirty="0" smtClean="0"/>
          </a:p>
          <a:p>
            <a:r>
              <a:rPr lang="en-US" dirty="0" smtClean="0"/>
              <a:t>Problem statement</a:t>
            </a:r>
            <a:endParaRPr lang="ru-RU" dirty="0" smtClean="0"/>
          </a:p>
          <a:p>
            <a:r>
              <a:rPr lang="en-US" dirty="0" smtClean="0"/>
              <a:t>Storage formats</a:t>
            </a:r>
            <a:endParaRPr lang="ru-RU" dirty="0" smtClean="0"/>
          </a:p>
          <a:p>
            <a:r>
              <a:rPr lang="en-US" dirty="0" smtClean="0"/>
              <a:t>Test problems generation</a:t>
            </a:r>
            <a:endParaRPr lang="ru-RU" dirty="0" smtClean="0"/>
          </a:p>
          <a:p>
            <a:r>
              <a:rPr lang="en-US" dirty="0" smtClean="0"/>
              <a:t>Software implementation</a:t>
            </a:r>
            <a:endParaRPr lang="ru-RU" dirty="0" smtClean="0"/>
          </a:p>
          <a:p>
            <a:r>
              <a:rPr lang="en-US" dirty="0" smtClean="0"/>
              <a:t>Exercises</a:t>
            </a:r>
            <a:endParaRPr lang="ru-RU" dirty="0" smtClean="0"/>
          </a:p>
          <a:p>
            <a:r>
              <a:rPr lang="en-US" dirty="0" smtClean="0"/>
              <a:t>References</a:t>
            </a:r>
            <a:endParaRPr lang="ru-RU" dirty="0" smtClean="0"/>
          </a:p>
        </p:txBody>
      </p:sp>
      <p:sp>
        <p:nvSpPr>
          <p:cNvPr id="6148" name="Дата 3"/>
          <p:cNvSpPr>
            <a:spLocks noGrp="1"/>
          </p:cNvSpPr>
          <p:nvPr>
            <p:ph type="dt" sz="quarter" idx="10"/>
          </p:nvPr>
        </p:nvSpPr>
        <p:spPr>
          <a:noFill/>
        </p:spPr>
        <p:txBody>
          <a:bodyPr/>
          <a:lstStyle/>
          <a:p>
            <a:r>
              <a:rPr lang="en-US" dirty="0" smtClean="0"/>
              <a:t>N. Novgorod, 2014.</a:t>
            </a:r>
            <a:endParaRPr lang="ru-RU" dirty="0"/>
          </a:p>
        </p:txBody>
      </p:sp>
      <p:sp>
        <p:nvSpPr>
          <p:cNvPr id="6" name="Номер слайда 5"/>
          <p:cNvSpPr>
            <a:spLocks noGrp="1"/>
          </p:cNvSpPr>
          <p:nvPr>
            <p:ph type="sldNum" sz="quarter" idx="12"/>
          </p:nvPr>
        </p:nvSpPr>
        <p:spPr/>
        <p:txBody>
          <a:bodyPr/>
          <a:lstStyle/>
          <a:p>
            <a:pPr>
              <a:defRPr/>
            </a:pPr>
            <a:fld id="{21CEFED4-65C0-4E16-BB13-CD901794EA7C}" type="slidenum">
              <a:rPr lang="ru-RU" smtClean="0"/>
              <a:pPr>
                <a:defRPr/>
              </a:pPr>
              <a:t>2</a:t>
            </a:fld>
            <a:endParaRPr lang="ru-RU"/>
          </a:p>
        </p:txBody>
      </p:sp>
      <p:sp>
        <p:nvSpPr>
          <p:cNvPr id="2" name="Нижний колонтитул 1"/>
          <p:cNvSpPr>
            <a:spLocks noGrp="1"/>
          </p:cNvSpPr>
          <p:nvPr>
            <p:ph type="ftr" sz="quarter" idx="11"/>
          </p:nvPr>
        </p:nvSpPr>
        <p:spPr/>
        <p:txBody>
          <a:bodyPr/>
          <a:lstStyle/>
          <a:p>
            <a:pPr>
              <a:defRPr/>
            </a:pPr>
            <a:r>
              <a:rPr lang="en-US" dirty="0" smtClean="0"/>
              <a:t>Sparse matrix multiplication</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Заголовок 1"/>
          <p:cNvSpPr>
            <a:spLocks noGrp="1"/>
          </p:cNvSpPr>
          <p:nvPr>
            <p:ph type="title"/>
          </p:nvPr>
        </p:nvSpPr>
        <p:spPr>
          <a:xfrm>
            <a:off x="273050" y="207963"/>
            <a:ext cx="9217025" cy="561975"/>
          </a:xfrm>
        </p:spPr>
        <p:txBody>
          <a:bodyPr/>
          <a:lstStyle/>
          <a:p>
            <a:r>
              <a:rPr lang="en-US" dirty="0"/>
              <a:t>Test problems </a:t>
            </a:r>
            <a:r>
              <a:rPr lang="en-US" dirty="0" smtClean="0"/>
              <a:t>generation.</a:t>
            </a:r>
            <a:r>
              <a:rPr lang="ru-RU" dirty="0" smtClean="0"/>
              <a:t> </a:t>
            </a:r>
            <a:r>
              <a:rPr lang="en-US" dirty="0" smtClean="0"/>
              <a:t>Test matrices</a:t>
            </a:r>
            <a:endParaRPr lang="ru-RU" dirty="0" smtClean="0"/>
          </a:p>
        </p:txBody>
      </p:sp>
      <p:sp>
        <p:nvSpPr>
          <p:cNvPr id="40963"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D3648BB8-89B6-4042-A49B-9931A01596DC}" type="slidenum">
              <a:rPr lang="ru-RU" smtClean="0"/>
              <a:pPr>
                <a:defRPr/>
              </a:pPr>
              <a:t>20</a:t>
            </a:fld>
            <a:endParaRPr lang="ru-RU"/>
          </a:p>
        </p:txBody>
      </p:sp>
      <p:graphicFrame>
        <p:nvGraphicFramePr>
          <p:cNvPr id="8" name="Таблица 7"/>
          <p:cNvGraphicFramePr>
            <a:graphicFrameLocks noGrp="1"/>
          </p:cNvGraphicFramePr>
          <p:nvPr>
            <p:extLst>
              <p:ext uri="{D42A27DB-BD31-4B8C-83A1-F6EECF244321}">
                <p14:modId xmlns:p14="http://schemas.microsoft.com/office/powerpoint/2010/main" xmlns="" val="1568241176"/>
              </p:ext>
            </p:extLst>
          </p:nvPr>
        </p:nvGraphicFramePr>
        <p:xfrm>
          <a:off x="1423988" y="2193925"/>
          <a:ext cx="7129462" cy="2487613"/>
        </p:xfrm>
        <a:graphic>
          <a:graphicData uri="http://schemas.openxmlformats.org/drawingml/2006/table">
            <a:tbl>
              <a:tblPr/>
              <a:tblGrid>
                <a:gridCol w="1538287"/>
                <a:gridCol w="2825750"/>
                <a:gridCol w="2765425"/>
              </a:tblGrid>
              <a:tr h="1097218">
                <a:tc>
                  <a:txBody>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Matrix</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Number of nonzero elements</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600"/>
                        </a:spcAft>
                        <a:buClrTx/>
                        <a:buSzTx/>
                        <a:buFontTx/>
                        <a:buNone/>
                        <a:tabLst/>
                        <a:defRPr/>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Nonzero elements rate</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3465">
                <a:tc>
                  <a:txBody>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А</a:t>
                      </a: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500 000</a:t>
                      </a: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0,5</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ru-RU"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3465">
                <a:tc>
                  <a:txBody>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В</a:t>
                      </a: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130 775</a:t>
                      </a: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0,13</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ru-RU"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3465">
                <a:tc>
                  <a:txBody>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С</a:t>
                      </a: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5 681 531</a:t>
                      </a: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ts val="60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cs typeface="Times New Roman" pitchFamily="18" charset="0"/>
                        </a:rPr>
                        <a:t>5,68</a:t>
                      </a: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ru-RU" sz="24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Заголовок 1"/>
          <p:cNvSpPr>
            <a:spLocks noGrp="1"/>
          </p:cNvSpPr>
          <p:nvPr>
            <p:ph type="title"/>
          </p:nvPr>
        </p:nvSpPr>
        <p:spPr>
          <a:xfrm>
            <a:off x="273050" y="207963"/>
            <a:ext cx="9217025" cy="561975"/>
          </a:xfrm>
        </p:spPr>
        <p:txBody>
          <a:bodyPr/>
          <a:lstStyle/>
          <a:p>
            <a:r>
              <a:rPr lang="en-US" dirty="0"/>
              <a:t>Test problems generation.</a:t>
            </a:r>
            <a:r>
              <a:rPr lang="ru-RU" dirty="0"/>
              <a:t> </a:t>
            </a:r>
            <a:r>
              <a:rPr lang="en-US" dirty="0"/>
              <a:t>Test matrices</a:t>
            </a:r>
            <a:endParaRPr lang="ru-RU" dirty="0" smtClean="0"/>
          </a:p>
        </p:txBody>
      </p:sp>
      <p:sp>
        <p:nvSpPr>
          <p:cNvPr id="41987"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243B1BC1-76AB-4F67-9EE9-D57511411419}" type="slidenum">
              <a:rPr lang="ru-RU" smtClean="0"/>
              <a:pPr>
                <a:defRPr/>
              </a:pPr>
              <a:t>21</a:t>
            </a:fld>
            <a:endParaRPr lang="ru-RU"/>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43687" y="980728"/>
            <a:ext cx="7486650" cy="52959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Содержимое 2"/>
          <p:cNvSpPr>
            <a:spLocks noGrp="1"/>
          </p:cNvSpPr>
          <p:nvPr>
            <p:ph idx="1"/>
          </p:nvPr>
        </p:nvSpPr>
        <p:spPr/>
        <p:txBody>
          <a:bodyPr/>
          <a:lstStyle/>
          <a:p>
            <a:pPr>
              <a:buFont typeface="Wingdings" pitchFamily="2" charset="2"/>
              <a:buNone/>
            </a:pPr>
            <a:endParaRPr lang="ru-RU" dirty="0" smtClean="0"/>
          </a:p>
          <a:p>
            <a:pPr>
              <a:buFont typeface="Wingdings" pitchFamily="2" charset="2"/>
              <a:buNone/>
            </a:pPr>
            <a:endParaRPr lang="ru-RU" dirty="0" smtClean="0"/>
          </a:p>
          <a:p>
            <a:pPr>
              <a:buFont typeface="Wingdings" pitchFamily="2" charset="2"/>
              <a:buNone/>
            </a:pPr>
            <a:endParaRPr lang="ru-RU" dirty="0" smtClean="0"/>
          </a:p>
          <a:p>
            <a:pPr>
              <a:buFont typeface="Wingdings" pitchFamily="2" charset="2"/>
              <a:buNone/>
            </a:pPr>
            <a:endParaRPr lang="ru-RU" dirty="0" smtClean="0"/>
          </a:p>
          <a:p>
            <a:pPr algn="ctr">
              <a:buFont typeface="Wingdings" pitchFamily="2" charset="2"/>
              <a:buNone/>
            </a:pPr>
            <a:r>
              <a:rPr lang="ru-RU" sz="4000" b="1" dirty="0" smtClean="0">
                <a:solidFill>
                  <a:srgbClr val="0969CD"/>
                </a:solidFill>
              </a:rPr>
              <a:t>6</a:t>
            </a:r>
            <a:r>
              <a:rPr lang="en-US" sz="4000" b="1" dirty="0" smtClean="0">
                <a:solidFill>
                  <a:srgbClr val="0969CD"/>
                </a:solidFill>
              </a:rPr>
              <a:t>. Auxiliary functions</a:t>
            </a:r>
            <a:endParaRPr lang="ru-RU" sz="4000" b="1" dirty="0" smtClean="0">
              <a:solidFill>
                <a:srgbClr val="0969CD"/>
              </a:solidFill>
            </a:endParaRPr>
          </a:p>
        </p:txBody>
      </p:sp>
      <p:sp>
        <p:nvSpPr>
          <p:cNvPr id="43011"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F7AA009E-06B1-4610-9396-F7BB2DE47BD7}" type="slidenum">
              <a:rPr lang="ru-RU" smtClean="0"/>
              <a:pPr>
                <a:defRPr/>
              </a:pPr>
              <a:t>22</a:t>
            </a:fld>
            <a:endParaRPr lang="ru-RU"/>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Заголовок 1"/>
          <p:cNvSpPr>
            <a:spLocks noGrp="1"/>
          </p:cNvSpPr>
          <p:nvPr>
            <p:ph type="title"/>
          </p:nvPr>
        </p:nvSpPr>
        <p:spPr/>
        <p:txBody>
          <a:bodyPr/>
          <a:lstStyle/>
          <a:p>
            <a:r>
              <a:rPr lang="en-US" dirty="0" smtClean="0"/>
              <a:t>Auxiliary functions</a:t>
            </a:r>
            <a:r>
              <a:rPr lang="ru-RU" dirty="0" smtClean="0"/>
              <a:t>…</a:t>
            </a:r>
          </a:p>
        </p:txBody>
      </p:sp>
      <p:sp>
        <p:nvSpPr>
          <p:cNvPr id="44035" name="Содержимое 2"/>
          <p:cNvSpPr>
            <a:spLocks noGrp="1"/>
          </p:cNvSpPr>
          <p:nvPr>
            <p:ph idx="1"/>
          </p:nvPr>
        </p:nvSpPr>
        <p:spPr/>
        <p:txBody>
          <a:bodyPr/>
          <a:lstStyle/>
          <a:p>
            <a:r>
              <a:rPr lang="en-US" dirty="0" smtClean="0"/>
              <a:t>Matrix initialization</a:t>
            </a:r>
            <a:endParaRPr lang="ru-RU" dirty="0" smtClean="0"/>
          </a:p>
          <a:p>
            <a:r>
              <a:rPr lang="en-US" dirty="0" smtClean="0"/>
              <a:t>Matrix-free</a:t>
            </a:r>
          </a:p>
          <a:p>
            <a:r>
              <a:rPr lang="en-US" dirty="0" smtClean="0"/>
              <a:t>Two sparse CRS-format matrices comparison</a:t>
            </a:r>
            <a:endParaRPr lang="ru-RU" dirty="0" smtClean="0"/>
          </a:p>
          <a:p>
            <a:r>
              <a:rPr lang="en-US" dirty="0"/>
              <a:t>Two sparse CRS-format matrices </a:t>
            </a:r>
            <a:r>
              <a:rPr lang="en-US" dirty="0" smtClean="0"/>
              <a:t>multiplication – model version</a:t>
            </a:r>
            <a:endParaRPr lang="ru-RU" dirty="0" smtClean="0"/>
          </a:p>
        </p:txBody>
      </p:sp>
      <p:sp>
        <p:nvSpPr>
          <p:cNvPr id="44036"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E3485302-3754-450B-A9AE-36153EAE7F1F}" type="slidenum">
              <a:rPr lang="ru-RU" smtClean="0"/>
              <a:pPr>
                <a:defRPr/>
              </a:pPr>
              <a:t>23</a:t>
            </a:fld>
            <a:endParaRPr lang="ru-RU"/>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Заголовок 1"/>
          <p:cNvSpPr>
            <a:spLocks noGrp="1"/>
          </p:cNvSpPr>
          <p:nvPr>
            <p:ph type="title"/>
          </p:nvPr>
        </p:nvSpPr>
        <p:spPr/>
        <p:txBody>
          <a:bodyPr/>
          <a:lstStyle/>
          <a:p>
            <a:r>
              <a:rPr lang="en-US" dirty="0"/>
              <a:t>Auxiliary functions</a:t>
            </a:r>
            <a:r>
              <a:rPr lang="ru-RU" dirty="0"/>
              <a:t>…</a:t>
            </a:r>
            <a:endParaRPr lang="ru-RU" dirty="0" smtClean="0"/>
          </a:p>
        </p:txBody>
      </p:sp>
      <p:sp>
        <p:nvSpPr>
          <p:cNvPr id="45059" name="Содержимое 2"/>
          <p:cNvSpPr>
            <a:spLocks noGrp="1"/>
          </p:cNvSpPr>
          <p:nvPr>
            <p:ph idx="1"/>
          </p:nvPr>
        </p:nvSpPr>
        <p:spPr>
          <a:xfrm>
            <a:off x="495300" y="1196975"/>
            <a:ext cx="8915400" cy="503238"/>
          </a:xfrm>
        </p:spPr>
        <p:txBody>
          <a:bodyPr/>
          <a:lstStyle/>
          <a:p>
            <a:pPr marL="0" indent="0">
              <a:buNone/>
            </a:pPr>
            <a:r>
              <a:rPr lang="en-US" dirty="0"/>
              <a:t>Matrix initialization</a:t>
            </a:r>
            <a:endParaRPr lang="ru-RU" dirty="0"/>
          </a:p>
        </p:txBody>
      </p:sp>
      <p:sp>
        <p:nvSpPr>
          <p:cNvPr id="45060"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1770CF54-CBE4-4E87-B487-502EF2945B7D}" type="slidenum">
              <a:rPr lang="ru-RU" smtClean="0"/>
              <a:pPr>
                <a:defRPr/>
              </a:pPr>
              <a:t>24</a:t>
            </a:fld>
            <a:endParaRPr lang="ru-RU"/>
          </a:p>
        </p:txBody>
      </p:sp>
      <p:sp>
        <p:nvSpPr>
          <p:cNvPr id="45063" name="Rectangle 1"/>
          <p:cNvSpPr>
            <a:spLocks noChangeArrowheads="1"/>
          </p:cNvSpPr>
          <p:nvPr/>
        </p:nvSpPr>
        <p:spPr bwMode="auto">
          <a:xfrm>
            <a:off x="498475" y="1762125"/>
            <a:ext cx="8856663" cy="2554288"/>
          </a:xfrm>
          <a:prstGeom prst="rect">
            <a:avLst/>
          </a:prstGeom>
          <a:solidFill>
            <a:srgbClr val="CCCCCC"/>
          </a:solidFill>
          <a:ln w="9525">
            <a:noFill/>
            <a:miter lim="800000"/>
            <a:headEnd/>
            <a:tailEnd/>
          </a:ln>
        </p:spPr>
        <p:txBody>
          <a:bodyPr anchor="ctr">
            <a:spAutoFit/>
          </a:bodyPr>
          <a:lstStyle/>
          <a:p>
            <a:pPr algn="just" eaLnBrk="0" hangingPunct="0"/>
            <a:r>
              <a:rPr lang="en-US" sz="2000" b="1">
                <a:solidFill>
                  <a:srgbClr val="0000FF"/>
                </a:solidFill>
                <a:latin typeface="Courier New" pitchFamily="49" charset="0"/>
                <a:cs typeface="Times New Roman" pitchFamily="18" charset="0"/>
              </a:rPr>
              <a:t>void</a:t>
            </a:r>
            <a:r>
              <a:rPr lang="en-US" sz="2000" b="1">
                <a:latin typeface="Courier New" pitchFamily="49" charset="0"/>
                <a:cs typeface="Times New Roman" pitchFamily="18" charset="0"/>
              </a:rPr>
              <a:t> InitializeMatrix(</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N,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NZ, crsMatrix &amp;mtx)</a:t>
            </a:r>
            <a:endParaRPr lang="ru-RU" sz="2000" b="1"/>
          </a:p>
          <a:p>
            <a:pPr algn="just" eaLnBrk="0" hangingPunct="0"/>
            <a:r>
              <a:rPr lang="en-US" sz="2000" b="1">
                <a:latin typeface="Courier New" pitchFamily="49" charset="0"/>
                <a:cs typeface="Times New Roman" pitchFamily="18" charset="0"/>
              </a:rPr>
              <a:t>{</a:t>
            </a:r>
            <a:endParaRPr lang="ru-RU" sz="2000" b="1"/>
          </a:p>
          <a:p>
            <a:pPr algn="just" eaLnBrk="0" hangingPunct="0"/>
            <a:r>
              <a:rPr lang="en-US" sz="2000" b="1">
                <a:latin typeface="Courier New" pitchFamily="49" charset="0"/>
                <a:cs typeface="Times New Roman" pitchFamily="18" charset="0"/>
              </a:rPr>
              <a:t>  mtx.N = N;</a:t>
            </a:r>
            <a:endParaRPr lang="ru-RU" sz="2000" b="1"/>
          </a:p>
          <a:p>
            <a:pPr algn="just" eaLnBrk="0" hangingPunct="0"/>
            <a:r>
              <a:rPr lang="en-US" sz="2000" b="1">
                <a:latin typeface="Courier New" pitchFamily="49" charset="0"/>
                <a:cs typeface="Times New Roman" pitchFamily="18" charset="0"/>
              </a:rPr>
              <a:t>  mtx.NZ = NZ;</a:t>
            </a:r>
            <a:endParaRPr lang="ru-RU" sz="2000" b="1"/>
          </a:p>
          <a:p>
            <a:pPr algn="just" eaLnBrk="0" hangingPunct="0"/>
            <a:r>
              <a:rPr lang="en-US" sz="2000" b="1">
                <a:latin typeface="Courier New" pitchFamily="49" charset="0"/>
                <a:cs typeface="Times New Roman" pitchFamily="18" charset="0"/>
              </a:rPr>
              <a:t>  mtx.Value    = </a:t>
            </a:r>
            <a:r>
              <a:rPr lang="en-US" sz="2000" b="1">
                <a:solidFill>
                  <a:srgbClr val="0000FF"/>
                </a:solidFill>
                <a:latin typeface="Courier New" pitchFamily="49" charset="0"/>
                <a:cs typeface="Times New Roman" pitchFamily="18" charset="0"/>
              </a:rPr>
              <a:t>new</a:t>
            </a:r>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double</a:t>
            </a:r>
            <a:r>
              <a:rPr lang="en-US" sz="2000" b="1">
                <a:latin typeface="Courier New" pitchFamily="49" charset="0"/>
                <a:cs typeface="Times New Roman" pitchFamily="18" charset="0"/>
              </a:rPr>
              <a:t>[NZ];</a:t>
            </a:r>
            <a:endParaRPr lang="ru-RU" sz="2000" b="1"/>
          </a:p>
          <a:p>
            <a:pPr algn="just" eaLnBrk="0" hangingPunct="0"/>
            <a:r>
              <a:rPr lang="en-US" sz="2000" b="1">
                <a:latin typeface="Courier New" pitchFamily="49" charset="0"/>
                <a:cs typeface="Times New Roman" pitchFamily="18" charset="0"/>
              </a:rPr>
              <a:t>  mtx.Col      = </a:t>
            </a:r>
            <a:r>
              <a:rPr lang="en-US" sz="2000" b="1">
                <a:solidFill>
                  <a:srgbClr val="0000FF"/>
                </a:solidFill>
                <a:latin typeface="Courier New" pitchFamily="49" charset="0"/>
                <a:cs typeface="Times New Roman" pitchFamily="18" charset="0"/>
              </a:rPr>
              <a:t>new</a:t>
            </a:r>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[NZ];</a:t>
            </a:r>
            <a:endParaRPr lang="ru-RU" sz="2000" b="1"/>
          </a:p>
          <a:p>
            <a:pPr algn="just" eaLnBrk="0" hangingPunct="0"/>
            <a:r>
              <a:rPr lang="en-US" sz="2000" b="1">
                <a:latin typeface="Courier New" pitchFamily="49" charset="0"/>
                <a:cs typeface="Times New Roman" pitchFamily="18" charset="0"/>
              </a:rPr>
              <a:t>  mtx.RowIndex = </a:t>
            </a:r>
            <a:r>
              <a:rPr lang="en-US" sz="2000" b="1">
                <a:solidFill>
                  <a:srgbClr val="0000FF"/>
                </a:solidFill>
                <a:latin typeface="Courier New" pitchFamily="49" charset="0"/>
                <a:cs typeface="Times New Roman" pitchFamily="18" charset="0"/>
              </a:rPr>
              <a:t>new</a:t>
            </a:r>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[N + 1];</a:t>
            </a:r>
            <a:endParaRPr lang="ru-RU" sz="2000" b="1"/>
          </a:p>
          <a:p>
            <a:pPr algn="just" eaLnBrk="0" hangingPunct="0"/>
            <a:r>
              <a:rPr lang="ru-RU" sz="2000" b="1">
                <a:latin typeface="Courier New" pitchFamily="49" charset="0"/>
                <a:cs typeface="Times New Roman" pitchFamily="18" charset="0"/>
              </a:rPr>
              <a:t>}</a:t>
            </a:r>
            <a:endParaRPr lang="ru-RU" sz="2000" b="1"/>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Заголовок 1"/>
          <p:cNvSpPr>
            <a:spLocks noGrp="1"/>
          </p:cNvSpPr>
          <p:nvPr>
            <p:ph type="title"/>
          </p:nvPr>
        </p:nvSpPr>
        <p:spPr/>
        <p:txBody>
          <a:bodyPr/>
          <a:lstStyle/>
          <a:p>
            <a:r>
              <a:rPr lang="en-US" dirty="0"/>
              <a:t>Auxiliary functions</a:t>
            </a:r>
            <a:r>
              <a:rPr lang="ru-RU" dirty="0"/>
              <a:t>…</a:t>
            </a:r>
            <a:endParaRPr lang="ru-RU" dirty="0" smtClean="0"/>
          </a:p>
        </p:txBody>
      </p:sp>
      <p:sp>
        <p:nvSpPr>
          <p:cNvPr id="46083" name="Содержимое 2"/>
          <p:cNvSpPr>
            <a:spLocks noGrp="1"/>
          </p:cNvSpPr>
          <p:nvPr>
            <p:ph idx="1"/>
          </p:nvPr>
        </p:nvSpPr>
        <p:spPr>
          <a:xfrm>
            <a:off x="495300" y="1196975"/>
            <a:ext cx="8915400" cy="503238"/>
          </a:xfrm>
        </p:spPr>
        <p:txBody>
          <a:bodyPr/>
          <a:lstStyle/>
          <a:p>
            <a:pPr marL="0" indent="0">
              <a:buNone/>
            </a:pPr>
            <a:r>
              <a:rPr lang="en-US" dirty="0" smtClean="0"/>
              <a:t>Matrix-free</a:t>
            </a:r>
            <a:endParaRPr lang="ru-RU" dirty="0"/>
          </a:p>
        </p:txBody>
      </p:sp>
      <p:sp>
        <p:nvSpPr>
          <p:cNvPr id="46084"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EDAF4668-A7AE-457A-9DA4-978D74E08DC0}" type="slidenum">
              <a:rPr lang="ru-RU" smtClean="0"/>
              <a:pPr>
                <a:defRPr/>
              </a:pPr>
              <a:t>25</a:t>
            </a:fld>
            <a:endParaRPr lang="ru-RU"/>
          </a:p>
        </p:txBody>
      </p:sp>
      <p:sp>
        <p:nvSpPr>
          <p:cNvPr id="46087" name="Rectangle 1"/>
          <p:cNvSpPr>
            <a:spLocks noChangeArrowheads="1"/>
          </p:cNvSpPr>
          <p:nvPr/>
        </p:nvSpPr>
        <p:spPr bwMode="auto">
          <a:xfrm>
            <a:off x="488950" y="1773238"/>
            <a:ext cx="8856663" cy="1938337"/>
          </a:xfrm>
          <a:prstGeom prst="rect">
            <a:avLst/>
          </a:prstGeom>
          <a:solidFill>
            <a:srgbClr val="CCCCCC"/>
          </a:solidFill>
          <a:ln w="9525">
            <a:noFill/>
            <a:miter lim="800000"/>
            <a:headEnd/>
            <a:tailEnd/>
          </a:ln>
        </p:spPr>
        <p:txBody>
          <a:bodyPr anchor="ctr">
            <a:spAutoFit/>
          </a:bodyPr>
          <a:lstStyle/>
          <a:p>
            <a:pPr algn="just" eaLnBrk="0" hangingPunct="0"/>
            <a:r>
              <a:rPr lang="en-US" sz="2000" b="1">
                <a:solidFill>
                  <a:srgbClr val="0000FF"/>
                </a:solidFill>
                <a:latin typeface="Courier New" pitchFamily="49" charset="0"/>
                <a:cs typeface="Times New Roman" pitchFamily="18" charset="0"/>
              </a:rPr>
              <a:t>void</a:t>
            </a:r>
            <a:r>
              <a:rPr lang="en-US" sz="2000" b="1">
                <a:latin typeface="Courier New" pitchFamily="49" charset="0"/>
                <a:cs typeface="Times New Roman" pitchFamily="18" charset="0"/>
              </a:rPr>
              <a:t> FreeMatrix(crsMatrix &amp;mtx)</a:t>
            </a:r>
            <a:endParaRPr lang="ru-RU" sz="2000" b="1"/>
          </a:p>
          <a:p>
            <a:pPr algn="just" eaLnBrk="0" hangingPunct="0"/>
            <a:r>
              <a:rPr lang="en-US" sz="2000" b="1">
                <a:latin typeface="Courier New" pitchFamily="49" charset="0"/>
                <a:cs typeface="Times New Roman" pitchFamily="18" charset="0"/>
              </a:rPr>
              <a:t>{</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delete</a:t>
            </a:r>
            <a:r>
              <a:rPr lang="en-US" sz="2000" b="1">
                <a:latin typeface="Courier New" pitchFamily="49" charset="0"/>
                <a:cs typeface="Times New Roman" pitchFamily="18" charset="0"/>
              </a:rPr>
              <a:t>[] mtx.Value;</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delete</a:t>
            </a:r>
            <a:r>
              <a:rPr lang="en-US" sz="2000" b="1">
                <a:latin typeface="Courier New" pitchFamily="49" charset="0"/>
                <a:cs typeface="Times New Roman" pitchFamily="18" charset="0"/>
              </a:rPr>
              <a:t>[] mtx.Col;</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delete</a:t>
            </a:r>
            <a:r>
              <a:rPr lang="en-US" sz="2000" b="1">
                <a:latin typeface="Courier New" pitchFamily="49" charset="0"/>
                <a:cs typeface="Times New Roman" pitchFamily="18" charset="0"/>
              </a:rPr>
              <a:t>[] mtx.RowIndex;</a:t>
            </a:r>
            <a:endParaRPr lang="ru-RU" sz="2000" b="1"/>
          </a:p>
          <a:p>
            <a:pPr algn="just" eaLnBrk="0" hangingPunct="0"/>
            <a:r>
              <a:rPr lang="ru-RU" sz="2000" b="1">
                <a:latin typeface="Courier New" pitchFamily="49" charset="0"/>
                <a:cs typeface="Times New Roman" pitchFamily="18" charset="0"/>
              </a:rPr>
              <a:t>}</a:t>
            </a:r>
            <a:endParaRPr lang="ru-RU" sz="2000" b="1"/>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Заголовок 1"/>
          <p:cNvSpPr>
            <a:spLocks noGrp="1"/>
          </p:cNvSpPr>
          <p:nvPr>
            <p:ph type="title"/>
          </p:nvPr>
        </p:nvSpPr>
        <p:spPr/>
        <p:txBody>
          <a:bodyPr/>
          <a:lstStyle/>
          <a:p>
            <a:r>
              <a:rPr lang="en-US" dirty="0"/>
              <a:t>Auxiliary functions</a:t>
            </a:r>
            <a:r>
              <a:rPr lang="ru-RU" dirty="0"/>
              <a:t>…</a:t>
            </a:r>
            <a:endParaRPr lang="ru-RU" dirty="0" smtClean="0"/>
          </a:p>
        </p:txBody>
      </p:sp>
      <p:sp>
        <p:nvSpPr>
          <p:cNvPr id="47107" name="Содержимое 2"/>
          <p:cNvSpPr>
            <a:spLocks noGrp="1"/>
          </p:cNvSpPr>
          <p:nvPr>
            <p:ph idx="1"/>
          </p:nvPr>
        </p:nvSpPr>
        <p:spPr>
          <a:xfrm>
            <a:off x="495300" y="1196975"/>
            <a:ext cx="8850313" cy="4608513"/>
          </a:xfrm>
        </p:spPr>
        <p:txBody>
          <a:bodyPr/>
          <a:lstStyle/>
          <a:p>
            <a:r>
              <a:rPr lang="en-US" dirty="0"/>
              <a:t>Two sparse CRS-format matrices </a:t>
            </a:r>
            <a:r>
              <a:rPr lang="en-US" dirty="0" smtClean="0"/>
              <a:t>comparison</a:t>
            </a:r>
            <a:r>
              <a:rPr lang="ru-RU" dirty="0" smtClean="0"/>
              <a:t>.</a:t>
            </a:r>
          </a:p>
          <a:p>
            <a:r>
              <a:rPr lang="en-US" b="1" dirty="0" smtClean="0"/>
              <a:t>Variant </a:t>
            </a:r>
            <a:r>
              <a:rPr lang="ru-RU" b="1" dirty="0" smtClean="0"/>
              <a:t>1</a:t>
            </a:r>
            <a:r>
              <a:rPr lang="ru-RU" dirty="0" smtClean="0"/>
              <a:t>. </a:t>
            </a:r>
            <a:r>
              <a:rPr lang="en-US" dirty="0" smtClean="0"/>
              <a:t>Copy both matrices into the dense matrices, after that compare them </a:t>
            </a:r>
            <a:r>
              <a:rPr lang="en-US" dirty="0" err="1" smtClean="0"/>
              <a:t>elementwise</a:t>
            </a:r>
            <a:r>
              <a:rPr lang="ru-RU" dirty="0" smtClean="0"/>
              <a:t>, </a:t>
            </a:r>
            <a:r>
              <a:rPr lang="en-US" dirty="0" smtClean="0"/>
              <a:t>return the maximum difference in the values of the corresponding elements</a:t>
            </a:r>
            <a:r>
              <a:rPr lang="ru-RU" dirty="0" smtClean="0"/>
              <a:t> (</a:t>
            </a:r>
            <a:r>
              <a:rPr lang="en-US" dirty="0" smtClean="0"/>
              <a:t>diff)</a:t>
            </a:r>
            <a:r>
              <a:rPr lang="ru-RU" dirty="0" smtClean="0"/>
              <a:t>.</a:t>
            </a:r>
          </a:p>
          <a:p>
            <a:endParaRPr lang="ru-RU" dirty="0" smtClean="0"/>
          </a:p>
          <a:p>
            <a:r>
              <a:rPr lang="en-US" dirty="0" smtClean="0"/>
              <a:t>Return value – whether the sizes coincide</a:t>
            </a:r>
            <a:r>
              <a:rPr lang="ru-RU" dirty="0" smtClean="0"/>
              <a:t>.</a:t>
            </a:r>
          </a:p>
          <a:p>
            <a:endParaRPr lang="ru-RU" dirty="0" smtClean="0"/>
          </a:p>
          <a:p>
            <a:endParaRPr lang="ru-RU" dirty="0" smtClean="0"/>
          </a:p>
          <a:p>
            <a:endParaRPr lang="ru-RU" dirty="0" smtClean="0"/>
          </a:p>
          <a:p>
            <a:r>
              <a:rPr lang="en-US" dirty="0" smtClean="0"/>
              <a:t>Problem – too long, may not have enough memory</a:t>
            </a:r>
            <a:r>
              <a:rPr lang="ru-RU" dirty="0" smtClean="0"/>
              <a:t>.</a:t>
            </a:r>
          </a:p>
          <a:p>
            <a:endParaRPr lang="ru-RU" dirty="0" smtClean="0"/>
          </a:p>
          <a:p>
            <a:pPr>
              <a:buFont typeface="Wingdings" pitchFamily="2" charset="2"/>
              <a:buNone/>
            </a:pPr>
            <a:endParaRPr lang="ru-RU" dirty="0" smtClean="0"/>
          </a:p>
        </p:txBody>
      </p:sp>
      <p:sp>
        <p:nvSpPr>
          <p:cNvPr id="47108"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D6BA996D-9CA1-4B05-8993-D8F8A1607C37}" type="slidenum">
              <a:rPr lang="ru-RU" smtClean="0"/>
              <a:pPr>
                <a:defRPr/>
              </a:pPr>
              <a:t>26</a:t>
            </a:fld>
            <a:endParaRPr lang="ru-RU"/>
          </a:p>
        </p:txBody>
      </p:sp>
      <p:sp>
        <p:nvSpPr>
          <p:cNvPr id="47111" name="Rectangle 1"/>
          <p:cNvSpPr>
            <a:spLocks noChangeArrowheads="1"/>
          </p:cNvSpPr>
          <p:nvPr/>
        </p:nvSpPr>
        <p:spPr bwMode="auto">
          <a:xfrm>
            <a:off x="560388" y="3860800"/>
            <a:ext cx="8424862" cy="708025"/>
          </a:xfrm>
          <a:prstGeom prst="rect">
            <a:avLst/>
          </a:prstGeom>
          <a:solidFill>
            <a:srgbClr val="CCCCCC"/>
          </a:solidFill>
          <a:ln w="9525">
            <a:noFill/>
            <a:miter lim="800000"/>
            <a:headEnd/>
            <a:tailEnd/>
          </a:ln>
        </p:spPr>
        <p:txBody>
          <a:bodyPr anchor="ctr">
            <a:spAutoFit/>
          </a:bodyPr>
          <a:lstStyle/>
          <a:p>
            <a:pPr algn="just" eaLnBrk="0" hangingPunct="0"/>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CompareMatrix</a:t>
            </a:r>
            <a:r>
              <a:rPr lang="ru-RU" sz="2000" b="1">
                <a:latin typeface="Courier New" pitchFamily="49" charset="0"/>
                <a:cs typeface="Times New Roman" pitchFamily="18" charset="0"/>
              </a:rPr>
              <a:t>(</a:t>
            </a:r>
            <a:r>
              <a:rPr lang="en-US" sz="2000" b="1">
                <a:latin typeface="Courier New" pitchFamily="49" charset="0"/>
                <a:cs typeface="Times New Roman" pitchFamily="18" charset="0"/>
              </a:rPr>
              <a:t>crsMatrix mtx</a:t>
            </a:r>
            <a:r>
              <a:rPr lang="ru-RU" sz="2000" b="1">
                <a:latin typeface="Courier New" pitchFamily="49" charset="0"/>
                <a:cs typeface="Times New Roman" pitchFamily="18" charset="0"/>
              </a:rPr>
              <a:t>1, </a:t>
            </a:r>
            <a:r>
              <a:rPr lang="en-US" sz="2000" b="1">
                <a:latin typeface="Courier New" pitchFamily="49" charset="0"/>
                <a:cs typeface="Times New Roman" pitchFamily="18" charset="0"/>
              </a:rPr>
              <a:t>crsMatrix mtx</a:t>
            </a:r>
            <a:r>
              <a:rPr lang="ru-RU" sz="2000" b="1">
                <a:latin typeface="Courier New" pitchFamily="49" charset="0"/>
                <a:cs typeface="Times New Roman" pitchFamily="18" charset="0"/>
              </a:rPr>
              <a:t>2,</a:t>
            </a:r>
            <a:endParaRPr lang="ru-RU" sz="2000" b="1"/>
          </a:p>
          <a:p>
            <a:pPr algn="just" eaLnBrk="0" hangingPunct="0"/>
            <a:r>
              <a:rPr lang="ru-RU"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double</a:t>
            </a:r>
            <a:r>
              <a:rPr lang="en-US" sz="2000" b="1">
                <a:latin typeface="Courier New" pitchFamily="49" charset="0"/>
                <a:cs typeface="Times New Roman" pitchFamily="18" charset="0"/>
              </a:rPr>
              <a:t> &amp;diff)</a:t>
            </a:r>
            <a:endParaRPr lang="en-US" sz="2000" b="1"/>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Заголовок 1"/>
          <p:cNvSpPr>
            <a:spLocks noGrp="1"/>
          </p:cNvSpPr>
          <p:nvPr>
            <p:ph type="title"/>
          </p:nvPr>
        </p:nvSpPr>
        <p:spPr/>
        <p:txBody>
          <a:bodyPr/>
          <a:lstStyle/>
          <a:p>
            <a:r>
              <a:rPr lang="en-US" dirty="0"/>
              <a:t>Auxiliary functions</a:t>
            </a:r>
            <a:r>
              <a:rPr lang="ru-RU" dirty="0"/>
              <a:t>…</a:t>
            </a:r>
            <a:endParaRPr lang="ru-RU" dirty="0" smtClean="0"/>
          </a:p>
        </p:txBody>
      </p:sp>
      <p:sp>
        <p:nvSpPr>
          <p:cNvPr id="3" name="Содержимое 2"/>
          <p:cNvSpPr>
            <a:spLocks noGrp="1"/>
          </p:cNvSpPr>
          <p:nvPr>
            <p:ph idx="1"/>
          </p:nvPr>
        </p:nvSpPr>
        <p:spPr>
          <a:xfrm>
            <a:off x="495300" y="1196975"/>
            <a:ext cx="9137650" cy="5256213"/>
          </a:xfrm>
        </p:spPr>
        <p:txBody>
          <a:bodyPr/>
          <a:lstStyle/>
          <a:p>
            <a:pPr>
              <a:defRPr/>
            </a:pPr>
            <a:r>
              <a:rPr lang="en-US" dirty="0"/>
              <a:t>Two sparse CRS-format matrices comparison</a:t>
            </a:r>
            <a:r>
              <a:rPr lang="ru-RU" dirty="0" smtClean="0"/>
              <a:t>.</a:t>
            </a:r>
          </a:p>
          <a:p>
            <a:pPr>
              <a:defRPr/>
            </a:pPr>
            <a:r>
              <a:rPr lang="en-US" b="1" dirty="0" smtClean="0"/>
              <a:t>Variant </a:t>
            </a:r>
            <a:r>
              <a:rPr lang="ru-RU" b="1" dirty="0" smtClean="0"/>
              <a:t>2</a:t>
            </a:r>
            <a:r>
              <a:rPr lang="ru-RU" dirty="0" smtClean="0"/>
              <a:t>. </a:t>
            </a:r>
            <a:r>
              <a:rPr lang="en-US" dirty="0" smtClean="0"/>
              <a:t>It is necessary to implement </a:t>
            </a:r>
            <a:r>
              <a:rPr lang="en-US" dirty="0"/>
              <a:t>sparse matrices </a:t>
            </a:r>
            <a:r>
              <a:rPr lang="en-US" dirty="0" smtClean="0"/>
              <a:t>subtraction and determine the residual maximum value</a:t>
            </a:r>
            <a:r>
              <a:rPr lang="ru-RU" dirty="0" smtClean="0"/>
              <a:t>.</a:t>
            </a:r>
          </a:p>
          <a:p>
            <a:pPr>
              <a:defRPr/>
            </a:pPr>
            <a:r>
              <a:rPr lang="ru-RU" b="1" dirty="0" err="1" smtClean="0"/>
              <a:t>mkl_dcsradd</a:t>
            </a:r>
            <a:r>
              <a:rPr lang="ru-RU" b="1" dirty="0" smtClean="0"/>
              <a:t>()</a:t>
            </a:r>
            <a:r>
              <a:rPr lang="ru-RU" dirty="0" smtClean="0"/>
              <a:t> </a:t>
            </a:r>
            <a:r>
              <a:rPr lang="en-US" dirty="0" smtClean="0"/>
              <a:t>from Intel MKL will be used</a:t>
            </a:r>
            <a:r>
              <a:rPr lang="ru-RU" dirty="0" smtClean="0"/>
              <a:t>. </a:t>
            </a:r>
          </a:p>
          <a:p>
            <a:pPr>
              <a:defRPr/>
            </a:pPr>
            <a:r>
              <a:rPr lang="ru-RU" b="1" dirty="0" err="1" smtClean="0"/>
              <a:t>mkl_dcsradd</a:t>
            </a:r>
            <a:r>
              <a:rPr lang="ru-RU" b="1" dirty="0" smtClean="0"/>
              <a:t>()</a:t>
            </a:r>
            <a:r>
              <a:rPr lang="ru-RU" dirty="0" smtClean="0"/>
              <a:t> </a:t>
            </a:r>
            <a:r>
              <a:rPr lang="en-US" dirty="0"/>
              <a:t>performs </a:t>
            </a:r>
            <a:r>
              <a:rPr lang="en-US" dirty="0" smtClean="0"/>
              <a:t>addition of two </a:t>
            </a:r>
            <a:r>
              <a:rPr lang="en-US" dirty="0"/>
              <a:t>sparse </a:t>
            </a:r>
            <a:r>
              <a:rPr lang="en-US" dirty="0" smtClean="0"/>
              <a:t>matrices</a:t>
            </a:r>
            <a:r>
              <a:rPr lang="ru-RU" dirty="0" smtClean="0"/>
              <a:t>: </a:t>
            </a:r>
            <a:r>
              <a:rPr lang="en-US" dirty="0" smtClean="0"/>
              <a:t/>
            </a:r>
            <a:br>
              <a:rPr lang="en-US" dirty="0" smtClean="0"/>
            </a:br>
            <a:r>
              <a:rPr lang="ru-RU" b="1" dirty="0" smtClean="0"/>
              <a:t>C = A + </a:t>
            </a:r>
            <a:r>
              <a:rPr lang="ru-RU" b="1" dirty="0" err="1" smtClean="0"/>
              <a:t>beta</a:t>
            </a:r>
            <a:r>
              <a:rPr lang="ru-RU" b="1" dirty="0" smtClean="0"/>
              <a:t>*</a:t>
            </a:r>
            <a:r>
              <a:rPr lang="ru-RU" b="1" dirty="0" err="1" smtClean="0"/>
              <a:t>op</a:t>
            </a:r>
            <a:r>
              <a:rPr lang="ru-RU" b="1" dirty="0" smtClean="0"/>
              <a:t>(B)</a:t>
            </a:r>
            <a:r>
              <a:rPr lang="ru-RU" dirty="0" smtClean="0"/>
              <a:t>, </a:t>
            </a:r>
            <a:r>
              <a:rPr lang="en-US" dirty="0" smtClean="0"/>
              <a:t>where</a:t>
            </a:r>
            <a:r>
              <a:rPr lang="ru-RU" dirty="0" smtClean="0"/>
              <a:t> </a:t>
            </a:r>
          </a:p>
          <a:p>
            <a:pPr lvl="1">
              <a:defRPr/>
            </a:pPr>
            <a:r>
              <a:rPr lang="en-US" dirty="0" smtClean="0">
                <a:ea typeface="+mn-ea"/>
              </a:rPr>
              <a:t>beta</a:t>
            </a:r>
            <a:r>
              <a:rPr lang="ru-RU" dirty="0" smtClean="0">
                <a:ea typeface="+mn-ea"/>
              </a:rPr>
              <a:t> </a:t>
            </a:r>
            <a:r>
              <a:rPr lang="en-US" dirty="0" smtClean="0">
                <a:ea typeface="+mn-ea"/>
              </a:rPr>
              <a:t>is a </a:t>
            </a:r>
            <a:r>
              <a:rPr lang="en-US" dirty="0">
                <a:ea typeface="+mn-ea"/>
              </a:rPr>
              <a:t>real </a:t>
            </a:r>
            <a:r>
              <a:rPr lang="en-US" dirty="0" smtClean="0">
                <a:ea typeface="+mn-ea"/>
              </a:rPr>
              <a:t>multiplier </a:t>
            </a:r>
            <a:r>
              <a:rPr lang="ru-RU" dirty="0" smtClean="0">
                <a:ea typeface="+mn-ea"/>
              </a:rPr>
              <a:t>(-1</a:t>
            </a:r>
            <a:r>
              <a:rPr lang="en-US" dirty="0" smtClean="0">
                <a:ea typeface="+mn-ea"/>
              </a:rPr>
              <a:t> in our case</a:t>
            </a:r>
            <a:r>
              <a:rPr lang="ru-RU" dirty="0" smtClean="0">
                <a:ea typeface="+mn-ea"/>
              </a:rPr>
              <a:t>), </a:t>
            </a:r>
          </a:p>
          <a:p>
            <a:pPr lvl="1">
              <a:defRPr/>
            </a:pPr>
            <a:r>
              <a:rPr lang="en-US" dirty="0" smtClean="0">
                <a:ea typeface="+mn-ea"/>
              </a:rPr>
              <a:t>the parameter op</a:t>
            </a:r>
            <a:r>
              <a:rPr lang="ru-RU" dirty="0" smtClean="0">
                <a:ea typeface="+mn-ea"/>
              </a:rPr>
              <a:t> </a:t>
            </a:r>
            <a:r>
              <a:rPr lang="en-US" dirty="0" smtClean="0">
                <a:ea typeface="+mn-ea"/>
              </a:rPr>
              <a:t>allows indicating whether the matrix B should be transposed</a:t>
            </a:r>
            <a:r>
              <a:rPr lang="ru-RU" dirty="0" smtClean="0">
                <a:ea typeface="+mn-ea"/>
              </a:rPr>
              <a:t> (</a:t>
            </a:r>
            <a:r>
              <a:rPr lang="en-US" dirty="0" smtClean="0">
                <a:ea typeface="+mn-ea"/>
              </a:rPr>
              <a:t>not needed in our case</a:t>
            </a:r>
            <a:r>
              <a:rPr lang="ru-RU" dirty="0" smtClean="0">
                <a:ea typeface="+mn-ea"/>
              </a:rPr>
              <a:t>).</a:t>
            </a:r>
          </a:p>
          <a:p>
            <a:pPr>
              <a:defRPr/>
            </a:pPr>
            <a:r>
              <a:rPr lang="ru-RU" b="1" dirty="0" err="1" smtClean="0"/>
              <a:t>mkl_dcsradd</a:t>
            </a:r>
            <a:r>
              <a:rPr lang="ru-RU" b="1" dirty="0" smtClean="0"/>
              <a:t>()</a:t>
            </a:r>
            <a:r>
              <a:rPr lang="ru-RU" dirty="0" smtClean="0"/>
              <a:t> </a:t>
            </a:r>
            <a:r>
              <a:rPr lang="en-US" dirty="0" smtClean="0"/>
              <a:t>works only with 1-based CRS;</a:t>
            </a:r>
            <a:r>
              <a:rPr lang="ru-RU" dirty="0" smtClean="0"/>
              <a:t> </a:t>
            </a:r>
            <a:r>
              <a:rPr lang="en-US" dirty="0" smtClean="0"/>
              <a:t>implement the conversion 0-based↔1-based.</a:t>
            </a:r>
            <a:endParaRPr lang="ru-RU" dirty="0" smtClean="0"/>
          </a:p>
        </p:txBody>
      </p:sp>
      <p:sp>
        <p:nvSpPr>
          <p:cNvPr id="48132"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E954E40F-BC9F-4640-B862-6E02FD96C8CD}" type="slidenum">
              <a:rPr lang="ru-RU" smtClean="0"/>
              <a:pPr>
                <a:defRPr/>
              </a:pPr>
              <a:t>27</a:t>
            </a:fld>
            <a:endParaRPr lang="ru-RU"/>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Заголовок 1"/>
          <p:cNvSpPr>
            <a:spLocks noGrp="1"/>
          </p:cNvSpPr>
          <p:nvPr>
            <p:ph type="title"/>
          </p:nvPr>
        </p:nvSpPr>
        <p:spPr/>
        <p:txBody>
          <a:bodyPr/>
          <a:lstStyle/>
          <a:p>
            <a:r>
              <a:rPr lang="en-US" dirty="0"/>
              <a:t>Auxiliary functions</a:t>
            </a:r>
            <a:r>
              <a:rPr lang="ru-RU" dirty="0"/>
              <a:t>…</a:t>
            </a:r>
            <a:endParaRPr lang="ru-RU" dirty="0" smtClean="0"/>
          </a:p>
        </p:txBody>
      </p:sp>
      <p:sp>
        <p:nvSpPr>
          <p:cNvPr id="49155"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AFDD7C60-1AF0-47B7-891D-C3728E3D9A8B}" type="slidenum">
              <a:rPr lang="ru-RU" smtClean="0"/>
              <a:pPr>
                <a:defRPr/>
              </a:pPr>
              <a:t>28</a:t>
            </a:fld>
            <a:endParaRPr lang="ru-RU"/>
          </a:p>
        </p:txBody>
      </p:sp>
      <p:sp>
        <p:nvSpPr>
          <p:cNvPr id="49158" name="Rectangle 1"/>
          <p:cNvSpPr>
            <a:spLocks noChangeArrowheads="1"/>
          </p:cNvSpPr>
          <p:nvPr/>
        </p:nvSpPr>
        <p:spPr bwMode="auto">
          <a:xfrm>
            <a:off x="344488" y="2204810"/>
            <a:ext cx="9145587" cy="2246769"/>
          </a:xfrm>
          <a:prstGeom prst="rect">
            <a:avLst/>
          </a:prstGeom>
          <a:solidFill>
            <a:srgbClr val="CCCCCC"/>
          </a:solidFill>
          <a:ln w="9525">
            <a:noFill/>
            <a:miter lim="800000"/>
            <a:headEnd/>
            <a:tailEnd/>
          </a:ln>
        </p:spPr>
        <p:txBody>
          <a:bodyPr anchor="ctr">
            <a:spAutoFit/>
          </a:bodyPr>
          <a:lstStyle/>
          <a:p>
            <a:pPr algn="just" eaLnBrk="0" hangingPunct="0"/>
            <a:r>
              <a:rPr lang="ru-RU" sz="2000" b="1" dirty="0">
                <a:solidFill>
                  <a:srgbClr val="008000"/>
                </a:solidFill>
                <a:latin typeface="Courier New" pitchFamily="49" charset="0"/>
                <a:cs typeface="Times New Roman" pitchFamily="18" charset="0"/>
              </a:rPr>
              <a:t>// </a:t>
            </a:r>
            <a:r>
              <a:rPr lang="en-US" sz="2000" b="1" dirty="0" smtClean="0">
                <a:solidFill>
                  <a:srgbClr val="008000"/>
                </a:solidFill>
                <a:latin typeface="Courier New" pitchFamily="49" charset="0"/>
                <a:cs typeface="Times New Roman" pitchFamily="18" charset="0"/>
              </a:rPr>
              <a:t>Takes </a:t>
            </a:r>
            <a:r>
              <a:rPr lang="ru-RU" sz="2000" b="1" dirty="0" smtClean="0">
                <a:solidFill>
                  <a:srgbClr val="008000"/>
                </a:solidFill>
                <a:latin typeface="Courier New" pitchFamily="49" charset="0"/>
                <a:cs typeface="Times New Roman" pitchFamily="18" charset="0"/>
              </a:rPr>
              <a:t>2 </a:t>
            </a:r>
            <a:r>
              <a:rPr lang="en-US" sz="2000" b="1" dirty="0" smtClean="0">
                <a:solidFill>
                  <a:srgbClr val="008000"/>
                </a:solidFill>
                <a:latin typeface="Courier New" pitchFamily="49" charset="0"/>
                <a:cs typeface="Times New Roman" pitchFamily="18" charset="0"/>
              </a:rPr>
              <a:t>square CRS-format matrices</a:t>
            </a:r>
            <a:endParaRPr lang="ru-RU" sz="2000" b="1" dirty="0"/>
          </a:p>
          <a:p>
            <a:pPr algn="just" eaLnBrk="0" hangingPunct="0"/>
            <a:r>
              <a:rPr lang="ru-RU" sz="2000" b="1" dirty="0">
                <a:solidFill>
                  <a:srgbClr val="008000"/>
                </a:solidFill>
                <a:latin typeface="Courier New" pitchFamily="49" charset="0"/>
                <a:cs typeface="Times New Roman" pitchFamily="18" charset="0"/>
              </a:rPr>
              <a:t>//   (3 </a:t>
            </a:r>
            <a:r>
              <a:rPr lang="en-US" sz="2000" b="1" dirty="0" smtClean="0">
                <a:solidFill>
                  <a:srgbClr val="008000"/>
                </a:solidFill>
                <a:latin typeface="Courier New" pitchFamily="49" charset="0"/>
                <a:cs typeface="Times New Roman" pitchFamily="18" charset="0"/>
              </a:rPr>
              <a:t>arrays indexed starting with zero</a:t>
            </a:r>
            <a:r>
              <a:rPr lang="ru-RU" sz="2000" b="1" dirty="0" smtClean="0">
                <a:solidFill>
                  <a:srgbClr val="008000"/>
                </a:solidFill>
                <a:latin typeface="Courier New" pitchFamily="49" charset="0"/>
                <a:cs typeface="Times New Roman" pitchFamily="18" charset="0"/>
              </a:rPr>
              <a:t>)</a:t>
            </a:r>
            <a:endParaRPr lang="ru-RU" sz="2000" b="1" dirty="0"/>
          </a:p>
          <a:p>
            <a:pPr algn="just" eaLnBrk="0" hangingPunct="0"/>
            <a:r>
              <a:rPr lang="ru-RU" sz="2000" b="1" dirty="0">
                <a:solidFill>
                  <a:srgbClr val="008000"/>
                </a:solidFill>
                <a:latin typeface="Courier New" pitchFamily="49" charset="0"/>
                <a:cs typeface="Times New Roman" pitchFamily="18" charset="0"/>
              </a:rPr>
              <a:t>// </a:t>
            </a:r>
            <a:r>
              <a:rPr lang="en-US" sz="2000" b="1" dirty="0" smtClean="0">
                <a:solidFill>
                  <a:srgbClr val="008000"/>
                </a:solidFill>
                <a:latin typeface="Courier New" pitchFamily="49" charset="0"/>
                <a:cs typeface="Times New Roman" pitchFamily="18" charset="0"/>
              </a:rPr>
              <a:t>Returns </a:t>
            </a:r>
            <a:r>
              <a:rPr lang="ru-RU" sz="2000" b="1" dirty="0" err="1" smtClean="0">
                <a:solidFill>
                  <a:srgbClr val="008000"/>
                </a:solidFill>
                <a:latin typeface="Courier New" pitchFamily="49" charset="0"/>
                <a:cs typeface="Times New Roman" pitchFamily="18" charset="0"/>
              </a:rPr>
              <a:t>max|Cij</a:t>
            </a:r>
            <a:r>
              <a:rPr lang="ru-RU" sz="2000" b="1" dirty="0">
                <a:solidFill>
                  <a:srgbClr val="008000"/>
                </a:solidFill>
                <a:latin typeface="Courier New" pitchFamily="49" charset="0"/>
                <a:cs typeface="Times New Roman" pitchFamily="18" charset="0"/>
              </a:rPr>
              <a:t>|, </a:t>
            </a:r>
            <a:r>
              <a:rPr lang="en-US" sz="2000" b="1" dirty="0" smtClean="0">
                <a:solidFill>
                  <a:srgbClr val="008000"/>
                </a:solidFill>
                <a:latin typeface="Courier New" pitchFamily="49" charset="0"/>
                <a:cs typeface="Times New Roman" pitchFamily="18" charset="0"/>
              </a:rPr>
              <a:t>where</a:t>
            </a:r>
            <a:r>
              <a:rPr lang="ru-RU" sz="2000" b="1" dirty="0" smtClean="0">
                <a:solidFill>
                  <a:srgbClr val="008000"/>
                </a:solidFill>
                <a:latin typeface="Courier New" pitchFamily="49" charset="0"/>
                <a:cs typeface="Times New Roman" pitchFamily="18" charset="0"/>
              </a:rPr>
              <a:t> </a:t>
            </a:r>
            <a:r>
              <a:rPr lang="ru-RU" sz="2000" b="1" dirty="0">
                <a:solidFill>
                  <a:srgbClr val="008000"/>
                </a:solidFill>
                <a:latin typeface="Courier New" pitchFamily="49" charset="0"/>
                <a:cs typeface="Times New Roman" pitchFamily="18" charset="0"/>
              </a:rPr>
              <a:t>C = A - B</a:t>
            </a:r>
            <a:endParaRPr lang="ru-RU" sz="2000" b="1" dirty="0"/>
          </a:p>
          <a:p>
            <a:pPr algn="just" eaLnBrk="0" hangingPunct="0"/>
            <a:r>
              <a:rPr lang="ru-RU" sz="2000" b="1" dirty="0">
                <a:solidFill>
                  <a:srgbClr val="008000"/>
                </a:solidFill>
                <a:latin typeface="Courier New" pitchFamily="49" charset="0"/>
                <a:cs typeface="Times New Roman" pitchFamily="18" charset="0"/>
              </a:rPr>
              <a:t>// </a:t>
            </a:r>
            <a:r>
              <a:rPr lang="en-US" sz="2000" b="1" dirty="0" smtClean="0">
                <a:solidFill>
                  <a:srgbClr val="008000"/>
                </a:solidFill>
                <a:latin typeface="Courier New" pitchFamily="49" charset="0"/>
                <a:cs typeface="Times New Roman" pitchFamily="18" charset="0"/>
              </a:rPr>
              <a:t>Uses MKL-function for comparing</a:t>
            </a:r>
            <a:endParaRPr lang="ru-RU" sz="2000" b="1" dirty="0"/>
          </a:p>
          <a:p>
            <a:pPr algn="just" eaLnBrk="0" hangingPunct="0"/>
            <a:r>
              <a:rPr lang="ru-RU" sz="2000" b="1" dirty="0">
                <a:solidFill>
                  <a:srgbClr val="008000"/>
                </a:solidFill>
                <a:latin typeface="Courier New" pitchFamily="49" charset="0"/>
                <a:cs typeface="Times New Roman" pitchFamily="18" charset="0"/>
              </a:rPr>
              <a:t>// </a:t>
            </a:r>
            <a:r>
              <a:rPr lang="en-US" sz="2000" b="1" dirty="0" smtClean="0">
                <a:solidFill>
                  <a:srgbClr val="008000"/>
                </a:solidFill>
                <a:latin typeface="Courier New" pitchFamily="49" charset="0"/>
                <a:cs typeface="Times New Roman" pitchFamily="18" charset="0"/>
              </a:rPr>
              <a:t>Returns operation success indicator</a:t>
            </a:r>
            <a:r>
              <a:rPr lang="ru-RU" sz="2000" b="1" dirty="0" smtClean="0">
                <a:solidFill>
                  <a:srgbClr val="008000"/>
                </a:solidFill>
                <a:latin typeface="Courier New" pitchFamily="49" charset="0"/>
                <a:cs typeface="Times New Roman" pitchFamily="18" charset="0"/>
              </a:rPr>
              <a:t>: </a:t>
            </a:r>
            <a:r>
              <a:rPr lang="ru-RU" sz="2000" b="1" dirty="0">
                <a:solidFill>
                  <a:srgbClr val="008000"/>
                </a:solidFill>
                <a:latin typeface="Courier New" pitchFamily="49" charset="0"/>
                <a:cs typeface="Times New Roman" pitchFamily="18" charset="0"/>
              </a:rPr>
              <a:t>0 - ОК, </a:t>
            </a:r>
            <a:endParaRPr lang="ru-RU" sz="2000" b="1" dirty="0"/>
          </a:p>
          <a:p>
            <a:pPr algn="just" eaLnBrk="0" hangingPunct="0"/>
            <a:r>
              <a:rPr lang="en-US" sz="2000" b="1" dirty="0">
                <a:solidFill>
                  <a:srgbClr val="008000"/>
                </a:solidFill>
                <a:latin typeface="Courier New" pitchFamily="49" charset="0"/>
                <a:cs typeface="Times New Roman" pitchFamily="18" charset="0"/>
              </a:rPr>
              <a:t>//   1 </a:t>
            </a:r>
            <a:r>
              <a:rPr lang="en-US" sz="2000" b="1" dirty="0" smtClean="0">
                <a:solidFill>
                  <a:srgbClr val="008000"/>
                </a:solidFill>
                <a:latin typeface="Courier New" pitchFamily="49" charset="0"/>
                <a:cs typeface="Times New Roman" pitchFamily="18" charset="0"/>
              </a:rPr>
              <a:t>– sizes do not coincide </a:t>
            </a:r>
            <a:r>
              <a:rPr lang="en-US" sz="2000" b="1" dirty="0">
                <a:solidFill>
                  <a:srgbClr val="008000"/>
                </a:solidFill>
                <a:latin typeface="Courier New" pitchFamily="49" charset="0"/>
                <a:cs typeface="Times New Roman" pitchFamily="18" charset="0"/>
              </a:rPr>
              <a:t>(N)</a:t>
            </a:r>
            <a:endParaRPr lang="ru-RU" sz="2000" b="1" dirty="0"/>
          </a:p>
          <a:p>
            <a:pPr algn="just" eaLnBrk="0" hangingPunct="0"/>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SparseDiff</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crsMatrix</a:t>
            </a:r>
            <a:r>
              <a:rPr lang="en-US" sz="2000" b="1" dirty="0">
                <a:latin typeface="Courier New" pitchFamily="49" charset="0"/>
                <a:cs typeface="Times New Roman" pitchFamily="18" charset="0"/>
              </a:rPr>
              <a:t> A, </a:t>
            </a:r>
            <a:r>
              <a:rPr lang="en-US" sz="2000" b="1" dirty="0" err="1">
                <a:latin typeface="Courier New" pitchFamily="49" charset="0"/>
                <a:cs typeface="Times New Roman" pitchFamily="18" charset="0"/>
              </a:rPr>
              <a:t>crsMatrix</a:t>
            </a:r>
            <a:r>
              <a:rPr lang="en-US" sz="2000" b="1" dirty="0">
                <a:latin typeface="Courier New" pitchFamily="49" charset="0"/>
                <a:cs typeface="Times New Roman" pitchFamily="18" charset="0"/>
              </a:rPr>
              <a:t> B, </a:t>
            </a:r>
            <a:r>
              <a:rPr lang="en-US" sz="2000" b="1" dirty="0">
                <a:solidFill>
                  <a:srgbClr val="0000FF"/>
                </a:solidFill>
                <a:latin typeface="Courier New" pitchFamily="49" charset="0"/>
                <a:cs typeface="Times New Roman" pitchFamily="18" charset="0"/>
              </a:rPr>
              <a:t>double</a:t>
            </a:r>
            <a:r>
              <a:rPr lang="en-US" sz="2000" b="1" dirty="0">
                <a:latin typeface="Courier New" pitchFamily="49" charset="0"/>
                <a:cs typeface="Times New Roman" pitchFamily="18" charset="0"/>
              </a:rPr>
              <a:t> &amp;diff)</a:t>
            </a:r>
            <a:endParaRPr lang="en-US" sz="2000" b="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
          <p:cNvSpPr>
            <a:spLocks noChangeArrowheads="1"/>
          </p:cNvSpPr>
          <p:nvPr/>
        </p:nvSpPr>
        <p:spPr bwMode="auto">
          <a:xfrm>
            <a:off x="287338" y="182265"/>
            <a:ext cx="9418637" cy="6463308"/>
          </a:xfrm>
          <a:prstGeom prst="rect">
            <a:avLst/>
          </a:prstGeom>
          <a:solidFill>
            <a:srgbClr val="CCCCCC"/>
          </a:solidFill>
          <a:ln w="9525">
            <a:noFill/>
            <a:miter lim="800000"/>
            <a:headEnd/>
            <a:tailEnd/>
          </a:ln>
        </p:spPr>
        <p:txBody>
          <a:bodyPr anchor="ctr">
            <a:spAutoFit/>
          </a:bodyPr>
          <a:lstStyle/>
          <a:p>
            <a:pPr algn="just" eaLnBrk="0" hangingPunct="0"/>
            <a:r>
              <a:rPr lang="en-US" b="1" dirty="0" err="1">
                <a:solidFill>
                  <a:srgbClr val="0000FF"/>
                </a:solidFill>
                <a:latin typeface="Courier New" pitchFamily="49" charset="0"/>
                <a:cs typeface="Times New Roman" pitchFamily="18" charset="0"/>
              </a:rPr>
              <a:t>int</a:t>
            </a:r>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SparseDiff</a:t>
            </a:r>
            <a:r>
              <a:rPr lang="en-US" b="1" dirty="0">
                <a:latin typeface="Courier New" pitchFamily="49" charset="0"/>
                <a:cs typeface="Times New Roman" pitchFamily="18" charset="0"/>
              </a:rPr>
              <a:t>(</a:t>
            </a:r>
            <a:r>
              <a:rPr lang="en-US" b="1" dirty="0" err="1">
                <a:latin typeface="Courier New" pitchFamily="49" charset="0"/>
                <a:cs typeface="Times New Roman" pitchFamily="18" charset="0"/>
              </a:rPr>
              <a:t>crsMatrix</a:t>
            </a:r>
            <a:r>
              <a:rPr lang="en-US" b="1" dirty="0">
                <a:latin typeface="Courier New" pitchFamily="49" charset="0"/>
                <a:cs typeface="Times New Roman" pitchFamily="18" charset="0"/>
              </a:rPr>
              <a:t> A, </a:t>
            </a:r>
            <a:r>
              <a:rPr lang="en-US" b="1" dirty="0" err="1">
                <a:latin typeface="Courier New" pitchFamily="49" charset="0"/>
                <a:cs typeface="Times New Roman" pitchFamily="18" charset="0"/>
              </a:rPr>
              <a:t>crsMatrix</a:t>
            </a:r>
            <a:r>
              <a:rPr lang="en-US" b="1" dirty="0">
                <a:latin typeface="Courier New" pitchFamily="49" charset="0"/>
                <a:cs typeface="Times New Roman" pitchFamily="18" charset="0"/>
              </a:rPr>
              <a:t> B, </a:t>
            </a:r>
            <a:r>
              <a:rPr lang="en-US" b="1" dirty="0">
                <a:solidFill>
                  <a:srgbClr val="0000FF"/>
                </a:solidFill>
                <a:latin typeface="Courier New" pitchFamily="49" charset="0"/>
                <a:cs typeface="Times New Roman" pitchFamily="18" charset="0"/>
              </a:rPr>
              <a:t>double</a:t>
            </a:r>
            <a:r>
              <a:rPr lang="en-US" b="1" dirty="0">
                <a:latin typeface="Courier New" pitchFamily="49" charset="0"/>
                <a:cs typeface="Times New Roman" pitchFamily="18" charset="0"/>
              </a:rPr>
              <a:t> &amp;diff)</a:t>
            </a:r>
            <a:endParaRPr lang="ru-RU" b="1" dirty="0"/>
          </a:p>
          <a:p>
            <a:pPr algn="just" eaLnBrk="0" hangingPunct="0"/>
            <a:r>
              <a:rPr lang="en-US" b="1" dirty="0">
                <a:latin typeface="Courier New" pitchFamily="49" charset="0"/>
                <a:cs typeface="Times New Roman" pitchFamily="18" charset="0"/>
              </a:rPr>
              <a:t>{</a:t>
            </a:r>
            <a:endParaRPr lang="ru-RU" b="1" dirty="0"/>
          </a:p>
          <a:p>
            <a:pPr algn="just" eaLnBrk="0" hangingPunct="0"/>
            <a:r>
              <a:rPr lang="en-US" b="1" dirty="0">
                <a:latin typeface="Courier New" pitchFamily="49" charset="0"/>
                <a:cs typeface="Times New Roman" pitchFamily="18" charset="0"/>
              </a:rPr>
              <a:t>  </a:t>
            </a:r>
            <a:r>
              <a:rPr lang="en-US" b="1" dirty="0">
                <a:solidFill>
                  <a:srgbClr val="0000FF"/>
                </a:solidFill>
                <a:latin typeface="Courier New" pitchFamily="49" charset="0"/>
                <a:cs typeface="Times New Roman" pitchFamily="18" charset="0"/>
              </a:rPr>
              <a:t>if</a:t>
            </a:r>
            <a:r>
              <a:rPr lang="en-US" b="1" dirty="0">
                <a:latin typeface="Courier New" pitchFamily="49" charset="0"/>
                <a:cs typeface="Times New Roman" pitchFamily="18" charset="0"/>
              </a:rPr>
              <a:t> (A.N != B.N)</a:t>
            </a:r>
            <a:endParaRPr lang="ru-RU" b="1" dirty="0"/>
          </a:p>
          <a:p>
            <a:pPr algn="just" eaLnBrk="0" hangingPunct="0"/>
            <a:r>
              <a:rPr lang="en-US" b="1" dirty="0">
                <a:latin typeface="Courier New" pitchFamily="49" charset="0"/>
                <a:cs typeface="Times New Roman" pitchFamily="18" charset="0"/>
              </a:rPr>
              <a:t>    </a:t>
            </a:r>
            <a:r>
              <a:rPr lang="en-US" b="1" dirty="0">
                <a:solidFill>
                  <a:srgbClr val="0000FF"/>
                </a:solidFill>
                <a:latin typeface="Courier New" pitchFamily="49" charset="0"/>
                <a:cs typeface="Times New Roman" pitchFamily="18" charset="0"/>
              </a:rPr>
              <a:t>return</a:t>
            </a:r>
            <a:r>
              <a:rPr lang="en-US" b="1" dirty="0">
                <a:latin typeface="Courier New" pitchFamily="49" charset="0"/>
                <a:cs typeface="Times New Roman" pitchFamily="18" charset="0"/>
              </a:rPr>
              <a:t> 1;</a:t>
            </a:r>
            <a:endParaRPr lang="ru-RU" b="1" dirty="0"/>
          </a:p>
          <a:p>
            <a:pPr algn="just" eaLnBrk="0" hangingPunct="0"/>
            <a:r>
              <a:rPr lang="en-US" b="1" dirty="0">
                <a:latin typeface="Courier New" pitchFamily="49" charset="0"/>
                <a:cs typeface="Times New Roman" pitchFamily="18" charset="0"/>
              </a:rPr>
              <a:t>  </a:t>
            </a:r>
            <a:r>
              <a:rPr lang="en-US" b="1" dirty="0" err="1">
                <a:solidFill>
                  <a:srgbClr val="0000FF"/>
                </a:solidFill>
                <a:latin typeface="Courier New" pitchFamily="49" charset="0"/>
                <a:cs typeface="Times New Roman" pitchFamily="18" charset="0"/>
              </a:rPr>
              <a:t>int</a:t>
            </a:r>
            <a:r>
              <a:rPr lang="en-US" b="1" dirty="0">
                <a:latin typeface="Courier New" pitchFamily="49" charset="0"/>
                <a:cs typeface="Times New Roman" pitchFamily="18" charset="0"/>
              </a:rPr>
              <a:t> n = A.N;</a:t>
            </a:r>
            <a:endParaRPr lang="ru-RU" b="1" dirty="0"/>
          </a:p>
          <a:p>
            <a:pPr algn="just" eaLnBrk="0" hangingPunct="0"/>
            <a:r>
              <a:rPr lang="en-US" b="1" dirty="0">
                <a:solidFill>
                  <a:srgbClr val="008000"/>
                </a:solidFill>
                <a:latin typeface="Courier New" pitchFamily="49" charset="0"/>
                <a:cs typeface="Times New Roman" pitchFamily="18" charset="0"/>
              </a:rPr>
              <a:t>  // </a:t>
            </a:r>
            <a:r>
              <a:rPr lang="en-US" b="1" dirty="0" smtClean="0">
                <a:solidFill>
                  <a:srgbClr val="008000"/>
                </a:solidFill>
                <a:latin typeface="Courier New" pitchFamily="49" charset="0"/>
                <a:cs typeface="Times New Roman" pitchFamily="18" charset="0"/>
              </a:rPr>
              <a:t>Calculate C </a:t>
            </a:r>
            <a:r>
              <a:rPr lang="en-US" b="1" dirty="0">
                <a:solidFill>
                  <a:srgbClr val="008000"/>
                </a:solidFill>
                <a:latin typeface="Courier New" pitchFamily="49" charset="0"/>
                <a:cs typeface="Times New Roman" pitchFamily="18" charset="0"/>
              </a:rPr>
              <a:t>= A </a:t>
            </a:r>
            <a:r>
              <a:rPr lang="en-US" b="1" dirty="0" smtClean="0">
                <a:solidFill>
                  <a:srgbClr val="008000"/>
                </a:solidFill>
                <a:latin typeface="Courier New" pitchFamily="49" charset="0"/>
                <a:cs typeface="Times New Roman" pitchFamily="18" charset="0"/>
              </a:rPr>
              <a:t>– B using MKL</a:t>
            </a:r>
            <a:endParaRPr lang="ru-RU" b="1" dirty="0"/>
          </a:p>
          <a:p>
            <a:pPr algn="just" eaLnBrk="0" hangingPunct="0"/>
            <a:r>
              <a:rPr lang="en-US" b="1" dirty="0">
                <a:solidFill>
                  <a:srgbClr val="008000"/>
                </a:solidFill>
                <a:latin typeface="Courier New" pitchFamily="49" charset="0"/>
                <a:cs typeface="Times New Roman" pitchFamily="18" charset="0"/>
              </a:rPr>
              <a:t>  </a:t>
            </a:r>
            <a:r>
              <a:rPr lang="ru-RU" b="1" dirty="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Data structure in the </a:t>
            </a:r>
            <a:r>
              <a:rPr lang="ru-RU" b="1" dirty="0" smtClean="0">
                <a:solidFill>
                  <a:srgbClr val="008000"/>
                </a:solidFill>
                <a:latin typeface="Courier New" pitchFamily="49" charset="0"/>
                <a:cs typeface="Times New Roman" pitchFamily="18" charset="0"/>
              </a:rPr>
              <a:t>MKL</a:t>
            </a:r>
            <a:r>
              <a:rPr lang="en-US" b="1" dirty="0" smtClean="0">
                <a:solidFill>
                  <a:srgbClr val="008000"/>
                </a:solidFill>
                <a:latin typeface="Courier New" pitchFamily="49" charset="0"/>
                <a:cs typeface="Times New Roman" pitchFamily="18" charset="0"/>
              </a:rPr>
              <a:t>-style</a:t>
            </a:r>
            <a:endParaRPr lang="ru-RU" b="1" dirty="0"/>
          </a:p>
          <a:p>
            <a:pPr algn="just" eaLnBrk="0" hangingPunct="0"/>
            <a:r>
              <a:rPr lang="ru-RU" b="1" dirty="0">
                <a:latin typeface="Courier New" pitchFamily="49" charset="0"/>
                <a:cs typeface="Times New Roman" pitchFamily="18" charset="0"/>
              </a:rPr>
              <a:t>  </a:t>
            </a:r>
            <a:r>
              <a:rPr lang="ru-RU" b="1" dirty="0" err="1">
                <a:solidFill>
                  <a:srgbClr val="0000FF"/>
                </a:solidFill>
                <a:latin typeface="Courier New" pitchFamily="49" charset="0"/>
                <a:cs typeface="Times New Roman" pitchFamily="18" charset="0"/>
              </a:rPr>
              <a:t>double</a:t>
            </a:r>
            <a:r>
              <a:rPr lang="ru-RU" b="1" dirty="0">
                <a:latin typeface="Courier New" pitchFamily="49" charset="0"/>
                <a:cs typeface="Times New Roman" pitchFamily="18" charset="0"/>
              </a:rPr>
              <a:t> *c = 0; </a:t>
            </a:r>
            <a:r>
              <a:rPr lang="ru-RU" b="1" dirty="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Values</a:t>
            </a:r>
            <a:endParaRPr lang="ru-RU" b="1" dirty="0"/>
          </a:p>
          <a:p>
            <a:pPr algn="just" eaLnBrk="0" hangingPunct="0"/>
            <a:r>
              <a:rPr lang="ru-RU" b="1" dirty="0">
                <a:latin typeface="Courier New" pitchFamily="49" charset="0"/>
                <a:cs typeface="Times New Roman" pitchFamily="18" charset="0"/>
              </a:rPr>
              <a:t>  </a:t>
            </a:r>
            <a:r>
              <a:rPr lang="ru-RU" b="1" dirty="0" err="1">
                <a:solidFill>
                  <a:srgbClr val="0000FF"/>
                </a:solidFill>
                <a:latin typeface="Courier New" pitchFamily="49" charset="0"/>
                <a:cs typeface="Times New Roman" pitchFamily="18" charset="0"/>
              </a:rPr>
              <a:t>int</a:t>
            </a:r>
            <a:r>
              <a:rPr lang="ru-RU" b="1" dirty="0">
                <a:latin typeface="Courier New" pitchFamily="49" charset="0"/>
                <a:cs typeface="Times New Roman" pitchFamily="18" charset="0"/>
              </a:rPr>
              <a:t> *</a:t>
            </a:r>
            <a:r>
              <a:rPr lang="ru-RU" b="1" dirty="0" err="1">
                <a:latin typeface="Courier New" pitchFamily="49" charset="0"/>
                <a:cs typeface="Times New Roman" pitchFamily="18" charset="0"/>
              </a:rPr>
              <a:t>jc</a:t>
            </a:r>
            <a:r>
              <a:rPr lang="ru-RU" b="1" dirty="0">
                <a:latin typeface="Courier New" pitchFamily="49" charset="0"/>
                <a:cs typeface="Times New Roman" pitchFamily="18" charset="0"/>
              </a:rPr>
              <a:t> = 0;   </a:t>
            </a:r>
            <a:r>
              <a:rPr lang="ru-RU" b="1" dirty="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Columns numbers </a:t>
            </a:r>
            <a:r>
              <a:rPr lang="ru-RU" b="1" dirty="0" smtClean="0">
                <a:solidFill>
                  <a:srgbClr val="008000"/>
                </a:solidFill>
                <a:latin typeface="Courier New" pitchFamily="49" charset="0"/>
                <a:cs typeface="Times New Roman" pitchFamily="18" charset="0"/>
              </a:rPr>
              <a:t>(</a:t>
            </a:r>
            <a:r>
              <a:rPr lang="en-US" b="1" dirty="0" smtClean="0">
                <a:solidFill>
                  <a:srgbClr val="008000"/>
                </a:solidFill>
                <a:latin typeface="Courier New" pitchFamily="49" charset="0"/>
                <a:cs typeface="Times New Roman" pitchFamily="18" charset="0"/>
              </a:rPr>
              <a:t>numeration starts with 1</a:t>
            </a:r>
            <a:r>
              <a:rPr lang="ru-RU" b="1" dirty="0" smtClean="0">
                <a:solidFill>
                  <a:srgbClr val="008000"/>
                </a:solidFill>
                <a:latin typeface="Courier New" pitchFamily="49" charset="0"/>
                <a:cs typeface="Times New Roman" pitchFamily="18" charset="0"/>
              </a:rPr>
              <a:t>)</a:t>
            </a:r>
            <a:endParaRPr lang="ru-RU" b="1" dirty="0"/>
          </a:p>
          <a:p>
            <a:pPr algn="just" eaLnBrk="0" hangingPunct="0"/>
            <a:r>
              <a:rPr lang="ru-RU" b="1" dirty="0">
                <a:latin typeface="Courier New" pitchFamily="49" charset="0"/>
                <a:cs typeface="Times New Roman" pitchFamily="18" charset="0"/>
              </a:rPr>
              <a:t>  </a:t>
            </a:r>
            <a:r>
              <a:rPr lang="ru-RU" b="1" dirty="0" err="1">
                <a:solidFill>
                  <a:srgbClr val="0000FF"/>
                </a:solidFill>
                <a:latin typeface="Courier New" pitchFamily="49" charset="0"/>
                <a:cs typeface="Times New Roman" pitchFamily="18" charset="0"/>
              </a:rPr>
              <a:t>int</a:t>
            </a:r>
            <a:r>
              <a:rPr lang="ru-RU" b="1" dirty="0">
                <a:latin typeface="Courier New" pitchFamily="49" charset="0"/>
                <a:cs typeface="Times New Roman" pitchFamily="18" charset="0"/>
              </a:rPr>
              <a:t> *</a:t>
            </a:r>
            <a:r>
              <a:rPr lang="ru-RU" b="1" dirty="0" err="1">
                <a:latin typeface="Courier New" pitchFamily="49" charset="0"/>
                <a:cs typeface="Times New Roman" pitchFamily="18" charset="0"/>
              </a:rPr>
              <a:t>ic</a:t>
            </a:r>
            <a:r>
              <a:rPr lang="ru-RU" b="1" dirty="0">
                <a:latin typeface="Courier New" pitchFamily="49" charset="0"/>
                <a:cs typeface="Times New Roman" pitchFamily="18" charset="0"/>
              </a:rPr>
              <a:t>;       </a:t>
            </a:r>
            <a:r>
              <a:rPr lang="ru-RU" b="1" dirty="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Indices of the first elements in the rows</a:t>
            </a:r>
            <a:endParaRPr lang="ru-RU" b="1" dirty="0"/>
          </a:p>
          <a:p>
            <a:pPr algn="just" eaLnBrk="0" hangingPunct="0"/>
            <a:r>
              <a:rPr lang="ru-RU" b="1" dirty="0">
                <a:solidFill>
                  <a:srgbClr val="008000"/>
                </a:solidFill>
                <a:latin typeface="Courier New" pitchFamily="49" charset="0"/>
                <a:cs typeface="Times New Roman" pitchFamily="18" charset="0"/>
              </a:rPr>
              <a:t>                 // </a:t>
            </a:r>
            <a:r>
              <a:rPr lang="ru-RU" b="1" dirty="0" smtClean="0">
                <a:solidFill>
                  <a:srgbClr val="008000"/>
                </a:solidFill>
                <a:latin typeface="Courier New" pitchFamily="49" charset="0"/>
                <a:cs typeface="Times New Roman" pitchFamily="18" charset="0"/>
              </a:rPr>
              <a:t>(</a:t>
            </a:r>
            <a:r>
              <a:rPr lang="en-US" b="1" dirty="0">
                <a:solidFill>
                  <a:srgbClr val="008000"/>
                </a:solidFill>
                <a:latin typeface="Courier New" pitchFamily="49" charset="0"/>
                <a:cs typeface="Times New Roman" pitchFamily="18" charset="0"/>
              </a:rPr>
              <a:t>numeration </a:t>
            </a:r>
            <a:r>
              <a:rPr lang="en-US" b="1" dirty="0" smtClean="0">
                <a:solidFill>
                  <a:srgbClr val="008000"/>
                </a:solidFill>
                <a:latin typeface="Courier New" pitchFamily="49" charset="0"/>
                <a:cs typeface="Times New Roman" pitchFamily="18" charset="0"/>
              </a:rPr>
              <a:t>starts </a:t>
            </a:r>
            <a:r>
              <a:rPr lang="en-US" b="1" dirty="0">
                <a:solidFill>
                  <a:srgbClr val="008000"/>
                </a:solidFill>
                <a:latin typeface="Courier New" pitchFamily="49" charset="0"/>
                <a:cs typeface="Times New Roman" pitchFamily="18" charset="0"/>
              </a:rPr>
              <a:t>with 1</a:t>
            </a:r>
            <a:r>
              <a:rPr lang="ru-RU" b="1" dirty="0" smtClean="0">
                <a:solidFill>
                  <a:srgbClr val="008000"/>
                </a:solidFill>
                <a:latin typeface="Courier New" pitchFamily="49" charset="0"/>
                <a:cs typeface="Times New Roman" pitchFamily="18" charset="0"/>
              </a:rPr>
              <a:t>)</a:t>
            </a:r>
            <a:endParaRPr lang="ru-RU" b="1" dirty="0"/>
          </a:p>
          <a:p>
            <a:pPr algn="just" eaLnBrk="0" hangingPunct="0"/>
            <a:r>
              <a:rPr lang="ru-RU" b="1" dirty="0">
                <a:solidFill>
                  <a:srgbClr val="008000"/>
                </a:solidFill>
                <a:latin typeface="Courier New" pitchFamily="49" charset="0"/>
                <a:cs typeface="Times New Roman" pitchFamily="18" charset="0"/>
              </a:rPr>
              <a:t>  // </a:t>
            </a:r>
            <a:r>
              <a:rPr lang="en-US" b="1" dirty="0" smtClean="0">
                <a:solidFill>
                  <a:srgbClr val="008000"/>
                </a:solidFill>
                <a:latin typeface="Courier New" pitchFamily="49" charset="0"/>
                <a:cs typeface="Times New Roman" pitchFamily="18" charset="0"/>
              </a:rPr>
              <a:t>Set up the parameters to call the MKL-function</a:t>
            </a:r>
            <a:endParaRPr lang="ru-RU" b="1" dirty="0"/>
          </a:p>
          <a:p>
            <a:pPr algn="just" eaLnBrk="0" hangingPunct="0"/>
            <a:r>
              <a:rPr lang="ru-RU" b="1" dirty="0">
                <a:solidFill>
                  <a:srgbClr val="008000"/>
                </a:solidFill>
                <a:latin typeface="Courier New" pitchFamily="49" charset="0"/>
                <a:cs typeface="Times New Roman" pitchFamily="18" charset="0"/>
              </a:rPr>
              <a:t>  // </a:t>
            </a:r>
            <a:r>
              <a:rPr lang="en-US" b="1" dirty="0" err="1" smtClean="0">
                <a:solidFill>
                  <a:srgbClr val="008000"/>
                </a:solidFill>
                <a:latin typeface="Courier New" pitchFamily="49" charset="0"/>
                <a:cs typeface="Times New Roman" pitchFamily="18" charset="0"/>
              </a:rPr>
              <a:t>Reindex</a:t>
            </a:r>
            <a:r>
              <a:rPr lang="en-US" b="1" dirty="0" smtClean="0">
                <a:solidFill>
                  <a:srgbClr val="008000"/>
                </a:solidFill>
                <a:latin typeface="Courier New" pitchFamily="49" charset="0"/>
                <a:cs typeface="Times New Roman" pitchFamily="18" charset="0"/>
              </a:rPr>
              <a:t> the matrices </a:t>
            </a:r>
            <a:r>
              <a:rPr lang="ru-RU" b="1" dirty="0" smtClean="0">
                <a:solidFill>
                  <a:srgbClr val="008000"/>
                </a:solidFill>
                <a:latin typeface="Courier New" pitchFamily="49" charset="0"/>
                <a:cs typeface="Times New Roman" pitchFamily="18" charset="0"/>
              </a:rPr>
              <a:t>A </a:t>
            </a:r>
            <a:r>
              <a:rPr lang="en-US" b="1" dirty="0" smtClean="0">
                <a:solidFill>
                  <a:srgbClr val="008000"/>
                </a:solidFill>
                <a:latin typeface="Courier New" pitchFamily="49" charset="0"/>
                <a:cs typeface="Times New Roman" pitchFamily="18" charset="0"/>
              </a:rPr>
              <a:t>and</a:t>
            </a:r>
            <a:r>
              <a:rPr lang="ru-RU" b="1" dirty="0" smtClean="0">
                <a:solidFill>
                  <a:srgbClr val="008000"/>
                </a:solidFill>
                <a:latin typeface="Courier New" pitchFamily="49" charset="0"/>
                <a:cs typeface="Times New Roman" pitchFamily="18" charset="0"/>
              </a:rPr>
              <a:t> </a:t>
            </a:r>
            <a:r>
              <a:rPr lang="ru-RU" b="1" dirty="0">
                <a:solidFill>
                  <a:srgbClr val="008000"/>
                </a:solidFill>
                <a:latin typeface="Courier New" pitchFamily="49" charset="0"/>
                <a:cs typeface="Times New Roman" pitchFamily="18" charset="0"/>
              </a:rPr>
              <a:t>B </a:t>
            </a:r>
            <a:r>
              <a:rPr lang="en-US" b="1" dirty="0" smtClean="0">
                <a:solidFill>
                  <a:srgbClr val="008000"/>
                </a:solidFill>
                <a:latin typeface="Courier New" pitchFamily="49" charset="0"/>
                <a:cs typeface="Times New Roman" pitchFamily="18" charset="0"/>
              </a:rPr>
              <a:t>starting with one</a:t>
            </a:r>
            <a:endParaRPr lang="ru-RU" b="1" dirty="0"/>
          </a:p>
          <a:p>
            <a:pPr algn="just" eaLnBrk="0" hangingPunct="0"/>
            <a:r>
              <a:rPr lang="ru-RU" b="1" dirty="0">
                <a:latin typeface="Courier New" pitchFamily="49" charset="0"/>
                <a:cs typeface="Times New Roman" pitchFamily="18" charset="0"/>
              </a:rPr>
              <a:t>  </a:t>
            </a:r>
            <a:r>
              <a:rPr lang="en-US" b="1" dirty="0" err="1">
                <a:solidFill>
                  <a:srgbClr val="0000FF"/>
                </a:solidFill>
                <a:latin typeface="Courier New" pitchFamily="49" charset="0"/>
                <a:cs typeface="Times New Roman" pitchFamily="18" charset="0"/>
              </a:rPr>
              <a:t>int</a:t>
            </a:r>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i</a:t>
            </a:r>
            <a:r>
              <a:rPr lang="en-US" b="1" dirty="0">
                <a:latin typeface="Courier New" pitchFamily="49" charset="0"/>
                <a:cs typeface="Times New Roman" pitchFamily="18" charset="0"/>
              </a:rPr>
              <a:t>, j;</a:t>
            </a:r>
            <a:endParaRPr lang="ru-RU" b="1" dirty="0"/>
          </a:p>
          <a:p>
            <a:pPr algn="just" eaLnBrk="0" hangingPunct="0"/>
            <a:r>
              <a:rPr lang="en-US" b="1" dirty="0">
                <a:latin typeface="Courier New" pitchFamily="49" charset="0"/>
                <a:cs typeface="Times New Roman" pitchFamily="18" charset="0"/>
              </a:rPr>
              <a:t>  </a:t>
            </a:r>
            <a:r>
              <a:rPr lang="en-US" b="1" dirty="0">
                <a:solidFill>
                  <a:srgbClr val="0000FF"/>
                </a:solidFill>
                <a:latin typeface="Courier New" pitchFamily="49" charset="0"/>
                <a:cs typeface="Times New Roman" pitchFamily="18" charset="0"/>
              </a:rPr>
              <a:t>for</a:t>
            </a:r>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i</a:t>
            </a:r>
            <a:r>
              <a:rPr lang="en-US" b="1" dirty="0">
                <a:latin typeface="Courier New" pitchFamily="49" charset="0"/>
                <a:cs typeface="Times New Roman" pitchFamily="18" charset="0"/>
              </a:rPr>
              <a:t> = 0; </a:t>
            </a:r>
            <a:r>
              <a:rPr lang="en-US" b="1" dirty="0" err="1">
                <a:latin typeface="Courier New" pitchFamily="49" charset="0"/>
                <a:cs typeface="Times New Roman" pitchFamily="18" charset="0"/>
              </a:rPr>
              <a:t>i</a:t>
            </a:r>
            <a:r>
              <a:rPr lang="en-US" b="1" dirty="0">
                <a:latin typeface="Courier New" pitchFamily="49" charset="0"/>
                <a:cs typeface="Times New Roman" pitchFamily="18" charset="0"/>
              </a:rPr>
              <a:t> &lt; A.NZ; </a:t>
            </a:r>
            <a:r>
              <a:rPr lang="en-US" b="1" dirty="0" err="1">
                <a:latin typeface="Courier New" pitchFamily="49" charset="0"/>
                <a:cs typeface="Times New Roman" pitchFamily="18" charset="0"/>
              </a:rPr>
              <a:t>i</a:t>
            </a:r>
            <a:r>
              <a:rPr lang="en-US" b="1" dirty="0">
                <a:latin typeface="Courier New" pitchFamily="49" charset="0"/>
                <a:cs typeface="Times New Roman" pitchFamily="18" charset="0"/>
              </a:rPr>
              <a:t>++)</a:t>
            </a:r>
            <a:endParaRPr lang="ru-RU" b="1" dirty="0"/>
          </a:p>
          <a:p>
            <a:pPr algn="just" eaLnBrk="0" hangingPunct="0"/>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A.Col</a:t>
            </a:r>
            <a:r>
              <a:rPr lang="en-US" b="1" dirty="0">
                <a:latin typeface="Courier New" pitchFamily="49" charset="0"/>
                <a:cs typeface="Times New Roman" pitchFamily="18" charset="0"/>
              </a:rPr>
              <a:t>[</a:t>
            </a:r>
            <a:r>
              <a:rPr lang="en-US" b="1" dirty="0" err="1">
                <a:latin typeface="Courier New" pitchFamily="49" charset="0"/>
                <a:cs typeface="Times New Roman" pitchFamily="18" charset="0"/>
              </a:rPr>
              <a:t>i</a:t>
            </a:r>
            <a:r>
              <a:rPr lang="en-US" b="1" dirty="0">
                <a:latin typeface="Courier New" pitchFamily="49" charset="0"/>
                <a:cs typeface="Times New Roman" pitchFamily="18" charset="0"/>
              </a:rPr>
              <a:t>]++;</a:t>
            </a:r>
            <a:endParaRPr lang="ru-RU" b="1" dirty="0"/>
          </a:p>
          <a:p>
            <a:pPr algn="just" eaLnBrk="0" hangingPunct="0"/>
            <a:r>
              <a:rPr lang="en-US" b="1" dirty="0">
                <a:latin typeface="Courier New" pitchFamily="49" charset="0"/>
                <a:cs typeface="Times New Roman" pitchFamily="18" charset="0"/>
              </a:rPr>
              <a:t>  </a:t>
            </a:r>
            <a:r>
              <a:rPr lang="en-US" b="1" dirty="0">
                <a:solidFill>
                  <a:srgbClr val="0000FF"/>
                </a:solidFill>
                <a:latin typeface="Courier New" pitchFamily="49" charset="0"/>
                <a:cs typeface="Times New Roman" pitchFamily="18" charset="0"/>
              </a:rPr>
              <a:t>for</a:t>
            </a:r>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i</a:t>
            </a:r>
            <a:r>
              <a:rPr lang="en-US" b="1" dirty="0">
                <a:latin typeface="Courier New" pitchFamily="49" charset="0"/>
                <a:cs typeface="Times New Roman" pitchFamily="18" charset="0"/>
              </a:rPr>
              <a:t> = 0; </a:t>
            </a:r>
            <a:r>
              <a:rPr lang="en-US" b="1" dirty="0" err="1">
                <a:latin typeface="Courier New" pitchFamily="49" charset="0"/>
                <a:cs typeface="Times New Roman" pitchFamily="18" charset="0"/>
              </a:rPr>
              <a:t>i</a:t>
            </a:r>
            <a:r>
              <a:rPr lang="en-US" b="1" dirty="0">
                <a:latin typeface="Courier New" pitchFamily="49" charset="0"/>
                <a:cs typeface="Times New Roman" pitchFamily="18" charset="0"/>
              </a:rPr>
              <a:t> &lt; B.NZ; </a:t>
            </a:r>
            <a:r>
              <a:rPr lang="en-US" b="1" dirty="0" err="1">
                <a:latin typeface="Courier New" pitchFamily="49" charset="0"/>
                <a:cs typeface="Times New Roman" pitchFamily="18" charset="0"/>
              </a:rPr>
              <a:t>i</a:t>
            </a:r>
            <a:r>
              <a:rPr lang="en-US" b="1" dirty="0">
                <a:latin typeface="Courier New" pitchFamily="49" charset="0"/>
                <a:cs typeface="Times New Roman" pitchFamily="18" charset="0"/>
              </a:rPr>
              <a:t>++)</a:t>
            </a:r>
            <a:endParaRPr lang="ru-RU" b="1" dirty="0"/>
          </a:p>
          <a:p>
            <a:pPr algn="just" eaLnBrk="0" hangingPunct="0"/>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B.Col</a:t>
            </a:r>
            <a:r>
              <a:rPr lang="en-US" b="1" dirty="0">
                <a:latin typeface="Courier New" pitchFamily="49" charset="0"/>
                <a:cs typeface="Times New Roman" pitchFamily="18" charset="0"/>
              </a:rPr>
              <a:t>[</a:t>
            </a:r>
            <a:r>
              <a:rPr lang="en-US" b="1" dirty="0" err="1">
                <a:latin typeface="Courier New" pitchFamily="49" charset="0"/>
                <a:cs typeface="Times New Roman" pitchFamily="18" charset="0"/>
              </a:rPr>
              <a:t>i</a:t>
            </a:r>
            <a:r>
              <a:rPr lang="en-US" b="1" dirty="0">
                <a:latin typeface="Courier New" pitchFamily="49" charset="0"/>
                <a:cs typeface="Times New Roman" pitchFamily="18" charset="0"/>
              </a:rPr>
              <a:t>]++;</a:t>
            </a:r>
            <a:endParaRPr lang="ru-RU" b="1" dirty="0"/>
          </a:p>
          <a:p>
            <a:pPr algn="just" eaLnBrk="0" hangingPunct="0"/>
            <a:r>
              <a:rPr lang="en-US" b="1" dirty="0">
                <a:latin typeface="Courier New" pitchFamily="49" charset="0"/>
                <a:cs typeface="Times New Roman" pitchFamily="18" charset="0"/>
              </a:rPr>
              <a:t>  </a:t>
            </a:r>
            <a:r>
              <a:rPr lang="en-US" b="1" dirty="0">
                <a:solidFill>
                  <a:srgbClr val="0000FF"/>
                </a:solidFill>
                <a:latin typeface="Courier New" pitchFamily="49" charset="0"/>
                <a:cs typeface="Times New Roman" pitchFamily="18" charset="0"/>
              </a:rPr>
              <a:t>for</a:t>
            </a:r>
            <a:r>
              <a:rPr lang="en-US" b="1" dirty="0">
                <a:latin typeface="Courier New" pitchFamily="49" charset="0"/>
                <a:cs typeface="Times New Roman" pitchFamily="18" charset="0"/>
              </a:rPr>
              <a:t> (j = 0; j &lt;= A.N; j++)</a:t>
            </a:r>
            <a:endParaRPr lang="ru-RU" b="1" dirty="0"/>
          </a:p>
          <a:p>
            <a:pPr algn="just" eaLnBrk="0" hangingPunct="0"/>
            <a:r>
              <a:rPr lang="en-US" b="1" dirty="0">
                <a:latin typeface="Courier New" pitchFamily="49" charset="0"/>
                <a:cs typeface="Times New Roman" pitchFamily="18" charset="0"/>
              </a:rPr>
              <a:t>  {</a:t>
            </a:r>
            <a:endParaRPr lang="ru-RU" b="1" dirty="0"/>
          </a:p>
          <a:p>
            <a:pPr algn="just" eaLnBrk="0" hangingPunct="0"/>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A.RowIndex</a:t>
            </a:r>
            <a:r>
              <a:rPr lang="en-US" b="1" dirty="0">
                <a:latin typeface="Courier New" pitchFamily="49" charset="0"/>
                <a:cs typeface="Times New Roman" pitchFamily="18" charset="0"/>
              </a:rPr>
              <a:t>[j]++;</a:t>
            </a:r>
            <a:endParaRPr lang="ru-RU" b="1" dirty="0"/>
          </a:p>
          <a:p>
            <a:pPr algn="just" eaLnBrk="0" hangingPunct="0"/>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B.RowIndex</a:t>
            </a:r>
            <a:r>
              <a:rPr lang="en-US" b="1" dirty="0">
                <a:latin typeface="Courier New" pitchFamily="49" charset="0"/>
                <a:cs typeface="Times New Roman" pitchFamily="18" charset="0"/>
              </a:rPr>
              <a:t>[j]++;</a:t>
            </a:r>
            <a:endParaRPr lang="ru-RU" b="1" dirty="0"/>
          </a:p>
          <a:p>
            <a:pPr algn="just" eaLnBrk="0" hangingPunct="0"/>
            <a:r>
              <a:rPr lang="en-US" b="1" dirty="0">
                <a:latin typeface="Courier New" pitchFamily="49" charset="0"/>
                <a:cs typeface="Times New Roman" pitchFamily="18" charset="0"/>
              </a:rPr>
              <a:t>  </a:t>
            </a:r>
            <a:r>
              <a:rPr lang="ru-RU" b="1" dirty="0">
                <a:latin typeface="Courier New" pitchFamily="49" charset="0"/>
                <a:cs typeface="Times New Roman" pitchFamily="18" charset="0"/>
              </a:rPr>
              <a:t>}</a:t>
            </a:r>
            <a:endParaRPr lang="ru-RU"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8"/>
          <p:cNvSpPr>
            <a:spLocks noGrp="1"/>
          </p:cNvSpPr>
          <p:nvPr>
            <p:ph type="title"/>
          </p:nvPr>
        </p:nvSpPr>
        <p:spPr/>
        <p:txBody>
          <a:bodyPr/>
          <a:lstStyle/>
          <a:p>
            <a:endParaRPr lang="ru-RU" smtClean="0"/>
          </a:p>
        </p:txBody>
      </p:sp>
      <p:sp>
        <p:nvSpPr>
          <p:cNvPr id="7171" name="Содержимое 2"/>
          <p:cNvSpPr>
            <a:spLocks noGrp="1"/>
          </p:cNvSpPr>
          <p:nvPr>
            <p:ph idx="1"/>
          </p:nvPr>
        </p:nvSpPr>
        <p:spPr/>
        <p:txBody>
          <a:bodyPr/>
          <a:lstStyle/>
          <a:p>
            <a:pPr>
              <a:buFont typeface="Wingdings" pitchFamily="2" charset="2"/>
              <a:buNone/>
            </a:pPr>
            <a:endParaRPr lang="ru-RU" dirty="0" smtClean="0"/>
          </a:p>
          <a:p>
            <a:pPr>
              <a:buFont typeface="Wingdings" pitchFamily="2" charset="2"/>
              <a:buNone/>
            </a:pPr>
            <a:endParaRPr lang="ru-RU" dirty="0" smtClean="0"/>
          </a:p>
          <a:p>
            <a:pPr>
              <a:buFont typeface="Wingdings" pitchFamily="2" charset="2"/>
              <a:buNone/>
            </a:pPr>
            <a:endParaRPr lang="ru-RU" dirty="0" smtClean="0"/>
          </a:p>
          <a:p>
            <a:pPr>
              <a:buFont typeface="Wingdings" pitchFamily="2" charset="2"/>
              <a:buNone/>
            </a:pPr>
            <a:endParaRPr lang="ru-RU" dirty="0" smtClean="0"/>
          </a:p>
          <a:p>
            <a:pPr algn="ctr">
              <a:buFont typeface="Wingdings" pitchFamily="2" charset="2"/>
              <a:buNone/>
            </a:pPr>
            <a:r>
              <a:rPr lang="en-US" sz="4000" b="1" dirty="0" smtClean="0">
                <a:solidFill>
                  <a:srgbClr val="0969CD"/>
                </a:solidFill>
              </a:rPr>
              <a:t>1. Get to work</a:t>
            </a:r>
            <a:endParaRPr lang="ru-RU" sz="4000" b="1" dirty="0" smtClean="0">
              <a:solidFill>
                <a:srgbClr val="0969CD"/>
              </a:solidFill>
            </a:endParaRPr>
          </a:p>
        </p:txBody>
      </p:sp>
      <p:sp>
        <p:nvSpPr>
          <p:cNvPr id="7172"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1D966476-8AEE-4E25-88C8-88B59E822FA1}" type="slidenum">
              <a:rPr lang="ru-RU" smtClean="0"/>
              <a:pPr>
                <a:defRPr/>
              </a:pPr>
              <a:t>3</a:t>
            </a:fld>
            <a:endParaRPr lang="ru-RU"/>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1"/>
          <p:cNvSpPr>
            <a:spLocks noChangeArrowheads="1"/>
          </p:cNvSpPr>
          <p:nvPr/>
        </p:nvSpPr>
        <p:spPr bwMode="auto">
          <a:xfrm>
            <a:off x="142875" y="205671"/>
            <a:ext cx="9632950" cy="6186309"/>
          </a:xfrm>
          <a:prstGeom prst="rect">
            <a:avLst/>
          </a:prstGeom>
          <a:solidFill>
            <a:srgbClr val="CCCCCC"/>
          </a:solidFill>
          <a:ln w="9525">
            <a:noFill/>
            <a:miter lim="800000"/>
            <a:headEnd/>
            <a:tailEnd/>
          </a:ln>
        </p:spPr>
        <p:txBody>
          <a:bodyPr anchor="ctr">
            <a:spAutoFit/>
          </a:bodyPr>
          <a:lstStyle/>
          <a:p>
            <a:pPr algn="just" eaLnBrk="0" hangingPunct="0"/>
            <a:r>
              <a:rPr lang="ru-RU" b="1" dirty="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The function computing </a:t>
            </a:r>
            <a:r>
              <a:rPr lang="ru-RU" b="1" dirty="0" smtClean="0">
                <a:solidFill>
                  <a:srgbClr val="008000"/>
                </a:solidFill>
                <a:latin typeface="Courier New" pitchFamily="49" charset="0"/>
                <a:cs typeface="Times New Roman" pitchFamily="18" charset="0"/>
              </a:rPr>
              <a:t>C </a:t>
            </a:r>
            <a:r>
              <a:rPr lang="ru-RU" b="1" dirty="0">
                <a:solidFill>
                  <a:srgbClr val="008000"/>
                </a:solidFill>
                <a:latin typeface="Courier New" pitchFamily="49" charset="0"/>
                <a:cs typeface="Times New Roman" pitchFamily="18" charset="0"/>
              </a:rPr>
              <a:t>= A + </a:t>
            </a:r>
            <a:r>
              <a:rPr lang="ru-RU" b="1" dirty="0" err="1">
                <a:solidFill>
                  <a:srgbClr val="008000"/>
                </a:solidFill>
                <a:latin typeface="Courier New" pitchFamily="49" charset="0"/>
                <a:cs typeface="Times New Roman" pitchFamily="18" charset="0"/>
              </a:rPr>
              <a:t>beta</a:t>
            </a:r>
            <a:r>
              <a:rPr lang="ru-RU" b="1" dirty="0">
                <a:solidFill>
                  <a:srgbClr val="008000"/>
                </a:solidFill>
                <a:latin typeface="Courier New" pitchFamily="49" charset="0"/>
                <a:cs typeface="Times New Roman" pitchFamily="18" charset="0"/>
              </a:rPr>
              <a:t>*</a:t>
            </a:r>
            <a:r>
              <a:rPr lang="ru-RU" b="1" dirty="0" err="1">
                <a:solidFill>
                  <a:srgbClr val="008000"/>
                </a:solidFill>
                <a:latin typeface="Courier New" pitchFamily="49" charset="0"/>
                <a:cs typeface="Times New Roman" pitchFamily="18" charset="0"/>
              </a:rPr>
              <a:t>op</a:t>
            </a:r>
            <a:r>
              <a:rPr lang="ru-RU" b="1" dirty="0">
                <a:solidFill>
                  <a:srgbClr val="008000"/>
                </a:solidFill>
                <a:latin typeface="Courier New" pitchFamily="49" charset="0"/>
                <a:cs typeface="Times New Roman" pitchFamily="18" charset="0"/>
              </a:rPr>
              <a:t>(B</a:t>
            </a:r>
            <a:r>
              <a:rPr lang="ru-RU" b="1" dirty="0" smtClean="0">
                <a:solidFill>
                  <a:srgbClr val="008000"/>
                </a:solidFill>
                <a:latin typeface="Courier New" pitchFamily="49" charset="0"/>
                <a:cs typeface="Times New Roman" pitchFamily="18" charset="0"/>
              </a:rPr>
              <a:t>)</a:t>
            </a:r>
            <a:r>
              <a:rPr lang="en-US" b="1" dirty="0" smtClean="0">
                <a:solidFill>
                  <a:srgbClr val="008000"/>
                </a:solidFill>
                <a:latin typeface="Courier New" pitchFamily="49" charset="0"/>
                <a:cs typeface="Times New Roman" pitchFamily="18" charset="0"/>
              </a:rPr>
              <a:t> is used</a:t>
            </a:r>
            <a:endParaRPr lang="ru-RU" b="1" dirty="0"/>
          </a:p>
          <a:p>
            <a:pPr algn="just" eaLnBrk="0" hangingPunct="0"/>
            <a:r>
              <a:rPr lang="ru-RU" b="1" dirty="0">
                <a:latin typeface="Courier New" pitchFamily="49" charset="0"/>
                <a:cs typeface="Times New Roman" pitchFamily="18" charset="0"/>
              </a:rPr>
              <a:t>  </a:t>
            </a:r>
            <a:r>
              <a:rPr lang="ru-RU" b="1" dirty="0" err="1">
                <a:solidFill>
                  <a:srgbClr val="0000FF"/>
                </a:solidFill>
                <a:latin typeface="Courier New" pitchFamily="49" charset="0"/>
                <a:cs typeface="Times New Roman" pitchFamily="18" charset="0"/>
              </a:rPr>
              <a:t>char</a:t>
            </a:r>
            <a:r>
              <a:rPr lang="ru-RU" b="1" dirty="0">
                <a:latin typeface="Courier New" pitchFamily="49" charset="0"/>
                <a:cs typeface="Times New Roman" pitchFamily="18" charset="0"/>
              </a:rPr>
              <a:t> </a:t>
            </a:r>
            <a:r>
              <a:rPr lang="ru-RU" b="1" dirty="0" err="1">
                <a:latin typeface="Courier New" pitchFamily="49" charset="0"/>
                <a:cs typeface="Times New Roman" pitchFamily="18" charset="0"/>
              </a:rPr>
              <a:t>trans</a:t>
            </a:r>
            <a:r>
              <a:rPr lang="ru-RU" b="1" dirty="0">
                <a:latin typeface="Courier New" pitchFamily="49" charset="0"/>
                <a:cs typeface="Times New Roman" pitchFamily="18" charset="0"/>
              </a:rPr>
              <a:t> = </a:t>
            </a:r>
            <a:r>
              <a:rPr lang="ru-RU" b="1" dirty="0">
                <a:solidFill>
                  <a:srgbClr val="A31515"/>
                </a:solidFill>
                <a:latin typeface="Courier New" pitchFamily="49" charset="0"/>
                <a:cs typeface="Times New Roman" pitchFamily="18" charset="0"/>
              </a:rPr>
              <a:t>'N'</a:t>
            </a:r>
            <a:r>
              <a:rPr lang="ru-RU" b="1" dirty="0">
                <a:latin typeface="Courier New" pitchFamily="49" charset="0"/>
                <a:cs typeface="Times New Roman" pitchFamily="18" charset="0"/>
              </a:rPr>
              <a:t>; </a:t>
            </a:r>
            <a:r>
              <a:rPr lang="ru-RU" b="1" dirty="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indicates that </a:t>
            </a:r>
            <a:r>
              <a:rPr lang="ru-RU" b="1" dirty="0" err="1" smtClean="0">
                <a:solidFill>
                  <a:srgbClr val="008000"/>
                </a:solidFill>
                <a:latin typeface="Courier New" pitchFamily="49" charset="0"/>
                <a:cs typeface="Times New Roman" pitchFamily="18" charset="0"/>
              </a:rPr>
              <a:t>op</a:t>
            </a:r>
            <a:r>
              <a:rPr lang="ru-RU" b="1" dirty="0" smtClean="0">
                <a:solidFill>
                  <a:srgbClr val="008000"/>
                </a:solidFill>
                <a:latin typeface="Courier New" pitchFamily="49" charset="0"/>
                <a:cs typeface="Times New Roman" pitchFamily="18" charset="0"/>
              </a:rPr>
              <a:t>(B</a:t>
            </a:r>
            <a:r>
              <a:rPr lang="ru-RU" b="1" dirty="0">
                <a:solidFill>
                  <a:srgbClr val="008000"/>
                </a:solidFill>
                <a:latin typeface="Courier New" pitchFamily="49" charset="0"/>
                <a:cs typeface="Times New Roman" pitchFamily="18" charset="0"/>
              </a:rPr>
              <a:t>) = B </a:t>
            </a:r>
            <a:r>
              <a:rPr lang="ru-RU" b="1" dirty="0">
                <a:solidFill>
                  <a:srgbClr val="008000"/>
                </a:solidFill>
                <a:cs typeface="Times New Roman" pitchFamily="18" charset="0"/>
              </a:rPr>
              <a:t>–</a:t>
            </a:r>
            <a:r>
              <a:rPr lang="ru-RU" b="1" dirty="0">
                <a:solidFill>
                  <a:srgbClr val="008000"/>
                </a:solidFill>
                <a:latin typeface="Courier New" pitchFamily="49" charset="0"/>
                <a:cs typeface="Times New Roman" pitchFamily="18" charset="0"/>
              </a:rPr>
              <a:t> </a:t>
            </a:r>
            <a:endParaRPr lang="ru-RU" b="1" dirty="0"/>
          </a:p>
          <a:p>
            <a:pPr algn="just" eaLnBrk="0" hangingPunct="0"/>
            <a:r>
              <a:rPr lang="ru-RU" b="1" dirty="0">
                <a:solidFill>
                  <a:srgbClr val="008000"/>
                </a:solidFill>
                <a:latin typeface="Courier New" pitchFamily="49" charset="0"/>
                <a:cs typeface="Times New Roman" pitchFamily="18" charset="0"/>
              </a:rPr>
              <a:t>                    // </a:t>
            </a:r>
            <a:r>
              <a:rPr lang="ru-RU" b="1" dirty="0" smtClean="0">
                <a:solidFill>
                  <a:srgbClr val="008000"/>
                </a:solidFill>
                <a:latin typeface="Courier New" pitchFamily="49" charset="0"/>
                <a:cs typeface="Times New Roman" pitchFamily="18" charset="0"/>
              </a:rPr>
              <a:t>B</a:t>
            </a:r>
            <a:r>
              <a:rPr lang="en-US" b="1" dirty="0" smtClean="0">
                <a:solidFill>
                  <a:srgbClr val="008000"/>
                </a:solidFill>
                <a:latin typeface="Courier New" pitchFamily="49" charset="0"/>
                <a:cs typeface="Times New Roman" pitchFamily="18" charset="0"/>
              </a:rPr>
              <a:t> transposition is not needed</a:t>
            </a:r>
            <a:endParaRPr lang="ru-RU" b="1" dirty="0"/>
          </a:p>
          <a:p>
            <a:pPr algn="just" eaLnBrk="0" hangingPunct="0"/>
            <a:r>
              <a:rPr lang="ru-RU" b="1" dirty="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The parameter influencing the way memory will be allocated</a:t>
            </a:r>
            <a:endParaRPr lang="ru-RU" b="1" dirty="0"/>
          </a:p>
          <a:p>
            <a:pPr algn="just" eaLnBrk="0" hangingPunct="0"/>
            <a:r>
              <a:rPr lang="ru-RU" b="1" dirty="0">
                <a:solidFill>
                  <a:srgbClr val="008000"/>
                </a:solidFill>
                <a:latin typeface="Courier New" pitchFamily="49" charset="0"/>
                <a:cs typeface="Times New Roman" pitchFamily="18" charset="0"/>
              </a:rPr>
              <a:t>// </a:t>
            </a:r>
            <a:r>
              <a:rPr lang="ru-RU" b="1" dirty="0" err="1">
                <a:solidFill>
                  <a:srgbClr val="008000"/>
                </a:solidFill>
                <a:latin typeface="Courier New" pitchFamily="49" charset="0"/>
                <a:cs typeface="Times New Roman" pitchFamily="18" charset="0"/>
              </a:rPr>
              <a:t>request</a:t>
            </a:r>
            <a:r>
              <a:rPr lang="ru-RU" b="1" dirty="0">
                <a:solidFill>
                  <a:srgbClr val="008000"/>
                </a:solidFill>
                <a:latin typeface="Courier New" pitchFamily="49" charset="0"/>
                <a:cs typeface="Times New Roman" pitchFamily="18" charset="0"/>
              </a:rPr>
              <a:t> = 0: </a:t>
            </a:r>
            <a:r>
              <a:rPr lang="en-US" b="1" dirty="0" smtClean="0">
                <a:solidFill>
                  <a:srgbClr val="008000"/>
                </a:solidFill>
                <a:latin typeface="Courier New" pitchFamily="49" charset="0"/>
                <a:cs typeface="Times New Roman" pitchFamily="18" charset="0"/>
              </a:rPr>
              <a:t>memory for the resulting matrix must</a:t>
            </a:r>
            <a:endParaRPr lang="ru-RU" b="1" dirty="0"/>
          </a:p>
          <a:p>
            <a:pPr algn="just" eaLnBrk="0" hangingPunct="0"/>
            <a:r>
              <a:rPr lang="ru-RU" b="1" dirty="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be allocated beforehand</a:t>
            </a:r>
            <a:endParaRPr lang="ru-RU" b="1" dirty="0"/>
          </a:p>
          <a:p>
            <a:pPr algn="just" eaLnBrk="0" hangingPunct="0"/>
            <a:r>
              <a:rPr lang="ru-RU" b="1" dirty="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If we do not know the memory volume for storing the result,</a:t>
            </a:r>
            <a:endParaRPr lang="ru-RU" b="1" dirty="0">
              <a:solidFill>
                <a:srgbClr val="008000"/>
              </a:solidFill>
              <a:latin typeface="Courier New" pitchFamily="49" charset="0"/>
              <a:cs typeface="Times New Roman" pitchFamily="18" charset="0"/>
            </a:endParaRPr>
          </a:p>
          <a:p>
            <a:pPr algn="just" eaLnBrk="0" hangingPunct="0"/>
            <a:r>
              <a:rPr lang="ru-RU" b="1" dirty="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the following is necessary:</a:t>
            </a:r>
            <a:endParaRPr lang="ru-RU" b="1" dirty="0"/>
          </a:p>
          <a:p>
            <a:pPr algn="just" eaLnBrk="0" hangingPunct="0"/>
            <a:r>
              <a:rPr lang="ru-RU" b="1" dirty="0">
                <a:solidFill>
                  <a:srgbClr val="008000"/>
                </a:solidFill>
                <a:latin typeface="Courier New" pitchFamily="49" charset="0"/>
                <a:cs typeface="Times New Roman" pitchFamily="18" charset="0"/>
              </a:rPr>
              <a:t>//  1) </a:t>
            </a:r>
            <a:r>
              <a:rPr lang="en-US" b="1" dirty="0" smtClean="0">
                <a:solidFill>
                  <a:srgbClr val="008000"/>
                </a:solidFill>
                <a:latin typeface="Courier New" pitchFamily="49" charset="0"/>
                <a:cs typeface="Times New Roman" pitchFamily="18" charset="0"/>
              </a:rPr>
              <a:t>to allocate memory for the array of rows indices </a:t>
            </a:r>
            <a:r>
              <a:rPr lang="ru-RU" b="1" dirty="0" err="1" smtClean="0">
                <a:solidFill>
                  <a:srgbClr val="008000"/>
                </a:solidFill>
                <a:latin typeface="Courier New" pitchFamily="49" charset="0"/>
                <a:cs typeface="Times New Roman" pitchFamily="18" charset="0"/>
              </a:rPr>
              <a:t>ic</a:t>
            </a:r>
            <a:r>
              <a:rPr lang="ru-RU" b="1" dirty="0">
                <a:solidFill>
                  <a:srgbClr val="008000"/>
                </a:solidFill>
                <a:latin typeface="Courier New" pitchFamily="49" charset="0"/>
                <a:cs typeface="Times New Roman" pitchFamily="18" charset="0"/>
              </a:rPr>
              <a:t>:</a:t>
            </a:r>
            <a:endParaRPr lang="ru-RU" b="1" dirty="0"/>
          </a:p>
          <a:p>
            <a:pPr algn="just" eaLnBrk="0" hangingPunct="0"/>
            <a:r>
              <a:rPr lang="ru-RU" b="1" dirty="0">
                <a:solidFill>
                  <a:srgbClr val="008000"/>
                </a:solidFill>
                <a:latin typeface="Courier New" pitchFamily="49" charset="0"/>
                <a:cs typeface="Times New Roman" pitchFamily="18" charset="0"/>
              </a:rPr>
              <a:t>//       </a:t>
            </a:r>
            <a:r>
              <a:rPr lang="ru-RU" b="1" dirty="0" smtClean="0">
                <a:solidFill>
                  <a:srgbClr val="008000"/>
                </a:solidFill>
                <a:latin typeface="Courier New" pitchFamily="49" charset="0"/>
                <a:cs typeface="Times New Roman" pitchFamily="18" charset="0"/>
              </a:rPr>
              <a:t>“</a:t>
            </a:r>
            <a:r>
              <a:rPr lang="en-US" b="1" dirty="0" smtClean="0">
                <a:solidFill>
                  <a:srgbClr val="008000"/>
                </a:solidFill>
                <a:latin typeface="Courier New" pitchFamily="49" charset="0"/>
                <a:cs typeface="Times New Roman" pitchFamily="18" charset="0"/>
              </a:rPr>
              <a:t>Rows number </a:t>
            </a:r>
            <a:r>
              <a:rPr lang="ru-RU" b="1" dirty="0" smtClean="0">
                <a:solidFill>
                  <a:srgbClr val="008000"/>
                </a:solidFill>
                <a:latin typeface="Courier New" pitchFamily="49" charset="0"/>
                <a:cs typeface="Times New Roman" pitchFamily="18" charset="0"/>
              </a:rPr>
              <a:t>+ </a:t>
            </a:r>
            <a:r>
              <a:rPr lang="ru-RU" b="1" dirty="0">
                <a:solidFill>
                  <a:srgbClr val="008000"/>
                </a:solidFill>
                <a:latin typeface="Courier New" pitchFamily="49" charset="0"/>
                <a:cs typeface="Times New Roman" pitchFamily="18" charset="0"/>
              </a:rPr>
              <a:t>1" </a:t>
            </a:r>
            <a:r>
              <a:rPr lang="en-US" b="1" dirty="0" smtClean="0">
                <a:solidFill>
                  <a:srgbClr val="008000"/>
                </a:solidFill>
                <a:latin typeface="Courier New" pitchFamily="49" charset="0"/>
                <a:cs typeface="Times New Roman" pitchFamily="18" charset="0"/>
              </a:rPr>
              <a:t>elements</a:t>
            </a:r>
            <a:r>
              <a:rPr lang="ru-RU" b="1" dirty="0" smtClean="0">
                <a:solidFill>
                  <a:srgbClr val="008000"/>
                </a:solidFill>
                <a:latin typeface="Courier New" pitchFamily="49" charset="0"/>
                <a:cs typeface="Times New Roman" pitchFamily="18" charset="0"/>
              </a:rPr>
              <a:t>;</a:t>
            </a:r>
            <a:endParaRPr lang="ru-RU" b="1" dirty="0"/>
          </a:p>
          <a:p>
            <a:pPr algn="just" eaLnBrk="0" hangingPunct="0"/>
            <a:r>
              <a:rPr lang="ru-RU" b="1" dirty="0">
                <a:solidFill>
                  <a:srgbClr val="008000"/>
                </a:solidFill>
                <a:latin typeface="Courier New" pitchFamily="49" charset="0"/>
                <a:cs typeface="Times New Roman" pitchFamily="18" charset="0"/>
              </a:rPr>
              <a:t>//  2) </a:t>
            </a:r>
            <a:r>
              <a:rPr lang="en-US" b="1" dirty="0" smtClean="0">
                <a:solidFill>
                  <a:srgbClr val="008000"/>
                </a:solidFill>
                <a:latin typeface="Courier New" pitchFamily="49" charset="0"/>
                <a:cs typeface="Times New Roman" pitchFamily="18" charset="0"/>
              </a:rPr>
              <a:t>to call the function with the parameter </a:t>
            </a:r>
            <a:r>
              <a:rPr lang="ru-RU" b="1" dirty="0" err="1" smtClean="0">
                <a:solidFill>
                  <a:srgbClr val="008000"/>
                </a:solidFill>
                <a:latin typeface="Courier New" pitchFamily="49" charset="0"/>
                <a:cs typeface="Times New Roman" pitchFamily="18" charset="0"/>
              </a:rPr>
              <a:t>request</a:t>
            </a:r>
            <a:r>
              <a:rPr lang="ru-RU" b="1" dirty="0" smtClean="0">
                <a:solidFill>
                  <a:srgbClr val="008000"/>
                </a:solidFill>
                <a:latin typeface="Courier New" pitchFamily="49" charset="0"/>
                <a:cs typeface="Times New Roman" pitchFamily="18" charset="0"/>
              </a:rPr>
              <a:t> </a:t>
            </a:r>
            <a:r>
              <a:rPr lang="ru-RU" b="1" dirty="0">
                <a:solidFill>
                  <a:srgbClr val="008000"/>
                </a:solidFill>
                <a:latin typeface="Courier New" pitchFamily="49" charset="0"/>
                <a:cs typeface="Times New Roman" pitchFamily="18" charset="0"/>
              </a:rPr>
              <a:t>= 1 </a:t>
            </a:r>
            <a:r>
              <a:rPr lang="ru-RU" b="1" dirty="0">
                <a:solidFill>
                  <a:srgbClr val="008000"/>
                </a:solidFill>
                <a:cs typeface="Times New Roman" pitchFamily="18" charset="0"/>
              </a:rPr>
              <a:t>–</a:t>
            </a:r>
            <a:r>
              <a:rPr lang="ru-RU" b="1" dirty="0">
                <a:solidFill>
                  <a:srgbClr val="008000"/>
                </a:solidFill>
                <a:latin typeface="Courier New" pitchFamily="49" charset="0"/>
                <a:cs typeface="Times New Roman" pitchFamily="18" charset="0"/>
              </a:rPr>
              <a:t> </a:t>
            </a:r>
            <a:endParaRPr lang="ru-RU" b="1" dirty="0"/>
          </a:p>
          <a:p>
            <a:pPr algn="just" eaLnBrk="0" hangingPunct="0"/>
            <a:r>
              <a:rPr lang="ru-RU" b="1" dirty="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the last element will be filled in the array </a:t>
            </a:r>
            <a:r>
              <a:rPr lang="ru-RU" b="1" dirty="0" err="1" smtClean="0">
                <a:solidFill>
                  <a:srgbClr val="008000"/>
                </a:solidFill>
                <a:latin typeface="Courier New" pitchFamily="49" charset="0"/>
                <a:cs typeface="Times New Roman" pitchFamily="18" charset="0"/>
              </a:rPr>
              <a:t>ic</a:t>
            </a:r>
            <a:endParaRPr lang="ru-RU" b="1" dirty="0"/>
          </a:p>
          <a:p>
            <a:pPr algn="just" eaLnBrk="0" hangingPunct="0"/>
            <a:r>
              <a:rPr lang="ru-RU" b="1" dirty="0">
                <a:solidFill>
                  <a:srgbClr val="008000"/>
                </a:solidFill>
                <a:latin typeface="Courier New" pitchFamily="49" charset="0"/>
                <a:cs typeface="Times New Roman" pitchFamily="18" charset="0"/>
              </a:rPr>
              <a:t>//  3) </a:t>
            </a:r>
            <a:r>
              <a:rPr lang="en-US" b="1" dirty="0">
                <a:solidFill>
                  <a:srgbClr val="008000"/>
                </a:solidFill>
                <a:latin typeface="Courier New" pitchFamily="49" charset="0"/>
                <a:cs typeface="Times New Roman" pitchFamily="18" charset="0"/>
              </a:rPr>
              <a:t>to allocate memory for the </a:t>
            </a:r>
            <a:r>
              <a:rPr lang="en-US" b="1" dirty="0" smtClean="0">
                <a:solidFill>
                  <a:srgbClr val="008000"/>
                </a:solidFill>
                <a:latin typeface="Courier New" pitchFamily="49" charset="0"/>
                <a:cs typeface="Times New Roman" pitchFamily="18" charset="0"/>
              </a:rPr>
              <a:t>arrays </a:t>
            </a:r>
            <a:r>
              <a:rPr lang="ru-RU" b="1" dirty="0" smtClean="0">
                <a:solidFill>
                  <a:srgbClr val="008000"/>
                </a:solidFill>
                <a:latin typeface="Courier New" pitchFamily="49" charset="0"/>
                <a:cs typeface="Times New Roman" pitchFamily="18" charset="0"/>
              </a:rPr>
              <a:t>c </a:t>
            </a:r>
            <a:r>
              <a:rPr lang="en-US" b="1" dirty="0" smtClean="0">
                <a:solidFill>
                  <a:srgbClr val="008000"/>
                </a:solidFill>
                <a:latin typeface="Courier New" pitchFamily="49" charset="0"/>
                <a:cs typeface="Times New Roman" pitchFamily="18" charset="0"/>
              </a:rPr>
              <a:t>and</a:t>
            </a:r>
            <a:r>
              <a:rPr lang="ru-RU" b="1" dirty="0" smtClean="0">
                <a:solidFill>
                  <a:srgbClr val="008000"/>
                </a:solidFill>
                <a:latin typeface="Courier New" pitchFamily="49" charset="0"/>
                <a:cs typeface="Times New Roman" pitchFamily="18" charset="0"/>
              </a:rPr>
              <a:t> </a:t>
            </a:r>
            <a:r>
              <a:rPr lang="ru-RU" b="1" dirty="0" err="1">
                <a:solidFill>
                  <a:srgbClr val="008000"/>
                </a:solidFill>
                <a:latin typeface="Courier New" pitchFamily="49" charset="0"/>
                <a:cs typeface="Times New Roman" pitchFamily="18" charset="0"/>
              </a:rPr>
              <a:t>jc</a:t>
            </a:r>
            <a:r>
              <a:rPr lang="ru-RU" b="1" dirty="0">
                <a:solidFill>
                  <a:srgbClr val="008000"/>
                </a:solidFill>
                <a:latin typeface="Courier New" pitchFamily="49" charset="0"/>
                <a:cs typeface="Times New Roman" pitchFamily="18" charset="0"/>
              </a:rPr>
              <a:t>:</a:t>
            </a:r>
            <a:endParaRPr lang="ru-RU" b="1" dirty="0"/>
          </a:p>
          <a:p>
            <a:pPr algn="just" eaLnBrk="0" hangingPunct="0"/>
            <a:r>
              <a:rPr lang="ru-RU" b="1" dirty="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elements number </a:t>
            </a:r>
            <a:r>
              <a:rPr lang="ru-RU" b="1" dirty="0" smtClean="0">
                <a:solidFill>
                  <a:srgbClr val="008000"/>
                </a:solidFill>
                <a:latin typeface="Courier New" pitchFamily="49" charset="0"/>
                <a:cs typeface="Times New Roman" pitchFamily="18" charset="0"/>
              </a:rPr>
              <a:t>= </a:t>
            </a:r>
            <a:r>
              <a:rPr lang="ru-RU" b="1" dirty="0" err="1" smtClean="0">
                <a:solidFill>
                  <a:srgbClr val="008000"/>
                </a:solidFill>
                <a:latin typeface="Courier New" pitchFamily="49" charset="0"/>
                <a:cs typeface="Times New Roman" pitchFamily="18" charset="0"/>
              </a:rPr>
              <a:t>ic</a:t>
            </a:r>
            <a:r>
              <a:rPr lang="ru-RU" b="1" dirty="0" smtClean="0">
                <a:solidFill>
                  <a:srgbClr val="008000"/>
                </a:solidFill>
                <a:latin typeface="Courier New" pitchFamily="49" charset="0"/>
                <a:cs typeface="Times New Roman" pitchFamily="18" charset="0"/>
              </a:rPr>
              <a:t>[</a:t>
            </a:r>
            <a:r>
              <a:rPr lang="en-US" b="1" dirty="0" smtClean="0">
                <a:solidFill>
                  <a:srgbClr val="008000"/>
                </a:solidFill>
                <a:latin typeface="Courier New" pitchFamily="49" charset="0"/>
                <a:cs typeface="Times New Roman" pitchFamily="18" charset="0"/>
              </a:rPr>
              <a:t>rows number</a:t>
            </a:r>
            <a:r>
              <a:rPr lang="ru-RU" b="1" dirty="0" smtClean="0">
                <a:solidFill>
                  <a:srgbClr val="008000"/>
                </a:solidFill>
                <a:latin typeface="Courier New" pitchFamily="49" charset="0"/>
                <a:cs typeface="Times New Roman" pitchFamily="18" charset="0"/>
              </a:rPr>
              <a:t>] </a:t>
            </a:r>
            <a:r>
              <a:rPr lang="ru-RU" b="1" dirty="0">
                <a:solidFill>
                  <a:srgbClr val="008000"/>
                </a:solidFill>
                <a:latin typeface="Courier New" pitchFamily="49" charset="0"/>
                <a:cs typeface="Times New Roman" pitchFamily="18" charset="0"/>
              </a:rPr>
              <a:t>- 1</a:t>
            </a:r>
            <a:endParaRPr lang="ru-RU" b="1" dirty="0"/>
          </a:p>
          <a:p>
            <a:pPr algn="just" eaLnBrk="0" hangingPunct="0"/>
            <a:r>
              <a:rPr lang="ru-RU" b="1" dirty="0">
                <a:solidFill>
                  <a:srgbClr val="008000"/>
                </a:solidFill>
                <a:latin typeface="Courier New" pitchFamily="49" charset="0"/>
                <a:cs typeface="Times New Roman" pitchFamily="18" charset="0"/>
              </a:rPr>
              <a:t>//  4) </a:t>
            </a:r>
            <a:r>
              <a:rPr lang="en-US" b="1" dirty="0">
                <a:solidFill>
                  <a:srgbClr val="008000"/>
                </a:solidFill>
                <a:latin typeface="Courier New" pitchFamily="49" charset="0"/>
                <a:cs typeface="Times New Roman" pitchFamily="18" charset="0"/>
              </a:rPr>
              <a:t>to call the function with the parameter </a:t>
            </a:r>
            <a:r>
              <a:rPr lang="ru-RU" b="1" dirty="0" err="1" smtClean="0">
                <a:solidFill>
                  <a:srgbClr val="008000"/>
                </a:solidFill>
                <a:latin typeface="Courier New" pitchFamily="49" charset="0"/>
                <a:cs typeface="Times New Roman" pitchFamily="18" charset="0"/>
              </a:rPr>
              <a:t>request</a:t>
            </a:r>
            <a:r>
              <a:rPr lang="ru-RU" b="1" dirty="0" smtClean="0">
                <a:solidFill>
                  <a:srgbClr val="008000"/>
                </a:solidFill>
                <a:latin typeface="Courier New" pitchFamily="49" charset="0"/>
                <a:cs typeface="Times New Roman" pitchFamily="18" charset="0"/>
              </a:rPr>
              <a:t> </a:t>
            </a:r>
            <a:r>
              <a:rPr lang="ru-RU" b="1" dirty="0">
                <a:solidFill>
                  <a:srgbClr val="008000"/>
                </a:solidFill>
                <a:latin typeface="Courier New" pitchFamily="49" charset="0"/>
                <a:cs typeface="Times New Roman" pitchFamily="18" charset="0"/>
              </a:rPr>
              <a:t>= 2</a:t>
            </a:r>
            <a:endParaRPr lang="ru-RU" b="1" dirty="0"/>
          </a:p>
          <a:p>
            <a:pPr algn="just" eaLnBrk="0" hangingPunct="0"/>
            <a:r>
              <a:rPr lang="ru-RU" b="1" dirty="0">
                <a:latin typeface="Courier New" pitchFamily="49" charset="0"/>
                <a:cs typeface="Times New Roman" pitchFamily="18" charset="0"/>
              </a:rPr>
              <a:t>  </a:t>
            </a:r>
            <a:r>
              <a:rPr lang="ru-RU" b="1" dirty="0" err="1">
                <a:solidFill>
                  <a:srgbClr val="0000FF"/>
                </a:solidFill>
                <a:latin typeface="Courier New" pitchFamily="49" charset="0"/>
                <a:cs typeface="Times New Roman" pitchFamily="18" charset="0"/>
              </a:rPr>
              <a:t>int</a:t>
            </a:r>
            <a:r>
              <a:rPr lang="ru-RU" b="1" dirty="0">
                <a:latin typeface="Courier New" pitchFamily="49" charset="0"/>
                <a:cs typeface="Times New Roman" pitchFamily="18" charset="0"/>
              </a:rPr>
              <a:t> </a:t>
            </a:r>
            <a:r>
              <a:rPr lang="ru-RU" b="1" dirty="0" err="1">
                <a:latin typeface="Courier New" pitchFamily="49" charset="0"/>
                <a:cs typeface="Times New Roman" pitchFamily="18" charset="0"/>
              </a:rPr>
              <a:t>request</a:t>
            </a:r>
            <a:r>
              <a:rPr lang="ru-RU" b="1" dirty="0">
                <a:latin typeface="Courier New" pitchFamily="49" charset="0"/>
                <a:cs typeface="Times New Roman" pitchFamily="18" charset="0"/>
              </a:rPr>
              <a:t>;</a:t>
            </a:r>
            <a:endParaRPr lang="ru-RU" b="1" dirty="0"/>
          </a:p>
          <a:p>
            <a:pPr algn="just" eaLnBrk="0" hangingPunct="0"/>
            <a:r>
              <a:rPr lang="ru-RU" b="1" dirty="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There is a possibility to set, whether the matrices A,B,C should // be ordered</a:t>
            </a:r>
            <a:r>
              <a:rPr lang="ru-RU" b="1" dirty="0" smtClean="0">
                <a:solidFill>
                  <a:srgbClr val="008000"/>
                </a:solidFill>
                <a:latin typeface="Courier New" pitchFamily="49" charset="0"/>
                <a:cs typeface="Times New Roman" pitchFamily="18" charset="0"/>
              </a:rPr>
              <a:t>. </a:t>
            </a:r>
            <a:endParaRPr lang="ru-RU" b="1" dirty="0"/>
          </a:p>
          <a:p>
            <a:pPr algn="just" eaLnBrk="0" hangingPunct="0"/>
            <a:r>
              <a:rPr lang="ru-RU" b="1" dirty="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It is assumed that all the matrices are ordered</a:t>
            </a:r>
            <a:r>
              <a:rPr lang="ru-RU" b="1" dirty="0" smtClean="0">
                <a:solidFill>
                  <a:srgbClr val="008000"/>
                </a:solidFill>
                <a:latin typeface="Courier New" pitchFamily="49" charset="0"/>
                <a:cs typeface="Times New Roman" pitchFamily="18" charset="0"/>
              </a:rPr>
              <a:t>, </a:t>
            </a:r>
            <a:endParaRPr lang="ru-RU" b="1" dirty="0"/>
          </a:p>
          <a:p>
            <a:pPr algn="just" eaLnBrk="0" hangingPunct="0"/>
            <a:r>
              <a:rPr lang="ru-RU" b="1" dirty="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therefore</a:t>
            </a:r>
            <a:r>
              <a:rPr lang="ru-RU" b="1" dirty="0" smtClean="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the variant “</a:t>
            </a:r>
            <a:r>
              <a:rPr lang="ru-RU" b="1" dirty="0" err="1" smtClean="0">
                <a:solidFill>
                  <a:srgbClr val="008000"/>
                </a:solidFill>
                <a:latin typeface="Courier New" pitchFamily="49" charset="0"/>
                <a:cs typeface="Times New Roman" pitchFamily="18" charset="0"/>
              </a:rPr>
              <a:t>No-No-Yes</a:t>
            </a:r>
            <a:r>
              <a:rPr lang="en-US" b="1" dirty="0" smtClean="0">
                <a:solidFill>
                  <a:srgbClr val="008000"/>
                </a:solidFill>
                <a:latin typeface="Courier New" pitchFamily="49" charset="0"/>
                <a:cs typeface="Times New Roman" pitchFamily="18" charset="0"/>
              </a:rPr>
              <a:t>” is chosen</a:t>
            </a:r>
            <a:r>
              <a:rPr lang="ru-RU" b="1" dirty="0" smtClean="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which corresponds</a:t>
            </a:r>
            <a:endParaRPr lang="ru-RU" b="1" dirty="0"/>
          </a:p>
          <a:p>
            <a:pPr algn="just" eaLnBrk="0" hangingPunct="0"/>
            <a:r>
              <a:rPr lang="ru-RU" b="1" dirty="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to any value except integers from 1 to 7</a:t>
            </a:r>
            <a:endParaRPr lang="ru-RU" b="1" dirty="0"/>
          </a:p>
          <a:p>
            <a:pPr algn="just" eaLnBrk="0" hangingPunct="0"/>
            <a:r>
              <a:rPr lang="ru-RU" b="1" dirty="0">
                <a:latin typeface="Courier New" pitchFamily="49" charset="0"/>
                <a:cs typeface="Times New Roman" pitchFamily="18" charset="0"/>
              </a:rPr>
              <a:t>  </a:t>
            </a:r>
            <a:r>
              <a:rPr lang="en-US" b="1" dirty="0" err="1">
                <a:solidFill>
                  <a:srgbClr val="0000FF"/>
                </a:solidFill>
                <a:latin typeface="Courier New" pitchFamily="49" charset="0"/>
                <a:cs typeface="Times New Roman" pitchFamily="18" charset="0"/>
              </a:rPr>
              <a:t>int</a:t>
            </a:r>
            <a:r>
              <a:rPr lang="en-US" b="1" dirty="0">
                <a:latin typeface="Courier New" pitchFamily="49" charset="0"/>
                <a:cs typeface="Times New Roman" pitchFamily="18" charset="0"/>
              </a:rPr>
              <a:t> sort</a:t>
            </a:r>
            <a:r>
              <a:rPr lang="ru-RU" b="1" dirty="0">
                <a:latin typeface="Courier New" pitchFamily="49" charset="0"/>
                <a:cs typeface="Times New Roman" pitchFamily="18" charset="0"/>
              </a:rPr>
              <a:t> = 8;</a:t>
            </a:r>
            <a:endParaRPr lang="ru-RU" b="1"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
          <p:cNvSpPr>
            <a:spLocks noChangeArrowheads="1"/>
          </p:cNvSpPr>
          <p:nvPr/>
        </p:nvSpPr>
        <p:spPr bwMode="auto">
          <a:xfrm>
            <a:off x="215900" y="175915"/>
            <a:ext cx="9490075" cy="6463308"/>
          </a:xfrm>
          <a:prstGeom prst="rect">
            <a:avLst/>
          </a:prstGeom>
          <a:solidFill>
            <a:srgbClr val="CCCCCC"/>
          </a:solidFill>
          <a:ln w="9525">
            <a:noFill/>
            <a:miter lim="800000"/>
            <a:headEnd/>
            <a:tailEnd/>
          </a:ln>
        </p:spPr>
        <p:txBody>
          <a:bodyPr anchor="ctr">
            <a:spAutoFit/>
          </a:bodyPr>
          <a:lstStyle/>
          <a:p>
            <a:pPr algn="just" eaLnBrk="0" hangingPunct="0"/>
            <a:r>
              <a:rPr lang="en-US" b="1" dirty="0">
                <a:solidFill>
                  <a:srgbClr val="008000"/>
                </a:solidFill>
                <a:latin typeface="Courier New" pitchFamily="49" charset="0"/>
                <a:cs typeface="Times New Roman" pitchFamily="18" charset="0"/>
              </a:rPr>
              <a:t>// beta = -1 -&gt; C = A + (-1.0) * B;</a:t>
            </a:r>
            <a:endParaRPr lang="ru-RU" b="1" dirty="0"/>
          </a:p>
          <a:p>
            <a:pPr algn="just" eaLnBrk="0" hangingPunct="0"/>
            <a:r>
              <a:rPr lang="en-US" b="1" dirty="0">
                <a:latin typeface="Courier New" pitchFamily="49" charset="0"/>
                <a:cs typeface="Times New Roman" pitchFamily="18" charset="0"/>
              </a:rPr>
              <a:t>  </a:t>
            </a:r>
            <a:r>
              <a:rPr lang="en-US" b="1" dirty="0">
                <a:solidFill>
                  <a:srgbClr val="0000FF"/>
                </a:solidFill>
                <a:latin typeface="Courier New" pitchFamily="49" charset="0"/>
                <a:cs typeface="Times New Roman" pitchFamily="18" charset="0"/>
              </a:rPr>
              <a:t>double</a:t>
            </a:r>
            <a:r>
              <a:rPr lang="en-US" b="1" dirty="0">
                <a:latin typeface="Courier New" pitchFamily="49" charset="0"/>
                <a:cs typeface="Times New Roman" pitchFamily="18" charset="0"/>
              </a:rPr>
              <a:t> beta = -1.0;</a:t>
            </a:r>
            <a:endParaRPr lang="ru-RU" b="1" dirty="0"/>
          </a:p>
          <a:p>
            <a:pPr algn="just" eaLnBrk="0" hangingPunct="0"/>
            <a:r>
              <a:rPr lang="ru-RU" b="1" dirty="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Number of nonzero elements </a:t>
            </a:r>
          </a:p>
          <a:p>
            <a:pPr algn="just" eaLnBrk="0" hangingPunct="0"/>
            <a:r>
              <a:rPr lang="ru-RU" b="1" dirty="0" smtClean="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Is used only if </a:t>
            </a:r>
            <a:r>
              <a:rPr lang="ru-RU" b="1" dirty="0" err="1" smtClean="0">
                <a:solidFill>
                  <a:srgbClr val="008000"/>
                </a:solidFill>
                <a:latin typeface="Courier New" pitchFamily="49" charset="0"/>
                <a:cs typeface="Times New Roman" pitchFamily="18" charset="0"/>
              </a:rPr>
              <a:t>request</a:t>
            </a:r>
            <a:r>
              <a:rPr lang="ru-RU" b="1" dirty="0" smtClean="0">
                <a:solidFill>
                  <a:srgbClr val="008000"/>
                </a:solidFill>
                <a:latin typeface="Courier New" pitchFamily="49" charset="0"/>
                <a:cs typeface="Times New Roman" pitchFamily="18" charset="0"/>
              </a:rPr>
              <a:t> </a:t>
            </a:r>
            <a:r>
              <a:rPr lang="ru-RU" b="1" dirty="0">
                <a:solidFill>
                  <a:srgbClr val="008000"/>
                </a:solidFill>
                <a:latin typeface="Courier New" pitchFamily="49" charset="0"/>
                <a:cs typeface="Times New Roman" pitchFamily="18" charset="0"/>
              </a:rPr>
              <a:t>= 0</a:t>
            </a:r>
            <a:endParaRPr lang="ru-RU" b="1" dirty="0"/>
          </a:p>
          <a:p>
            <a:pPr algn="just" eaLnBrk="0" hangingPunct="0"/>
            <a:r>
              <a:rPr lang="ru-RU" b="1" dirty="0">
                <a:latin typeface="Courier New" pitchFamily="49" charset="0"/>
                <a:cs typeface="Times New Roman" pitchFamily="18" charset="0"/>
              </a:rPr>
              <a:t>  </a:t>
            </a:r>
            <a:r>
              <a:rPr lang="ru-RU" b="1" dirty="0" err="1">
                <a:solidFill>
                  <a:srgbClr val="0000FF"/>
                </a:solidFill>
                <a:latin typeface="Courier New" pitchFamily="49" charset="0"/>
                <a:cs typeface="Times New Roman" pitchFamily="18" charset="0"/>
              </a:rPr>
              <a:t>int</a:t>
            </a:r>
            <a:r>
              <a:rPr lang="ru-RU" b="1" dirty="0">
                <a:latin typeface="Courier New" pitchFamily="49" charset="0"/>
                <a:cs typeface="Times New Roman" pitchFamily="18" charset="0"/>
              </a:rPr>
              <a:t> </a:t>
            </a:r>
            <a:r>
              <a:rPr lang="ru-RU" b="1" dirty="0" err="1">
                <a:latin typeface="Courier New" pitchFamily="49" charset="0"/>
                <a:cs typeface="Times New Roman" pitchFamily="18" charset="0"/>
              </a:rPr>
              <a:t>nzmax</a:t>
            </a:r>
            <a:r>
              <a:rPr lang="ru-RU" b="1" dirty="0">
                <a:latin typeface="Courier New" pitchFamily="49" charset="0"/>
                <a:cs typeface="Times New Roman" pitchFamily="18" charset="0"/>
              </a:rPr>
              <a:t> = -1;</a:t>
            </a:r>
            <a:endParaRPr lang="ru-RU" b="1" dirty="0"/>
          </a:p>
          <a:p>
            <a:pPr algn="just" eaLnBrk="0" hangingPunct="0"/>
            <a:r>
              <a:rPr lang="ru-RU" b="1" dirty="0">
                <a:solidFill>
                  <a:srgbClr val="008000"/>
                </a:solidFill>
                <a:latin typeface="Courier New" pitchFamily="49" charset="0"/>
                <a:cs typeface="Times New Roman" pitchFamily="18" charset="0"/>
              </a:rPr>
              <a:t>// </a:t>
            </a:r>
            <a:r>
              <a:rPr lang="en-US" b="1" dirty="0">
                <a:solidFill>
                  <a:srgbClr val="008000"/>
                </a:solidFill>
                <a:latin typeface="Courier New" pitchFamily="49" charset="0"/>
                <a:cs typeface="Times New Roman" pitchFamily="18" charset="0"/>
              </a:rPr>
              <a:t>Service </a:t>
            </a:r>
            <a:r>
              <a:rPr lang="en-US" b="1" dirty="0" smtClean="0">
                <a:solidFill>
                  <a:srgbClr val="008000"/>
                </a:solidFill>
                <a:latin typeface="Courier New" pitchFamily="49" charset="0"/>
                <a:cs typeface="Times New Roman" pitchFamily="18" charset="0"/>
              </a:rPr>
              <a:t>information</a:t>
            </a:r>
          </a:p>
          <a:p>
            <a:pPr algn="just" eaLnBrk="0" hangingPunct="0"/>
            <a:r>
              <a:rPr lang="ru-RU" b="1" dirty="0" smtClean="0">
                <a:latin typeface="Courier New" pitchFamily="49" charset="0"/>
                <a:cs typeface="Times New Roman" pitchFamily="18" charset="0"/>
              </a:rPr>
              <a:t>  </a:t>
            </a:r>
            <a:r>
              <a:rPr lang="ru-RU" b="1" dirty="0" err="1">
                <a:solidFill>
                  <a:srgbClr val="0000FF"/>
                </a:solidFill>
                <a:latin typeface="Courier New" pitchFamily="49" charset="0"/>
                <a:cs typeface="Times New Roman" pitchFamily="18" charset="0"/>
              </a:rPr>
              <a:t>int</a:t>
            </a:r>
            <a:r>
              <a:rPr lang="ru-RU" b="1" dirty="0">
                <a:latin typeface="Courier New" pitchFamily="49" charset="0"/>
                <a:cs typeface="Times New Roman" pitchFamily="18" charset="0"/>
              </a:rPr>
              <a:t> </a:t>
            </a:r>
            <a:r>
              <a:rPr lang="ru-RU" b="1" dirty="0" err="1">
                <a:latin typeface="Courier New" pitchFamily="49" charset="0"/>
                <a:cs typeface="Times New Roman" pitchFamily="18" charset="0"/>
              </a:rPr>
              <a:t>info</a:t>
            </a:r>
            <a:r>
              <a:rPr lang="ru-RU" b="1" dirty="0">
                <a:latin typeface="Courier New" pitchFamily="49" charset="0"/>
                <a:cs typeface="Times New Roman" pitchFamily="18" charset="0"/>
              </a:rPr>
              <a:t>;</a:t>
            </a:r>
            <a:endParaRPr lang="ru-RU" b="1" dirty="0"/>
          </a:p>
          <a:p>
            <a:pPr algn="just" eaLnBrk="0" hangingPunct="0"/>
            <a:r>
              <a:rPr lang="ru-RU" b="1" dirty="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Allocate memory for the index in the matrix </a:t>
            </a:r>
            <a:r>
              <a:rPr lang="ru-RU" b="1" dirty="0" smtClean="0">
                <a:solidFill>
                  <a:srgbClr val="008000"/>
                </a:solidFill>
                <a:latin typeface="Courier New" pitchFamily="49" charset="0"/>
                <a:cs typeface="Times New Roman" pitchFamily="18" charset="0"/>
              </a:rPr>
              <a:t>C</a:t>
            </a:r>
            <a:endParaRPr lang="ru-RU" b="1" dirty="0"/>
          </a:p>
          <a:p>
            <a:pPr algn="just" eaLnBrk="0" hangingPunct="0"/>
            <a:r>
              <a:rPr lang="ru-RU" b="1" dirty="0">
                <a:latin typeface="Courier New" pitchFamily="49" charset="0"/>
                <a:cs typeface="Times New Roman" pitchFamily="18" charset="0"/>
              </a:rPr>
              <a:t>  </a:t>
            </a:r>
            <a:r>
              <a:rPr lang="ru-RU" b="1" dirty="0" err="1">
                <a:latin typeface="Courier New" pitchFamily="49" charset="0"/>
                <a:cs typeface="Times New Roman" pitchFamily="18" charset="0"/>
              </a:rPr>
              <a:t>ic</a:t>
            </a:r>
            <a:r>
              <a:rPr lang="ru-RU" b="1" dirty="0">
                <a:latin typeface="Courier New" pitchFamily="49" charset="0"/>
                <a:cs typeface="Times New Roman" pitchFamily="18" charset="0"/>
              </a:rPr>
              <a:t> = </a:t>
            </a:r>
            <a:r>
              <a:rPr lang="ru-RU" b="1" dirty="0" err="1">
                <a:solidFill>
                  <a:srgbClr val="0000FF"/>
                </a:solidFill>
                <a:latin typeface="Courier New" pitchFamily="49" charset="0"/>
                <a:cs typeface="Times New Roman" pitchFamily="18" charset="0"/>
              </a:rPr>
              <a:t>new</a:t>
            </a:r>
            <a:r>
              <a:rPr lang="ru-RU" b="1" dirty="0">
                <a:latin typeface="Courier New" pitchFamily="49" charset="0"/>
                <a:cs typeface="Times New Roman" pitchFamily="18" charset="0"/>
              </a:rPr>
              <a:t> </a:t>
            </a:r>
            <a:r>
              <a:rPr lang="ru-RU" b="1" dirty="0" err="1">
                <a:solidFill>
                  <a:srgbClr val="0000FF"/>
                </a:solidFill>
                <a:latin typeface="Courier New" pitchFamily="49" charset="0"/>
                <a:cs typeface="Times New Roman" pitchFamily="18" charset="0"/>
              </a:rPr>
              <a:t>int</a:t>
            </a:r>
            <a:r>
              <a:rPr lang="ru-RU" b="1" dirty="0">
                <a:latin typeface="Courier New" pitchFamily="49" charset="0"/>
                <a:cs typeface="Times New Roman" pitchFamily="18" charset="0"/>
              </a:rPr>
              <a:t>[n + 1];</a:t>
            </a:r>
            <a:endParaRPr lang="ru-RU" b="1" dirty="0"/>
          </a:p>
          <a:p>
            <a:pPr algn="just" eaLnBrk="0" hangingPunct="0"/>
            <a:r>
              <a:rPr lang="ru-RU" b="1" dirty="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Count </a:t>
            </a:r>
            <a:r>
              <a:rPr lang="en-US" b="1" dirty="0">
                <a:solidFill>
                  <a:srgbClr val="008000"/>
                </a:solidFill>
                <a:latin typeface="Courier New" pitchFamily="49" charset="0"/>
                <a:cs typeface="Times New Roman" pitchFamily="18" charset="0"/>
              </a:rPr>
              <a:t>the </a:t>
            </a:r>
            <a:r>
              <a:rPr lang="en-US" b="1" dirty="0" smtClean="0">
                <a:solidFill>
                  <a:srgbClr val="008000"/>
                </a:solidFill>
                <a:latin typeface="Courier New" pitchFamily="49" charset="0"/>
                <a:cs typeface="Times New Roman" pitchFamily="18" charset="0"/>
              </a:rPr>
              <a:t>number </a:t>
            </a:r>
            <a:r>
              <a:rPr lang="en-US" b="1" dirty="0">
                <a:solidFill>
                  <a:srgbClr val="008000"/>
                </a:solidFill>
                <a:latin typeface="Courier New" pitchFamily="49" charset="0"/>
                <a:cs typeface="Times New Roman" pitchFamily="18" charset="0"/>
              </a:rPr>
              <a:t>of nonzero elements in the matrix</a:t>
            </a:r>
            <a:r>
              <a:rPr lang="ru-RU" b="1" dirty="0" smtClean="0">
                <a:solidFill>
                  <a:srgbClr val="008000"/>
                </a:solidFill>
                <a:latin typeface="Courier New" pitchFamily="49" charset="0"/>
                <a:cs typeface="Times New Roman" pitchFamily="18" charset="0"/>
              </a:rPr>
              <a:t> </a:t>
            </a:r>
            <a:r>
              <a:rPr lang="ru-RU" b="1" dirty="0">
                <a:solidFill>
                  <a:srgbClr val="008000"/>
                </a:solidFill>
                <a:latin typeface="Courier New" pitchFamily="49" charset="0"/>
                <a:cs typeface="Times New Roman" pitchFamily="18" charset="0"/>
              </a:rPr>
              <a:t>C</a:t>
            </a:r>
            <a:endParaRPr lang="ru-RU" b="1" dirty="0"/>
          </a:p>
          <a:p>
            <a:pPr algn="just" eaLnBrk="0" hangingPunct="0"/>
            <a:r>
              <a:rPr lang="ru-RU" b="1" dirty="0">
                <a:latin typeface="Courier New" pitchFamily="49" charset="0"/>
                <a:cs typeface="Times New Roman" pitchFamily="18" charset="0"/>
              </a:rPr>
              <a:t>  </a:t>
            </a:r>
            <a:r>
              <a:rPr lang="en-US" b="1" dirty="0">
                <a:latin typeface="Courier New" pitchFamily="49" charset="0"/>
                <a:cs typeface="Times New Roman" pitchFamily="18" charset="0"/>
              </a:rPr>
              <a:t>request = 1;</a:t>
            </a:r>
            <a:endParaRPr lang="ru-RU" b="1" dirty="0"/>
          </a:p>
          <a:p>
            <a:pPr algn="just" eaLnBrk="0" hangingPunct="0"/>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mkl_dcsradd</a:t>
            </a:r>
            <a:r>
              <a:rPr lang="en-US" b="1" dirty="0">
                <a:latin typeface="Courier New" pitchFamily="49" charset="0"/>
                <a:cs typeface="Times New Roman" pitchFamily="18" charset="0"/>
              </a:rPr>
              <a:t>(&amp;trans, &amp;request, &amp;sort, &amp;n, &amp;n, </a:t>
            </a:r>
            <a:endParaRPr lang="ru-RU" b="1" dirty="0"/>
          </a:p>
          <a:p>
            <a:pPr algn="just" eaLnBrk="0" hangingPunct="0"/>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A.Value</a:t>
            </a:r>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A.Col</a:t>
            </a:r>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A.RowIndex</a:t>
            </a:r>
            <a:r>
              <a:rPr lang="en-US" b="1" dirty="0">
                <a:latin typeface="Courier New" pitchFamily="49" charset="0"/>
                <a:cs typeface="Times New Roman" pitchFamily="18" charset="0"/>
              </a:rPr>
              <a:t>, &amp;beta,</a:t>
            </a:r>
            <a:endParaRPr lang="ru-RU" b="1" dirty="0"/>
          </a:p>
          <a:p>
            <a:pPr algn="just" eaLnBrk="0" hangingPunct="0"/>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B.Value</a:t>
            </a:r>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B.Col</a:t>
            </a:r>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B.RowIndex</a:t>
            </a:r>
            <a:r>
              <a:rPr lang="en-US" b="1" dirty="0">
                <a:latin typeface="Courier New" pitchFamily="49" charset="0"/>
                <a:cs typeface="Times New Roman" pitchFamily="18" charset="0"/>
              </a:rPr>
              <a:t>, </a:t>
            </a:r>
            <a:endParaRPr lang="ru-RU" b="1" dirty="0"/>
          </a:p>
          <a:p>
            <a:pPr algn="just" eaLnBrk="0" hangingPunct="0"/>
            <a:r>
              <a:rPr lang="en-US" b="1" dirty="0">
                <a:latin typeface="Courier New" pitchFamily="49" charset="0"/>
                <a:cs typeface="Times New Roman" pitchFamily="18" charset="0"/>
              </a:rPr>
              <a:t>              c, </a:t>
            </a:r>
            <a:r>
              <a:rPr lang="en-US" b="1" dirty="0" err="1">
                <a:latin typeface="Courier New" pitchFamily="49" charset="0"/>
                <a:cs typeface="Times New Roman" pitchFamily="18" charset="0"/>
              </a:rPr>
              <a:t>jc</a:t>
            </a:r>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ic</a:t>
            </a:r>
            <a:r>
              <a:rPr lang="en-US" b="1" dirty="0">
                <a:latin typeface="Courier New" pitchFamily="49" charset="0"/>
                <a:cs typeface="Times New Roman" pitchFamily="18" charset="0"/>
              </a:rPr>
              <a:t>, </a:t>
            </a:r>
            <a:endParaRPr lang="ru-RU" b="1" dirty="0"/>
          </a:p>
          <a:p>
            <a:pPr algn="just" eaLnBrk="0" hangingPunct="0"/>
            <a:r>
              <a:rPr lang="en-US" b="1" dirty="0">
                <a:latin typeface="Courier New" pitchFamily="49" charset="0"/>
                <a:cs typeface="Times New Roman" pitchFamily="18" charset="0"/>
              </a:rPr>
              <a:t>              &amp;</a:t>
            </a:r>
            <a:r>
              <a:rPr lang="en-US" b="1" dirty="0" err="1">
                <a:latin typeface="Courier New" pitchFamily="49" charset="0"/>
                <a:cs typeface="Times New Roman" pitchFamily="18" charset="0"/>
              </a:rPr>
              <a:t>nzmax</a:t>
            </a:r>
            <a:r>
              <a:rPr lang="en-US" b="1" dirty="0">
                <a:latin typeface="Courier New" pitchFamily="49" charset="0"/>
                <a:cs typeface="Times New Roman" pitchFamily="18" charset="0"/>
              </a:rPr>
              <a:t>, &amp;info);</a:t>
            </a:r>
            <a:endParaRPr lang="ru-RU" b="1" dirty="0"/>
          </a:p>
          <a:p>
            <a:pPr algn="just" eaLnBrk="0" hangingPunct="0"/>
            <a:r>
              <a:rPr lang="en-US" b="1" dirty="0">
                <a:latin typeface="Courier New" pitchFamily="49" charset="0"/>
                <a:cs typeface="Times New Roman" pitchFamily="18" charset="0"/>
              </a:rPr>
              <a:t>  </a:t>
            </a:r>
            <a:r>
              <a:rPr lang="en-US" b="1" dirty="0" err="1">
                <a:solidFill>
                  <a:srgbClr val="0000FF"/>
                </a:solidFill>
                <a:latin typeface="Courier New" pitchFamily="49" charset="0"/>
                <a:cs typeface="Times New Roman" pitchFamily="18" charset="0"/>
              </a:rPr>
              <a:t>int</a:t>
            </a:r>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nzc</a:t>
            </a:r>
            <a:r>
              <a:rPr lang="en-US" b="1" dirty="0">
                <a:latin typeface="Courier New" pitchFamily="49" charset="0"/>
                <a:cs typeface="Times New Roman" pitchFamily="18" charset="0"/>
              </a:rPr>
              <a:t> = </a:t>
            </a:r>
            <a:r>
              <a:rPr lang="en-US" b="1" dirty="0" err="1">
                <a:latin typeface="Courier New" pitchFamily="49" charset="0"/>
                <a:cs typeface="Times New Roman" pitchFamily="18" charset="0"/>
              </a:rPr>
              <a:t>ic</a:t>
            </a:r>
            <a:r>
              <a:rPr lang="en-US" b="1" dirty="0">
                <a:latin typeface="Courier New" pitchFamily="49" charset="0"/>
                <a:cs typeface="Times New Roman" pitchFamily="18" charset="0"/>
              </a:rPr>
              <a:t>[n] - 1;</a:t>
            </a:r>
            <a:r>
              <a:rPr lang="ru-RU" b="1" dirty="0">
                <a:latin typeface="Courier New" pitchFamily="49" charset="0"/>
                <a:cs typeface="Times New Roman" pitchFamily="18" charset="0"/>
              </a:rPr>
              <a:t> </a:t>
            </a:r>
            <a:r>
              <a:rPr lang="en-US" b="1" dirty="0">
                <a:latin typeface="Courier New" pitchFamily="49" charset="0"/>
                <a:cs typeface="Times New Roman" pitchFamily="18" charset="0"/>
              </a:rPr>
              <a:t>c = </a:t>
            </a:r>
            <a:r>
              <a:rPr lang="en-US" b="1" dirty="0">
                <a:solidFill>
                  <a:srgbClr val="0000FF"/>
                </a:solidFill>
                <a:latin typeface="Courier New" pitchFamily="49" charset="0"/>
                <a:cs typeface="Times New Roman" pitchFamily="18" charset="0"/>
              </a:rPr>
              <a:t>new</a:t>
            </a:r>
            <a:r>
              <a:rPr lang="en-US" b="1" dirty="0">
                <a:latin typeface="Courier New" pitchFamily="49" charset="0"/>
                <a:cs typeface="Times New Roman" pitchFamily="18" charset="0"/>
              </a:rPr>
              <a:t> </a:t>
            </a:r>
            <a:r>
              <a:rPr lang="en-US" b="1" dirty="0">
                <a:solidFill>
                  <a:srgbClr val="0000FF"/>
                </a:solidFill>
                <a:latin typeface="Courier New" pitchFamily="49" charset="0"/>
                <a:cs typeface="Times New Roman" pitchFamily="18" charset="0"/>
              </a:rPr>
              <a:t>double</a:t>
            </a:r>
            <a:r>
              <a:rPr lang="en-US" b="1" dirty="0">
                <a:latin typeface="Courier New" pitchFamily="49" charset="0"/>
                <a:cs typeface="Times New Roman" pitchFamily="18" charset="0"/>
              </a:rPr>
              <a:t>[</a:t>
            </a:r>
            <a:r>
              <a:rPr lang="en-US" b="1" dirty="0" err="1">
                <a:latin typeface="Courier New" pitchFamily="49" charset="0"/>
                <a:cs typeface="Times New Roman" pitchFamily="18" charset="0"/>
              </a:rPr>
              <a:t>nzc</a:t>
            </a:r>
            <a:r>
              <a:rPr lang="en-US" b="1" dirty="0">
                <a:latin typeface="Courier New" pitchFamily="49" charset="0"/>
                <a:cs typeface="Times New Roman" pitchFamily="18" charset="0"/>
              </a:rPr>
              <a:t>];</a:t>
            </a:r>
            <a:r>
              <a:rPr lang="ru-RU" b="1" dirty="0">
                <a:latin typeface="Courier New" pitchFamily="49" charset="0"/>
                <a:cs typeface="Times New Roman" pitchFamily="18" charset="0"/>
              </a:rPr>
              <a:t> </a:t>
            </a:r>
            <a:r>
              <a:rPr lang="en-US" b="1" dirty="0" err="1">
                <a:latin typeface="Courier New" pitchFamily="49" charset="0"/>
                <a:cs typeface="Times New Roman" pitchFamily="18" charset="0"/>
              </a:rPr>
              <a:t>jc</a:t>
            </a:r>
            <a:r>
              <a:rPr lang="en-US" b="1" dirty="0">
                <a:latin typeface="Courier New" pitchFamily="49" charset="0"/>
                <a:cs typeface="Times New Roman" pitchFamily="18" charset="0"/>
              </a:rPr>
              <a:t> = </a:t>
            </a:r>
            <a:r>
              <a:rPr lang="en-US" b="1" dirty="0">
                <a:solidFill>
                  <a:srgbClr val="0000FF"/>
                </a:solidFill>
                <a:latin typeface="Courier New" pitchFamily="49" charset="0"/>
                <a:cs typeface="Times New Roman" pitchFamily="18" charset="0"/>
              </a:rPr>
              <a:t>new</a:t>
            </a:r>
            <a:r>
              <a:rPr lang="en-US" b="1" dirty="0">
                <a:latin typeface="Courier New" pitchFamily="49" charset="0"/>
                <a:cs typeface="Times New Roman" pitchFamily="18" charset="0"/>
              </a:rPr>
              <a:t> </a:t>
            </a:r>
            <a:r>
              <a:rPr lang="en-US" b="1" dirty="0" err="1">
                <a:solidFill>
                  <a:srgbClr val="0000FF"/>
                </a:solidFill>
                <a:latin typeface="Courier New" pitchFamily="49" charset="0"/>
                <a:cs typeface="Times New Roman" pitchFamily="18" charset="0"/>
              </a:rPr>
              <a:t>int</a:t>
            </a:r>
            <a:r>
              <a:rPr lang="en-US" b="1" dirty="0">
                <a:latin typeface="Courier New" pitchFamily="49" charset="0"/>
                <a:cs typeface="Times New Roman" pitchFamily="18" charset="0"/>
              </a:rPr>
              <a:t>[</a:t>
            </a:r>
            <a:r>
              <a:rPr lang="en-US" b="1" dirty="0" err="1">
                <a:latin typeface="Courier New" pitchFamily="49" charset="0"/>
                <a:cs typeface="Times New Roman" pitchFamily="18" charset="0"/>
              </a:rPr>
              <a:t>nzc</a:t>
            </a:r>
            <a:r>
              <a:rPr lang="en-US" b="1" dirty="0">
                <a:latin typeface="Courier New" pitchFamily="49" charset="0"/>
                <a:cs typeface="Times New Roman" pitchFamily="18" charset="0"/>
              </a:rPr>
              <a:t>];</a:t>
            </a:r>
            <a:endParaRPr lang="ru-RU" b="1" dirty="0">
              <a:latin typeface="Courier New" pitchFamily="49" charset="0"/>
              <a:cs typeface="Times New Roman" pitchFamily="18" charset="0"/>
            </a:endParaRPr>
          </a:p>
          <a:p>
            <a:pPr algn="l"/>
            <a:r>
              <a:rPr lang="en-US" b="1" dirty="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Compute C </a:t>
            </a:r>
            <a:r>
              <a:rPr lang="en-US" b="1" dirty="0">
                <a:solidFill>
                  <a:srgbClr val="008000"/>
                </a:solidFill>
                <a:latin typeface="Courier New" pitchFamily="49" charset="0"/>
                <a:cs typeface="Times New Roman" pitchFamily="18" charset="0"/>
              </a:rPr>
              <a:t>= A - B</a:t>
            </a:r>
            <a:endParaRPr lang="ru-RU" b="1" dirty="0">
              <a:latin typeface="Courier New" pitchFamily="49" charset="0"/>
              <a:cs typeface="Times New Roman" pitchFamily="18" charset="0"/>
            </a:endParaRPr>
          </a:p>
          <a:p>
            <a:pPr algn="just"/>
            <a:r>
              <a:rPr lang="en-US" b="1" dirty="0">
                <a:latin typeface="Courier New" pitchFamily="49" charset="0"/>
                <a:cs typeface="Times New Roman" pitchFamily="18" charset="0"/>
              </a:rPr>
              <a:t>  request = 2;</a:t>
            </a:r>
            <a:endParaRPr lang="ru-RU" b="1" dirty="0">
              <a:latin typeface="Courier New" pitchFamily="49" charset="0"/>
              <a:cs typeface="Times New Roman" pitchFamily="18" charset="0"/>
            </a:endParaRPr>
          </a:p>
          <a:p>
            <a:pPr algn="just"/>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mkl_dcsradd</a:t>
            </a:r>
            <a:r>
              <a:rPr lang="en-US" b="1" dirty="0">
                <a:latin typeface="Courier New" pitchFamily="49" charset="0"/>
                <a:cs typeface="Times New Roman" pitchFamily="18" charset="0"/>
              </a:rPr>
              <a:t>(&amp;trans, &amp;request, &amp;sort, &amp;n, &amp;n, </a:t>
            </a:r>
            <a:endParaRPr lang="ru-RU" b="1" dirty="0">
              <a:latin typeface="Courier New" pitchFamily="49" charset="0"/>
              <a:cs typeface="Times New Roman" pitchFamily="18" charset="0"/>
            </a:endParaRPr>
          </a:p>
          <a:p>
            <a:pPr algn="just"/>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A.Value</a:t>
            </a:r>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A.Col</a:t>
            </a:r>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A.RowIndex</a:t>
            </a:r>
            <a:r>
              <a:rPr lang="en-US" b="1" dirty="0">
                <a:latin typeface="Courier New" pitchFamily="49" charset="0"/>
                <a:cs typeface="Times New Roman" pitchFamily="18" charset="0"/>
              </a:rPr>
              <a:t>, &amp;beta,</a:t>
            </a:r>
            <a:endParaRPr lang="ru-RU" b="1" dirty="0">
              <a:latin typeface="Courier New" pitchFamily="49" charset="0"/>
              <a:cs typeface="Times New Roman" pitchFamily="18" charset="0"/>
            </a:endParaRPr>
          </a:p>
          <a:p>
            <a:pPr algn="just"/>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B.Value</a:t>
            </a:r>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B.Col</a:t>
            </a:r>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B.RowIndex</a:t>
            </a:r>
            <a:r>
              <a:rPr lang="en-US" b="1" dirty="0">
                <a:latin typeface="Courier New" pitchFamily="49" charset="0"/>
                <a:cs typeface="Times New Roman" pitchFamily="18" charset="0"/>
              </a:rPr>
              <a:t>,</a:t>
            </a:r>
            <a:endParaRPr lang="ru-RU" b="1" dirty="0">
              <a:latin typeface="Courier New" pitchFamily="49" charset="0"/>
              <a:cs typeface="Times New Roman" pitchFamily="18" charset="0"/>
            </a:endParaRPr>
          </a:p>
          <a:p>
            <a:pPr algn="just"/>
            <a:r>
              <a:rPr lang="en-US" b="1" dirty="0">
                <a:latin typeface="Courier New" pitchFamily="49" charset="0"/>
                <a:cs typeface="Times New Roman" pitchFamily="18" charset="0"/>
              </a:rPr>
              <a:t>              c, </a:t>
            </a:r>
            <a:r>
              <a:rPr lang="en-US" b="1" dirty="0" err="1">
                <a:latin typeface="Courier New" pitchFamily="49" charset="0"/>
                <a:cs typeface="Times New Roman" pitchFamily="18" charset="0"/>
              </a:rPr>
              <a:t>jc</a:t>
            </a:r>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ic</a:t>
            </a:r>
            <a:r>
              <a:rPr lang="en-US" b="1" dirty="0">
                <a:latin typeface="Courier New" pitchFamily="49" charset="0"/>
                <a:cs typeface="Times New Roman" pitchFamily="18" charset="0"/>
              </a:rPr>
              <a:t>, &amp;</a:t>
            </a:r>
            <a:r>
              <a:rPr lang="en-US" b="1" dirty="0" err="1">
                <a:latin typeface="Courier New" pitchFamily="49" charset="0"/>
                <a:cs typeface="Times New Roman" pitchFamily="18" charset="0"/>
              </a:rPr>
              <a:t>nzmax</a:t>
            </a:r>
            <a:r>
              <a:rPr lang="en-US" b="1" dirty="0">
                <a:latin typeface="Courier New" pitchFamily="49" charset="0"/>
                <a:cs typeface="Times New Roman" pitchFamily="18" charset="0"/>
              </a:rPr>
              <a:t>, &amp;info);</a:t>
            </a:r>
            <a:endParaRPr lang="ru-RU" b="1" dirty="0">
              <a:latin typeface="Courier New" pitchFamily="49"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1"/>
          <p:cNvSpPr>
            <a:spLocks noChangeArrowheads="1"/>
          </p:cNvSpPr>
          <p:nvPr/>
        </p:nvSpPr>
        <p:spPr bwMode="auto">
          <a:xfrm>
            <a:off x="182563" y="60434"/>
            <a:ext cx="9561512" cy="6740307"/>
          </a:xfrm>
          <a:prstGeom prst="rect">
            <a:avLst/>
          </a:prstGeom>
          <a:solidFill>
            <a:srgbClr val="CCCCCC"/>
          </a:solidFill>
          <a:ln w="9525">
            <a:noFill/>
            <a:miter lim="800000"/>
            <a:headEnd/>
            <a:tailEnd/>
          </a:ln>
        </p:spPr>
        <p:txBody>
          <a:bodyPr anchor="ctr">
            <a:spAutoFit/>
          </a:bodyPr>
          <a:lstStyle/>
          <a:p>
            <a:pPr algn="just" eaLnBrk="0" hangingPunct="0"/>
            <a:r>
              <a:rPr lang="en-US" b="1" dirty="0">
                <a:solidFill>
                  <a:srgbClr val="008000"/>
                </a:solidFill>
                <a:latin typeface="Courier New" pitchFamily="49" charset="0"/>
                <a:cs typeface="Times New Roman" pitchFamily="18" charset="0"/>
              </a:rPr>
              <a:t>// Compute </a:t>
            </a:r>
            <a:r>
              <a:rPr lang="en-US" b="1" dirty="0" err="1">
                <a:solidFill>
                  <a:srgbClr val="008000"/>
                </a:solidFill>
                <a:latin typeface="Courier New" pitchFamily="49" charset="0"/>
                <a:cs typeface="Times New Roman" pitchFamily="18" charset="0"/>
              </a:rPr>
              <a:t>max|Cij</a:t>
            </a:r>
            <a:r>
              <a:rPr lang="en-US" b="1" dirty="0">
                <a:solidFill>
                  <a:srgbClr val="008000"/>
                </a:solidFill>
                <a:latin typeface="Courier New" pitchFamily="49" charset="0"/>
                <a:cs typeface="Times New Roman" pitchFamily="18" charset="0"/>
              </a:rPr>
              <a:t>|</a:t>
            </a:r>
            <a:endParaRPr lang="ru-RU" b="1" dirty="0"/>
          </a:p>
          <a:p>
            <a:pPr algn="just" eaLnBrk="0" hangingPunct="0"/>
            <a:r>
              <a:rPr lang="en-US" b="1" dirty="0">
                <a:latin typeface="Courier New" pitchFamily="49" charset="0"/>
                <a:cs typeface="Times New Roman" pitchFamily="18" charset="0"/>
              </a:rPr>
              <a:t>  diff = 0.0;</a:t>
            </a:r>
            <a:endParaRPr lang="ru-RU" b="1" dirty="0"/>
          </a:p>
          <a:p>
            <a:pPr algn="just" eaLnBrk="0" hangingPunct="0"/>
            <a:r>
              <a:rPr lang="en-US" b="1" dirty="0">
                <a:latin typeface="Courier New" pitchFamily="49" charset="0"/>
                <a:cs typeface="Times New Roman" pitchFamily="18" charset="0"/>
              </a:rPr>
              <a:t>  </a:t>
            </a:r>
            <a:r>
              <a:rPr lang="en-US" b="1" dirty="0">
                <a:solidFill>
                  <a:srgbClr val="0000FF"/>
                </a:solidFill>
                <a:latin typeface="Courier New" pitchFamily="49" charset="0"/>
                <a:cs typeface="Times New Roman" pitchFamily="18" charset="0"/>
              </a:rPr>
              <a:t>for</a:t>
            </a:r>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i</a:t>
            </a:r>
            <a:r>
              <a:rPr lang="en-US" b="1" dirty="0">
                <a:latin typeface="Courier New" pitchFamily="49" charset="0"/>
                <a:cs typeface="Times New Roman" pitchFamily="18" charset="0"/>
              </a:rPr>
              <a:t> = 0; </a:t>
            </a:r>
            <a:r>
              <a:rPr lang="en-US" b="1" dirty="0" err="1">
                <a:latin typeface="Courier New" pitchFamily="49" charset="0"/>
                <a:cs typeface="Times New Roman" pitchFamily="18" charset="0"/>
              </a:rPr>
              <a:t>i</a:t>
            </a:r>
            <a:r>
              <a:rPr lang="en-US" b="1" dirty="0">
                <a:latin typeface="Courier New" pitchFamily="49" charset="0"/>
                <a:cs typeface="Times New Roman" pitchFamily="18" charset="0"/>
              </a:rPr>
              <a:t> &lt; </a:t>
            </a:r>
            <a:r>
              <a:rPr lang="en-US" b="1" dirty="0" err="1">
                <a:latin typeface="Courier New" pitchFamily="49" charset="0"/>
                <a:cs typeface="Times New Roman" pitchFamily="18" charset="0"/>
              </a:rPr>
              <a:t>nzc</a:t>
            </a:r>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i</a:t>
            </a:r>
            <a:r>
              <a:rPr lang="en-US" b="1" dirty="0">
                <a:latin typeface="Courier New" pitchFamily="49" charset="0"/>
                <a:cs typeface="Times New Roman" pitchFamily="18" charset="0"/>
              </a:rPr>
              <a:t>++)</a:t>
            </a:r>
            <a:endParaRPr lang="ru-RU" b="1" dirty="0"/>
          </a:p>
          <a:p>
            <a:pPr algn="just" eaLnBrk="0" hangingPunct="0"/>
            <a:r>
              <a:rPr lang="en-US" b="1" dirty="0">
                <a:latin typeface="Courier New" pitchFamily="49" charset="0"/>
                <a:cs typeface="Times New Roman" pitchFamily="18" charset="0"/>
              </a:rPr>
              <a:t>  {</a:t>
            </a:r>
            <a:endParaRPr lang="ru-RU" b="1" dirty="0"/>
          </a:p>
          <a:p>
            <a:pPr algn="just" eaLnBrk="0" hangingPunct="0"/>
            <a:r>
              <a:rPr lang="en-US" b="1" dirty="0">
                <a:latin typeface="Courier New" pitchFamily="49" charset="0"/>
                <a:cs typeface="Times New Roman" pitchFamily="18" charset="0"/>
              </a:rPr>
              <a:t>    </a:t>
            </a:r>
            <a:r>
              <a:rPr lang="en-US" b="1" dirty="0">
                <a:solidFill>
                  <a:srgbClr val="0000FF"/>
                </a:solidFill>
                <a:latin typeface="Courier New" pitchFamily="49" charset="0"/>
                <a:cs typeface="Times New Roman" pitchFamily="18" charset="0"/>
              </a:rPr>
              <a:t>double</a:t>
            </a:r>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var</a:t>
            </a:r>
            <a:r>
              <a:rPr lang="en-US" b="1" dirty="0">
                <a:latin typeface="Courier New" pitchFamily="49" charset="0"/>
                <a:cs typeface="Times New Roman" pitchFamily="18" charset="0"/>
              </a:rPr>
              <a:t> = </a:t>
            </a:r>
            <a:r>
              <a:rPr lang="en-US" b="1" dirty="0" err="1">
                <a:latin typeface="Courier New" pitchFamily="49" charset="0"/>
                <a:cs typeface="Times New Roman" pitchFamily="18" charset="0"/>
              </a:rPr>
              <a:t>fabs</a:t>
            </a:r>
            <a:r>
              <a:rPr lang="en-US" b="1" dirty="0">
                <a:latin typeface="Courier New" pitchFamily="49" charset="0"/>
                <a:cs typeface="Times New Roman" pitchFamily="18" charset="0"/>
              </a:rPr>
              <a:t>(c[</a:t>
            </a:r>
            <a:r>
              <a:rPr lang="en-US" b="1" dirty="0" err="1">
                <a:latin typeface="Courier New" pitchFamily="49" charset="0"/>
                <a:cs typeface="Times New Roman" pitchFamily="18" charset="0"/>
              </a:rPr>
              <a:t>i</a:t>
            </a:r>
            <a:r>
              <a:rPr lang="en-US" b="1" dirty="0">
                <a:latin typeface="Courier New" pitchFamily="49" charset="0"/>
                <a:cs typeface="Times New Roman" pitchFamily="18" charset="0"/>
              </a:rPr>
              <a:t>]);</a:t>
            </a:r>
            <a:endParaRPr lang="ru-RU" b="1" dirty="0"/>
          </a:p>
          <a:p>
            <a:pPr algn="just" eaLnBrk="0" hangingPunct="0"/>
            <a:r>
              <a:rPr lang="en-US" b="1" dirty="0">
                <a:latin typeface="Courier New" pitchFamily="49" charset="0"/>
                <a:cs typeface="Times New Roman" pitchFamily="18" charset="0"/>
              </a:rPr>
              <a:t>    </a:t>
            </a:r>
            <a:r>
              <a:rPr lang="en-US" b="1" dirty="0">
                <a:solidFill>
                  <a:srgbClr val="0000FF"/>
                </a:solidFill>
                <a:latin typeface="Courier New" pitchFamily="49" charset="0"/>
                <a:cs typeface="Times New Roman" pitchFamily="18" charset="0"/>
              </a:rPr>
              <a:t>if</a:t>
            </a:r>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var</a:t>
            </a:r>
            <a:r>
              <a:rPr lang="en-US" b="1" dirty="0">
                <a:latin typeface="Courier New" pitchFamily="49" charset="0"/>
                <a:cs typeface="Times New Roman" pitchFamily="18" charset="0"/>
              </a:rPr>
              <a:t> &gt; diff)</a:t>
            </a:r>
            <a:endParaRPr lang="ru-RU" b="1" dirty="0"/>
          </a:p>
          <a:p>
            <a:pPr algn="just" eaLnBrk="0" hangingPunct="0"/>
            <a:r>
              <a:rPr lang="en-US" b="1" dirty="0">
                <a:latin typeface="Courier New" pitchFamily="49" charset="0"/>
                <a:cs typeface="Times New Roman" pitchFamily="18" charset="0"/>
              </a:rPr>
              <a:t>      diff = </a:t>
            </a:r>
            <a:r>
              <a:rPr lang="en-US" b="1" dirty="0" err="1">
                <a:latin typeface="Courier New" pitchFamily="49" charset="0"/>
                <a:cs typeface="Times New Roman" pitchFamily="18" charset="0"/>
              </a:rPr>
              <a:t>var</a:t>
            </a:r>
            <a:r>
              <a:rPr lang="en-US" b="1" dirty="0">
                <a:latin typeface="Courier New" pitchFamily="49" charset="0"/>
                <a:cs typeface="Times New Roman" pitchFamily="18" charset="0"/>
              </a:rPr>
              <a:t>;</a:t>
            </a:r>
            <a:endParaRPr lang="ru-RU" b="1" dirty="0"/>
          </a:p>
          <a:p>
            <a:pPr algn="just" eaLnBrk="0" hangingPunct="0"/>
            <a:r>
              <a:rPr lang="en-US" b="1" dirty="0">
                <a:latin typeface="Courier New" pitchFamily="49" charset="0"/>
                <a:cs typeface="Times New Roman" pitchFamily="18" charset="0"/>
              </a:rPr>
              <a:t>  </a:t>
            </a:r>
            <a:r>
              <a:rPr lang="ru-RU" b="1" dirty="0">
                <a:latin typeface="Courier New" pitchFamily="49" charset="0"/>
                <a:cs typeface="Times New Roman" pitchFamily="18" charset="0"/>
              </a:rPr>
              <a:t>}</a:t>
            </a:r>
            <a:endParaRPr lang="ru-RU" b="1" dirty="0"/>
          </a:p>
          <a:p>
            <a:pPr algn="just" eaLnBrk="0" hangingPunct="0"/>
            <a:r>
              <a:rPr lang="ru-RU" b="1" dirty="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Converse the matrix A and B to the initial form</a:t>
            </a:r>
            <a:endParaRPr lang="ru-RU" b="1" dirty="0"/>
          </a:p>
          <a:p>
            <a:pPr algn="just" eaLnBrk="0" hangingPunct="0"/>
            <a:r>
              <a:rPr lang="ru-RU" b="1" dirty="0">
                <a:latin typeface="Courier New" pitchFamily="49" charset="0"/>
                <a:cs typeface="Times New Roman" pitchFamily="18" charset="0"/>
              </a:rPr>
              <a:t>  </a:t>
            </a:r>
            <a:r>
              <a:rPr lang="en-US" b="1" dirty="0">
                <a:solidFill>
                  <a:srgbClr val="0000FF"/>
                </a:solidFill>
                <a:latin typeface="Courier New" pitchFamily="49" charset="0"/>
                <a:cs typeface="Times New Roman" pitchFamily="18" charset="0"/>
              </a:rPr>
              <a:t>for</a:t>
            </a:r>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i</a:t>
            </a:r>
            <a:r>
              <a:rPr lang="en-US" b="1" dirty="0">
                <a:latin typeface="Courier New" pitchFamily="49" charset="0"/>
                <a:cs typeface="Times New Roman" pitchFamily="18" charset="0"/>
              </a:rPr>
              <a:t> = 0; </a:t>
            </a:r>
            <a:r>
              <a:rPr lang="en-US" b="1" dirty="0" err="1">
                <a:latin typeface="Courier New" pitchFamily="49" charset="0"/>
                <a:cs typeface="Times New Roman" pitchFamily="18" charset="0"/>
              </a:rPr>
              <a:t>i</a:t>
            </a:r>
            <a:r>
              <a:rPr lang="en-US" b="1" dirty="0">
                <a:latin typeface="Courier New" pitchFamily="49" charset="0"/>
                <a:cs typeface="Times New Roman" pitchFamily="18" charset="0"/>
              </a:rPr>
              <a:t> &lt; A.NZ; </a:t>
            </a:r>
            <a:r>
              <a:rPr lang="en-US" b="1" dirty="0" err="1">
                <a:latin typeface="Courier New" pitchFamily="49" charset="0"/>
                <a:cs typeface="Times New Roman" pitchFamily="18" charset="0"/>
              </a:rPr>
              <a:t>i</a:t>
            </a:r>
            <a:r>
              <a:rPr lang="en-US" b="1" dirty="0">
                <a:latin typeface="Courier New" pitchFamily="49" charset="0"/>
                <a:cs typeface="Times New Roman" pitchFamily="18" charset="0"/>
              </a:rPr>
              <a:t>++)</a:t>
            </a:r>
            <a:endParaRPr lang="ru-RU" b="1" dirty="0"/>
          </a:p>
          <a:p>
            <a:pPr algn="just" eaLnBrk="0" hangingPunct="0"/>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A.Col</a:t>
            </a:r>
            <a:r>
              <a:rPr lang="en-US" b="1" dirty="0">
                <a:latin typeface="Courier New" pitchFamily="49" charset="0"/>
                <a:cs typeface="Times New Roman" pitchFamily="18" charset="0"/>
              </a:rPr>
              <a:t>[</a:t>
            </a:r>
            <a:r>
              <a:rPr lang="en-US" b="1" dirty="0" err="1">
                <a:latin typeface="Courier New" pitchFamily="49" charset="0"/>
                <a:cs typeface="Times New Roman" pitchFamily="18" charset="0"/>
              </a:rPr>
              <a:t>i</a:t>
            </a:r>
            <a:r>
              <a:rPr lang="en-US" b="1" dirty="0">
                <a:latin typeface="Courier New" pitchFamily="49" charset="0"/>
                <a:cs typeface="Times New Roman" pitchFamily="18" charset="0"/>
              </a:rPr>
              <a:t>]--;</a:t>
            </a:r>
            <a:endParaRPr lang="ru-RU" b="1" dirty="0"/>
          </a:p>
          <a:p>
            <a:pPr algn="just" eaLnBrk="0" hangingPunct="0"/>
            <a:r>
              <a:rPr lang="en-US" b="1" dirty="0">
                <a:latin typeface="Courier New" pitchFamily="49" charset="0"/>
                <a:cs typeface="Times New Roman" pitchFamily="18" charset="0"/>
              </a:rPr>
              <a:t>  </a:t>
            </a:r>
            <a:r>
              <a:rPr lang="en-US" b="1" dirty="0">
                <a:solidFill>
                  <a:srgbClr val="0000FF"/>
                </a:solidFill>
                <a:latin typeface="Courier New" pitchFamily="49" charset="0"/>
                <a:cs typeface="Times New Roman" pitchFamily="18" charset="0"/>
              </a:rPr>
              <a:t>for</a:t>
            </a:r>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i</a:t>
            </a:r>
            <a:r>
              <a:rPr lang="en-US" b="1" dirty="0">
                <a:latin typeface="Courier New" pitchFamily="49" charset="0"/>
                <a:cs typeface="Times New Roman" pitchFamily="18" charset="0"/>
              </a:rPr>
              <a:t> = 0; </a:t>
            </a:r>
            <a:r>
              <a:rPr lang="en-US" b="1" dirty="0" err="1">
                <a:latin typeface="Courier New" pitchFamily="49" charset="0"/>
                <a:cs typeface="Times New Roman" pitchFamily="18" charset="0"/>
              </a:rPr>
              <a:t>i</a:t>
            </a:r>
            <a:r>
              <a:rPr lang="en-US" b="1" dirty="0">
                <a:latin typeface="Courier New" pitchFamily="49" charset="0"/>
                <a:cs typeface="Times New Roman" pitchFamily="18" charset="0"/>
              </a:rPr>
              <a:t> &lt; B.NZ; </a:t>
            </a:r>
            <a:r>
              <a:rPr lang="en-US" b="1" dirty="0" err="1">
                <a:latin typeface="Courier New" pitchFamily="49" charset="0"/>
                <a:cs typeface="Times New Roman" pitchFamily="18" charset="0"/>
              </a:rPr>
              <a:t>i</a:t>
            </a:r>
            <a:r>
              <a:rPr lang="en-US" b="1" dirty="0">
                <a:latin typeface="Courier New" pitchFamily="49" charset="0"/>
                <a:cs typeface="Times New Roman" pitchFamily="18" charset="0"/>
              </a:rPr>
              <a:t>++)</a:t>
            </a:r>
            <a:endParaRPr lang="ru-RU" b="1" dirty="0"/>
          </a:p>
          <a:p>
            <a:pPr algn="just" eaLnBrk="0" hangingPunct="0"/>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B.Col</a:t>
            </a:r>
            <a:r>
              <a:rPr lang="en-US" b="1" dirty="0">
                <a:latin typeface="Courier New" pitchFamily="49" charset="0"/>
                <a:cs typeface="Times New Roman" pitchFamily="18" charset="0"/>
              </a:rPr>
              <a:t>[</a:t>
            </a:r>
            <a:r>
              <a:rPr lang="en-US" b="1" dirty="0" err="1">
                <a:latin typeface="Courier New" pitchFamily="49" charset="0"/>
                <a:cs typeface="Times New Roman" pitchFamily="18" charset="0"/>
              </a:rPr>
              <a:t>i</a:t>
            </a:r>
            <a:r>
              <a:rPr lang="en-US" b="1" dirty="0">
                <a:latin typeface="Courier New" pitchFamily="49" charset="0"/>
                <a:cs typeface="Times New Roman" pitchFamily="18" charset="0"/>
              </a:rPr>
              <a:t>]--;</a:t>
            </a:r>
            <a:endParaRPr lang="ru-RU" b="1" dirty="0"/>
          </a:p>
          <a:p>
            <a:pPr algn="just" eaLnBrk="0" hangingPunct="0"/>
            <a:r>
              <a:rPr lang="en-US" b="1" dirty="0">
                <a:latin typeface="Courier New" pitchFamily="49" charset="0"/>
                <a:cs typeface="Times New Roman" pitchFamily="18" charset="0"/>
              </a:rPr>
              <a:t>  </a:t>
            </a:r>
            <a:r>
              <a:rPr lang="en-US" b="1" dirty="0">
                <a:solidFill>
                  <a:srgbClr val="0000FF"/>
                </a:solidFill>
                <a:latin typeface="Courier New" pitchFamily="49" charset="0"/>
                <a:cs typeface="Times New Roman" pitchFamily="18" charset="0"/>
              </a:rPr>
              <a:t>for</a:t>
            </a:r>
            <a:r>
              <a:rPr lang="en-US" b="1" dirty="0">
                <a:latin typeface="Courier New" pitchFamily="49" charset="0"/>
                <a:cs typeface="Times New Roman" pitchFamily="18" charset="0"/>
              </a:rPr>
              <a:t> (j = 0; j &lt;= n; j++)</a:t>
            </a:r>
            <a:endParaRPr lang="ru-RU" b="1" dirty="0"/>
          </a:p>
          <a:p>
            <a:pPr algn="just" eaLnBrk="0" hangingPunct="0"/>
            <a:r>
              <a:rPr lang="en-US" b="1" dirty="0">
                <a:latin typeface="Courier New" pitchFamily="49" charset="0"/>
                <a:cs typeface="Times New Roman" pitchFamily="18" charset="0"/>
              </a:rPr>
              <a:t>  {</a:t>
            </a:r>
            <a:endParaRPr lang="ru-RU" b="1" dirty="0"/>
          </a:p>
          <a:p>
            <a:pPr algn="just" eaLnBrk="0" hangingPunct="0"/>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A.RowIndex</a:t>
            </a:r>
            <a:r>
              <a:rPr lang="en-US" b="1" dirty="0">
                <a:latin typeface="Courier New" pitchFamily="49" charset="0"/>
                <a:cs typeface="Times New Roman" pitchFamily="18" charset="0"/>
              </a:rPr>
              <a:t>[j]--;</a:t>
            </a:r>
            <a:endParaRPr lang="ru-RU" b="1" dirty="0"/>
          </a:p>
          <a:p>
            <a:pPr algn="just" eaLnBrk="0" hangingPunct="0"/>
            <a:r>
              <a:rPr lang="en-US" b="1" dirty="0">
                <a:latin typeface="Courier New" pitchFamily="49" charset="0"/>
                <a:cs typeface="Times New Roman" pitchFamily="18" charset="0"/>
              </a:rPr>
              <a:t>    </a:t>
            </a:r>
            <a:r>
              <a:rPr lang="en-US" b="1" dirty="0" err="1">
                <a:latin typeface="Courier New" pitchFamily="49" charset="0"/>
                <a:cs typeface="Times New Roman" pitchFamily="18" charset="0"/>
              </a:rPr>
              <a:t>B.RowIndex</a:t>
            </a:r>
            <a:r>
              <a:rPr lang="en-US" b="1" dirty="0">
                <a:latin typeface="Courier New" pitchFamily="49" charset="0"/>
                <a:cs typeface="Times New Roman" pitchFamily="18" charset="0"/>
              </a:rPr>
              <a:t>[j]--;</a:t>
            </a:r>
            <a:endParaRPr lang="ru-RU" b="1" dirty="0"/>
          </a:p>
          <a:p>
            <a:pPr algn="just" eaLnBrk="0" hangingPunct="0"/>
            <a:r>
              <a:rPr lang="en-US" b="1" dirty="0">
                <a:latin typeface="Courier New" pitchFamily="49" charset="0"/>
                <a:cs typeface="Times New Roman" pitchFamily="18" charset="0"/>
              </a:rPr>
              <a:t>  }</a:t>
            </a:r>
            <a:endParaRPr lang="ru-RU" b="1" dirty="0"/>
          </a:p>
          <a:p>
            <a:pPr algn="just" eaLnBrk="0" hangingPunct="0"/>
            <a:r>
              <a:rPr lang="en-US" b="1" dirty="0">
                <a:solidFill>
                  <a:srgbClr val="008000"/>
                </a:solidFill>
                <a:latin typeface="Courier New" pitchFamily="49" charset="0"/>
                <a:cs typeface="Times New Roman" pitchFamily="18" charset="0"/>
              </a:rPr>
              <a:t>// </a:t>
            </a:r>
            <a:r>
              <a:rPr lang="en-US" b="1" dirty="0" smtClean="0">
                <a:solidFill>
                  <a:srgbClr val="008000"/>
                </a:solidFill>
                <a:latin typeface="Courier New" pitchFamily="49" charset="0"/>
                <a:cs typeface="Times New Roman" pitchFamily="18" charset="0"/>
              </a:rPr>
              <a:t>Free memory</a:t>
            </a:r>
            <a:endParaRPr lang="ru-RU" b="1" dirty="0"/>
          </a:p>
          <a:p>
            <a:pPr algn="just" eaLnBrk="0" hangingPunct="0"/>
            <a:r>
              <a:rPr lang="en-US" b="1" dirty="0">
                <a:latin typeface="Courier New" pitchFamily="49" charset="0"/>
                <a:cs typeface="Times New Roman" pitchFamily="18" charset="0"/>
              </a:rPr>
              <a:t>  </a:t>
            </a:r>
            <a:r>
              <a:rPr lang="en-US" b="1" dirty="0">
                <a:solidFill>
                  <a:srgbClr val="0000FF"/>
                </a:solidFill>
                <a:latin typeface="Courier New" pitchFamily="49" charset="0"/>
                <a:cs typeface="Times New Roman" pitchFamily="18" charset="0"/>
              </a:rPr>
              <a:t>delete</a:t>
            </a:r>
            <a:r>
              <a:rPr lang="en-US" b="1" dirty="0">
                <a:latin typeface="Courier New" pitchFamily="49" charset="0"/>
                <a:cs typeface="Times New Roman" pitchFamily="18" charset="0"/>
              </a:rPr>
              <a:t> [] c;</a:t>
            </a:r>
            <a:endParaRPr lang="ru-RU" b="1" dirty="0"/>
          </a:p>
          <a:p>
            <a:pPr algn="just" eaLnBrk="0" hangingPunct="0"/>
            <a:r>
              <a:rPr lang="en-US" b="1" dirty="0">
                <a:latin typeface="Courier New" pitchFamily="49" charset="0"/>
                <a:cs typeface="Times New Roman" pitchFamily="18" charset="0"/>
              </a:rPr>
              <a:t>  </a:t>
            </a:r>
            <a:r>
              <a:rPr lang="en-US" b="1" dirty="0">
                <a:solidFill>
                  <a:srgbClr val="0000FF"/>
                </a:solidFill>
                <a:latin typeface="Courier New" pitchFamily="49" charset="0"/>
                <a:cs typeface="Times New Roman" pitchFamily="18" charset="0"/>
              </a:rPr>
              <a:t>delete</a:t>
            </a:r>
            <a:r>
              <a:rPr lang="en-US" b="1" dirty="0">
                <a:latin typeface="Courier New" pitchFamily="49" charset="0"/>
                <a:cs typeface="Times New Roman" pitchFamily="18" charset="0"/>
              </a:rPr>
              <a:t> [] </a:t>
            </a:r>
            <a:r>
              <a:rPr lang="en-US" b="1" dirty="0" err="1">
                <a:latin typeface="Courier New" pitchFamily="49" charset="0"/>
                <a:cs typeface="Times New Roman" pitchFamily="18" charset="0"/>
              </a:rPr>
              <a:t>ic</a:t>
            </a:r>
            <a:r>
              <a:rPr lang="en-US" b="1" dirty="0">
                <a:latin typeface="Courier New" pitchFamily="49" charset="0"/>
                <a:cs typeface="Times New Roman" pitchFamily="18" charset="0"/>
              </a:rPr>
              <a:t>;</a:t>
            </a:r>
            <a:endParaRPr lang="ru-RU" b="1" dirty="0"/>
          </a:p>
          <a:p>
            <a:pPr algn="just" eaLnBrk="0" hangingPunct="0"/>
            <a:r>
              <a:rPr lang="en-US" b="1" dirty="0">
                <a:latin typeface="Courier New" pitchFamily="49" charset="0"/>
                <a:cs typeface="Times New Roman" pitchFamily="18" charset="0"/>
              </a:rPr>
              <a:t>  </a:t>
            </a:r>
            <a:r>
              <a:rPr lang="en-US" b="1" dirty="0">
                <a:solidFill>
                  <a:srgbClr val="0000FF"/>
                </a:solidFill>
                <a:latin typeface="Courier New" pitchFamily="49" charset="0"/>
                <a:cs typeface="Times New Roman" pitchFamily="18" charset="0"/>
              </a:rPr>
              <a:t>delete</a:t>
            </a:r>
            <a:r>
              <a:rPr lang="en-US" b="1" dirty="0">
                <a:latin typeface="Courier New" pitchFamily="49" charset="0"/>
                <a:cs typeface="Times New Roman" pitchFamily="18" charset="0"/>
              </a:rPr>
              <a:t> [] </a:t>
            </a:r>
            <a:r>
              <a:rPr lang="en-US" b="1" dirty="0" err="1">
                <a:latin typeface="Courier New" pitchFamily="49" charset="0"/>
                <a:cs typeface="Times New Roman" pitchFamily="18" charset="0"/>
              </a:rPr>
              <a:t>jc</a:t>
            </a:r>
            <a:r>
              <a:rPr lang="en-US" b="1" dirty="0">
                <a:latin typeface="Courier New" pitchFamily="49" charset="0"/>
                <a:cs typeface="Times New Roman" pitchFamily="18" charset="0"/>
              </a:rPr>
              <a:t>;</a:t>
            </a:r>
            <a:endParaRPr lang="ru-RU" b="1" dirty="0"/>
          </a:p>
          <a:p>
            <a:pPr algn="just" eaLnBrk="0" hangingPunct="0"/>
            <a:r>
              <a:rPr lang="en-US" b="1" dirty="0">
                <a:latin typeface="Courier New" pitchFamily="49" charset="0"/>
                <a:cs typeface="Times New Roman" pitchFamily="18" charset="0"/>
              </a:rPr>
              <a:t>  </a:t>
            </a:r>
            <a:r>
              <a:rPr lang="en-US" b="1" dirty="0">
                <a:solidFill>
                  <a:srgbClr val="0000FF"/>
                </a:solidFill>
                <a:latin typeface="Courier New" pitchFamily="49" charset="0"/>
                <a:cs typeface="Times New Roman" pitchFamily="18" charset="0"/>
              </a:rPr>
              <a:t>return</a:t>
            </a:r>
            <a:r>
              <a:rPr lang="en-US" b="1" dirty="0">
                <a:latin typeface="Courier New" pitchFamily="49" charset="0"/>
                <a:cs typeface="Times New Roman" pitchFamily="18" charset="0"/>
              </a:rPr>
              <a:t> 0;</a:t>
            </a:r>
            <a:endParaRPr lang="ru-RU" b="1" dirty="0"/>
          </a:p>
          <a:p>
            <a:pPr algn="just" eaLnBrk="0" hangingPunct="0"/>
            <a:r>
              <a:rPr lang="ru-RU" b="1" dirty="0">
                <a:latin typeface="Courier New" pitchFamily="49" charset="0"/>
                <a:cs typeface="Times New Roman" pitchFamily="18" charset="0"/>
              </a:rPr>
              <a:t>}</a:t>
            </a:r>
            <a:endParaRPr lang="ru-RU" b="1"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Заголовок 1"/>
          <p:cNvSpPr>
            <a:spLocks noGrp="1"/>
          </p:cNvSpPr>
          <p:nvPr>
            <p:ph type="title"/>
          </p:nvPr>
        </p:nvSpPr>
        <p:spPr/>
        <p:txBody>
          <a:bodyPr/>
          <a:lstStyle/>
          <a:p>
            <a:r>
              <a:rPr lang="en-US" dirty="0"/>
              <a:t>Auxiliary functions</a:t>
            </a:r>
            <a:r>
              <a:rPr lang="ru-RU" dirty="0"/>
              <a:t>…</a:t>
            </a:r>
            <a:endParaRPr lang="ru-RU" dirty="0" smtClean="0"/>
          </a:p>
        </p:txBody>
      </p:sp>
      <p:sp>
        <p:nvSpPr>
          <p:cNvPr id="54275" name="Содержимое 2"/>
          <p:cNvSpPr>
            <a:spLocks noGrp="1"/>
          </p:cNvSpPr>
          <p:nvPr>
            <p:ph idx="1"/>
          </p:nvPr>
        </p:nvSpPr>
        <p:spPr/>
        <p:txBody>
          <a:bodyPr/>
          <a:lstStyle/>
          <a:p>
            <a:r>
              <a:rPr lang="en-US" dirty="0"/>
              <a:t>Two sparse CRS-format matrices multiplication – model version</a:t>
            </a:r>
            <a:endParaRPr lang="ru-RU" dirty="0"/>
          </a:p>
          <a:p>
            <a:r>
              <a:rPr lang="en-US" dirty="0" smtClean="0"/>
              <a:t>In order to verify own implementations for the sparse matrix multiplication algorithm, it is necessary to provide result validation mechanism</a:t>
            </a:r>
            <a:r>
              <a:rPr lang="ru-RU" dirty="0" smtClean="0"/>
              <a:t>. </a:t>
            </a:r>
          </a:p>
          <a:p>
            <a:r>
              <a:rPr lang="en-US" dirty="0" smtClean="0"/>
              <a:t>The function </a:t>
            </a:r>
            <a:r>
              <a:rPr lang="ru-RU" b="1" dirty="0" err="1" smtClean="0"/>
              <a:t>mkl_dcsrmultcsr</a:t>
            </a:r>
            <a:r>
              <a:rPr lang="ru-RU" b="1" dirty="0" smtClean="0"/>
              <a:t>()</a:t>
            </a:r>
            <a:r>
              <a:rPr lang="ru-RU" dirty="0" smtClean="0"/>
              <a:t> </a:t>
            </a:r>
            <a:r>
              <a:rPr lang="en-US" dirty="0" smtClean="0"/>
              <a:t>will be used as a model</a:t>
            </a:r>
            <a:r>
              <a:rPr lang="ru-RU" dirty="0" smtClean="0"/>
              <a:t>. </a:t>
            </a:r>
          </a:p>
          <a:p>
            <a:r>
              <a:rPr lang="en-US" dirty="0" smtClean="0"/>
              <a:t>It is very close to the function </a:t>
            </a:r>
            <a:r>
              <a:rPr lang="ru-RU" b="1" dirty="0" err="1" smtClean="0"/>
              <a:t>mkl_dcsradd</a:t>
            </a:r>
            <a:r>
              <a:rPr lang="ru-RU" b="1" dirty="0" smtClean="0"/>
              <a:t>()</a:t>
            </a:r>
            <a:r>
              <a:rPr lang="ru-RU" dirty="0" smtClean="0"/>
              <a:t> </a:t>
            </a:r>
            <a:r>
              <a:rPr lang="en-US" dirty="0" smtClean="0"/>
              <a:t>by its interface and has the same peculiarities (ordered storage format for the initial matrices, numeration starting with one, two-level work mechanism associated with memory allocation necessity, etc.)</a:t>
            </a:r>
            <a:r>
              <a:rPr lang="ru-RU" dirty="0" smtClean="0"/>
              <a:t>.</a:t>
            </a:r>
          </a:p>
          <a:p>
            <a:endParaRPr lang="ru-RU" dirty="0" smtClean="0"/>
          </a:p>
        </p:txBody>
      </p:sp>
      <p:sp>
        <p:nvSpPr>
          <p:cNvPr id="54276" name="Дата 2"/>
          <p:cNvSpPr>
            <a:spLocks noGrp="1"/>
          </p:cNvSpPr>
          <p:nvPr>
            <p:ph type="dt" sz="quarter" idx="10"/>
          </p:nvPr>
        </p:nvSpPr>
        <p:spPr>
          <a:noFill/>
        </p:spPr>
        <p:txBody>
          <a:bodyPr/>
          <a:lstStyle/>
          <a:p>
            <a:r>
              <a:rPr lang="en-US" dirty="0" smtClean="0"/>
              <a:t>N. Novgorod, 2014.</a:t>
            </a:r>
            <a:endParaRPr lang="ru-RU" dirty="0"/>
          </a:p>
        </p:txBody>
      </p:sp>
      <p:sp>
        <p:nvSpPr>
          <p:cNvPr id="4" name="Нижний колонтитул 3"/>
          <p:cNvSpPr>
            <a:spLocks noGrp="1"/>
          </p:cNvSpPr>
          <p:nvPr>
            <p:ph type="ftr" sz="quarter" idx="11"/>
          </p:nvPr>
        </p:nvSpPr>
        <p:spPr/>
        <p:txBody>
          <a:bodyPr/>
          <a:lstStyle/>
          <a:p>
            <a:pPr>
              <a:defRPr/>
            </a:pPr>
            <a:r>
              <a:rPr lang="en-US" dirty="0" smtClean="0"/>
              <a:t>Sparse matrix multiplication</a:t>
            </a:r>
            <a:endParaRPr lang="ru-RU" dirty="0"/>
          </a:p>
        </p:txBody>
      </p:sp>
      <p:sp>
        <p:nvSpPr>
          <p:cNvPr id="5" name="Номер слайда 4"/>
          <p:cNvSpPr>
            <a:spLocks noGrp="1"/>
          </p:cNvSpPr>
          <p:nvPr>
            <p:ph type="sldNum" sz="quarter" idx="12"/>
          </p:nvPr>
        </p:nvSpPr>
        <p:spPr/>
        <p:txBody>
          <a:bodyPr/>
          <a:lstStyle/>
          <a:p>
            <a:pPr>
              <a:defRPr/>
            </a:pPr>
            <a:fld id="{B53CCCE9-01D5-4A59-A425-BB6FD7E97DC0}" type="slidenum">
              <a:rPr lang="ru-RU" smtClean="0"/>
              <a:pPr>
                <a:defRPr/>
              </a:pPr>
              <a:t>33</a:t>
            </a:fld>
            <a:endParaRPr lang="ru-RU"/>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Заголовок 1"/>
          <p:cNvSpPr>
            <a:spLocks noGrp="1"/>
          </p:cNvSpPr>
          <p:nvPr>
            <p:ph type="title"/>
          </p:nvPr>
        </p:nvSpPr>
        <p:spPr/>
        <p:txBody>
          <a:bodyPr/>
          <a:lstStyle/>
          <a:p>
            <a:r>
              <a:rPr lang="en-US" dirty="0"/>
              <a:t>Auxiliary </a:t>
            </a:r>
            <a:r>
              <a:rPr lang="en-US" dirty="0" smtClean="0"/>
              <a:t>functions</a:t>
            </a:r>
            <a:endParaRPr lang="ru-RU" dirty="0" smtClean="0"/>
          </a:p>
        </p:txBody>
      </p:sp>
      <p:sp>
        <p:nvSpPr>
          <p:cNvPr id="55299" name="Содержимое 2"/>
          <p:cNvSpPr>
            <a:spLocks noGrp="1"/>
          </p:cNvSpPr>
          <p:nvPr>
            <p:ph idx="1"/>
          </p:nvPr>
        </p:nvSpPr>
        <p:spPr>
          <a:xfrm>
            <a:off x="495300" y="1196975"/>
            <a:ext cx="8915400" cy="576263"/>
          </a:xfrm>
        </p:spPr>
        <p:txBody>
          <a:bodyPr/>
          <a:lstStyle/>
          <a:p>
            <a:r>
              <a:rPr lang="en-US" dirty="0" smtClean="0"/>
              <a:t>Examine the code in the MS Visual Studio environment.</a:t>
            </a:r>
            <a:endParaRPr lang="ru-RU" dirty="0" smtClean="0"/>
          </a:p>
        </p:txBody>
      </p:sp>
      <p:sp>
        <p:nvSpPr>
          <p:cNvPr id="55300"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228EEBBB-743F-4E1A-AB44-F3FFE7F5887C}" type="slidenum">
              <a:rPr lang="ru-RU" smtClean="0"/>
              <a:pPr>
                <a:defRPr/>
              </a:pPr>
              <a:t>34</a:t>
            </a:fld>
            <a:endParaRPr lang="ru-RU"/>
          </a:p>
        </p:txBody>
      </p:sp>
      <p:sp>
        <p:nvSpPr>
          <p:cNvPr id="55303" name="Rectangle 1"/>
          <p:cNvSpPr>
            <a:spLocks noChangeArrowheads="1"/>
          </p:cNvSpPr>
          <p:nvPr/>
        </p:nvSpPr>
        <p:spPr bwMode="auto">
          <a:xfrm>
            <a:off x="273050" y="2155894"/>
            <a:ext cx="9417050" cy="3170099"/>
          </a:xfrm>
          <a:prstGeom prst="rect">
            <a:avLst/>
          </a:prstGeom>
          <a:solidFill>
            <a:srgbClr val="CCCCCC"/>
          </a:solidFill>
          <a:ln w="9525">
            <a:noFill/>
            <a:miter lim="800000"/>
            <a:headEnd/>
            <a:tailEnd/>
          </a:ln>
        </p:spPr>
        <p:txBody>
          <a:bodyPr anchor="ctr">
            <a:spAutoFit/>
          </a:bodyPr>
          <a:lstStyle/>
          <a:p>
            <a:pPr algn="just" eaLnBrk="0" hangingPunct="0"/>
            <a:r>
              <a:rPr lang="ru-RU" sz="2000" b="1" dirty="0">
                <a:solidFill>
                  <a:srgbClr val="008000"/>
                </a:solidFill>
                <a:latin typeface="Courier New" pitchFamily="49" charset="0"/>
                <a:cs typeface="Times New Roman" pitchFamily="18" charset="0"/>
              </a:rPr>
              <a:t>// </a:t>
            </a:r>
            <a:r>
              <a:rPr lang="en-US" sz="2000" b="1" dirty="0">
                <a:solidFill>
                  <a:srgbClr val="008000"/>
                </a:solidFill>
                <a:latin typeface="Courier New" pitchFamily="49" charset="0"/>
                <a:cs typeface="Times New Roman" pitchFamily="18" charset="0"/>
              </a:rPr>
              <a:t>Takes </a:t>
            </a:r>
            <a:r>
              <a:rPr lang="ru-RU" sz="2000" b="1" dirty="0">
                <a:solidFill>
                  <a:srgbClr val="008000"/>
                </a:solidFill>
                <a:latin typeface="Courier New" pitchFamily="49" charset="0"/>
                <a:cs typeface="Times New Roman" pitchFamily="18" charset="0"/>
              </a:rPr>
              <a:t>2 </a:t>
            </a:r>
            <a:r>
              <a:rPr lang="en-US" sz="2000" b="1" dirty="0">
                <a:solidFill>
                  <a:srgbClr val="008000"/>
                </a:solidFill>
                <a:latin typeface="Courier New" pitchFamily="49" charset="0"/>
                <a:cs typeface="Times New Roman" pitchFamily="18" charset="0"/>
              </a:rPr>
              <a:t>square CRS-format matrices</a:t>
            </a:r>
            <a:endParaRPr lang="ru-RU" sz="2000" b="1" dirty="0"/>
          </a:p>
          <a:p>
            <a:pPr algn="just" eaLnBrk="0" hangingPunct="0"/>
            <a:r>
              <a:rPr lang="ru-RU" sz="2000" b="1" dirty="0">
                <a:solidFill>
                  <a:srgbClr val="008000"/>
                </a:solidFill>
                <a:latin typeface="Courier New" pitchFamily="49" charset="0"/>
                <a:cs typeface="Times New Roman" pitchFamily="18" charset="0"/>
              </a:rPr>
              <a:t>//   (3 </a:t>
            </a:r>
            <a:r>
              <a:rPr lang="en-US" sz="2000" b="1" dirty="0">
                <a:solidFill>
                  <a:srgbClr val="008000"/>
                </a:solidFill>
                <a:latin typeface="Courier New" pitchFamily="49" charset="0"/>
                <a:cs typeface="Times New Roman" pitchFamily="18" charset="0"/>
              </a:rPr>
              <a:t>arrays indexed starting with zero</a:t>
            </a:r>
            <a:r>
              <a:rPr lang="ru-RU" sz="2000" b="1" dirty="0">
                <a:solidFill>
                  <a:srgbClr val="008000"/>
                </a:solidFill>
                <a:latin typeface="Courier New" pitchFamily="49" charset="0"/>
                <a:cs typeface="Times New Roman" pitchFamily="18" charset="0"/>
              </a:rPr>
              <a:t>)</a:t>
            </a:r>
            <a:endParaRPr lang="ru-RU" sz="2000" b="1" dirty="0"/>
          </a:p>
          <a:p>
            <a:pPr algn="just" eaLnBrk="0" hangingPunct="0"/>
            <a:r>
              <a:rPr lang="ru-RU" sz="2000" b="1" dirty="0">
                <a:solidFill>
                  <a:srgbClr val="008000"/>
                </a:solidFill>
                <a:latin typeface="Courier New" pitchFamily="49" charset="0"/>
                <a:cs typeface="Times New Roman" pitchFamily="18" charset="0"/>
              </a:rPr>
              <a:t>// </a:t>
            </a:r>
            <a:r>
              <a:rPr lang="en-US" sz="2000" b="1" dirty="0">
                <a:solidFill>
                  <a:srgbClr val="008000"/>
                </a:solidFill>
                <a:latin typeface="Courier New" pitchFamily="49" charset="0"/>
                <a:cs typeface="Times New Roman" pitchFamily="18" charset="0"/>
              </a:rPr>
              <a:t>Returns </a:t>
            </a:r>
            <a:r>
              <a:rPr lang="ru-RU" sz="2000" b="1" dirty="0" smtClean="0">
                <a:solidFill>
                  <a:srgbClr val="008000"/>
                </a:solidFill>
                <a:latin typeface="Courier New" pitchFamily="49" charset="0"/>
                <a:cs typeface="Times New Roman" pitchFamily="18" charset="0"/>
              </a:rPr>
              <a:t>C </a:t>
            </a:r>
            <a:r>
              <a:rPr lang="ru-RU" sz="2000" b="1" dirty="0">
                <a:solidFill>
                  <a:srgbClr val="008000"/>
                </a:solidFill>
                <a:latin typeface="Courier New" pitchFamily="49" charset="0"/>
                <a:cs typeface="Times New Roman" pitchFamily="18" charset="0"/>
              </a:rPr>
              <a:t>= A * B, C </a:t>
            </a:r>
            <a:r>
              <a:rPr lang="ru-RU" sz="2000" b="1" dirty="0" smtClean="0">
                <a:solidFill>
                  <a:srgbClr val="008000"/>
                </a:solidFill>
                <a:latin typeface="Courier New" pitchFamily="49" charset="0"/>
                <a:cs typeface="Times New Roman" pitchFamily="18" charset="0"/>
              </a:rPr>
              <a:t>– </a:t>
            </a:r>
            <a:r>
              <a:rPr lang="en-US" sz="2000" b="1" dirty="0" smtClean="0">
                <a:solidFill>
                  <a:srgbClr val="008000"/>
                </a:solidFill>
                <a:latin typeface="Courier New" pitchFamily="49" charset="0"/>
                <a:cs typeface="Times New Roman" pitchFamily="18" charset="0"/>
              </a:rPr>
              <a:t>in the </a:t>
            </a:r>
            <a:r>
              <a:rPr lang="ru-RU" sz="2000" b="1" dirty="0" smtClean="0">
                <a:solidFill>
                  <a:srgbClr val="008000"/>
                </a:solidFill>
                <a:latin typeface="Courier New" pitchFamily="49" charset="0"/>
                <a:cs typeface="Times New Roman" pitchFamily="18" charset="0"/>
              </a:rPr>
              <a:t>CRS </a:t>
            </a:r>
            <a:r>
              <a:rPr lang="en-US" sz="2000" b="1" dirty="0" smtClean="0">
                <a:solidFill>
                  <a:srgbClr val="008000"/>
                </a:solidFill>
                <a:latin typeface="Courier New" pitchFamily="49" charset="0"/>
                <a:cs typeface="Times New Roman" pitchFamily="18" charset="0"/>
              </a:rPr>
              <a:t>format</a:t>
            </a:r>
            <a:endParaRPr lang="ru-RU" sz="2000" b="1" dirty="0"/>
          </a:p>
          <a:p>
            <a:pPr algn="just" eaLnBrk="0" hangingPunct="0"/>
            <a:r>
              <a:rPr lang="ru-RU" sz="2000" b="1" dirty="0">
                <a:solidFill>
                  <a:srgbClr val="008000"/>
                </a:solidFill>
                <a:latin typeface="Courier New" pitchFamily="49" charset="0"/>
                <a:cs typeface="Times New Roman" pitchFamily="18" charset="0"/>
              </a:rPr>
              <a:t>//    (3 </a:t>
            </a:r>
            <a:r>
              <a:rPr lang="en-US" sz="2000" b="1" dirty="0">
                <a:solidFill>
                  <a:srgbClr val="008000"/>
                </a:solidFill>
                <a:latin typeface="Courier New" pitchFamily="49" charset="0"/>
                <a:cs typeface="Times New Roman" pitchFamily="18" charset="0"/>
              </a:rPr>
              <a:t>arrays indexed starting with zero</a:t>
            </a:r>
            <a:r>
              <a:rPr lang="ru-RU" sz="2000" b="1" dirty="0" smtClean="0">
                <a:solidFill>
                  <a:srgbClr val="008000"/>
                </a:solidFill>
                <a:latin typeface="Courier New" pitchFamily="49" charset="0"/>
                <a:cs typeface="Times New Roman" pitchFamily="18" charset="0"/>
              </a:rPr>
              <a:t>)</a:t>
            </a:r>
            <a:endParaRPr lang="ru-RU" sz="2000" b="1" dirty="0"/>
          </a:p>
          <a:p>
            <a:pPr algn="just" eaLnBrk="0" hangingPunct="0"/>
            <a:r>
              <a:rPr lang="ru-RU" sz="2000" b="1" dirty="0">
                <a:solidFill>
                  <a:srgbClr val="008000"/>
                </a:solidFill>
                <a:latin typeface="Courier New" pitchFamily="49" charset="0"/>
                <a:cs typeface="Times New Roman" pitchFamily="18" charset="0"/>
              </a:rPr>
              <a:t>// </a:t>
            </a:r>
            <a:r>
              <a:rPr lang="en-US" sz="2000" b="1" dirty="0" smtClean="0">
                <a:solidFill>
                  <a:srgbClr val="008000"/>
                </a:solidFill>
                <a:latin typeface="Courier New" pitchFamily="49" charset="0"/>
                <a:cs typeface="Times New Roman" pitchFamily="18" charset="0"/>
              </a:rPr>
              <a:t>Memory for </a:t>
            </a:r>
            <a:r>
              <a:rPr lang="ru-RU" sz="2000" b="1" dirty="0" smtClean="0">
                <a:solidFill>
                  <a:srgbClr val="008000"/>
                </a:solidFill>
                <a:latin typeface="Courier New" pitchFamily="49" charset="0"/>
                <a:cs typeface="Times New Roman" pitchFamily="18" charset="0"/>
              </a:rPr>
              <a:t>C </a:t>
            </a:r>
            <a:r>
              <a:rPr lang="en-US" sz="2000" b="1" dirty="0" smtClean="0">
                <a:solidFill>
                  <a:srgbClr val="008000"/>
                </a:solidFill>
                <a:latin typeface="Courier New" pitchFamily="49" charset="0"/>
                <a:cs typeface="Times New Roman" pitchFamily="18" charset="0"/>
              </a:rPr>
              <a:t>is initially considered not allocated</a:t>
            </a:r>
            <a:endParaRPr lang="ru-RU" sz="2000" b="1" dirty="0"/>
          </a:p>
          <a:p>
            <a:pPr algn="just" eaLnBrk="0" hangingPunct="0"/>
            <a:r>
              <a:rPr lang="ru-RU" sz="2000" b="1" dirty="0">
                <a:solidFill>
                  <a:srgbClr val="008000"/>
                </a:solidFill>
                <a:latin typeface="Courier New" pitchFamily="49" charset="0"/>
                <a:cs typeface="Times New Roman" pitchFamily="18" charset="0"/>
              </a:rPr>
              <a:t>// </a:t>
            </a:r>
            <a:r>
              <a:rPr lang="en-US" sz="2000" b="1" dirty="0">
                <a:solidFill>
                  <a:srgbClr val="008000"/>
                </a:solidFill>
                <a:latin typeface="Courier New" pitchFamily="49" charset="0"/>
                <a:cs typeface="Times New Roman" pitchFamily="18" charset="0"/>
              </a:rPr>
              <a:t>Returns operation success indicator</a:t>
            </a:r>
            <a:r>
              <a:rPr lang="ru-RU" sz="2000" b="1" dirty="0" smtClean="0">
                <a:solidFill>
                  <a:srgbClr val="008000"/>
                </a:solidFill>
                <a:latin typeface="Courier New" pitchFamily="49" charset="0"/>
                <a:cs typeface="Times New Roman" pitchFamily="18" charset="0"/>
              </a:rPr>
              <a:t>:</a:t>
            </a:r>
            <a:endParaRPr lang="ru-RU" sz="2000" b="1" dirty="0"/>
          </a:p>
          <a:p>
            <a:pPr algn="just" eaLnBrk="0" hangingPunct="0"/>
            <a:r>
              <a:rPr lang="en-US" sz="2000" b="1" dirty="0">
                <a:solidFill>
                  <a:srgbClr val="008000"/>
                </a:solidFill>
                <a:latin typeface="Courier New" pitchFamily="49" charset="0"/>
                <a:cs typeface="Times New Roman" pitchFamily="18" charset="0"/>
              </a:rPr>
              <a:t>// </a:t>
            </a:r>
            <a:r>
              <a:rPr lang="en-US" sz="2000" b="1" dirty="0" smtClean="0">
                <a:solidFill>
                  <a:srgbClr val="008000"/>
                </a:solidFill>
                <a:latin typeface="Courier New" pitchFamily="49" charset="0"/>
                <a:cs typeface="Times New Roman" pitchFamily="18" charset="0"/>
              </a:rPr>
              <a:t>	</a:t>
            </a:r>
            <a:r>
              <a:rPr lang="ru-RU" sz="2000" b="1" dirty="0" smtClean="0">
                <a:solidFill>
                  <a:srgbClr val="008000"/>
                </a:solidFill>
                <a:latin typeface="Courier New" pitchFamily="49" charset="0"/>
                <a:cs typeface="Times New Roman" pitchFamily="18" charset="0"/>
              </a:rPr>
              <a:t>0 </a:t>
            </a:r>
            <a:r>
              <a:rPr lang="ru-RU" sz="2000" b="1" dirty="0">
                <a:solidFill>
                  <a:srgbClr val="008000"/>
                </a:solidFill>
                <a:latin typeface="Courier New" pitchFamily="49" charset="0"/>
                <a:cs typeface="Times New Roman" pitchFamily="18" charset="0"/>
              </a:rPr>
              <a:t>- ОК, </a:t>
            </a:r>
            <a:r>
              <a:rPr lang="en-US" sz="2000" b="1" dirty="0" smtClean="0">
                <a:solidFill>
                  <a:srgbClr val="008000"/>
                </a:solidFill>
                <a:latin typeface="Courier New" pitchFamily="49" charset="0"/>
                <a:cs typeface="Times New Roman" pitchFamily="18" charset="0"/>
              </a:rPr>
              <a:t>1 </a:t>
            </a:r>
            <a:r>
              <a:rPr lang="en-US" sz="2000" b="1" dirty="0">
                <a:solidFill>
                  <a:srgbClr val="008000"/>
                </a:solidFill>
                <a:latin typeface="Courier New" pitchFamily="49" charset="0"/>
                <a:cs typeface="Times New Roman" pitchFamily="18" charset="0"/>
              </a:rPr>
              <a:t>– sizes do not coincide (N)</a:t>
            </a:r>
            <a:endParaRPr lang="ru-RU" sz="2000" b="1" dirty="0"/>
          </a:p>
          <a:p>
            <a:pPr algn="just" eaLnBrk="0" hangingPunct="0"/>
            <a:r>
              <a:rPr lang="ru-RU" sz="2000" b="1" dirty="0" smtClean="0">
                <a:solidFill>
                  <a:srgbClr val="008000"/>
                </a:solidFill>
                <a:latin typeface="Courier New" pitchFamily="49" charset="0"/>
                <a:cs typeface="Times New Roman" pitchFamily="18" charset="0"/>
              </a:rPr>
              <a:t>// </a:t>
            </a:r>
            <a:r>
              <a:rPr lang="en-US" sz="2000" b="1" dirty="0">
                <a:solidFill>
                  <a:srgbClr val="008000"/>
                </a:solidFill>
                <a:latin typeface="Courier New" pitchFamily="49" charset="0"/>
                <a:cs typeface="Times New Roman" pitchFamily="18" charset="0"/>
              </a:rPr>
              <a:t>Returns </a:t>
            </a:r>
            <a:r>
              <a:rPr lang="en-US" sz="2000" b="1" dirty="0" smtClean="0">
                <a:solidFill>
                  <a:srgbClr val="008000"/>
                </a:solidFill>
                <a:latin typeface="Courier New" pitchFamily="49" charset="0"/>
                <a:cs typeface="Times New Roman" pitchFamily="18" charset="0"/>
              </a:rPr>
              <a:t>the execution time</a:t>
            </a:r>
            <a:endParaRPr lang="ru-RU" sz="2000" b="1" dirty="0"/>
          </a:p>
          <a:p>
            <a:pPr algn="just" eaLnBrk="0" hangingPunct="0"/>
            <a:r>
              <a:rPr lang="ru-RU" sz="2000" b="1" dirty="0" err="1">
                <a:solidFill>
                  <a:srgbClr val="0000FF"/>
                </a:solidFill>
                <a:latin typeface="Courier New" pitchFamily="49" charset="0"/>
                <a:cs typeface="Times New Roman" pitchFamily="18" charset="0"/>
              </a:rPr>
              <a:t>int</a:t>
            </a:r>
            <a:r>
              <a:rPr lang="ru-RU" sz="2000" b="1" dirty="0">
                <a:latin typeface="Courier New" pitchFamily="49" charset="0"/>
                <a:cs typeface="Times New Roman" pitchFamily="18" charset="0"/>
              </a:rPr>
              <a:t> </a:t>
            </a:r>
            <a:r>
              <a:rPr lang="ru-RU" sz="2000" b="1" dirty="0" err="1">
                <a:latin typeface="Courier New" pitchFamily="49" charset="0"/>
                <a:cs typeface="Times New Roman" pitchFamily="18" charset="0"/>
              </a:rPr>
              <a:t>SparseMKLMult</a:t>
            </a:r>
            <a:r>
              <a:rPr lang="ru-RU" sz="2000" b="1" dirty="0">
                <a:latin typeface="Courier New" pitchFamily="49" charset="0"/>
                <a:cs typeface="Times New Roman" pitchFamily="18" charset="0"/>
              </a:rPr>
              <a:t>(</a:t>
            </a:r>
            <a:r>
              <a:rPr lang="ru-RU" sz="2000" b="1" dirty="0" err="1">
                <a:latin typeface="Courier New" pitchFamily="49" charset="0"/>
                <a:cs typeface="Times New Roman" pitchFamily="18" charset="0"/>
              </a:rPr>
              <a:t>crsMatrix</a:t>
            </a:r>
            <a:r>
              <a:rPr lang="ru-RU" sz="2000" b="1" dirty="0">
                <a:latin typeface="Courier New" pitchFamily="49" charset="0"/>
                <a:cs typeface="Times New Roman" pitchFamily="18" charset="0"/>
              </a:rPr>
              <a:t> A, </a:t>
            </a:r>
            <a:r>
              <a:rPr lang="ru-RU" sz="2000" b="1" dirty="0" err="1">
                <a:latin typeface="Courier New" pitchFamily="49" charset="0"/>
                <a:cs typeface="Times New Roman" pitchFamily="18" charset="0"/>
              </a:rPr>
              <a:t>crsMatrix</a:t>
            </a:r>
            <a:r>
              <a:rPr lang="ru-RU" sz="2000" b="1" dirty="0">
                <a:latin typeface="Courier New" pitchFamily="49" charset="0"/>
                <a:cs typeface="Times New Roman" pitchFamily="18" charset="0"/>
              </a:rPr>
              <a:t> B, </a:t>
            </a:r>
            <a:r>
              <a:rPr lang="ru-RU" sz="2000" b="1" dirty="0" err="1">
                <a:latin typeface="Courier New" pitchFamily="49" charset="0"/>
                <a:cs typeface="Times New Roman" pitchFamily="18" charset="0"/>
              </a:rPr>
              <a:t>crsMatrix</a:t>
            </a:r>
            <a:r>
              <a:rPr lang="ru-RU" sz="2000" b="1" dirty="0">
                <a:latin typeface="Courier New" pitchFamily="49" charset="0"/>
                <a:cs typeface="Times New Roman" pitchFamily="18" charset="0"/>
              </a:rPr>
              <a:t> &amp;C, </a:t>
            </a:r>
            <a:endParaRPr lang="ru-RU" sz="2000" b="1" dirty="0"/>
          </a:p>
          <a:p>
            <a:pPr algn="just" eaLnBrk="0" hangingPunct="0"/>
            <a:r>
              <a:rPr lang="ru-RU" sz="2000" b="1" dirty="0">
                <a:latin typeface="Courier New" pitchFamily="49" charset="0"/>
                <a:cs typeface="Times New Roman" pitchFamily="18" charset="0"/>
              </a:rPr>
              <a:t>                  </a:t>
            </a:r>
            <a:r>
              <a:rPr lang="en-US" sz="2000" b="1" dirty="0">
                <a:solidFill>
                  <a:srgbClr val="0000FF"/>
                </a:solidFill>
                <a:latin typeface="Courier New" pitchFamily="49" charset="0"/>
                <a:cs typeface="Times New Roman" pitchFamily="18" charset="0"/>
              </a:rPr>
              <a:t>double</a:t>
            </a:r>
            <a:r>
              <a:rPr lang="en-US" sz="2000" b="1" dirty="0">
                <a:latin typeface="Courier New" pitchFamily="49" charset="0"/>
                <a:cs typeface="Times New Roman" pitchFamily="18" charset="0"/>
              </a:rPr>
              <a:t> &amp;time)</a:t>
            </a:r>
            <a:endParaRPr lang="en-US" sz="2000" b="1"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Содержимое 2"/>
          <p:cNvSpPr>
            <a:spLocks noGrp="1"/>
          </p:cNvSpPr>
          <p:nvPr>
            <p:ph idx="1"/>
          </p:nvPr>
        </p:nvSpPr>
        <p:spPr/>
        <p:txBody>
          <a:bodyPr/>
          <a:lstStyle/>
          <a:p>
            <a:pPr>
              <a:buFont typeface="Wingdings" pitchFamily="2" charset="2"/>
              <a:buNone/>
            </a:pPr>
            <a:endParaRPr lang="ru-RU" dirty="0" smtClean="0"/>
          </a:p>
          <a:p>
            <a:pPr>
              <a:buFont typeface="Wingdings" pitchFamily="2" charset="2"/>
              <a:buNone/>
            </a:pPr>
            <a:endParaRPr lang="ru-RU" dirty="0" smtClean="0"/>
          </a:p>
          <a:p>
            <a:pPr>
              <a:buFont typeface="Wingdings" pitchFamily="2" charset="2"/>
              <a:buNone/>
            </a:pPr>
            <a:endParaRPr lang="ru-RU" dirty="0" smtClean="0"/>
          </a:p>
          <a:p>
            <a:pPr>
              <a:buFont typeface="Wingdings" pitchFamily="2" charset="2"/>
              <a:buNone/>
            </a:pPr>
            <a:endParaRPr lang="ru-RU" dirty="0" smtClean="0"/>
          </a:p>
          <a:p>
            <a:pPr algn="ctr">
              <a:buFont typeface="Wingdings" pitchFamily="2" charset="2"/>
              <a:buNone/>
            </a:pPr>
            <a:r>
              <a:rPr lang="ru-RU" sz="4000" b="1" dirty="0" smtClean="0">
                <a:solidFill>
                  <a:srgbClr val="0969CD"/>
                </a:solidFill>
              </a:rPr>
              <a:t>7</a:t>
            </a:r>
            <a:r>
              <a:rPr lang="en-US" sz="4000" b="1" dirty="0" smtClean="0">
                <a:solidFill>
                  <a:srgbClr val="0969CD"/>
                </a:solidFill>
              </a:rPr>
              <a:t>. Software implementation</a:t>
            </a:r>
            <a:endParaRPr lang="ru-RU" sz="4000" b="1" dirty="0" smtClean="0">
              <a:solidFill>
                <a:srgbClr val="0969CD"/>
              </a:solidFill>
            </a:endParaRPr>
          </a:p>
        </p:txBody>
      </p:sp>
      <p:sp>
        <p:nvSpPr>
          <p:cNvPr id="56323"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B98DA5A8-D4FD-4299-938C-34A3AF3A57E2}" type="slidenum">
              <a:rPr lang="ru-RU" smtClean="0"/>
              <a:pPr>
                <a:defRPr/>
              </a:pPr>
              <a:t>35</a:t>
            </a:fld>
            <a:endParaRPr lang="ru-RU"/>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Заголовок 1"/>
          <p:cNvSpPr>
            <a:spLocks noGrp="1"/>
          </p:cNvSpPr>
          <p:nvPr>
            <p:ph type="title"/>
          </p:nvPr>
        </p:nvSpPr>
        <p:spPr/>
        <p:txBody>
          <a:bodyPr/>
          <a:lstStyle/>
          <a:p>
            <a:r>
              <a:rPr lang="en-US" dirty="0" smtClean="0"/>
              <a:t>Naive sequential version</a:t>
            </a:r>
            <a:r>
              <a:rPr lang="ru-RU" dirty="0" smtClean="0"/>
              <a:t>…</a:t>
            </a:r>
          </a:p>
        </p:txBody>
      </p:sp>
      <p:sp>
        <p:nvSpPr>
          <p:cNvPr id="57347" name="Содержимое 2"/>
          <p:cNvSpPr>
            <a:spLocks noGrp="1"/>
          </p:cNvSpPr>
          <p:nvPr>
            <p:ph idx="1"/>
          </p:nvPr>
        </p:nvSpPr>
        <p:spPr/>
        <p:txBody>
          <a:bodyPr/>
          <a:lstStyle/>
          <a:p>
            <a:r>
              <a:rPr lang="en-US" dirty="0" smtClean="0"/>
              <a:t>Let us have a try to perform multiplication by definition</a:t>
            </a:r>
            <a:r>
              <a:rPr lang="ru-RU" dirty="0" smtClean="0"/>
              <a:t>.</a:t>
            </a:r>
          </a:p>
          <a:p>
            <a:endParaRPr lang="ru-RU" dirty="0" smtClean="0"/>
          </a:p>
          <a:p>
            <a:endParaRPr lang="ru-RU" dirty="0" smtClean="0"/>
          </a:p>
          <a:p>
            <a:endParaRPr lang="ru-RU" dirty="0" smtClean="0"/>
          </a:p>
          <a:p>
            <a:endParaRPr lang="ru-RU" dirty="0" smtClean="0"/>
          </a:p>
          <a:p>
            <a:endParaRPr lang="ru-RU" dirty="0" smtClean="0"/>
          </a:p>
          <a:p>
            <a:r>
              <a:rPr lang="en-US" dirty="0" smtClean="0"/>
              <a:t>Problems:</a:t>
            </a:r>
            <a:endParaRPr lang="ru-RU" dirty="0" smtClean="0"/>
          </a:p>
          <a:p>
            <a:pPr lvl="1"/>
            <a:r>
              <a:rPr lang="en-US" dirty="0" smtClean="0"/>
              <a:t>It is necessary to compute scalar products of a row of one matrix and a column of another one</a:t>
            </a:r>
            <a:r>
              <a:rPr lang="ru-RU" dirty="0" smtClean="0"/>
              <a:t>.</a:t>
            </a:r>
          </a:p>
          <a:p>
            <a:pPr lvl="1"/>
            <a:r>
              <a:rPr lang="en-US" dirty="0" smtClean="0"/>
              <a:t>When computing </a:t>
            </a:r>
            <a:r>
              <a:rPr lang="en-US" dirty="0"/>
              <a:t>scalar products </a:t>
            </a:r>
            <a:r>
              <a:rPr lang="en-US" dirty="0" smtClean="0"/>
              <a:t>in the row format, column </a:t>
            </a:r>
            <a:r>
              <a:rPr lang="en-US" dirty="0"/>
              <a:t>extraction is inconvenient </a:t>
            </a:r>
            <a:r>
              <a:rPr lang="ru-RU" dirty="0" smtClean="0"/>
              <a:t>(</a:t>
            </a:r>
            <a:r>
              <a:rPr lang="en-US" dirty="0" smtClean="0"/>
              <a:t>the same for a row in the column format</a:t>
            </a:r>
            <a:r>
              <a:rPr lang="ru-RU" dirty="0" smtClean="0"/>
              <a:t>).</a:t>
            </a:r>
          </a:p>
          <a:p>
            <a:pPr lvl="1"/>
            <a:endParaRPr lang="ru-RU" dirty="0" smtClean="0"/>
          </a:p>
        </p:txBody>
      </p:sp>
      <p:sp>
        <p:nvSpPr>
          <p:cNvPr id="57348"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ABC08159-D3DE-4B06-8C0E-03DD6DC8021D}" type="slidenum">
              <a:rPr lang="ru-RU" smtClean="0"/>
              <a:pPr>
                <a:defRPr/>
              </a:pPr>
              <a:t>36</a:t>
            </a:fld>
            <a:endParaRPr lang="ru-RU"/>
          </a:p>
        </p:txBody>
      </p:sp>
      <p:pic>
        <p:nvPicPr>
          <p:cNvPr id="57351" name="Picture 2"/>
          <p:cNvPicPr>
            <a:picLocks noChangeAspect="1" noChangeArrowheads="1"/>
          </p:cNvPicPr>
          <p:nvPr/>
        </p:nvPicPr>
        <p:blipFill>
          <a:blip r:embed="rId2" cstate="print"/>
          <a:srcRect l="12276" t="24727" r="33388" b="40111"/>
          <a:stretch>
            <a:fillRect/>
          </a:stretch>
        </p:blipFill>
        <p:spPr bwMode="auto">
          <a:xfrm>
            <a:off x="1506538" y="1628006"/>
            <a:ext cx="6624637" cy="2305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Заголовок 1"/>
          <p:cNvSpPr>
            <a:spLocks noGrp="1"/>
          </p:cNvSpPr>
          <p:nvPr>
            <p:ph type="title"/>
          </p:nvPr>
        </p:nvSpPr>
        <p:spPr/>
        <p:txBody>
          <a:bodyPr/>
          <a:lstStyle/>
          <a:p>
            <a:r>
              <a:rPr lang="en-US" dirty="0"/>
              <a:t>Naive sequential version</a:t>
            </a:r>
            <a:r>
              <a:rPr lang="ru-RU" dirty="0"/>
              <a:t>…</a:t>
            </a:r>
            <a:endParaRPr lang="ru-RU" dirty="0" smtClean="0"/>
          </a:p>
        </p:txBody>
      </p:sp>
      <p:sp>
        <p:nvSpPr>
          <p:cNvPr id="58371" name="Содержимое 2"/>
          <p:cNvSpPr>
            <a:spLocks noGrp="1"/>
          </p:cNvSpPr>
          <p:nvPr>
            <p:ph idx="1"/>
          </p:nvPr>
        </p:nvSpPr>
        <p:spPr/>
        <p:txBody>
          <a:bodyPr/>
          <a:lstStyle/>
          <a:p>
            <a:r>
              <a:rPr lang="en-US" dirty="0" smtClean="0"/>
              <a:t>A possible solution is to transpose the matrix B (or additionally store its transposed pattern)</a:t>
            </a:r>
            <a:r>
              <a:rPr lang="ru-RU" dirty="0" smtClean="0"/>
              <a:t>. </a:t>
            </a:r>
            <a:r>
              <a:rPr lang="en-US" dirty="0" smtClean="0"/>
              <a:t>Other ways exist </a:t>
            </a:r>
            <a:r>
              <a:rPr lang="ru-RU" dirty="0" smtClean="0"/>
              <a:t>(</a:t>
            </a:r>
            <a:r>
              <a:rPr lang="en-US" dirty="0" smtClean="0"/>
              <a:t>see, e.g., the Gustavson algorithm</a:t>
            </a:r>
            <a:r>
              <a:rPr lang="ru-RU" dirty="0" smtClean="0"/>
              <a:t>).</a:t>
            </a:r>
          </a:p>
          <a:p>
            <a:r>
              <a:rPr lang="en-US" dirty="0" smtClean="0"/>
              <a:t>Matrix B transposition will be used later in the work</a:t>
            </a:r>
            <a:r>
              <a:rPr lang="ru-RU" dirty="0" smtClean="0"/>
              <a:t>.</a:t>
            </a:r>
          </a:p>
          <a:p>
            <a:r>
              <a:rPr lang="en-US" dirty="0" smtClean="0"/>
              <a:t>Additional difficulty:</a:t>
            </a:r>
            <a:endParaRPr lang="ru-RU" dirty="0" smtClean="0"/>
          </a:p>
          <a:p>
            <a:pPr lvl="1"/>
            <a:r>
              <a:rPr lang="en-US" dirty="0" smtClean="0"/>
              <a:t>Formation of the sparse representation of the matrix C </a:t>
            </a:r>
            <a:r>
              <a:rPr lang="ru-RU" dirty="0" smtClean="0"/>
              <a:t>– </a:t>
            </a:r>
            <a:r>
              <a:rPr lang="en-US" dirty="0" smtClean="0"/>
              <a:t>it is necessary to avoid repacking</a:t>
            </a:r>
            <a:r>
              <a:rPr lang="ru-RU" dirty="0" smtClean="0"/>
              <a:t>.</a:t>
            </a:r>
          </a:p>
          <a:p>
            <a:r>
              <a:rPr lang="en-US" dirty="0" smtClean="0"/>
              <a:t>Solution:</a:t>
            </a:r>
            <a:r>
              <a:rPr lang="ru-RU" dirty="0" smtClean="0"/>
              <a:t> </a:t>
            </a:r>
            <a:r>
              <a:rPr lang="en-US" dirty="0" smtClean="0"/>
              <a:t>we will multiply each row of the matrix A by all the columns of the matrix B</a:t>
            </a:r>
            <a:r>
              <a:rPr lang="en-US" baseline="30000" dirty="0" smtClean="0"/>
              <a:t>T</a:t>
            </a:r>
            <a:r>
              <a:rPr lang="en-US" dirty="0" smtClean="0"/>
              <a:t>. Then the matrix C</a:t>
            </a:r>
            <a:r>
              <a:rPr lang="ru-RU" dirty="0" smtClean="0"/>
              <a:t> </a:t>
            </a:r>
            <a:r>
              <a:rPr lang="en-US" dirty="0" smtClean="0"/>
              <a:t>will be filled sequentially</a:t>
            </a:r>
            <a:r>
              <a:rPr lang="ru-RU" dirty="0" smtClean="0"/>
              <a:t>.</a:t>
            </a:r>
          </a:p>
        </p:txBody>
      </p:sp>
      <p:sp>
        <p:nvSpPr>
          <p:cNvPr id="58372"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8A724F76-0787-4FFD-A657-C61924B968DE}" type="slidenum">
              <a:rPr lang="ru-RU" smtClean="0"/>
              <a:pPr>
                <a:defRPr/>
              </a:pPr>
              <a:t>37</a:t>
            </a:fld>
            <a:endParaRPr lang="ru-RU"/>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Заголовок 1"/>
          <p:cNvSpPr>
            <a:spLocks noGrp="1"/>
          </p:cNvSpPr>
          <p:nvPr>
            <p:ph type="title"/>
          </p:nvPr>
        </p:nvSpPr>
        <p:spPr/>
        <p:txBody>
          <a:bodyPr/>
          <a:lstStyle/>
          <a:p>
            <a:r>
              <a:rPr lang="en-US" dirty="0"/>
              <a:t>Naive sequential version</a:t>
            </a:r>
            <a:r>
              <a:rPr lang="ru-RU" dirty="0"/>
              <a:t>…</a:t>
            </a:r>
            <a:endParaRPr lang="ru-RU" dirty="0" smtClean="0"/>
          </a:p>
        </p:txBody>
      </p:sp>
      <p:sp>
        <p:nvSpPr>
          <p:cNvPr id="3" name="Содержимое 2"/>
          <p:cNvSpPr>
            <a:spLocks noGrp="1"/>
          </p:cNvSpPr>
          <p:nvPr>
            <p:ph idx="1"/>
          </p:nvPr>
        </p:nvSpPr>
        <p:spPr/>
        <p:txBody>
          <a:bodyPr/>
          <a:lstStyle/>
          <a:p>
            <a:pPr>
              <a:defRPr/>
            </a:pPr>
            <a:r>
              <a:rPr lang="en-US" dirty="0" smtClean="0"/>
              <a:t>Intermediate results. The following is necessary</a:t>
            </a:r>
            <a:r>
              <a:rPr lang="ru-RU" dirty="0" smtClean="0"/>
              <a:t>: </a:t>
            </a:r>
          </a:p>
          <a:p>
            <a:pPr lvl="1">
              <a:defRPr/>
            </a:pPr>
            <a:r>
              <a:rPr lang="en-US" dirty="0" smtClean="0">
                <a:ea typeface="+mn-ea"/>
              </a:rPr>
              <a:t>To implement sparse matrix transposition and apply it to the matrix B</a:t>
            </a:r>
            <a:r>
              <a:rPr lang="ru-RU" dirty="0" smtClean="0">
                <a:ea typeface="+mn-ea"/>
              </a:rPr>
              <a:t>.</a:t>
            </a:r>
          </a:p>
          <a:p>
            <a:pPr lvl="1">
              <a:defRPr/>
            </a:pPr>
            <a:r>
              <a:rPr lang="en-US" dirty="0" smtClean="0">
                <a:ea typeface="+mn-ea"/>
              </a:rPr>
              <a:t>To initialize a data structure for the matrix C</a:t>
            </a:r>
            <a:r>
              <a:rPr lang="ru-RU" dirty="0" smtClean="0">
                <a:ea typeface="+mn-ea"/>
              </a:rPr>
              <a:t>, </a:t>
            </a:r>
            <a:r>
              <a:rPr lang="en-US" dirty="0" smtClean="0">
                <a:ea typeface="+mn-ea"/>
              </a:rPr>
              <a:t>provide an opportunity to fill it with elements</a:t>
            </a:r>
            <a:r>
              <a:rPr lang="ru-RU" dirty="0" smtClean="0">
                <a:ea typeface="+mn-ea"/>
              </a:rPr>
              <a:t>.</a:t>
            </a:r>
          </a:p>
          <a:p>
            <a:pPr lvl="1">
              <a:defRPr/>
            </a:pPr>
            <a:r>
              <a:rPr lang="en-US" dirty="0" smtClean="0">
                <a:ea typeface="+mn-ea"/>
              </a:rPr>
              <a:t>To multiply sequentially every row of the matrix A by each row of the matrix B</a:t>
            </a:r>
            <a:r>
              <a:rPr lang="en-US" baseline="30000" dirty="0" smtClean="0">
                <a:ea typeface="+mn-ea"/>
              </a:rPr>
              <a:t>T</a:t>
            </a:r>
            <a:r>
              <a:rPr lang="ru-RU" dirty="0" smtClean="0">
                <a:ea typeface="+mn-ea"/>
              </a:rPr>
              <a:t>, </a:t>
            </a:r>
            <a:r>
              <a:rPr lang="en-US" dirty="0" smtClean="0">
                <a:ea typeface="+mn-ea"/>
              </a:rPr>
              <a:t>writing the derived results to C and forming its structure</a:t>
            </a:r>
            <a:r>
              <a:rPr lang="ru-RU" dirty="0" smtClean="0">
                <a:ea typeface="+mn-ea"/>
              </a:rPr>
              <a:t>. </a:t>
            </a:r>
            <a:r>
              <a:rPr lang="en-US" dirty="0" smtClean="0">
                <a:ea typeface="+mn-ea"/>
              </a:rPr>
              <a:t>Implement elements matching when multiplying the rows in order to determine pairs of nonzero elements</a:t>
            </a:r>
            <a:r>
              <a:rPr lang="ru-RU" dirty="0" smtClean="0">
                <a:ea typeface="+mn-ea"/>
              </a:rPr>
              <a:t>.</a:t>
            </a:r>
          </a:p>
        </p:txBody>
      </p:sp>
      <p:sp>
        <p:nvSpPr>
          <p:cNvPr id="59396"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B90F8769-77BE-4E2F-8C79-68B6EF2F5C94}" type="slidenum">
              <a:rPr lang="ru-RU" smtClean="0"/>
              <a:pPr>
                <a:defRPr/>
              </a:pPr>
              <a:t>38</a:t>
            </a:fld>
            <a:endParaRPr lang="ru-RU"/>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Заголовок 1"/>
          <p:cNvSpPr>
            <a:spLocks noGrp="1"/>
          </p:cNvSpPr>
          <p:nvPr>
            <p:ph type="title"/>
          </p:nvPr>
        </p:nvSpPr>
        <p:spPr/>
        <p:txBody>
          <a:bodyPr/>
          <a:lstStyle/>
          <a:p>
            <a:r>
              <a:rPr lang="en-US" dirty="0"/>
              <a:t>Naive sequential version</a:t>
            </a:r>
            <a:r>
              <a:rPr lang="ru-RU" dirty="0"/>
              <a:t>…</a:t>
            </a:r>
            <a:endParaRPr lang="ru-RU" dirty="0" smtClean="0"/>
          </a:p>
        </p:txBody>
      </p:sp>
      <p:sp>
        <p:nvSpPr>
          <p:cNvPr id="60419" name="Содержимое 2"/>
          <p:cNvSpPr>
            <a:spLocks noGrp="1"/>
          </p:cNvSpPr>
          <p:nvPr>
            <p:ph idx="1"/>
          </p:nvPr>
        </p:nvSpPr>
        <p:spPr/>
        <p:txBody>
          <a:bodyPr/>
          <a:lstStyle/>
          <a:p>
            <a:r>
              <a:rPr lang="en-US" b="1" dirty="0" smtClean="0"/>
              <a:t>Important remark:</a:t>
            </a:r>
            <a:endParaRPr lang="ru-RU" b="1" dirty="0" smtClean="0"/>
          </a:p>
          <a:p>
            <a:pPr lvl="1"/>
            <a:r>
              <a:rPr lang="en-US" dirty="0"/>
              <a:t>In exact arithmetic, during the process of </a:t>
            </a:r>
            <a:r>
              <a:rPr lang="en-US" dirty="0" smtClean="0"/>
              <a:t>scalar </a:t>
            </a:r>
            <a:r>
              <a:rPr lang="en-US" dirty="0"/>
              <a:t>product </a:t>
            </a:r>
            <a:r>
              <a:rPr lang="en-US" dirty="0" smtClean="0"/>
              <a:t>calculation, zero </a:t>
            </a:r>
            <a:r>
              <a:rPr lang="en-US" dirty="0"/>
              <a:t>may be obtained not only in the case when the vectors matching does not detect the pairs </a:t>
            </a:r>
            <a:r>
              <a:rPr lang="en-US" dirty="0" smtClean="0"/>
              <a:t>of the elements corresponding </a:t>
            </a:r>
            <a:r>
              <a:rPr lang="en-US" dirty="0"/>
              <a:t>to each other, but simply as a natural result</a:t>
            </a:r>
            <a:r>
              <a:rPr lang="en-US" dirty="0" smtClean="0"/>
              <a:t>.</a:t>
            </a:r>
            <a:endParaRPr lang="ru-RU" dirty="0" smtClean="0"/>
          </a:p>
          <a:p>
            <a:pPr lvl="1"/>
            <a:r>
              <a:rPr lang="en-US" dirty="0"/>
              <a:t>In floating point </a:t>
            </a:r>
            <a:r>
              <a:rPr lang="en-US" dirty="0" smtClean="0"/>
              <a:t>arithmetic, zero may be obtained due to restrictions on numbers representation and calculation error as well (see the standard </a:t>
            </a:r>
            <a:r>
              <a:rPr lang="en-US" dirty="0"/>
              <a:t>IEEE</a:t>
            </a:r>
            <a:r>
              <a:rPr lang="ru-RU" dirty="0"/>
              <a:t>-754</a:t>
            </a:r>
            <a:r>
              <a:rPr lang="en-US" dirty="0" smtClean="0"/>
              <a:t>)</a:t>
            </a:r>
            <a:r>
              <a:rPr lang="ru-RU" dirty="0" smtClean="0"/>
              <a:t>. </a:t>
            </a:r>
          </a:p>
          <a:p>
            <a:pPr lvl="1"/>
            <a:r>
              <a:rPr lang="en-US" dirty="0" smtClean="0"/>
              <a:t>Zeros derived during the computations may be or may not be stored in the matrix C. Both variants are applied in practice.</a:t>
            </a:r>
            <a:endParaRPr lang="ru-RU" dirty="0" smtClean="0"/>
          </a:p>
        </p:txBody>
      </p:sp>
      <p:sp>
        <p:nvSpPr>
          <p:cNvPr id="60420"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5CE2DF92-803D-4F72-81CF-F51CBFE1FF9D}" type="slidenum">
              <a:rPr lang="ru-RU" smtClean="0"/>
              <a:pPr>
                <a:defRPr/>
              </a:pPr>
              <a:t>39</a:t>
            </a:fld>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p:txBody>
          <a:bodyPr/>
          <a:lstStyle/>
          <a:p>
            <a:r>
              <a:rPr lang="en-US" dirty="0" smtClean="0"/>
              <a:t>Objectives</a:t>
            </a:r>
            <a:r>
              <a:rPr lang="ru-RU" dirty="0" smtClean="0"/>
              <a:t>…</a:t>
            </a:r>
          </a:p>
        </p:txBody>
      </p:sp>
      <p:sp>
        <p:nvSpPr>
          <p:cNvPr id="3" name="Содержимое 2"/>
          <p:cNvSpPr>
            <a:spLocks noGrp="1"/>
          </p:cNvSpPr>
          <p:nvPr>
            <p:ph idx="1"/>
          </p:nvPr>
        </p:nvSpPr>
        <p:spPr>
          <a:xfrm>
            <a:off x="495300" y="1052513"/>
            <a:ext cx="8915400" cy="5113337"/>
          </a:xfrm>
        </p:spPr>
        <p:txBody>
          <a:bodyPr/>
          <a:lstStyle/>
          <a:p>
            <a:pPr marL="0" indent="0" algn="ctr">
              <a:buNone/>
              <a:defRPr/>
            </a:pPr>
            <a:r>
              <a:rPr lang="en-US" sz="2800" i="1" dirty="0" smtClean="0"/>
              <a:t>Investigation of some principles </a:t>
            </a:r>
            <a:r>
              <a:rPr lang="en-US" sz="2800" i="1" dirty="0"/>
              <a:t>of sparse matrices storage and </a:t>
            </a:r>
            <a:r>
              <a:rPr lang="en-US" sz="2800" i="1" dirty="0" smtClean="0"/>
              <a:t>processing </a:t>
            </a:r>
            <a:r>
              <a:rPr lang="en-US" sz="2800" i="1" dirty="0"/>
              <a:t>algorithms for </a:t>
            </a:r>
            <a:r>
              <a:rPr lang="en-US" sz="2800" i="1" dirty="0" smtClean="0"/>
              <a:t>them</a:t>
            </a:r>
            <a:r>
              <a:rPr lang="ru-RU" sz="2800" dirty="0" smtClean="0"/>
              <a:t>.</a:t>
            </a:r>
          </a:p>
          <a:p>
            <a:pPr marL="0" indent="0" algn="ctr">
              <a:buFont typeface="Wingdings" pitchFamily="2" charset="2"/>
              <a:buNone/>
              <a:defRPr/>
            </a:pPr>
            <a:endParaRPr lang="ru-RU" sz="2800" dirty="0" smtClean="0"/>
          </a:p>
          <a:p>
            <a:pPr>
              <a:defRPr/>
            </a:pPr>
            <a:r>
              <a:rPr lang="en-US" dirty="0"/>
              <a:t>Investigation of </a:t>
            </a:r>
            <a:r>
              <a:rPr lang="en-US" dirty="0" smtClean="0"/>
              <a:t>the sparse </a:t>
            </a:r>
            <a:r>
              <a:rPr lang="en-US" dirty="0"/>
              <a:t>matrices </a:t>
            </a:r>
            <a:r>
              <a:rPr lang="en-US" dirty="0" smtClean="0"/>
              <a:t>storage methods</a:t>
            </a:r>
            <a:r>
              <a:rPr lang="ru-RU" dirty="0" smtClean="0"/>
              <a:t>.</a:t>
            </a:r>
          </a:p>
          <a:p>
            <a:pPr>
              <a:defRPr/>
            </a:pPr>
            <a:r>
              <a:rPr lang="en-US" dirty="0" smtClean="0"/>
              <a:t>Design of a software infrastructure for the experiments </a:t>
            </a:r>
            <a:r>
              <a:rPr lang="ru-RU" dirty="0" smtClean="0"/>
              <a:t>– </a:t>
            </a:r>
            <a:r>
              <a:rPr lang="en-US" dirty="0" smtClean="0"/>
              <a:t>a test problems generator</a:t>
            </a:r>
            <a:r>
              <a:rPr lang="ru-RU" dirty="0" smtClean="0"/>
              <a:t>, </a:t>
            </a:r>
            <a:r>
              <a:rPr lang="en-US" dirty="0" smtClean="0"/>
              <a:t>automation of the validation analysis by means of comparison with a model version from the Intel Math Kernel Library</a:t>
            </a:r>
            <a:r>
              <a:rPr lang="ru-RU" dirty="0" smtClean="0"/>
              <a:t> (</a:t>
            </a:r>
            <a:r>
              <a:rPr lang="en-US" dirty="0" smtClean="0"/>
              <a:t>MKL</a:t>
            </a:r>
            <a:r>
              <a:rPr lang="ru-RU" dirty="0" smtClean="0"/>
              <a:t>) </a:t>
            </a:r>
            <a:r>
              <a:rPr lang="en-US" dirty="0" smtClean="0"/>
              <a:t>library and others</a:t>
            </a:r>
            <a:r>
              <a:rPr lang="ru-RU" dirty="0" smtClean="0"/>
              <a:t>.</a:t>
            </a:r>
          </a:p>
          <a:p>
            <a:pPr>
              <a:defRPr/>
            </a:pPr>
            <a:r>
              <a:rPr lang="en-US" dirty="0" smtClean="0"/>
              <a:t>Development of a “naive” software implementation (by definition) of the sparse matrix multiplication</a:t>
            </a:r>
            <a:r>
              <a:rPr lang="ru-RU" dirty="0" smtClean="0"/>
              <a:t>. </a:t>
            </a:r>
          </a:p>
        </p:txBody>
      </p:sp>
      <p:sp>
        <p:nvSpPr>
          <p:cNvPr id="13316"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0CF99FB8-A24B-4903-AA2E-4354CFCCE916}" type="slidenum">
              <a:rPr lang="ru-RU" smtClean="0"/>
              <a:pPr>
                <a:defRPr/>
              </a:pPr>
              <a:t>4</a:t>
            </a:fld>
            <a:endParaRPr lang="ru-RU"/>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Заголовок 1"/>
          <p:cNvSpPr>
            <a:spLocks noGrp="1"/>
          </p:cNvSpPr>
          <p:nvPr>
            <p:ph type="title"/>
          </p:nvPr>
        </p:nvSpPr>
        <p:spPr/>
        <p:txBody>
          <a:bodyPr/>
          <a:lstStyle/>
          <a:p>
            <a:r>
              <a:rPr lang="en-US" dirty="0"/>
              <a:t>Naive sequential version</a:t>
            </a:r>
            <a:r>
              <a:rPr lang="ru-RU" dirty="0"/>
              <a:t>…</a:t>
            </a:r>
            <a:endParaRPr lang="ru-RU" dirty="0" smtClean="0"/>
          </a:p>
        </p:txBody>
      </p:sp>
      <p:sp>
        <p:nvSpPr>
          <p:cNvPr id="3" name="Содержимое 2"/>
          <p:cNvSpPr>
            <a:spLocks noGrp="1"/>
          </p:cNvSpPr>
          <p:nvPr>
            <p:ph idx="1"/>
          </p:nvPr>
        </p:nvSpPr>
        <p:spPr/>
        <p:txBody>
          <a:bodyPr/>
          <a:lstStyle/>
          <a:p>
            <a:pPr>
              <a:defRPr/>
            </a:pPr>
            <a:r>
              <a:rPr lang="en-US" b="1" dirty="0" smtClean="0"/>
              <a:t>Transposition algorithm</a:t>
            </a:r>
            <a:r>
              <a:rPr lang="ru-RU" dirty="0" smtClean="0"/>
              <a:t>. </a:t>
            </a:r>
          </a:p>
          <a:p>
            <a:pPr lvl="1">
              <a:defRPr/>
            </a:pPr>
            <a:r>
              <a:rPr lang="en-US" dirty="0">
                <a:ea typeface="+mn-ea"/>
              </a:rPr>
              <a:t>If </a:t>
            </a:r>
            <a:r>
              <a:rPr lang="en-US" dirty="0" smtClean="0">
                <a:ea typeface="+mn-ea"/>
              </a:rPr>
              <a:t>one creates </a:t>
            </a:r>
            <a:r>
              <a:rPr lang="en-US" dirty="0">
                <a:ea typeface="+mn-ea"/>
              </a:rPr>
              <a:t>a zero </a:t>
            </a:r>
            <a:r>
              <a:rPr lang="en-US" dirty="0" smtClean="0">
                <a:ea typeface="+mn-ea"/>
              </a:rPr>
              <a:t>matrix </a:t>
            </a:r>
            <a:r>
              <a:rPr lang="en-US" dirty="0">
                <a:ea typeface="+mn-ea"/>
              </a:rPr>
              <a:t>and then </a:t>
            </a:r>
            <a:r>
              <a:rPr lang="en-US" dirty="0" smtClean="0">
                <a:ea typeface="+mn-ea"/>
              </a:rPr>
              <a:t>adds the elements to it one by one, </a:t>
            </a:r>
            <a:r>
              <a:rPr lang="en-US" dirty="0">
                <a:ea typeface="+mn-ea"/>
              </a:rPr>
              <a:t>selecting them from </a:t>
            </a:r>
            <a:r>
              <a:rPr lang="en-US" dirty="0" smtClean="0">
                <a:ea typeface="+mn-ea"/>
              </a:rPr>
              <a:t>the CRS-structure </a:t>
            </a:r>
            <a:r>
              <a:rPr lang="en-US" dirty="0">
                <a:ea typeface="+mn-ea"/>
              </a:rPr>
              <a:t>of the original matrix, </a:t>
            </a:r>
            <a:r>
              <a:rPr lang="en-US" dirty="0" smtClean="0">
                <a:ea typeface="+mn-ea"/>
              </a:rPr>
              <a:t>he will obtain the repacking</a:t>
            </a:r>
            <a:r>
              <a:rPr lang="ru-RU" dirty="0" smtClean="0">
                <a:ea typeface="+mn-ea"/>
              </a:rPr>
              <a:t>.</a:t>
            </a:r>
          </a:p>
          <a:p>
            <a:pPr lvl="1">
              <a:defRPr/>
            </a:pPr>
            <a:r>
              <a:rPr lang="en-US" dirty="0" smtClean="0">
                <a:ea typeface="+mn-ea"/>
              </a:rPr>
              <a:t>A transposed matrix should be formed row by row</a:t>
            </a:r>
            <a:r>
              <a:rPr lang="ru-RU" dirty="0" smtClean="0">
                <a:ea typeface="+mn-ea"/>
              </a:rPr>
              <a:t>. </a:t>
            </a:r>
            <a:r>
              <a:rPr lang="en-US" dirty="0" smtClean="0">
                <a:ea typeface="+mn-ea"/>
              </a:rPr>
              <a:t>In order to do this, let us take the columns of the original matrix and converse them into the rows of the resulting matrix.</a:t>
            </a:r>
            <a:r>
              <a:rPr lang="ru-RU" dirty="0" smtClean="0">
                <a:ea typeface="+mn-ea"/>
              </a:rPr>
              <a:t> </a:t>
            </a:r>
          </a:p>
          <a:p>
            <a:pPr lvl="1">
              <a:defRPr/>
            </a:pPr>
            <a:r>
              <a:rPr lang="en-US" dirty="0" smtClean="0">
                <a:ea typeface="+mn-ea"/>
              </a:rPr>
              <a:t>It is not so easy to extract the column </a:t>
            </a:r>
            <a:r>
              <a:rPr lang="en-US" i="1" dirty="0" err="1" smtClean="0">
                <a:ea typeface="+mn-ea"/>
              </a:rPr>
              <a:t>i</a:t>
            </a:r>
            <a:r>
              <a:rPr lang="en-US" dirty="0" smtClean="0">
                <a:ea typeface="+mn-ea"/>
              </a:rPr>
              <a:t> from the CRS-matrix</a:t>
            </a:r>
            <a:r>
              <a:rPr lang="ru-RU" dirty="0" smtClean="0">
                <a:ea typeface="+mn-ea"/>
              </a:rPr>
              <a:t>. </a:t>
            </a:r>
            <a:r>
              <a:rPr lang="en-US" dirty="0" smtClean="0">
                <a:ea typeface="+mn-ea"/>
              </a:rPr>
              <a:t>Another solution is needed</a:t>
            </a:r>
            <a:r>
              <a:rPr lang="ru-RU" dirty="0" smtClean="0">
                <a:ea typeface="+mn-ea"/>
              </a:rPr>
              <a:t>. </a:t>
            </a:r>
          </a:p>
          <a:p>
            <a:pPr>
              <a:buFont typeface="Wingdings" pitchFamily="2" charset="2"/>
              <a:buNone/>
              <a:defRPr/>
            </a:pPr>
            <a:endParaRPr lang="ru-RU" dirty="0"/>
          </a:p>
        </p:txBody>
      </p:sp>
      <p:sp>
        <p:nvSpPr>
          <p:cNvPr id="61444"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A79A3B19-B33A-44B0-A8F3-287F2DE80D59}" type="slidenum">
              <a:rPr lang="ru-RU" smtClean="0"/>
              <a:pPr>
                <a:defRPr/>
              </a:pPr>
              <a:t>40</a:t>
            </a:fld>
            <a:endParaRPr lang="ru-RU"/>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Заголовок 1"/>
          <p:cNvSpPr>
            <a:spLocks noGrp="1"/>
          </p:cNvSpPr>
          <p:nvPr>
            <p:ph type="title"/>
          </p:nvPr>
        </p:nvSpPr>
        <p:spPr/>
        <p:txBody>
          <a:bodyPr/>
          <a:lstStyle/>
          <a:p>
            <a:r>
              <a:rPr lang="en-US" dirty="0"/>
              <a:t>Naive sequential version</a:t>
            </a:r>
            <a:r>
              <a:rPr lang="ru-RU" dirty="0"/>
              <a:t>…</a:t>
            </a:r>
            <a:endParaRPr lang="ru-RU" dirty="0" smtClean="0"/>
          </a:p>
        </p:txBody>
      </p:sp>
      <p:sp>
        <p:nvSpPr>
          <p:cNvPr id="62467" name="Содержимое 2"/>
          <p:cNvSpPr>
            <a:spLocks noGrp="1"/>
          </p:cNvSpPr>
          <p:nvPr>
            <p:ph idx="1"/>
          </p:nvPr>
        </p:nvSpPr>
        <p:spPr/>
        <p:txBody>
          <a:bodyPr/>
          <a:lstStyle/>
          <a:p>
            <a:r>
              <a:rPr lang="en-US" sz="2000" b="1" dirty="0"/>
              <a:t>Transposition </a:t>
            </a:r>
            <a:r>
              <a:rPr lang="en-US" sz="2000" b="1" dirty="0" smtClean="0"/>
              <a:t>algorithm </a:t>
            </a:r>
            <a:r>
              <a:rPr lang="ru-RU" sz="2200" dirty="0" smtClean="0"/>
              <a:t>(</a:t>
            </a:r>
            <a:r>
              <a:rPr lang="en-US" sz="2200" i="1" dirty="0" smtClean="0"/>
              <a:t>Gustavson</a:t>
            </a:r>
            <a:r>
              <a:rPr lang="ru-RU" sz="2200" i="1" dirty="0" smtClean="0"/>
              <a:t>)</a:t>
            </a:r>
            <a:endParaRPr lang="ru-RU" sz="2200" dirty="0" smtClean="0"/>
          </a:p>
          <a:p>
            <a:r>
              <a:rPr lang="en-US" sz="2200" dirty="0" smtClean="0"/>
              <a:t>Let us form N</a:t>
            </a:r>
            <a:r>
              <a:rPr lang="ru-RU" sz="2200" dirty="0" smtClean="0"/>
              <a:t> </a:t>
            </a:r>
            <a:r>
              <a:rPr lang="en-US" sz="2200" dirty="0" smtClean="0"/>
              <a:t>one-dimensional vectors for storing integers and also N vectors for storing real numbers</a:t>
            </a:r>
            <a:r>
              <a:rPr lang="ru-RU" sz="2200" dirty="0" smtClean="0"/>
              <a:t>.</a:t>
            </a:r>
          </a:p>
          <a:p>
            <a:r>
              <a:rPr lang="en-US" sz="2200" dirty="0" smtClean="0"/>
              <a:t>In loop, go over all the rows of the original matrix and all the elements for every row</a:t>
            </a:r>
            <a:r>
              <a:rPr lang="ru-RU" sz="2200" dirty="0" smtClean="0"/>
              <a:t>. </a:t>
            </a:r>
            <a:r>
              <a:rPr lang="en-US" sz="2200" dirty="0" smtClean="0"/>
              <a:t>Let a current element be placed in the row </a:t>
            </a:r>
            <a:r>
              <a:rPr lang="en-US" sz="2200" i="1" dirty="0" err="1" smtClean="0"/>
              <a:t>i</a:t>
            </a:r>
            <a:r>
              <a:rPr lang="ru-RU" sz="2200" dirty="0" smtClean="0"/>
              <a:t>, </a:t>
            </a:r>
            <a:r>
              <a:rPr lang="en-US" sz="2200" dirty="0" smtClean="0"/>
              <a:t>column</a:t>
            </a:r>
            <a:r>
              <a:rPr lang="ru-RU" sz="2200" dirty="0" smtClean="0"/>
              <a:t> </a:t>
            </a:r>
            <a:r>
              <a:rPr lang="en-US" sz="2200" i="1" dirty="0" smtClean="0"/>
              <a:t>j</a:t>
            </a:r>
            <a:r>
              <a:rPr lang="ru-RU" sz="2200" dirty="0" smtClean="0"/>
              <a:t>, </a:t>
            </a:r>
            <a:r>
              <a:rPr lang="en-US" sz="2200" dirty="0" smtClean="0"/>
              <a:t>and its value be equal to </a:t>
            </a:r>
            <a:r>
              <a:rPr lang="en-US" sz="2200" i="1" dirty="0" smtClean="0"/>
              <a:t>v</a:t>
            </a:r>
            <a:r>
              <a:rPr lang="ru-RU" sz="2200" dirty="0" smtClean="0"/>
              <a:t>. </a:t>
            </a:r>
            <a:r>
              <a:rPr lang="en-US" sz="2200" dirty="0" smtClean="0"/>
              <a:t>Then add the numbers </a:t>
            </a:r>
            <a:r>
              <a:rPr lang="en-US" sz="2200" i="1" dirty="0" err="1" smtClean="0"/>
              <a:t>i</a:t>
            </a:r>
            <a:r>
              <a:rPr lang="ru-RU" sz="2200" dirty="0" smtClean="0"/>
              <a:t> </a:t>
            </a:r>
            <a:r>
              <a:rPr lang="en-US" sz="2200" dirty="0" smtClean="0"/>
              <a:t>and</a:t>
            </a:r>
            <a:r>
              <a:rPr lang="ru-RU" sz="2200" dirty="0" smtClean="0"/>
              <a:t> </a:t>
            </a:r>
            <a:r>
              <a:rPr lang="en-US" sz="2200" i="1" dirty="0" smtClean="0"/>
              <a:t>v</a:t>
            </a:r>
            <a:r>
              <a:rPr lang="ru-RU" sz="2200" dirty="0" smtClean="0"/>
              <a:t> </a:t>
            </a:r>
            <a:r>
              <a:rPr lang="en-US" sz="2200" dirty="0" smtClean="0"/>
              <a:t>into the </a:t>
            </a:r>
            <a:r>
              <a:rPr lang="en-US" sz="2200" i="1" dirty="0" smtClean="0"/>
              <a:t>j</a:t>
            </a:r>
            <a:r>
              <a:rPr lang="ru-RU" sz="2200" dirty="0" smtClean="0"/>
              <a:t>-</a:t>
            </a:r>
            <a:r>
              <a:rPr lang="en-US" sz="2200" dirty="0" err="1" smtClean="0"/>
              <a:t>th</a:t>
            </a:r>
            <a:r>
              <a:rPr lang="en-US" sz="2200" dirty="0" smtClean="0"/>
              <a:t> vectors for storing integers and real numbers (correspondingly</a:t>
            </a:r>
            <a:r>
              <a:rPr lang="ru-RU" sz="2200" dirty="0" smtClean="0"/>
              <a:t>). </a:t>
            </a:r>
            <a:r>
              <a:rPr lang="en-US" sz="2200" dirty="0" smtClean="0"/>
              <a:t>Thus, the rows of the transposed matrix are formed in these vectors</a:t>
            </a:r>
            <a:r>
              <a:rPr lang="ru-RU" sz="2200" dirty="0" smtClean="0"/>
              <a:t>.</a:t>
            </a:r>
          </a:p>
          <a:p>
            <a:r>
              <a:rPr lang="en-US" sz="2200" dirty="0" smtClean="0"/>
              <a:t>Sequentially, copy the data from the vectors to the CRS-structure of </a:t>
            </a:r>
            <a:r>
              <a:rPr lang="en-US" sz="2200" dirty="0"/>
              <a:t>the transposed matrix </a:t>
            </a:r>
            <a:r>
              <a:rPr lang="ru-RU" sz="2200" dirty="0" smtClean="0"/>
              <a:t>(</a:t>
            </a:r>
            <a:r>
              <a:rPr lang="ru-RU" sz="2200" b="1" dirty="0" err="1" smtClean="0"/>
              <a:t>Col</a:t>
            </a:r>
            <a:r>
              <a:rPr lang="ru-RU" sz="2200" dirty="0" smtClean="0"/>
              <a:t> </a:t>
            </a:r>
            <a:r>
              <a:rPr lang="en-US" sz="2200" dirty="0" smtClean="0"/>
              <a:t>and</a:t>
            </a:r>
            <a:r>
              <a:rPr lang="ru-RU" sz="2200" dirty="0" smtClean="0"/>
              <a:t> </a:t>
            </a:r>
            <a:r>
              <a:rPr lang="ru-RU" sz="2200" b="1" dirty="0" err="1" smtClean="0"/>
              <a:t>Value</a:t>
            </a:r>
            <a:r>
              <a:rPr lang="ru-RU" sz="2200" dirty="0" smtClean="0"/>
              <a:t>), </a:t>
            </a:r>
            <a:r>
              <a:rPr lang="en-US" sz="2200" dirty="0" smtClean="0"/>
              <a:t>forming the array </a:t>
            </a:r>
            <a:r>
              <a:rPr lang="ru-RU" sz="2200" b="1" dirty="0" err="1" smtClean="0"/>
              <a:t>RowIndex</a:t>
            </a:r>
            <a:r>
              <a:rPr lang="en-US" sz="2200" dirty="0" smtClean="0"/>
              <a:t> at the same time</a:t>
            </a:r>
            <a:r>
              <a:rPr lang="ru-RU" sz="2200" dirty="0" smtClean="0"/>
              <a:t>.</a:t>
            </a:r>
          </a:p>
          <a:p>
            <a:pPr>
              <a:buFont typeface="Wingdings" pitchFamily="2" charset="2"/>
              <a:buNone/>
            </a:pPr>
            <a:endParaRPr lang="ru-RU" sz="2200" dirty="0" smtClean="0"/>
          </a:p>
          <a:p>
            <a:pPr algn="r">
              <a:buNone/>
            </a:pPr>
            <a:r>
              <a:rPr lang="en-US" sz="2000" i="1" dirty="0" smtClean="0"/>
              <a:t>see</a:t>
            </a:r>
            <a:r>
              <a:rPr lang="ru-RU" sz="2000" i="1" dirty="0" smtClean="0"/>
              <a:t>. </a:t>
            </a:r>
            <a:r>
              <a:rPr lang="en-US" sz="2000" i="1" dirty="0" err="1"/>
              <a:t>Pissanecki</a:t>
            </a:r>
            <a:r>
              <a:rPr lang="en-US" sz="2000" i="1" dirty="0"/>
              <a:t> </a:t>
            </a:r>
            <a:r>
              <a:rPr lang="en-US" sz="2000" i="1" dirty="0" smtClean="0"/>
              <a:t>S.</a:t>
            </a:r>
            <a:r>
              <a:rPr lang="ru-RU" sz="2000" i="1" dirty="0" smtClean="0"/>
              <a:t> </a:t>
            </a:r>
            <a:r>
              <a:rPr lang="en-US" sz="2000" i="1" dirty="0" smtClean="0"/>
              <a:t>Sparse matrices technology</a:t>
            </a:r>
            <a:r>
              <a:rPr lang="ru-RU" sz="2000" i="1" dirty="0" smtClean="0"/>
              <a:t>. — </a:t>
            </a:r>
            <a:r>
              <a:rPr lang="en-US" sz="2000" i="1" dirty="0" smtClean="0"/>
              <a:t>M</a:t>
            </a:r>
            <a:r>
              <a:rPr lang="ru-RU" sz="2000" i="1" dirty="0" smtClean="0"/>
              <a:t>.: </a:t>
            </a:r>
            <a:r>
              <a:rPr lang="en-US" sz="2000" i="1" dirty="0" smtClean="0"/>
              <a:t>Mir</a:t>
            </a:r>
            <a:r>
              <a:rPr lang="ru-RU" sz="2000" i="1" dirty="0" smtClean="0"/>
              <a:t>,1988.</a:t>
            </a:r>
          </a:p>
          <a:p>
            <a:endParaRPr lang="ru-RU" sz="2200" dirty="0" smtClean="0"/>
          </a:p>
        </p:txBody>
      </p:sp>
      <p:sp>
        <p:nvSpPr>
          <p:cNvPr id="62468"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81728412-0AFA-4970-9EE9-6848AFEC5E9D}" type="slidenum">
              <a:rPr lang="ru-RU" smtClean="0"/>
              <a:pPr>
                <a:defRPr/>
              </a:pPr>
              <a:t>41</a:t>
            </a:fld>
            <a:endParaRPr lang="ru-RU"/>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Заголовок 1"/>
          <p:cNvSpPr>
            <a:spLocks noGrp="1"/>
          </p:cNvSpPr>
          <p:nvPr>
            <p:ph type="title"/>
          </p:nvPr>
        </p:nvSpPr>
        <p:spPr/>
        <p:txBody>
          <a:bodyPr/>
          <a:lstStyle/>
          <a:p>
            <a:r>
              <a:rPr lang="en-US" dirty="0"/>
              <a:t>Naive sequential version</a:t>
            </a:r>
            <a:r>
              <a:rPr lang="ru-RU" dirty="0"/>
              <a:t>…</a:t>
            </a:r>
            <a:endParaRPr lang="ru-RU" dirty="0" smtClean="0"/>
          </a:p>
        </p:txBody>
      </p:sp>
      <p:sp>
        <p:nvSpPr>
          <p:cNvPr id="63491"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B7CB979B-7BE2-4BF0-BEA3-DF58509A12DB}" type="slidenum">
              <a:rPr lang="ru-RU" smtClean="0"/>
              <a:pPr>
                <a:defRPr/>
              </a:pPr>
              <a:t>42</a:t>
            </a:fld>
            <a:endParaRPr lang="ru-RU"/>
          </a:p>
        </p:txBody>
      </p:sp>
      <p:sp>
        <p:nvSpPr>
          <p:cNvPr id="63495" name="Содержимое 2"/>
          <p:cNvSpPr>
            <a:spLocks noGrp="1"/>
          </p:cNvSpPr>
          <p:nvPr>
            <p:ph idx="1"/>
          </p:nvPr>
        </p:nvSpPr>
        <p:spPr>
          <a:xfrm>
            <a:off x="5024438" y="1196975"/>
            <a:ext cx="4386262" cy="4968875"/>
          </a:xfrm>
        </p:spPr>
        <p:txBody>
          <a:bodyPr/>
          <a:lstStyle/>
          <a:p>
            <a:r>
              <a:rPr lang="en-US" sz="2200" dirty="0" smtClean="0"/>
              <a:t>Disadvantage – </a:t>
            </a:r>
            <a:r>
              <a:rPr lang="en-US" sz="2200" dirty="0"/>
              <a:t>additional </a:t>
            </a:r>
            <a:r>
              <a:rPr lang="en-US" sz="2200" dirty="0" smtClean="0"/>
              <a:t>memory</a:t>
            </a:r>
            <a:r>
              <a:rPr lang="ru-RU" sz="2200" dirty="0" smtClean="0"/>
              <a:t> </a:t>
            </a:r>
            <a:r>
              <a:rPr lang="en-US" sz="2200" dirty="0" smtClean="0"/>
              <a:t>usage</a:t>
            </a:r>
            <a:r>
              <a:rPr lang="ru-RU" sz="2200" dirty="0" smtClean="0"/>
              <a:t>.</a:t>
            </a:r>
          </a:p>
          <a:p>
            <a:r>
              <a:rPr lang="en-US" sz="2200" dirty="0" smtClean="0"/>
              <a:t>Repacking elimination – using of </a:t>
            </a:r>
            <a:r>
              <a:rPr lang="en-US" sz="2200" dirty="0"/>
              <a:t>the matrix </a:t>
            </a:r>
            <a:r>
              <a:rPr lang="ru-RU" sz="2200" dirty="0"/>
              <a:t>А</a:t>
            </a:r>
            <a:r>
              <a:rPr lang="ru-RU" sz="2200" baseline="30000" dirty="0"/>
              <a:t>Т</a:t>
            </a:r>
            <a:r>
              <a:rPr lang="en-US" sz="2200" baseline="30000" dirty="0"/>
              <a:t> </a:t>
            </a:r>
            <a:r>
              <a:rPr lang="en-US" sz="2200" dirty="0" smtClean="0"/>
              <a:t>data structures for the intermediate calculation results </a:t>
            </a:r>
            <a:r>
              <a:rPr lang="ru-RU" sz="2200" dirty="0" smtClean="0"/>
              <a:t>(</a:t>
            </a:r>
            <a:r>
              <a:rPr lang="en-US" sz="2200" dirty="0" smtClean="0"/>
              <a:t>see, e.g., the implementation in the </a:t>
            </a:r>
            <a:r>
              <a:rPr lang="en-US" sz="2200" dirty="0" err="1" smtClean="0"/>
              <a:t>Pissanecki’s</a:t>
            </a:r>
            <a:r>
              <a:rPr lang="en-US" sz="2200" dirty="0" smtClean="0"/>
              <a:t> book</a:t>
            </a:r>
            <a:r>
              <a:rPr lang="ru-RU" sz="2200" dirty="0" smtClean="0"/>
              <a:t>).</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36476" y="980728"/>
            <a:ext cx="4000500" cy="53054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Заголовок 1"/>
          <p:cNvSpPr>
            <a:spLocks noGrp="1"/>
          </p:cNvSpPr>
          <p:nvPr>
            <p:ph type="title"/>
          </p:nvPr>
        </p:nvSpPr>
        <p:spPr/>
        <p:txBody>
          <a:bodyPr/>
          <a:lstStyle/>
          <a:p>
            <a:r>
              <a:rPr lang="en-US" dirty="0"/>
              <a:t>Naive sequential version</a:t>
            </a:r>
            <a:r>
              <a:rPr lang="ru-RU" dirty="0"/>
              <a:t>…</a:t>
            </a:r>
            <a:endParaRPr lang="ru-RU" dirty="0" smtClean="0"/>
          </a:p>
        </p:txBody>
      </p:sp>
      <p:sp>
        <p:nvSpPr>
          <p:cNvPr id="64515" name="Содержимое 2"/>
          <p:cNvSpPr>
            <a:spLocks noGrp="1"/>
          </p:cNvSpPr>
          <p:nvPr>
            <p:ph idx="1"/>
          </p:nvPr>
        </p:nvSpPr>
        <p:spPr>
          <a:xfrm>
            <a:off x="488950" y="1196975"/>
            <a:ext cx="8915400" cy="431800"/>
          </a:xfrm>
        </p:spPr>
        <p:txBody>
          <a:bodyPr/>
          <a:lstStyle/>
          <a:p>
            <a:pPr>
              <a:buFont typeface="Wingdings" pitchFamily="2" charset="2"/>
              <a:buNone/>
            </a:pPr>
            <a:r>
              <a:rPr lang="en-US" dirty="0" smtClean="0"/>
              <a:t>Step </a:t>
            </a:r>
            <a:r>
              <a:rPr lang="ru-RU" dirty="0" smtClean="0"/>
              <a:t>1</a:t>
            </a:r>
          </a:p>
        </p:txBody>
      </p:sp>
      <p:sp>
        <p:nvSpPr>
          <p:cNvPr id="64516"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921C15B6-5C2C-4F59-A465-1F5BC85DF519}" type="slidenum">
              <a:rPr lang="ru-RU" smtClean="0"/>
              <a:pPr>
                <a:defRPr/>
              </a:pPr>
              <a:t>43</a:t>
            </a:fld>
            <a:endParaRPr lang="ru-RU"/>
          </a:p>
        </p:txBody>
      </p:sp>
      <p:sp>
        <p:nvSpPr>
          <p:cNvPr id="64519" name="Rectangle 2"/>
          <p:cNvSpPr>
            <a:spLocks noChangeArrowheads="1"/>
          </p:cNvSpPr>
          <p:nvPr/>
        </p:nvSpPr>
        <p:spPr bwMode="auto">
          <a:xfrm>
            <a:off x="488950" y="1844675"/>
            <a:ext cx="9072563" cy="1016000"/>
          </a:xfrm>
          <a:prstGeom prst="rect">
            <a:avLst/>
          </a:prstGeom>
          <a:solidFill>
            <a:srgbClr val="CCCCCC"/>
          </a:solidFill>
          <a:ln w="9525">
            <a:noFill/>
            <a:miter lim="800000"/>
            <a:headEnd/>
            <a:tailEnd/>
          </a:ln>
        </p:spPr>
        <p:txBody>
          <a:bodyPr anchor="ctr">
            <a:spAutoFit/>
          </a:bodyPr>
          <a:lstStyle/>
          <a:p>
            <a:pPr algn="just" eaLnBrk="0" hangingPunct="0"/>
            <a:r>
              <a:rPr lang="ru-RU" sz="2000" b="1">
                <a:solidFill>
                  <a:srgbClr val="008000"/>
                </a:solidFill>
                <a:latin typeface="Courier New" pitchFamily="49" charset="0"/>
                <a:cs typeface="Times New Roman" pitchFamily="18" charset="0"/>
              </a:rPr>
              <a:t>  </a:t>
            </a:r>
            <a:r>
              <a:rPr lang="en-US" sz="2000" b="1">
                <a:latin typeface="Courier New" pitchFamily="49" charset="0"/>
                <a:cs typeface="Times New Roman" pitchFamily="18" charset="0"/>
              </a:rPr>
              <a:t>memset(AT.RowIndex, 0, (N+1) * </a:t>
            </a:r>
            <a:r>
              <a:rPr lang="en-US" sz="2000" b="1">
                <a:solidFill>
                  <a:srgbClr val="0000FF"/>
                </a:solidFill>
                <a:latin typeface="Courier New" pitchFamily="49" charset="0"/>
                <a:cs typeface="Times New Roman" pitchFamily="18" charset="0"/>
              </a:rPr>
              <a:t>sizeof</a:t>
            </a:r>
            <a:r>
              <a:rPr lang="en-US" sz="2000" b="1">
                <a:latin typeface="Courier New" pitchFamily="49" charset="0"/>
                <a:cs typeface="Times New Roman" pitchFamily="18" charset="0"/>
              </a:rPr>
              <a:t>(int));</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for</a:t>
            </a:r>
            <a:r>
              <a:rPr lang="en-US" sz="2000" b="1">
                <a:latin typeface="Courier New" pitchFamily="49" charset="0"/>
                <a:cs typeface="Times New Roman" pitchFamily="18" charset="0"/>
              </a:rPr>
              <a:t> (i = 0; i &lt; A.NZ; i++) </a:t>
            </a:r>
            <a:endParaRPr lang="ru-RU" sz="2000" b="1"/>
          </a:p>
          <a:p>
            <a:pPr algn="just" eaLnBrk="0" hangingPunct="0"/>
            <a:r>
              <a:rPr lang="en-US" sz="2000" b="1">
                <a:latin typeface="Courier New" pitchFamily="49" charset="0"/>
                <a:cs typeface="Times New Roman" pitchFamily="18" charset="0"/>
              </a:rPr>
              <a:t>    AT.RowIndex[A.Col[i] + 1]++;</a:t>
            </a:r>
            <a:endParaRPr lang="en-US" sz="2000" b="1"/>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74950" y="2908895"/>
            <a:ext cx="7134225" cy="34004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Заголовок 1"/>
          <p:cNvSpPr>
            <a:spLocks noGrp="1"/>
          </p:cNvSpPr>
          <p:nvPr>
            <p:ph type="title"/>
          </p:nvPr>
        </p:nvSpPr>
        <p:spPr/>
        <p:txBody>
          <a:bodyPr/>
          <a:lstStyle/>
          <a:p>
            <a:r>
              <a:rPr lang="en-US" dirty="0"/>
              <a:t>Naive sequential version</a:t>
            </a:r>
            <a:r>
              <a:rPr lang="ru-RU" dirty="0"/>
              <a:t>…</a:t>
            </a:r>
            <a:endParaRPr lang="ru-RU" dirty="0" smtClean="0"/>
          </a:p>
        </p:txBody>
      </p:sp>
      <p:sp>
        <p:nvSpPr>
          <p:cNvPr id="65539" name="Содержимое 2"/>
          <p:cNvSpPr>
            <a:spLocks noGrp="1"/>
          </p:cNvSpPr>
          <p:nvPr>
            <p:ph idx="1"/>
          </p:nvPr>
        </p:nvSpPr>
        <p:spPr>
          <a:xfrm>
            <a:off x="488950" y="1196975"/>
            <a:ext cx="8915400" cy="431800"/>
          </a:xfrm>
        </p:spPr>
        <p:txBody>
          <a:bodyPr/>
          <a:lstStyle/>
          <a:p>
            <a:pPr>
              <a:buFont typeface="Wingdings" pitchFamily="2" charset="2"/>
              <a:buNone/>
            </a:pPr>
            <a:r>
              <a:rPr lang="en-US" dirty="0" smtClean="0"/>
              <a:t>Step </a:t>
            </a:r>
            <a:r>
              <a:rPr lang="ru-RU" dirty="0" smtClean="0"/>
              <a:t>2</a:t>
            </a:r>
          </a:p>
        </p:txBody>
      </p:sp>
      <p:sp>
        <p:nvSpPr>
          <p:cNvPr id="65540"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BAADE93C-FD30-4EC7-9FFD-6E95548B9128}" type="slidenum">
              <a:rPr lang="ru-RU" smtClean="0"/>
              <a:pPr>
                <a:defRPr/>
              </a:pPr>
              <a:t>44</a:t>
            </a:fld>
            <a:endParaRPr lang="ru-RU"/>
          </a:p>
        </p:txBody>
      </p:sp>
      <p:sp>
        <p:nvSpPr>
          <p:cNvPr id="65543" name="Rectangle 1"/>
          <p:cNvSpPr>
            <a:spLocks noChangeArrowheads="1"/>
          </p:cNvSpPr>
          <p:nvPr/>
        </p:nvSpPr>
        <p:spPr bwMode="auto">
          <a:xfrm>
            <a:off x="365125" y="1624013"/>
            <a:ext cx="9164638" cy="2032000"/>
          </a:xfrm>
          <a:prstGeom prst="rect">
            <a:avLst/>
          </a:prstGeom>
          <a:solidFill>
            <a:srgbClr val="CCCCCC"/>
          </a:solidFill>
          <a:ln w="9525">
            <a:noFill/>
            <a:miter lim="800000"/>
            <a:headEnd/>
            <a:tailEnd/>
          </a:ln>
        </p:spPr>
        <p:txBody>
          <a:bodyPr anchor="ctr">
            <a:spAutoFit/>
          </a:bodyPr>
          <a:lstStyle/>
          <a:p>
            <a:pPr algn="just" eaLnBrk="0" hangingPunct="0"/>
            <a:r>
              <a:rPr lang="ru-RU" b="1">
                <a:latin typeface="Courier New" pitchFamily="49" charset="0"/>
                <a:cs typeface="Times New Roman" pitchFamily="18" charset="0"/>
              </a:rPr>
              <a:t>  </a:t>
            </a:r>
            <a:r>
              <a:rPr lang="en-US" b="1">
                <a:latin typeface="Courier New" pitchFamily="49" charset="0"/>
                <a:cs typeface="Times New Roman" pitchFamily="18" charset="0"/>
              </a:rPr>
              <a:t>S = 0;</a:t>
            </a:r>
            <a:endParaRPr lang="ru-RU" b="1"/>
          </a:p>
          <a:p>
            <a:pPr algn="just" eaLnBrk="0" hangingPunct="0"/>
            <a:r>
              <a:rPr lang="en-US" b="1">
                <a:solidFill>
                  <a:srgbClr val="0000FF"/>
                </a:solidFill>
                <a:latin typeface="Courier New" pitchFamily="49" charset="0"/>
                <a:cs typeface="Times New Roman" pitchFamily="18" charset="0"/>
              </a:rPr>
              <a:t>  for</a:t>
            </a:r>
            <a:r>
              <a:rPr lang="en-US" b="1">
                <a:latin typeface="Courier New" pitchFamily="49" charset="0"/>
                <a:cs typeface="Times New Roman" pitchFamily="18" charset="0"/>
              </a:rPr>
              <a:t> (i = 1; i &lt;= A.N; i++) </a:t>
            </a:r>
            <a:endParaRPr lang="ru-RU" b="1"/>
          </a:p>
          <a:p>
            <a:pPr algn="just" eaLnBrk="0" hangingPunct="0"/>
            <a:r>
              <a:rPr lang="en-US" b="1">
                <a:latin typeface="Courier New" pitchFamily="49" charset="0"/>
                <a:cs typeface="Times New Roman" pitchFamily="18" charset="0"/>
              </a:rPr>
              <a:t>  {</a:t>
            </a:r>
            <a:endParaRPr lang="ru-RU" b="1"/>
          </a:p>
          <a:p>
            <a:pPr algn="just" eaLnBrk="0" hangingPunct="0"/>
            <a:r>
              <a:rPr lang="en-US" b="1">
                <a:latin typeface="Courier New" pitchFamily="49" charset="0"/>
                <a:cs typeface="Times New Roman" pitchFamily="18" charset="0"/>
              </a:rPr>
              <a:t>    tmp = AT.RowIndex[i];</a:t>
            </a:r>
            <a:endParaRPr lang="ru-RU" b="1"/>
          </a:p>
          <a:p>
            <a:pPr algn="just" eaLnBrk="0" hangingPunct="0"/>
            <a:r>
              <a:rPr lang="en-US" b="1">
                <a:latin typeface="Courier New" pitchFamily="49" charset="0"/>
                <a:cs typeface="Times New Roman" pitchFamily="18" charset="0"/>
              </a:rPr>
              <a:t>    AT.RowIndex[i] = S;</a:t>
            </a:r>
            <a:endParaRPr lang="ru-RU" b="1"/>
          </a:p>
          <a:p>
            <a:pPr algn="just" eaLnBrk="0" hangingPunct="0"/>
            <a:r>
              <a:rPr lang="en-US" b="1">
                <a:latin typeface="Courier New" pitchFamily="49" charset="0"/>
                <a:cs typeface="Times New Roman" pitchFamily="18" charset="0"/>
              </a:rPr>
              <a:t>    S = S + tmp;</a:t>
            </a:r>
            <a:endParaRPr lang="ru-RU" b="1"/>
          </a:p>
          <a:p>
            <a:pPr algn="just" eaLnBrk="0" hangingPunct="0"/>
            <a:r>
              <a:rPr lang="en-US" b="1">
                <a:latin typeface="Courier New" pitchFamily="49" charset="0"/>
                <a:cs typeface="Times New Roman" pitchFamily="18" charset="0"/>
              </a:rPr>
              <a:t>  </a:t>
            </a:r>
            <a:r>
              <a:rPr lang="ru-RU" b="1">
                <a:latin typeface="Courier New" pitchFamily="49" charset="0"/>
                <a:cs typeface="Times New Roman" pitchFamily="18" charset="0"/>
              </a:rPr>
              <a:t>}</a:t>
            </a:r>
            <a:endParaRPr lang="ru-RU" b="1"/>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072680" y="3675087"/>
            <a:ext cx="5438775" cy="25622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Заголовок 1"/>
          <p:cNvSpPr>
            <a:spLocks noGrp="1"/>
          </p:cNvSpPr>
          <p:nvPr>
            <p:ph type="title"/>
          </p:nvPr>
        </p:nvSpPr>
        <p:spPr/>
        <p:txBody>
          <a:bodyPr/>
          <a:lstStyle/>
          <a:p>
            <a:r>
              <a:rPr lang="en-US" dirty="0"/>
              <a:t>Naive sequential version</a:t>
            </a:r>
            <a:r>
              <a:rPr lang="ru-RU" dirty="0"/>
              <a:t>…</a:t>
            </a:r>
            <a:endParaRPr lang="ru-RU" dirty="0" smtClean="0"/>
          </a:p>
        </p:txBody>
      </p:sp>
      <p:sp>
        <p:nvSpPr>
          <p:cNvPr id="66563" name="Содержимое 2"/>
          <p:cNvSpPr>
            <a:spLocks noGrp="1"/>
          </p:cNvSpPr>
          <p:nvPr>
            <p:ph idx="1"/>
          </p:nvPr>
        </p:nvSpPr>
        <p:spPr>
          <a:xfrm>
            <a:off x="488950" y="1196975"/>
            <a:ext cx="8915400" cy="431800"/>
          </a:xfrm>
        </p:spPr>
        <p:txBody>
          <a:bodyPr/>
          <a:lstStyle/>
          <a:p>
            <a:pPr>
              <a:buFont typeface="Wingdings" pitchFamily="2" charset="2"/>
              <a:buNone/>
            </a:pPr>
            <a:r>
              <a:rPr lang="en-US" dirty="0" smtClean="0"/>
              <a:t>Step </a:t>
            </a:r>
            <a:r>
              <a:rPr lang="ru-RU" dirty="0" smtClean="0"/>
              <a:t>3</a:t>
            </a:r>
          </a:p>
        </p:txBody>
      </p:sp>
      <p:sp>
        <p:nvSpPr>
          <p:cNvPr id="66564"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751909F1-1245-4D44-A5D9-D03282DFDA5F}" type="slidenum">
              <a:rPr lang="ru-RU" smtClean="0"/>
              <a:pPr>
                <a:defRPr/>
              </a:pPr>
              <a:t>45</a:t>
            </a:fld>
            <a:endParaRPr lang="ru-RU"/>
          </a:p>
        </p:txBody>
      </p:sp>
      <p:sp>
        <p:nvSpPr>
          <p:cNvPr id="66567" name="Rectangle 1"/>
          <p:cNvSpPr>
            <a:spLocks noChangeArrowheads="1"/>
          </p:cNvSpPr>
          <p:nvPr/>
        </p:nvSpPr>
        <p:spPr bwMode="auto">
          <a:xfrm>
            <a:off x="388938" y="1627654"/>
            <a:ext cx="9272587" cy="4401205"/>
          </a:xfrm>
          <a:prstGeom prst="rect">
            <a:avLst/>
          </a:prstGeom>
          <a:solidFill>
            <a:srgbClr val="CCCCCC"/>
          </a:solidFill>
          <a:ln w="9525">
            <a:noFill/>
            <a:miter lim="800000"/>
            <a:headEnd/>
            <a:tailEnd/>
          </a:ln>
        </p:spPr>
        <p:txBody>
          <a:bodyPr anchor="ctr">
            <a:spAutoFit/>
          </a:bodyPr>
          <a:lstStyle/>
          <a:p>
            <a:pPr algn="just" eaLnBrk="0" hangingPunct="0"/>
            <a:r>
              <a:rPr lang="ru-RU" sz="2000" b="1" dirty="0">
                <a:solidFill>
                  <a:srgbClr val="0000FF"/>
                </a:solidFill>
                <a:latin typeface="Courier New" pitchFamily="49" charset="0"/>
                <a:cs typeface="Times New Roman" pitchFamily="18" charset="0"/>
              </a:rPr>
              <a:t>  </a:t>
            </a:r>
            <a:r>
              <a:rPr lang="en-US" sz="2000" b="1" dirty="0">
                <a:solidFill>
                  <a:srgbClr val="0000FF"/>
                </a:solidFill>
                <a:latin typeface="Courier New" pitchFamily="49" charset="0"/>
                <a:cs typeface="Times New Roman" pitchFamily="18" charset="0"/>
              </a:rPr>
              <a:t>for</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 = 0; </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 &lt; A.N; </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 </a:t>
            </a:r>
            <a:endParaRPr lang="ru-RU" sz="2000" b="1" dirty="0"/>
          </a:p>
          <a:p>
            <a:pPr algn="just" eaLnBrk="0" hangingPunct="0"/>
            <a:r>
              <a:rPr lang="en-US" sz="2000" b="1" dirty="0">
                <a:latin typeface="Courier New" pitchFamily="49" charset="0"/>
                <a:cs typeface="Times New Roman" pitchFamily="18" charset="0"/>
              </a:rPr>
              <a:t>  {</a:t>
            </a:r>
            <a:endParaRPr lang="ru-RU" sz="2000" b="1" dirty="0"/>
          </a:p>
          <a:p>
            <a:pPr algn="just" eaLnBrk="0" hangingPunct="0"/>
            <a:r>
              <a:rPr lang="en-US" sz="2000" b="1" dirty="0">
                <a:latin typeface="Courier New" pitchFamily="49" charset="0"/>
                <a:cs typeface="Times New Roman" pitchFamily="18" charset="0"/>
              </a:rPr>
              <a:t>    j1 = </a:t>
            </a:r>
            <a:r>
              <a:rPr lang="en-US" sz="2000" b="1" dirty="0" err="1">
                <a:latin typeface="Courier New" pitchFamily="49" charset="0"/>
                <a:cs typeface="Times New Roman" pitchFamily="18" charset="0"/>
              </a:rPr>
              <a:t>A.RowIndex</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i</a:t>
            </a:r>
            <a:r>
              <a:rPr lang="en-US" sz="2000" b="1" dirty="0">
                <a:latin typeface="Courier New" pitchFamily="49" charset="0"/>
                <a:cs typeface="Times New Roman" pitchFamily="18" charset="0"/>
              </a:rPr>
              <a:t>]; j2 = </a:t>
            </a:r>
            <a:r>
              <a:rPr lang="en-US" sz="2000" b="1" dirty="0" err="1">
                <a:latin typeface="Courier New" pitchFamily="49" charset="0"/>
                <a:cs typeface="Times New Roman" pitchFamily="18" charset="0"/>
              </a:rPr>
              <a:t>A.RowIndex</a:t>
            </a:r>
            <a:r>
              <a:rPr lang="en-US" sz="2000" b="1" dirty="0">
                <a:latin typeface="Courier New" pitchFamily="49" charset="0"/>
                <a:cs typeface="Times New Roman" pitchFamily="18" charset="0"/>
              </a:rPr>
              <a:t>[i+1];</a:t>
            </a:r>
            <a:endParaRPr lang="ru-RU" sz="2000" b="1" dirty="0"/>
          </a:p>
          <a:p>
            <a:pPr algn="just" eaLnBrk="0" hangingPunct="0"/>
            <a:r>
              <a:rPr lang="en-US" sz="2000" b="1" dirty="0">
                <a:latin typeface="Courier New" pitchFamily="49" charset="0"/>
                <a:cs typeface="Times New Roman" pitchFamily="18" charset="0"/>
              </a:rPr>
              <a:t>    Col</a:t>
            </a:r>
            <a:r>
              <a:rPr lang="ru-RU" sz="2000" b="1" dirty="0">
                <a:latin typeface="Courier New" pitchFamily="49" charset="0"/>
                <a:cs typeface="Times New Roman" pitchFamily="18" charset="0"/>
              </a:rPr>
              <a:t> = </a:t>
            </a:r>
            <a:r>
              <a:rPr lang="en-US" sz="2000" b="1" dirty="0" err="1">
                <a:latin typeface="Courier New" pitchFamily="49" charset="0"/>
                <a:cs typeface="Times New Roman" pitchFamily="18" charset="0"/>
              </a:rPr>
              <a:t>i</a:t>
            </a:r>
            <a:r>
              <a:rPr lang="ru-RU" sz="2000" b="1" dirty="0">
                <a:latin typeface="Courier New" pitchFamily="49" charset="0"/>
                <a:cs typeface="Times New Roman" pitchFamily="18" charset="0"/>
              </a:rPr>
              <a:t>;           </a:t>
            </a:r>
            <a:r>
              <a:rPr lang="ru-RU" sz="2000" b="1" dirty="0">
                <a:solidFill>
                  <a:srgbClr val="008000"/>
                </a:solidFill>
                <a:latin typeface="Courier New" pitchFamily="49" charset="0"/>
                <a:cs typeface="Times New Roman" pitchFamily="18" charset="0"/>
              </a:rPr>
              <a:t>// </a:t>
            </a:r>
            <a:r>
              <a:rPr lang="en-US" sz="2000" b="1" dirty="0" smtClean="0">
                <a:solidFill>
                  <a:srgbClr val="008000"/>
                </a:solidFill>
                <a:latin typeface="Courier New" pitchFamily="49" charset="0"/>
                <a:cs typeface="Times New Roman" pitchFamily="18" charset="0"/>
              </a:rPr>
              <a:t>A column in </a:t>
            </a:r>
            <a:r>
              <a:rPr lang="ru-RU" sz="2000" b="1" dirty="0" smtClean="0">
                <a:solidFill>
                  <a:srgbClr val="008000"/>
                </a:solidFill>
                <a:latin typeface="Courier New" pitchFamily="49" charset="0"/>
                <a:cs typeface="Times New Roman" pitchFamily="18" charset="0"/>
              </a:rPr>
              <a:t>AT </a:t>
            </a:r>
            <a:r>
              <a:rPr lang="en-US" sz="2000" b="1" dirty="0" smtClean="0">
                <a:solidFill>
                  <a:srgbClr val="008000"/>
                </a:solidFill>
                <a:latin typeface="Courier New" pitchFamily="49" charset="0"/>
                <a:cs typeface="Times New Roman" pitchFamily="18" charset="0"/>
              </a:rPr>
              <a:t>is a row in A</a:t>
            </a:r>
            <a:endParaRPr lang="ru-RU" sz="2000" b="1" dirty="0"/>
          </a:p>
          <a:p>
            <a:pPr algn="just" eaLnBrk="0" hangingPunct="0"/>
            <a:r>
              <a:rPr lang="ru-RU" sz="2000" b="1" dirty="0">
                <a:solidFill>
                  <a:srgbClr val="0000FF"/>
                </a:solidFill>
                <a:latin typeface="Courier New" pitchFamily="49" charset="0"/>
                <a:cs typeface="Times New Roman" pitchFamily="18" charset="0"/>
              </a:rPr>
              <a:t>    </a:t>
            </a:r>
            <a:r>
              <a:rPr lang="en-US" sz="2000" b="1" dirty="0">
                <a:solidFill>
                  <a:srgbClr val="0000FF"/>
                </a:solidFill>
                <a:latin typeface="Courier New" pitchFamily="49" charset="0"/>
                <a:cs typeface="Times New Roman" pitchFamily="18" charset="0"/>
              </a:rPr>
              <a:t>for</a:t>
            </a:r>
            <a:r>
              <a:rPr lang="ru-RU" sz="2000" b="1" dirty="0">
                <a:latin typeface="Courier New" pitchFamily="49" charset="0"/>
                <a:cs typeface="Times New Roman" pitchFamily="18" charset="0"/>
              </a:rPr>
              <a:t> (</a:t>
            </a:r>
            <a:r>
              <a:rPr lang="en-US" sz="2000" b="1" dirty="0">
                <a:latin typeface="Courier New" pitchFamily="49" charset="0"/>
                <a:cs typeface="Times New Roman" pitchFamily="18" charset="0"/>
              </a:rPr>
              <a:t>j</a:t>
            </a:r>
            <a:r>
              <a:rPr lang="ru-RU" sz="2000" b="1" dirty="0">
                <a:latin typeface="Courier New" pitchFamily="49" charset="0"/>
                <a:cs typeface="Times New Roman" pitchFamily="18" charset="0"/>
              </a:rPr>
              <a:t> = </a:t>
            </a:r>
            <a:r>
              <a:rPr lang="en-US" sz="2000" b="1" dirty="0">
                <a:latin typeface="Courier New" pitchFamily="49" charset="0"/>
                <a:cs typeface="Times New Roman" pitchFamily="18" charset="0"/>
              </a:rPr>
              <a:t>j</a:t>
            </a:r>
            <a:r>
              <a:rPr lang="ru-RU" sz="2000" b="1" dirty="0">
                <a:latin typeface="Courier New" pitchFamily="49" charset="0"/>
                <a:cs typeface="Times New Roman" pitchFamily="18" charset="0"/>
              </a:rPr>
              <a:t>1; </a:t>
            </a:r>
            <a:r>
              <a:rPr lang="en-US" sz="2000" b="1" dirty="0">
                <a:latin typeface="Courier New" pitchFamily="49" charset="0"/>
                <a:cs typeface="Times New Roman" pitchFamily="18" charset="0"/>
              </a:rPr>
              <a:t>j</a:t>
            </a:r>
            <a:r>
              <a:rPr lang="ru-RU" sz="2000" b="1" dirty="0">
                <a:latin typeface="Courier New" pitchFamily="49" charset="0"/>
                <a:cs typeface="Times New Roman" pitchFamily="18" charset="0"/>
              </a:rPr>
              <a:t> &lt; </a:t>
            </a:r>
            <a:r>
              <a:rPr lang="en-US" sz="2000" b="1" dirty="0">
                <a:latin typeface="Courier New" pitchFamily="49" charset="0"/>
                <a:cs typeface="Times New Roman" pitchFamily="18" charset="0"/>
              </a:rPr>
              <a:t>j</a:t>
            </a:r>
            <a:r>
              <a:rPr lang="ru-RU" sz="2000" b="1" dirty="0">
                <a:latin typeface="Courier New" pitchFamily="49" charset="0"/>
                <a:cs typeface="Times New Roman" pitchFamily="18" charset="0"/>
              </a:rPr>
              <a:t>2; </a:t>
            </a:r>
            <a:r>
              <a:rPr lang="en-US" sz="2000" b="1" dirty="0">
                <a:latin typeface="Courier New" pitchFamily="49" charset="0"/>
                <a:cs typeface="Times New Roman" pitchFamily="18" charset="0"/>
              </a:rPr>
              <a:t>j</a:t>
            </a:r>
            <a:r>
              <a:rPr lang="ru-RU" sz="2000" b="1" dirty="0">
                <a:latin typeface="Courier New" pitchFamily="49" charset="0"/>
                <a:cs typeface="Times New Roman" pitchFamily="18" charset="0"/>
              </a:rPr>
              <a:t>++) </a:t>
            </a:r>
            <a:endParaRPr lang="ru-RU" sz="2000" b="1" dirty="0"/>
          </a:p>
          <a:p>
            <a:pPr algn="just" eaLnBrk="0" hangingPunct="0"/>
            <a:r>
              <a:rPr lang="ru-RU" sz="2000" b="1" dirty="0">
                <a:latin typeface="Courier New" pitchFamily="49" charset="0"/>
                <a:cs typeface="Times New Roman" pitchFamily="18" charset="0"/>
              </a:rPr>
              <a:t>    {</a:t>
            </a:r>
            <a:endParaRPr lang="ru-RU" sz="2000" b="1" dirty="0"/>
          </a:p>
          <a:p>
            <a:pPr algn="just" eaLnBrk="0" hangingPunct="0"/>
            <a:r>
              <a:rPr lang="ru-RU" sz="2000" b="1" dirty="0">
                <a:latin typeface="Courier New" pitchFamily="49" charset="0"/>
                <a:cs typeface="Times New Roman" pitchFamily="18" charset="0"/>
              </a:rPr>
              <a:t>      </a:t>
            </a:r>
            <a:r>
              <a:rPr lang="en-US" sz="2000" b="1" dirty="0">
                <a:latin typeface="Courier New" pitchFamily="49" charset="0"/>
                <a:cs typeface="Times New Roman" pitchFamily="18" charset="0"/>
              </a:rPr>
              <a:t>V</a:t>
            </a:r>
            <a:r>
              <a:rPr lang="ru-RU" sz="2000" b="1" dirty="0">
                <a:latin typeface="Courier New" pitchFamily="49" charset="0"/>
                <a:cs typeface="Times New Roman" pitchFamily="18" charset="0"/>
              </a:rPr>
              <a:t> = </a:t>
            </a:r>
            <a:r>
              <a:rPr lang="en-US" sz="2000" b="1" dirty="0">
                <a:latin typeface="Courier New" pitchFamily="49" charset="0"/>
                <a:cs typeface="Times New Roman" pitchFamily="18" charset="0"/>
              </a:rPr>
              <a:t>A</a:t>
            </a:r>
            <a:r>
              <a:rPr lang="ru-RU" sz="2000" b="1" dirty="0">
                <a:latin typeface="Courier New" pitchFamily="49" charset="0"/>
                <a:cs typeface="Times New Roman" pitchFamily="18" charset="0"/>
              </a:rPr>
              <a:t>.</a:t>
            </a:r>
            <a:r>
              <a:rPr lang="en-US" sz="2000" b="1" dirty="0">
                <a:latin typeface="Courier New" pitchFamily="49" charset="0"/>
                <a:cs typeface="Times New Roman" pitchFamily="18" charset="0"/>
              </a:rPr>
              <a:t>Value</a:t>
            </a:r>
            <a:r>
              <a:rPr lang="ru-RU" sz="2000" b="1" dirty="0">
                <a:latin typeface="Courier New" pitchFamily="49" charset="0"/>
                <a:cs typeface="Times New Roman" pitchFamily="18" charset="0"/>
              </a:rPr>
              <a:t>[</a:t>
            </a:r>
            <a:r>
              <a:rPr lang="en-US" sz="2000" b="1" dirty="0">
                <a:latin typeface="Courier New" pitchFamily="49" charset="0"/>
                <a:cs typeface="Times New Roman" pitchFamily="18" charset="0"/>
              </a:rPr>
              <a:t>j</a:t>
            </a:r>
            <a:r>
              <a:rPr lang="ru-RU" sz="2000" b="1" dirty="0">
                <a:latin typeface="Courier New" pitchFamily="49" charset="0"/>
                <a:cs typeface="Times New Roman" pitchFamily="18" charset="0"/>
              </a:rPr>
              <a:t>];    </a:t>
            </a:r>
            <a:r>
              <a:rPr lang="ru-RU" sz="2000" b="1" dirty="0">
                <a:solidFill>
                  <a:srgbClr val="008000"/>
                </a:solidFill>
                <a:latin typeface="Courier New" pitchFamily="49" charset="0"/>
                <a:cs typeface="Times New Roman" pitchFamily="18" charset="0"/>
              </a:rPr>
              <a:t>// </a:t>
            </a:r>
            <a:r>
              <a:rPr lang="en-US" sz="2000" b="1" dirty="0" smtClean="0">
                <a:solidFill>
                  <a:srgbClr val="008000"/>
                </a:solidFill>
                <a:latin typeface="Courier New" pitchFamily="49" charset="0"/>
                <a:cs typeface="Times New Roman" pitchFamily="18" charset="0"/>
              </a:rPr>
              <a:t>Value</a:t>
            </a:r>
            <a:endParaRPr lang="ru-RU" sz="2000" b="1" dirty="0"/>
          </a:p>
          <a:p>
            <a:pPr algn="just" eaLnBrk="0" hangingPunct="0"/>
            <a:r>
              <a:rPr lang="ru-RU"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RIndex</a:t>
            </a:r>
            <a:r>
              <a:rPr lang="en-US" sz="2000" b="1" dirty="0">
                <a:latin typeface="Courier New" pitchFamily="49" charset="0"/>
                <a:cs typeface="Times New Roman" pitchFamily="18" charset="0"/>
              </a:rPr>
              <a:t> = </a:t>
            </a:r>
            <a:r>
              <a:rPr lang="en-US" sz="2000" b="1" dirty="0" err="1">
                <a:latin typeface="Courier New" pitchFamily="49" charset="0"/>
                <a:cs typeface="Times New Roman" pitchFamily="18" charset="0"/>
              </a:rPr>
              <a:t>A.Col</a:t>
            </a:r>
            <a:r>
              <a:rPr lang="en-US" sz="2000" b="1" dirty="0">
                <a:latin typeface="Courier New" pitchFamily="49" charset="0"/>
                <a:cs typeface="Times New Roman" pitchFamily="18" charset="0"/>
              </a:rPr>
              <a:t>[j];</a:t>
            </a:r>
            <a:r>
              <a:rPr lang="en-US" sz="2000" b="1" dirty="0">
                <a:solidFill>
                  <a:srgbClr val="008000"/>
                </a:solidFill>
                <a:latin typeface="Courier New" pitchFamily="49" charset="0"/>
                <a:cs typeface="Times New Roman" pitchFamily="18" charset="0"/>
              </a:rPr>
              <a:t> // </a:t>
            </a:r>
            <a:r>
              <a:rPr lang="en-US" sz="2000" b="1" dirty="0" smtClean="0">
                <a:solidFill>
                  <a:srgbClr val="008000"/>
                </a:solidFill>
                <a:latin typeface="Courier New" pitchFamily="49" charset="0"/>
                <a:cs typeface="Times New Roman" pitchFamily="18" charset="0"/>
              </a:rPr>
              <a:t>Row in AT</a:t>
            </a:r>
            <a:endParaRPr lang="ru-RU" sz="2000" b="1" dirty="0"/>
          </a:p>
          <a:p>
            <a:pPr algn="just" eaLnBrk="0" hangingPunct="0"/>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IIndex</a:t>
            </a:r>
            <a:r>
              <a:rPr lang="en-US" sz="2000" b="1" dirty="0">
                <a:latin typeface="Courier New" pitchFamily="49" charset="0"/>
                <a:cs typeface="Times New Roman" pitchFamily="18" charset="0"/>
              </a:rPr>
              <a:t> = </a:t>
            </a:r>
            <a:r>
              <a:rPr lang="en-US" sz="2000" b="1" dirty="0" err="1">
                <a:latin typeface="Courier New" pitchFamily="49" charset="0"/>
                <a:cs typeface="Times New Roman" pitchFamily="18" charset="0"/>
              </a:rPr>
              <a:t>AT.RowIndex</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RIndex</a:t>
            </a:r>
            <a:r>
              <a:rPr lang="en-US" sz="2000" b="1" dirty="0">
                <a:latin typeface="Courier New" pitchFamily="49" charset="0"/>
                <a:cs typeface="Times New Roman" pitchFamily="18" charset="0"/>
              </a:rPr>
              <a:t> + 1];</a:t>
            </a:r>
            <a:endParaRPr lang="ru-RU" sz="2000" b="1" dirty="0"/>
          </a:p>
          <a:p>
            <a:pPr algn="just" eaLnBrk="0" hangingPunct="0"/>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AT.Value</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IIndex</a:t>
            </a:r>
            <a:r>
              <a:rPr lang="en-US" sz="2000" b="1" dirty="0">
                <a:latin typeface="Courier New" pitchFamily="49" charset="0"/>
                <a:cs typeface="Times New Roman" pitchFamily="18" charset="0"/>
              </a:rPr>
              <a:t>] = V;</a:t>
            </a:r>
            <a:endParaRPr lang="ru-RU" sz="2000" b="1" dirty="0"/>
          </a:p>
          <a:p>
            <a:pPr algn="just" eaLnBrk="0" hangingPunct="0"/>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AT.Col</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IIndex</a:t>
            </a:r>
            <a:r>
              <a:rPr lang="en-US" sz="2000" b="1" dirty="0">
                <a:latin typeface="Courier New" pitchFamily="49" charset="0"/>
                <a:cs typeface="Times New Roman" pitchFamily="18" charset="0"/>
              </a:rPr>
              <a:t>] = Col;</a:t>
            </a:r>
            <a:endParaRPr lang="ru-RU" sz="2000" b="1" dirty="0"/>
          </a:p>
          <a:p>
            <a:pPr algn="just" eaLnBrk="0" hangingPunct="0"/>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AT.RowIndex</a:t>
            </a:r>
            <a:r>
              <a:rPr lang="en-US" sz="2000" b="1" dirty="0">
                <a:latin typeface="Courier New" pitchFamily="49" charset="0"/>
                <a:cs typeface="Times New Roman" pitchFamily="18" charset="0"/>
              </a:rPr>
              <a:t>[</a:t>
            </a:r>
            <a:r>
              <a:rPr lang="en-US" sz="2000" b="1" dirty="0" err="1">
                <a:latin typeface="Courier New" pitchFamily="49" charset="0"/>
                <a:cs typeface="Times New Roman" pitchFamily="18" charset="0"/>
              </a:rPr>
              <a:t>RIndex</a:t>
            </a:r>
            <a:r>
              <a:rPr lang="en-US" sz="2000" b="1" dirty="0">
                <a:latin typeface="Courier New" pitchFamily="49" charset="0"/>
                <a:cs typeface="Times New Roman" pitchFamily="18" charset="0"/>
              </a:rPr>
              <a:t> + 1]++;</a:t>
            </a:r>
            <a:endParaRPr lang="ru-RU" sz="2000" b="1" dirty="0"/>
          </a:p>
          <a:p>
            <a:pPr algn="just" eaLnBrk="0" hangingPunct="0"/>
            <a:r>
              <a:rPr lang="en-US" sz="2000" b="1" dirty="0">
                <a:latin typeface="Courier New" pitchFamily="49" charset="0"/>
                <a:cs typeface="Times New Roman" pitchFamily="18" charset="0"/>
              </a:rPr>
              <a:t>    </a:t>
            </a:r>
            <a:r>
              <a:rPr lang="ru-RU" sz="2000" b="1" dirty="0">
                <a:latin typeface="Courier New" pitchFamily="49" charset="0"/>
                <a:cs typeface="Times New Roman" pitchFamily="18" charset="0"/>
              </a:rPr>
              <a:t>}</a:t>
            </a:r>
            <a:endParaRPr lang="ru-RU" sz="2000" b="1" dirty="0"/>
          </a:p>
          <a:p>
            <a:pPr algn="just" eaLnBrk="0" hangingPunct="0"/>
            <a:r>
              <a:rPr lang="ru-RU" sz="2000" b="1" dirty="0">
                <a:latin typeface="Courier New" pitchFamily="49" charset="0"/>
                <a:cs typeface="Times New Roman" pitchFamily="18" charset="0"/>
              </a:rPr>
              <a:t>  }</a:t>
            </a:r>
            <a:endParaRPr lang="ru-RU" sz="2000" b="1"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Заголовок 1"/>
          <p:cNvSpPr>
            <a:spLocks noGrp="1"/>
          </p:cNvSpPr>
          <p:nvPr>
            <p:ph type="title"/>
          </p:nvPr>
        </p:nvSpPr>
        <p:spPr/>
        <p:txBody>
          <a:bodyPr/>
          <a:lstStyle/>
          <a:p>
            <a:r>
              <a:rPr lang="en-US" dirty="0"/>
              <a:t>Naive sequential version</a:t>
            </a:r>
            <a:r>
              <a:rPr lang="ru-RU" dirty="0"/>
              <a:t>…</a:t>
            </a:r>
            <a:endParaRPr lang="ru-RU" dirty="0" smtClean="0"/>
          </a:p>
        </p:txBody>
      </p:sp>
      <p:sp>
        <p:nvSpPr>
          <p:cNvPr id="3" name="Содержимое 2"/>
          <p:cNvSpPr>
            <a:spLocks noGrp="1"/>
          </p:cNvSpPr>
          <p:nvPr>
            <p:ph idx="1"/>
          </p:nvPr>
        </p:nvSpPr>
        <p:spPr>
          <a:xfrm>
            <a:off x="495300" y="1196975"/>
            <a:ext cx="9410700" cy="4968875"/>
          </a:xfrm>
        </p:spPr>
        <p:txBody>
          <a:bodyPr/>
          <a:lstStyle/>
          <a:p>
            <a:pPr>
              <a:defRPr/>
            </a:pPr>
            <a:r>
              <a:rPr lang="en-US" dirty="0" smtClean="0"/>
              <a:t>Create an empty project</a:t>
            </a:r>
            <a:r>
              <a:rPr lang="ru-RU" dirty="0" smtClean="0"/>
              <a:t>.</a:t>
            </a:r>
          </a:p>
          <a:p>
            <a:pPr>
              <a:defRPr/>
            </a:pPr>
            <a:r>
              <a:rPr lang="en-US" dirty="0" smtClean="0"/>
              <a:t>Add the files </a:t>
            </a:r>
            <a:r>
              <a:rPr lang="en-US" dirty="0" err="1" smtClean="0"/>
              <a:t>sparse.h</a:t>
            </a:r>
            <a:r>
              <a:rPr lang="en-US" dirty="0" smtClean="0"/>
              <a:t>, </a:t>
            </a:r>
            <a:r>
              <a:rPr lang="en-US" dirty="0" err="1" smtClean="0"/>
              <a:t>sparse.c</a:t>
            </a:r>
            <a:r>
              <a:rPr lang="en-US" dirty="0" smtClean="0"/>
              <a:t> to the project </a:t>
            </a:r>
            <a:r>
              <a:rPr lang="ru-RU" dirty="0" smtClean="0"/>
              <a:t>– </a:t>
            </a:r>
            <a:r>
              <a:rPr lang="en-US" dirty="0" smtClean="0"/>
              <a:t>the base algorithms</a:t>
            </a:r>
            <a:r>
              <a:rPr lang="ru-RU" dirty="0" smtClean="0"/>
              <a:t>.</a:t>
            </a:r>
          </a:p>
          <a:p>
            <a:pPr>
              <a:defRPr/>
            </a:pPr>
            <a:r>
              <a:rPr lang="en-US" dirty="0"/>
              <a:t>Add the files </a:t>
            </a:r>
            <a:r>
              <a:rPr lang="en-US" dirty="0" err="1"/>
              <a:t>util.h</a:t>
            </a:r>
            <a:r>
              <a:rPr lang="en-US" dirty="0" smtClean="0"/>
              <a:t>, </a:t>
            </a:r>
            <a:r>
              <a:rPr lang="en-US" dirty="0" err="1" smtClean="0"/>
              <a:t>util.c</a:t>
            </a:r>
            <a:r>
              <a:rPr lang="en-US" dirty="0" smtClean="0"/>
              <a:t> </a:t>
            </a:r>
            <a:r>
              <a:rPr lang="ru-RU" dirty="0" smtClean="0"/>
              <a:t>– </a:t>
            </a:r>
            <a:r>
              <a:rPr lang="en-US" dirty="0"/>
              <a:t>the </a:t>
            </a:r>
            <a:r>
              <a:rPr lang="en-US" dirty="0" smtClean="0"/>
              <a:t>auxiliary algorithms</a:t>
            </a:r>
            <a:r>
              <a:rPr lang="ru-RU" dirty="0" smtClean="0"/>
              <a:t>.</a:t>
            </a:r>
          </a:p>
          <a:p>
            <a:pPr>
              <a:defRPr/>
            </a:pPr>
            <a:r>
              <a:rPr lang="en-US" dirty="0"/>
              <a:t>Add a</a:t>
            </a:r>
            <a:r>
              <a:rPr lang="en-US" dirty="0" smtClean="0"/>
              <a:t> file </a:t>
            </a:r>
            <a:r>
              <a:rPr lang="en-US" dirty="0"/>
              <a:t>main</a:t>
            </a:r>
            <a:r>
              <a:rPr lang="ru-RU" dirty="0" smtClean="0"/>
              <a:t>_</a:t>
            </a:r>
            <a:r>
              <a:rPr lang="en-US" dirty="0" err="1" smtClean="0"/>
              <a:t>n.c</a:t>
            </a:r>
            <a:r>
              <a:rPr lang="ru-RU" dirty="0" smtClean="0"/>
              <a:t> – </a:t>
            </a:r>
            <a:r>
              <a:rPr lang="en-US" dirty="0" smtClean="0"/>
              <a:t>the main program</a:t>
            </a:r>
            <a:r>
              <a:rPr lang="ru-RU" dirty="0" smtClean="0"/>
              <a:t>.</a:t>
            </a:r>
          </a:p>
          <a:p>
            <a:pPr>
              <a:defRPr/>
            </a:pPr>
            <a:r>
              <a:rPr lang="en-US" dirty="0" smtClean="0"/>
              <a:t>The function main(): </a:t>
            </a:r>
          </a:p>
          <a:p>
            <a:pPr lvl="1">
              <a:defRPr/>
            </a:pPr>
            <a:r>
              <a:rPr lang="ru-RU" dirty="0" smtClean="0"/>
              <a:t>2 </a:t>
            </a:r>
            <a:r>
              <a:rPr lang="en-US" dirty="0" smtClean="0"/>
              <a:t>parameters:</a:t>
            </a:r>
            <a:r>
              <a:rPr lang="ru-RU" dirty="0" smtClean="0"/>
              <a:t> </a:t>
            </a:r>
            <a:r>
              <a:rPr lang="en-US" dirty="0" smtClean="0"/>
              <a:t>N</a:t>
            </a:r>
            <a:r>
              <a:rPr lang="ru-RU" dirty="0" smtClean="0"/>
              <a:t> </a:t>
            </a:r>
            <a:r>
              <a:rPr lang="en-US" dirty="0" smtClean="0"/>
              <a:t>and number of nonzero elements per row</a:t>
            </a:r>
            <a:r>
              <a:rPr lang="ru-RU" dirty="0" smtClean="0"/>
              <a:t>.</a:t>
            </a:r>
            <a:endParaRPr lang="en-US" dirty="0" smtClean="0"/>
          </a:p>
          <a:p>
            <a:pPr>
              <a:defRPr/>
            </a:pPr>
            <a:r>
              <a:rPr lang="en-US" b="1" dirty="0" smtClean="0"/>
              <a:t>const double EPSILON = 0.000001;</a:t>
            </a:r>
            <a:endParaRPr lang="en-US" dirty="0" smtClean="0"/>
          </a:p>
          <a:p>
            <a:pPr lvl="1">
              <a:defRPr/>
            </a:pPr>
            <a:r>
              <a:rPr lang="en-US" dirty="0" smtClean="0">
                <a:ea typeface="+mn-ea"/>
              </a:rPr>
              <a:t>For automatized comparison with the model</a:t>
            </a:r>
            <a:r>
              <a:rPr lang="ru-RU" dirty="0" smtClean="0">
                <a:ea typeface="+mn-ea"/>
              </a:rPr>
              <a:t>.</a:t>
            </a:r>
          </a:p>
          <a:p>
            <a:pPr>
              <a:defRPr/>
            </a:pPr>
            <a:r>
              <a:rPr lang="en-US" dirty="0" smtClean="0"/>
              <a:t>Include the MKL library to the project:</a:t>
            </a:r>
          </a:p>
          <a:p>
            <a:pPr lvl="1">
              <a:defRPr/>
            </a:pPr>
            <a:r>
              <a:rPr lang="en-US" dirty="0" smtClean="0">
                <a:ea typeface="+mn-ea"/>
              </a:rPr>
              <a:t>Linker input: </a:t>
            </a:r>
            <a:r>
              <a:rPr lang="en-US" b="1" dirty="0" smtClean="0">
                <a:ea typeface="+mn-ea"/>
              </a:rPr>
              <a:t>mkl_core.lib mkl_intel_c.lib mkl_sequential.lib</a:t>
            </a:r>
            <a:endParaRPr lang="ru-RU" b="1" dirty="0" smtClean="0">
              <a:ea typeface="+mn-ea"/>
            </a:endParaRPr>
          </a:p>
          <a:p>
            <a:pPr>
              <a:defRPr/>
            </a:pPr>
            <a:r>
              <a:rPr lang="en-US" dirty="0" smtClean="0"/>
              <a:t>A fragment of the function main() is the following:</a:t>
            </a:r>
            <a:endParaRPr lang="ru-RU" dirty="0" smtClean="0"/>
          </a:p>
          <a:p>
            <a:pPr>
              <a:defRPr/>
            </a:pPr>
            <a:endParaRPr lang="ru-RU" dirty="0" smtClean="0"/>
          </a:p>
          <a:p>
            <a:pPr>
              <a:defRPr/>
            </a:pPr>
            <a:endParaRPr lang="ru-RU" dirty="0"/>
          </a:p>
        </p:txBody>
      </p:sp>
      <p:sp>
        <p:nvSpPr>
          <p:cNvPr id="67588"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F9C42BC2-40A0-4AD9-BE2B-A4A9063600E0}" type="slidenum">
              <a:rPr lang="ru-RU" smtClean="0"/>
              <a:pPr>
                <a:defRPr/>
              </a:pPr>
              <a:t>46</a:t>
            </a:fld>
            <a:endParaRPr lang="ru-RU"/>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Заголовок 1"/>
          <p:cNvSpPr>
            <a:spLocks noGrp="1"/>
          </p:cNvSpPr>
          <p:nvPr>
            <p:ph type="title"/>
          </p:nvPr>
        </p:nvSpPr>
        <p:spPr/>
        <p:txBody>
          <a:bodyPr/>
          <a:lstStyle/>
          <a:p>
            <a:r>
              <a:rPr lang="en-US" dirty="0"/>
              <a:t>Naive sequential version</a:t>
            </a:r>
            <a:r>
              <a:rPr lang="ru-RU" dirty="0"/>
              <a:t>…</a:t>
            </a:r>
            <a:endParaRPr lang="ru-RU" dirty="0" smtClean="0"/>
          </a:p>
        </p:txBody>
      </p:sp>
      <p:sp>
        <p:nvSpPr>
          <p:cNvPr id="68611"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080E80E7-E403-46B5-88F3-F4F669299F05}" type="slidenum">
              <a:rPr lang="ru-RU" smtClean="0"/>
              <a:pPr>
                <a:defRPr/>
              </a:pPr>
              <a:t>47</a:t>
            </a:fld>
            <a:endParaRPr lang="ru-RU"/>
          </a:p>
        </p:txBody>
      </p:sp>
      <p:sp>
        <p:nvSpPr>
          <p:cNvPr id="68614" name="Rectangle 1"/>
          <p:cNvSpPr>
            <a:spLocks noChangeArrowheads="1"/>
          </p:cNvSpPr>
          <p:nvPr/>
        </p:nvSpPr>
        <p:spPr bwMode="auto">
          <a:xfrm>
            <a:off x="200025" y="1063625"/>
            <a:ext cx="9432925" cy="5078413"/>
          </a:xfrm>
          <a:prstGeom prst="rect">
            <a:avLst/>
          </a:prstGeom>
          <a:solidFill>
            <a:srgbClr val="CCCCCC"/>
          </a:solidFill>
          <a:ln w="9525">
            <a:noFill/>
            <a:miter lim="800000"/>
            <a:headEnd/>
            <a:tailEnd/>
          </a:ln>
        </p:spPr>
        <p:txBody>
          <a:bodyPr anchor="ctr">
            <a:spAutoFit/>
          </a:bodyPr>
          <a:lstStyle/>
          <a:p>
            <a:pPr algn="just" eaLnBrk="0" hangingPunct="0"/>
            <a:r>
              <a:rPr lang="ru-RU" b="1">
                <a:latin typeface="Courier New" pitchFamily="49" charset="0"/>
                <a:cs typeface="Times New Roman" pitchFamily="18" charset="0"/>
              </a:rPr>
              <a:t>  …</a:t>
            </a:r>
          </a:p>
          <a:p>
            <a:pPr algn="just" eaLnBrk="0" hangingPunct="0"/>
            <a:r>
              <a:rPr lang="ru-RU" b="1">
                <a:latin typeface="Courier New" pitchFamily="49" charset="0"/>
                <a:cs typeface="Times New Roman" pitchFamily="18" charset="0"/>
              </a:rPr>
              <a:t>  </a:t>
            </a:r>
            <a:r>
              <a:rPr lang="en-US" b="1">
                <a:latin typeface="Courier New" pitchFamily="49" charset="0"/>
                <a:cs typeface="Times New Roman" pitchFamily="18" charset="0"/>
              </a:rPr>
              <a:t>crsMatrix A, B, BT, C;</a:t>
            </a:r>
            <a:endParaRPr lang="ru-RU" b="1"/>
          </a:p>
          <a:p>
            <a:pPr algn="just" eaLnBrk="0" hangingPunct="0"/>
            <a:r>
              <a:rPr lang="en-US" b="1">
                <a:latin typeface="Courier New" pitchFamily="49" charset="0"/>
                <a:cs typeface="Times New Roman" pitchFamily="18" charset="0"/>
              </a:rPr>
              <a:t>  GenerateRegularCRS(1, N, NZ, A);</a:t>
            </a:r>
            <a:endParaRPr lang="ru-RU" b="1"/>
          </a:p>
          <a:p>
            <a:pPr algn="just" eaLnBrk="0" hangingPunct="0"/>
            <a:r>
              <a:rPr lang="en-US" b="1">
                <a:latin typeface="Courier New" pitchFamily="49" charset="0"/>
                <a:cs typeface="Times New Roman" pitchFamily="18" charset="0"/>
              </a:rPr>
              <a:t>  GenerateSpecialCRS(2, N, NZ, B);</a:t>
            </a:r>
            <a:endParaRPr lang="ru-RU" b="1"/>
          </a:p>
          <a:p>
            <a:pPr algn="just" eaLnBrk="0" hangingPunct="0"/>
            <a:r>
              <a:rPr lang="en-US" b="1">
                <a:latin typeface="Courier New" pitchFamily="49" charset="0"/>
                <a:cs typeface="Times New Roman" pitchFamily="18" charset="0"/>
              </a:rPr>
              <a:t>  </a:t>
            </a:r>
            <a:r>
              <a:rPr lang="en-US" b="1">
                <a:solidFill>
                  <a:srgbClr val="0000FF"/>
                </a:solidFill>
                <a:latin typeface="Courier New" pitchFamily="49" charset="0"/>
                <a:cs typeface="Times New Roman" pitchFamily="18" charset="0"/>
              </a:rPr>
              <a:t>double</a:t>
            </a:r>
            <a:r>
              <a:rPr lang="en-US" b="1">
                <a:latin typeface="Courier New" pitchFamily="49" charset="0"/>
                <a:cs typeface="Times New Roman" pitchFamily="18" charset="0"/>
              </a:rPr>
              <a:t> timeT = Transpose2(B, BT);</a:t>
            </a:r>
            <a:endParaRPr lang="ru-RU" b="1"/>
          </a:p>
          <a:p>
            <a:pPr algn="just" eaLnBrk="0" hangingPunct="0"/>
            <a:r>
              <a:rPr lang="en-US" b="1">
                <a:latin typeface="Courier New" pitchFamily="49" charset="0"/>
                <a:cs typeface="Times New Roman" pitchFamily="18" charset="0"/>
              </a:rPr>
              <a:t>  </a:t>
            </a:r>
            <a:r>
              <a:rPr lang="en-US" b="1">
                <a:solidFill>
                  <a:srgbClr val="0000FF"/>
                </a:solidFill>
                <a:latin typeface="Courier New" pitchFamily="49" charset="0"/>
                <a:cs typeface="Times New Roman" pitchFamily="18" charset="0"/>
              </a:rPr>
              <a:t>double</a:t>
            </a:r>
            <a:r>
              <a:rPr lang="en-US" b="1">
                <a:latin typeface="Courier New" pitchFamily="49" charset="0"/>
                <a:cs typeface="Times New Roman" pitchFamily="18" charset="0"/>
              </a:rPr>
              <a:t> timeM, timeM1;</a:t>
            </a:r>
            <a:endParaRPr lang="ru-RU" b="1"/>
          </a:p>
          <a:p>
            <a:pPr algn="just" eaLnBrk="0" hangingPunct="0"/>
            <a:r>
              <a:rPr lang="en-US" b="1">
                <a:latin typeface="Courier New" pitchFamily="49" charset="0"/>
                <a:cs typeface="Times New Roman" pitchFamily="18" charset="0"/>
              </a:rPr>
              <a:t>  Multiplicate(A, BT, C, timeM);</a:t>
            </a:r>
            <a:endParaRPr lang="ru-RU" b="1"/>
          </a:p>
          <a:p>
            <a:pPr algn="just" eaLnBrk="0" hangingPunct="0"/>
            <a:r>
              <a:rPr lang="en-US" b="1">
                <a:latin typeface="Courier New" pitchFamily="49" charset="0"/>
                <a:cs typeface="Times New Roman" pitchFamily="18" charset="0"/>
              </a:rPr>
              <a:t>  crsMatrix CM;</a:t>
            </a:r>
            <a:endParaRPr lang="ru-RU" b="1"/>
          </a:p>
          <a:p>
            <a:pPr algn="just" eaLnBrk="0" hangingPunct="0"/>
            <a:r>
              <a:rPr lang="en-US" b="1">
                <a:latin typeface="Courier New" pitchFamily="49" charset="0"/>
                <a:cs typeface="Times New Roman" pitchFamily="18" charset="0"/>
              </a:rPr>
              <a:t>  </a:t>
            </a:r>
            <a:r>
              <a:rPr lang="en-US" b="1">
                <a:solidFill>
                  <a:srgbClr val="0000FF"/>
                </a:solidFill>
                <a:latin typeface="Courier New" pitchFamily="49" charset="0"/>
                <a:cs typeface="Times New Roman" pitchFamily="18" charset="0"/>
              </a:rPr>
              <a:t>double</a:t>
            </a:r>
            <a:r>
              <a:rPr lang="en-US" b="1">
                <a:latin typeface="Courier New" pitchFamily="49" charset="0"/>
                <a:cs typeface="Times New Roman" pitchFamily="18" charset="0"/>
              </a:rPr>
              <a:t> diff;</a:t>
            </a:r>
            <a:endParaRPr lang="ru-RU" b="1"/>
          </a:p>
          <a:p>
            <a:pPr algn="just" eaLnBrk="0" hangingPunct="0"/>
            <a:r>
              <a:rPr lang="en-US" b="1">
                <a:latin typeface="Courier New" pitchFamily="49" charset="0"/>
                <a:cs typeface="Times New Roman" pitchFamily="18" charset="0"/>
              </a:rPr>
              <a:t>  SparseMKLMult(A, B, CM, timeM1);</a:t>
            </a:r>
            <a:endParaRPr lang="ru-RU" b="1"/>
          </a:p>
          <a:p>
            <a:pPr algn="just" eaLnBrk="0" hangingPunct="0"/>
            <a:r>
              <a:rPr lang="en-US" b="1">
                <a:latin typeface="Courier New" pitchFamily="49" charset="0"/>
                <a:cs typeface="Times New Roman" pitchFamily="18" charset="0"/>
              </a:rPr>
              <a:t>  SparseDiff(C, CM, diff);</a:t>
            </a:r>
            <a:endParaRPr lang="ru-RU" b="1"/>
          </a:p>
          <a:p>
            <a:pPr algn="just" eaLnBrk="0" hangingPunct="0"/>
            <a:r>
              <a:rPr lang="en-US" b="1">
                <a:latin typeface="Courier New" pitchFamily="49" charset="0"/>
                <a:cs typeface="Times New Roman" pitchFamily="18" charset="0"/>
              </a:rPr>
              <a:t>  </a:t>
            </a:r>
            <a:r>
              <a:rPr lang="en-US" b="1">
                <a:solidFill>
                  <a:srgbClr val="0000FF"/>
                </a:solidFill>
                <a:latin typeface="Courier New" pitchFamily="49" charset="0"/>
                <a:cs typeface="Times New Roman" pitchFamily="18" charset="0"/>
              </a:rPr>
              <a:t>if</a:t>
            </a:r>
            <a:r>
              <a:rPr lang="en-US" b="1">
                <a:latin typeface="Courier New" pitchFamily="49" charset="0"/>
                <a:cs typeface="Times New Roman" pitchFamily="18" charset="0"/>
              </a:rPr>
              <a:t> (diff &lt; EPSILON)</a:t>
            </a:r>
            <a:endParaRPr lang="ru-RU" b="1"/>
          </a:p>
          <a:p>
            <a:pPr algn="just" eaLnBrk="0" hangingPunct="0"/>
            <a:r>
              <a:rPr lang="en-US" b="1">
                <a:latin typeface="Courier New" pitchFamily="49" charset="0"/>
                <a:cs typeface="Times New Roman" pitchFamily="18" charset="0"/>
              </a:rPr>
              <a:t>    printf(</a:t>
            </a:r>
            <a:r>
              <a:rPr lang="en-US" b="1">
                <a:solidFill>
                  <a:srgbClr val="A31515"/>
                </a:solidFill>
                <a:latin typeface="Courier New" pitchFamily="49" charset="0"/>
                <a:cs typeface="Times New Roman" pitchFamily="18" charset="0"/>
              </a:rPr>
              <a:t>"OK\n"</a:t>
            </a:r>
            <a:r>
              <a:rPr lang="en-US" b="1">
                <a:latin typeface="Courier New" pitchFamily="49" charset="0"/>
                <a:cs typeface="Times New Roman" pitchFamily="18" charset="0"/>
              </a:rPr>
              <a:t>);</a:t>
            </a:r>
            <a:endParaRPr lang="ru-RU" b="1"/>
          </a:p>
          <a:p>
            <a:pPr algn="just" eaLnBrk="0" hangingPunct="0"/>
            <a:r>
              <a:rPr lang="en-US" b="1">
                <a:latin typeface="Courier New" pitchFamily="49" charset="0"/>
                <a:cs typeface="Times New Roman" pitchFamily="18" charset="0"/>
              </a:rPr>
              <a:t>  </a:t>
            </a:r>
            <a:r>
              <a:rPr lang="en-US" b="1">
                <a:solidFill>
                  <a:srgbClr val="0000FF"/>
                </a:solidFill>
                <a:latin typeface="Courier New" pitchFamily="49" charset="0"/>
                <a:cs typeface="Times New Roman" pitchFamily="18" charset="0"/>
              </a:rPr>
              <a:t>else</a:t>
            </a:r>
            <a:endParaRPr lang="ru-RU" b="1"/>
          </a:p>
          <a:p>
            <a:pPr algn="just" eaLnBrk="0" hangingPunct="0"/>
            <a:r>
              <a:rPr lang="en-US" b="1">
                <a:latin typeface="Courier New" pitchFamily="49" charset="0"/>
                <a:cs typeface="Times New Roman" pitchFamily="18" charset="0"/>
              </a:rPr>
              <a:t>    printf(</a:t>
            </a:r>
            <a:r>
              <a:rPr lang="en-US" b="1">
                <a:solidFill>
                  <a:srgbClr val="A31515"/>
                </a:solidFill>
                <a:latin typeface="Courier New" pitchFamily="49" charset="0"/>
                <a:cs typeface="Times New Roman" pitchFamily="18" charset="0"/>
              </a:rPr>
              <a:t>"not OK\n"</a:t>
            </a:r>
            <a:r>
              <a:rPr lang="en-US" b="1">
                <a:latin typeface="Courier New" pitchFamily="49" charset="0"/>
                <a:cs typeface="Times New Roman" pitchFamily="18" charset="0"/>
              </a:rPr>
              <a:t>);</a:t>
            </a:r>
            <a:endParaRPr lang="ru-RU" b="1"/>
          </a:p>
          <a:p>
            <a:pPr algn="just" eaLnBrk="0" hangingPunct="0"/>
            <a:r>
              <a:rPr lang="en-US" b="1">
                <a:latin typeface="Courier New" pitchFamily="49" charset="0"/>
                <a:cs typeface="Times New Roman" pitchFamily="18" charset="0"/>
              </a:rPr>
              <a:t>  printf(</a:t>
            </a:r>
            <a:r>
              <a:rPr lang="en-US" b="1">
                <a:solidFill>
                  <a:srgbClr val="A31515"/>
                </a:solidFill>
                <a:latin typeface="Courier New" pitchFamily="49" charset="0"/>
                <a:cs typeface="Times New Roman" pitchFamily="18" charset="0"/>
              </a:rPr>
              <a:t>"%d %d %d %d\n"</a:t>
            </a:r>
            <a:r>
              <a:rPr lang="en-US" b="1">
                <a:latin typeface="Courier New" pitchFamily="49" charset="0"/>
                <a:cs typeface="Times New Roman" pitchFamily="18" charset="0"/>
              </a:rPr>
              <a:t>, A.N, A.NZ, B.NZ, C.NZ);</a:t>
            </a:r>
            <a:endParaRPr lang="ru-RU" b="1"/>
          </a:p>
          <a:p>
            <a:pPr algn="just" eaLnBrk="0" hangingPunct="0"/>
            <a:r>
              <a:rPr lang="en-US" b="1">
                <a:latin typeface="Courier New" pitchFamily="49" charset="0"/>
                <a:cs typeface="Times New Roman" pitchFamily="18" charset="0"/>
              </a:rPr>
              <a:t>  printf(</a:t>
            </a:r>
            <a:r>
              <a:rPr lang="en-US" b="1">
                <a:solidFill>
                  <a:srgbClr val="A31515"/>
                </a:solidFill>
                <a:latin typeface="Courier New" pitchFamily="49" charset="0"/>
                <a:cs typeface="Times New Roman" pitchFamily="18" charset="0"/>
              </a:rPr>
              <a:t>"%.3f %.3f %.3f\n"</a:t>
            </a:r>
            <a:r>
              <a:rPr lang="en-US" b="1">
                <a:latin typeface="Courier New" pitchFamily="49" charset="0"/>
                <a:cs typeface="Times New Roman" pitchFamily="18" charset="0"/>
              </a:rPr>
              <a:t>, timeT, timeM, timeM1);</a:t>
            </a:r>
            <a:endParaRPr lang="ru-RU" b="1">
              <a:latin typeface="Courier New" pitchFamily="49" charset="0"/>
              <a:cs typeface="Times New Roman" pitchFamily="18" charset="0"/>
            </a:endParaRPr>
          </a:p>
          <a:p>
            <a:pPr algn="just" eaLnBrk="0" hangingPunct="0"/>
            <a:r>
              <a:rPr lang="ru-RU" b="1">
                <a:latin typeface="Courier New" pitchFamily="49" charset="0"/>
              </a:rPr>
              <a:t>  …</a:t>
            </a:r>
            <a:endParaRPr lang="en-US" b="1"/>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Заголовок 1"/>
          <p:cNvSpPr>
            <a:spLocks noGrp="1"/>
          </p:cNvSpPr>
          <p:nvPr>
            <p:ph type="title"/>
          </p:nvPr>
        </p:nvSpPr>
        <p:spPr/>
        <p:txBody>
          <a:bodyPr/>
          <a:lstStyle/>
          <a:p>
            <a:r>
              <a:rPr lang="en-US" dirty="0"/>
              <a:t>Naive sequential version</a:t>
            </a:r>
            <a:r>
              <a:rPr lang="ru-RU" dirty="0"/>
              <a:t>…</a:t>
            </a:r>
            <a:endParaRPr lang="ru-RU" dirty="0" smtClean="0"/>
          </a:p>
        </p:txBody>
      </p:sp>
      <p:sp>
        <p:nvSpPr>
          <p:cNvPr id="69635" name="Содержимое 2"/>
          <p:cNvSpPr>
            <a:spLocks noGrp="1"/>
          </p:cNvSpPr>
          <p:nvPr>
            <p:ph idx="1"/>
          </p:nvPr>
        </p:nvSpPr>
        <p:spPr>
          <a:xfrm>
            <a:off x="495300" y="1196975"/>
            <a:ext cx="9137650" cy="4968875"/>
          </a:xfrm>
        </p:spPr>
        <p:txBody>
          <a:bodyPr/>
          <a:lstStyle/>
          <a:p>
            <a:r>
              <a:rPr lang="en-US" dirty="0" smtClean="0"/>
              <a:t>The infrastructure is ready</a:t>
            </a:r>
            <a:r>
              <a:rPr lang="ru-RU" dirty="0" smtClean="0"/>
              <a:t>.</a:t>
            </a:r>
            <a:endParaRPr lang="en-US" dirty="0" smtClean="0"/>
          </a:p>
          <a:p>
            <a:pPr lvl="1"/>
            <a:r>
              <a:rPr lang="en-US" dirty="0" smtClean="0"/>
              <a:t>Matrix initialization/free</a:t>
            </a:r>
            <a:r>
              <a:rPr lang="ru-RU" dirty="0" smtClean="0"/>
              <a:t>.</a:t>
            </a:r>
          </a:p>
          <a:p>
            <a:pPr lvl="1"/>
            <a:r>
              <a:rPr lang="en-US" dirty="0" smtClean="0"/>
              <a:t>Matrix generation</a:t>
            </a:r>
            <a:r>
              <a:rPr lang="ru-RU" dirty="0" smtClean="0"/>
              <a:t>.</a:t>
            </a:r>
          </a:p>
          <a:p>
            <a:pPr lvl="1"/>
            <a:r>
              <a:rPr lang="en-US" dirty="0"/>
              <a:t>Matrix </a:t>
            </a:r>
            <a:r>
              <a:rPr lang="en-US" dirty="0" smtClean="0"/>
              <a:t>comparison</a:t>
            </a:r>
            <a:r>
              <a:rPr lang="ru-RU" dirty="0" smtClean="0"/>
              <a:t>.</a:t>
            </a:r>
          </a:p>
          <a:p>
            <a:pPr lvl="1"/>
            <a:r>
              <a:rPr lang="en-US" dirty="0"/>
              <a:t>Matrix </a:t>
            </a:r>
            <a:r>
              <a:rPr lang="en-US" dirty="0" smtClean="0"/>
              <a:t>transposition</a:t>
            </a:r>
            <a:r>
              <a:rPr lang="ru-RU" dirty="0" smtClean="0"/>
              <a:t>.</a:t>
            </a:r>
          </a:p>
          <a:p>
            <a:pPr lvl="1"/>
            <a:r>
              <a:rPr lang="en-US" dirty="0" smtClean="0"/>
              <a:t>Comparison with the model </a:t>
            </a:r>
            <a:r>
              <a:rPr lang="ru-RU" dirty="0" smtClean="0"/>
              <a:t>(</a:t>
            </a:r>
            <a:r>
              <a:rPr lang="en-US" dirty="0" smtClean="0"/>
              <a:t>validation</a:t>
            </a:r>
            <a:r>
              <a:rPr lang="ru-RU" dirty="0" smtClean="0"/>
              <a:t>).</a:t>
            </a:r>
          </a:p>
          <a:p>
            <a:pPr lvl="1"/>
            <a:r>
              <a:rPr lang="en-US" dirty="0"/>
              <a:t>Comparison with the </a:t>
            </a:r>
            <a:r>
              <a:rPr lang="en-US" dirty="0" smtClean="0"/>
              <a:t>model </a:t>
            </a:r>
            <a:r>
              <a:rPr lang="ru-RU" dirty="0" smtClean="0"/>
              <a:t>(</a:t>
            </a:r>
            <a:r>
              <a:rPr lang="en-US" dirty="0" smtClean="0"/>
              <a:t>performance</a:t>
            </a:r>
            <a:r>
              <a:rPr lang="ru-RU" dirty="0" smtClean="0"/>
              <a:t>).</a:t>
            </a:r>
          </a:p>
          <a:p>
            <a:pPr lvl="1"/>
            <a:r>
              <a:rPr lang="en-US" dirty="0" smtClean="0"/>
              <a:t>Time measurement</a:t>
            </a:r>
            <a:r>
              <a:rPr lang="ru-RU" dirty="0" smtClean="0"/>
              <a:t>.</a:t>
            </a:r>
          </a:p>
          <a:p>
            <a:pPr lvl="1"/>
            <a:r>
              <a:rPr lang="en-US" dirty="0" smtClean="0"/>
              <a:t>The key parameters in the console output</a:t>
            </a:r>
            <a:r>
              <a:rPr lang="ru-RU" dirty="0" smtClean="0"/>
              <a:t>.</a:t>
            </a:r>
          </a:p>
          <a:p>
            <a:r>
              <a:rPr lang="en-US" b="1" dirty="0" smtClean="0"/>
              <a:t>Next</a:t>
            </a:r>
            <a:r>
              <a:rPr lang="en-US" dirty="0" smtClean="0"/>
              <a:t>:</a:t>
            </a:r>
            <a:r>
              <a:rPr lang="ru-RU" dirty="0" smtClean="0"/>
              <a:t> </a:t>
            </a:r>
            <a:r>
              <a:rPr lang="en-US" i="1" dirty="0" smtClean="0"/>
              <a:t>get to implementation of the different algorithms of multiplication C = A</a:t>
            </a:r>
            <a:r>
              <a:rPr lang="ru-RU" i="1" dirty="0" smtClean="0"/>
              <a:t> </a:t>
            </a:r>
            <a:r>
              <a:rPr lang="en-US" i="1" dirty="0" smtClean="0"/>
              <a:t>* B</a:t>
            </a:r>
            <a:r>
              <a:rPr lang="en-US" i="1" baseline="30000" dirty="0" smtClean="0"/>
              <a:t>T</a:t>
            </a:r>
            <a:r>
              <a:rPr lang="ru-RU" i="1" dirty="0" smtClean="0"/>
              <a:t> </a:t>
            </a:r>
            <a:r>
              <a:rPr lang="en-US" i="1" dirty="0" smtClean="0"/>
              <a:t>and their parallelization</a:t>
            </a:r>
            <a:r>
              <a:rPr lang="ru-RU" i="1" dirty="0" smtClean="0"/>
              <a:t>.</a:t>
            </a:r>
          </a:p>
        </p:txBody>
      </p:sp>
      <p:sp>
        <p:nvSpPr>
          <p:cNvPr id="69636"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2BDB080C-E657-4798-AE5A-AA535531F1D3}" type="slidenum">
              <a:rPr lang="ru-RU" smtClean="0"/>
              <a:pPr>
                <a:defRPr/>
              </a:pPr>
              <a:t>48</a:t>
            </a:fld>
            <a:endParaRPr lang="ru-RU"/>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Заголовок 1"/>
          <p:cNvSpPr>
            <a:spLocks noGrp="1"/>
          </p:cNvSpPr>
          <p:nvPr>
            <p:ph type="title"/>
          </p:nvPr>
        </p:nvSpPr>
        <p:spPr/>
        <p:txBody>
          <a:bodyPr/>
          <a:lstStyle/>
          <a:p>
            <a:r>
              <a:rPr lang="en-US" dirty="0"/>
              <a:t>Naive sequential version</a:t>
            </a:r>
            <a:r>
              <a:rPr lang="ru-RU" dirty="0"/>
              <a:t>…</a:t>
            </a:r>
            <a:endParaRPr lang="ru-RU" dirty="0" smtClean="0"/>
          </a:p>
        </p:txBody>
      </p:sp>
      <p:sp>
        <p:nvSpPr>
          <p:cNvPr id="3" name="Содержимое 2"/>
          <p:cNvSpPr>
            <a:spLocks noGrp="1"/>
          </p:cNvSpPr>
          <p:nvPr>
            <p:ph idx="1"/>
          </p:nvPr>
        </p:nvSpPr>
        <p:spPr/>
        <p:txBody>
          <a:bodyPr/>
          <a:lstStyle/>
          <a:p>
            <a:pPr>
              <a:defRPr/>
            </a:pPr>
            <a:r>
              <a:rPr lang="en-US" b="1" dirty="0" smtClean="0">
                <a:solidFill>
                  <a:srgbClr val="0969CD"/>
                </a:solidFill>
              </a:rPr>
              <a:t>Multiplication algorithm:</a:t>
            </a:r>
            <a:endParaRPr lang="ru-RU" b="1" dirty="0" smtClean="0">
              <a:solidFill>
                <a:srgbClr val="0969CD"/>
              </a:solidFill>
            </a:endParaRPr>
          </a:p>
          <a:p>
            <a:pPr lvl="1">
              <a:defRPr/>
            </a:pPr>
            <a:r>
              <a:rPr lang="en-US" dirty="0" smtClean="0">
                <a:ea typeface="+mn-ea"/>
              </a:rPr>
              <a:t>Create </a:t>
            </a:r>
            <a:r>
              <a:rPr lang="ru-RU" dirty="0" smtClean="0">
                <a:ea typeface="+mn-ea"/>
              </a:rPr>
              <a:t>2 </a:t>
            </a:r>
            <a:r>
              <a:rPr lang="en-US" dirty="0" smtClean="0">
                <a:ea typeface="+mn-ea"/>
              </a:rPr>
              <a:t>vectors </a:t>
            </a:r>
            <a:r>
              <a:rPr lang="ru-RU" dirty="0" smtClean="0">
                <a:ea typeface="+mn-ea"/>
              </a:rPr>
              <a:t>(</a:t>
            </a:r>
            <a:r>
              <a:rPr lang="ru-RU" b="1" dirty="0" err="1" smtClean="0">
                <a:ea typeface="+mn-ea"/>
              </a:rPr>
              <a:t>Value</a:t>
            </a:r>
            <a:r>
              <a:rPr lang="ru-RU" dirty="0" smtClean="0">
                <a:ea typeface="+mn-ea"/>
              </a:rPr>
              <a:t>, </a:t>
            </a:r>
            <a:r>
              <a:rPr lang="ru-RU" b="1" dirty="0" err="1" smtClean="0">
                <a:ea typeface="+mn-ea"/>
              </a:rPr>
              <a:t>Col</a:t>
            </a:r>
            <a:r>
              <a:rPr lang="ru-RU" dirty="0" smtClean="0">
                <a:ea typeface="+mn-ea"/>
              </a:rPr>
              <a:t>) </a:t>
            </a:r>
            <a:r>
              <a:rPr lang="en-US" dirty="0" smtClean="0">
                <a:ea typeface="+mn-ea"/>
              </a:rPr>
              <a:t>and an array </a:t>
            </a:r>
            <a:r>
              <a:rPr lang="ru-RU" b="1" dirty="0" err="1" smtClean="0">
                <a:ea typeface="+mn-ea"/>
              </a:rPr>
              <a:t>RowIndex</a:t>
            </a:r>
            <a:r>
              <a:rPr lang="ru-RU" dirty="0" smtClean="0">
                <a:ea typeface="+mn-ea"/>
              </a:rPr>
              <a:t> </a:t>
            </a:r>
            <a:r>
              <a:rPr lang="en-US" dirty="0" smtClean="0">
                <a:ea typeface="+mn-ea"/>
              </a:rPr>
              <a:t>of length N </a:t>
            </a:r>
            <a:r>
              <a:rPr lang="ru-RU" dirty="0" smtClean="0">
                <a:ea typeface="+mn-ea"/>
              </a:rPr>
              <a:t>+</a:t>
            </a:r>
            <a:r>
              <a:rPr lang="en-US" dirty="0" smtClean="0">
                <a:ea typeface="+mn-ea"/>
              </a:rPr>
              <a:t> </a:t>
            </a:r>
            <a:r>
              <a:rPr lang="ru-RU" dirty="0" smtClean="0">
                <a:ea typeface="+mn-ea"/>
              </a:rPr>
              <a:t>1 </a:t>
            </a:r>
            <a:r>
              <a:rPr lang="en-US" dirty="0" smtClean="0">
                <a:ea typeface="+mn-ea"/>
              </a:rPr>
              <a:t>for storing the matrix C. The size for the vectors </a:t>
            </a:r>
            <a:r>
              <a:rPr lang="ru-RU" b="1" dirty="0" err="1" smtClean="0">
                <a:ea typeface="+mn-ea"/>
              </a:rPr>
              <a:t>Value</a:t>
            </a:r>
            <a:r>
              <a:rPr lang="ru-RU" dirty="0" smtClean="0">
                <a:ea typeface="+mn-ea"/>
              </a:rPr>
              <a:t> </a:t>
            </a:r>
            <a:r>
              <a:rPr lang="en-US" dirty="0" smtClean="0">
                <a:ea typeface="+mn-ea"/>
              </a:rPr>
              <a:t>and</a:t>
            </a:r>
            <a:r>
              <a:rPr lang="ru-RU" dirty="0" smtClean="0">
                <a:ea typeface="+mn-ea"/>
              </a:rPr>
              <a:t> </a:t>
            </a:r>
            <a:r>
              <a:rPr lang="ru-RU" b="1" dirty="0" err="1" smtClean="0">
                <a:ea typeface="+mn-ea"/>
              </a:rPr>
              <a:t>Col</a:t>
            </a:r>
            <a:r>
              <a:rPr lang="ru-RU" dirty="0" smtClean="0">
                <a:ea typeface="+mn-ea"/>
              </a:rPr>
              <a:t> </a:t>
            </a:r>
            <a:r>
              <a:rPr lang="en-US" dirty="0" smtClean="0">
                <a:ea typeface="+mn-ea"/>
              </a:rPr>
              <a:t>is the same</a:t>
            </a:r>
            <a:r>
              <a:rPr lang="ru-RU" dirty="0" smtClean="0">
                <a:ea typeface="+mn-ea"/>
              </a:rPr>
              <a:t>, </a:t>
            </a:r>
            <a:r>
              <a:rPr lang="en-US" dirty="0" smtClean="0">
                <a:ea typeface="+mn-ea"/>
              </a:rPr>
              <a:t>but is not yet known</a:t>
            </a:r>
            <a:r>
              <a:rPr lang="ru-RU" dirty="0" smtClean="0">
                <a:ea typeface="+mn-ea"/>
              </a:rPr>
              <a:t>. </a:t>
            </a:r>
            <a:r>
              <a:rPr lang="en-US" dirty="0" smtClean="0">
                <a:ea typeface="+mn-ea"/>
              </a:rPr>
              <a:t>The dynamically distributed vectors from the STL library may be used. </a:t>
            </a:r>
            <a:endParaRPr lang="ru-RU" dirty="0" smtClean="0">
              <a:ea typeface="+mn-ea"/>
            </a:endParaRPr>
          </a:p>
          <a:p>
            <a:pPr lvl="1">
              <a:defRPr/>
            </a:pPr>
            <a:r>
              <a:rPr lang="ru-RU" dirty="0" smtClean="0">
                <a:ea typeface="+mn-ea"/>
              </a:rPr>
              <a:t>…</a:t>
            </a:r>
          </a:p>
        </p:txBody>
      </p:sp>
      <p:sp>
        <p:nvSpPr>
          <p:cNvPr id="70660"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F295B28D-7323-457B-BBF6-D1D4BA7B143C}" type="slidenum">
              <a:rPr lang="ru-RU" smtClean="0"/>
              <a:pPr>
                <a:defRPr/>
              </a:pPr>
              <a:t>49</a:t>
            </a:fld>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p:txBody>
          <a:bodyPr/>
          <a:lstStyle/>
          <a:p>
            <a:r>
              <a:rPr lang="en-US" dirty="0"/>
              <a:t>Objectives</a:t>
            </a:r>
            <a:endParaRPr lang="ru-RU" dirty="0" smtClean="0"/>
          </a:p>
        </p:txBody>
      </p:sp>
      <p:sp>
        <p:nvSpPr>
          <p:cNvPr id="3" name="Содержимое 2"/>
          <p:cNvSpPr>
            <a:spLocks noGrp="1"/>
          </p:cNvSpPr>
          <p:nvPr>
            <p:ph idx="1"/>
          </p:nvPr>
        </p:nvSpPr>
        <p:spPr>
          <a:xfrm>
            <a:off x="495300" y="1052513"/>
            <a:ext cx="8915400" cy="5113337"/>
          </a:xfrm>
        </p:spPr>
        <p:txBody>
          <a:bodyPr/>
          <a:lstStyle/>
          <a:p>
            <a:pPr marL="0" indent="0" algn="ctr">
              <a:buNone/>
              <a:defRPr/>
            </a:pPr>
            <a:r>
              <a:rPr lang="en-US" sz="2800" i="1" dirty="0"/>
              <a:t>Investigation of some principles of sparse matrices storage and processing algorithms for them</a:t>
            </a:r>
            <a:r>
              <a:rPr lang="ru-RU" sz="2800" dirty="0" smtClean="0"/>
              <a:t>.</a:t>
            </a:r>
          </a:p>
          <a:p>
            <a:pPr>
              <a:defRPr/>
            </a:pPr>
            <a:r>
              <a:rPr lang="en-US" dirty="0" smtClean="0"/>
              <a:t>Demonstration of the algorithmic optimization for the sparse matrix multiplication</a:t>
            </a:r>
            <a:r>
              <a:rPr lang="ru-RU" dirty="0" smtClean="0"/>
              <a:t>.</a:t>
            </a:r>
          </a:p>
          <a:p>
            <a:pPr>
              <a:defRPr/>
            </a:pPr>
            <a:r>
              <a:rPr lang="en-US" dirty="0" smtClean="0"/>
              <a:t>Introduction of an idea of two-phase sparse matrices processing – dividing into </a:t>
            </a:r>
            <a:r>
              <a:rPr lang="en-US" i="1" dirty="0" smtClean="0"/>
              <a:t>symbolic</a:t>
            </a:r>
            <a:r>
              <a:rPr lang="en-US" dirty="0" smtClean="0"/>
              <a:t> and </a:t>
            </a:r>
            <a:r>
              <a:rPr lang="en-US" i="1" dirty="0" smtClean="0"/>
              <a:t>numerical</a:t>
            </a:r>
            <a:r>
              <a:rPr lang="en-US" dirty="0" smtClean="0"/>
              <a:t> phases. Design of the corresponding software implementation</a:t>
            </a:r>
            <a:r>
              <a:rPr lang="ru-RU" dirty="0" smtClean="0"/>
              <a:t>.</a:t>
            </a:r>
          </a:p>
          <a:p>
            <a:pPr>
              <a:defRPr/>
            </a:pPr>
            <a:r>
              <a:rPr lang="en-US" dirty="0" smtClean="0"/>
              <a:t>Sparse </a:t>
            </a:r>
            <a:r>
              <a:rPr lang="en-US" dirty="0"/>
              <a:t>matrix multiplication </a:t>
            </a:r>
            <a:r>
              <a:rPr lang="en-US" dirty="0" smtClean="0"/>
              <a:t>parallelization in the shared memory systems using </a:t>
            </a:r>
            <a:r>
              <a:rPr lang="en-US" dirty="0" err="1" smtClean="0"/>
              <a:t>OpenMP</a:t>
            </a:r>
            <a:r>
              <a:rPr lang="en-US" dirty="0" smtClean="0"/>
              <a:t> and Intel Threading Building Blocks</a:t>
            </a:r>
            <a:r>
              <a:rPr lang="ru-RU" dirty="0" smtClean="0"/>
              <a:t> (</a:t>
            </a:r>
            <a:r>
              <a:rPr lang="en-US" dirty="0" smtClean="0"/>
              <a:t>TBB</a:t>
            </a:r>
            <a:r>
              <a:rPr lang="ru-RU" dirty="0" smtClean="0"/>
              <a:t>).</a:t>
            </a:r>
          </a:p>
          <a:p>
            <a:pPr>
              <a:defRPr/>
            </a:pPr>
            <a:r>
              <a:rPr lang="en-US" dirty="0" smtClean="0"/>
              <a:t>Studying of the load balancing </a:t>
            </a:r>
            <a:r>
              <a:rPr lang="en-US" dirty="0"/>
              <a:t>methods using </a:t>
            </a:r>
            <a:r>
              <a:rPr lang="en-US" dirty="0" err="1"/>
              <a:t>OpenMP</a:t>
            </a:r>
            <a:r>
              <a:rPr lang="en-US" dirty="0"/>
              <a:t> and </a:t>
            </a:r>
            <a:r>
              <a:rPr lang="en-US" dirty="0" smtClean="0"/>
              <a:t>TBB</a:t>
            </a:r>
            <a:r>
              <a:rPr lang="ru-RU" dirty="0" smtClean="0"/>
              <a:t>.</a:t>
            </a:r>
          </a:p>
        </p:txBody>
      </p:sp>
      <p:sp>
        <p:nvSpPr>
          <p:cNvPr id="14340"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1E3C724F-2EA4-4F99-B716-98491D1D9AE6}" type="slidenum">
              <a:rPr lang="ru-RU" smtClean="0"/>
              <a:pPr>
                <a:defRPr/>
              </a:pPr>
              <a:t>5</a:t>
            </a:fld>
            <a:endParaRPr lang="ru-RU"/>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Заголовок 1"/>
          <p:cNvSpPr>
            <a:spLocks noGrp="1"/>
          </p:cNvSpPr>
          <p:nvPr>
            <p:ph type="title"/>
          </p:nvPr>
        </p:nvSpPr>
        <p:spPr/>
        <p:txBody>
          <a:bodyPr/>
          <a:lstStyle/>
          <a:p>
            <a:r>
              <a:rPr lang="en-US" dirty="0"/>
              <a:t>Naive sequential version</a:t>
            </a:r>
            <a:r>
              <a:rPr lang="ru-RU" dirty="0"/>
              <a:t>…</a:t>
            </a:r>
            <a:endParaRPr lang="ru-RU" dirty="0" smtClean="0"/>
          </a:p>
        </p:txBody>
      </p:sp>
      <p:sp>
        <p:nvSpPr>
          <p:cNvPr id="3" name="Содержимое 2"/>
          <p:cNvSpPr>
            <a:spLocks noGrp="1"/>
          </p:cNvSpPr>
          <p:nvPr>
            <p:ph idx="1"/>
          </p:nvPr>
        </p:nvSpPr>
        <p:spPr/>
        <p:txBody>
          <a:bodyPr/>
          <a:lstStyle/>
          <a:p>
            <a:pPr>
              <a:defRPr/>
            </a:pPr>
            <a:r>
              <a:rPr lang="en-US" b="1" dirty="0">
                <a:solidFill>
                  <a:srgbClr val="0969CD"/>
                </a:solidFill>
              </a:rPr>
              <a:t>Multiplication </a:t>
            </a:r>
            <a:r>
              <a:rPr lang="en-US" b="1" dirty="0" smtClean="0">
                <a:solidFill>
                  <a:srgbClr val="0969CD"/>
                </a:solidFill>
              </a:rPr>
              <a:t>algorithm:</a:t>
            </a:r>
            <a:endParaRPr lang="ru-RU" b="1" dirty="0" smtClean="0">
              <a:solidFill>
                <a:srgbClr val="0969CD"/>
              </a:solidFill>
            </a:endParaRPr>
          </a:p>
          <a:p>
            <a:pPr lvl="1">
              <a:defRPr/>
            </a:pPr>
            <a:r>
              <a:rPr lang="en-US" dirty="0"/>
              <a:t>Create </a:t>
            </a:r>
            <a:r>
              <a:rPr lang="ru-RU" dirty="0"/>
              <a:t>2 </a:t>
            </a:r>
            <a:r>
              <a:rPr lang="en-US" dirty="0"/>
              <a:t>vectors </a:t>
            </a:r>
            <a:r>
              <a:rPr lang="ru-RU" dirty="0"/>
              <a:t>(</a:t>
            </a:r>
            <a:r>
              <a:rPr lang="ru-RU" b="1" dirty="0" err="1"/>
              <a:t>Value</a:t>
            </a:r>
            <a:r>
              <a:rPr lang="ru-RU" dirty="0"/>
              <a:t>, </a:t>
            </a:r>
            <a:r>
              <a:rPr lang="ru-RU" b="1" dirty="0" err="1"/>
              <a:t>Col</a:t>
            </a:r>
            <a:r>
              <a:rPr lang="ru-RU" dirty="0"/>
              <a:t>) </a:t>
            </a:r>
            <a:r>
              <a:rPr lang="en-US" dirty="0"/>
              <a:t>and an array </a:t>
            </a:r>
            <a:r>
              <a:rPr lang="ru-RU" b="1" dirty="0" err="1"/>
              <a:t>RowIndex</a:t>
            </a:r>
            <a:r>
              <a:rPr lang="ru-RU" dirty="0"/>
              <a:t> </a:t>
            </a:r>
            <a:r>
              <a:rPr lang="en-US" dirty="0"/>
              <a:t>of length N </a:t>
            </a:r>
            <a:r>
              <a:rPr lang="ru-RU" dirty="0"/>
              <a:t>+</a:t>
            </a:r>
            <a:r>
              <a:rPr lang="en-US" dirty="0"/>
              <a:t> </a:t>
            </a:r>
            <a:r>
              <a:rPr lang="ru-RU" dirty="0"/>
              <a:t>1 </a:t>
            </a:r>
            <a:r>
              <a:rPr lang="en-US" dirty="0"/>
              <a:t>for storing the matrix C. The size for the vectors </a:t>
            </a:r>
            <a:r>
              <a:rPr lang="ru-RU" b="1" dirty="0" err="1"/>
              <a:t>Value</a:t>
            </a:r>
            <a:r>
              <a:rPr lang="ru-RU" dirty="0"/>
              <a:t> </a:t>
            </a:r>
            <a:r>
              <a:rPr lang="en-US" dirty="0"/>
              <a:t>and</a:t>
            </a:r>
            <a:r>
              <a:rPr lang="ru-RU" dirty="0"/>
              <a:t> </a:t>
            </a:r>
            <a:r>
              <a:rPr lang="ru-RU" b="1" dirty="0" err="1"/>
              <a:t>Col</a:t>
            </a:r>
            <a:r>
              <a:rPr lang="ru-RU" dirty="0"/>
              <a:t> </a:t>
            </a:r>
            <a:r>
              <a:rPr lang="en-US" dirty="0"/>
              <a:t>is the same</a:t>
            </a:r>
            <a:r>
              <a:rPr lang="ru-RU" dirty="0"/>
              <a:t>, </a:t>
            </a:r>
            <a:r>
              <a:rPr lang="en-US" dirty="0"/>
              <a:t>but is not yet known</a:t>
            </a:r>
            <a:r>
              <a:rPr lang="ru-RU" dirty="0"/>
              <a:t>. </a:t>
            </a:r>
            <a:r>
              <a:rPr lang="en-US" dirty="0"/>
              <a:t>The dynamically distributed vectors from the STL library may be used</a:t>
            </a:r>
            <a:r>
              <a:rPr lang="ru-RU" dirty="0" smtClean="0">
                <a:ea typeface="+mn-ea"/>
              </a:rPr>
              <a:t>.</a:t>
            </a:r>
          </a:p>
          <a:p>
            <a:pPr lvl="1">
              <a:defRPr/>
            </a:pPr>
            <a:r>
              <a:rPr lang="en-US" dirty="0" smtClean="0"/>
              <a:t>Transpose the matrix B (the matrix is already transposed in our case, so miss this item)</a:t>
            </a:r>
            <a:r>
              <a:rPr lang="ru-RU" dirty="0" smtClean="0"/>
              <a:t>.</a:t>
            </a:r>
          </a:p>
          <a:p>
            <a:pPr lvl="1">
              <a:defRPr/>
            </a:pPr>
            <a:r>
              <a:rPr lang="en-US" dirty="0" smtClean="0"/>
              <a:t>???</a:t>
            </a:r>
            <a:endParaRPr lang="ru-RU" dirty="0" smtClean="0"/>
          </a:p>
        </p:txBody>
      </p:sp>
      <p:sp>
        <p:nvSpPr>
          <p:cNvPr id="71684"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B7F38742-80FD-4C40-9B4D-D057FA7A9FF4}" type="slidenum">
              <a:rPr lang="ru-RU" smtClean="0"/>
              <a:pPr>
                <a:defRPr/>
              </a:pPr>
              <a:t>50</a:t>
            </a:fld>
            <a:endParaRPr lang="ru-RU"/>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Заголовок 1"/>
          <p:cNvSpPr>
            <a:spLocks noGrp="1"/>
          </p:cNvSpPr>
          <p:nvPr>
            <p:ph type="title"/>
          </p:nvPr>
        </p:nvSpPr>
        <p:spPr/>
        <p:txBody>
          <a:bodyPr/>
          <a:lstStyle/>
          <a:p>
            <a:r>
              <a:rPr lang="en-US" dirty="0"/>
              <a:t>Naive sequential version</a:t>
            </a:r>
            <a:r>
              <a:rPr lang="ru-RU" dirty="0"/>
              <a:t>…</a:t>
            </a:r>
            <a:endParaRPr lang="ru-RU" dirty="0" smtClean="0"/>
          </a:p>
        </p:txBody>
      </p:sp>
      <p:sp>
        <p:nvSpPr>
          <p:cNvPr id="3" name="Содержимое 2"/>
          <p:cNvSpPr>
            <a:spLocks noGrp="1"/>
          </p:cNvSpPr>
          <p:nvPr>
            <p:ph idx="1"/>
          </p:nvPr>
        </p:nvSpPr>
        <p:spPr/>
        <p:txBody>
          <a:bodyPr/>
          <a:lstStyle/>
          <a:p>
            <a:pPr>
              <a:defRPr/>
            </a:pPr>
            <a:r>
              <a:rPr lang="en-US" b="1" dirty="0">
                <a:solidFill>
                  <a:srgbClr val="0969CD"/>
                </a:solidFill>
              </a:rPr>
              <a:t>Multiplication </a:t>
            </a:r>
            <a:r>
              <a:rPr lang="en-US" b="1" dirty="0" smtClean="0">
                <a:solidFill>
                  <a:srgbClr val="0969CD"/>
                </a:solidFill>
              </a:rPr>
              <a:t>algorithm:</a:t>
            </a:r>
            <a:endParaRPr lang="ru-RU" b="1" dirty="0" smtClean="0">
              <a:solidFill>
                <a:srgbClr val="0969CD"/>
              </a:solidFill>
            </a:endParaRPr>
          </a:p>
          <a:p>
            <a:pPr lvl="1">
              <a:defRPr/>
            </a:pPr>
            <a:r>
              <a:rPr lang="en-US" dirty="0" smtClean="0">
                <a:ea typeface="+mn-ea"/>
              </a:rPr>
              <a:t>…</a:t>
            </a:r>
          </a:p>
          <a:p>
            <a:pPr lvl="1">
              <a:defRPr/>
            </a:pPr>
            <a:r>
              <a:rPr lang="en-US" dirty="0" smtClean="0">
                <a:ea typeface="+mn-ea"/>
              </a:rPr>
              <a:t>In </a:t>
            </a:r>
            <a:r>
              <a:rPr lang="en-US" i="1" dirty="0" err="1" smtClean="0">
                <a:ea typeface="+mn-ea"/>
              </a:rPr>
              <a:t>i</a:t>
            </a:r>
            <a:r>
              <a:rPr lang="en-US" dirty="0" smtClean="0">
                <a:ea typeface="+mn-ea"/>
              </a:rPr>
              <a:t>-loop from </a:t>
            </a:r>
            <a:r>
              <a:rPr lang="ru-RU" dirty="0" smtClean="0">
                <a:ea typeface="+mn-ea"/>
              </a:rPr>
              <a:t>0 </a:t>
            </a:r>
            <a:r>
              <a:rPr lang="en-US" dirty="0" smtClean="0">
                <a:ea typeface="+mn-ea"/>
              </a:rPr>
              <a:t>to</a:t>
            </a:r>
            <a:r>
              <a:rPr lang="ru-RU" dirty="0" smtClean="0">
                <a:ea typeface="+mn-ea"/>
              </a:rPr>
              <a:t> </a:t>
            </a:r>
            <a:r>
              <a:rPr lang="en-US" dirty="0" smtClean="0">
                <a:ea typeface="+mn-ea"/>
              </a:rPr>
              <a:t>N </a:t>
            </a:r>
            <a:r>
              <a:rPr lang="ru-RU" dirty="0" smtClean="0">
                <a:ea typeface="+mn-ea"/>
              </a:rPr>
              <a:t>–</a:t>
            </a:r>
            <a:r>
              <a:rPr lang="en-US" dirty="0" smtClean="0">
                <a:ea typeface="+mn-ea"/>
              </a:rPr>
              <a:t> </a:t>
            </a:r>
            <a:r>
              <a:rPr lang="ru-RU" dirty="0" smtClean="0">
                <a:ea typeface="+mn-ea"/>
              </a:rPr>
              <a:t>1 </a:t>
            </a:r>
            <a:r>
              <a:rPr lang="en-US" dirty="0" smtClean="0">
                <a:ea typeface="+mn-ea"/>
              </a:rPr>
              <a:t>go over all the rows of the matrix A</a:t>
            </a:r>
            <a:r>
              <a:rPr lang="ru-RU" dirty="0" smtClean="0">
                <a:ea typeface="+mn-ea"/>
              </a:rPr>
              <a:t>. </a:t>
            </a:r>
            <a:endParaRPr lang="en-US" dirty="0" smtClean="0">
              <a:ea typeface="+mn-ea"/>
            </a:endParaRPr>
          </a:p>
          <a:p>
            <a:pPr lvl="2">
              <a:defRPr/>
            </a:pPr>
            <a:r>
              <a:rPr lang="en-US" dirty="0" smtClean="0">
                <a:ea typeface="+mn-ea"/>
              </a:rPr>
              <a:t>For each </a:t>
            </a:r>
            <a:r>
              <a:rPr lang="en-US" i="1" dirty="0" err="1" smtClean="0">
                <a:ea typeface="+mn-ea"/>
              </a:rPr>
              <a:t>i</a:t>
            </a:r>
            <a:r>
              <a:rPr lang="ru-RU" dirty="0" smtClean="0">
                <a:ea typeface="+mn-ea"/>
              </a:rPr>
              <a:t> </a:t>
            </a:r>
            <a:r>
              <a:rPr lang="en-US" dirty="0" smtClean="0">
                <a:ea typeface="+mn-ea"/>
              </a:rPr>
              <a:t>in </a:t>
            </a:r>
            <a:r>
              <a:rPr lang="en-US" i="1" dirty="0" smtClean="0">
                <a:ea typeface="+mn-ea"/>
              </a:rPr>
              <a:t>j-loop</a:t>
            </a:r>
            <a:r>
              <a:rPr lang="en-US" dirty="0" smtClean="0">
                <a:ea typeface="+mn-ea"/>
              </a:rPr>
              <a:t> from </a:t>
            </a:r>
            <a:r>
              <a:rPr lang="ru-RU" dirty="0" smtClean="0">
                <a:ea typeface="+mn-ea"/>
              </a:rPr>
              <a:t>0 </a:t>
            </a:r>
            <a:r>
              <a:rPr lang="en-US" dirty="0" smtClean="0">
                <a:ea typeface="+mn-ea"/>
              </a:rPr>
              <a:t>to</a:t>
            </a:r>
            <a:r>
              <a:rPr lang="ru-RU" dirty="0" smtClean="0">
                <a:ea typeface="+mn-ea"/>
              </a:rPr>
              <a:t> </a:t>
            </a:r>
            <a:r>
              <a:rPr lang="en-US" dirty="0" smtClean="0">
                <a:ea typeface="+mn-ea"/>
              </a:rPr>
              <a:t>N </a:t>
            </a:r>
            <a:r>
              <a:rPr lang="ru-RU" dirty="0" smtClean="0">
                <a:ea typeface="+mn-ea"/>
              </a:rPr>
              <a:t>–</a:t>
            </a:r>
            <a:r>
              <a:rPr lang="en-US" dirty="0" smtClean="0">
                <a:ea typeface="+mn-ea"/>
              </a:rPr>
              <a:t> </a:t>
            </a:r>
            <a:r>
              <a:rPr lang="ru-RU" dirty="0" smtClean="0">
                <a:ea typeface="+mn-ea"/>
              </a:rPr>
              <a:t>1 </a:t>
            </a:r>
            <a:r>
              <a:rPr lang="en-US" dirty="0" smtClean="0">
                <a:ea typeface="+mn-ea"/>
              </a:rPr>
              <a:t>go over all the rows of the matrix B</a:t>
            </a:r>
            <a:r>
              <a:rPr lang="en-US" baseline="30000" dirty="0" smtClean="0">
                <a:ea typeface="+mn-ea"/>
              </a:rPr>
              <a:t>T</a:t>
            </a:r>
            <a:r>
              <a:rPr lang="ru-RU" dirty="0" smtClean="0">
                <a:ea typeface="+mn-ea"/>
              </a:rPr>
              <a:t>. </a:t>
            </a:r>
            <a:endParaRPr lang="en-US" dirty="0" smtClean="0">
              <a:ea typeface="+mn-ea"/>
            </a:endParaRPr>
          </a:p>
          <a:p>
            <a:pPr lvl="2">
              <a:defRPr/>
            </a:pPr>
            <a:r>
              <a:rPr lang="en-US" dirty="0" smtClean="0">
                <a:ea typeface="+mn-ea"/>
              </a:rPr>
              <a:t>Calculate scalar product  of the vectors-rows A</a:t>
            </a:r>
            <a:r>
              <a:rPr lang="en-US" i="1" baseline="-25000" dirty="0" smtClean="0">
                <a:ea typeface="+mn-ea"/>
              </a:rPr>
              <a:t>i</a:t>
            </a:r>
            <a:r>
              <a:rPr lang="en-US" dirty="0" smtClean="0">
                <a:ea typeface="+mn-ea"/>
              </a:rPr>
              <a:t> and</a:t>
            </a:r>
            <a:r>
              <a:rPr lang="ru-RU" dirty="0" smtClean="0">
                <a:ea typeface="+mn-ea"/>
              </a:rPr>
              <a:t> </a:t>
            </a:r>
            <a:r>
              <a:rPr lang="en-US" dirty="0" err="1" smtClean="0">
                <a:ea typeface="+mn-ea"/>
              </a:rPr>
              <a:t>B</a:t>
            </a:r>
            <a:r>
              <a:rPr lang="en-US" i="1" baseline="-25000" dirty="0" err="1" smtClean="0">
                <a:ea typeface="+mn-ea"/>
              </a:rPr>
              <a:t>j</a:t>
            </a:r>
            <a:r>
              <a:rPr lang="en-US" dirty="0" smtClean="0">
                <a:ea typeface="+mn-ea"/>
              </a:rPr>
              <a:t>.</a:t>
            </a:r>
            <a:r>
              <a:rPr lang="ru-RU" dirty="0" smtClean="0">
                <a:ea typeface="+mn-ea"/>
              </a:rPr>
              <a:t> </a:t>
            </a:r>
            <a:r>
              <a:rPr lang="en-US" dirty="0" smtClean="0">
                <a:ea typeface="+mn-ea"/>
              </a:rPr>
              <a:t>Let it equal V</a:t>
            </a:r>
            <a:r>
              <a:rPr lang="ru-RU" dirty="0" smtClean="0">
                <a:ea typeface="+mn-ea"/>
              </a:rPr>
              <a:t>. </a:t>
            </a:r>
            <a:r>
              <a:rPr lang="en-US" dirty="0" smtClean="0">
                <a:ea typeface="+mn-ea"/>
              </a:rPr>
              <a:t>If V</a:t>
            </a:r>
            <a:r>
              <a:rPr lang="ru-RU" dirty="0" smtClean="0">
                <a:ea typeface="+mn-ea"/>
              </a:rPr>
              <a:t> </a:t>
            </a:r>
            <a:r>
              <a:rPr lang="en-US" dirty="0" smtClean="0">
                <a:ea typeface="+mn-ea"/>
              </a:rPr>
              <a:t>differs from zero, add an element V to the vector </a:t>
            </a:r>
            <a:r>
              <a:rPr lang="ru-RU" b="1" dirty="0" err="1" smtClean="0">
                <a:ea typeface="+mn-ea"/>
              </a:rPr>
              <a:t>Value</a:t>
            </a:r>
            <a:r>
              <a:rPr lang="en-US" dirty="0">
                <a:ea typeface="+mn-ea"/>
              </a:rPr>
              <a:t> </a:t>
            </a:r>
            <a:r>
              <a:rPr lang="en-US" dirty="0" smtClean="0">
                <a:ea typeface="+mn-ea"/>
              </a:rPr>
              <a:t>and an element </a:t>
            </a:r>
            <a:r>
              <a:rPr lang="en-US" sz="1800" i="1" dirty="0" smtClean="0"/>
              <a:t>j </a:t>
            </a:r>
            <a:r>
              <a:rPr lang="en-US" dirty="0" smtClean="0">
                <a:ea typeface="+mn-ea"/>
              </a:rPr>
              <a:t>to the vector </a:t>
            </a:r>
            <a:r>
              <a:rPr lang="ru-RU" b="1" dirty="0" err="1" smtClean="0">
                <a:ea typeface="+mn-ea"/>
              </a:rPr>
              <a:t>Col</a:t>
            </a:r>
            <a:r>
              <a:rPr lang="ru-RU" dirty="0" smtClean="0">
                <a:ea typeface="+mn-ea"/>
              </a:rPr>
              <a:t>. </a:t>
            </a:r>
            <a:r>
              <a:rPr lang="en-US" dirty="0" smtClean="0">
                <a:ea typeface="+mn-ea"/>
              </a:rPr>
              <a:t>Upon completion of the </a:t>
            </a:r>
            <a:r>
              <a:rPr lang="en-US" i="1" dirty="0" smtClean="0">
                <a:ea typeface="+mn-ea"/>
              </a:rPr>
              <a:t>j</a:t>
            </a:r>
            <a:r>
              <a:rPr lang="en-US" dirty="0" smtClean="0">
                <a:ea typeface="+mn-ea"/>
              </a:rPr>
              <a:t>-loop</a:t>
            </a:r>
            <a:r>
              <a:rPr lang="ru-RU" dirty="0" smtClean="0">
                <a:ea typeface="+mn-ea"/>
              </a:rPr>
              <a:t>, </a:t>
            </a:r>
            <a:r>
              <a:rPr lang="en-US" dirty="0" smtClean="0">
                <a:ea typeface="+mn-ea"/>
              </a:rPr>
              <a:t>update the value </a:t>
            </a:r>
            <a:r>
              <a:rPr lang="ru-RU" b="1" dirty="0" err="1" smtClean="0">
                <a:ea typeface="+mn-ea"/>
              </a:rPr>
              <a:t>RowIndex</a:t>
            </a:r>
            <a:r>
              <a:rPr lang="ru-RU" b="1" dirty="0" smtClean="0">
                <a:ea typeface="+mn-ea"/>
              </a:rPr>
              <a:t>[i+1]</a:t>
            </a:r>
            <a:r>
              <a:rPr lang="en-US" dirty="0">
                <a:ea typeface="+mn-ea"/>
              </a:rPr>
              <a:t> </a:t>
            </a:r>
            <a:r>
              <a:rPr lang="en-US" dirty="0" smtClean="0">
                <a:ea typeface="+mn-ea"/>
              </a:rPr>
              <a:t>– write a current value of the number of nonzero elements V</a:t>
            </a:r>
            <a:r>
              <a:rPr lang="ru-RU" dirty="0" smtClean="0">
                <a:ea typeface="+mn-ea"/>
              </a:rPr>
              <a:t>.</a:t>
            </a:r>
          </a:p>
          <a:p>
            <a:pPr>
              <a:defRPr/>
            </a:pPr>
            <a:r>
              <a:rPr lang="en-US" dirty="0"/>
              <a:t>Recall the dilemma of zero </a:t>
            </a:r>
            <a:r>
              <a:rPr lang="en-US" dirty="0" smtClean="0"/>
              <a:t>calculation results and </a:t>
            </a:r>
            <a:r>
              <a:rPr lang="en-US" dirty="0"/>
              <a:t>their inclusion </a:t>
            </a:r>
            <a:r>
              <a:rPr lang="en-US" dirty="0" smtClean="0"/>
              <a:t>/exclusion from the </a:t>
            </a:r>
            <a:r>
              <a:rPr lang="en-US" dirty="0"/>
              <a:t>matrix </a:t>
            </a:r>
            <a:r>
              <a:rPr lang="en-US" dirty="0" smtClean="0"/>
              <a:t>structure</a:t>
            </a:r>
            <a:r>
              <a:rPr lang="ru-RU" dirty="0" smtClean="0"/>
              <a:t>.</a:t>
            </a:r>
          </a:p>
        </p:txBody>
      </p:sp>
      <p:sp>
        <p:nvSpPr>
          <p:cNvPr id="72708"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7D9EF3B7-364D-4801-B31D-3DE3BBE8E451}" type="slidenum">
              <a:rPr lang="ru-RU" smtClean="0"/>
              <a:pPr>
                <a:defRPr/>
              </a:pPr>
              <a:t>51</a:t>
            </a:fld>
            <a:endParaRPr lang="ru-RU"/>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1"/>
          <p:cNvSpPr>
            <a:spLocks noChangeArrowheads="1"/>
          </p:cNvSpPr>
          <p:nvPr/>
        </p:nvSpPr>
        <p:spPr bwMode="auto">
          <a:xfrm>
            <a:off x="179388" y="-57120"/>
            <a:ext cx="9577387" cy="6986528"/>
          </a:xfrm>
          <a:prstGeom prst="rect">
            <a:avLst/>
          </a:prstGeom>
          <a:solidFill>
            <a:srgbClr val="CCCCCC"/>
          </a:solidFill>
          <a:ln w="9525">
            <a:noFill/>
            <a:miter lim="800000"/>
            <a:headEnd/>
            <a:tailEnd/>
          </a:ln>
        </p:spPr>
        <p:txBody>
          <a:bodyPr anchor="ctr">
            <a:spAutoFit/>
          </a:bodyPr>
          <a:lstStyle/>
          <a:p>
            <a:pPr algn="just" eaLnBrk="0" hangingPunct="0"/>
            <a:r>
              <a:rPr lang="en-US" sz="1600" b="1" dirty="0" err="1">
                <a:solidFill>
                  <a:srgbClr val="0000FF"/>
                </a:solidFill>
                <a:latin typeface="Courier New" pitchFamily="49" charset="0"/>
                <a:cs typeface="Times New Roman" pitchFamily="18" charset="0"/>
              </a:rPr>
              <a:t>int</a:t>
            </a:r>
            <a:r>
              <a:rPr lang="en-US" sz="1600" b="1" dirty="0">
                <a:latin typeface="Courier New" pitchFamily="49" charset="0"/>
                <a:cs typeface="Times New Roman" pitchFamily="18" charset="0"/>
              </a:rPr>
              <a:t> </a:t>
            </a:r>
            <a:r>
              <a:rPr lang="en-US" sz="1600" b="1" dirty="0" err="1">
                <a:latin typeface="Courier New" pitchFamily="49" charset="0"/>
                <a:cs typeface="Times New Roman" pitchFamily="18" charset="0"/>
              </a:rPr>
              <a:t>Multiplicate</a:t>
            </a:r>
            <a:r>
              <a:rPr lang="en-US" sz="1600" b="1" dirty="0">
                <a:latin typeface="Courier New" pitchFamily="49" charset="0"/>
                <a:cs typeface="Times New Roman" pitchFamily="18" charset="0"/>
              </a:rPr>
              <a:t>(</a:t>
            </a:r>
            <a:r>
              <a:rPr lang="en-US" sz="1600" b="1" dirty="0" err="1">
                <a:latin typeface="Courier New" pitchFamily="49" charset="0"/>
                <a:cs typeface="Times New Roman" pitchFamily="18" charset="0"/>
              </a:rPr>
              <a:t>crsMatrix</a:t>
            </a:r>
            <a:r>
              <a:rPr lang="en-US" sz="1600" b="1" dirty="0">
                <a:latin typeface="Courier New" pitchFamily="49" charset="0"/>
                <a:cs typeface="Times New Roman" pitchFamily="18" charset="0"/>
              </a:rPr>
              <a:t> A, </a:t>
            </a:r>
            <a:r>
              <a:rPr lang="en-US" sz="1600" b="1" dirty="0" err="1">
                <a:latin typeface="Courier New" pitchFamily="49" charset="0"/>
                <a:cs typeface="Times New Roman" pitchFamily="18" charset="0"/>
              </a:rPr>
              <a:t>crsMatrix</a:t>
            </a:r>
            <a:r>
              <a:rPr lang="en-US" sz="1600" b="1" dirty="0">
                <a:latin typeface="Courier New" pitchFamily="49" charset="0"/>
                <a:cs typeface="Times New Roman" pitchFamily="18" charset="0"/>
              </a:rPr>
              <a:t> B, </a:t>
            </a:r>
            <a:r>
              <a:rPr lang="en-US" sz="1600" b="1" dirty="0" err="1">
                <a:latin typeface="Courier New" pitchFamily="49" charset="0"/>
                <a:cs typeface="Times New Roman" pitchFamily="18" charset="0"/>
              </a:rPr>
              <a:t>crsMatrix</a:t>
            </a:r>
            <a:r>
              <a:rPr lang="en-US" sz="1600" b="1" dirty="0">
                <a:latin typeface="Courier New" pitchFamily="49" charset="0"/>
                <a:cs typeface="Times New Roman" pitchFamily="18" charset="0"/>
              </a:rPr>
              <a:t> &amp;C, </a:t>
            </a:r>
            <a:r>
              <a:rPr lang="en-US" sz="1600" b="1" dirty="0">
                <a:solidFill>
                  <a:srgbClr val="0000FF"/>
                </a:solidFill>
                <a:latin typeface="Courier New" pitchFamily="49" charset="0"/>
                <a:cs typeface="Times New Roman" pitchFamily="18" charset="0"/>
              </a:rPr>
              <a:t>double</a:t>
            </a:r>
            <a:r>
              <a:rPr lang="en-US" sz="1600" b="1" dirty="0">
                <a:latin typeface="Courier New" pitchFamily="49" charset="0"/>
                <a:cs typeface="Times New Roman" pitchFamily="18" charset="0"/>
              </a:rPr>
              <a:t> &amp;time)</a:t>
            </a:r>
            <a:r>
              <a:rPr lang="ru-RU" sz="1600" b="1" dirty="0">
                <a:latin typeface="Courier New" pitchFamily="49" charset="0"/>
                <a:cs typeface="Times New Roman" pitchFamily="18" charset="0"/>
              </a:rPr>
              <a:t> </a:t>
            </a:r>
            <a:r>
              <a:rPr lang="en-US" sz="1600" b="1" dirty="0">
                <a:latin typeface="Courier New" pitchFamily="49" charset="0"/>
                <a:cs typeface="Times New Roman" pitchFamily="18" charset="0"/>
              </a:rPr>
              <a:t>{</a:t>
            </a:r>
            <a:endParaRPr lang="ru-RU" sz="1600" b="1" dirty="0"/>
          </a:p>
          <a:p>
            <a:pPr algn="just" eaLnBrk="0" hangingPunct="0"/>
            <a:r>
              <a:rPr lang="en-US" sz="1600" b="1" dirty="0">
                <a:latin typeface="Courier New" pitchFamily="49" charset="0"/>
                <a:cs typeface="Times New Roman" pitchFamily="18" charset="0"/>
              </a:rPr>
              <a:t>  </a:t>
            </a:r>
            <a:r>
              <a:rPr lang="en-US" sz="1600" b="1" dirty="0">
                <a:solidFill>
                  <a:srgbClr val="0000FF"/>
                </a:solidFill>
                <a:latin typeface="Courier New" pitchFamily="49" charset="0"/>
                <a:cs typeface="Times New Roman" pitchFamily="18" charset="0"/>
              </a:rPr>
              <a:t>if</a:t>
            </a:r>
            <a:r>
              <a:rPr lang="en-US" sz="1600" b="1" dirty="0">
                <a:latin typeface="Courier New" pitchFamily="49" charset="0"/>
                <a:cs typeface="Times New Roman" pitchFamily="18" charset="0"/>
              </a:rPr>
              <a:t> (A.N != B.N)</a:t>
            </a:r>
            <a:r>
              <a:rPr lang="ru-RU" sz="1600" b="1" dirty="0">
                <a:latin typeface="Courier New" pitchFamily="49" charset="0"/>
                <a:cs typeface="Times New Roman" pitchFamily="18" charset="0"/>
              </a:rPr>
              <a:t> </a:t>
            </a:r>
            <a:r>
              <a:rPr lang="en-US" sz="1600" b="1" dirty="0">
                <a:solidFill>
                  <a:srgbClr val="0000FF"/>
                </a:solidFill>
                <a:latin typeface="Courier New" pitchFamily="49" charset="0"/>
                <a:cs typeface="Times New Roman" pitchFamily="18" charset="0"/>
              </a:rPr>
              <a:t>return</a:t>
            </a:r>
            <a:r>
              <a:rPr lang="en-US" sz="1600" b="1" dirty="0">
                <a:latin typeface="Courier New" pitchFamily="49" charset="0"/>
                <a:cs typeface="Times New Roman" pitchFamily="18" charset="0"/>
              </a:rPr>
              <a:t> 1;</a:t>
            </a:r>
            <a:endParaRPr lang="ru-RU" sz="1600" b="1" dirty="0"/>
          </a:p>
          <a:p>
            <a:pPr algn="just" eaLnBrk="0" hangingPunct="0"/>
            <a:r>
              <a:rPr lang="en-US" sz="1600" b="1" dirty="0">
                <a:latin typeface="Courier New" pitchFamily="49" charset="0"/>
                <a:cs typeface="Times New Roman" pitchFamily="18" charset="0"/>
              </a:rPr>
              <a:t>  </a:t>
            </a:r>
            <a:r>
              <a:rPr lang="en-US" sz="1600" b="1" dirty="0" err="1">
                <a:solidFill>
                  <a:srgbClr val="0000FF"/>
                </a:solidFill>
                <a:latin typeface="Courier New" pitchFamily="49" charset="0"/>
                <a:cs typeface="Times New Roman" pitchFamily="18" charset="0"/>
              </a:rPr>
              <a:t>int</a:t>
            </a:r>
            <a:r>
              <a:rPr lang="en-US" sz="1600" b="1" dirty="0">
                <a:latin typeface="Courier New" pitchFamily="49" charset="0"/>
                <a:cs typeface="Times New Roman" pitchFamily="18" charset="0"/>
              </a:rPr>
              <a:t> N = A.N;</a:t>
            </a:r>
            <a:endParaRPr lang="ru-RU" sz="1600" b="1" dirty="0"/>
          </a:p>
          <a:p>
            <a:pPr algn="just" eaLnBrk="0" hangingPunct="0"/>
            <a:r>
              <a:rPr lang="en-US" sz="1600" b="1" dirty="0">
                <a:latin typeface="Courier New" pitchFamily="49" charset="0"/>
                <a:cs typeface="Times New Roman" pitchFamily="18" charset="0"/>
              </a:rPr>
              <a:t>  vector&lt;</a:t>
            </a:r>
            <a:r>
              <a:rPr lang="en-US" sz="1600" b="1" dirty="0" err="1">
                <a:solidFill>
                  <a:srgbClr val="0000FF"/>
                </a:solidFill>
                <a:latin typeface="Courier New" pitchFamily="49" charset="0"/>
                <a:cs typeface="Times New Roman" pitchFamily="18" charset="0"/>
              </a:rPr>
              <a:t>int</a:t>
            </a:r>
            <a:r>
              <a:rPr lang="en-US" sz="1600" b="1" dirty="0">
                <a:latin typeface="Courier New" pitchFamily="49" charset="0"/>
                <a:cs typeface="Times New Roman" pitchFamily="18" charset="0"/>
              </a:rPr>
              <a:t>&gt; columns;</a:t>
            </a:r>
            <a:r>
              <a:rPr lang="ru-RU" sz="1600" b="1" dirty="0">
                <a:latin typeface="Courier New" pitchFamily="49" charset="0"/>
                <a:cs typeface="Times New Roman" pitchFamily="18" charset="0"/>
              </a:rPr>
              <a:t> </a:t>
            </a:r>
            <a:r>
              <a:rPr lang="en-US" sz="1600" b="1" dirty="0">
                <a:latin typeface="Courier New" pitchFamily="49" charset="0"/>
                <a:cs typeface="Times New Roman" pitchFamily="18" charset="0"/>
              </a:rPr>
              <a:t>vector&lt;</a:t>
            </a:r>
            <a:r>
              <a:rPr lang="en-US" sz="1600" b="1" dirty="0">
                <a:solidFill>
                  <a:srgbClr val="0000FF"/>
                </a:solidFill>
                <a:latin typeface="Courier New" pitchFamily="49" charset="0"/>
                <a:cs typeface="Times New Roman" pitchFamily="18" charset="0"/>
              </a:rPr>
              <a:t>double</a:t>
            </a:r>
            <a:r>
              <a:rPr lang="en-US" sz="1600" b="1" dirty="0">
                <a:latin typeface="Courier New" pitchFamily="49" charset="0"/>
                <a:cs typeface="Times New Roman" pitchFamily="18" charset="0"/>
              </a:rPr>
              <a:t>&gt; values;</a:t>
            </a:r>
            <a:r>
              <a:rPr lang="ru-RU" sz="1600" b="1" dirty="0">
                <a:latin typeface="Courier New" pitchFamily="49" charset="0"/>
                <a:cs typeface="Times New Roman" pitchFamily="18" charset="0"/>
              </a:rPr>
              <a:t> </a:t>
            </a:r>
            <a:r>
              <a:rPr lang="en-US" sz="1600" b="1" dirty="0">
                <a:latin typeface="Courier New" pitchFamily="49" charset="0"/>
                <a:cs typeface="Times New Roman" pitchFamily="18" charset="0"/>
              </a:rPr>
              <a:t>vector&lt;</a:t>
            </a:r>
            <a:r>
              <a:rPr lang="en-US" sz="1600" b="1" dirty="0" err="1">
                <a:solidFill>
                  <a:srgbClr val="0000FF"/>
                </a:solidFill>
                <a:latin typeface="Courier New" pitchFamily="49" charset="0"/>
                <a:cs typeface="Times New Roman" pitchFamily="18" charset="0"/>
              </a:rPr>
              <a:t>int</a:t>
            </a:r>
            <a:r>
              <a:rPr lang="en-US" sz="1600" b="1" dirty="0">
                <a:latin typeface="Courier New" pitchFamily="49" charset="0"/>
                <a:cs typeface="Times New Roman" pitchFamily="18" charset="0"/>
              </a:rPr>
              <a:t>&gt; </a:t>
            </a:r>
            <a:r>
              <a:rPr lang="en-US" sz="1600" b="1" dirty="0" err="1">
                <a:latin typeface="Courier New" pitchFamily="49" charset="0"/>
                <a:cs typeface="Times New Roman" pitchFamily="18" charset="0"/>
              </a:rPr>
              <a:t>row_index</a:t>
            </a:r>
            <a:r>
              <a:rPr lang="en-US" sz="1600" b="1" dirty="0">
                <a:latin typeface="Courier New" pitchFamily="49" charset="0"/>
                <a:cs typeface="Times New Roman" pitchFamily="18" charset="0"/>
              </a:rPr>
              <a:t>;</a:t>
            </a:r>
            <a:endParaRPr lang="ru-RU" sz="1600" b="1" dirty="0"/>
          </a:p>
          <a:p>
            <a:pPr algn="just" eaLnBrk="0" hangingPunct="0"/>
            <a:r>
              <a:rPr lang="en-US" sz="1600" b="1" dirty="0">
                <a:latin typeface="Courier New" pitchFamily="49" charset="0"/>
                <a:cs typeface="Times New Roman" pitchFamily="18" charset="0"/>
              </a:rPr>
              <a:t>  </a:t>
            </a:r>
            <a:r>
              <a:rPr lang="en-US" sz="1600" b="1" dirty="0" err="1">
                <a:latin typeface="Courier New" pitchFamily="49" charset="0"/>
                <a:cs typeface="Times New Roman" pitchFamily="18" charset="0"/>
              </a:rPr>
              <a:t>clock_t</a:t>
            </a:r>
            <a:r>
              <a:rPr lang="en-US" sz="1600" b="1" dirty="0">
                <a:latin typeface="Courier New" pitchFamily="49" charset="0"/>
                <a:cs typeface="Times New Roman" pitchFamily="18" charset="0"/>
              </a:rPr>
              <a:t> start = clock();</a:t>
            </a:r>
            <a:endParaRPr lang="ru-RU" sz="1600" b="1" dirty="0"/>
          </a:p>
          <a:p>
            <a:pPr algn="just" eaLnBrk="0" hangingPunct="0"/>
            <a:r>
              <a:rPr lang="en-US" sz="1600" b="1" dirty="0">
                <a:latin typeface="Courier New" pitchFamily="49" charset="0"/>
                <a:cs typeface="Times New Roman" pitchFamily="18" charset="0"/>
              </a:rPr>
              <a:t>  </a:t>
            </a:r>
            <a:r>
              <a:rPr lang="en-US" sz="1600" b="1" dirty="0" err="1">
                <a:solidFill>
                  <a:srgbClr val="0000FF"/>
                </a:solidFill>
                <a:latin typeface="Courier New" pitchFamily="49" charset="0"/>
                <a:cs typeface="Times New Roman" pitchFamily="18" charset="0"/>
              </a:rPr>
              <a:t>int</a:t>
            </a:r>
            <a:r>
              <a:rPr lang="en-US" sz="1600" b="1" dirty="0">
                <a:latin typeface="Courier New" pitchFamily="49" charset="0"/>
                <a:cs typeface="Times New Roman" pitchFamily="18" charset="0"/>
              </a:rPr>
              <a:t> </a:t>
            </a:r>
            <a:r>
              <a:rPr lang="en-US" sz="1600" b="1" dirty="0" err="1">
                <a:latin typeface="Courier New" pitchFamily="49" charset="0"/>
                <a:cs typeface="Times New Roman" pitchFamily="18" charset="0"/>
              </a:rPr>
              <a:t>rowNZ</a:t>
            </a:r>
            <a:r>
              <a:rPr lang="en-US" sz="1600" b="1" dirty="0">
                <a:latin typeface="Courier New" pitchFamily="49" charset="0"/>
                <a:cs typeface="Times New Roman" pitchFamily="18" charset="0"/>
              </a:rPr>
              <a:t>;</a:t>
            </a:r>
            <a:r>
              <a:rPr lang="ru-RU" sz="1600" b="1" dirty="0">
                <a:latin typeface="Courier New" pitchFamily="49" charset="0"/>
                <a:cs typeface="Times New Roman" pitchFamily="18" charset="0"/>
              </a:rPr>
              <a:t> </a:t>
            </a:r>
            <a:r>
              <a:rPr lang="en-US" sz="1600" b="1" dirty="0" err="1">
                <a:latin typeface="Courier New" pitchFamily="49" charset="0"/>
                <a:cs typeface="Times New Roman" pitchFamily="18" charset="0"/>
              </a:rPr>
              <a:t>row_index.push_back</a:t>
            </a:r>
            <a:r>
              <a:rPr lang="en-US" sz="1600" b="1" dirty="0">
                <a:latin typeface="Courier New" pitchFamily="49" charset="0"/>
                <a:cs typeface="Times New Roman" pitchFamily="18" charset="0"/>
              </a:rPr>
              <a:t>(0);</a:t>
            </a:r>
            <a:endParaRPr lang="ru-RU" sz="1600" b="1" dirty="0"/>
          </a:p>
          <a:p>
            <a:pPr algn="just" eaLnBrk="0" hangingPunct="0"/>
            <a:r>
              <a:rPr lang="en-US" sz="1600" b="1" dirty="0">
                <a:latin typeface="Courier New" pitchFamily="49" charset="0"/>
                <a:cs typeface="Times New Roman" pitchFamily="18" charset="0"/>
              </a:rPr>
              <a:t>  </a:t>
            </a:r>
            <a:r>
              <a:rPr lang="en-US" sz="1600" b="1" dirty="0">
                <a:solidFill>
                  <a:srgbClr val="0000FF"/>
                </a:solidFill>
                <a:latin typeface="Courier New" pitchFamily="49" charset="0"/>
                <a:cs typeface="Times New Roman" pitchFamily="18" charset="0"/>
              </a:rPr>
              <a:t>for</a:t>
            </a:r>
            <a:r>
              <a:rPr lang="en-US" sz="1600" b="1" dirty="0">
                <a:latin typeface="Courier New" pitchFamily="49" charset="0"/>
                <a:cs typeface="Times New Roman" pitchFamily="18" charset="0"/>
              </a:rPr>
              <a:t> (</a:t>
            </a:r>
            <a:r>
              <a:rPr lang="en-US" sz="1600" b="1" dirty="0" err="1">
                <a:solidFill>
                  <a:srgbClr val="0000FF"/>
                </a:solidFill>
                <a:latin typeface="Courier New" pitchFamily="49" charset="0"/>
                <a:cs typeface="Times New Roman" pitchFamily="18" charset="0"/>
              </a:rPr>
              <a:t>int</a:t>
            </a:r>
            <a:r>
              <a:rPr lang="en-US" sz="1600" b="1" dirty="0">
                <a:latin typeface="Courier New" pitchFamily="49" charset="0"/>
                <a:cs typeface="Times New Roman" pitchFamily="18" charset="0"/>
              </a:rPr>
              <a:t> </a:t>
            </a:r>
            <a:r>
              <a:rPr lang="en-US" sz="1600" b="1" dirty="0" err="1">
                <a:latin typeface="Courier New" pitchFamily="49" charset="0"/>
                <a:cs typeface="Times New Roman" pitchFamily="18" charset="0"/>
              </a:rPr>
              <a:t>i</a:t>
            </a:r>
            <a:r>
              <a:rPr lang="en-US" sz="1600" b="1" dirty="0">
                <a:latin typeface="Courier New" pitchFamily="49" charset="0"/>
                <a:cs typeface="Times New Roman" pitchFamily="18" charset="0"/>
              </a:rPr>
              <a:t> = 0; </a:t>
            </a:r>
            <a:r>
              <a:rPr lang="en-US" sz="1600" b="1" dirty="0" err="1">
                <a:latin typeface="Courier New" pitchFamily="49" charset="0"/>
                <a:cs typeface="Times New Roman" pitchFamily="18" charset="0"/>
              </a:rPr>
              <a:t>i</a:t>
            </a:r>
            <a:r>
              <a:rPr lang="en-US" sz="1600" b="1" dirty="0">
                <a:latin typeface="Courier New" pitchFamily="49" charset="0"/>
                <a:cs typeface="Times New Roman" pitchFamily="18" charset="0"/>
              </a:rPr>
              <a:t> &lt; N; </a:t>
            </a:r>
            <a:r>
              <a:rPr lang="en-US" sz="1600" b="1" dirty="0" err="1">
                <a:latin typeface="Courier New" pitchFamily="49" charset="0"/>
                <a:cs typeface="Times New Roman" pitchFamily="18" charset="0"/>
              </a:rPr>
              <a:t>i</a:t>
            </a:r>
            <a:r>
              <a:rPr lang="en-US" sz="1600" b="1" dirty="0">
                <a:latin typeface="Courier New" pitchFamily="49" charset="0"/>
                <a:cs typeface="Times New Roman" pitchFamily="18" charset="0"/>
              </a:rPr>
              <a:t>++)</a:t>
            </a:r>
            <a:r>
              <a:rPr lang="ru-RU" sz="1600" b="1" dirty="0">
                <a:latin typeface="Courier New" pitchFamily="49" charset="0"/>
                <a:cs typeface="Times New Roman" pitchFamily="18" charset="0"/>
              </a:rPr>
              <a:t> </a:t>
            </a:r>
            <a:r>
              <a:rPr lang="en-US" sz="1600" b="1" dirty="0">
                <a:latin typeface="Courier New" pitchFamily="49" charset="0"/>
                <a:cs typeface="Times New Roman" pitchFamily="18" charset="0"/>
              </a:rPr>
              <a:t>{</a:t>
            </a:r>
            <a:endParaRPr lang="ru-RU" sz="1600" b="1" dirty="0"/>
          </a:p>
          <a:p>
            <a:pPr algn="just" eaLnBrk="0" hangingPunct="0"/>
            <a:r>
              <a:rPr lang="en-US" sz="1600" b="1" dirty="0">
                <a:latin typeface="Courier New" pitchFamily="49" charset="0"/>
                <a:cs typeface="Times New Roman" pitchFamily="18" charset="0"/>
              </a:rPr>
              <a:t>    </a:t>
            </a:r>
            <a:r>
              <a:rPr lang="en-US" sz="1600" b="1" dirty="0" err="1">
                <a:latin typeface="Courier New" pitchFamily="49" charset="0"/>
                <a:cs typeface="Times New Roman" pitchFamily="18" charset="0"/>
              </a:rPr>
              <a:t>rowNZ</a:t>
            </a:r>
            <a:r>
              <a:rPr lang="en-US" sz="1600" b="1" dirty="0">
                <a:latin typeface="Courier New" pitchFamily="49" charset="0"/>
                <a:cs typeface="Times New Roman" pitchFamily="18" charset="0"/>
              </a:rPr>
              <a:t> = 0;</a:t>
            </a:r>
            <a:endParaRPr lang="ru-RU" sz="1600" b="1" dirty="0"/>
          </a:p>
          <a:p>
            <a:pPr algn="just" eaLnBrk="0" hangingPunct="0"/>
            <a:r>
              <a:rPr lang="en-US" sz="1600" b="1" dirty="0">
                <a:latin typeface="Courier New" pitchFamily="49" charset="0"/>
                <a:cs typeface="Times New Roman" pitchFamily="18" charset="0"/>
              </a:rPr>
              <a:t>    </a:t>
            </a:r>
            <a:r>
              <a:rPr lang="en-US" sz="1600" b="1" dirty="0">
                <a:solidFill>
                  <a:srgbClr val="0000FF"/>
                </a:solidFill>
                <a:latin typeface="Courier New" pitchFamily="49" charset="0"/>
                <a:cs typeface="Times New Roman" pitchFamily="18" charset="0"/>
              </a:rPr>
              <a:t>for</a:t>
            </a:r>
            <a:r>
              <a:rPr lang="en-US" sz="1600" b="1" dirty="0">
                <a:latin typeface="Courier New" pitchFamily="49" charset="0"/>
                <a:cs typeface="Times New Roman" pitchFamily="18" charset="0"/>
              </a:rPr>
              <a:t> (</a:t>
            </a:r>
            <a:r>
              <a:rPr lang="en-US" sz="1600" b="1" dirty="0" err="1">
                <a:solidFill>
                  <a:srgbClr val="0000FF"/>
                </a:solidFill>
                <a:latin typeface="Courier New" pitchFamily="49" charset="0"/>
                <a:cs typeface="Times New Roman" pitchFamily="18" charset="0"/>
              </a:rPr>
              <a:t>int</a:t>
            </a:r>
            <a:r>
              <a:rPr lang="en-US" sz="1600" b="1" dirty="0">
                <a:latin typeface="Courier New" pitchFamily="49" charset="0"/>
                <a:cs typeface="Times New Roman" pitchFamily="18" charset="0"/>
              </a:rPr>
              <a:t> j = 0; j &lt; N; j++)</a:t>
            </a:r>
            <a:r>
              <a:rPr lang="ru-RU" sz="1600" b="1" dirty="0">
                <a:latin typeface="Courier New" pitchFamily="49" charset="0"/>
                <a:cs typeface="Times New Roman" pitchFamily="18" charset="0"/>
              </a:rPr>
              <a:t> {</a:t>
            </a:r>
            <a:endParaRPr lang="ru-RU" sz="1600" b="1" dirty="0"/>
          </a:p>
          <a:p>
            <a:pPr algn="just" eaLnBrk="0" hangingPunct="0"/>
            <a:r>
              <a:rPr lang="ru-RU" sz="1600" b="1" dirty="0">
                <a:latin typeface="Courier New" pitchFamily="49" charset="0"/>
                <a:cs typeface="Times New Roman" pitchFamily="18" charset="0"/>
              </a:rPr>
              <a:t>      </a:t>
            </a:r>
            <a:r>
              <a:rPr lang="en-US" sz="1600" b="1" dirty="0">
                <a:solidFill>
                  <a:srgbClr val="0000FF"/>
                </a:solidFill>
                <a:latin typeface="Courier New" pitchFamily="49" charset="0"/>
                <a:cs typeface="Times New Roman" pitchFamily="18" charset="0"/>
              </a:rPr>
              <a:t>double</a:t>
            </a:r>
            <a:r>
              <a:rPr lang="en-US" sz="1600" b="1" dirty="0">
                <a:latin typeface="Courier New" pitchFamily="49" charset="0"/>
                <a:cs typeface="Times New Roman" pitchFamily="18" charset="0"/>
              </a:rPr>
              <a:t> sum</a:t>
            </a:r>
            <a:r>
              <a:rPr lang="ru-RU" sz="1600" b="1" dirty="0">
                <a:latin typeface="Courier New" pitchFamily="49" charset="0"/>
                <a:cs typeface="Times New Roman" pitchFamily="18" charset="0"/>
              </a:rPr>
              <a:t> = 0;</a:t>
            </a:r>
            <a:endParaRPr lang="ru-RU" sz="1600" b="1" dirty="0"/>
          </a:p>
          <a:p>
            <a:pPr algn="just" eaLnBrk="0" hangingPunct="0"/>
            <a:r>
              <a:rPr lang="ru-RU" sz="1600" b="1" dirty="0">
                <a:solidFill>
                  <a:srgbClr val="008000"/>
                </a:solidFill>
                <a:latin typeface="Courier New" pitchFamily="49" charset="0"/>
                <a:cs typeface="Times New Roman" pitchFamily="18" charset="0"/>
              </a:rPr>
              <a:t>      // </a:t>
            </a:r>
            <a:r>
              <a:rPr lang="en-US" sz="1600" b="1" dirty="0" smtClean="0">
                <a:solidFill>
                  <a:srgbClr val="008000"/>
                </a:solidFill>
                <a:latin typeface="Courier New" pitchFamily="49" charset="0"/>
                <a:cs typeface="Times New Roman" pitchFamily="18" charset="0"/>
              </a:rPr>
              <a:t>Calculate scalar product of the rows of A and BT</a:t>
            </a:r>
            <a:endParaRPr lang="ru-RU" sz="1600" b="1" dirty="0"/>
          </a:p>
          <a:p>
            <a:pPr algn="just" eaLnBrk="0" hangingPunct="0"/>
            <a:r>
              <a:rPr lang="ru-RU" sz="1600" b="1" dirty="0">
                <a:solidFill>
                  <a:srgbClr val="008000"/>
                </a:solidFill>
                <a:cs typeface="Times New Roman" pitchFamily="18" charset="0"/>
              </a:rPr>
              <a:t>                </a:t>
            </a:r>
            <a:r>
              <a:rPr lang="en-US" sz="1600" b="1" dirty="0">
                <a:solidFill>
                  <a:srgbClr val="008000"/>
                </a:solidFill>
                <a:cs typeface="Times New Roman" pitchFamily="18" charset="0"/>
              </a:rPr>
              <a:t>…</a:t>
            </a:r>
            <a:endParaRPr lang="ru-RU" sz="1600" b="1" dirty="0"/>
          </a:p>
          <a:p>
            <a:pPr algn="just" eaLnBrk="0" hangingPunct="0"/>
            <a:r>
              <a:rPr lang="en-US" sz="1600" b="1" dirty="0">
                <a:latin typeface="Courier New" pitchFamily="49" charset="0"/>
                <a:cs typeface="Times New Roman" pitchFamily="18" charset="0"/>
              </a:rPr>
              <a:t>      </a:t>
            </a:r>
            <a:r>
              <a:rPr lang="en-US" sz="1600" b="1" dirty="0">
                <a:solidFill>
                  <a:srgbClr val="0000FF"/>
                </a:solidFill>
                <a:latin typeface="Courier New" pitchFamily="49" charset="0"/>
                <a:cs typeface="Times New Roman" pitchFamily="18" charset="0"/>
              </a:rPr>
              <a:t>if</a:t>
            </a:r>
            <a:r>
              <a:rPr lang="en-US" sz="1600" b="1" dirty="0">
                <a:latin typeface="Courier New" pitchFamily="49" charset="0"/>
                <a:cs typeface="Times New Roman" pitchFamily="18" charset="0"/>
              </a:rPr>
              <a:t> (</a:t>
            </a:r>
            <a:r>
              <a:rPr lang="en-US" sz="1600" b="1" dirty="0" err="1">
                <a:latin typeface="Courier New" pitchFamily="49" charset="0"/>
                <a:cs typeface="Times New Roman" pitchFamily="18" charset="0"/>
              </a:rPr>
              <a:t>fabs</a:t>
            </a:r>
            <a:r>
              <a:rPr lang="en-US" sz="1600" b="1" dirty="0">
                <a:latin typeface="Courier New" pitchFamily="49" charset="0"/>
                <a:cs typeface="Times New Roman" pitchFamily="18" charset="0"/>
              </a:rPr>
              <a:t>(sum) &gt; ZERO_IN_CRS)</a:t>
            </a:r>
            <a:r>
              <a:rPr lang="ru-RU" sz="1600" b="1" dirty="0">
                <a:latin typeface="Courier New" pitchFamily="49" charset="0"/>
                <a:cs typeface="Times New Roman" pitchFamily="18" charset="0"/>
              </a:rPr>
              <a:t> </a:t>
            </a:r>
            <a:r>
              <a:rPr lang="en-US" sz="1600" b="1" dirty="0">
                <a:latin typeface="Courier New" pitchFamily="49" charset="0"/>
                <a:cs typeface="Times New Roman" pitchFamily="18" charset="0"/>
              </a:rPr>
              <a:t>{</a:t>
            </a:r>
            <a:endParaRPr lang="ru-RU" sz="1600" b="1" dirty="0"/>
          </a:p>
          <a:p>
            <a:pPr algn="just" eaLnBrk="0" hangingPunct="0"/>
            <a:r>
              <a:rPr lang="en-US" sz="1600" b="1" dirty="0">
                <a:latin typeface="Courier New" pitchFamily="49" charset="0"/>
                <a:cs typeface="Times New Roman" pitchFamily="18" charset="0"/>
              </a:rPr>
              <a:t>        </a:t>
            </a:r>
            <a:r>
              <a:rPr lang="en-US" sz="1600" b="1" dirty="0" err="1">
                <a:latin typeface="Courier New" pitchFamily="49" charset="0"/>
                <a:cs typeface="Times New Roman" pitchFamily="18" charset="0"/>
              </a:rPr>
              <a:t>columns.push_back</a:t>
            </a:r>
            <a:r>
              <a:rPr lang="en-US" sz="1600" b="1" dirty="0">
                <a:latin typeface="Courier New" pitchFamily="49" charset="0"/>
                <a:cs typeface="Times New Roman" pitchFamily="18" charset="0"/>
              </a:rPr>
              <a:t>(j);</a:t>
            </a:r>
            <a:r>
              <a:rPr lang="ru-RU" sz="1600" b="1" dirty="0">
                <a:latin typeface="Courier New" pitchFamily="49" charset="0"/>
                <a:cs typeface="Times New Roman" pitchFamily="18" charset="0"/>
              </a:rPr>
              <a:t> </a:t>
            </a:r>
            <a:r>
              <a:rPr lang="en-US" sz="1600" b="1" dirty="0" err="1">
                <a:latin typeface="Courier New" pitchFamily="49" charset="0"/>
                <a:cs typeface="Times New Roman" pitchFamily="18" charset="0"/>
              </a:rPr>
              <a:t>values.push_back</a:t>
            </a:r>
            <a:r>
              <a:rPr lang="en-US" sz="1600" b="1" dirty="0">
                <a:latin typeface="Courier New" pitchFamily="49" charset="0"/>
                <a:cs typeface="Times New Roman" pitchFamily="18" charset="0"/>
              </a:rPr>
              <a:t>(sum);  </a:t>
            </a:r>
            <a:r>
              <a:rPr lang="en-US" sz="1600" b="1" dirty="0" err="1">
                <a:latin typeface="Courier New" pitchFamily="49" charset="0"/>
                <a:cs typeface="Times New Roman" pitchFamily="18" charset="0"/>
              </a:rPr>
              <a:t>rowNZ</a:t>
            </a:r>
            <a:r>
              <a:rPr lang="en-US" sz="1600" b="1" dirty="0">
                <a:latin typeface="Courier New" pitchFamily="49" charset="0"/>
                <a:cs typeface="Times New Roman" pitchFamily="18" charset="0"/>
              </a:rPr>
              <a:t>++;</a:t>
            </a:r>
            <a:endParaRPr lang="ru-RU" sz="1600" b="1" dirty="0"/>
          </a:p>
          <a:p>
            <a:pPr algn="just" eaLnBrk="0" hangingPunct="0"/>
            <a:r>
              <a:rPr lang="en-US" sz="1600" b="1" dirty="0">
                <a:latin typeface="Courier New" pitchFamily="49" charset="0"/>
                <a:cs typeface="Times New Roman" pitchFamily="18" charset="0"/>
              </a:rPr>
              <a:t>      }</a:t>
            </a:r>
            <a:endParaRPr lang="ru-RU" sz="1600" b="1" dirty="0"/>
          </a:p>
          <a:p>
            <a:pPr algn="just" eaLnBrk="0" hangingPunct="0"/>
            <a:r>
              <a:rPr lang="en-US" sz="1600" b="1" dirty="0">
                <a:latin typeface="Courier New" pitchFamily="49" charset="0"/>
                <a:cs typeface="Times New Roman" pitchFamily="18" charset="0"/>
              </a:rPr>
              <a:t>    }</a:t>
            </a:r>
            <a:endParaRPr lang="ru-RU" sz="1600" b="1" dirty="0"/>
          </a:p>
          <a:p>
            <a:pPr algn="just" eaLnBrk="0" hangingPunct="0"/>
            <a:r>
              <a:rPr lang="en-US" sz="1600" b="1" dirty="0">
                <a:latin typeface="Courier New" pitchFamily="49" charset="0"/>
                <a:cs typeface="Times New Roman" pitchFamily="18" charset="0"/>
              </a:rPr>
              <a:t>    </a:t>
            </a:r>
            <a:r>
              <a:rPr lang="en-US" sz="1600" b="1" dirty="0" err="1">
                <a:latin typeface="Courier New" pitchFamily="49" charset="0"/>
                <a:cs typeface="Times New Roman" pitchFamily="18" charset="0"/>
              </a:rPr>
              <a:t>row_index.push_back</a:t>
            </a:r>
            <a:r>
              <a:rPr lang="en-US" sz="1600" b="1" dirty="0">
                <a:latin typeface="Courier New" pitchFamily="49" charset="0"/>
                <a:cs typeface="Times New Roman" pitchFamily="18" charset="0"/>
              </a:rPr>
              <a:t>(</a:t>
            </a:r>
            <a:r>
              <a:rPr lang="en-US" sz="1600" b="1" dirty="0" err="1">
                <a:latin typeface="Courier New" pitchFamily="49" charset="0"/>
                <a:cs typeface="Times New Roman" pitchFamily="18" charset="0"/>
              </a:rPr>
              <a:t>rowNZ</a:t>
            </a:r>
            <a:r>
              <a:rPr lang="en-US" sz="1600" b="1" dirty="0">
                <a:latin typeface="Courier New" pitchFamily="49" charset="0"/>
                <a:cs typeface="Times New Roman" pitchFamily="18" charset="0"/>
              </a:rPr>
              <a:t> + </a:t>
            </a:r>
            <a:r>
              <a:rPr lang="en-US" sz="1600" b="1" dirty="0" err="1">
                <a:latin typeface="Courier New" pitchFamily="49" charset="0"/>
                <a:cs typeface="Times New Roman" pitchFamily="18" charset="0"/>
              </a:rPr>
              <a:t>row_index</a:t>
            </a:r>
            <a:r>
              <a:rPr lang="en-US" sz="1600" b="1" dirty="0">
                <a:latin typeface="Courier New" pitchFamily="49" charset="0"/>
                <a:cs typeface="Times New Roman" pitchFamily="18" charset="0"/>
              </a:rPr>
              <a:t>[</a:t>
            </a:r>
            <a:r>
              <a:rPr lang="en-US" sz="1600" b="1" dirty="0" err="1">
                <a:latin typeface="Courier New" pitchFamily="49" charset="0"/>
                <a:cs typeface="Times New Roman" pitchFamily="18" charset="0"/>
              </a:rPr>
              <a:t>i</a:t>
            </a:r>
            <a:r>
              <a:rPr lang="en-US" sz="1600" b="1" dirty="0">
                <a:latin typeface="Courier New" pitchFamily="49" charset="0"/>
                <a:cs typeface="Times New Roman" pitchFamily="18" charset="0"/>
              </a:rPr>
              <a:t>]);</a:t>
            </a:r>
            <a:endParaRPr lang="ru-RU" sz="1600" b="1" dirty="0"/>
          </a:p>
          <a:p>
            <a:pPr algn="just" eaLnBrk="0" hangingPunct="0"/>
            <a:r>
              <a:rPr lang="en-US" sz="1600" b="1" dirty="0">
                <a:latin typeface="Courier New" pitchFamily="49" charset="0"/>
                <a:cs typeface="Times New Roman" pitchFamily="18" charset="0"/>
              </a:rPr>
              <a:t>  }</a:t>
            </a:r>
          </a:p>
          <a:p>
            <a:pPr algn="just" eaLnBrk="0" hangingPunct="0"/>
            <a:r>
              <a:rPr lang="en-US" sz="1600" b="1" dirty="0">
                <a:latin typeface="Courier New" pitchFamily="49" charset="0"/>
                <a:cs typeface="Times New Roman" pitchFamily="18" charset="0"/>
              </a:rPr>
              <a:t>  </a:t>
            </a:r>
            <a:r>
              <a:rPr lang="en-US" sz="1600" b="1" dirty="0" err="1">
                <a:latin typeface="Courier New" pitchFamily="49" charset="0"/>
                <a:cs typeface="Times New Roman" pitchFamily="18" charset="0"/>
              </a:rPr>
              <a:t>InitializeMatrix</a:t>
            </a:r>
            <a:r>
              <a:rPr lang="en-US" sz="1600" b="1" dirty="0">
                <a:latin typeface="Courier New" pitchFamily="49" charset="0"/>
                <a:cs typeface="Times New Roman" pitchFamily="18" charset="0"/>
              </a:rPr>
              <a:t>(N, </a:t>
            </a:r>
            <a:r>
              <a:rPr lang="en-US" sz="1600" b="1" dirty="0" err="1">
                <a:latin typeface="Courier New" pitchFamily="49" charset="0"/>
                <a:cs typeface="Times New Roman" pitchFamily="18" charset="0"/>
              </a:rPr>
              <a:t>columns.size</a:t>
            </a:r>
            <a:r>
              <a:rPr lang="en-US" sz="1600" b="1" dirty="0">
                <a:latin typeface="Courier New" pitchFamily="49" charset="0"/>
                <a:cs typeface="Times New Roman" pitchFamily="18" charset="0"/>
              </a:rPr>
              <a:t>(), C);</a:t>
            </a:r>
            <a:endParaRPr lang="ru-RU" sz="1600" b="1" dirty="0"/>
          </a:p>
          <a:p>
            <a:pPr algn="just" eaLnBrk="0" hangingPunct="0"/>
            <a:r>
              <a:rPr lang="en-US" sz="1600" b="1" dirty="0">
                <a:latin typeface="Courier New" pitchFamily="49" charset="0"/>
                <a:cs typeface="Times New Roman" pitchFamily="18" charset="0"/>
              </a:rPr>
              <a:t>  </a:t>
            </a:r>
            <a:r>
              <a:rPr lang="en-US" sz="1600" b="1" dirty="0">
                <a:solidFill>
                  <a:srgbClr val="0000FF"/>
                </a:solidFill>
                <a:latin typeface="Courier New" pitchFamily="49" charset="0"/>
                <a:cs typeface="Times New Roman" pitchFamily="18" charset="0"/>
              </a:rPr>
              <a:t>for</a:t>
            </a:r>
            <a:r>
              <a:rPr lang="en-US" sz="1600" b="1" dirty="0">
                <a:latin typeface="Courier New" pitchFamily="49" charset="0"/>
                <a:cs typeface="Times New Roman" pitchFamily="18" charset="0"/>
              </a:rPr>
              <a:t> (</a:t>
            </a:r>
            <a:r>
              <a:rPr lang="en-US" sz="1600" b="1" dirty="0" err="1">
                <a:solidFill>
                  <a:srgbClr val="0000FF"/>
                </a:solidFill>
                <a:latin typeface="Courier New" pitchFamily="49" charset="0"/>
                <a:cs typeface="Times New Roman" pitchFamily="18" charset="0"/>
              </a:rPr>
              <a:t>int</a:t>
            </a:r>
            <a:r>
              <a:rPr lang="en-US" sz="1600" b="1" dirty="0">
                <a:latin typeface="Courier New" pitchFamily="49" charset="0"/>
                <a:cs typeface="Times New Roman" pitchFamily="18" charset="0"/>
              </a:rPr>
              <a:t> j = 0; j &lt; </a:t>
            </a:r>
            <a:r>
              <a:rPr lang="en-US" sz="1600" b="1" dirty="0" err="1">
                <a:latin typeface="Courier New" pitchFamily="49" charset="0"/>
                <a:cs typeface="Times New Roman" pitchFamily="18" charset="0"/>
              </a:rPr>
              <a:t>columns.size</a:t>
            </a:r>
            <a:r>
              <a:rPr lang="en-US" sz="1600" b="1" dirty="0">
                <a:latin typeface="Courier New" pitchFamily="49" charset="0"/>
                <a:cs typeface="Times New Roman" pitchFamily="18" charset="0"/>
              </a:rPr>
              <a:t>(); j++) {</a:t>
            </a:r>
            <a:endParaRPr lang="ru-RU" sz="1600" b="1" dirty="0"/>
          </a:p>
          <a:p>
            <a:pPr algn="just" eaLnBrk="0" hangingPunct="0"/>
            <a:r>
              <a:rPr lang="en-US" sz="1600" b="1" dirty="0">
                <a:latin typeface="Courier New" pitchFamily="49" charset="0"/>
                <a:cs typeface="Times New Roman" pitchFamily="18" charset="0"/>
              </a:rPr>
              <a:t>    </a:t>
            </a:r>
            <a:r>
              <a:rPr lang="en-US" sz="1600" b="1" dirty="0" err="1">
                <a:latin typeface="Courier New" pitchFamily="49" charset="0"/>
                <a:cs typeface="Times New Roman" pitchFamily="18" charset="0"/>
              </a:rPr>
              <a:t>C.Col</a:t>
            </a:r>
            <a:r>
              <a:rPr lang="en-US" sz="1600" b="1" dirty="0">
                <a:latin typeface="Courier New" pitchFamily="49" charset="0"/>
                <a:cs typeface="Times New Roman" pitchFamily="18" charset="0"/>
              </a:rPr>
              <a:t>[j] = columns[j];</a:t>
            </a:r>
            <a:r>
              <a:rPr lang="ru-RU" sz="1600" b="1" dirty="0">
                <a:latin typeface="Courier New" pitchFamily="49" charset="0"/>
                <a:cs typeface="Times New Roman" pitchFamily="18" charset="0"/>
              </a:rPr>
              <a:t> </a:t>
            </a:r>
            <a:r>
              <a:rPr lang="en-US" sz="1600" b="1" dirty="0" err="1">
                <a:latin typeface="Courier New" pitchFamily="49" charset="0"/>
                <a:cs typeface="Times New Roman" pitchFamily="18" charset="0"/>
              </a:rPr>
              <a:t>C.Value</a:t>
            </a:r>
            <a:r>
              <a:rPr lang="en-US" sz="1600" b="1" dirty="0">
                <a:latin typeface="Courier New" pitchFamily="49" charset="0"/>
                <a:cs typeface="Times New Roman" pitchFamily="18" charset="0"/>
              </a:rPr>
              <a:t>[j] = values[j];</a:t>
            </a:r>
            <a:endParaRPr lang="ru-RU" sz="1600" b="1" dirty="0"/>
          </a:p>
          <a:p>
            <a:pPr algn="just" eaLnBrk="0" hangingPunct="0"/>
            <a:r>
              <a:rPr lang="en-US" sz="1600" b="1" dirty="0">
                <a:latin typeface="Courier New" pitchFamily="49" charset="0"/>
                <a:cs typeface="Times New Roman" pitchFamily="18" charset="0"/>
              </a:rPr>
              <a:t>  }</a:t>
            </a:r>
            <a:endParaRPr lang="ru-RU" sz="1600" b="1" dirty="0"/>
          </a:p>
          <a:p>
            <a:pPr algn="just" eaLnBrk="0" hangingPunct="0"/>
            <a:r>
              <a:rPr lang="en-US" sz="1600" b="1" dirty="0">
                <a:latin typeface="Courier New" pitchFamily="49" charset="0"/>
                <a:cs typeface="Times New Roman" pitchFamily="18" charset="0"/>
              </a:rPr>
              <a:t>  </a:t>
            </a:r>
            <a:r>
              <a:rPr lang="en-US" sz="1600" b="1" dirty="0">
                <a:solidFill>
                  <a:srgbClr val="0000FF"/>
                </a:solidFill>
                <a:latin typeface="Courier New" pitchFamily="49" charset="0"/>
                <a:cs typeface="Times New Roman" pitchFamily="18" charset="0"/>
              </a:rPr>
              <a:t>for</a:t>
            </a:r>
            <a:r>
              <a:rPr lang="en-US" sz="1600" b="1" dirty="0">
                <a:latin typeface="Courier New" pitchFamily="49" charset="0"/>
                <a:cs typeface="Times New Roman" pitchFamily="18" charset="0"/>
              </a:rPr>
              <a:t>(</a:t>
            </a:r>
            <a:r>
              <a:rPr lang="en-US" sz="1600" b="1" dirty="0" err="1">
                <a:solidFill>
                  <a:srgbClr val="0000FF"/>
                </a:solidFill>
                <a:latin typeface="Courier New" pitchFamily="49" charset="0"/>
                <a:cs typeface="Times New Roman" pitchFamily="18" charset="0"/>
              </a:rPr>
              <a:t>int</a:t>
            </a:r>
            <a:r>
              <a:rPr lang="en-US" sz="1600" b="1" dirty="0">
                <a:latin typeface="Courier New" pitchFamily="49" charset="0"/>
                <a:cs typeface="Times New Roman" pitchFamily="18" charset="0"/>
              </a:rPr>
              <a:t> </a:t>
            </a:r>
            <a:r>
              <a:rPr lang="en-US" sz="1600" b="1" dirty="0" err="1">
                <a:latin typeface="Courier New" pitchFamily="49" charset="0"/>
                <a:cs typeface="Times New Roman" pitchFamily="18" charset="0"/>
              </a:rPr>
              <a:t>i</a:t>
            </a:r>
            <a:r>
              <a:rPr lang="en-US" sz="1600" b="1" dirty="0">
                <a:latin typeface="Courier New" pitchFamily="49" charset="0"/>
                <a:cs typeface="Times New Roman" pitchFamily="18" charset="0"/>
              </a:rPr>
              <a:t> = 0; </a:t>
            </a:r>
            <a:r>
              <a:rPr lang="en-US" sz="1600" b="1" dirty="0" err="1">
                <a:latin typeface="Courier New" pitchFamily="49" charset="0"/>
                <a:cs typeface="Times New Roman" pitchFamily="18" charset="0"/>
              </a:rPr>
              <a:t>i</a:t>
            </a:r>
            <a:r>
              <a:rPr lang="en-US" sz="1600" b="1" dirty="0">
                <a:latin typeface="Courier New" pitchFamily="49" charset="0"/>
                <a:cs typeface="Times New Roman" pitchFamily="18" charset="0"/>
              </a:rPr>
              <a:t> &lt;= N; </a:t>
            </a:r>
            <a:r>
              <a:rPr lang="en-US" sz="1600" b="1" dirty="0" err="1">
                <a:latin typeface="Courier New" pitchFamily="49" charset="0"/>
                <a:cs typeface="Times New Roman" pitchFamily="18" charset="0"/>
              </a:rPr>
              <a:t>i</a:t>
            </a:r>
            <a:r>
              <a:rPr lang="en-US" sz="1600" b="1" dirty="0">
                <a:latin typeface="Courier New" pitchFamily="49" charset="0"/>
                <a:cs typeface="Times New Roman" pitchFamily="18" charset="0"/>
              </a:rPr>
              <a:t>++) </a:t>
            </a:r>
            <a:r>
              <a:rPr lang="en-US" sz="1600" b="1" dirty="0" err="1">
                <a:latin typeface="Courier New" pitchFamily="49" charset="0"/>
                <a:cs typeface="Times New Roman" pitchFamily="18" charset="0"/>
              </a:rPr>
              <a:t>C.RowIndex</a:t>
            </a:r>
            <a:r>
              <a:rPr lang="en-US" sz="1600" b="1" dirty="0">
                <a:latin typeface="Courier New" pitchFamily="49" charset="0"/>
                <a:cs typeface="Times New Roman" pitchFamily="18" charset="0"/>
              </a:rPr>
              <a:t>[</a:t>
            </a:r>
            <a:r>
              <a:rPr lang="en-US" sz="1600" b="1" dirty="0" err="1">
                <a:latin typeface="Courier New" pitchFamily="49" charset="0"/>
                <a:cs typeface="Times New Roman" pitchFamily="18" charset="0"/>
              </a:rPr>
              <a:t>i</a:t>
            </a:r>
            <a:r>
              <a:rPr lang="en-US" sz="1600" b="1" dirty="0">
                <a:latin typeface="Courier New" pitchFamily="49" charset="0"/>
                <a:cs typeface="Times New Roman" pitchFamily="18" charset="0"/>
              </a:rPr>
              <a:t>] = </a:t>
            </a:r>
            <a:r>
              <a:rPr lang="en-US" sz="1600" b="1" dirty="0" err="1">
                <a:latin typeface="Courier New" pitchFamily="49" charset="0"/>
                <a:cs typeface="Times New Roman" pitchFamily="18" charset="0"/>
              </a:rPr>
              <a:t>row_index</a:t>
            </a:r>
            <a:r>
              <a:rPr lang="en-US" sz="1600" b="1" dirty="0">
                <a:latin typeface="Courier New" pitchFamily="49" charset="0"/>
                <a:cs typeface="Times New Roman" pitchFamily="18" charset="0"/>
              </a:rPr>
              <a:t>[</a:t>
            </a:r>
            <a:r>
              <a:rPr lang="en-US" sz="1600" b="1" dirty="0" err="1">
                <a:latin typeface="Courier New" pitchFamily="49" charset="0"/>
                <a:cs typeface="Times New Roman" pitchFamily="18" charset="0"/>
              </a:rPr>
              <a:t>i</a:t>
            </a:r>
            <a:r>
              <a:rPr lang="en-US" sz="1600" b="1" dirty="0">
                <a:latin typeface="Courier New" pitchFamily="49" charset="0"/>
                <a:cs typeface="Times New Roman" pitchFamily="18" charset="0"/>
              </a:rPr>
              <a:t>];</a:t>
            </a:r>
            <a:endParaRPr lang="ru-RU" sz="1600" b="1" dirty="0"/>
          </a:p>
          <a:p>
            <a:pPr algn="just" eaLnBrk="0" hangingPunct="0"/>
            <a:r>
              <a:rPr lang="en-US" sz="1600" b="1" dirty="0">
                <a:latin typeface="Courier New" pitchFamily="49" charset="0"/>
                <a:cs typeface="Times New Roman" pitchFamily="18" charset="0"/>
              </a:rPr>
              <a:t>  </a:t>
            </a:r>
            <a:r>
              <a:rPr lang="en-US" sz="1600" b="1" dirty="0" err="1">
                <a:latin typeface="Courier New" pitchFamily="49" charset="0"/>
                <a:cs typeface="Times New Roman" pitchFamily="18" charset="0"/>
              </a:rPr>
              <a:t>clock_t</a:t>
            </a:r>
            <a:r>
              <a:rPr lang="en-US" sz="1600" b="1" dirty="0">
                <a:latin typeface="Courier New" pitchFamily="49" charset="0"/>
                <a:cs typeface="Times New Roman" pitchFamily="18" charset="0"/>
              </a:rPr>
              <a:t> finish = clock();</a:t>
            </a:r>
            <a:endParaRPr lang="ru-RU" sz="1600" b="1" dirty="0"/>
          </a:p>
          <a:p>
            <a:pPr algn="just" eaLnBrk="0" hangingPunct="0"/>
            <a:r>
              <a:rPr lang="en-US" sz="1600" b="1" dirty="0">
                <a:latin typeface="Courier New" pitchFamily="49" charset="0"/>
                <a:cs typeface="Times New Roman" pitchFamily="18" charset="0"/>
              </a:rPr>
              <a:t>  time = (</a:t>
            </a:r>
            <a:r>
              <a:rPr lang="en-US" sz="1600" b="1" dirty="0">
                <a:solidFill>
                  <a:srgbClr val="0000FF"/>
                </a:solidFill>
                <a:latin typeface="Courier New" pitchFamily="49" charset="0"/>
                <a:cs typeface="Times New Roman" pitchFamily="18" charset="0"/>
              </a:rPr>
              <a:t>double</a:t>
            </a:r>
            <a:r>
              <a:rPr lang="en-US" sz="1600" b="1" dirty="0">
                <a:latin typeface="Courier New" pitchFamily="49" charset="0"/>
                <a:cs typeface="Times New Roman" pitchFamily="18" charset="0"/>
              </a:rPr>
              <a:t>)(finish - start) / CLOCKS_PER_SEC;</a:t>
            </a:r>
            <a:endParaRPr lang="ru-RU" sz="1600" b="1" dirty="0"/>
          </a:p>
          <a:p>
            <a:pPr algn="just" eaLnBrk="0" hangingPunct="0"/>
            <a:r>
              <a:rPr lang="en-US" sz="1600" b="1" dirty="0">
                <a:latin typeface="Courier New" pitchFamily="49" charset="0"/>
                <a:cs typeface="Times New Roman" pitchFamily="18" charset="0"/>
              </a:rPr>
              <a:t>  </a:t>
            </a:r>
            <a:r>
              <a:rPr lang="ru-RU" sz="1600" b="1" dirty="0" err="1">
                <a:solidFill>
                  <a:srgbClr val="0000FF"/>
                </a:solidFill>
                <a:latin typeface="Courier New" pitchFamily="49" charset="0"/>
                <a:cs typeface="Times New Roman" pitchFamily="18" charset="0"/>
              </a:rPr>
              <a:t>return</a:t>
            </a:r>
            <a:r>
              <a:rPr lang="ru-RU" sz="1600" b="1" dirty="0">
                <a:latin typeface="Courier New" pitchFamily="49" charset="0"/>
                <a:cs typeface="Times New Roman" pitchFamily="18" charset="0"/>
              </a:rPr>
              <a:t> 0;</a:t>
            </a:r>
            <a:endParaRPr lang="ru-RU" sz="1600" b="1" dirty="0"/>
          </a:p>
          <a:p>
            <a:pPr algn="just" eaLnBrk="0" hangingPunct="0"/>
            <a:r>
              <a:rPr lang="ru-RU" sz="1600" b="1" dirty="0">
                <a:latin typeface="Courier New" pitchFamily="49" charset="0"/>
                <a:cs typeface="Times New Roman" pitchFamily="18" charset="0"/>
              </a:rPr>
              <a:t>}</a:t>
            </a:r>
            <a:endParaRPr lang="ru-RU" sz="1600" b="1"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Заголовок 1"/>
          <p:cNvSpPr>
            <a:spLocks noGrp="1"/>
          </p:cNvSpPr>
          <p:nvPr>
            <p:ph type="title"/>
          </p:nvPr>
        </p:nvSpPr>
        <p:spPr/>
        <p:txBody>
          <a:bodyPr/>
          <a:lstStyle/>
          <a:p>
            <a:r>
              <a:rPr lang="en-US" dirty="0"/>
              <a:t>Naive sequential version</a:t>
            </a:r>
            <a:r>
              <a:rPr lang="ru-RU" dirty="0"/>
              <a:t>…</a:t>
            </a:r>
            <a:endParaRPr lang="ru-RU" dirty="0" smtClean="0"/>
          </a:p>
        </p:txBody>
      </p:sp>
      <p:sp>
        <p:nvSpPr>
          <p:cNvPr id="74755" name="Содержимое 2"/>
          <p:cNvSpPr>
            <a:spLocks noGrp="1"/>
          </p:cNvSpPr>
          <p:nvPr>
            <p:ph idx="1"/>
          </p:nvPr>
        </p:nvSpPr>
        <p:spPr>
          <a:xfrm>
            <a:off x="495300" y="1196975"/>
            <a:ext cx="8915400" cy="1295400"/>
          </a:xfrm>
        </p:spPr>
        <p:txBody>
          <a:bodyPr/>
          <a:lstStyle/>
          <a:p>
            <a:r>
              <a:rPr lang="en-US" dirty="0" smtClean="0"/>
              <a:t>Sparse vectors scalar multiplication </a:t>
            </a:r>
            <a:r>
              <a:rPr lang="ru-RU" dirty="0" smtClean="0"/>
              <a:t>(</a:t>
            </a:r>
            <a:r>
              <a:rPr lang="en-US" dirty="0" smtClean="0"/>
              <a:t>for the matrix rows</a:t>
            </a:r>
            <a:r>
              <a:rPr lang="ru-RU" dirty="0" smtClean="0"/>
              <a:t>) – </a:t>
            </a:r>
            <a:r>
              <a:rPr lang="en-US" dirty="0" smtClean="0"/>
              <a:t>an algorithm core</a:t>
            </a:r>
            <a:r>
              <a:rPr lang="ru-RU" dirty="0" smtClean="0"/>
              <a:t>.</a:t>
            </a:r>
          </a:p>
          <a:p>
            <a:r>
              <a:rPr lang="en-US" dirty="0" smtClean="0"/>
              <a:t>Elementary variant:</a:t>
            </a:r>
            <a:endParaRPr lang="ru-RU" dirty="0" smtClean="0"/>
          </a:p>
        </p:txBody>
      </p:sp>
      <p:sp>
        <p:nvSpPr>
          <p:cNvPr id="74756"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9DBE9539-3519-419B-BC8A-789C5A40C3B1}" type="slidenum">
              <a:rPr lang="ru-RU" smtClean="0"/>
              <a:pPr>
                <a:defRPr/>
              </a:pPr>
              <a:t>53</a:t>
            </a:fld>
            <a:endParaRPr lang="ru-RU"/>
          </a:p>
        </p:txBody>
      </p:sp>
      <p:sp>
        <p:nvSpPr>
          <p:cNvPr id="74759" name="Rectangle 1"/>
          <p:cNvSpPr>
            <a:spLocks noChangeArrowheads="1"/>
          </p:cNvSpPr>
          <p:nvPr/>
        </p:nvSpPr>
        <p:spPr bwMode="auto">
          <a:xfrm>
            <a:off x="415925" y="2909888"/>
            <a:ext cx="9264650" cy="2247900"/>
          </a:xfrm>
          <a:prstGeom prst="rect">
            <a:avLst/>
          </a:prstGeom>
          <a:solidFill>
            <a:srgbClr val="CCCCCC"/>
          </a:solidFill>
          <a:ln w="9525">
            <a:noFill/>
            <a:miter lim="800000"/>
            <a:headEnd/>
            <a:tailEnd/>
          </a:ln>
        </p:spPr>
        <p:txBody>
          <a:bodyPr anchor="ctr">
            <a:spAutoFit/>
          </a:bodyPr>
          <a:lstStyle/>
          <a:p>
            <a:pPr algn="l" eaLnBrk="0" hangingPunct="0"/>
            <a:r>
              <a:rPr lang="en-US" sz="2000" b="1">
                <a:solidFill>
                  <a:srgbClr val="0000FF"/>
                </a:solidFill>
                <a:latin typeface="Courier New" pitchFamily="49" charset="0"/>
                <a:cs typeface="Times New Roman" pitchFamily="18" charset="0"/>
              </a:rPr>
              <a:t>for</a:t>
            </a:r>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k = A.RowIndex[i]; k &lt; A.RowIndex[i + 1]; k++)</a:t>
            </a:r>
            <a:endParaRPr lang="ru-RU" sz="2000" b="1"/>
          </a:p>
          <a:p>
            <a:pPr algn="l"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for</a:t>
            </a:r>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l = B.RowIndex[j]; l &lt; B.RowIndex[j + 1]; l++)</a:t>
            </a:r>
            <a:endParaRPr lang="ru-RU" sz="2000" b="1"/>
          </a:p>
          <a:p>
            <a:pPr algn="l"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if</a:t>
            </a:r>
            <a:r>
              <a:rPr lang="en-US" sz="2000" b="1">
                <a:latin typeface="Courier New" pitchFamily="49" charset="0"/>
                <a:cs typeface="Times New Roman" pitchFamily="18" charset="0"/>
              </a:rPr>
              <a:t> (A.Col[k] == B.Col[l])</a:t>
            </a:r>
            <a:endParaRPr lang="ru-RU" sz="2000" b="1"/>
          </a:p>
          <a:p>
            <a:pPr algn="l" eaLnBrk="0" hangingPunct="0"/>
            <a:r>
              <a:rPr lang="en-US" sz="2000" b="1">
                <a:latin typeface="Courier New" pitchFamily="49" charset="0"/>
                <a:cs typeface="Times New Roman" pitchFamily="18" charset="0"/>
              </a:rPr>
              <a:t>      {</a:t>
            </a:r>
            <a:endParaRPr lang="ru-RU" sz="2000" b="1"/>
          </a:p>
          <a:p>
            <a:pPr algn="l" eaLnBrk="0" hangingPunct="0"/>
            <a:r>
              <a:rPr lang="en-US" sz="2000" b="1">
                <a:latin typeface="Courier New" pitchFamily="49" charset="0"/>
                <a:cs typeface="Times New Roman" pitchFamily="18" charset="0"/>
              </a:rPr>
              <a:t>        sum += A.Value[k] * B.Value[l];</a:t>
            </a:r>
            <a:endParaRPr lang="ru-RU" sz="2000" b="1"/>
          </a:p>
          <a:p>
            <a:pPr algn="l"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break</a:t>
            </a:r>
            <a:r>
              <a:rPr lang="ru-RU" sz="2000" b="1">
                <a:latin typeface="Courier New" pitchFamily="49" charset="0"/>
                <a:cs typeface="Times New Roman" pitchFamily="18" charset="0"/>
              </a:rPr>
              <a:t>;</a:t>
            </a:r>
            <a:endParaRPr lang="ru-RU" sz="2000" b="1"/>
          </a:p>
          <a:p>
            <a:pPr algn="l" eaLnBrk="0" hangingPunct="0"/>
            <a:r>
              <a:rPr lang="ru-RU" sz="2000" b="1">
                <a:latin typeface="Courier New" pitchFamily="49" charset="0"/>
                <a:cs typeface="Times New Roman" pitchFamily="18" charset="0"/>
              </a:rPr>
              <a:t>      }</a:t>
            </a:r>
            <a:endParaRPr lang="ru-RU" sz="2000" b="1"/>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Заголовок 1"/>
          <p:cNvSpPr>
            <a:spLocks noGrp="1"/>
          </p:cNvSpPr>
          <p:nvPr>
            <p:ph type="title"/>
          </p:nvPr>
        </p:nvSpPr>
        <p:spPr/>
        <p:txBody>
          <a:bodyPr/>
          <a:lstStyle/>
          <a:p>
            <a:r>
              <a:rPr lang="en-US" dirty="0"/>
              <a:t>Naive sequential version</a:t>
            </a:r>
            <a:r>
              <a:rPr lang="ru-RU" dirty="0"/>
              <a:t>…</a:t>
            </a:r>
            <a:endParaRPr lang="ru-RU" dirty="0" smtClean="0"/>
          </a:p>
        </p:txBody>
      </p:sp>
      <p:sp>
        <p:nvSpPr>
          <p:cNvPr id="3" name="Содержимое 2"/>
          <p:cNvSpPr>
            <a:spLocks noGrp="1"/>
          </p:cNvSpPr>
          <p:nvPr>
            <p:ph idx="1"/>
          </p:nvPr>
        </p:nvSpPr>
        <p:spPr/>
        <p:txBody>
          <a:bodyPr/>
          <a:lstStyle/>
          <a:p>
            <a:pPr>
              <a:defRPr/>
            </a:pPr>
            <a:r>
              <a:rPr lang="en-US" b="1" u="sng" dirty="0" smtClean="0"/>
              <a:t>Task</a:t>
            </a:r>
            <a:endParaRPr lang="ru-RU" b="1" dirty="0" smtClean="0"/>
          </a:p>
          <a:p>
            <a:pPr lvl="1">
              <a:defRPr/>
            </a:pPr>
            <a:r>
              <a:rPr lang="en-US" dirty="0" smtClean="0">
                <a:ea typeface="+mn-ea"/>
              </a:rPr>
              <a:t>Make all necessary changes to the code</a:t>
            </a:r>
            <a:r>
              <a:rPr lang="ru-RU" dirty="0" smtClean="0">
                <a:ea typeface="+mn-ea"/>
              </a:rPr>
              <a:t>. </a:t>
            </a:r>
          </a:p>
          <a:p>
            <a:pPr lvl="1">
              <a:defRPr/>
            </a:pPr>
            <a:r>
              <a:rPr lang="en-US" dirty="0" smtClean="0">
                <a:ea typeface="+mn-ea"/>
              </a:rPr>
              <a:t>Pass on to use Intel C</a:t>
            </a:r>
            <a:r>
              <a:rPr lang="ru-RU" dirty="0" smtClean="0">
                <a:ea typeface="+mn-ea"/>
              </a:rPr>
              <a:t>++ </a:t>
            </a:r>
            <a:r>
              <a:rPr lang="en-US" dirty="0" smtClean="0">
                <a:ea typeface="+mn-ea"/>
              </a:rPr>
              <a:t>Compiler from the Intel Parallel Studio XE tool package</a:t>
            </a:r>
            <a:r>
              <a:rPr lang="ru-RU" dirty="0" smtClean="0">
                <a:ea typeface="+mn-ea"/>
              </a:rPr>
              <a:t>. </a:t>
            </a:r>
          </a:p>
          <a:p>
            <a:pPr lvl="1">
              <a:defRPr/>
            </a:pPr>
            <a:r>
              <a:rPr lang="en-US" dirty="0" smtClean="0">
                <a:ea typeface="+mn-ea"/>
              </a:rPr>
              <a:t>Achieve code compilation, linkage and correct program results</a:t>
            </a:r>
            <a:r>
              <a:rPr lang="ru-RU" dirty="0" smtClean="0">
                <a:ea typeface="+mn-ea"/>
              </a:rPr>
              <a:t>.</a:t>
            </a:r>
          </a:p>
        </p:txBody>
      </p:sp>
      <p:sp>
        <p:nvSpPr>
          <p:cNvPr id="75780"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4DB71A31-7935-4B11-9944-A058B259F0F9}" type="slidenum">
              <a:rPr lang="ru-RU" smtClean="0"/>
              <a:pPr>
                <a:defRPr/>
              </a:pPr>
              <a:t>54</a:t>
            </a:fld>
            <a:endParaRPr lang="ru-RU"/>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Заголовок 1"/>
          <p:cNvSpPr>
            <a:spLocks noGrp="1"/>
          </p:cNvSpPr>
          <p:nvPr>
            <p:ph type="title"/>
          </p:nvPr>
        </p:nvSpPr>
        <p:spPr/>
        <p:txBody>
          <a:bodyPr/>
          <a:lstStyle/>
          <a:p>
            <a:r>
              <a:rPr lang="en-US" dirty="0"/>
              <a:t>Naive sequential version</a:t>
            </a:r>
            <a:r>
              <a:rPr lang="ru-RU" dirty="0"/>
              <a:t>…</a:t>
            </a:r>
            <a:endParaRPr lang="ru-RU" dirty="0" smtClean="0"/>
          </a:p>
        </p:txBody>
      </p:sp>
      <p:sp>
        <p:nvSpPr>
          <p:cNvPr id="76803" name="Содержимое 2"/>
          <p:cNvSpPr>
            <a:spLocks noGrp="1"/>
          </p:cNvSpPr>
          <p:nvPr>
            <p:ph idx="1"/>
          </p:nvPr>
        </p:nvSpPr>
        <p:spPr/>
        <p:txBody>
          <a:bodyPr/>
          <a:lstStyle/>
          <a:p>
            <a:r>
              <a:rPr lang="en-US" dirty="0" smtClean="0"/>
              <a:t>For comparison, let us present the results obtained on the test infrastructure described before</a:t>
            </a:r>
            <a:r>
              <a:rPr lang="ru-RU" dirty="0" smtClean="0"/>
              <a:t>. </a:t>
            </a:r>
          </a:p>
          <a:p>
            <a:endParaRPr lang="ru-RU" dirty="0" smtClean="0"/>
          </a:p>
        </p:txBody>
      </p:sp>
      <p:sp>
        <p:nvSpPr>
          <p:cNvPr id="76804"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387D8E6A-3559-489B-A3F8-33A496830CA6}" type="slidenum">
              <a:rPr lang="ru-RU" smtClean="0"/>
              <a:pPr>
                <a:defRPr/>
              </a:pPr>
              <a:t>55</a:t>
            </a:fld>
            <a:endParaRPr lang="ru-RU"/>
          </a:p>
        </p:txBody>
      </p:sp>
      <p:pic>
        <p:nvPicPr>
          <p:cNvPr id="76807" name="Picture 1"/>
          <p:cNvPicPr>
            <a:picLocks noChangeAspect="1" noChangeArrowheads="1"/>
          </p:cNvPicPr>
          <p:nvPr/>
        </p:nvPicPr>
        <p:blipFill>
          <a:blip r:embed="rId2" cstate="print"/>
          <a:srcRect/>
          <a:stretch>
            <a:fillRect/>
          </a:stretch>
        </p:blipFill>
        <p:spPr bwMode="auto">
          <a:xfrm>
            <a:off x="200025" y="2636838"/>
            <a:ext cx="9496425" cy="1944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Заголовок 1"/>
          <p:cNvSpPr>
            <a:spLocks noGrp="1"/>
          </p:cNvSpPr>
          <p:nvPr>
            <p:ph type="title"/>
          </p:nvPr>
        </p:nvSpPr>
        <p:spPr/>
        <p:txBody>
          <a:bodyPr/>
          <a:lstStyle/>
          <a:p>
            <a:r>
              <a:rPr lang="en-US" dirty="0"/>
              <a:t>Naive sequential </a:t>
            </a:r>
            <a:r>
              <a:rPr lang="en-US" dirty="0" smtClean="0"/>
              <a:t>version</a:t>
            </a:r>
            <a:endParaRPr lang="ru-RU" dirty="0" smtClean="0"/>
          </a:p>
        </p:txBody>
      </p:sp>
      <p:sp>
        <p:nvSpPr>
          <p:cNvPr id="77827" name="Содержимое 2"/>
          <p:cNvSpPr>
            <a:spLocks noGrp="1"/>
          </p:cNvSpPr>
          <p:nvPr>
            <p:ph idx="1"/>
          </p:nvPr>
        </p:nvSpPr>
        <p:spPr/>
        <p:txBody>
          <a:bodyPr/>
          <a:lstStyle/>
          <a:p>
            <a:r>
              <a:rPr lang="en-US" sz="2200" dirty="0" smtClean="0"/>
              <a:t>The matrices of size </a:t>
            </a:r>
            <a:r>
              <a:rPr lang="ru-RU" sz="2200" dirty="0" smtClean="0"/>
              <a:t>10000 </a:t>
            </a:r>
            <a:r>
              <a:rPr lang="en-US" sz="2200" dirty="0" smtClean="0"/>
              <a:t>x</a:t>
            </a:r>
            <a:r>
              <a:rPr lang="ru-RU" sz="2200" dirty="0" smtClean="0"/>
              <a:t> 10000</a:t>
            </a:r>
            <a:r>
              <a:rPr lang="en-US" sz="2200" dirty="0" smtClean="0"/>
              <a:t> are multiplied</a:t>
            </a:r>
            <a:r>
              <a:rPr lang="ru-RU" sz="2200" dirty="0" smtClean="0"/>
              <a:t>, </a:t>
            </a:r>
            <a:r>
              <a:rPr lang="en-US" sz="2200" dirty="0" smtClean="0"/>
              <a:t>the matrix </a:t>
            </a:r>
            <a:r>
              <a:rPr lang="ru-RU" sz="2200" dirty="0" smtClean="0"/>
              <a:t>А </a:t>
            </a:r>
            <a:r>
              <a:rPr lang="en-US" sz="2200" dirty="0" smtClean="0"/>
              <a:t>has </a:t>
            </a:r>
            <a:r>
              <a:rPr lang="ru-RU" sz="2200" dirty="0" smtClean="0"/>
              <a:t>50 </a:t>
            </a:r>
            <a:r>
              <a:rPr lang="en-US" sz="2200" dirty="0" smtClean="0"/>
              <a:t>nonzero elements in each row</a:t>
            </a:r>
            <a:r>
              <a:rPr lang="ru-RU" sz="2200" dirty="0" smtClean="0"/>
              <a:t>, </a:t>
            </a:r>
            <a:r>
              <a:rPr lang="en-US" sz="2200" dirty="0"/>
              <a:t>the matrix B</a:t>
            </a:r>
            <a:r>
              <a:rPr lang="ru-RU" sz="2200" dirty="0" smtClean="0"/>
              <a:t> – </a:t>
            </a:r>
            <a:r>
              <a:rPr lang="en-US" sz="2200" dirty="0" smtClean="0"/>
              <a:t>from </a:t>
            </a:r>
            <a:r>
              <a:rPr lang="ru-RU" sz="2200" dirty="0" smtClean="0"/>
              <a:t>1 </a:t>
            </a:r>
            <a:r>
              <a:rPr lang="en-US" sz="2200" dirty="0" smtClean="0"/>
              <a:t>in the first rows to </a:t>
            </a:r>
            <a:r>
              <a:rPr lang="ru-RU" sz="2200" dirty="0" smtClean="0"/>
              <a:t>50 </a:t>
            </a:r>
            <a:r>
              <a:rPr lang="en-US" sz="2200" dirty="0" smtClean="0"/>
              <a:t>in the last rows.</a:t>
            </a:r>
            <a:r>
              <a:rPr lang="ru-RU" sz="2200" dirty="0" smtClean="0"/>
              <a:t> </a:t>
            </a:r>
          </a:p>
          <a:p>
            <a:r>
              <a:rPr lang="en-US" sz="2200" dirty="0" smtClean="0"/>
              <a:t>The program prints</a:t>
            </a:r>
            <a:endParaRPr lang="ru-RU" sz="2200" dirty="0" smtClean="0"/>
          </a:p>
          <a:p>
            <a:pPr lvl="1"/>
            <a:r>
              <a:rPr lang="en-US" sz="2200" dirty="0" smtClean="0"/>
              <a:t>matrix size;</a:t>
            </a:r>
            <a:endParaRPr lang="ru-RU" sz="2200" dirty="0" smtClean="0"/>
          </a:p>
          <a:p>
            <a:pPr lvl="1"/>
            <a:r>
              <a:rPr lang="en-US" sz="2200" dirty="0"/>
              <a:t>statistics </a:t>
            </a:r>
            <a:r>
              <a:rPr lang="en-US" sz="2200" dirty="0" smtClean="0"/>
              <a:t>on the number of </a:t>
            </a:r>
            <a:r>
              <a:rPr lang="en-US" sz="2200" dirty="0"/>
              <a:t>nonzero elements</a:t>
            </a:r>
            <a:r>
              <a:rPr lang="ru-RU" sz="2200" dirty="0" smtClean="0"/>
              <a:t> </a:t>
            </a:r>
            <a:r>
              <a:rPr lang="en-US" sz="2200" dirty="0" smtClean="0"/>
              <a:t>in</a:t>
            </a:r>
            <a:r>
              <a:rPr lang="ru-RU" sz="2200" dirty="0" smtClean="0"/>
              <a:t> </a:t>
            </a:r>
            <a:r>
              <a:rPr lang="en-US" sz="2200" dirty="0" smtClean="0"/>
              <a:t>A</a:t>
            </a:r>
            <a:r>
              <a:rPr lang="ru-RU" sz="2200" dirty="0" smtClean="0"/>
              <a:t>, </a:t>
            </a:r>
            <a:r>
              <a:rPr lang="en-US" sz="2200" dirty="0" smtClean="0"/>
              <a:t>B</a:t>
            </a:r>
            <a:r>
              <a:rPr lang="ru-RU" sz="2200" dirty="0" smtClean="0"/>
              <a:t> </a:t>
            </a:r>
            <a:r>
              <a:rPr lang="en-US" sz="2200" dirty="0" smtClean="0"/>
              <a:t>and</a:t>
            </a:r>
            <a:r>
              <a:rPr lang="ru-RU" sz="2200" dirty="0" smtClean="0"/>
              <a:t> </a:t>
            </a:r>
            <a:r>
              <a:rPr lang="en-US" sz="2200" dirty="0" smtClean="0"/>
              <a:t>C</a:t>
            </a:r>
            <a:r>
              <a:rPr lang="ru-RU" sz="2200" dirty="0" smtClean="0"/>
              <a:t>, </a:t>
            </a:r>
          </a:p>
          <a:p>
            <a:pPr lvl="1"/>
            <a:r>
              <a:rPr lang="en-US" sz="2200" dirty="0" smtClean="0"/>
              <a:t>transposition time </a:t>
            </a:r>
            <a:r>
              <a:rPr lang="ru-RU" sz="2200" dirty="0" smtClean="0"/>
              <a:t>(0</a:t>
            </a:r>
            <a:r>
              <a:rPr lang="en-US" sz="2200" dirty="0" smtClean="0"/>
              <a:t>sec</a:t>
            </a:r>
            <a:r>
              <a:rPr lang="ru-RU" sz="2200" dirty="0" smtClean="0"/>
              <a:t> – </a:t>
            </a:r>
            <a:r>
              <a:rPr lang="en-US" sz="2200" dirty="0" smtClean="0"/>
              <a:t>sensor is not sensitive to so small time deviations</a:t>
            </a:r>
            <a:r>
              <a:rPr lang="ru-RU" sz="2200" dirty="0" smtClean="0"/>
              <a:t>)</a:t>
            </a:r>
            <a:r>
              <a:rPr lang="en-US" sz="2200" dirty="0" smtClean="0"/>
              <a:t>;</a:t>
            </a:r>
            <a:endParaRPr lang="ru-RU" sz="2200" dirty="0" smtClean="0"/>
          </a:p>
          <a:p>
            <a:pPr lvl="1"/>
            <a:r>
              <a:rPr lang="en-US" sz="2200" dirty="0"/>
              <a:t>m</a:t>
            </a:r>
            <a:r>
              <a:rPr lang="en-US" sz="2200" dirty="0" smtClean="0"/>
              <a:t>ultiplication times of the current naive implementation </a:t>
            </a:r>
            <a:r>
              <a:rPr lang="ru-RU" sz="2200" dirty="0" smtClean="0"/>
              <a:t>(56,878</a:t>
            </a:r>
            <a:r>
              <a:rPr lang="en-US" sz="2200" dirty="0" smtClean="0"/>
              <a:t>sec</a:t>
            </a:r>
            <a:r>
              <a:rPr lang="ru-RU" sz="2200" dirty="0" smtClean="0"/>
              <a:t>) </a:t>
            </a:r>
            <a:r>
              <a:rPr lang="en-US" sz="2200" dirty="0" smtClean="0"/>
              <a:t>and model MKL-version </a:t>
            </a:r>
            <a:r>
              <a:rPr lang="ru-RU" sz="2200" dirty="0" smtClean="0"/>
              <a:t>(0,109</a:t>
            </a:r>
            <a:r>
              <a:rPr lang="en-US" sz="2200" dirty="0" smtClean="0"/>
              <a:t>sec</a:t>
            </a:r>
            <a:r>
              <a:rPr lang="ru-RU" sz="2200" dirty="0" smtClean="0"/>
              <a:t>)</a:t>
            </a:r>
            <a:r>
              <a:rPr lang="en-US" sz="2200" dirty="0" smtClean="0"/>
              <a:t>;</a:t>
            </a:r>
            <a:endParaRPr lang="ru-RU" sz="2200" dirty="0" smtClean="0"/>
          </a:p>
          <a:p>
            <a:pPr lvl="1"/>
            <a:r>
              <a:rPr lang="ru-RU" sz="2200" dirty="0" smtClean="0"/>
              <a:t>«</a:t>
            </a:r>
            <a:r>
              <a:rPr lang="en-US" sz="2200" dirty="0" smtClean="0"/>
              <a:t>OK</a:t>
            </a:r>
            <a:r>
              <a:rPr lang="ru-RU" sz="2200" dirty="0" smtClean="0"/>
              <a:t>» </a:t>
            </a:r>
            <a:r>
              <a:rPr lang="en-US" sz="2200" dirty="0" smtClean="0"/>
              <a:t>in the first output line says that the </a:t>
            </a:r>
            <a:r>
              <a:rPr lang="en-US" sz="2200" dirty="0"/>
              <a:t>result passed the automatized </a:t>
            </a:r>
            <a:r>
              <a:rPr lang="en-US" sz="2200" dirty="0" smtClean="0"/>
              <a:t>validation test</a:t>
            </a:r>
            <a:r>
              <a:rPr lang="ru-RU" sz="2200" dirty="0" smtClean="0"/>
              <a:t>.</a:t>
            </a:r>
          </a:p>
        </p:txBody>
      </p:sp>
      <p:sp>
        <p:nvSpPr>
          <p:cNvPr id="77828"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5CC13F28-73B5-49B4-B5C4-18CD4555AF21}" type="slidenum">
              <a:rPr lang="ru-RU" smtClean="0"/>
              <a:pPr>
                <a:defRPr/>
              </a:pPr>
              <a:t>56</a:t>
            </a:fld>
            <a:endParaRPr lang="ru-RU"/>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Заголовок 1"/>
          <p:cNvSpPr>
            <a:spLocks noGrp="1"/>
          </p:cNvSpPr>
          <p:nvPr>
            <p:ph type="title"/>
          </p:nvPr>
        </p:nvSpPr>
        <p:spPr>
          <a:xfrm>
            <a:off x="273050" y="207963"/>
            <a:ext cx="9632950" cy="561975"/>
          </a:xfrm>
        </p:spPr>
        <p:txBody>
          <a:bodyPr/>
          <a:lstStyle/>
          <a:p>
            <a:r>
              <a:rPr lang="en-US" dirty="0" smtClean="0"/>
              <a:t>Optimized sequential version</a:t>
            </a:r>
            <a:r>
              <a:rPr lang="ru-RU" dirty="0" smtClean="0"/>
              <a:t>.</a:t>
            </a:r>
            <a:br>
              <a:rPr lang="ru-RU" dirty="0" smtClean="0"/>
            </a:br>
            <a:r>
              <a:rPr lang="en-US" dirty="0" smtClean="0"/>
              <a:t>Algorithmic optimization</a:t>
            </a:r>
            <a:r>
              <a:rPr lang="ru-RU" dirty="0" smtClean="0"/>
              <a:t>. </a:t>
            </a:r>
            <a:r>
              <a:rPr lang="en-US" dirty="0" smtClean="0"/>
              <a:t>Approach </a:t>
            </a:r>
            <a:r>
              <a:rPr lang="ru-RU" dirty="0" smtClean="0"/>
              <a:t>1…</a:t>
            </a:r>
          </a:p>
        </p:txBody>
      </p:sp>
      <p:sp>
        <p:nvSpPr>
          <p:cNvPr id="78851" name="Содержимое 2"/>
          <p:cNvSpPr>
            <a:spLocks noGrp="1"/>
          </p:cNvSpPr>
          <p:nvPr>
            <p:ph idx="1"/>
          </p:nvPr>
        </p:nvSpPr>
        <p:spPr/>
        <p:txBody>
          <a:bodyPr/>
          <a:lstStyle/>
          <a:p>
            <a:r>
              <a:rPr lang="en-US" dirty="0" smtClean="0"/>
              <a:t>Optimization reason:</a:t>
            </a:r>
            <a:r>
              <a:rPr lang="ru-RU" dirty="0" smtClean="0"/>
              <a:t> </a:t>
            </a:r>
            <a:r>
              <a:rPr lang="en-US" dirty="0"/>
              <a:t>lag </a:t>
            </a:r>
            <a:r>
              <a:rPr lang="en-US" dirty="0" smtClean="0"/>
              <a:t>from MKL of </a:t>
            </a:r>
            <a:r>
              <a:rPr lang="en-US" dirty="0"/>
              <a:t>the order of about </a:t>
            </a:r>
            <a:r>
              <a:rPr lang="en-US" dirty="0" smtClean="0"/>
              <a:t>3</a:t>
            </a:r>
            <a:r>
              <a:rPr lang="ru-RU" dirty="0" smtClean="0"/>
              <a:t>. </a:t>
            </a:r>
            <a:r>
              <a:rPr lang="en-US" b="1" dirty="0" smtClean="0"/>
              <a:t>Changes are needed</a:t>
            </a:r>
            <a:r>
              <a:rPr lang="ru-RU" b="1" dirty="0" smtClean="0"/>
              <a:t>!!!</a:t>
            </a:r>
          </a:p>
          <a:p>
            <a:r>
              <a:rPr lang="en-US" dirty="0" smtClean="0"/>
              <a:t>Try to find out the reasons of wasting time</a:t>
            </a:r>
            <a:r>
              <a:rPr lang="ru-RU" dirty="0" smtClean="0"/>
              <a:t>. </a:t>
            </a:r>
            <a:endParaRPr lang="en-US" dirty="0" smtClean="0"/>
          </a:p>
          <a:p>
            <a:r>
              <a:rPr lang="en-US" dirty="0" smtClean="0"/>
              <a:t>Use the following instruments: </a:t>
            </a:r>
          </a:p>
          <a:p>
            <a:pPr lvl="1"/>
            <a:r>
              <a:rPr lang="en-US" dirty="0" smtClean="0"/>
              <a:t>The profiler </a:t>
            </a:r>
            <a:r>
              <a:rPr lang="en-US" b="1" dirty="0" smtClean="0"/>
              <a:t>Intel </a:t>
            </a:r>
            <a:r>
              <a:rPr lang="en-US" b="1" dirty="0" err="1" smtClean="0"/>
              <a:t>VTune</a:t>
            </a:r>
            <a:r>
              <a:rPr lang="en-US" b="1" dirty="0" smtClean="0"/>
              <a:t> Amplifier XE</a:t>
            </a:r>
            <a:r>
              <a:rPr lang="ru-RU" dirty="0" smtClean="0"/>
              <a:t> </a:t>
            </a:r>
            <a:r>
              <a:rPr lang="en-US" dirty="0" smtClean="0"/>
              <a:t>from the </a:t>
            </a:r>
            <a:r>
              <a:rPr lang="en-US" b="1" dirty="0" smtClean="0"/>
              <a:t>Intel Parallel Studio XE </a:t>
            </a:r>
            <a:r>
              <a:rPr lang="en-US" dirty="0" smtClean="0"/>
              <a:t>package.</a:t>
            </a:r>
          </a:p>
          <a:p>
            <a:r>
              <a:rPr lang="en-US" dirty="0" smtClean="0"/>
              <a:t>Start analysis</a:t>
            </a:r>
            <a:r>
              <a:rPr lang="ru-RU" dirty="0" smtClean="0"/>
              <a:t>. </a:t>
            </a:r>
            <a:r>
              <a:rPr lang="en-US" b="1" dirty="0" smtClean="0"/>
              <a:t>Amplifier</a:t>
            </a:r>
            <a:r>
              <a:rPr lang="ru-RU" b="1" dirty="0" smtClean="0"/>
              <a:t> </a:t>
            </a:r>
            <a:r>
              <a:rPr lang="en-US" dirty="0" smtClean="0"/>
              <a:t>allows to get the primary profiling results in two modes </a:t>
            </a:r>
            <a:r>
              <a:rPr lang="ru-RU" dirty="0" smtClean="0"/>
              <a:t>– </a:t>
            </a:r>
            <a:r>
              <a:rPr lang="en-US" b="1" dirty="0" smtClean="0"/>
              <a:t>Lightweight Hotspots</a:t>
            </a:r>
            <a:r>
              <a:rPr lang="ru-RU" dirty="0" smtClean="0"/>
              <a:t> </a:t>
            </a:r>
            <a:r>
              <a:rPr lang="en-US" dirty="0" smtClean="0"/>
              <a:t>and</a:t>
            </a:r>
            <a:r>
              <a:rPr lang="ru-RU" dirty="0" smtClean="0"/>
              <a:t> </a:t>
            </a:r>
            <a:r>
              <a:rPr lang="en-US" b="1" dirty="0" smtClean="0"/>
              <a:t>Hotspots</a:t>
            </a:r>
            <a:r>
              <a:rPr lang="ru-RU" dirty="0" smtClean="0"/>
              <a:t>. </a:t>
            </a:r>
          </a:p>
          <a:p>
            <a:r>
              <a:rPr lang="en-US" dirty="0" smtClean="0"/>
              <a:t>In</a:t>
            </a:r>
            <a:r>
              <a:rPr lang="ru-RU" dirty="0" smtClean="0"/>
              <a:t> </a:t>
            </a:r>
            <a:r>
              <a:rPr lang="en-US" b="1" dirty="0" smtClean="0"/>
              <a:t>Lightweight Hotspots</a:t>
            </a:r>
            <a:r>
              <a:rPr lang="ru-RU" dirty="0" smtClean="0"/>
              <a:t> </a:t>
            </a:r>
            <a:r>
              <a:rPr lang="en-US" dirty="0" smtClean="0"/>
              <a:t>the </a:t>
            </a:r>
            <a:r>
              <a:rPr lang="en-US" dirty="0"/>
              <a:t>call stack data </a:t>
            </a:r>
            <a:r>
              <a:rPr lang="en-US" dirty="0" smtClean="0"/>
              <a:t>is not collected, so choose this mode</a:t>
            </a:r>
            <a:r>
              <a:rPr lang="ru-RU" dirty="0" smtClean="0"/>
              <a:t> (</a:t>
            </a:r>
            <a:r>
              <a:rPr lang="en-US" dirty="0" smtClean="0"/>
              <a:t>we have one computational function</a:t>
            </a:r>
            <a:r>
              <a:rPr lang="ru-RU" dirty="0" smtClean="0"/>
              <a:t>).</a:t>
            </a:r>
          </a:p>
        </p:txBody>
      </p:sp>
      <p:sp>
        <p:nvSpPr>
          <p:cNvPr id="78852"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C400C49B-F537-4C5D-A683-0AB040F9749F}" type="slidenum">
              <a:rPr lang="ru-RU" smtClean="0"/>
              <a:pPr>
                <a:defRPr/>
              </a:pPr>
              <a:t>57</a:t>
            </a:fld>
            <a:endParaRPr lang="ru-RU"/>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Заголовок 1"/>
          <p:cNvSpPr>
            <a:spLocks noGrp="1"/>
          </p:cNvSpPr>
          <p:nvPr>
            <p:ph type="title"/>
          </p:nvPr>
        </p:nvSpPr>
        <p:spPr>
          <a:xfrm>
            <a:off x="273050" y="207963"/>
            <a:ext cx="9359900" cy="561975"/>
          </a:xfrm>
        </p:spPr>
        <p:txBody>
          <a:bodyPr/>
          <a:lstStyle/>
          <a:p>
            <a:r>
              <a:rPr lang="en-US" dirty="0"/>
              <a:t>Optimized sequential version</a:t>
            </a:r>
            <a:r>
              <a:rPr lang="ru-RU" dirty="0"/>
              <a:t>.</a:t>
            </a:r>
            <a:br>
              <a:rPr lang="ru-RU" dirty="0"/>
            </a:br>
            <a:r>
              <a:rPr lang="en-US" dirty="0"/>
              <a:t>Algorithmic optimization</a:t>
            </a:r>
            <a:r>
              <a:rPr lang="ru-RU" dirty="0"/>
              <a:t>. </a:t>
            </a:r>
            <a:r>
              <a:rPr lang="en-US" dirty="0"/>
              <a:t>Approach </a:t>
            </a:r>
            <a:r>
              <a:rPr lang="ru-RU" dirty="0"/>
              <a:t>1…</a:t>
            </a:r>
            <a:endParaRPr lang="ru-RU" dirty="0" smtClean="0"/>
          </a:p>
        </p:txBody>
      </p:sp>
      <p:sp>
        <p:nvSpPr>
          <p:cNvPr id="79875"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C9734675-0851-4CD9-8FA4-185860DABA7A}" type="slidenum">
              <a:rPr lang="ru-RU" smtClean="0"/>
              <a:pPr>
                <a:defRPr/>
              </a:pPr>
              <a:t>58</a:t>
            </a:fld>
            <a:endParaRPr lang="ru-RU"/>
          </a:p>
        </p:txBody>
      </p:sp>
      <p:pic>
        <p:nvPicPr>
          <p:cNvPr id="79878" name="Picture 2" descr="Lightweight Hotspots"/>
          <p:cNvPicPr>
            <a:picLocks noChangeAspect="1" noChangeArrowheads="1"/>
          </p:cNvPicPr>
          <p:nvPr/>
        </p:nvPicPr>
        <p:blipFill>
          <a:blip r:embed="rId2" cstate="print"/>
          <a:srcRect/>
          <a:stretch>
            <a:fillRect/>
          </a:stretch>
        </p:blipFill>
        <p:spPr bwMode="auto">
          <a:xfrm>
            <a:off x="0" y="1268413"/>
            <a:ext cx="9906000" cy="4502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Заголовок 1"/>
          <p:cNvSpPr>
            <a:spLocks noGrp="1"/>
          </p:cNvSpPr>
          <p:nvPr>
            <p:ph type="title"/>
          </p:nvPr>
        </p:nvSpPr>
        <p:spPr>
          <a:xfrm>
            <a:off x="273050" y="207963"/>
            <a:ext cx="9432925" cy="561975"/>
          </a:xfrm>
        </p:spPr>
        <p:txBody>
          <a:bodyPr/>
          <a:lstStyle/>
          <a:p>
            <a:r>
              <a:rPr lang="en-US" dirty="0"/>
              <a:t>Optimized sequential version</a:t>
            </a:r>
            <a:r>
              <a:rPr lang="ru-RU" dirty="0"/>
              <a:t>.</a:t>
            </a:r>
            <a:br>
              <a:rPr lang="ru-RU" dirty="0"/>
            </a:br>
            <a:r>
              <a:rPr lang="en-US" dirty="0"/>
              <a:t>Algorithmic optimization</a:t>
            </a:r>
            <a:r>
              <a:rPr lang="ru-RU" dirty="0"/>
              <a:t>. </a:t>
            </a:r>
            <a:r>
              <a:rPr lang="en-US" dirty="0"/>
              <a:t>Approach </a:t>
            </a:r>
            <a:r>
              <a:rPr lang="ru-RU" dirty="0"/>
              <a:t>1…</a:t>
            </a:r>
            <a:endParaRPr lang="ru-RU" dirty="0" smtClean="0"/>
          </a:p>
        </p:txBody>
      </p:sp>
      <p:sp>
        <p:nvSpPr>
          <p:cNvPr id="80899" name="Содержимое 2"/>
          <p:cNvSpPr>
            <a:spLocks noGrp="1"/>
          </p:cNvSpPr>
          <p:nvPr>
            <p:ph idx="1"/>
          </p:nvPr>
        </p:nvSpPr>
        <p:spPr/>
        <p:txBody>
          <a:bodyPr/>
          <a:lstStyle/>
          <a:p>
            <a:r>
              <a:rPr lang="en-US" b="1" dirty="0" smtClean="0"/>
              <a:t>Function</a:t>
            </a:r>
            <a:r>
              <a:rPr lang="en-US" dirty="0" smtClean="0"/>
              <a:t> – functions names</a:t>
            </a:r>
          </a:p>
          <a:p>
            <a:r>
              <a:rPr lang="en-US" b="1" dirty="0" smtClean="0"/>
              <a:t>CPU Time</a:t>
            </a:r>
            <a:r>
              <a:rPr lang="ru-RU" dirty="0" smtClean="0"/>
              <a:t> – </a:t>
            </a:r>
            <a:r>
              <a:rPr lang="en-US" dirty="0" smtClean="0"/>
              <a:t>runtime for each function</a:t>
            </a:r>
          </a:p>
          <a:p>
            <a:r>
              <a:rPr lang="en-US" b="1" dirty="0" smtClean="0"/>
              <a:t>Instructions retired</a:t>
            </a:r>
            <a:r>
              <a:rPr lang="ru-RU" dirty="0" smtClean="0"/>
              <a:t> – </a:t>
            </a:r>
            <a:r>
              <a:rPr lang="en-US" dirty="0" smtClean="0"/>
              <a:t>number of performed instructions</a:t>
            </a:r>
          </a:p>
          <a:p>
            <a:r>
              <a:rPr lang="en-US" b="1" dirty="0" smtClean="0"/>
              <a:t>CPI</a:t>
            </a:r>
            <a:r>
              <a:rPr lang="ru-RU" dirty="0" smtClean="0"/>
              <a:t> – </a:t>
            </a:r>
            <a:r>
              <a:rPr lang="en-US" dirty="0" smtClean="0"/>
              <a:t>number of cycles per instruction</a:t>
            </a:r>
            <a:r>
              <a:rPr lang="ru-RU" dirty="0" smtClean="0"/>
              <a:t> (</a:t>
            </a:r>
            <a:r>
              <a:rPr lang="en-US" dirty="0"/>
              <a:t>optimum </a:t>
            </a:r>
            <a:r>
              <a:rPr lang="ru-RU" dirty="0" smtClean="0"/>
              <a:t>= 0.25, «</a:t>
            </a:r>
            <a:r>
              <a:rPr lang="en-US" dirty="0" smtClean="0"/>
              <a:t>good</a:t>
            </a:r>
            <a:r>
              <a:rPr lang="ru-RU" dirty="0" smtClean="0"/>
              <a:t>» </a:t>
            </a:r>
            <a:r>
              <a:rPr lang="en-US" dirty="0" smtClean="0"/>
              <a:t>value for HPC</a:t>
            </a:r>
            <a:r>
              <a:rPr lang="ru-RU" dirty="0" smtClean="0"/>
              <a:t> </a:t>
            </a:r>
            <a:r>
              <a:rPr lang="en-US" dirty="0" smtClean="0"/>
              <a:t>is at most </a:t>
            </a:r>
            <a:r>
              <a:rPr lang="ru-RU" dirty="0" smtClean="0"/>
              <a:t>1.0).</a:t>
            </a:r>
            <a:endParaRPr lang="en-US" dirty="0" smtClean="0"/>
          </a:p>
          <a:p>
            <a:r>
              <a:rPr lang="en-US" b="1" dirty="0" smtClean="0"/>
              <a:t>Module</a:t>
            </a:r>
            <a:r>
              <a:rPr lang="ru-RU" dirty="0" smtClean="0"/>
              <a:t> – </a:t>
            </a:r>
            <a:r>
              <a:rPr lang="en-US" dirty="0" smtClean="0"/>
              <a:t>process-function executor</a:t>
            </a:r>
            <a:r>
              <a:rPr lang="ru-RU" dirty="0" smtClean="0"/>
              <a:t>.</a:t>
            </a:r>
            <a:endParaRPr lang="en-US" dirty="0" smtClean="0"/>
          </a:p>
          <a:p>
            <a:r>
              <a:rPr lang="en-US" dirty="0" smtClean="0"/>
              <a:t>It is actually seen that the only function works all the time</a:t>
            </a:r>
            <a:r>
              <a:rPr lang="ru-RU" dirty="0" smtClean="0"/>
              <a:t>.</a:t>
            </a:r>
          </a:p>
          <a:p>
            <a:r>
              <a:rPr lang="en-US" dirty="0" smtClean="0"/>
              <a:t>Pay attention to the </a:t>
            </a:r>
            <a:r>
              <a:rPr lang="en-US" b="1" dirty="0" smtClean="0"/>
              <a:t>CPI </a:t>
            </a:r>
            <a:r>
              <a:rPr lang="en-US" dirty="0" smtClean="0"/>
              <a:t>metric</a:t>
            </a:r>
            <a:r>
              <a:rPr lang="ru-RU" dirty="0" smtClean="0"/>
              <a:t>. </a:t>
            </a:r>
            <a:r>
              <a:rPr lang="en-US" dirty="0" smtClean="0"/>
              <a:t>We have CPI = 0.453</a:t>
            </a:r>
            <a:r>
              <a:rPr lang="ru-RU" dirty="0" smtClean="0"/>
              <a:t>, </a:t>
            </a:r>
            <a:r>
              <a:rPr lang="en-US" dirty="0" smtClean="0"/>
              <a:t>that is not bad</a:t>
            </a:r>
            <a:r>
              <a:rPr lang="ru-RU" dirty="0" smtClean="0"/>
              <a:t>. </a:t>
            </a:r>
            <a:r>
              <a:rPr lang="en-US" dirty="0" smtClean="0"/>
              <a:t>However, there are too many instructions</a:t>
            </a:r>
            <a:r>
              <a:rPr lang="ru-RU" dirty="0" smtClean="0"/>
              <a:t>.</a:t>
            </a:r>
          </a:p>
          <a:p>
            <a:r>
              <a:rPr lang="en-US" dirty="0" smtClean="0"/>
              <a:t>Notice:</a:t>
            </a:r>
            <a:r>
              <a:rPr lang="ru-RU" dirty="0" smtClean="0"/>
              <a:t> </a:t>
            </a:r>
            <a:r>
              <a:rPr lang="en-US" b="1" dirty="0" smtClean="0"/>
              <a:t>MKL</a:t>
            </a:r>
            <a:r>
              <a:rPr lang="en-US" dirty="0" smtClean="0"/>
              <a:t>-version has a greater CPI</a:t>
            </a:r>
            <a:r>
              <a:rPr lang="en-US" dirty="0"/>
              <a:t> </a:t>
            </a:r>
            <a:r>
              <a:rPr lang="en-US" dirty="0" smtClean="0"/>
              <a:t>but much fewer instructions</a:t>
            </a:r>
            <a:r>
              <a:rPr lang="ru-RU" dirty="0" smtClean="0"/>
              <a:t>.</a:t>
            </a:r>
          </a:p>
        </p:txBody>
      </p:sp>
      <p:sp>
        <p:nvSpPr>
          <p:cNvPr id="80900"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6912EEC9-DF8A-4754-BC7A-945D90C6D284}" type="slidenum">
              <a:rPr lang="ru-RU" smtClean="0"/>
              <a:pPr>
                <a:defRPr/>
              </a:pPr>
              <a:t>59</a:t>
            </a:fld>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Содержимое 2"/>
          <p:cNvSpPr>
            <a:spLocks noGrp="1"/>
          </p:cNvSpPr>
          <p:nvPr>
            <p:ph idx="1"/>
          </p:nvPr>
        </p:nvSpPr>
        <p:spPr/>
        <p:txBody>
          <a:bodyPr/>
          <a:lstStyle/>
          <a:p>
            <a:pPr>
              <a:buFont typeface="Wingdings" pitchFamily="2" charset="2"/>
              <a:buNone/>
            </a:pPr>
            <a:endParaRPr lang="ru-RU" dirty="0" smtClean="0"/>
          </a:p>
          <a:p>
            <a:pPr>
              <a:buFont typeface="Wingdings" pitchFamily="2" charset="2"/>
              <a:buNone/>
            </a:pPr>
            <a:endParaRPr lang="ru-RU" dirty="0" smtClean="0"/>
          </a:p>
          <a:p>
            <a:pPr>
              <a:buFont typeface="Wingdings" pitchFamily="2" charset="2"/>
              <a:buNone/>
            </a:pPr>
            <a:endParaRPr lang="ru-RU" dirty="0" smtClean="0"/>
          </a:p>
          <a:p>
            <a:pPr>
              <a:buFont typeface="Wingdings" pitchFamily="2" charset="2"/>
              <a:buNone/>
            </a:pPr>
            <a:endParaRPr lang="ru-RU" dirty="0" smtClean="0"/>
          </a:p>
          <a:p>
            <a:pPr algn="ctr">
              <a:buFont typeface="Wingdings" pitchFamily="2" charset="2"/>
              <a:buNone/>
            </a:pPr>
            <a:r>
              <a:rPr lang="en-US" sz="4000" b="1" dirty="0" smtClean="0">
                <a:solidFill>
                  <a:srgbClr val="0969CD"/>
                </a:solidFill>
              </a:rPr>
              <a:t>2. Problem statement</a:t>
            </a:r>
            <a:endParaRPr lang="ru-RU" sz="4000" b="1" dirty="0" smtClean="0">
              <a:solidFill>
                <a:srgbClr val="0969CD"/>
              </a:solidFill>
            </a:endParaRPr>
          </a:p>
        </p:txBody>
      </p:sp>
      <p:sp>
        <p:nvSpPr>
          <p:cNvPr id="15363"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000BAE9D-A0D3-42CB-A308-E1D57DDD7A17}" type="slidenum">
              <a:rPr lang="ru-RU" smtClean="0"/>
              <a:pPr>
                <a:defRPr/>
              </a:pPr>
              <a:t>6</a:t>
            </a:fld>
            <a:endParaRPr lang="ru-RU"/>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Заголовок 1"/>
          <p:cNvSpPr>
            <a:spLocks noGrp="1"/>
          </p:cNvSpPr>
          <p:nvPr>
            <p:ph type="title"/>
          </p:nvPr>
        </p:nvSpPr>
        <p:spPr>
          <a:xfrm>
            <a:off x="273050" y="207963"/>
            <a:ext cx="9359900" cy="561975"/>
          </a:xfrm>
        </p:spPr>
        <p:txBody>
          <a:bodyPr/>
          <a:lstStyle/>
          <a:p>
            <a:r>
              <a:rPr lang="en-US" dirty="0"/>
              <a:t>Optimized sequential version</a:t>
            </a:r>
            <a:r>
              <a:rPr lang="ru-RU" dirty="0"/>
              <a:t>.</a:t>
            </a:r>
            <a:br>
              <a:rPr lang="ru-RU" dirty="0"/>
            </a:br>
            <a:r>
              <a:rPr lang="en-US" dirty="0"/>
              <a:t>Algorithmic optimization</a:t>
            </a:r>
            <a:r>
              <a:rPr lang="ru-RU" dirty="0"/>
              <a:t>. </a:t>
            </a:r>
            <a:r>
              <a:rPr lang="en-US" dirty="0"/>
              <a:t>Approach </a:t>
            </a:r>
            <a:r>
              <a:rPr lang="ru-RU" dirty="0"/>
              <a:t>1…</a:t>
            </a:r>
            <a:endParaRPr lang="ru-RU" dirty="0" smtClean="0"/>
          </a:p>
        </p:txBody>
      </p:sp>
      <p:sp>
        <p:nvSpPr>
          <p:cNvPr id="81923"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9F4DCFAF-03DF-4E65-8F65-CAECA1071C7F}" type="slidenum">
              <a:rPr lang="ru-RU" smtClean="0"/>
              <a:pPr>
                <a:defRPr/>
              </a:pPr>
              <a:t>60</a:t>
            </a:fld>
            <a:endParaRPr lang="ru-RU"/>
          </a:p>
        </p:txBody>
      </p:sp>
      <p:sp>
        <p:nvSpPr>
          <p:cNvPr id="81926" name="Rectangle 2"/>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pic>
        <p:nvPicPr>
          <p:cNvPr id="81927" name="Picture 1" descr="Lightweight Hotspots - Source View"/>
          <p:cNvPicPr>
            <a:picLocks noChangeAspect="1" noChangeArrowheads="1"/>
          </p:cNvPicPr>
          <p:nvPr/>
        </p:nvPicPr>
        <p:blipFill>
          <a:blip r:embed="rId2" cstate="print"/>
          <a:srcRect l="850" t="3868" r="9607"/>
          <a:stretch>
            <a:fillRect/>
          </a:stretch>
        </p:blipFill>
        <p:spPr bwMode="auto">
          <a:xfrm>
            <a:off x="0" y="1196975"/>
            <a:ext cx="9906000" cy="4884738"/>
          </a:xfrm>
          <a:prstGeom prst="rect">
            <a:avLst/>
          </a:prstGeom>
          <a:noFill/>
          <a:ln w="9525">
            <a:solidFill>
              <a:srgbClr val="000000"/>
            </a:solid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Заголовок 1"/>
          <p:cNvSpPr>
            <a:spLocks noGrp="1"/>
          </p:cNvSpPr>
          <p:nvPr>
            <p:ph type="title"/>
          </p:nvPr>
        </p:nvSpPr>
        <p:spPr>
          <a:xfrm>
            <a:off x="273050" y="207963"/>
            <a:ext cx="9359900" cy="561975"/>
          </a:xfrm>
        </p:spPr>
        <p:txBody>
          <a:bodyPr/>
          <a:lstStyle/>
          <a:p>
            <a:r>
              <a:rPr lang="ru-RU" smtClean="0"/>
              <a:t>Оптимизированная последовательная версия.</a:t>
            </a:r>
            <a:br>
              <a:rPr lang="ru-RU" smtClean="0"/>
            </a:br>
            <a:r>
              <a:rPr lang="ru-RU" smtClean="0"/>
              <a:t>Алгоритмическая оптимизация. Подход 1…</a:t>
            </a:r>
          </a:p>
        </p:txBody>
      </p:sp>
      <p:sp>
        <p:nvSpPr>
          <p:cNvPr id="82947"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B219E2F0-E44A-46AB-A05D-6A3A1C45DBF3}" type="slidenum">
              <a:rPr lang="ru-RU" smtClean="0"/>
              <a:pPr>
                <a:defRPr/>
              </a:pPr>
              <a:t>61</a:t>
            </a:fld>
            <a:endParaRPr lang="ru-RU"/>
          </a:p>
        </p:txBody>
      </p:sp>
      <p:sp>
        <p:nvSpPr>
          <p:cNvPr id="82950" name="Rectangle 2"/>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pic>
        <p:nvPicPr>
          <p:cNvPr id="82951" name="Picture 1" descr="Lightweight Hotspots - Source View"/>
          <p:cNvPicPr>
            <a:picLocks noChangeAspect="1" noChangeArrowheads="1"/>
          </p:cNvPicPr>
          <p:nvPr/>
        </p:nvPicPr>
        <p:blipFill>
          <a:blip r:embed="rId2" cstate="print"/>
          <a:srcRect l="850" t="13786" r="49171" b="10242"/>
          <a:stretch>
            <a:fillRect/>
          </a:stretch>
        </p:blipFill>
        <p:spPr bwMode="auto">
          <a:xfrm>
            <a:off x="50800" y="0"/>
            <a:ext cx="9821863" cy="6858000"/>
          </a:xfrm>
          <a:prstGeom prst="rect">
            <a:avLst/>
          </a:prstGeom>
          <a:noFill/>
          <a:ln w="9525">
            <a:solidFill>
              <a:srgbClr val="000000"/>
            </a:solid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Заголовок 1"/>
          <p:cNvSpPr>
            <a:spLocks noGrp="1"/>
          </p:cNvSpPr>
          <p:nvPr>
            <p:ph type="title"/>
          </p:nvPr>
        </p:nvSpPr>
        <p:spPr>
          <a:xfrm>
            <a:off x="273050" y="207963"/>
            <a:ext cx="9504363" cy="561975"/>
          </a:xfrm>
        </p:spPr>
        <p:txBody>
          <a:bodyPr/>
          <a:lstStyle/>
          <a:p>
            <a:r>
              <a:rPr lang="en-US" dirty="0"/>
              <a:t>Optimized sequential version</a:t>
            </a:r>
            <a:r>
              <a:rPr lang="ru-RU" dirty="0"/>
              <a:t>.</a:t>
            </a:r>
            <a:br>
              <a:rPr lang="ru-RU" dirty="0"/>
            </a:br>
            <a:r>
              <a:rPr lang="en-US" dirty="0"/>
              <a:t>Algorithmic optimization</a:t>
            </a:r>
            <a:r>
              <a:rPr lang="ru-RU" dirty="0"/>
              <a:t>. </a:t>
            </a:r>
            <a:r>
              <a:rPr lang="en-US" dirty="0"/>
              <a:t>Approach </a:t>
            </a:r>
            <a:r>
              <a:rPr lang="ru-RU" dirty="0"/>
              <a:t>1…</a:t>
            </a:r>
            <a:endParaRPr lang="ru-RU" dirty="0" smtClean="0"/>
          </a:p>
        </p:txBody>
      </p:sp>
      <p:sp>
        <p:nvSpPr>
          <p:cNvPr id="83971" name="Содержимое 2"/>
          <p:cNvSpPr>
            <a:spLocks noGrp="1"/>
          </p:cNvSpPr>
          <p:nvPr>
            <p:ph idx="1"/>
          </p:nvPr>
        </p:nvSpPr>
        <p:spPr>
          <a:xfrm>
            <a:off x="495300" y="3933825"/>
            <a:ext cx="8915400" cy="2232025"/>
          </a:xfrm>
        </p:spPr>
        <p:txBody>
          <a:bodyPr/>
          <a:lstStyle/>
          <a:p>
            <a:r>
              <a:rPr lang="en-US" dirty="0" smtClean="0"/>
              <a:t>Huge number of comparisons in the line </a:t>
            </a:r>
            <a:r>
              <a:rPr lang="ru-RU" dirty="0" smtClean="0"/>
              <a:t>133.</a:t>
            </a:r>
          </a:p>
          <a:p>
            <a:r>
              <a:rPr lang="en-US" dirty="0"/>
              <a:t>Huge number of </a:t>
            </a:r>
            <a:r>
              <a:rPr lang="en-US" dirty="0" smtClean="0"/>
              <a:t>loop iterations in the line </a:t>
            </a:r>
            <a:r>
              <a:rPr lang="ru-RU" dirty="0" smtClean="0"/>
              <a:t>131.</a:t>
            </a:r>
          </a:p>
          <a:p>
            <a:endParaRPr lang="ru-RU" dirty="0" smtClean="0"/>
          </a:p>
          <a:p>
            <a:r>
              <a:rPr lang="en-US" b="1" dirty="0" smtClean="0"/>
              <a:t>What should we do with it?</a:t>
            </a:r>
            <a:r>
              <a:rPr lang="ru-RU" b="1" dirty="0" smtClean="0"/>
              <a:t> </a:t>
            </a:r>
            <a:r>
              <a:rPr lang="en-US" b="1" dirty="0" smtClean="0"/>
              <a:t>Any ideas?</a:t>
            </a:r>
            <a:endParaRPr lang="ru-RU" b="1" dirty="0" smtClean="0"/>
          </a:p>
        </p:txBody>
      </p:sp>
      <p:sp>
        <p:nvSpPr>
          <p:cNvPr id="83972"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7BFD8B1D-CBFB-46A0-B6C1-8326020B2D85}" type="slidenum">
              <a:rPr lang="ru-RU" smtClean="0"/>
              <a:pPr>
                <a:defRPr/>
              </a:pPr>
              <a:t>62</a:t>
            </a:fld>
            <a:endParaRPr lang="ru-RU"/>
          </a:p>
        </p:txBody>
      </p:sp>
      <p:pic>
        <p:nvPicPr>
          <p:cNvPr id="83975" name="Picture 1" descr="Lightweight Hotspots - Source View"/>
          <p:cNvPicPr>
            <a:picLocks noChangeAspect="1" noChangeArrowheads="1"/>
          </p:cNvPicPr>
          <p:nvPr/>
        </p:nvPicPr>
        <p:blipFill>
          <a:blip r:embed="rId2" cstate="print"/>
          <a:srcRect l="2174" t="51772" r="51657" b="18713"/>
          <a:stretch>
            <a:fillRect/>
          </a:stretch>
        </p:blipFill>
        <p:spPr bwMode="auto">
          <a:xfrm>
            <a:off x="152400" y="1042988"/>
            <a:ext cx="9563100" cy="2808287"/>
          </a:xfrm>
          <a:prstGeom prst="rect">
            <a:avLst/>
          </a:prstGeom>
          <a:noFill/>
          <a:ln w="9525">
            <a:solidFill>
              <a:srgbClr val="000000"/>
            </a:solidFill>
            <a:miter lim="800000"/>
            <a:headEnd/>
            <a:tailEnd/>
          </a:ln>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Заголовок 1"/>
          <p:cNvSpPr>
            <a:spLocks noGrp="1"/>
          </p:cNvSpPr>
          <p:nvPr>
            <p:ph type="title"/>
          </p:nvPr>
        </p:nvSpPr>
        <p:spPr>
          <a:xfrm>
            <a:off x="273050" y="207963"/>
            <a:ext cx="9432925" cy="561975"/>
          </a:xfrm>
        </p:spPr>
        <p:txBody>
          <a:bodyPr/>
          <a:lstStyle/>
          <a:p>
            <a:r>
              <a:rPr lang="en-US" dirty="0"/>
              <a:t>Optimized sequential version</a:t>
            </a:r>
            <a:r>
              <a:rPr lang="ru-RU" dirty="0"/>
              <a:t>.</a:t>
            </a:r>
            <a:br>
              <a:rPr lang="ru-RU" dirty="0"/>
            </a:br>
            <a:r>
              <a:rPr lang="en-US" dirty="0"/>
              <a:t>Algorithmic optimization</a:t>
            </a:r>
            <a:r>
              <a:rPr lang="ru-RU" dirty="0"/>
              <a:t>. </a:t>
            </a:r>
            <a:r>
              <a:rPr lang="en-US" dirty="0"/>
              <a:t>Approach </a:t>
            </a:r>
            <a:r>
              <a:rPr lang="ru-RU" dirty="0"/>
              <a:t>1…</a:t>
            </a:r>
            <a:endParaRPr lang="ru-RU" dirty="0" smtClean="0"/>
          </a:p>
        </p:txBody>
      </p:sp>
      <p:sp>
        <p:nvSpPr>
          <p:cNvPr id="84995" name="Содержимое 2"/>
          <p:cNvSpPr>
            <a:spLocks noGrp="1"/>
          </p:cNvSpPr>
          <p:nvPr>
            <p:ph idx="1"/>
          </p:nvPr>
        </p:nvSpPr>
        <p:spPr/>
        <p:txBody>
          <a:bodyPr/>
          <a:lstStyle/>
          <a:p>
            <a:r>
              <a:rPr lang="en-US" sz="2200" dirty="0" smtClean="0"/>
              <a:t>We can use the fact that the elements in a row are ordered by ordinate</a:t>
            </a:r>
            <a:r>
              <a:rPr lang="ru-RU" sz="2200" dirty="0" smtClean="0"/>
              <a:t>.</a:t>
            </a:r>
          </a:p>
          <a:p>
            <a:r>
              <a:rPr lang="en-US" sz="2200" dirty="0" smtClean="0"/>
              <a:t>Implement the data matching for linear time instead of the old variant requiring quadratic time</a:t>
            </a:r>
            <a:r>
              <a:rPr lang="ru-RU" sz="2200" dirty="0" smtClean="0"/>
              <a:t>.</a:t>
            </a:r>
          </a:p>
          <a:p>
            <a:r>
              <a:rPr lang="en-US" sz="2200" dirty="0" smtClean="0"/>
              <a:t>Use an analog of the sorted arrays merge algorithm</a:t>
            </a:r>
            <a:r>
              <a:rPr lang="ru-RU" sz="2200" dirty="0" smtClean="0"/>
              <a:t>.</a:t>
            </a:r>
          </a:p>
          <a:p>
            <a:pPr>
              <a:buFont typeface="Wingdings" pitchFamily="2" charset="2"/>
              <a:buNone/>
            </a:pPr>
            <a:r>
              <a:rPr lang="ru-RU" sz="2200" dirty="0" smtClean="0"/>
              <a:t>1. </a:t>
            </a:r>
            <a:r>
              <a:rPr lang="en-US" sz="2200" dirty="0" smtClean="0"/>
              <a:t>Go to the beginning of both vectors </a:t>
            </a:r>
            <a:r>
              <a:rPr lang="ru-RU" sz="2200" dirty="0" smtClean="0"/>
              <a:t>(</a:t>
            </a:r>
            <a:r>
              <a:rPr lang="ru-RU" sz="2200" b="1" dirty="0" err="1" smtClean="0"/>
              <a:t>ks</a:t>
            </a:r>
            <a:r>
              <a:rPr lang="ru-RU" sz="2200" b="1" dirty="0" smtClean="0"/>
              <a:t> = …</a:t>
            </a:r>
            <a:r>
              <a:rPr lang="ru-RU" sz="2200" dirty="0" smtClean="0"/>
              <a:t>, </a:t>
            </a:r>
            <a:r>
              <a:rPr lang="ru-RU" sz="2200" b="1" dirty="0" err="1" smtClean="0"/>
              <a:t>ls</a:t>
            </a:r>
            <a:r>
              <a:rPr lang="ru-RU" sz="2200" b="1" dirty="0" smtClean="0"/>
              <a:t> = …</a:t>
            </a:r>
            <a:r>
              <a:rPr lang="ru-RU" sz="2200" dirty="0" smtClean="0"/>
              <a:t>).</a:t>
            </a:r>
          </a:p>
          <a:p>
            <a:pPr>
              <a:buFont typeface="Wingdings" pitchFamily="2" charset="2"/>
              <a:buNone/>
            </a:pPr>
            <a:r>
              <a:rPr lang="ru-RU" sz="2200" dirty="0" smtClean="0"/>
              <a:t>2. </a:t>
            </a:r>
            <a:r>
              <a:rPr lang="en-US" sz="2200" dirty="0" smtClean="0"/>
              <a:t>Compare the current elements </a:t>
            </a:r>
            <a:r>
              <a:rPr lang="ru-RU" sz="2200" b="1" dirty="0" err="1" smtClean="0"/>
              <a:t>A.Col</a:t>
            </a:r>
            <a:r>
              <a:rPr lang="ru-RU" sz="2200" b="1" dirty="0" smtClean="0"/>
              <a:t>[</a:t>
            </a:r>
            <a:r>
              <a:rPr lang="ru-RU" sz="2200" b="1" dirty="0" err="1" smtClean="0"/>
              <a:t>ks</a:t>
            </a:r>
            <a:r>
              <a:rPr lang="ru-RU" sz="2200" b="1" dirty="0" smtClean="0"/>
              <a:t>]</a:t>
            </a:r>
            <a:r>
              <a:rPr lang="ru-RU" sz="2200" dirty="0" smtClean="0"/>
              <a:t> </a:t>
            </a:r>
            <a:r>
              <a:rPr lang="en-US" sz="2200" dirty="0" smtClean="0"/>
              <a:t>and</a:t>
            </a:r>
            <a:r>
              <a:rPr lang="ru-RU" sz="2200" dirty="0" smtClean="0"/>
              <a:t> </a:t>
            </a:r>
            <a:r>
              <a:rPr lang="ru-RU" sz="2200" b="1" dirty="0" err="1" smtClean="0"/>
              <a:t>B.Col</a:t>
            </a:r>
            <a:r>
              <a:rPr lang="ru-RU" sz="2200" b="1" dirty="0" smtClean="0"/>
              <a:t>[</a:t>
            </a:r>
            <a:r>
              <a:rPr lang="ru-RU" sz="2200" b="1" dirty="0" err="1" smtClean="0"/>
              <a:t>ls</a:t>
            </a:r>
            <a:r>
              <a:rPr lang="ru-RU" sz="2200" b="1" dirty="0" smtClean="0"/>
              <a:t>]</a:t>
            </a:r>
            <a:r>
              <a:rPr lang="ru-RU" sz="2200" dirty="0" smtClean="0"/>
              <a:t>. </a:t>
            </a:r>
          </a:p>
          <a:p>
            <a:pPr>
              <a:buFont typeface="Wingdings" pitchFamily="2" charset="2"/>
              <a:buNone/>
            </a:pPr>
            <a:r>
              <a:rPr lang="ru-RU" sz="2200" dirty="0" smtClean="0"/>
              <a:t>	– </a:t>
            </a:r>
            <a:r>
              <a:rPr lang="en-US" sz="2200" dirty="0" smtClean="0"/>
              <a:t>If the values are the same, add the product </a:t>
            </a:r>
            <a:r>
              <a:rPr lang="ru-RU" sz="2200" b="1" dirty="0" err="1" smtClean="0"/>
              <a:t>A.Value</a:t>
            </a:r>
            <a:r>
              <a:rPr lang="ru-RU" sz="2200" b="1" dirty="0" smtClean="0"/>
              <a:t>[</a:t>
            </a:r>
            <a:r>
              <a:rPr lang="ru-RU" sz="2200" b="1" dirty="0" err="1" smtClean="0"/>
              <a:t>ks</a:t>
            </a:r>
            <a:r>
              <a:rPr lang="ru-RU" sz="2200" b="1" dirty="0" smtClean="0"/>
              <a:t>] * </a:t>
            </a:r>
            <a:r>
              <a:rPr lang="ru-RU" sz="2200" b="1" dirty="0" err="1" smtClean="0"/>
              <a:t>B.Col</a:t>
            </a:r>
            <a:r>
              <a:rPr lang="ru-RU" sz="2200" b="1" dirty="0" smtClean="0"/>
              <a:t>[</a:t>
            </a:r>
            <a:r>
              <a:rPr lang="ru-RU" sz="2200" b="1" dirty="0" err="1" smtClean="0"/>
              <a:t>ls</a:t>
            </a:r>
            <a:r>
              <a:rPr lang="ru-RU" sz="2200" b="1" dirty="0" smtClean="0"/>
              <a:t>]</a:t>
            </a:r>
            <a:r>
              <a:rPr lang="ru-RU" sz="2200" dirty="0" smtClean="0"/>
              <a:t> </a:t>
            </a:r>
            <a:r>
              <a:rPr lang="en-US" sz="2200" dirty="0" smtClean="0"/>
              <a:t>to the sum and increment both indices;</a:t>
            </a:r>
            <a:endParaRPr lang="ru-RU" sz="2200" dirty="0" smtClean="0"/>
          </a:p>
          <a:p>
            <a:pPr>
              <a:buFont typeface="Wingdings" pitchFamily="2" charset="2"/>
              <a:buNone/>
            </a:pPr>
            <a:r>
              <a:rPr lang="ru-RU" sz="2200" dirty="0" smtClean="0"/>
              <a:t>     – </a:t>
            </a:r>
            <a:r>
              <a:rPr lang="en-US" sz="2200" dirty="0" smtClean="0"/>
              <a:t>Otherwise </a:t>
            </a:r>
            <a:r>
              <a:rPr lang="ru-RU" sz="2200" dirty="0" smtClean="0"/>
              <a:t>– </a:t>
            </a:r>
            <a:r>
              <a:rPr lang="en-US" sz="2200" dirty="0" smtClean="0"/>
              <a:t>increment the index corresponding to the smaller value </a:t>
            </a:r>
            <a:r>
              <a:rPr lang="ru-RU" sz="2200" dirty="0" smtClean="0"/>
              <a:t>(</a:t>
            </a:r>
            <a:r>
              <a:rPr lang="en-US" sz="2200" dirty="0" smtClean="0"/>
              <a:t>e.g.</a:t>
            </a:r>
            <a:r>
              <a:rPr lang="ru-RU" sz="2200" dirty="0" smtClean="0"/>
              <a:t>, </a:t>
            </a:r>
            <a:r>
              <a:rPr lang="ru-RU" sz="2200" b="1" dirty="0" err="1" smtClean="0"/>
              <a:t>A.Col</a:t>
            </a:r>
            <a:r>
              <a:rPr lang="ru-RU" sz="2200" b="1" dirty="0" smtClean="0"/>
              <a:t>[</a:t>
            </a:r>
            <a:r>
              <a:rPr lang="ru-RU" sz="2200" b="1" dirty="0" err="1" smtClean="0"/>
              <a:t>ks</a:t>
            </a:r>
            <a:r>
              <a:rPr lang="ru-RU" sz="2200" b="1" dirty="0" smtClean="0"/>
              <a:t>] &gt; </a:t>
            </a:r>
            <a:r>
              <a:rPr lang="ru-RU" sz="2200" b="1" dirty="0" err="1" smtClean="0"/>
              <a:t>B.Col</a:t>
            </a:r>
            <a:r>
              <a:rPr lang="ru-RU" sz="2200" b="1" dirty="0" smtClean="0"/>
              <a:t>[</a:t>
            </a:r>
            <a:r>
              <a:rPr lang="ru-RU" sz="2200" b="1" dirty="0" err="1" smtClean="0"/>
              <a:t>ls</a:t>
            </a:r>
            <a:r>
              <a:rPr lang="ru-RU" sz="2200" b="1" dirty="0" smtClean="0"/>
              <a:t>]</a:t>
            </a:r>
            <a:r>
              <a:rPr lang="ru-RU" sz="2200" dirty="0" smtClean="0"/>
              <a:t>  →  </a:t>
            </a:r>
            <a:r>
              <a:rPr lang="ru-RU" sz="2200" b="1" dirty="0" err="1" smtClean="0"/>
              <a:t>ls</a:t>
            </a:r>
            <a:r>
              <a:rPr lang="ru-RU" sz="2200" b="1" dirty="0" smtClean="0"/>
              <a:t>++</a:t>
            </a:r>
            <a:r>
              <a:rPr lang="ru-RU" sz="2200" dirty="0" smtClean="0"/>
              <a:t>).</a:t>
            </a:r>
          </a:p>
          <a:p>
            <a:pPr>
              <a:buFont typeface="Wingdings" pitchFamily="2" charset="2"/>
              <a:buNone/>
            </a:pPr>
            <a:endParaRPr lang="ru-RU" dirty="0" smtClean="0"/>
          </a:p>
        </p:txBody>
      </p:sp>
      <p:sp>
        <p:nvSpPr>
          <p:cNvPr id="84996"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9D6DEDEB-B964-4379-9160-D857D9FB63AB}" type="slidenum">
              <a:rPr lang="ru-RU" smtClean="0"/>
              <a:pPr>
                <a:defRPr/>
              </a:pPr>
              <a:t>63</a:t>
            </a:fld>
            <a:endParaRPr lang="ru-RU"/>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Заголовок 1"/>
          <p:cNvSpPr>
            <a:spLocks noGrp="1"/>
          </p:cNvSpPr>
          <p:nvPr>
            <p:ph type="title"/>
          </p:nvPr>
        </p:nvSpPr>
        <p:spPr>
          <a:xfrm>
            <a:off x="273050" y="207963"/>
            <a:ext cx="9504363" cy="561975"/>
          </a:xfrm>
        </p:spPr>
        <p:txBody>
          <a:bodyPr/>
          <a:lstStyle/>
          <a:p>
            <a:r>
              <a:rPr lang="en-US" dirty="0"/>
              <a:t>Optimized sequential version</a:t>
            </a:r>
            <a:r>
              <a:rPr lang="ru-RU" dirty="0"/>
              <a:t>.</a:t>
            </a:r>
            <a:br>
              <a:rPr lang="ru-RU" dirty="0"/>
            </a:br>
            <a:r>
              <a:rPr lang="en-US" dirty="0"/>
              <a:t>Algorithmic optimization</a:t>
            </a:r>
            <a:r>
              <a:rPr lang="ru-RU" dirty="0"/>
              <a:t>. </a:t>
            </a:r>
            <a:r>
              <a:rPr lang="en-US" dirty="0"/>
              <a:t>Approach </a:t>
            </a:r>
            <a:r>
              <a:rPr lang="ru-RU" dirty="0"/>
              <a:t>1…</a:t>
            </a:r>
            <a:endParaRPr lang="ru-RU" dirty="0" smtClean="0"/>
          </a:p>
        </p:txBody>
      </p:sp>
      <p:sp>
        <p:nvSpPr>
          <p:cNvPr id="86019" name="Содержимое 2"/>
          <p:cNvSpPr>
            <a:spLocks noGrp="1"/>
          </p:cNvSpPr>
          <p:nvPr>
            <p:ph idx="1"/>
          </p:nvPr>
        </p:nvSpPr>
        <p:spPr>
          <a:xfrm>
            <a:off x="495300" y="3716338"/>
            <a:ext cx="8915400" cy="2449512"/>
          </a:xfrm>
        </p:spPr>
        <p:txBody>
          <a:bodyPr/>
          <a:lstStyle/>
          <a:p>
            <a:r>
              <a:rPr lang="en-US" dirty="0" smtClean="0"/>
              <a:t>Speedup ~</a:t>
            </a:r>
            <a:r>
              <a:rPr lang="ru-RU" dirty="0" smtClean="0"/>
              <a:t> 7 </a:t>
            </a:r>
            <a:r>
              <a:rPr lang="en-US" dirty="0" smtClean="0"/>
              <a:t>times</a:t>
            </a:r>
            <a:r>
              <a:rPr lang="ru-RU" dirty="0" smtClean="0"/>
              <a:t>.</a:t>
            </a:r>
          </a:p>
          <a:p>
            <a:r>
              <a:rPr lang="en-US" dirty="0" smtClean="0"/>
              <a:t>It will be increased when increasing N</a:t>
            </a:r>
            <a:r>
              <a:rPr lang="ru-RU" dirty="0" smtClean="0"/>
              <a:t>.</a:t>
            </a:r>
          </a:p>
        </p:txBody>
      </p:sp>
      <p:sp>
        <p:nvSpPr>
          <p:cNvPr id="86020"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DD619CF5-F8C9-4E98-87BE-87A877F0D0A8}" type="slidenum">
              <a:rPr lang="ru-RU" smtClean="0"/>
              <a:pPr>
                <a:defRPr/>
              </a:pPr>
              <a:t>64</a:t>
            </a:fld>
            <a:endParaRPr lang="ru-RU"/>
          </a:p>
        </p:txBody>
      </p:sp>
      <p:pic>
        <p:nvPicPr>
          <p:cNvPr id="86023" name="Picture 2"/>
          <p:cNvPicPr>
            <a:picLocks noChangeAspect="1" noChangeArrowheads="1"/>
          </p:cNvPicPr>
          <p:nvPr/>
        </p:nvPicPr>
        <p:blipFill>
          <a:blip r:embed="rId2" cstate="print"/>
          <a:srcRect r="21043"/>
          <a:stretch>
            <a:fillRect/>
          </a:stretch>
        </p:blipFill>
        <p:spPr bwMode="auto">
          <a:xfrm>
            <a:off x="147638" y="1138238"/>
            <a:ext cx="9404350" cy="2435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Заголовок 1"/>
          <p:cNvSpPr>
            <a:spLocks noGrp="1"/>
          </p:cNvSpPr>
          <p:nvPr>
            <p:ph type="title"/>
          </p:nvPr>
        </p:nvSpPr>
        <p:spPr>
          <a:xfrm>
            <a:off x="273050" y="207963"/>
            <a:ext cx="9504363" cy="561975"/>
          </a:xfrm>
        </p:spPr>
        <p:txBody>
          <a:bodyPr/>
          <a:lstStyle/>
          <a:p>
            <a:r>
              <a:rPr lang="en-US" dirty="0"/>
              <a:t>Optimized sequential version</a:t>
            </a:r>
            <a:r>
              <a:rPr lang="ru-RU" dirty="0"/>
              <a:t>.</a:t>
            </a:r>
            <a:br>
              <a:rPr lang="ru-RU" dirty="0"/>
            </a:br>
            <a:r>
              <a:rPr lang="en-US" dirty="0"/>
              <a:t>Algorithmic optimization</a:t>
            </a:r>
            <a:r>
              <a:rPr lang="ru-RU" dirty="0"/>
              <a:t>. </a:t>
            </a:r>
            <a:r>
              <a:rPr lang="en-US" dirty="0"/>
              <a:t>Approach </a:t>
            </a:r>
            <a:r>
              <a:rPr lang="en-US" dirty="0" smtClean="0"/>
              <a:t>2</a:t>
            </a:r>
            <a:r>
              <a:rPr lang="ru-RU" dirty="0" smtClean="0"/>
              <a:t>…</a:t>
            </a:r>
          </a:p>
        </p:txBody>
      </p:sp>
      <p:sp>
        <p:nvSpPr>
          <p:cNvPr id="87043" name="Содержимое 2"/>
          <p:cNvSpPr>
            <a:spLocks noGrp="1"/>
          </p:cNvSpPr>
          <p:nvPr>
            <p:ph idx="1"/>
          </p:nvPr>
        </p:nvSpPr>
        <p:spPr>
          <a:xfrm>
            <a:off x="495300" y="5084763"/>
            <a:ext cx="8915400" cy="1081087"/>
          </a:xfrm>
        </p:spPr>
        <p:txBody>
          <a:bodyPr/>
          <a:lstStyle/>
          <a:p>
            <a:endParaRPr lang="ru-RU" smtClean="0"/>
          </a:p>
        </p:txBody>
      </p:sp>
      <p:sp>
        <p:nvSpPr>
          <p:cNvPr id="87044"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301FFFC4-F60A-40CA-812E-3C88F00279C5}" type="slidenum">
              <a:rPr lang="ru-RU" smtClean="0"/>
              <a:pPr>
                <a:defRPr/>
              </a:pPr>
              <a:t>65</a:t>
            </a:fld>
            <a:endParaRPr lang="ru-RU"/>
          </a:p>
        </p:txBody>
      </p:sp>
      <p:pic>
        <p:nvPicPr>
          <p:cNvPr id="87047" name="Picture 2" descr="first"/>
          <p:cNvPicPr>
            <a:picLocks noChangeAspect="1" noChangeArrowheads="1"/>
          </p:cNvPicPr>
          <p:nvPr/>
        </p:nvPicPr>
        <p:blipFill>
          <a:blip r:embed="rId2" cstate="print"/>
          <a:srcRect/>
          <a:stretch>
            <a:fillRect/>
          </a:stretch>
        </p:blipFill>
        <p:spPr bwMode="auto">
          <a:xfrm>
            <a:off x="0" y="1079500"/>
            <a:ext cx="9994900" cy="5805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Заголовок 1"/>
          <p:cNvSpPr>
            <a:spLocks noGrp="1"/>
          </p:cNvSpPr>
          <p:nvPr>
            <p:ph type="title"/>
          </p:nvPr>
        </p:nvSpPr>
        <p:spPr>
          <a:xfrm>
            <a:off x="273050" y="207963"/>
            <a:ext cx="9504363" cy="561975"/>
          </a:xfrm>
        </p:spPr>
        <p:txBody>
          <a:bodyPr/>
          <a:lstStyle/>
          <a:p>
            <a:r>
              <a:rPr lang="en-US" dirty="0"/>
              <a:t>Optimized sequential version</a:t>
            </a:r>
            <a:r>
              <a:rPr lang="ru-RU" dirty="0"/>
              <a:t>.</a:t>
            </a:r>
            <a:br>
              <a:rPr lang="ru-RU" dirty="0"/>
            </a:br>
            <a:r>
              <a:rPr lang="en-US" dirty="0"/>
              <a:t>Algorithmic optimization</a:t>
            </a:r>
            <a:r>
              <a:rPr lang="ru-RU" dirty="0"/>
              <a:t>. </a:t>
            </a:r>
            <a:r>
              <a:rPr lang="en-US" dirty="0"/>
              <a:t>Approach 2</a:t>
            </a:r>
            <a:r>
              <a:rPr lang="ru-RU" dirty="0"/>
              <a:t>…</a:t>
            </a:r>
            <a:endParaRPr lang="ru-RU" dirty="0" smtClean="0"/>
          </a:p>
        </p:txBody>
      </p:sp>
      <p:sp>
        <p:nvSpPr>
          <p:cNvPr id="88067" name="Содержимое 2"/>
          <p:cNvSpPr>
            <a:spLocks noGrp="1"/>
          </p:cNvSpPr>
          <p:nvPr>
            <p:ph idx="1"/>
          </p:nvPr>
        </p:nvSpPr>
        <p:spPr>
          <a:xfrm>
            <a:off x="495300" y="2924175"/>
            <a:ext cx="8915400" cy="3241675"/>
          </a:xfrm>
        </p:spPr>
        <p:txBody>
          <a:bodyPr/>
          <a:lstStyle/>
          <a:p>
            <a:r>
              <a:rPr lang="en-US" dirty="0" smtClean="0"/>
              <a:t>The execution time reduced</a:t>
            </a:r>
            <a:r>
              <a:rPr lang="ru-RU" dirty="0" smtClean="0"/>
              <a:t>.</a:t>
            </a:r>
          </a:p>
          <a:p>
            <a:r>
              <a:rPr lang="en-US" dirty="0" smtClean="0"/>
              <a:t>The number of instructions reduced</a:t>
            </a:r>
            <a:r>
              <a:rPr lang="ru-RU" dirty="0" smtClean="0"/>
              <a:t>.</a:t>
            </a:r>
          </a:p>
          <a:p>
            <a:endParaRPr lang="ru-RU" dirty="0" smtClean="0"/>
          </a:p>
          <a:p>
            <a:r>
              <a:rPr lang="en-US" dirty="0" smtClean="0"/>
              <a:t>However, both time and instructions number are still too great in comparison with the</a:t>
            </a:r>
            <a:r>
              <a:rPr lang="ru-RU" dirty="0" smtClean="0"/>
              <a:t> </a:t>
            </a:r>
            <a:r>
              <a:rPr lang="en-US" dirty="0" smtClean="0"/>
              <a:t>MKL</a:t>
            </a:r>
            <a:r>
              <a:rPr lang="ru-RU" dirty="0" smtClean="0"/>
              <a:t>-</a:t>
            </a:r>
            <a:r>
              <a:rPr lang="en-US" dirty="0" smtClean="0"/>
              <a:t>implementation</a:t>
            </a:r>
            <a:r>
              <a:rPr lang="ru-RU" dirty="0" smtClean="0"/>
              <a:t>.</a:t>
            </a:r>
          </a:p>
        </p:txBody>
      </p:sp>
      <p:sp>
        <p:nvSpPr>
          <p:cNvPr id="88068"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394A7B9D-9745-4088-A83B-5054776F1CC3}" type="slidenum">
              <a:rPr lang="ru-RU" smtClean="0"/>
              <a:pPr>
                <a:defRPr/>
              </a:pPr>
              <a:t>66</a:t>
            </a:fld>
            <a:endParaRPr lang="ru-RU"/>
          </a:p>
        </p:txBody>
      </p:sp>
      <p:pic>
        <p:nvPicPr>
          <p:cNvPr id="88071" name="Picture 2" descr="first"/>
          <p:cNvPicPr>
            <a:picLocks noChangeAspect="1" noChangeArrowheads="1"/>
          </p:cNvPicPr>
          <p:nvPr/>
        </p:nvPicPr>
        <p:blipFill>
          <a:blip r:embed="rId2" cstate="print"/>
          <a:srcRect b="68646"/>
          <a:stretch>
            <a:fillRect/>
          </a:stretch>
        </p:blipFill>
        <p:spPr bwMode="auto">
          <a:xfrm>
            <a:off x="0" y="981075"/>
            <a:ext cx="9883775" cy="1800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Заголовок 1"/>
          <p:cNvSpPr>
            <a:spLocks noGrp="1"/>
          </p:cNvSpPr>
          <p:nvPr>
            <p:ph type="title"/>
          </p:nvPr>
        </p:nvSpPr>
        <p:spPr>
          <a:xfrm>
            <a:off x="273050" y="207963"/>
            <a:ext cx="9504363" cy="561975"/>
          </a:xfrm>
        </p:spPr>
        <p:txBody>
          <a:bodyPr/>
          <a:lstStyle/>
          <a:p>
            <a:r>
              <a:rPr lang="ru-RU" smtClean="0"/>
              <a:t>Оптимизированная последовательная версия.</a:t>
            </a:r>
            <a:br>
              <a:rPr lang="ru-RU" smtClean="0"/>
            </a:br>
            <a:r>
              <a:rPr lang="ru-RU" smtClean="0"/>
              <a:t>Алгоритмическая оптимизация. Подход 2…</a:t>
            </a:r>
          </a:p>
        </p:txBody>
      </p:sp>
      <p:sp>
        <p:nvSpPr>
          <p:cNvPr id="89091"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B1C9960A-1142-4CFA-8680-9505FBA4F016}" type="slidenum">
              <a:rPr lang="ru-RU" smtClean="0"/>
              <a:pPr>
                <a:defRPr/>
              </a:pPr>
              <a:t>67</a:t>
            </a:fld>
            <a:endParaRPr lang="ru-RU"/>
          </a:p>
        </p:txBody>
      </p:sp>
      <p:sp>
        <p:nvSpPr>
          <p:cNvPr id="89094" name="Содержимое 7"/>
          <p:cNvSpPr>
            <a:spLocks noGrp="1"/>
          </p:cNvSpPr>
          <p:nvPr>
            <p:ph idx="1"/>
          </p:nvPr>
        </p:nvSpPr>
        <p:spPr/>
        <p:txBody>
          <a:bodyPr/>
          <a:lstStyle/>
          <a:p>
            <a:endParaRPr lang="ru-RU" smtClean="0"/>
          </a:p>
        </p:txBody>
      </p:sp>
      <p:pic>
        <p:nvPicPr>
          <p:cNvPr id="89095" name="Picture 2" descr="second-source view"/>
          <p:cNvPicPr>
            <a:picLocks noChangeAspect="1" noChangeArrowheads="1"/>
          </p:cNvPicPr>
          <p:nvPr/>
        </p:nvPicPr>
        <p:blipFill>
          <a:blip r:embed="rId2" cstate="print"/>
          <a:srcRect l="1151" t="13678" r="47491" b="11279"/>
          <a:stretch>
            <a:fillRect/>
          </a:stretch>
        </p:blipFill>
        <p:spPr bwMode="auto">
          <a:xfrm>
            <a:off x="0" y="71438"/>
            <a:ext cx="9874250" cy="6740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Заголовок 1"/>
          <p:cNvSpPr>
            <a:spLocks noGrp="1"/>
          </p:cNvSpPr>
          <p:nvPr>
            <p:ph type="title"/>
          </p:nvPr>
        </p:nvSpPr>
        <p:spPr>
          <a:xfrm>
            <a:off x="273050" y="207963"/>
            <a:ext cx="9359900" cy="561975"/>
          </a:xfrm>
        </p:spPr>
        <p:txBody>
          <a:bodyPr/>
          <a:lstStyle/>
          <a:p>
            <a:r>
              <a:rPr lang="en-US" dirty="0"/>
              <a:t>Optimized sequential version</a:t>
            </a:r>
            <a:r>
              <a:rPr lang="ru-RU" dirty="0"/>
              <a:t>.</a:t>
            </a:r>
            <a:br>
              <a:rPr lang="ru-RU" dirty="0"/>
            </a:br>
            <a:r>
              <a:rPr lang="en-US" dirty="0"/>
              <a:t>Algorithmic optimization</a:t>
            </a:r>
            <a:r>
              <a:rPr lang="ru-RU" dirty="0"/>
              <a:t>. </a:t>
            </a:r>
            <a:r>
              <a:rPr lang="en-US" dirty="0"/>
              <a:t>Approach 2</a:t>
            </a:r>
            <a:r>
              <a:rPr lang="ru-RU" dirty="0"/>
              <a:t>…</a:t>
            </a:r>
            <a:endParaRPr lang="ru-RU" dirty="0" smtClean="0"/>
          </a:p>
        </p:txBody>
      </p:sp>
      <p:sp>
        <p:nvSpPr>
          <p:cNvPr id="90115" name="Содержимое 2"/>
          <p:cNvSpPr>
            <a:spLocks noGrp="1"/>
          </p:cNvSpPr>
          <p:nvPr>
            <p:ph idx="1"/>
          </p:nvPr>
        </p:nvSpPr>
        <p:spPr/>
        <p:txBody>
          <a:bodyPr/>
          <a:lstStyle/>
          <a:p>
            <a:r>
              <a:rPr lang="en-US" dirty="0" smtClean="0"/>
              <a:t>The most time is </a:t>
            </a:r>
            <a:r>
              <a:rPr lang="en-US" dirty="0"/>
              <a:t>still spent on </a:t>
            </a:r>
            <a:r>
              <a:rPr lang="en-US" dirty="0" smtClean="0"/>
              <a:t>vectors merge</a:t>
            </a:r>
            <a:r>
              <a:rPr lang="ru-RU" dirty="0" smtClean="0"/>
              <a:t>. </a:t>
            </a:r>
          </a:p>
          <a:p>
            <a:r>
              <a:rPr lang="en-US" dirty="0" smtClean="0"/>
              <a:t>The checks in the inner loop take almost all the time</a:t>
            </a:r>
            <a:r>
              <a:rPr lang="ru-RU" dirty="0" smtClean="0"/>
              <a:t>. </a:t>
            </a:r>
          </a:p>
          <a:p>
            <a:r>
              <a:rPr lang="en-US" dirty="0" smtClean="0"/>
              <a:t>The algorithm implementation is poorly adjusted to the architecture characteristics </a:t>
            </a:r>
            <a:r>
              <a:rPr lang="en-US" dirty="0"/>
              <a:t>– it is not possible to predict what element </a:t>
            </a:r>
            <a:r>
              <a:rPr lang="en-US" dirty="0" smtClean="0"/>
              <a:t>is </a:t>
            </a:r>
            <a:r>
              <a:rPr lang="en-US" dirty="0"/>
              <a:t>greater </a:t>
            </a:r>
            <a:r>
              <a:rPr lang="ru-RU" dirty="0" smtClean="0"/>
              <a:t>(</a:t>
            </a:r>
            <a:r>
              <a:rPr lang="en-US" dirty="0" smtClean="0"/>
              <a:t>A</a:t>
            </a:r>
            <a:r>
              <a:rPr lang="ru-RU" dirty="0" smtClean="0"/>
              <a:t>.</a:t>
            </a:r>
            <a:r>
              <a:rPr lang="en-US" dirty="0" smtClean="0"/>
              <a:t>Col</a:t>
            </a:r>
            <a:r>
              <a:rPr lang="ru-RU" dirty="0" smtClean="0"/>
              <a:t>[</a:t>
            </a:r>
            <a:r>
              <a:rPr lang="en-US" dirty="0" err="1" smtClean="0"/>
              <a:t>ks</a:t>
            </a:r>
            <a:r>
              <a:rPr lang="ru-RU" dirty="0" smtClean="0"/>
              <a:t>] </a:t>
            </a:r>
            <a:r>
              <a:rPr lang="en-US" dirty="0" smtClean="0"/>
              <a:t>or</a:t>
            </a:r>
            <a:r>
              <a:rPr lang="ru-RU" dirty="0" smtClean="0"/>
              <a:t> </a:t>
            </a:r>
            <a:r>
              <a:rPr lang="en-US" dirty="0" smtClean="0"/>
              <a:t>B</a:t>
            </a:r>
            <a:r>
              <a:rPr lang="ru-RU" dirty="0" smtClean="0"/>
              <a:t>.</a:t>
            </a:r>
            <a:r>
              <a:rPr lang="en-US" dirty="0" smtClean="0"/>
              <a:t>Col</a:t>
            </a:r>
            <a:r>
              <a:rPr lang="ru-RU" dirty="0" smtClean="0"/>
              <a:t>[</a:t>
            </a:r>
            <a:r>
              <a:rPr lang="en-US" dirty="0" err="1" smtClean="0"/>
              <a:t>ls</a:t>
            </a:r>
            <a:r>
              <a:rPr lang="ru-RU" dirty="0" smtClean="0"/>
              <a:t>]). </a:t>
            </a:r>
          </a:p>
          <a:p>
            <a:r>
              <a:rPr lang="en-US" dirty="0" err="1" smtClean="0"/>
              <a:t>Mispredictions</a:t>
            </a:r>
            <a:r>
              <a:rPr lang="en-US" dirty="0" smtClean="0"/>
              <a:t> in </a:t>
            </a:r>
            <a:r>
              <a:rPr lang="en-US" dirty="0"/>
              <a:t>conditional jumps </a:t>
            </a:r>
            <a:r>
              <a:rPr lang="en-US" dirty="0" smtClean="0"/>
              <a:t>lead to inefficient work</a:t>
            </a:r>
            <a:r>
              <a:rPr lang="ru-RU" dirty="0" smtClean="0"/>
              <a:t>. </a:t>
            </a:r>
          </a:p>
          <a:p>
            <a:endParaRPr lang="ru-RU" dirty="0" smtClean="0"/>
          </a:p>
        </p:txBody>
      </p:sp>
      <p:sp>
        <p:nvSpPr>
          <p:cNvPr id="90116"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0139AE9B-4EB3-4453-88BE-EF1B4B32D90B}" type="slidenum">
              <a:rPr lang="ru-RU" smtClean="0"/>
              <a:pPr>
                <a:defRPr/>
              </a:pPr>
              <a:t>68</a:t>
            </a:fld>
            <a:endParaRPr lang="ru-RU"/>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Заголовок 1"/>
          <p:cNvSpPr>
            <a:spLocks noGrp="1"/>
          </p:cNvSpPr>
          <p:nvPr>
            <p:ph type="title"/>
          </p:nvPr>
        </p:nvSpPr>
        <p:spPr>
          <a:xfrm>
            <a:off x="273050" y="207963"/>
            <a:ext cx="9504363" cy="561975"/>
          </a:xfrm>
        </p:spPr>
        <p:txBody>
          <a:bodyPr/>
          <a:lstStyle/>
          <a:p>
            <a:r>
              <a:rPr lang="en-US" dirty="0"/>
              <a:t>Optimized sequential version</a:t>
            </a:r>
            <a:r>
              <a:rPr lang="ru-RU" dirty="0"/>
              <a:t>.</a:t>
            </a:r>
            <a:br>
              <a:rPr lang="ru-RU" dirty="0"/>
            </a:br>
            <a:r>
              <a:rPr lang="en-US" dirty="0"/>
              <a:t>Algorithmic optimization</a:t>
            </a:r>
            <a:r>
              <a:rPr lang="ru-RU" dirty="0"/>
              <a:t>. </a:t>
            </a:r>
            <a:r>
              <a:rPr lang="en-US" dirty="0"/>
              <a:t>Approach 2</a:t>
            </a:r>
            <a:r>
              <a:rPr lang="ru-RU" dirty="0"/>
              <a:t>…</a:t>
            </a:r>
            <a:endParaRPr lang="ru-RU" dirty="0" smtClean="0"/>
          </a:p>
        </p:txBody>
      </p:sp>
      <p:sp>
        <p:nvSpPr>
          <p:cNvPr id="91139" name="Содержимое 2"/>
          <p:cNvSpPr>
            <a:spLocks noGrp="1"/>
          </p:cNvSpPr>
          <p:nvPr>
            <p:ph idx="1"/>
          </p:nvPr>
        </p:nvSpPr>
        <p:spPr>
          <a:xfrm>
            <a:off x="495300" y="1196975"/>
            <a:ext cx="8915400" cy="503238"/>
          </a:xfrm>
        </p:spPr>
        <p:txBody>
          <a:bodyPr/>
          <a:lstStyle/>
          <a:p>
            <a:r>
              <a:rPr lang="en-US" dirty="0" smtClean="0"/>
              <a:t>Apply a new analysis method General Exploration</a:t>
            </a:r>
            <a:endParaRPr lang="ru-RU" dirty="0" smtClean="0"/>
          </a:p>
        </p:txBody>
      </p:sp>
      <p:sp>
        <p:nvSpPr>
          <p:cNvPr id="91140"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A1A8FC91-706E-441D-93FB-EA1BA852F9C0}" type="slidenum">
              <a:rPr lang="ru-RU" smtClean="0"/>
              <a:pPr>
                <a:defRPr/>
              </a:pPr>
              <a:t>69</a:t>
            </a:fld>
            <a:endParaRPr lang="ru-RU"/>
          </a:p>
        </p:txBody>
      </p:sp>
      <p:sp>
        <p:nvSpPr>
          <p:cNvPr id="91143" name="Rectangle 2"/>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grpSp>
        <p:nvGrpSpPr>
          <p:cNvPr id="91144" name="Группа 9"/>
          <p:cNvGrpSpPr>
            <a:grpSpLocks/>
          </p:cNvGrpSpPr>
          <p:nvPr/>
        </p:nvGrpSpPr>
        <p:grpSpPr bwMode="auto">
          <a:xfrm>
            <a:off x="0" y="1628775"/>
            <a:ext cx="9906000" cy="4248150"/>
            <a:chOff x="0" y="1772816"/>
            <a:chExt cx="6019852" cy="2736304"/>
          </a:xfrm>
        </p:grpSpPr>
        <p:pic>
          <p:nvPicPr>
            <p:cNvPr id="91149" name="Picture 1" descr="general expl"/>
            <p:cNvPicPr>
              <a:picLocks noChangeAspect="1" noChangeArrowheads="1"/>
            </p:cNvPicPr>
            <p:nvPr/>
          </p:nvPicPr>
          <p:blipFill>
            <a:blip r:embed="rId2" cstate="print"/>
            <a:srcRect t="85728" r="49451"/>
            <a:stretch>
              <a:fillRect/>
            </a:stretch>
          </p:blipFill>
          <p:spPr bwMode="auto">
            <a:xfrm rot="5400000">
              <a:off x="-547836" y="2320652"/>
              <a:ext cx="2736304" cy="1640632"/>
            </a:xfrm>
            <a:prstGeom prst="rect">
              <a:avLst/>
            </a:prstGeom>
            <a:noFill/>
            <a:ln w="9525">
              <a:solidFill>
                <a:srgbClr val="000000"/>
              </a:solidFill>
              <a:miter lim="800000"/>
              <a:headEnd/>
              <a:tailEnd/>
            </a:ln>
          </p:spPr>
        </p:pic>
        <p:pic>
          <p:nvPicPr>
            <p:cNvPr id="91150" name="Picture 1" descr="general expl"/>
            <p:cNvPicPr>
              <a:picLocks noChangeAspect="1" noChangeArrowheads="1"/>
            </p:cNvPicPr>
            <p:nvPr/>
          </p:nvPicPr>
          <p:blipFill>
            <a:blip r:embed="rId2" cstate="print"/>
            <a:srcRect t="13678" r="49451" b="48230"/>
            <a:stretch>
              <a:fillRect/>
            </a:stretch>
          </p:blipFill>
          <p:spPr bwMode="auto">
            <a:xfrm rot="5400000">
              <a:off x="2462090" y="951358"/>
              <a:ext cx="2736304" cy="4379220"/>
            </a:xfrm>
            <a:prstGeom prst="rect">
              <a:avLst/>
            </a:prstGeom>
            <a:noFill/>
            <a:ln w="9525">
              <a:solidFill>
                <a:srgbClr val="000000"/>
              </a:solidFill>
              <a:miter lim="800000"/>
              <a:headEnd/>
              <a:tailEnd/>
            </a:ln>
          </p:spPr>
        </p:pic>
      </p:grpSp>
      <p:cxnSp>
        <p:nvCxnSpPr>
          <p:cNvPr id="14" name="Прямая соединительная линия 13"/>
          <p:cNvCxnSpPr/>
          <p:nvPr/>
        </p:nvCxnSpPr>
        <p:spPr bwMode="auto">
          <a:xfrm rot="5400000">
            <a:off x="4956969" y="4185444"/>
            <a:ext cx="3960812" cy="0"/>
          </a:xfrm>
          <a:prstGeom prst="line">
            <a:avLst/>
          </a:prstGeom>
          <a:ln w="28575">
            <a:solidFill>
              <a:srgbClr val="CC0000"/>
            </a:solidFill>
            <a:prstDash val="sysDot"/>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15" name="Прямая соединительная линия 14"/>
          <p:cNvCxnSpPr/>
          <p:nvPr/>
        </p:nvCxnSpPr>
        <p:spPr bwMode="auto">
          <a:xfrm>
            <a:off x="6969125" y="2205038"/>
            <a:ext cx="1512888" cy="0"/>
          </a:xfrm>
          <a:prstGeom prst="line">
            <a:avLst/>
          </a:prstGeom>
          <a:ln w="28575">
            <a:solidFill>
              <a:srgbClr val="CC0000"/>
            </a:solidFill>
            <a:prstDash val="sysDot"/>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18" name="Прямая соединительная линия 17"/>
          <p:cNvCxnSpPr/>
          <p:nvPr/>
        </p:nvCxnSpPr>
        <p:spPr bwMode="auto">
          <a:xfrm rot="5400000">
            <a:off x="6490494" y="4185444"/>
            <a:ext cx="3960812" cy="0"/>
          </a:xfrm>
          <a:prstGeom prst="line">
            <a:avLst/>
          </a:prstGeom>
          <a:ln w="28575">
            <a:solidFill>
              <a:srgbClr val="CC0000"/>
            </a:solidFill>
            <a:prstDash val="sysDot"/>
            <a:headEnd type="none"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19" name="Прямая соединительная линия 18"/>
          <p:cNvCxnSpPr/>
          <p:nvPr/>
        </p:nvCxnSpPr>
        <p:spPr bwMode="auto">
          <a:xfrm>
            <a:off x="6948488" y="6143625"/>
            <a:ext cx="1512887" cy="0"/>
          </a:xfrm>
          <a:prstGeom prst="line">
            <a:avLst/>
          </a:prstGeom>
          <a:ln w="28575">
            <a:solidFill>
              <a:srgbClr val="CC0000"/>
            </a:solidFill>
            <a:prstDash val="sysDot"/>
            <a:headEnd type="none" w="med" len="med"/>
            <a:tailEnd type="none" w="med" len="med"/>
          </a:ln>
        </p:spPr>
        <p:style>
          <a:lnRef idx="1">
            <a:schemeClr val="accent4"/>
          </a:lnRef>
          <a:fillRef idx="0">
            <a:schemeClr val="accent4"/>
          </a:fillRef>
          <a:effectRef idx="0">
            <a:schemeClr val="accent4"/>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p:cNvSpPr>
            <a:spLocks noGrp="1"/>
          </p:cNvSpPr>
          <p:nvPr>
            <p:ph type="title"/>
          </p:nvPr>
        </p:nvSpPr>
        <p:spPr/>
        <p:txBody>
          <a:bodyPr/>
          <a:lstStyle/>
          <a:p>
            <a:r>
              <a:rPr lang="en-US" dirty="0">
                <a:solidFill>
                  <a:schemeClr val="tx1"/>
                </a:solidFill>
              </a:rPr>
              <a:t>Problem statement</a:t>
            </a:r>
            <a:endParaRPr lang="ru-RU" dirty="0">
              <a:solidFill>
                <a:schemeClr val="tx1"/>
              </a:solidFill>
            </a:endParaRPr>
          </a:p>
        </p:txBody>
      </p:sp>
      <p:sp>
        <p:nvSpPr>
          <p:cNvPr id="16387" name="Содержимое 2"/>
          <p:cNvSpPr>
            <a:spLocks noGrp="1"/>
          </p:cNvSpPr>
          <p:nvPr>
            <p:ph idx="1"/>
          </p:nvPr>
        </p:nvSpPr>
        <p:spPr/>
        <p:txBody>
          <a:bodyPr/>
          <a:lstStyle/>
          <a:p>
            <a:r>
              <a:rPr lang="en-US" dirty="0" smtClean="0"/>
              <a:t>Let A</a:t>
            </a:r>
            <a:r>
              <a:rPr lang="ru-RU" dirty="0" smtClean="0"/>
              <a:t> </a:t>
            </a:r>
            <a:r>
              <a:rPr lang="en-US" dirty="0" smtClean="0"/>
              <a:t>and</a:t>
            </a:r>
            <a:r>
              <a:rPr lang="ru-RU" dirty="0" smtClean="0"/>
              <a:t> </a:t>
            </a:r>
            <a:r>
              <a:rPr lang="en-US" dirty="0" smtClean="0"/>
              <a:t>B be the square matrices of size N</a:t>
            </a:r>
            <a:r>
              <a:rPr lang="ru-RU" dirty="0" smtClean="0"/>
              <a:t> </a:t>
            </a:r>
            <a:r>
              <a:rPr lang="en-US" dirty="0" smtClean="0"/>
              <a:t>x</a:t>
            </a:r>
            <a:r>
              <a:rPr lang="ru-RU" dirty="0" smtClean="0"/>
              <a:t> </a:t>
            </a:r>
            <a:r>
              <a:rPr lang="en-US" dirty="0" smtClean="0"/>
              <a:t>N with a small portion of nonzero elements </a:t>
            </a:r>
            <a:r>
              <a:rPr lang="ru-RU" dirty="0" smtClean="0"/>
              <a:t>(</a:t>
            </a:r>
            <a:r>
              <a:rPr lang="en-US" dirty="0" smtClean="0"/>
              <a:t>will be specified later</a:t>
            </a:r>
            <a:r>
              <a:rPr lang="ru-RU" dirty="0" smtClean="0"/>
              <a:t>). </a:t>
            </a:r>
          </a:p>
          <a:p>
            <a:r>
              <a:rPr lang="en-US" dirty="0" smtClean="0"/>
              <a:t>Assume the elements of the matrices A</a:t>
            </a:r>
            <a:r>
              <a:rPr lang="ru-RU" dirty="0" smtClean="0"/>
              <a:t> </a:t>
            </a:r>
            <a:r>
              <a:rPr lang="en-US" dirty="0" smtClean="0"/>
              <a:t>and</a:t>
            </a:r>
            <a:r>
              <a:rPr lang="ru-RU" dirty="0" smtClean="0"/>
              <a:t> </a:t>
            </a:r>
            <a:r>
              <a:rPr lang="en-US" dirty="0" smtClean="0"/>
              <a:t>B</a:t>
            </a:r>
            <a:r>
              <a:rPr lang="ru-RU" dirty="0" smtClean="0"/>
              <a:t> </a:t>
            </a:r>
            <a:r>
              <a:rPr lang="en-US" dirty="0" smtClean="0"/>
              <a:t>to be the numbers of double type</a:t>
            </a:r>
            <a:r>
              <a:rPr lang="ru-RU" dirty="0" smtClean="0"/>
              <a:t>.</a:t>
            </a:r>
          </a:p>
          <a:p>
            <a:r>
              <a:rPr lang="en-US" dirty="0" smtClean="0"/>
              <a:t>A matrix C</a:t>
            </a:r>
            <a:r>
              <a:rPr lang="ru-RU" dirty="0" smtClean="0"/>
              <a:t> = </a:t>
            </a:r>
            <a:r>
              <a:rPr lang="en-US" dirty="0" smtClean="0"/>
              <a:t>A</a:t>
            </a:r>
            <a:r>
              <a:rPr lang="ru-RU" dirty="0" smtClean="0"/>
              <a:t> * </a:t>
            </a:r>
            <a:r>
              <a:rPr lang="en-US" dirty="0" smtClean="0"/>
              <a:t>B is required, where the symbol </a:t>
            </a:r>
            <a:r>
              <a:rPr lang="ru-RU" b="1" dirty="0" smtClean="0"/>
              <a:t>*</a:t>
            </a:r>
            <a:r>
              <a:rPr lang="ru-RU" dirty="0" smtClean="0"/>
              <a:t> </a:t>
            </a:r>
            <a:r>
              <a:rPr lang="en-US" dirty="0"/>
              <a:t>means matrix multiplication</a:t>
            </a:r>
            <a:r>
              <a:rPr lang="ru-RU" dirty="0" smtClean="0"/>
              <a:t>.</a:t>
            </a:r>
          </a:p>
          <a:p>
            <a:r>
              <a:rPr lang="en-US" dirty="0" smtClean="0"/>
              <a:t>Often, </a:t>
            </a:r>
            <a:r>
              <a:rPr lang="en-US" dirty="0"/>
              <a:t>multiplication </a:t>
            </a:r>
            <a:r>
              <a:rPr lang="en-US" dirty="0" smtClean="0"/>
              <a:t>of two sparse matrices yields a dense matrix</a:t>
            </a:r>
            <a:r>
              <a:rPr lang="ru-RU" dirty="0" smtClean="0"/>
              <a:t>. </a:t>
            </a:r>
            <a:r>
              <a:rPr lang="en-US" dirty="0" smtClean="0"/>
              <a:t>It is supposed in this work that the matrix C is also sparse</a:t>
            </a:r>
            <a:r>
              <a:rPr lang="ru-RU" dirty="0" smtClean="0"/>
              <a:t>.</a:t>
            </a:r>
          </a:p>
        </p:txBody>
      </p:sp>
      <p:sp>
        <p:nvSpPr>
          <p:cNvPr id="16388"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79BBA94F-0E7B-45CF-B770-6BE78105190D}" type="slidenum">
              <a:rPr lang="ru-RU" smtClean="0"/>
              <a:pPr>
                <a:defRPr/>
              </a:pPr>
              <a:t>7</a:t>
            </a:fld>
            <a:endParaRPr lang="ru-RU"/>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Заголовок 1"/>
          <p:cNvSpPr>
            <a:spLocks noGrp="1"/>
          </p:cNvSpPr>
          <p:nvPr>
            <p:ph type="title"/>
          </p:nvPr>
        </p:nvSpPr>
        <p:spPr>
          <a:xfrm>
            <a:off x="273050" y="207963"/>
            <a:ext cx="9432925" cy="561975"/>
          </a:xfrm>
        </p:spPr>
        <p:txBody>
          <a:bodyPr/>
          <a:lstStyle/>
          <a:p>
            <a:r>
              <a:rPr lang="en-US" dirty="0"/>
              <a:t>Optimized sequential version</a:t>
            </a:r>
            <a:r>
              <a:rPr lang="ru-RU" dirty="0"/>
              <a:t>.</a:t>
            </a:r>
            <a:br>
              <a:rPr lang="ru-RU" dirty="0"/>
            </a:br>
            <a:r>
              <a:rPr lang="en-US" dirty="0"/>
              <a:t>Algorithmic optimization</a:t>
            </a:r>
            <a:r>
              <a:rPr lang="ru-RU" dirty="0"/>
              <a:t>. </a:t>
            </a:r>
            <a:r>
              <a:rPr lang="en-US" dirty="0"/>
              <a:t>Approach 2</a:t>
            </a:r>
            <a:r>
              <a:rPr lang="ru-RU" dirty="0"/>
              <a:t>…</a:t>
            </a:r>
            <a:endParaRPr lang="ru-RU" dirty="0" smtClean="0"/>
          </a:p>
        </p:txBody>
      </p:sp>
      <p:sp>
        <p:nvSpPr>
          <p:cNvPr id="92163" name="Содержимое 2"/>
          <p:cNvSpPr>
            <a:spLocks noGrp="1"/>
          </p:cNvSpPr>
          <p:nvPr>
            <p:ph idx="1"/>
          </p:nvPr>
        </p:nvSpPr>
        <p:spPr/>
        <p:txBody>
          <a:bodyPr/>
          <a:lstStyle/>
          <a:p>
            <a:r>
              <a:rPr lang="en-US" dirty="0" smtClean="0"/>
              <a:t>Thus, we considerably sped up the application, while the number of performed instructions is still too great and the implementation is poorly adjusted to the architecture</a:t>
            </a:r>
            <a:r>
              <a:rPr lang="ru-RU" dirty="0" smtClean="0"/>
              <a:t>.</a:t>
            </a:r>
            <a:endParaRPr lang="en-US" dirty="0" smtClean="0"/>
          </a:p>
          <a:p>
            <a:r>
              <a:rPr lang="en-US" dirty="0" smtClean="0"/>
              <a:t>Both sides of the general problem are reduced to search of the corresponding elements of the sparse vectors</a:t>
            </a:r>
            <a:r>
              <a:rPr lang="ru-RU" dirty="0" smtClean="0"/>
              <a:t>. </a:t>
            </a:r>
            <a:endParaRPr lang="en-US" dirty="0" smtClean="0"/>
          </a:p>
          <a:p>
            <a:r>
              <a:rPr lang="en-US" dirty="0" smtClean="0"/>
              <a:t>Is there a more efficient variant</a:t>
            </a:r>
            <a:r>
              <a:rPr lang="ru-RU" dirty="0" smtClean="0"/>
              <a:t>? </a:t>
            </a:r>
            <a:endParaRPr lang="en-US" dirty="0" smtClean="0"/>
          </a:p>
          <a:p>
            <a:endParaRPr lang="en-US" dirty="0" smtClean="0"/>
          </a:p>
          <a:p>
            <a:endParaRPr lang="en-US" dirty="0" smtClean="0"/>
          </a:p>
          <a:p>
            <a:r>
              <a:rPr lang="en-US" dirty="0" smtClean="0"/>
              <a:t>Search for the optimization ideas in the literature</a:t>
            </a:r>
            <a:r>
              <a:rPr lang="ru-RU" dirty="0" smtClean="0"/>
              <a:t>. </a:t>
            </a:r>
            <a:r>
              <a:rPr lang="en-US" dirty="0" smtClean="0"/>
              <a:t>In the S. </a:t>
            </a:r>
            <a:r>
              <a:rPr lang="en-US" dirty="0" err="1" smtClean="0"/>
              <a:t>Pissarecki’s</a:t>
            </a:r>
            <a:r>
              <a:rPr lang="en-US" dirty="0" smtClean="0"/>
              <a:t> book a witty variant of the </a:t>
            </a:r>
            <a:r>
              <a:rPr lang="en-US" b="1" dirty="0" smtClean="0"/>
              <a:t>sparse vectors scalar multiplication </a:t>
            </a:r>
            <a:r>
              <a:rPr lang="en-US" dirty="0" smtClean="0"/>
              <a:t>computation is offered.</a:t>
            </a:r>
            <a:endParaRPr lang="ru-RU" dirty="0" smtClean="0"/>
          </a:p>
        </p:txBody>
      </p:sp>
      <p:sp>
        <p:nvSpPr>
          <p:cNvPr id="92164"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25B34298-38B6-4E83-8EB7-BCD6056CF9DB}" type="slidenum">
              <a:rPr lang="ru-RU" smtClean="0"/>
              <a:pPr>
                <a:defRPr/>
              </a:pPr>
              <a:t>70</a:t>
            </a:fld>
            <a:endParaRPr lang="ru-RU"/>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Заголовок 1"/>
          <p:cNvSpPr>
            <a:spLocks noGrp="1"/>
          </p:cNvSpPr>
          <p:nvPr>
            <p:ph type="title"/>
          </p:nvPr>
        </p:nvSpPr>
        <p:spPr>
          <a:xfrm>
            <a:off x="273050" y="207963"/>
            <a:ext cx="9432925" cy="561975"/>
          </a:xfrm>
        </p:spPr>
        <p:txBody>
          <a:bodyPr/>
          <a:lstStyle/>
          <a:p>
            <a:r>
              <a:rPr lang="en-US" dirty="0"/>
              <a:t>Optimized sequential version</a:t>
            </a:r>
            <a:r>
              <a:rPr lang="ru-RU" dirty="0"/>
              <a:t>.</a:t>
            </a:r>
            <a:br>
              <a:rPr lang="ru-RU" dirty="0"/>
            </a:br>
            <a:r>
              <a:rPr lang="en-US" dirty="0"/>
              <a:t>Algorithmic optimization</a:t>
            </a:r>
            <a:r>
              <a:rPr lang="ru-RU" dirty="0"/>
              <a:t>. </a:t>
            </a:r>
            <a:r>
              <a:rPr lang="en-US" dirty="0"/>
              <a:t>Approach 2</a:t>
            </a:r>
            <a:r>
              <a:rPr lang="ru-RU" dirty="0"/>
              <a:t>…</a:t>
            </a:r>
            <a:endParaRPr lang="ru-RU" dirty="0" smtClean="0"/>
          </a:p>
        </p:txBody>
      </p:sp>
      <p:sp>
        <p:nvSpPr>
          <p:cNvPr id="3" name="Содержимое 2"/>
          <p:cNvSpPr>
            <a:spLocks noGrp="1"/>
          </p:cNvSpPr>
          <p:nvPr>
            <p:ph idx="1"/>
          </p:nvPr>
        </p:nvSpPr>
        <p:spPr/>
        <p:txBody>
          <a:bodyPr/>
          <a:lstStyle/>
          <a:p>
            <a:pPr>
              <a:defRPr/>
            </a:pPr>
            <a:r>
              <a:rPr lang="en-US" dirty="0" smtClean="0"/>
              <a:t>Step1:</a:t>
            </a:r>
            <a:endParaRPr lang="ru-RU" dirty="0" smtClean="0"/>
          </a:p>
          <a:p>
            <a:pPr lvl="1">
              <a:defRPr/>
            </a:pPr>
            <a:r>
              <a:rPr lang="en-US" dirty="0" smtClean="0">
                <a:ea typeface="+mn-ea"/>
              </a:rPr>
              <a:t>Create </a:t>
            </a:r>
            <a:r>
              <a:rPr lang="en-US" dirty="0">
                <a:ea typeface="+mn-ea"/>
              </a:rPr>
              <a:t>an additional </a:t>
            </a:r>
            <a:r>
              <a:rPr lang="en-US" dirty="0" smtClean="0">
                <a:ea typeface="+mn-ea"/>
              </a:rPr>
              <a:t>integer array X of length N</a:t>
            </a:r>
            <a:r>
              <a:rPr lang="ru-RU" dirty="0" smtClean="0">
                <a:ea typeface="+mn-ea"/>
              </a:rPr>
              <a:t>. </a:t>
            </a:r>
            <a:endParaRPr lang="en-US" dirty="0" smtClean="0">
              <a:ea typeface="+mn-ea"/>
            </a:endParaRPr>
          </a:p>
          <a:p>
            <a:pPr lvl="1">
              <a:defRPr/>
            </a:pPr>
            <a:r>
              <a:rPr lang="en-US" dirty="0" smtClean="0">
                <a:ea typeface="+mn-ea"/>
              </a:rPr>
              <a:t>Initialize it with the number </a:t>
            </a:r>
            <a:r>
              <a:rPr lang="ru-RU" dirty="0" smtClean="0">
                <a:ea typeface="+mn-ea"/>
              </a:rPr>
              <a:t>-1. </a:t>
            </a:r>
            <a:endParaRPr lang="en-US" dirty="0" smtClean="0">
              <a:ea typeface="+mn-ea"/>
            </a:endParaRPr>
          </a:p>
          <a:p>
            <a:pPr lvl="1">
              <a:defRPr/>
            </a:pPr>
            <a:r>
              <a:rPr lang="en-US" dirty="0" smtClean="0">
                <a:ea typeface="+mn-ea"/>
              </a:rPr>
              <a:t>Zero a real variable S</a:t>
            </a:r>
            <a:r>
              <a:rPr lang="ru-RU" dirty="0" smtClean="0">
                <a:ea typeface="+mn-ea"/>
              </a:rPr>
              <a:t>.</a:t>
            </a:r>
          </a:p>
          <a:p>
            <a:pPr>
              <a:defRPr/>
            </a:pPr>
            <a:r>
              <a:rPr lang="en-US" dirty="0" smtClean="0"/>
              <a:t>Step2:</a:t>
            </a:r>
          </a:p>
          <a:p>
            <a:pPr lvl="1">
              <a:defRPr/>
            </a:pPr>
            <a:r>
              <a:rPr lang="en-US" dirty="0" smtClean="0">
                <a:ea typeface="+mn-ea"/>
              </a:rPr>
              <a:t>Go over all the nonzero elements of the first vector V</a:t>
            </a:r>
            <a:r>
              <a:rPr lang="ru-RU" dirty="0" smtClean="0">
                <a:ea typeface="+mn-ea"/>
              </a:rPr>
              <a:t>1</a:t>
            </a:r>
            <a:r>
              <a:rPr lang="en-US" dirty="0" smtClean="0">
                <a:ea typeface="+mn-ea"/>
              </a:rPr>
              <a:t> in loop:</a:t>
            </a:r>
          </a:p>
          <a:p>
            <a:pPr marL="1168400" lvl="1" indent="-274638">
              <a:defRPr/>
            </a:pPr>
            <a:r>
              <a:rPr lang="en-US" dirty="0" smtClean="0">
                <a:ea typeface="+mn-ea"/>
              </a:rPr>
              <a:t>Let certain element with the number </a:t>
            </a:r>
            <a:r>
              <a:rPr lang="en-US" i="1" dirty="0" err="1" smtClean="0">
                <a:ea typeface="+mn-ea"/>
              </a:rPr>
              <a:t>i</a:t>
            </a:r>
            <a:r>
              <a:rPr lang="en-US" dirty="0" smtClean="0">
                <a:ea typeface="+mn-ea"/>
              </a:rPr>
              <a:t> be placed in a column with the number </a:t>
            </a:r>
            <a:r>
              <a:rPr lang="ru-RU" b="1" dirty="0" smtClean="0">
                <a:ea typeface="+mn-ea"/>
              </a:rPr>
              <a:t>j = V1.Col[i]</a:t>
            </a:r>
            <a:r>
              <a:rPr lang="ru-RU" dirty="0" smtClean="0">
                <a:ea typeface="+mn-ea"/>
              </a:rPr>
              <a:t>. </a:t>
            </a:r>
            <a:endParaRPr lang="en-US" dirty="0" smtClean="0">
              <a:ea typeface="+mn-ea"/>
            </a:endParaRPr>
          </a:p>
          <a:p>
            <a:pPr marL="1168400" lvl="1" indent="-274638">
              <a:defRPr/>
            </a:pPr>
            <a:r>
              <a:rPr lang="en-US" dirty="0" smtClean="0">
                <a:ea typeface="+mn-ea"/>
              </a:rPr>
              <a:t>In this case, write </a:t>
            </a:r>
            <a:r>
              <a:rPr lang="en-US" i="1" dirty="0" err="1" smtClean="0">
                <a:ea typeface="+mn-ea"/>
              </a:rPr>
              <a:t>i</a:t>
            </a:r>
            <a:r>
              <a:rPr lang="ru-RU" dirty="0" smtClean="0">
                <a:ea typeface="+mn-ea"/>
              </a:rPr>
              <a:t> </a:t>
            </a:r>
            <a:r>
              <a:rPr lang="en-US" dirty="0" smtClean="0">
                <a:ea typeface="+mn-ea"/>
              </a:rPr>
              <a:t>to the </a:t>
            </a:r>
            <a:r>
              <a:rPr lang="ru-RU" dirty="0" smtClean="0">
                <a:ea typeface="+mn-ea"/>
              </a:rPr>
              <a:t> </a:t>
            </a:r>
            <a:r>
              <a:rPr lang="en-US" i="1" dirty="0" smtClean="0">
                <a:ea typeface="+mn-ea"/>
              </a:rPr>
              <a:t>j</a:t>
            </a:r>
            <a:r>
              <a:rPr lang="ru-RU" dirty="0" smtClean="0">
                <a:ea typeface="+mn-ea"/>
              </a:rPr>
              <a:t>-</a:t>
            </a:r>
            <a:r>
              <a:rPr lang="en-US" dirty="0" err="1" smtClean="0">
                <a:ea typeface="+mn-ea"/>
              </a:rPr>
              <a:t>th</a:t>
            </a:r>
            <a:r>
              <a:rPr lang="en-US" dirty="0" smtClean="0">
                <a:ea typeface="+mn-ea"/>
              </a:rPr>
              <a:t> cell of the additional cell</a:t>
            </a:r>
            <a:r>
              <a:rPr lang="ru-RU" dirty="0" smtClean="0">
                <a:ea typeface="+mn-ea"/>
              </a:rPr>
              <a:t>.</a:t>
            </a:r>
          </a:p>
        </p:txBody>
      </p:sp>
      <p:sp>
        <p:nvSpPr>
          <p:cNvPr id="93188"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8E9478C5-F6F1-4C2A-AF60-FF8F3778A5FE}" type="slidenum">
              <a:rPr lang="ru-RU" smtClean="0"/>
              <a:pPr>
                <a:defRPr/>
              </a:pPr>
              <a:t>71</a:t>
            </a:fld>
            <a:endParaRPr lang="ru-RU"/>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Заголовок 1"/>
          <p:cNvSpPr>
            <a:spLocks noGrp="1"/>
          </p:cNvSpPr>
          <p:nvPr>
            <p:ph type="title"/>
          </p:nvPr>
        </p:nvSpPr>
        <p:spPr>
          <a:xfrm>
            <a:off x="273050" y="207963"/>
            <a:ext cx="9432925" cy="561975"/>
          </a:xfrm>
        </p:spPr>
        <p:txBody>
          <a:bodyPr/>
          <a:lstStyle/>
          <a:p>
            <a:r>
              <a:rPr lang="en-US" dirty="0"/>
              <a:t>Optimized sequential version</a:t>
            </a:r>
            <a:r>
              <a:rPr lang="ru-RU" dirty="0"/>
              <a:t>.</a:t>
            </a:r>
            <a:br>
              <a:rPr lang="ru-RU" dirty="0"/>
            </a:br>
            <a:r>
              <a:rPr lang="en-US" dirty="0"/>
              <a:t>Algorithmic optimization</a:t>
            </a:r>
            <a:r>
              <a:rPr lang="ru-RU" dirty="0"/>
              <a:t>. </a:t>
            </a:r>
            <a:r>
              <a:rPr lang="en-US" dirty="0"/>
              <a:t>Approach 2</a:t>
            </a:r>
            <a:r>
              <a:rPr lang="ru-RU" dirty="0"/>
              <a:t>…</a:t>
            </a:r>
            <a:endParaRPr lang="ru-RU" dirty="0" smtClean="0"/>
          </a:p>
        </p:txBody>
      </p:sp>
      <p:sp>
        <p:nvSpPr>
          <p:cNvPr id="3" name="Содержимое 2"/>
          <p:cNvSpPr>
            <a:spLocks noGrp="1"/>
          </p:cNvSpPr>
          <p:nvPr>
            <p:ph idx="1"/>
          </p:nvPr>
        </p:nvSpPr>
        <p:spPr/>
        <p:txBody>
          <a:bodyPr/>
          <a:lstStyle/>
          <a:p>
            <a:pPr>
              <a:defRPr/>
            </a:pPr>
            <a:r>
              <a:rPr lang="en-US" dirty="0" smtClean="0"/>
              <a:t>…</a:t>
            </a:r>
          </a:p>
          <a:p>
            <a:pPr marL="355600" indent="-355600">
              <a:defRPr/>
            </a:pPr>
            <a:r>
              <a:rPr lang="en-US" dirty="0" smtClean="0"/>
              <a:t>Step3:</a:t>
            </a:r>
          </a:p>
          <a:p>
            <a:pPr lvl="1">
              <a:defRPr/>
            </a:pPr>
            <a:r>
              <a:rPr lang="en-US" dirty="0"/>
              <a:t>Go over all the nonzero elements of </a:t>
            </a:r>
            <a:r>
              <a:rPr lang="en-US" dirty="0" smtClean="0"/>
              <a:t>the second vector V2 </a:t>
            </a:r>
            <a:r>
              <a:rPr lang="en-US" dirty="0"/>
              <a:t>in loop </a:t>
            </a:r>
            <a:r>
              <a:rPr lang="en-US" dirty="0" smtClean="0">
                <a:ea typeface="+mn-ea"/>
              </a:rPr>
              <a:t>:</a:t>
            </a:r>
          </a:p>
          <a:p>
            <a:pPr marL="1433513" lvl="1" indent="-357188">
              <a:defRPr/>
            </a:pPr>
            <a:r>
              <a:rPr lang="en-US" dirty="0"/>
              <a:t>Let certain element with the number </a:t>
            </a:r>
            <a:r>
              <a:rPr lang="en-US" i="1" dirty="0" smtClean="0"/>
              <a:t>k</a:t>
            </a:r>
            <a:r>
              <a:rPr lang="en-US" dirty="0" smtClean="0"/>
              <a:t> </a:t>
            </a:r>
            <a:r>
              <a:rPr lang="en-US" dirty="0"/>
              <a:t>be placed in a column with the number </a:t>
            </a:r>
            <a:r>
              <a:rPr lang="ru-RU" b="1" dirty="0" smtClean="0">
                <a:ea typeface="+mn-ea"/>
              </a:rPr>
              <a:t>z = V2.Col[k]</a:t>
            </a:r>
            <a:r>
              <a:rPr lang="ru-RU" dirty="0" smtClean="0">
                <a:ea typeface="+mn-ea"/>
              </a:rPr>
              <a:t>. </a:t>
            </a:r>
            <a:endParaRPr lang="en-US" dirty="0" smtClean="0">
              <a:ea typeface="+mn-ea"/>
            </a:endParaRPr>
          </a:p>
          <a:p>
            <a:pPr marL="1433513" lvl="1" indent="-357188">
              <a:defRPr/>
            </a:pPr>
            <a:r>
              <a:rPr lang="en-US" dirty="0" smtClean="0">
                <a:ea typeface="+mn-ea"/>
              </a:rPr>
              <a:t>Check the value X</a:t>
            </a:r>
            <a:r>
              <a:rPr lang="ru-RU" dirty="0" smtClean="0">
                <a:ea typeface="+mn-ea"/>
              </a:rPr>
              <a:t>[</a:t>
            </a:r>
            <a:r>
              <a:rPr lang="en-US" dirty="0" smtClean="0">
                <a:ea typeface="+mn-ea"/>
              </a:rPr>
              <a:t>z</a:t>
            </a:r>
            <a:r>
              <a:rPr lang="ru-RU" dirty="0" smtClean="0">
                <a:ea typeface="+mn-ea"/>
              </a:rPr>
              <a:t>]</a:t>
            </a:r>
            <a:r>
              <a:rPr lang="en-US" dirty="0" smtClean="0">
                <a:ea typeface="+mn-ea"/>
              </a:rPr>
              <a:t>:</a:t>
            </a:r>
          </a:p>
          <a:p>
            <a:pPr marL="1706563" lvl="1" indent="-274638">
              <a:defRPr/>
            </a:pPr>
            <a:r>
              <a:rPr lang="en-US" dirty="0" smtClean="0">
                <a:ea typeface="+mn-ea"/>
              </a:rPr>
              <a:t>If it equals </a:t>
            </a:r>
            <a:r>
              <a:rPr lang="ru-RU" dirty="0" smtClean="0">
                <a:ea typeface="+mn-ea"/>
              </a:rPr>
              <a:t>-1, </a:t>
            </a:r>
            <a:r>
              <a:rPr lang="en-US" dirty="0" smtClean="0">
                <a:ea typeface="+mn-ea"/>
              </a:rPr>
              <a:t>there is no corresponding element in the first vector</a:t>
            </a:r>
            <a:r>
              <a:rPr lang="ru-RU" dirty="0" smtClean="0">
                <a:ea typeface="+mn-ea"/>
              </a:rPr>
              <a:t>, </a:t>
            </a:r>
            <a:r>
              <a:rPr lang="en-US" dirty="0" smtClean="0">
                <a:ea typeface="+mn-ea"/>
              </a:rPr>
              <a:t>i.e. multiplication is not performed</a:t>
            </a:r>
            <a:r>
              <a:rPr lang="ru-RU" dirty="0" smtClean="0">
                <a:ea typeface="+mn-ea"/>
              </a:rPr>
              <a:t>. </a:t>
            </a:r>
            <a:endParaRPr lang="en-US" dirty="0" smtClean="0">
              <a:ea typeface="+mn-ea"/>
            </a:endParaRPr>
          </a:p>
          <a:p>
            <a:pPr marL="1706563" lvl="1" indent="-274638">
              <a:defRPr/>
            </a:pPr>
            <a:r>
              <a:rPr lang="en-US" dirty="0" smtClean="0">
                <a:ea typeface="+mn-ea"/>
              </a:rPr>
              <a:t>Otherwise, multiply </a:t>
            </a:r>
            <a:r>
              <a:rPr lang="ru-RU" b="1" dirty="0" smtClean="0">
                <a:ea typeface="+mn-ea"/>
              </a:rPr>
              <a:t>V2.Value[k]</a:t>
            </a:r>
            <a:r>
              <a:rPr lang="ru-RU" dirty="0" smtClean="0">
                <a:ea typeface="+mn-ea"/>
              </a:rPr>
              <a:t> </a:t>
            </a:r>
            <a:r>
              <a:rPr lang="en-US" dirty="0" smtClean="0">
                <a:ea typeface="+mn-ea"/>
              </a:rPr>
              <a:t>by</a:t>
            </a:r>
            <a:r>
              <a:rPr lang="ru-RU" dirty="0" smtClean="0">
                <a:ea typeface="+mn-ea"/>
              </a:rPr>
              <a:t> </a:t>
            </a:r>
            <a:r>
              <a:rPr lang="ru-RU" b="1" dirty="0" smtClean="0">
                <a:ea typeface="+mn-ea"/>
              </a:rPr>
              <a:t>V1.Value[X[z]]</a:t>
            </a:r>
            <a:r>
              <a:rPr lang="ru-RU" dirty="0" smtClean="0">
                <a:ea typeface="+mn-ea"/>
              </a:rPr>
              <a:t> </a:t>
            </a:r>
            <a:r>
              <a:rPr lang="en-US" dirty="0" smtClean="0">
                <a:ea typeface="+mn-ea"/>
              </a:rPr>
              <a:t>and add the result to S</a:t>
            </a:r>
            <a:r>
              <a:rPr lang="ru-RU" dirty="0" smtClean="0">
                <a:ea typeface="+mn-ea"/>
              </a:rPr>
              <a:t>.</a:t>
            </a:r>
          </a:p>
          <a:p>
            <a:pPr>
              <a:defRPr/>
            </a:pPr>
            <a:endParaRPr lang="ru-RU" dirty="0" smtClean="0"/>
          </a:p>
          <a:p>
            <a:pPr>
              <a:defRPr/>
            </a:pPr>
            <a:endParaRPr lang="ru-RU" dirty="0" smtClean="0"/>
          </a:p>
          <a:p>
            <a:pPr marL="355600" indent="-355600">
              <a:defRPr/>
            </a:pPr>
            <a:endParaRPr lang="ru-RU" dirty="0" smtClean="0"/>
          </a:p>
        </p:txBody>
      </p:sp>
      <p:sp>
        <p:nvSpPr>
          <p:cNvPr id="94212"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EC4ABE97-6C5C-49CD-BF00-EC4D40AF475E}" type="slidenum">
              <a:rPr lang="ru-RU" smtClean="0"/>
              <a:pPr>
                <a:defRPr/>
              </a:pPr>
              <a:t>72</a:t>
            </a:fld>
            <a:endParaRPr lang="ru-RU"/>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Заголовок 1"/>
          <p:cNvSpPr>
            <a:spLocks noGrp="1"/>
          </p:cNvSpPr>
          <p:nvPr>
            <p:ph type="title"/>
          </p:nvPr>
        </p:nvSpPr>
        <p:spPr>
          <a:xfrm>
            <a:off x="273050" y="207963"/>
            <a:ext cx="9432925" cy="561975"/>
          </a:xfrm>
        </p:spPr>
        <p:txBody>
          <a:bodyPr/>
          <a:lstStyle/>
          <a:p>
            <a:r>
              <a:rPr lang="en-US" dirty="0"/>
              <a:t>Optimized sequential version</a:t>
            </a:r>
            <a:r>
              <a:rPr lang="ru-RU" dirty="0"/>
              <a:t>.</a:t>
            </a:r>
            <a:br>
              <a:rPr lang="ru-RU" dirty="0"/>
            </a:br>
            <a:r>
              <a:rPr lang="en-US" dirty="0"/>
              <a:t>Algorithmic optimization</a:t>
            </a:r>
            <a:r>
              <a:rPr lang="ru-RU" dirty="0"/>
              <a:t>. </a:t>
            </a:r>
            <a:r>
              <a:rPr lang="en-US" dirty="0"/>
              <a:t>Approach 2</a:t>
            </a:r>
            <a:r>
              <a:rPr lang="ru-RU" dirty="0"/>
              <a:t>…</a:t>
            </a:r>
            <a:endParaRPr lang="ru-RU" dirty="0" smtClean="0"/>
          </a:p>
        </p:txBody>
      </p:sp>
      <p:sp>
        <p:nvSpPr>
          <p:cNvPr id="95235" name="Содержимое 2"/>
          <p:cNvSpPr>
            <a:spLocks noGrp="1"/>
          </p:cNvSpPr>
          <p:nvPr>
            <p:ph idx="1"/>
          </p:nvPr>
        </p:nvSpPr>
        <p:spPr>
          <a:xfrm>
            <a:off x="495300" y="1196975"/>
            <a:ext cx="8915400" cy="1800225"/>
          </a:xfrm>
        </p:spPr>
        <p:txBody>
          <a:bodyPr/>
          <a:lstStyle/>
          <a:p>
            <a:r>
              <a:rPr lang="en-US" dirty="0" smtClean="0"/>
              <a:t>Create a new project </a:t>
            </a:r>
            <a:r>
              <a:rPr lang="ru-RU" b="1" dirty="0"/>
              <a:t>03_</a:t>
            </a:r>
            <a:r>
              <a:rPr lang="en-US" b="1" dirty="0" err="1"/>
              <a:t>Optim</a:t>
            </a:r>
            <a:r>
              <a:rPr lang="ru-RU" b="1" dirty="0"/>
              <a:t>2 </a:t>
            </a:r>
            <a:r>
              <a:rPr lang="en-US" dirty="0" smtClean="0"/>
              <a:t>within the solution </a:t>
            </a:r>
            <a:r>
              <a:rPr lang="ru-RU" b="1" dirty="0" smtClean="0"/>
              <a:t>07_SparseMM</a:t>
            </a:r>
            <a:r>
              <a:rPr lang="ru-RU" dirty="0" smtClean="0"/>
              <a:t>. </a:t>
            </a:r>
            <a:endParaRPr lang="en-US" dirty="0" smtClean="0"/>
          </a:p>
          <a:p>
            <a:r>
              <a:rPr lang="en-US" dirty="0" smtClean="0"/>
              <a:t>Copy the files</a:t>
            </a:r>
            <a:r>
              <a:rPr lang="ru-RU" dirty="0" smtClean="0"/>
              <a:t>.</a:t>
            </a:r>
          </a:p>
          <a:p>
            <a:r>
              <a:rPr lang="en-US" dirty="0" smtClean="0"/>
              <a:t>Change the implementation of the function </a:t>
            </a:r>
            <a:r>
              <a:rPr lang="ru-RU" b="1" dirty="0" err="1" smtClean="0"/>
              <a:t>Multiplicate</a:t>
            </a:r>
            <a:r>
              <a:rPr lang="ru-RU" b="1" dirty="0" smtClean="0"/>
              <a:t>().</a:t>
            </a:r>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r>
              <a:rPr lang="en-US" b="1" dirty="0" smtClean="0"/>
              <a:t>Speedup </a:t>
            </a:r>
            <a:r>
              <a:rPr lang="en-US" b="1" dirty="0"/>
              <a:t>=</a:t>
            </a:r>
            <a:r>
              <a:rPr lang="en-US" b="1" dirty="0" smtClean="0"/>
              <a:t> 3 times</a:t>
            </a:r>
            <a:r>
              <a:rPr lang="ru-RU" b="1" dirty="0" smtClean="0"/>
              <a:t>.</a:t>
            </a:r>
          </a:p>
        </p:txBody>
      </p:sp>
      <p:sp>
        <p:nvSpPr>
          <p:cNvPr id="95236"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E59FD972-2870-438A-8A28-4D04A8D33627}" type="slidenum">
              <a:rPr lang="ru-RU" smtClean="0"/>
              <a:pPr>
                <a:defRPr/>
              </a:pPr>
              <a:t>73</a:t>
            </a:fld>
            <a:endParaRPr lang="ru-RU"/>
          </a:p>
        </p:txBody>
      </p:sp>
      <p:pic>
        <p:nvPicPr>
          <p:cNvPr id="95239" name="Picture 2"/>
          <p:cNvPicPr>
            <a:picLocks noChangeAspect="1" noChangeArrowheads="1"/>
          </p:cNvPicPr>
          <p:nvPr/>
        </p:nvPicPr>
        <p:blipFill>
          <a:blip r:embed="rId2" cstate="print"/>
          <a:srcRect r="22691"/>
          <a:stretch>
            <a:fillRect/>
          </a:stretch>
        </p:blipFill>
        <p:spPr bwMode="auto">
          <a:xfrm>
            <a:off x="128588" y="2924175"/>
            <a:ext cx="9529762" cy="2520950"/>
          </a:xfrm>
          <a:prstGeom prst="rect">
            <a:avLst/>
          </a:prstGeom>
          <a:noFill/>
          <a:ln w="9525">
            <a:noFill/>
            <a:miter lim="800000"/>
            <a:headEnd/>
            <a:tailEnd/>
          </a:ln>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Заголовок 1"/>
          <p:cNvSpPr>
            <a:spLocks noGrp="1"/>
          </p:cNvSpPr>
          <p:nvPr>
            <p:ph type="title"/>
          </p:nvPr>
        </p:nvSpPr>
        <p:spPr>
          <a:xfrm>
            <a:off x="273050" y="207963"/>
            <a:ext cx="9504363" cy="561975"/>
          </a:xfrm>
        </p:spPr>
        <p:txBody>
          <a:bodyPr/>
          <a:lstStyle/>
          <a:p>
            <a:r>
              <a:rPr lang="en-US" dirty="0"/>
              <a:t>Optimized sequential version</a:t>
            </a:r>
            <a:r>
              <a:rPr lang="ru-RU" dirty="0"/>
              <a:t>.</a:t>
            </a:r>
            <a:br>
              <a:rPr lang="ru-RU" dirty="0"/>
            </a:br>
            <a:r>
              <a:rPr lang="en-US" dirty="0"/>
              <a:t>Algorithmic optimization</a:t>
            </a:r>
            <a:r>
              <a:rPr lang="ru-RU" dirty="0"/>
              <a:t>. </a:t>
            </a:r>
            <a:r>
              <a:rPr lang="en-US" dirty="0"/>
              <a:t>Approach 2</a:t>
            </a:r>
            <a:r>
              <a:rPr lang="ru-RU" dirty="0"/>
              <a:t>…</a:t>
            </a:r>
            <a:endParaRPr lang="ru-RU" dirty="0" smtClean="0"/>
          </a:p>
        </p:txBody>
      </p:sp>
      <p:sp>
        <p:nvSpPr>
          <p:cNvPr id="96259"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2B766633-792C-4E4C-8A54-7F9478880ABB}" type="slidenum">
              <a:rPr lang="ru-RU" smtClean="0"/>
              <a:pPr>
                <a:defRPr/>
              </a:pPr>
              <a:t>74</a:t>
            </a:fld>
            <a:endParaRPr lang="ru-RU"/>
          </a:p>
        </p:txBody>
      </p:sp>
      <p:grpSp>
        <p:nvGrpSpPr>
          <p:cNvPr id="96262" name="Группа 8"/>
          <p:cNvGrpSpPr>
            <a:grpSpLocks/>
          </p:cNvGrpSpPr>
          <p:nvPr/>
        </p:nvGrpSpPr>
        <p:grpSpPr bwMode="auto">
          <a:xfrm>
            <a:off x="0" y="1052513"/>
            <a:ext cx="9906000" cy="5761037"/>
            <a:chOff x="-833739" y="1082328"/>
            <a:chExt cx="5960987" cy="3426792"/>
          </a:xfrm>
        </p:grpSpPr>
        <p:pic>
          <p:nvPicPr>
            <p:cNvPr id="96263" name="Picture 2" descr="first"/>
            <p:cNvPicPr>
              <a:picLocks noChangeAspect="1" noChangeArrowheads="1"/>
            </p:cNvPicPr>
            <p:nvPr/>
          </p:nvPicPr>
          <p:blipFill>
            <a:blip r:embed="rId2" cstate="print"/>
            <a:srcRect l="1920" t="17471" r="75980" b="11438"/>
            <a:stretch>
              <a:fillRect/>
            </a:stretch>
          </p:blipFill>
          <p:spPr bwMode="auto">
            <a:xfrm>
              <a:off x="-833739" y="1098796"/>
              <a:ext cx="2186339" cy="3410324"/>
            </a:xfrm>
            <a:prstGeom prst="rect">
              <a:avLst/>
            </a:prstGeom>
            <a:noFill/>
            <a:ln w="9525">
              <a:noFill/>
              <a:miter lim="800000"/>
              <a:headEnd/>
              <a:tailEnd/>
            </a:ln>
          </p:spPr>
        </p:pic>
        <p:pic>
          <p:nvPicPr>
            <p:cNvPr id="96264" name="Picture 2" descr="first"/>
            <p:cNvPicPr>
              <a:picLocks noChangeAspect="1" noChangeArrowheads="1"/>
            </p:cNvPicPr>
            <p:nvPr/>
          </p:nvPicPr>
          <p:blipFill>
            <a:blip r:embed="rId2" cstate="print"/>
            <a:srcRect l="56783" t="17210" r="5060" b="11951"/>
            <a:stretch>
              <a:fillRect/>
            </a:stretch>
          </p:blipFill>
          <p:spPr bwMode="auto">
            <a:xfrm>
              <a:off x="1352600" y="1082328"/>
              <a:ext cx="3774648" cy="3398232"/>
            </a:xfrm>
            <a:prstGeom prst="rect">
              <a:avLst/>
            </a:prstGeom>
            <a:noFill/>
            <a:ln w="9525">
              <a:noFill/>
              <a:miter lim="800000"/>
              <a:headEnd/>
              <a:tailEnd/>
            </a:ln>
          </p:spPr>
        </p:pic>
      </p:gr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Заголовок 1"/>
          <p:cNvSpPr>
            <a:spLocks noGrp="1"/>
          </p:cNvSpPr>
          <p:nvPr>
            <p:ph type="title"/>
          </p:nvPr>
        </p:nvSpPr>
        <p:spPr>
          <a:xfrm>
            <a:off x="273050" y="207963"/>
            <a:ext cx="9359900" cy="561975"/>
          </a:xfrm>
        </p:spPr>
        <p:txBody>
          <a:bodyPr/>
          <a:lstStyle/>
          <a:p>
            <a:r>
              <a:rPr lang="en-US" dirty="0"/>
              <a:t>Optimized sequential version</a:t>
            </a:r>
            <a:r>
              <a:rPr lang="ru-RU" dirty="0"/>
              <a:t>.</a:t>
            </a:r>
            <a:br>
              <a:rPr lang="ru-RU" dirty="0"/>
            </a:br>
            <a:r>
              <a:rPr lang="en-US" dirty="0"/>
              <a:t>Algorithmic optimization</a:t>
            </a:r>
            <a:r>
              <a:rPr lang="ru-RU" dirty="0"/>
              <a:t>. </a:t>
            </a:r>
            <a:r>
              <a:rPr lang="en-US" dirty="0"/>
              <a:t>Approach 2</a:t>
            </a:r>
            <a:r>
              <a:rPr lang="ru-RU" dirty="0"/>
              <a:t>…</a:t>
            </a:r>
            <a:endParaRPr lang="ru-RU" dirty="0" smtClean="0"/>
          </a:p>
        </p:txBody>
      </p:sp>
      <p:sp>
        <p:nvSpPr>
          <p:cNvPr id="97283"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9A34B8CC-E5B5-45BD-9022-3E433045F81E}" type="slidenum">
              <a:rPr lang="ru-RU" smtClean="0"/>
              <a:pPr>
                <a:defRPr/>
              </a:pPr>
              <a:t>75</a:t>
            </a:fld>
            <a:endParaRPr lang="ru-RU"/>
          </a:p>
        </p:txBody>
      </p:sp>
      <p:pic>
        <p:nvPicPr>
          <p:cNvPr id="97286" name="Picture 2" descr="second"/>
          <p:cNvPicPr>
            <a:picLocks noChangeAspect="1" noChangeArrowheads="1"/>
          </p:cNvPicPr>
          <p:nvPr/>
        </p:nvPicPr>
        <p:blipFill>
          <a:blip r:embed="rId2" cstate="print"/>
          <a:srcRect l="1611" t="13419" r="47299" b="16626"/>
          <a:stretch>
            <a:fillRect/>
          </a:stretch>
        </p:blipFill>
        <p:spPr bwMode="auto">
          <a:xfrm>
            <a:off x="0" y="981075"/>
            <a:ext cx="9932988" cy="5876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Заголовок 1"/>
          <p:cNvSpPr>
            <a:spLocks noGrp="1"/>
          </p:cNvSpPr>
          <p:nvPr>
            <p:ph type="title"/>
          </p:nvPr>
        </p:nvSpPr>
        <p:spPr>
          <a:xfrm>
            <a:off x="273050" y="207963"/>
            <a:ext cx="9632950" cy="561975"/>
          </a:xfrm>
        </p:spPr>
        <p:txBody>
          <a:bodyPr/>
          <a:lstStyle/>
          <a:p>
            <a:r>
              <a:rPr lang="en-US" dirty="0"/>
              <a:t>Optimized sequential version</a:t>
            </a:r>
            <a:r>
              <a:rPr lang="ru-RU" dirty="0"/>
              <a:t>.</a:t>
            </a:r>
            <a:br>
              <a:rPr lang="ru-RU" dirty="0"/>
            </a:br>
            <a:r>
              <a:rPr lang="en-US" dirty="0"/>
              <a:t>Algorithmic optimization</a:t>
            </a:r>
            <a:r>
              <a:rPr lang="ru-RU" dirty="0"/>
              <a:t>. </a:t>
            </a:r>
            <a:r>
              <a:rPr lang="en-US" dirty="0"/>
              <a:t>Approach 2</a:t>
            </a:r>
            <a:r>
              <a:rPr lang="ru-RU" dirty="0"/>
              <a:t>…</a:t>
            </a:r>
            <a:endParaRPr lang="ru-RU" dirty="0" smtClean="0"/>
          </a:p>
        </p:txBody>
      </p:sp>
      <p:sp>
        <p:nvSpPr>
          <p:cNvPr id="98307" name="Содержимое 2"/>
          <p:cNvSpPr>
            <a:spLocks noGrp="1"/>
          </p:cNvSpPr>
          <p:nvPr>
            <p:ph idx="1"/>
          </p:nvPr>
        </p:nvSpPr>
        <p:spPr/>
        <p:txBody>
          <a:bodyPr/>
          <a:lstStyle/>
          <a:p>
            <a:r>
              <a:rPr lang="en-US" dirty="0"/>
              <a:t>The execution time reduced</a:t>
            </a:r>
            <a:r>
              <a:rPr lang="ru-RU" dirty="0"/>
              <a:t>.</a:t>
            </a:r>
          </a:p>
          <a:p>
            <a:r>
              <a:rPr lang="en-US" dirty="0"/>
              <a:t>The number of instructions </a:t>
            </a:r>
            <a:r>
              <a:rPr lang="en-US" dirty="0" smtClean="0"/>
              <a:t>reduced</a:t>
            </a:r>
            <a:r>
              <a:rPr lang="ru-RU" dirty="0" smtClean="0"/>
              <a:t>.</a:t>
            </a:r>
          </a:p>
          <a:p>
            <a:endParaRPr lang="ru-RU" dirty="0" smtClean="0"/>
          </a:p>
          <a:p>
            <a:r>
              <a:rPr lang="en-US" dirty="0"/>
              <a:t>Those </a:t>
            </a:r>
            <a:r>
              <a:rPr lang="en-US" dirty="0" smtClean="0"/>
              <a:t>with the ideas on how to speed </a:t>
            </a:r>
            <a:r>
              <a:rPr lang="en-US" dirty="0"/>
              <a:t>up </a:t>
            </a:r>
            <a:r>
              <a:rPr lang="en-US" dirty="0" smtClean="0"/>
              <a:t>the application can proceed with code optimization</a:t>
            </a:r>
            <a:r>
              <a:rPr lang="ru-RU" dirty="0" smtClean="0"/>
              <a:t>.</a:t>
            </a:r>
          </a:p>
        </p:txBody>
      </p:sp>
      <p:sp>
        <p:nvSpPr>
          <p:cNvPr id="98308"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E449D55D-9912-4D1C-9F82-17C918DCCF7D}" type="slidenum">
              <a:rPr lang="ru-RU" smtClean="0"/>
              <a:pPr>
                <a:defRPr/>
              </a:pPr>
              <a:t>76</a:t>
            </a:fld>
            <a:endParaRPr lang="ru-RU"/>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Заголовок 1"/>
          <p:cNvSpPr>
            <a:spLocks noGrp="1"/>
          </p:cNvSpPr>
          <p:nvPr>
            <p:ph type="title"/>
          </p:nvPr>
        </p:nvSpPr>
        <p:spPr>
          <a:xfrm>
            <a:off x="273050" y="207963"/>
            <a:ext cx="9704388" cy="561975"/>
          </a:xfrm>
        </p:spPr>
        <p:txBody>
          <a:bodyPr/>
          <a:lstStyle/>
          <a:p>
            <a:r>
              <a:rPr lang="en-US" dirty="0" smtClean="0"/>
              <a:t>Program optimization</a:t>
            </a:r>
            <a:r>
              <a:rPr lang="ru-RU" dirty="0" smtClean="0"/>
              <a:t>. </a:t>
            </a:r>
            <a:r>
              <a:rPr lang="en-US" dirty="0"/>
              <a:t>Finishing </a:t>
            </a:r>
            <a:r>
              <a:rPr lang="en-US" dirty="0" smtClean="0"/>
              <a:t>touches…</a:t>
            </a:r>
            <a:endParaRPr lang="ru-RU" dirty="0" smtClean="0"/>
          </a:p>
        </p:txBody>
      </p:sp>
      <p:sp>
        <p:nvSpPr>
          <p:cNvPr id="99331" name="Содержимое 2"/>
          <p:cNvSpPr>
            <a:spLocks noGrp="1"/>
          </p:cNvSpPr>
          <p:nvPr>
            <p:ph idx="1"/>
          </p:nvPr>
        </p:nvSpPr>
        <p:spPr>
          <a:xfrm>
            <a:off x="495300" y="1196975"/>
            <a:ext cx="8915400" cy="4392613"/>
          </a:xfrm>
        </p:spPr>
        <p:txBody>
          <a:bodyPr/>
          <a:lstStyle/>
          <a:p>
            <a:r>
              <a:rPr lang="en-US" dirty="0"/>
              <a:t>So far, all the </a:t>
            </a:r>
            <a:r>
              <a:rPr lang="en-US" dirty="0" smtClean="0"/>
              <a:t>experiments were </a:t>
            </a:r>
            <a:r>
              <a:rPr lang="en-US" dirty="0"/>
              <a:t>conducted </a:t>
            </a:r>
            <a:r>
              <a:rPr lang="en-US" dirty="0" smtClean="0"/>
              <a:t>for the case of a “regular” structure of the matrix A – 50 nonzero elements in its every row</a:t>
            </a:r>
            <a:r>
              <a:rPr lang="ru-RU" dirty="0" smtClean="0"/>
              <a:t>. </a:t>
            </a:r>
          </a:p>
          <a:p>
            <a:r>
              <a:rPr lang="en-US" dirty="0" smtClean="0"/>
              <a:t>Now carry out the experiment when the matrix B is “regular”</a:t>
            </a:r>
            <a:r>
              <a:rPr lang="ru-RU" dirty="0" smtClean="0"/>
              <a:t>, </a:t>
            </a:r>
            <a:r>
              <a:rPr lang="en-US" dirty="0" smtClean="0"/>
              <a:t>i.e</a:t>
            </a:r>
            <a:r>
              <a:rPr lang="en-US" dirty="0"/>
              <a:t>. </a:t>
            </a:r>
            <a:r>
              <a:rPr lang="en-US" dirty="0" smtClean="0"/>
              <a:t>rearrange </a:t>
            </a:r>
            <a:r>
              <a:rPr lang="en-US" dirty="0"/>
              <a:t>their positions in </a:t>
            </a:r>
            <a:r>
              <a:rPr lang="en-US" dirty="0" smtClean="0"/>
              <a:t>the multiplication function </a:t>
            </a:r>
            <a:r>
              <a:rPr lang="ru-RU" b="1" dirty="0" err="1" smtClean="0"/>
              <a:t>Multipl</a:t>
            </a:r>
            <a:r>
              <a:rPr lang="en-US" b="1" dirty="0" err="1" smtClean="0"/>
              <a:t>ic</a:t>
            </a:r>
            <a:r>
              <a:rPr lang="ru-RU" b="1" dirty="0" err="1" smtClean="0"/>
              <a:t>ate</a:t>
            </a:r>
            <a:r>
              <a:rPr lang="ru-RU" b="1" dirty="0" smtClean="0"/>
              <a:t>()</a:t>
            </a:r>
            <a:r>
              <a:rPr lang="en-US" dirty="0"/>
              <a:t> after </a:t>
            </a:r>
            <a:r>
              <a:rPr lang="en-US" dirty="0" smtClean="0"/>
              <a:t>generating </a:t>
            </a:r>
            <a:r>
              <a:rPr lang="ru-RU" dirty="0" smtClean="0"/>
              <a:t>.</a:t>
            </a:r>
          </a:p>
          <a:p>
            <a:endParaRPr lang="ru-RU" dirty="0" smtClean="0"/>
          </a:p>
          <a:p>
            <a:r>
              <a:rPr lang="en-US" dirty="0" smtClean="0"/>
              <a:t>Project </a:t>
            </a:r>
            <a:r>
              <a:rPr lang="ru-RU" b="1" dirty="0" smtClean="0"/>
              <a:t>04_</a:t>
            </a:r>
            <a:r>
              <a:rPr lang="en-US" b="1" dirty="0" smtClean="0"/>
              <a:t>Optim3</a:t>
            </a:r>
            <a:r>
              <a:rPr lang="en-US" dirty="0" smtClean="0"/>
              <a:t>.</a:t>
            </a:r>
            <a:endParaRPr lang="ru-RU" dirty="0" smtClean="0"/>
          </a:p>
        </p:txBody>
      </p:sp>
      <p:sp>
        <p:nvSpPr>
          <p:cNvPr id="99332"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BB0554BB-BBF3-4AF9-AC55-59CFA2136670}" type="slidenum">
              <a:rPr lang="ru-RU" smtClean="0"/>
              <a:pPr>
                <a:defRPr/>
              </a:pPr>
              <a:t>77</a:t>
            </a:fld>
            <a:endParaRPr lang="ru-RU"/>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Заголовок 1"/>
          <p:cNvSpPr>
            <a:spLocks noGrp="1"/>
          </p:cNvSpPr>
          <p:nvPr>
            <p:ph type="title"/>
          </p:nvPr>
        </p:nvSpPr>
        <p:spPr>
          <a:xfrm>
            <a:off x="273050" y="207963"/>
            <a:ext cx="9704388" cy="561975"/>
          </a:xfrm>
        </p:spPr>
        <p:txBody>
          <a:bodyPr/>
          <a:lstStyle/>
          <a:p>
            <a:r>
              <a:rPr lang="en-US" dirty="0"/>
              <a:t>Program optimization</a:t>
            </a:r>
            <a:r>
              <a:rPr lang="ru-RU" dirty="0"/>
              <a:t>. </a:t>
            </a:r>
            <a:r>
              <a:rPr lang="en-US" dirty="0"/>
              <a:t>Finishing touches…</a:t>
            </a:r>
            <a:endParaRPr lang="ru-RU" dirty="0" smtClean="0"/>
          </a:p>
        </p:txBody>
      </p:sp>
      <p:sp>
        <p:nvSpPr>
          <p:cNvPr id="100355" name="Содержимое 2"/>
          <p:cNvSpPr>
            <a:spLocks noGrp="1"/>
          </p:cNvSpPr>
          <p:nvPr>
            <p:ph idx="1"/>
          </p:nvPr>
        </p:nvSpPr>
        <p:spPr>
          <a:xfrm>
            <a:off x="495300" y="3789363"/>
            <a:ext cx="8915400" cy="2303462"/>
          </a:xfrm>
        </p:spPr>
        <p:txBody>
          <a:bodyPr/>
          <a:lstStyle/>
          <a:p>
            <a:r>
              <a:rPr lang="en-US" dirty="0" smtClean="0"/>
              <a:t>That's </a:t>
            </a:r>
            <a:r>
              <a:rPr lang="en-US" dirty="0"/>
              <a:t>really something</a:t>
            </a:r>
            <a:r>
              <a:rPr lang="ru-RU" dirty="0" smtClean="0"/>
              <a:t>! </a:t>
            </a:r>
          </a:p>
          <a:p>
            <a:r>
              <a:rPr lang="en-US" dirty="0" smtClean="0"/>
              <a:t>Multiplication time grows in 4 times</a:t>
            </a:r>
            <a:r>
              <a:rPr lang="ru-RU" dirty="0" smtClean="0"/>
              <a:t>.</a:t>
            </a:r>
          </a:p>
          <a:p>
            <a:r>
              <a:rPr lang="en-US" dirty="0" smtClean="0"/>
              <a:t>MKL-multiplication </a:t>
            </a:r>
            <a:r>
              <a:rPr lang="en-US" dirty="0"/>
              <a:t>time grows in </a:t>
            </a:r>
            <a:r>
              <a:rPr lang="ru-RU" dirty="0" smtClean="0"/>
              <a:t>40 </a:t>
            </a:r>
            <a:r>
              <a:rPr lang="en-US" dirty="0" smtClean="0"/>
              <a:t>times</a:t>
            </a:r>
            <a:r>
              <a:rPr lang="ru-RU" dirty="0" smtClean="0"/>
              <a:t>.</a:t>
            </a:r>
          </a:p>
          <a:p>
            <a:endParaRPr lang="ru-RU" dirty="0" smtClean="0"/>
          </a:p>
          <a:p>
            <a:r>
              <a:rPr lang="en-US" dirty="0" smtClean="0"/>
              <a:t>MKL-version is still ahead of ours</a:t>
            </a:r>
            <a:r>
              <a:rPr lang="ru-RU" dirty="0" smtClean="0"/>
              <a:t>.</a:t>
            </a:r>
          </a:p>
        </p:txBody>
      </p:sp>
      <p:sp>
        <p:nvSpPr>
          <p:cNvPr id="100356"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E418CEC9-C5EC-4E27-8851-A3879ED48F72}" type="slidenum">
              <a:rPr lang="ru-RU" smtClean="0"/>
              <a:pPr>
                <a:defRPr/>
              </a:pPr>
              <a:t>78</a:t>
            </a:fld>
            <a:endParaRPr lang="ru-RU"/>
          </a:p>
        </p:txBody>
      </p:sp>
      <p:pic>
        <p:nvPicPr>
          <p:cNvPr id="100359" name="Picture 3"/>
          <p:cNvPicPr>
            <a:picLocks noChangeAspect="1" noChangeArrowheads="1"/>
          </p:cNvPicPr>
          <p:nvPr/>
        </p:nvPicPr>
        <p:blipFill>
          <a:blip r:embed="rId2" cstate="print"/>
          <a:srcRect r="22173"/>
          <a:stretch>
            <a:fillRect/>
          </a:stretch>
        </p:blipFill>
        <p:spPr bwMode="auto">
          <a:xfrm>
            <a:off x="200025" y="1052513"/>
            <a:ext cx="9490075" cy="2492375"/>
          </a:xfrm>
          <a:prstGeom prst="rect">
            <a:avLst/>
          </a:prstGeom>
          <a:noFill/>
          <a:ln w="9525">
            <a:noFill/>
            <a:miter lim="800000"/>
            <a:headEnd/>
            <a:tailEnd/>
          </a:ln>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Заголовок 1"/>
          <p:cNvSpPr>
            <a:spLocks noGrp="1"/>
          </p:cNvSpPr>
          <p:nvPr>
            <p:ph type="title"/>
          </p:nvPr>
        </p:nvSpPr>
        <p:spPr>
          <a:xfrm>
            <a:off x="273050" y="207963"/>
            <a:ext cx="9704388" cy="561975"/>
          </a:xfrm>
        </p:spPr>
        <p:txBody>
          <a:bodyPr/>
          <a:lstStyle/>
          <a:p>
            <a:r>
              <a:rPr lang="en-US" dirty="0"/>
              <a:t>Program optimization</a:t>
            </a:r>
            <a:r>
              <a:rPr lang="ru-RU" dirty="0"/>
              <a:t>. </a:t>
            </a:r>
            <a:r>
              <a:rPr lang="en-US" dirty="0"/>
              <a:t>Finishing touches…</a:t>
            </a:r>
            <a:endParaRPr lang="ru-RU" dirty="0" smtClean="0"/>
          </a:p>
        </p:txBody>
      </p:sp>
      <p:sp>
        <p:nvSpPr>
          <p:cNvPr id="101379"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46CC1824-B791-4067-AB15-B964E64A5250}" type="slidenum">
              <a:rPr lang="ru-RU" smtClean="0"/>
              <a:pPr>
                <a:defRPr/>
              </a:pPr>
              <a:t>79</a:t>
            </a:fld>
            <a:endParaRPr lang="ru-RU"/>
          </a:p>
        </p:txBody>
      </p:sp>
      <p:pic>
        <p:nvPicPr>
          <p:cNvPr id="101382" name="Picture 2" descr="source"/>
          <p:cNvPicPr>
            <a:picLocks noChangeAspect="1" noChangeArrowheads="1"/>
          </p:cNvPicPr>
          <p:nvPr/>
        </p:nvPicPr>
        <p:blipFill>
          <a:blip r:embed="rId2" cstate="print"/>
          <a:srcRect l="1723" t="13820" r="48090" b="16287"/>
          <a:stretch>
            <a:fillRect/>
          </a:stretch>
        </p:blipFill>
        <p:spPr bwMode="auto">
          <a:xfrm>
            <a:off x="9525" y="1012825"/>
            <a:ext cx="9896475" cy="5837238"/>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p:txBody>
          <a:bodyPr/>
          <a:lstStyle/>
          <a:p>
            <a:r>
              <a:rPr lang="en-US" dirty="0" smtClean="0"/>
              <a:t> Example: C = A * B</a:t>
            </a:r>
            <a:endParaRPr lang="ru-RU" dirty="0" smtClean="0"/>
          </a:p>
        </p:txBody>
      </p:sp>
      <p:sp>
        <p:nvSpPr>
          <p:cNvPr id="17411"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4111BD1E-F32D-4161-A19B-F84577444ACA}" type="slidenum">
              <a:rPr lang="ru-RU" smtClean="0"/>
              <a:pPr>
                <a:defRPr/>
              </a:pPr>
              <a:t>8</a:t>
            </a:fld>
            <a:endParaRPr lang="ru-RU"/>
          </a:p>
        </p:txBody>
      </p:sp>
      <p:pic>
        <p:nvPicPr>
          <p:cNvPr id="17414" name="Picture 1"/>
          <p:cNvPicPr>
            <a:picLocks noChangeAspect="1" noChangeArrowheads="1"/>
          </p:cNvPicPr>
          <p:nvPr/>
        </p:nvPicPr>
        <p:blipFill>
          <a:blip r:embed="rId2" cstate="print"/>
          <a:srcRect l="16409" t="35715" r="30435" b="30222"/>
          <a:stretch>
            <a:fillRect/>
          </a:stretch>
        </p:blipFill>
        <p:spPr bwMode="auto">
          <a:xfrm>
            <a:off x="33338" y="1811338"/>
            <a:ext cx="9826625" cy="3384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Заголовок 1"/>
          <p:cNvSpPr>
            <a:spLocks noGrp="1"/>
          </p:cNvSpPr>
          <p:nvPr>
            <p:ph type="title"/>
          </p:nvPr>
        </p:nvSpPr>
        <p:spPr>
          <a:xfrm>
            <a:off x="273050" y="207963"/>
            <a:ext cx="9704388" cy="561975"/>
          </a:xfrm>
        </p:spPr>
        <p:txBody>
          <a:bodyPr/>
          <a:lstStyle/>
          <a:p>
            <a:r>
              <a:rPr lang="en-US" dirty="0"/>
              <a:t>Program optimization</a:t>
            </a:r>
            <a:r>
              <a:rPr lang="ru-RU" dirty="0"/>
              <a:t>. </a:t>
            </a:r>
            <a:r>
              <a:rPr lang="en-US" dirty="0"/>
              <a:t>Finishing touches…</a:t>
            </a:r>
            <a:endParaRPr lang="ru-RU" dirty="0" smtClean="0"/>
          </a:p>
        </p:txBody>
      </p:sp>
      <p:sp>
        <p:nvSpPr>
          <p:cNvPr id="102403" name="Содержимое 2"/>
          <p:cNvSpPr>
            <a:spLocks noGrp="1"/>
          </p:cNvSpPr>
          <p:nvPr>
            <p:ph idx="1"/>
          </p:nvPr>
        </p:nvSpPr>
        <p:spPr>
          <a:xfrm>
            <a:off x="495300" y="1125538"/>
            <a:ext cx="8915400" cy="4967287"/>
          </a:xfrm>
        </p:spPr>
        <p:txBody>
          <a:bodyPr/>
          <a:lstStyle/>
          <a:p>
            <a:r>
              <a:rPr lang="en-US" b="1" dirty="0" smtClean="0"/>
              <a:t>Huge number of instructions</a:t>
            </a:r>
            <a:r>
              <a:rPr lang="ru-RU" b="1" dirty="0" smtClean="0"/>
              <a:t>!</a:t>
            </a:r>
          </a:p>
          <a:p>
            <a:endParaRPr lang="ru-RU" dirty="0" smtClean="0"/>
          </a:p>
          <a:p>
            <a:r>
              <a:rPr lang="en-US" dirty="0"/>
              <a:t>What's the matter</a:t>
            </a:r>
            <a:r>
              <a:rPr lang="en-US" dirty="0" smtClean="0"/>
              <a:t>?</a:t>
            </a:r>
            <a:endParaRPr lang="ru-RU" dirty="0" smtClean="0"/>
          </a:p>
        </p:txBody>
      </p:sp>
      <p:sp>
        <p:nvSpPr>
          <p:cNvPr id="102404"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A0477CBE-4D57-4899-85A7-B5CDCE1906AA}" type="slidenum">
              <a:rPr lang="ru-RU" smtClean="0"/>
              <a:pPr>
                <a:defRPr/>
              </a:pPr>
              <a:t>80</a:t>
            </a:fld>
            <a:endParaRPr lang="ru-RU"/>
          </a:p>
        </p:txBody>
      </p:sp>
      <p:pic>
        <p:nvPicPr>
          <p:cNvPr id="102407" name="Picture 2" descr="source"/>
          <p:cNvPicPr>
            <a:picLocks noChangeAspect="1" noChangeArrowheads="1"/>
          </p:cNvPicPr>
          <p:nvPr/>
        </p:nvPicPr>
        <p:blipFill>
          <a:blip r:embed="rId2" cstate="print"/>
          <a:srcRect l="1723" t="37323" r="48090" b="41647"/>
          <a:stretch>
            <a:fillRect/>
          </a:stretch>
        </p:blipFill>
        <p:spPr bwMode="auto">
          <a:xfrm>
            <a:off x="26988" y="3627438"/>
            <a:ext cx="9837737" cy="1746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Заголовок 1"/>
          <p:cNvSpPr>
            <a:spLocks noGrp="1"/>
          </p:cNvSpPr>
          <p:nvPr>
            <p:ph type="title"/>
          </p:nvPr>
        </p:nvSpPr>
        <p:spPr>
          <a:xfrm>
            <a:off x="273050" y="207963"/>
            <a:ext cx="9704388" cy="561975"/>
          </a:xfrm>
        </p:spPr>
        <p:txBody>
          <a:bodyPr/>
          <a:lstStyle/>
          <a:p>
            <a:r>
              <a:rPr lang="en-US" dirty="0"/>
              <a:t>Program optimization</a:t>
            </a:r>
            <a:r>
              <a:rPr lang="ru-RU" dirty="0"/>
              <a:t>. </a:t>
            </a:r>
            <a:r>
              <a:rPr lang="en-US" dirty="0"/>
              <a:t>Finishing touches…</a:t>
            </a:r>
            <a:endParaRPr lang="ru-RU" dirty="0" smtClean="0"/>
          </a:p>
        </p:txBody>
      </p:sp>
      <p:sp>
        <p:nvSpPr>
          <p:cNvPr id="103427" name="Содержимое 2"/>
          <p:cNvSpPr>
            <a:spLocks noGrp="1"/>
          </p:cNvSpPr>
          <p:nvPr>
            <p:ph idx="1"/>
          </p:nvPr>
        </p:nvSpPr>
        <p:spPr>
          <a:xfrm>
            <a:off x="495300" y="1125538"/>
            <a:ext cx="8915400" cy="4967287"/>
          </a:xfrm>
        </p:spPr>
        <p:txBody>
          <a:bodyPr/>
          <a:lstStyle/>
          <a:p>
            <a:r>
              <a:rPr lang="en-US" b="1" dirty="0"/>
              <a:t>Huge number of instructions</a:t>
            </a:r>
            <a:r>
              <a:rPr lang="ru-RU" b="1" dirty="0" smtClean="0"/>
              <a:t>!</a:t>
            </a:r>
          </a:p>
          <a:p>
            <a:endParaRPr lang="ru-RU" dirty="0" smtClean="0"/>
          </a:p>
          <a:p>
            <a:r>
              <a:rPr lang="en-US" dirty="0"/>
              <a:t>What's the matter?</a:t>
            </a:r>
            <a:endParaRPr lang="en-US" dirty="0" smtClean="0"/>
          </a:p>
          <a:p>
            <a:r>
              <a:rPr lang="en-US" dirty="0" smtClean="0"/>
              <a:t>The idea of constructing index does not work</a:t>
            </a:r>
            <a:r>
              <a:rPr lang="ru-RU" dirty="0" smtClean="0"/>
              <a:t>. </a:t>
            </a:r>
            <a:r>
              <a:rPr lang="en-US" dirty="0"/>
              <a:t>It turns out that there are too many iterations in the inner loop </a:t>
            </a:r>
            <a:r>
              <a:rPr lang="ru-RU" dirty="0" smtClean="0"/>
              <a:t>(50).</a:t>
            </a:r>
          </a:p>
          <a:p>
            <a:r>
              <a:rPr lang="en-US" dirty="0" smtClean="0"/>
              <a:t>Is it possible to do something?</a:t>
            </a:r>
            <a:endParaRPr lang="ru-RU" dirty="0" smtClean="0"/>
          </a:p>
        </p:txBody>
      </p:sp>
      <p:sp>
        <p:nvSpPr>
          <p:cNvPr id="103428"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F8C7FB84-437A-416E-9688-7EE5ABB653CE}" type="slidenum">
              <a:rPr lang="ru-RU" smtClean="0"/>
              <a:pPr>
                <a:defRPr/>
              </a:pPr>
              <a:t>81</a:t>
            </a:fld>
            <a:endParaRPr lang="ru-RU"/>
          </a:p>
        </p:txBody>
      </p:sp>
      <p:pic>
        <p:nvPicPr>
          <p:cNvPr id="103431" name="Picture 2" descr="source"/>
          <p:cNvPicPr>
            <a:picLocks noChangeAspect="1" noChangeArrowheads="1"/>
          </p:cNvPicPr>
          <p:nvPr/>
        </p:nvPicPr>
        <p:blipFill>
          <a:blip r:embed="rId2" cstate="print"/>
          <a:srcRect l="1723" t="37323" r="48090" b="41647"/>
          <a:stretch>
            <a:fillRect/>
          </a:stretch>
        </p:blipFill>
        <p:spPr bwMode="auto">
          <a:xfrm>
            <a:off x="26988" y="3933825"/>
            <a:ext cx="9837737" cy="1744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Заголовок 1"/>
          <p:cNvSpPr>
            <a:spLocks noGrp="1"/>
          </p:cNvSpPr>
          <p:nvPr>
            <p:ph type="title"/>
          </p:nvPr>
        </p:nvSpPr>
        <p:spPr>
          <a:xfrm>
            <a:off x="273050" y="207963"/>
            <a:ext cx="9704388" cy="561975"/>
          </a:xfrm>
        </p:spPr>
        <p:txBody>
          <a:bodyPr/>
          <a:lstStyle/>
          <a:p>
            <a:r>
              <a:rPr lang="en-US" dirty="0"/>
              <a:t>Program optimization</a:t>
            </a:r>
            <a:r>
              <a:rPr lang="ru-RU" dirty="0"/>
              <a:t>. </a:t>
            </a:r>
            <a:r>
              <a:rPr lang="en-US" dirty="0"/>
              <a:t>Finishing touches…</a:t>
            </a:r>
            <a:endParaRPr lang="ru-RU" dirty="0" smtClean="0"/>
          </a:p>
        </p:txBody>
      </p:sp>
      <p:sp>
        <p:nvSpPr>
          <p:cNvPr id="104451" name="Содержимое 2"/>
          <p:cNvSpPr>
            <a:spLocks noGrp="1"/>
          </p:cNvSpPr>
          <p:nvPr>
            <p:ph idx="1"/>
          </p:nvPr>
        </p:nvSpPr>
        <p:spPr>
          <a:xfrm>
            <a:off x="495300" y="1125538"/>
            <a:ext cx="8915400" cy="4967287"/>
          </a:xfrm>
        </p:spPr>
        <p:txBody>
          <a:bodyPr/>
          <a:lstStyle/>
          <a:p>
            <a:r>
              <a:rPr lang="en-US" b="1" dirty="0"/>
              <a:t>Huge number of instructions</a:t>
            </a:r>
            <a:r>
              <a:rPr lang="ru-RU" b="1" dirty="0"/>
              <a:t>!</a:t>
            </a:r>
          </a:p>
          <a:p>
            <a:endParaRPr lang="ru-RU" dirty="0"/>
          </a:p>
          <a:p>
            <a:r>
              <a:rPr lang="en-US" dirty="0"/>
              <a:t>What's the matter?</a:t>
            </a:r>
          </a:p>
          <a:p>
            <a:r>
              <a:rPr lang="en-US" dirty="0"/>
              <a:t>The idea of constructing index does not work</a:t>
            </a:r>
            <a:r>
              <a:rPr lang="ru-RU" dirty="0"/>
              <a:t>. </a:t>
            </a:r>
            <a:r>
              <a:rPr lang="en-US" dirty="0"/>
              <a:t>It turns out that there are too many iterations in the inner loop </a:t>
            </a:r>
            <a:r>
              <a:rPr lang="ru-RU" dirty="0"/>
              <a:t>(50).</a:t>
            </a:r>
          </a:p>
          <a:p>
            <a:r>
              <a:rPr lang="en-US" dirty="0"/>
              <a:t>Is it possible to do something?</a:t>
            </a:r>
            <a:endParaRPr lang="ru-RU" dirty="0" smtClean="0"/>
          </a:p>
          <a:p>
            <a:endParaRPr lang="ru-RU" dirty="0" smtClean="0"/>
          </a:p>
          <a:p>
            <a:r>
              <a:rPr lang="en-US" dirty="0" smtClean="0"/>
              <a:t>Rearrange the positions of the matrices in our implementation. </a:t>
            </a:r>
            <a:endParaRPr lang="ru-RU" dirty="0" smtClean="0"/>
          </a:p>
          <a:p>
            <a:pPr>
              <a:buFont typeface="Wingdings" pitchFamily="2" charset="2"/>
              <a:buNone/>
            </a:pPr>
            <a:r>
              <a:rPr lang="ru-RU" dirty="0" smtClean="0"/>
              <a:t>	(</a:t>
            </a:r>
            <a:r>
              <a:rPr lang="en-US" dirty="0" smtClean="0"/>
              <a:t>AB</a:t>
            </a:r>
            <a:r>
              <a:rPr lang="ru-RU" dirty="0" smtClean="0"/>
              <a:t>)</a:t>
            </a:r>
            <a:r>
              <a:rPr lang="en-US" baseline="30000" dirty="0" smtClean="0"/>
              <a:t>T</a:t>
            </a:r>
            <a:r>
              <a:rPr lang="ru-RU" dirty="0" smtClean="0"/>
              <a:t> = </a:t>
            </a:r>
            <a:r>
              <a:rPr lang="en-US" dirty="0" smtClean="0"/>
              <a:t>B</a:t>
            </a:r>
            <a:r>
              <a:rPr lang="en-US" baseline="30000" dirty="0" smtClean="0"/>
              <a:t>T</a:t>
            </a:r>
            <a:r>
              <a:rPr lang="en-US" dirty="0" smtClean="0"/>
              <a:t>A</a:t>
            </a:r>
            <a:r>
              <a:rPr lang="en-US" baseline="30000" dirty="0" smtClean="0"/>
              <a:t>T</a:t>
            </a:r>
            <a:endParaRPr lang="en-US" dirty="0" smtClean="0"/>
          </a:p>
          <a:p>
            <a:r>
              <a:rPr lang="en-US" dirty="0" smtClean="0"/>
              <a:t>Transposition works very fast, while we will achieve a considerable gain, rearranging the matrices</a:t>
            </a:r>
            <a:r>
              <a:rPr lang="ru-RU" dirty="0" smtClean="0"/>
              <a:t>.</a:t>
            </a:r>
          </a:p>
        </p:txBody>
      </p:sp>
      <p:sp>
        <p:nvSpPr>
          <p:cNvPr id="104452"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76553C1D-1A2F-43E2-B7C0-34518ACC6E49}" type="slidenum">
              <a:rPr lang="ru-RU" smtClean="0"/>
              <a:pPr>
                <a:defRPr/>
              </a:pPr>
              <a:t>82</a:t>
            </a:fld>
            <a:endParaRPr lang="ru-RU"/>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Заголовок 1"/>
          <p:cNvSpPr>
            <a:spLocks noGrp="1"/>
          </p:cNvSpPr>
          <p:nvPr>
            <p:ph type="title"/>
          </p:nvPr>
        </p:nvSpPr>
        <p:spPr>
          <a:xfrm>
            <a:off x="273050" y="207963"/>
            <a:ext cx="9704388" cy="561975"/>
          </a:xfrm>
        </p:spPr>
        <p:txBody>
          <a:bodyPr/>
          <a:lstStyle/>
          <a:p>
            <a:r>
              <a:rPr lang="en-US" dirty="0"/>
              <a:t>Program optimization</a:t>
            </a:r>
            <a:r>
              <a:rPr lang="ru-RU" dirty="0"/>
              <a:t>. </a:t>
            </a:r>
            <a:r>
              <a:rPr lang="en-US" dirty="0"/>
              <a:t>Finishing touches…</a:t>
            </a:r>
            <a:endParaRPr lang="ru-RU" dirty="0" smtClean="0"/>
          </a:p>
        </p:txBody>
      </p:sp>
      <p:sp>
        <p:nvSpPr>
          <p:cNvPr id="105475" name="Содержимое 2"/>
          <p:cNvSpPr>
            <a:spLocks noGrp="1"/>
          </p:cNvSpPr>
          <p:nvPr>
            <p:ph idx="1"/>
          </p:nvPr>
        </p:nvSpPr>
        <p:spPr>
          <a:xfrm>
            <a:off x="5961063" y="1125538"/>
            <a:ext cx="3816350" cy="2374900"/>
          </a:xfrm>
        </p:spPr>
        <p:txBody>
          <a:bodyPr/>
          <a:lstStyle/>
          <a:p>
            <a:r>
              <a:rPr lang="en-US" dirty="0" smtClean="0"/>
              <a:t>Use this heuristics in the multiplication algorithm</a:t>
            </a:r>
            <a:r>
              <a:rPr lang="ru-RU" dirty="0" smtClean="0"/>
              <a:t>.</a:t>
            </a:r>
          </a:p>
          <a:p>
            <a:r>
              <a:rPr lang="en-US" dirty="0" smtClean="0"/>
              <a:t>It should work in our case</a:t>
            </a:r>
            <a:r>
              <a:rPr lang="ru-RU" dirty="0" smtClean="0"/>
              <a:t>.</a:t>
            </a:r>
          </a:p>
        </p:txBody>
      </p:sp>
      <p:sp>
        <p:nvSpPr>
          <p:cNvPr id="105476"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E7C87BBF-0754-4308-AFE1-6D7C40A6B187}" type="slidenum">
              <a:rPr lang="ru-RU" smtClean="0"/>
              <a:pPr>
                <a:defRPr/>
              </a:pPr>
              <a:t>83</a:t>
            </a:fld>
            <a:endParaRPr lang="ru-RU"/>
          </a:p>
        </p:txBody>
      </p:sp>
      <p:sp>
        <p:nvSpPr>
          <p:cNvPr id="105479" name="Rectangle 1"/>
          <p:cNvSpPr>
            <a:spLocks noChangeArrowheads="1"/>
          </p:cNvSpPr>
          <p:nvPr/>
        </p:nvSpPr>
        <p:spPr bwMode="auto">
          <a:xfrm>
            <a:off x="0" y="917575"/>
            <a:ext cx="5878513" cy="5940425"/>
          </a:xfrm>
          <a:prstGeom prst="rect">
            <a:avLst/>
          </a:prstGeom>
          <a:solidFill>
            <a:srgbClr val="CCCCCC"/>
          </a:solidFill>
          <a:ln w="9525">
            <a:noFill/>
            <a:miter lim="800000"/>
            <a:headEnd/>
            <a:tailEnd/>
          </a:ln>
        </p:spPr>
        <p:txBody>
          <a:bodyPr wrap="none" anchor="ctr">
            <a:spAutoFit/>
          </a:bodyPr>
          <a:lstStyle/>
          <a:p>
            <a:pPr algn="just" eaLnBrk="0" hangingPunct="0"/>
            <a:r>
              <a:rPr lang="en-US" sz="2000" b="1">
                <a:solidFill>
                  <a:srgbClr val="0000FF"/>
                </a:solidFill>
                <a:latin typeface="Courier New" pitchFamily="49" charset="0"/>
                <a:cs typeface="Times New Roman" pitchFamily="18" charset="0"/>
              </a:rPr>
              <a:t>if</a:t>
            </a:r>
            <a:r>
              <a:rPr lang="en-US" sz="2000" b="1">
                <a:latin typeface="Courier New" pitchFamily="49" charset="0"/>
                <a:cs typeface="Times New Roman" pitchFamily="18" charset="0"/>
              </a:rPr>
              <a:t> (A.NZ &gt; B.NZ)</a:t>
            </a:r>
            <a:endParaRPr lang="ru-RU" sz="2000" b="1"/>
          </a:p>
          <a:p>
            <a:pPr algn="just" eaLnBrk="0" hangingPunct="0"/>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Multiplicate(A, B, C, time);</a:t>
            </a:r>
            <a:endParaRPr lang="ru-RU" sz="2000" b="1"/>
          </a:p>
          <a:p>
            <a:pPr algn="just" eaLnBrk="0" hangingPunct="0"/>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else</a:t>
            </a:r>
            <a:endParaRPr lang="ru-RU" sz="2000" b="1"/>
          </a:p>
          <a:p>
            <a:pPr algn="just" eaLnBrk="0" hangingPunct="0"/>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crsMatrix CT;</a:t>
            </a:r>
            <a:endParaRPr lang="ru-RU" sz="2000" b="1"/>
          </a:p>
          <a:p>
            <a:pPr algn="just" eaLnBrk="0" hangingPunct="0"/>
            <a:r>
              <a:rPr lang="en-US" sz="2000" b="1">
                <a:latin typeface="Courier New" pitchFamily="49" charset="0"/>
                <a:cs typeface="Times New Roman" pitchFamily="18" charset="0"/>
              </a:rPr>
              <a:t>    Multiplicate(B, A, C, time);</a:t>
            </a:r>
            <a:endParaRPr lang="ru-RU" sz="2000" b="1"/>
          </a:p>
          <a:p>
            <a:pPr algn="just" eaLnBrk="0" hangingPunct="0"/>
            <a:r>
              <a:rPr lang="en-US" sz="2000" b="1">
                <a:latin typeface="Courier New" pitchFamily="49" charset="0"/>
                <a:cs typeface="Times New Roman" pitchFamily="18" charset="0"/>
              </a:rPr>
              <a:t>    Transpose2(C, CT);</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i;</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for</a:t>
            </a:r>
            <a:r>
              <a:rPr lang="en-US" sz="2000" b="1">
                <a:latin typeface="Courier New" pitchFamily="49" charset="0"/>
                <a:cs typeface="Times New Roman" pitchFamily="18" charset="0"/>
              </a:rPr>
              <a:t> (i = 0; i &lt; CT.NZ; i++)</a:t>
            </a:r>
            <a:endParaRPr lang="ru-RU" sz="2000" b="1"/>
          </a:p>
          <a:p>
            <a:pPr algn="just" eaLnBrk="0" hangingPunct="0"/>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C.Col[i] = CT.Col[i];</a:t>
            </a:r>
            <a:endParaRPr lang="ru-RU" sz="2000" b="1"/>
          </a:p>
          <a:p>
            <a:pPr algn="just" eaLnBrk="0" hangingPunct="0"/>
            <a:r>
              <a:rPr lang="en-US" sz="2000" b="1">
                <a:latin typeface="Courier New" pitchFamily="49" charset="0"/>
                <a:cs typeface="Times New Roman" pitchFamily="18" charset="0"/>
              </a:rPr>
              <a:t>      C.Value[i] = CT.Value[i];</a:t>
            </a:r>
            <a:endParaRPr lang="ru-RU" sz="2000" b="1"/>
          </a:p>
          <a:p>
            <a:pPr algn="just" eaLnBrk="0" hangingPunct="0"/>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for</a:t>
            </a:r>
            <a:r>
              <a:rPr lang="en-US" sz="2000" b="1">
                <a:latin typeface="Courier New" pitchFamily="49" charset="0"/>
                <a:cs typeface="Times New Roman" pitchFamily="18" charset="0"/>
              </a:rPr>
              <a:t>(i = 0; i &lt;= CT.N; i++)</a:t>
            </a:r>
            <a:endParaRPr lang="ru-RU" sz="2000" b="1"/>
          </a:p>
          <a:p>
            <a:pPr algn="just" eaLnBrk="0" hangingPunct="0"/>
            <a:r>
              <a:rPr lang="en-US" sz="2000" b="1">
                <a:latin typeface="Courier New" pitchFamily="49" charset="0"/>
                <a:cs typeface="Times New Roman" pitchFamily="18" charset="0"/>
              </a:rPr>
              <a:t>      C.RowIndex[i] = CT.RowIndex[i];</a:t>
            </a:r>
            <a:endParaRPr lang="ru-RU" sz="2000" b="1"/>
          </a:p>
          <a:p>
            <a:pPr algn="just" eaLnBrk="0" hangingPunct="0"/>
            <a:r>
              <a:rPr lang="en-US" sz="2000" b="1">
                <a:latin typeface="Courier New" pitchFamily="49" charset="0"/>
                <a:cs typeface="Times New Roman" pitchFamily="18" charset="0"/>
              </a:rPr>
              <a:t>    FreeMatrix(CT);</a:t>
            </a:r>
            <a:endParaRPr lang="ru-RU" sz="2000" b="1"/>
          </a:p>
          <a:p>
            <a:pPr algn="just" eaLnBrk="0" hangingPunct="0"/>
            <a:r>
              <a:rPr lang="en-US" sz="2000" b="1">
                <a:latin typeface="Courier New" pitchFamily="49" charset="0"/>
                <a:cs typeface="Times New Roman" pitchFamily="18" charset="0"/>
              </a:rPr>
              <a:t>  }</a:t>
            </a:r>
            <a:endParaRPr lang="en-US" sz="2000" b="1"/>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Заголовок 1"/>
          <p:cNvSpPr>
            <a:spLocks noGrp="1"/>
          </p:cNvSpPr>
          <p:nvPr>
            <p:ph type="title"/>
          </p:nvPr>
        </p:nvSpPr>
        <p:spPr>
          <a:xfrm>
            <a:off x="273050" y="207963"/>
            <a:ext cx="9704388" cy="561975"/>
          </a:xfrm>
        </p:spPr>
        <p:txBody>
          <a:bodyPr/>
          <a:lstStyle/>
          <a:p>
            <a:r>
              <a:rPr lang="en-US" dirty="0"/>
              <a:t>Program optimization</a:t>
            </a:r>
            <a:r>
              <a:rPr lang="ru-RU" dirty="0"/>
              <a:t>. </a:t>
            </a:r>
            <a:r>
              <a:rPr lang="en-US" dirty="0"/>
              <a:t>Finishing touches…</a:t>
            </a:r>
            <a:endParaRPr lang="ru-RU" dirty="0" smtClean="0"/>
          </a:p>
        </p:txBody>
      </p:sp>
      <p:sp>
        <p:nvSpPr>
          <p:cNvPr id="106499" name="Содержимое 2"/>
          <p:cNvSpPr>
            <a:spLocks noGrp="1"/>
          </p:cNvSpPr>
          <p:nvPr>
            <p:ph idx="1"/>
          </p:nvPr>
        </p:nvSpPr>
        <p:spPr>
          <a:xfrm>
            <a:off x="200025" y="3573463"/>
            <a:ext cx="9505950" cy="2159000"/>
          </a:xfrm>
        </p:spPr>
        <p:txBody>
          <a:bodyPr/>
          <a:lstStyle/>
          <a:p>
            <a:r>
              <a:rPr lang="en-US" dirty="0" smtClean="0"/>
              <a:t>Execution time reduced in almost </a:t>
            </a:r>
            <a:r>
              <a:rPr lang="ru-RU" dirty="0" smtClean="0"/>
              <a:t>3 </a:t>
            </a:r>
            <a:r>
              <a:rPr lang="en-US" dirty="0" smtClean="0"/>
              <a:t>times</a:t>
            </a:r>
            <a:r>
              <a:rPr lang="ru-RU" dirty="0" smtClean="0"/>
              <a:t>.</a:t>
            </a:r>
          </a:p>
          <a:p>
            <a:r>
              <a:rPr lang="en-US" dirty="0" smtClean="0"/>
              <a:t>We are ahead of MKL-version now </a:t>
            </a:r>
            <a:r>
              <a:rPr lang="en-US" dirty="0" smtClean="0">
                <a:sym typeface="Wingdings" pitchFamily="2" charset="2"/>
              </a:rPr>
              <a:t></a:t>
            </a:r>
            <a:endParaRPr lang="ru-RU" dirty="0" smtClean="0">
              <a:sym typeface="Wingdings" pitchFamily="2" charset="2"/>
            </a:endParaRPr>
          </a:p>
          <a:p>
            <a:endParaRPr lang="ru-RU" dirty="0" smtClean="0">
              <a:sym typeface="Wingdings" pitchFamily="2" charset="2"/>
            </a:endParaRPr>
          </a:p>
          <a:p>
            <a:r>
              <a:rPr lang="en-US" dirty="0" smtClean="0">
                <a:sym typeface="Wingdings" pitchFamily="2" charset="2"/>
              </a:rPr>
              <a:t>It is of course only for </a:t>
            </a:r>
            <a:r>
              <a:rPr lang="en-US" dirty="0">
                <a:sym typeface="Wingdings" pitchFamily="2" charset="2"/>
              </a:rPr>
              <a:t>the specific </a:t>
            </a:r>
            <a:r>
              <a:rPr lang="en-US" dirty="0" smtClean="0">
                <a:sym typeface="Wingdings" pitchFamily="2" charset="2"/>
              </a:rPr>
              <a:t>data</a:t>
            </a:r>
            <a:r>
              <a:rPr lang="ru-RU" dirty="0" smtClean="0">
                <a:sym typeface="Wingdings" pitchFamily="2" charset="2"/>
              </a:rPr>
              <a:t>.</a:t>
            </a:r>
            <a:endParaRPr lang="ru-RU" dirty="0" smtClean="0"/>
          </a:p>
        </p:txBody>
      </p:sp>
      <p:sp>
        <p:nvSpPr>
          <p:cNvPr id="106500"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01008054-33E3-4934-A945-E6B6BE96441E}" type="slidenum">
              <a:rPr lang="ru-RU" smtClean="0"/>
              <a:pPr>
                <a:defRPr/>
              </a:pPr>
              <a:t>84</a:t>
            </a:fld>
            <a:endParaRPr lang="ru-RU"/>
          </a:p>
        </p:txBody>
      </p:sp>
      <p:pic>
        <p:nvPicPr>
          <p:cNvPr id="106503" name="Picture 2"/>
          <p:cNvPicPr>
            <a:picLocks noChangeAspect="1" noChangeArrowheads="1"/>
          </p:cNvPicPr>
          <p:nvPr/>
        </p:nvPicPr>
        <p:blipFill>
          <a:blip r:embed="rId2" cstate="print"/>
          <a:srcRect r="21294"/>
          <a:stretch>
            <a:fillRect/>
          </a:stretch>
        </p:blipFill>
        <p:spPr bwMode="auto">
          <a:xfrm>
            <a:off x="207963" y="1023938"/>
            <a:ext cx="9424987" cy="2447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Заголовок 1"/>
          <p:cNvSpPr>
            <a:spLocks noGrp="1"/>
          </p:cNvSpPr>
          <p:nvPr>
            <p:ph type="title"/>
          </p:nvPr>
        </p:nvSpPr>
        <p:spPr>
          <a:xfrm>
            <a:off x="273050" y="207963"/>
            <a:ext cx="9704388" cy="561975"/>
          </a:xfrm>
        </p:spPr>
        <p:txBody>
          <a:bodyPr/>
          <a:lstStyle/>
          <a:p>
            <a:r>
              <a:rPr lang="en-US" dirty="0"/>
              <a:t>Program optimization</a:t>
            </a:r>
            <a:r>
              <a:rPr lang="ru-RU" dirty="0"/>
              <a:t>. </a:t>
            </a:r>
            <a:r>
              <a:rPr lang="en-US" dirty="0"/>
              <a:t>Finishing </a:t>
            </a:r>
            <a:r>
              <a:rPr lang="en-US" dirty="0" smtClean="0"/>
              <a:t>touches</a:t>
            </a:r>
            <a:endParaRPr lang="ru-RU" dirty="0" smtClean="0"/>
          </a:p>
        </p:txBody>
      </p:sp>
      <p:sp>
        <p:nvSpPr>
          <p:cNvPr id="107523" name="Содержимое 2"/>
          <p:cNvSpPr>
            <a:spLocks noGrp="1"/>
          </p:cNvSpPr>
          <p:nvPr>
            <p:ph idx="1"/>
          </p:nvPr>
        </p:nvSpPr>
        <p:spPr>
          <a:xfrm>
            <a:off x="200025" y="3573463"/>
            <a:ext cx="9505950" cy="2159000"/>
          </a:xfrm>
        </p:spPr>
        <p:txBody>
          <a:bodyPr/>
          <a:lstStyle/>
          <a:p>
            <a:r>
              <a:rPr lang="en-US" dirty="0"/>
              <a:t>We did not have an objective to overtake MKL within the laboratory work</a:t>
            </a:r>
            <a:r>
              <a:rPr lang="ru-RU" dirty="0" smtClean="0"/>
              <a:t>. </a:t>
            </a:r>
          </a:p>
          <a:p>
            <a:r>
              <a:rPr lang="en-US" dirty="0" smtClean="0"/>
              <a:t>We were going to demonstrate </a:t>
            </a:r>
            <a:r>
              <a:rPr lang="en-US" dirty="0"/>
              <a:t>that knowledge of the additional information about the problem often enables to overtake the implementation optimized for the general </a:t>
            </a:r>
            <a:r>
              <a:rPr lang="en-US" dirty="0" smtClean="0"/>
              <a:t>case</a:t>
            </a:r>
            <a:r>
              <a:rPr lang="ru-RU" dirty="0" smtClean="0"/>
              <a:t>.</a:t>
            </a:r>
          </a:p>
        </p:txBody>
      </p:sp>
      <p:sp>
        <p:nvSpPr>
          <p:cNvPr id="107524"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E0642249-6AB5-472F-88D5-BBD33DBE831F}" type="slidenum">
              <a:rPr lang="ru-RU" smtClean="0"/>
              <a:pPr>
                <a:defRPr/>
              </a:pPr>
              <a:t>85</a:t>
            </a:fld>
            <a:endParaRPr lang="ru-RU"/>
          </a:p>
        </p:txBody>
      </p:sp>
      <p:pic>
        <p:nvPicPr>
          <p:cNvPr id="107527" name="Picture 2"/>
          <p:cNvPicPr>
            <a:picLocks noChangeAspect="1" noChangeArrowheads="1"/>
          </p:cNvPicPr>
          <p:nvPr/>
        </p:nvPicPr>
        <p:blipFill>
          <a:blip r:embed="rId2" cstate="print"/>
          <a:srcRect r="21294"/>
          <a:stretch>
            <a:fillRect/>
          </a:stretch>
        </p:blipFill>
        <p:spPr bwMode="auto">
          <a:xfrm>
            <a:off x="207963" y="1023938"/>
            <a:ext cx="9424987" cy="2447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Заголовок 1"/>
          <p:cNvSpPr>
            <a:spLocks noGrp="1"/>
          </p:cNvSpPr>
          <p:nvPr>
            <p:ph type="title"/>
          </p:nvPr>
        </p:nvSpPr>
        <p:spPr/>
        <p:txBody>
          <a:bodyPr/>
          <a:lstStyle/>
          <a:p>
            <a:r>
              <a:rPr lang="en-US" dirty="0" smtClean="0"/>
              <a:t>Two-phase sequential implementation</a:t>
            </a:r>
            <a:r>
              <a:rPr lang="ru-RU" dirty="0" smtClean="0"/>
              <a:t>…</a:t>
            </a:r>
          </a:p>
        </p:txBody>
      </p:sp>
      <p:sp>
        <p:nvSpPr>
          <p:cNvPr id="108547" name="Содержимое 2"/>
          <p:cNvSpPr>
            <a:spLocks noGrp="1"/>
          </p:cNvSpPr>
          <p:nvPr>
            <p:ph idx="1"/>
          </p:nvPr>
        </p:nvSpPr>
        <p:spPr/>
        <p:txBody>
          <a:bodyPr/>
          <a:lstStyle/>
          <a:p>
            <a:r>
              <a:rPr lang="en-US" dirty="0"/>
              <a:t>In a number of </a:t>
            </a:r>
            <a:r>
              <a:rPr lang="en-US" dirty="0" smtClean="0"/>
              <a:t>problems it is required </a:t>
            </a:r>
            <a:r>
              <a:rPr lang="en-US" dirty="0"/>
              <a:t>to repeatedly perform the same </a:t>
            </a:r>
            <a:r>
              <a:rPr lang="en-US" dirty="0" smtClean="0"/>
              <a:t>operations on the </a:t>
            </a:r>
            <a:r>
              <a:rPr lang="en-US" dirty="0"/>
              <a:t>matrices </a:t>
            </a:r>
            <a:r>
              <a:rPr lang="en-US" dirty="0" smtClean="0"/>
              <a:t>with the </a:t>
            </a:r>
            <a:r>
              <a:rPr lang="en-US" dirty="0"/>
              <a:t>same </a:t>
            </a:r>
            <a:r>
              <a:rPr lang="en-US" dirty="0" smtClean="0"/>
              <a:t>patterns, </a:t>
            </a:r>
            <a:r>
              <a:rPr lang="en-US" dirty="0"/>
              <a:t>but different elements</a:t>
            </a:r>
            <a:r>
              <a:rPr lang="en-US" dirty="0" smtClean="0"/>
              <a:t>.</a:t>
            </a:r>
            <a:endParaRPr lang="ru-RU" dirty="0" smtClean="0"/>
          </a:p>
          <a:p>
            <a:r>
              <a:rPr lang="en-US" dirty="0"/>
              <a:t>Linear programming problem :</a:t>
            </a:r>
            <a:endParaRPr lang="en-US" dirty="0" smtClean="0"/>
          </a:p>
          <a:p>
            <a:pPr>
              <a:buFont typeface="Wingdings" pitchFamily="2" charset="2"/>
              <a:buNone/>
            </a:pPr>
            <a:r>
              <a:rPr lang="ru-RU" dirty="0" smtClean="0"/>
              <a:t>	</a:t>
            </a:r>
            <a:r>
              <a:rPr lang="en-US" dirty="0" err="1" smtClean="0"/>
              <a:t>c</a:t>
            </a:r>
            <a:r>
              <a:rPr lang="en-US" baseline="30000" dirty="0" err="1" smtClean="0"/>
              <a:t>T</a:t>
            </a:r>
            <a:r>
              <a:rPr lang="en-US" dirty="0" err="1" smtClean="0"/>
              <a:t>x</a:t>
            </a:r>
            <a:r>
              <a:rPr lang="en-US" dirty="0" smtClean="0"/>
              <a:t> → min</a:t>
            </a:r>
          </a:p>
          <a:p>
            <a:pPr>
              <a:buFont typeface="Wingdings" pitchFamily="2" charset="2"/>
              <a:buNone/>
            </a:pPr>
            <a:r>
              <a:rPr lang="en-US" dirty="0" smtClean="0"/>
              <a:t>	Ax = b</a:t>
            </a:r>
          </a:p>
          <a:p>
            <a:pPr>
              <a:buNone/>
            </a:pPr>
            <a:r>
              <a:rPr lang="ru-RU" dirty="0" smtClean="0"/>
              <a:t>	</a:t>
            </a:r>
            <a:r>
              <a:rPr lang="en-US" dirty="0" smtClean="0"/>
              <a:t>In </a:t>
            </a:r>
            <a:r>
              <a:rPr lang="en-US" dirty="0"/>
              <a:t>a number of problems </a:t>
            </a:r>
            <a:r>
              <a:rPr lang="en-US" dirty="0" smtClean="0"/>
              <a:t>the matrix A is </a:t>
            </a:r>
            <a:r>
              <a:rPr lang="en-US" b="1" dirty="0" smtClean="0"/>
              <a:t>sparse</a:t>
            </a:r>
            <a:r>
              <a:rPr lang="ru-RU" dirty="0" smtClean="0"/>
              <a:t>.</a:t>
            </a:r>
          </a:p>
          <a:p>
            <a:pPr>
              <a:buFont typeface="Wingdings" pitchFamily="2" charset="2"/>
              <a:buNone/>
            </a:pPr>
            <a:r>
              <a:rPr lang="ru-RU" dirty="0" smtClean="0"/>
              <a:t>	</a:t>
            </a:r>
            <a:r>
              <a:rPr lang="en-US" dirty="0" smtClean="0"/>
              <a:t>In some local optimization methods </a:t>
            </a:r>
            <a:r>
              <a:rPr lang="ru-RU" dirty="0" smtClean="0"/>
              <a:t>(</a:t>
            </a:r>
            <a:r>
              <a:rPr lang="en-US" dirty="0" smtClean="0"/>
              <a:t>IPM</a:t>
            </a:r>
            <a:r>
              <a:rPr lang="ru-RU" dirty="0" smtClean="0"/>
              <a:t> </a:t>
            </a:r>
            <a:r>
              <a:rPr lang="en-US" dirty="0" smtClean="0"/>
              <a:t>and others</a:t>
            </a:r>
            <a:r>
              <a:rPr lang="ru-RU" dirty="0" smtClean="0"/>
              <a:t>)</a:t>
            </a:r>
            <a:r>
              <a:rPr lang="en-US" dirty="0" smtClean="0"/>
              <a:t> it is necessary to solve a linear algebraic equations system with a sparse matrix on each iteration</a:t>
            </a:r>
            <a:r>
              <a:rPr lang="ru-RU" dirty="0" smtClean="0"/>
              <a:t>.</a:t>
            </a:r>
          </a:p>
          <a:p>
            <a:pPr>
              <a:buFont typeface="Wingdings" pitchFamily="2" charset="2"/>
              <a:buNone/>
            </a:pPr>
            <a:r>
              <a:rPr lang="ru-RU" b="1" dirty="0" smtClean="0"/>
              <a:t>	</a:t>
            </a:r>
            <a:r>
              <a:rPr lang="en-US" b="1" dirty="0" smtClean="0"/>
              <a:t>And the matrix pattern is the same on each iteration</a:t>
            </a:r>
            <a:r>
              <a:rPr lang="ru-RU" b="1" dirty="0" smtClean="0"/>
              <a:t>.</a:t>
            </a:r>
          </a:p>
        </p:txBody>
      </p:sp>
      <p:sp>
        <p:nvSpPr>
          <p:cNvPr id="108548"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91D390A7-27CA-49DE-B513-59B712AF1527}" type="slidenum">
              <a:rPr lang="ru-RU" smtClean="0"/>
              <a:pPr>
                <a:defRPr/>
              </a:pPr>
              <a:t>86</a:t>
            </a:fld>
            <a:endParaRPr lang="ru-RU"/>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Заголовок 1"/>
          <p:cNvSpPr>
            <a:spLocks noGrp="1"/>
          </p:cNvSpPr>
          <p:nvPr>
            <p:ph type="title"/>
          </p:nvPr>
        </p:nvSpPr>
        <p:spPr/>
        <p:txBody>
          <a:bodyPr/>
          <a:lstStyle/>
          <a:p>
            <a:r>
              <a:rPr lang="en-US" dirty="0"/>
              <a:t>Two-phase sequential implementation</a:t>
            </a:r>
            <a:r>
              <a:rPr lang="ru-RU" dirty="0"/>
              <a:t>…</a:t>
            </a:r>
            <a:endParaRPr lang="ru-RU" dirty="0" smtClean="0"/>
          </a:p>
        </p:txBody>
      </p:sp>
      <p:sp>
        <p:nvSpPr>
          <p:cNvPr id="109571" name="Содержимое 2"/>
          <p:cNvSpPr>
            <a:spLocks noGrp="1"/>
          </p:cNvSpPr>
          <p:nvPr>
            <p:ph idx="1"/>
          </p:nvPr>
        </p:nvSpPr>
        <p:spPr/>
        <p:txBody>
          <a:bodyPr/>
          <a:lstStyle/>
          <a:p>
            <a:r>
              <a:rPr lang="en-US" dirty="0"/>
              <a:t>In a number of problems it is required to </a:t>
            </a:r>
            <a:r>
              <a:rPr lang="en-US" dirty="0" smtClean="0"/>
              <a:t>perform single-type operations on sparse structures while the pattern does not change from one iteration to another.</a:t>
            </a:r>
            <a:endParaRPr lang="ru-RU" dirty="0" smtClean="0"/>
          </a:p>
          <a:p>
            <a:r>
              <a:rPr lang="en-US" b="1" dirty="0" smtClean="0"/>
              <a:t>Classical </a:t>
            </a:r>
            <a:r>
              <a:rPr lang="en-US" b="1" dirty="0"/>
              <a:t>optimization </a:t>
            </a:r>
            <a:r>
              <a:rPr lang="en-US" b="1" dirty="0" smtClean="0"/>
              <a:t>approach</a:t>
            </a:r>
            <a:r>
              <a:rPr lang="en-US" dirty="0" smtClean="0"/>
              <a:t>:</a:t>
            </a:r>
            <a:endParaRPr lang="ru-RU" dirty="0" smtClean="0"/>
          </a:p>
          <a:p>
            <a:pPr lvl="1">
              <a:buFontTx/>
              <a:buNone/>
            </a:pPr>
            <a:r>
              <a:rPr lang="en-US" dirty="0" smtClean="0"/>
              <a:t>Divide the algorithm into two phases:</a:t>
            </a:r>
            <a:r>
              <a:rPr lang="ru-RU" dirty="0" smtClean="0"/>
              <a:t> </a:t>
            </a:r>
          </a:p>
          <a:p>
            <a:pPr lvl="1"/>
            <a:r>
              <a:rPr lang="en-US" dirty="0" smtClean="0"/>
              <a:t>Symbolic </a:t>
            </a:r>
            <a:r>
              <a:rPr lang="ru-RU" dirty="0" smtClean="0"/>
              <a:t>(</a:t>
            </a:r>
            <a:r>
              <a:rPr lang="en-US" dirty="0" smtClean="0"/>
              <a:t>getting a result pattern</a:t>
            </a:r>
            <a:r>
              <a:rPr lang="ru-RU" dirty="0" smtClean="0"/>
              <a:t>).</a:t>
            </a:r>
          </a:p>
          <a:p>
            <a:pPr lvl="1"/>
            <a:r>
              <a:rPr lang="en-US" dirty="0" smtClean="0"/>
              <a:t>Numerical</a:t>
            </a:r>
            <a:r>
              <a:rPr lang="ru-RU" dirty="0" smtClean="0"/>
              <a:t> (</a:t>
            </a:r>
            <a:r>
              <a:rPr lang="en-US" dirty="0" smtClean="0"/>
              <a:t>filling of the derived pattern</a:t>
            </a:r>
            <a:r>
              <a:rPr lang="ru-RU" dirty="0" smtClean="0"/>
              <a:t>).</a:t>
            </a:r>
          </a:p>
          <a:p>
            <a:pPr lvl="1">
              <a:buFontTx/>
              <a:buNone/>
            </a:pPr>
            <a:r>
              <a:rPr lang="en-US" dirty="0" smtClean="0"/>
              <a:t>Note that during the symbolic part a </a:t>
            </a:r>
            <a:r>
              <a:rPr lang="en-US" b="1" dirty="0" smtClean="0"/>
              <a:t>problem of determination of the necessary memory volume </a:t>
            </a:r>
            <a:r>
              <a:rPr lang="en-US" dirty="0" smtClean="0"/>
              <a:t>and its allocation is solved</a:t>
            </a:r>
            <a:r>
              <a:rPr lang="ru-RU" dirty="0" smtClean="0"/>
              <a:t>.</a:t>
            </a:r>
          </a:p>
          <a:p>
            <a:r>
              <a:rPr lang="en-US" i="1" dirty="0" smtClean="0"/>
              <a:t>Division into phases often does not slow the program down even in case of single operation execution</a:t>
            </a:r>
            <a:r>
              <a:rPr lang="ru-RU" dirty="0" smtClean="0"/>
              <a:t>.</a:t>
            </a:r>
          </a:p>
        </p:txBody>
      </p:sp>
      <p:sp>
        <p:nvSpPr>
          <p:cNvPr id="109572"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3F98939B-A8D5-4561-A5DF-993E1C6C95A3}" type="slidenum">
              <a:rPr lang="ru-RU" smtClean="0"/>
              <a:pPr>
                <a:defRPr/>
              </a:pPr>
              <a:t>87</a:t>
            </a:fld>
            <a:endParaRPr lang="ru-RU"/>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Заголовок 1"/>
          <p:cNvSpPr>
            <a:spLocks noGrp="1"/>
          </p:cNvSpPr>
          <p:nvPr>
            <p:ph type="title"/>
          </p:nvPr>
        </p:nvSpPr>
        <p:spPr/>
        <p:txBody>
          <a:bodyPr/>
          <a:lstStyle/>
          <a:p>
            <a:r>
              <a:rPr lang="en-US" dirty="0"/>
              <a:t>Two-phase sequential implementation</a:t>
            </a:r>
            <a:r>
              <a:rPr lang="ru-RU" dirty="0"/>
              <a:t>…</a:t>
            </a:r>
            <a:endParaRPr lang="ru-RU" dirty="0" smtClean="0"/>
          </a:p>
        </p:txBody>
      </p:sp>
      <p:sp>
        <p:nvSpPr>
          <p:cNvPr id="110595" name="Содержимое 2"/>
          <p:cNvSpPr>
            <a:spLocks noGrp="1"/>
          </p:cNvSpPr>
          <p:nvPr>
            <p:ph idx="1"/>
          </p:nvPr>
        </p:nvSpPr>
        <p:spPr/>
        <p:txBody>
          <a:bodyPr/>
          <a:lstStyle/>
          <a:p>
            <a:pPr>
              <a:buFont typeface="Wingdings" pitchFamily="2" charset="2"/>
              <a:buNone/>
            </a:pPr>
            <a:r>
              <a:rPr lang="en-US" b="1" dirty="0" smtClean="0"/>
              <a:t>Symbolic phase</a:t>
            </a:r>
            <a:r>
              <a:rPr lang="ru-RU" dirty="0" smtClean="0"/>
              <a:t>.</a:t>
            </a:r>
          </a:p>
          <a:p>
            <a:r>
              <a:rPr lang="en-US" dirty="0"/>
              <a:t>It is required </a:t>
            </a:r>
            <a:r>
              <a:rPr lang="en-US" dirty="0" smtClean="0"/>
              <a:t>to construct the result pattern</a:t>
            </a:r>
            <a:r>
              <a:rPr lang="ru-RU" dirty="0" smtClean="0"/>
              <a:t>.</a:t>
            </a:r>
          </a:p>
          <a:p>
            <a:r>
              <a:rPr lang="en-US" dirty="0" smtClean="0"/>
              <a:t>In order to do this, we should determine the positions of the resulting elements in the matrix C</a:t>
            </a:r>
            <a:r>
              <a:rPr lang="ru-RU" dirty="0" smtClean="0"/>
              <a:t>.</a:t>
            </a:r>
          </a:p>
          <a:p>
            <a:r>
              <a:rPr lang="en-US" dirty="0" smtClean="0"/>
              <a:t>Note that the zeros derived during the computations will be </a:t>
            </a:r>
            <a:r>
              <a:rPr lang="en-US" b="1" dirty="0" smtClean="0"/>
              <a:t>stored </a:t>
            </a:r>
            <a:r>
              <a:rPr lang="en-US" dirty="0" smtClean="0"/>
              <a:t>in the matrix structure</a:t>
            </a:r>
            <a:r>
              <a:rPr lang="ru-RU" dirty="0" smtClean="0"/>
              <a:t>.</a:t>
            </a:r>
          </a:p>
          <a:p>
            <a:endParaRPr lang="ru-RU" dirty="0" smtClean="0"/>
          </a:p>
          <a:p>
            <a:endParaRPr lang="ru-RU" dirty="0" smtClean="0"/>
          </a:p>
          <a:p>
            <a:r>
              <a:rPr lang="en-US" b="1" dirty="0" smtClean="0"/>
              <a:t>Propose an algorithm for the symbolic phase</a:t>
            </a:r>
            <a:r>
              <a:rPr lang="ru-RU" dirty="0" smtClean="0"/>
              <a:t>.</a:t>
            </a:r>
          </a:p>
        </p:txBody>
      </p:sp>
      <p:sp>
        <p:nvSpPr>
          <p:cNvPr id="110596"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92FA4781-8029-409A-A54B-29D1B9F5D760}" type="slidenum">
              <a:rPr lang="ru-RU" smtClean="0"/>
              <a:pPr>
                <a:defRPr/>
              </a:pPr>
              <a:t>88</a:t>
            </a:fld>
            <a:endParaRPr lang="ru-RU"/>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Заголовок 1"/>
          <p:cNvSpPr>
            <a:spLocks noGrp="1"/>
          </p:cNvSpPr>
          <p:nvPr>
            <p:ph type="title"/>
          </p:nvPr>
        </p:nvSpPr>
        <p:spPr/>
        <p:txBody>
          <a:bodyPr/>
          <a:lstStyle/>
          <a:p>
            <a:r>
              <a:rPr lang="en-US" dirty="0"/>
              <a:t>Two-phase sequential implementation</a:t>
            </a:r>
            <a:r>
              <a:rPr lang="ru-RU" dirty="0"/>
              <a:t>…</a:t>
            </a:r>
            <a:endParaRPr lang="ru-RU" dirty="0" smtClean="0"/>
          </a:p>
        </p:txBody>
      </p:sp>
      <p:sp>
        <p:nvSpPr>
          <p:cNvPr id="111619" name="Содержимое 2"/>
          <p:cNvSpPr>
            <a:spLocks noGrp="1"/>
          </p:cNvSpPr>
          <p:nvPr>
            <p:ph idx="1"/>
          </p:nvPr>
        </p:nvSpPr>
        <p:spPr>
          <a:xfrm>
            <a:off x="495300" y="1196975"/>
            <a:ext cx="8915400" cy="2016125"/>
          </a:xfrm>
        </p:spPr>
        <p:txBody>
          <a:bodyPr/>
          <a:lstStyle/>
          <a:p>
            <a:pPr>
              <a:buNone/>
            </a:pPr>
            <a:r>
              <a:rPr lang="en-US" b="1" dirty="0"/>
              <a:t>Symbolic phase</a:t>
            </a:r>
            <a:r>
              <a:rPr lang="ru-RU" dirty="0" smtClean="0"/>
              <a:t>.</a:t>
            </a:r>
          </a:p>
          <a:p>
            <a:r>
              <a:rPr lang="en-US" dirty="0" smtClean="0"/>
              <a:t>After transposing the matrix B</a:t>
            </a:r>
            <a:r>
              <a:rPr lang="ru-RU" dirty="0" smtClean="0"/>
              <a:t> (</a:t>
            </a:r>
            <a:r>
              <a:rPr lang="en-US" dirty="0" smtClean="0"/>
              <a:t>symbolic transposition is enough</a:t>
            </a:r>
            <a:r>
              <a:rPr lang="ru-RU" dirty="0" smtClean="0"/>
              <a:t>)</a:t>
            </a:r>
            <a:r>
              <a:rPr lang="en-US" dirty="0" smtClean="0"/>
              <a:t>, use the preceding optimized implementation without the calculation part</a:t>
            </a:r>
            <a:r>
              <a:rPr lang="ru-RU" dirty="0" smtClean="0"/>
              <a:t>.</a:t>
            </a:r>
          </a:p>
          <a:p>
            <a:endParaRPr lang="ru-RU" dirty="0" smtClean="0"/>
          </a:p>
          <a:p>
            <a:r>
              <a:rPr lang="en-US" dirty="0" smtClean="0"/>
              <a:t>Project </a:t>
            </a:r>
            <a:r>
              <a:rPr lang="ru-RU" b="1" dirty="0" smtClean="0"/>
              <a:t>05_</a:t>
            </a:r>
            <a:r>
              <a:rPr lang="en-US" b="1" dirty="0" smtClean="0"/>
              <a:t>Two</a:t>
            </a:r>
            <a:r>
              <a:rPr lang="ru-RU" b="1" dirty="0" smtClean="0"/>
              <a:t>_</a:t>
            </a:r>
            <a:r>
              <a:rPr lang="en-US" b="1" dirty="0" smtClean="0"/>
              <a:t>phase</a:t>
            </a:r>
            <a:r>
              <a:rPr lang="ru-RU" dirty="0" smtClean="0"/>
              <a:t>.</a:t>
            </a:r>
          </a:p>
        </p:txBody>
      </p:sp>
      <p:sp>
        <p:nvSpPr>
          <p:cNvPr id="111620"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A09CEA1A-937E-46DF-8CE5-2F705DF7E5FB}" type="slidenum">
              <a:rPr lang="ru-RU" smtClean="0"/>
              <a:pPr>
                <a:defRPr/>
              </a:pPr>
              <a:t>89</a:t>
            </a:fld>
            <a:endParaRPr lang="ru-RU"/>
          </a:p>
        </p:txBody>
      </p:sp>
      <p:sp>
        <p:nvSpPr>
          <p:cNvPr id="111623" name="Rectangle 1"/>
          <p:cNvSpPr>
            <a:spLocks noChangeArrowheads="1"/>
          </p:cNvSpPr>
          <p:nvPr/>
        </p:nvSpPr>
        <p:spPr bwMode="auto">
          <a:xfrm>
            <a:off x="560388" y="4265613"/>
            <a:ext cx="8802687" cy="1323975"/>
          </a:xfrm>
          <a:prstGeom prst="rect">
            <a:avLst/>
          </a:prstGeom>
          <a:solidFill>
            <a:srgbClr val="CCCCCC"/>
          </a:solidFill>
          <a:ln w="9525">
            <a:noFill/>
            <a:miter lim="800000"/>
            <a:headEnd/>
            <a:tailEnd/>
          </a:ln>
        </p:spPr>
        <p:txBody>
          <a:bodyPr wrap="none" anchor="ctr">
            <a:spAutoFit/>
          </a:bodyPr>
          <a:lstStyle/>
          <a:p>
            <a:pPr algn="just" eaLnBrk="0" hangingPunct="0"/>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SymbolicMult(crsMatrix A, crsMatrix B, crsMatrix &amp;C,</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double</a:t>
            </a:r>
            <a:r>
              <a:rPr lang="en-US" sz="2000" b="1">
                <a:latin typeface="Courier New" pitchFamily="49" charset="0"/>
                <a:cs typeface="Times New Roman" pitchFamily="18" charset="0"/>
              </a:rPr>
              <a:t> &amp;time);</a:t>
            </a:r>
            <a:endParaRPr lang="ru-RU" sz="2000" b="1"/>
          </a:p>
          <a:p>
            <a:pPr algn="just" eaLnBrk="0" hangingPunct="0"/>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NumericMult(crsMatrix A, crsMatrix B, crsMatrix &amp;C,</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double</a:t>
            </a:r>
            <a:r>
              <a:rPr lang="ru-RU" sz="2000" b="1">
                <a:latin typeface="Courier New" pitchFamily="49" charset="0"/>
                <a:cs typeface="Times New Roman" pitchFamily="18" charset="0"/>
              </a:rPr>
              <a:t> &amp;</a:t>
            </a:r>
            <a:r>
              <a:rPr lang="en-US" sz="2000" b="1">
                <a:latin typeface="Courier New" pitchFamily="49" charset="0"/>
                <a:cs typeface="Times New Roman" pitchFamily="18" charset="0"/>
              </a:rPr>
              <a:t>time</a:t>
            </a:r>
            <a:r>
              <a:rPr lang="ru-RU" sz="2000" b="1">
                <a:latin typeface="Courier New" pitchFamily="49" charset="0"/>
                <a:cs typeface="Times New Roman" pitchFamily="18" charset="0"/>
              </a:rPr>
              <a:t>);</a:t>
            </a:r>
            <a:endParaRPr lang="ru-RU" sz="2000" b="1"/>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Содержимое 2"/>
          <p:cNvSpPr>
            <a:spLocks noGrp="1"/>
          </p:cNvSpPr>
          <p:nvPr>
            <p:ph idx="1"/>
          </p:nvPr>
        </p:nvSpPr>
        <p:spPr/>
        <p:txBody>
          <a:bodyPr/>
          <a:lstStyle/>
          <a:p>
            <a:pPr>
              <a:buFont typeface="Wingdings" pitchFamily="2" charset="2"/>
              <a:buNone/>
            </a:pPr>
            <a:endParaRPr lang="ru-RU" dirty="0" smtClean="0"/>
          </a:p>
          <a:p>
            <a:pPr>
              <a:buFont typeface="Wingdings" pitchFamily="2" charset="2"/>
              <a:buNone/>
            </a:pPr>
            <a:endParaRPr lang="ru-RU" dirty="0" smtClean="0"/>
          </a:p>
          <a:p>
            <a:pPr>
              <a:buFont typeface="Wingdings" pitchFamily="2" charset="2"/>
              <a:buNone/>
            </a:pPr>
            <a:endParaRPr lang="ru-RU" dirty="0" smtClean="0"/>
          </a:p>
          <a:p>
            <a:pPr>
              <a:buFont typeface="Wingdings" pitchFamily="2" charset="2"/>
              <a:buNone/>
            </a:pPr>
            <a:endParaRPr lang="ru-RU" dirty="0" smtClean="0"/>
          </a:p>
          <a:p>
            <a:pPr algn="ctr">
              <a:buFont typeface="Wingdings" pitchFamily="2" charset="2"/>
              <a:buNone/>
            </a:pPr>
            <a:r>
              <a:rPr lang="ru-RU" sz="4000" b="1" dirty="0" smtClean="0">
                <a:solidFill>
                  <a:srgbClr val="0969CD"/>
                </a:solidFill>
              </a:rPr>
              <a:t>3</a:t>
            </a:r>
            <a:r>
              <a:rPr lang="en-US" sz="4000" b="1" dirty="0" smtClean="0">
                <a:solidFill>
                  <a:srgbClr val="0969CD"/>
                </a:solidFill>
              </a:rPr>
              <a:t>. Test infrastructure</a:t>
            </a:r>
            <a:endParaRPr lang="ru-RU" sz="4000" b="1" dirty="0" smtClean="0">
              <a:solidFill>
                <a:srgbClr val="0969CD"/>
              </a:solidFill>
            </a:endParaRPr>
          </a:p>
        </p:txBody>
      </p:sp>
      <p:sp>
        <p:nvSpPr>
          <p:cNvPr id="18435"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290E58E7-6E6E-4F78-8041-6917B11696C8}" type="slidenum">
              <a:rPr lang="ru-RU" smtClean="0"/>
              <a:pPr>
                <a:defRPr/>
              </a:pPr>
              <a:t>9</a:t>
            </a:fld>
            <a:endParaRPr lang="ru-RU"/>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Заголовок 1"/>
          <p:cNvSpPr>
            <a:spLocks noGrp="1"/>
          </p:cNvSpPr>
          <p:nvPr>
            <p:ph type="title"/>
          </p:nvPr>
        </p:nvSpPr>
        <p:spPr/>
        <p:txBody>
          <a:bodyPr/>
          <a:lstStyle/>
          <a:p>
            <a:r>
              <a:rPr lang="en-US" dirty="0"/>
              <a:t>Two-phase sequential implementation</a:t>
            </a:r>
            <a:r>
              <a:rPr lang="ru-RU" dirty="0"/>
              <a:t>…</a:t>
            </a:r>
            <a:endParaRPr lang="ru-RU" dirty="0" smtClean="0"/>
          </a:p>
        </p:txBody>
      </p:sp>
      <p:sp>
        <p:nvSpPr>
          <p:cNvPr id="112643"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3A5D182C-5856-430F-AFBA-60BBD1D3EBB5}" type="slidenum">
              <a:rPr lang="ru-RU" smtClean="0"/>
              <a:pPr>
                <a:defRPr/>
              </a:pPr>
              <a:t>90</a:t>
            </a:fld>
            <a:endParaRPr lang="ru-RU"/>
          </a:p>
        </p:txBody>
      </p:sp>
      <p:sp>
        <p:nvSpPr>
          <p:cNvPr id="112646" name="Rectangle 1"/>
          <p:cNvSpPr>
            <a:spLocks noChangeArrowheads="1"/>
          </p:cNvSpPr>
          <p:nvPr/>
        </p:nvSpPr>
        <p:spPr bwMode="auto">
          <a:xfrm>
            <a:off x="3175" y="1031875"/>
            <a:ext cx="9879013" cy="5016500"/>
          </a:xfrm>
          <a:prstGeom prst="rect">
            <a:avLst/>
          </a:prstGeom>
          <a:solidFill>
            <a:srgbClr val="CCCCCC"/>
          </a:solidFill>
          <a:ln w="9525">
            <a:noFill/>
            <a:miter lim="800000"/>
            <a:headEnd/>
            <a:tailEnd/>
          </a:ln>
        </p:spPr>
        <p:txBody>
          <a:bodyPr wrap="none" anchor="ctr">
            <a:spAutoFit/>
          </a:bodyPr>
          <a:lstStyle/>
          <a:p>
            <a:pPr algn="just" eaLnBrk="0" hangingPunct="0"/>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main(</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argc, </a:t>
            </a:r>
            <a:r>
              <a:rPr lang="en-US" sz="2000" b="1">
                <a:solidFill>
                  <a:srgbClr val="0000FF"/>
                </a:solidFill>
                <a:latin typeface="Courier New" pitchFamily="49" charset="0"/>
                <a:cs typeface="Times New Roman" pitchFamily="18" charset="0"/>
              </a:rPr>
              <a:t>char</a:t>
            </a:r>
            <a:r>
              <a:rPr lang="en-US" sz="2000" b="1">
                <a:latin typeface="Courier New" pitchFamily="49" charset="0"/>
                <a:cs typeface="Times New Roman" pitchFamily="18" charset="0"/>
              </a:rPr>
              <a:t> *argv[])</a:t>
            </a:r>
            <a:endParaRPr lang="ru-RU" sz="2000" b="1"/>
          </a:p>
          <a:p>
            <a:pPr algn="just" eaLnBrk="0" hangingPunct="0"/>
            <a:r>
              <a:rPr lang="en-US" sz="2000" b="1">
                <a:latin typeface="Courier New" pitchFamily="49" charset="0"/>
                <a:cs typeface="Times New Roman" pitchFamily="18" charset="0"/>
              </a:rPr>
              <a:t>{</a:t>
            </a:r>
            <a:endParaRPr lang="ru-RU" sz="2000" b="1"/>
          </a:p>
          <a:p>
            <a:pPr algn="just" eaLnBrk="0" hangingPunct="0"/>
            <a:r>
              <a:rPr lang="en-US" sz="2000" b="1">
                <a:latin typeface="Courier New" pitchFamily="49" charset="0"/>
                <a:cs typeface="Times New Roman" pitchFamily="18" charset="0"/>
              </a:rPr>
              <a:t>...</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double</a:t>
            </a:r>
            <a:r>
              <a:rPr lang="en-US" sz="2000" b="1">
                <a:latin typeface="Courier New" pitchFamily="49" charset="0"/>
                <a:cs typeface="Times New Roman" pitchFamily="18" charset="0"/>
              </a:rPr>
              <a:t> timeT = Transpose2(B, BT);</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double</a:t>
            </a:r>
            <a:r>
              <a:rPr lang="en-US" sz="2000" b="1">
                <a:latin typeface="Courier New" pitchFamily="49" charset="0"/>
                <a:cs typeface="Times New Roman" pitchFamily="18" charset="0"/>
              </a:rPr>
              <a:t> timeS, timeM, timeM1;</a:t>
            </a:r>
            <a:endParaRPr lang="ru-RU" sz="2000" b="1"/>
          </a:p>
          <a:p>
            <a:pPr algn="just" eaLnBrk="0" hangingPunct="0"/>
            <a:r>
              <a:rPr lang="en-US" sz="2000" b="1">
                <a:latin typeface="Courier New" pitchFamily="49" charset="0"/>
                <a:cs typeface="Times New Roman" pitchFamily="18" charset="0"/>
              </a:rPr>
              <a:t>  SymbolicMult(A, BT, C, timeS);</a:t>
            </a:r>
            <a:endParaRPr lang="ru-RU" sz="2000" b="1"/>
          </a:p>
          <a:p>
            <a:pPr algn="just" eaLnBrk="0" hangingPunct="0"/>
            <a:r>
              <a:rPr lang="en-US" sz="2000" b="1">
                <a:latin typeface="Courier New" pitchFamily="49" charset="0"/>
                <a:cs typeface="Times New Roman" pitchFamily="18" charset="0"/>
              </a:rPr>
              <a:t>  NumericMult(A, BT, C, timeM);</a:t>
            </a:r>
            <a:endParaRPr lang="ru-RU" sz="2000" b="1"/>
          </a:p>
          <a:p>
            <a:pPr algn="just" eaLnBrk="0" hangingPunct="0"/>
            <a:r>
              <a:rPr lang="en-US" sz="2000" b="1">
                <a:latin typeface="Courier New" pitchFamily="49" charset="0"/>
                <a:cs typeface="Times New Roman" pitchFamily="18" charset="0"/>
              </a:rPr>
              <a:t>  crsMatrix CM; </a:t>
            </a:r>
            <a:r>
              <a:rPr lang="en-US" sz="2000" b="1">
                <a:solidFill>
                  <a:srgbClr val="0000FF"/>
                </a:solidFill>
                <a:latin typeface="Courier New" pitchFamily="49" charset="0"/>
                <a:cs typeface="Times New Roman" pitchFamily="18" charset="0"/>
              </a:rPr>
              <a:t>double</a:t>
            </a:r>
            <a:r>
              <a:rPr lang="en-US" sz="2000" b="1">
                <a:latin typeface="Courier New" pitchFamily="49" charset="0"/>
                <a:cs typeface="Times New Roman" pitchFamily="18" charset="0"/>
              </a:rPr>
              <a:t> diff;</a:t>
            </a:r>
            <a:endParaRPr lang="ru-RU" sz="2000" b="1"/>
          </a:p>
          <a:p>
            <a:pPr algn="just" eaLnBrk="0" hangingPunct="0"/>
            <a:r>
              <a:rPr lang="en-US" sz="2000" b="1">
                <a:latin typeface="Courier New" pitchFamily="49" charset="0"/>
                <a:cs typeface="Times New Roman" pitchFamily="18" charset="0"/>
              </a:rPr>
              <a:t>  SparseMKLMult(A, B, CM, timeM1);</a:t>
            </a:r>
            <a:endParaRPr lang="ru-RU" sz="2000" b="1"/>
          </a:p>
          <a:p>
            <a:pPr algn="just" eaLnBrk="0" hangingPunct="0"/>
            <a:r>
              <a:rPr lang="en-US" sz="2000" b="1">
                <a:latin typeface="Courier New" pitchFamily="49" charset="0"/>
                <a:cs typeface="Times New Roman" pitchFamily="18" charset="0"/>
              </a:rPr>
              <a:t>  SparseDiff(C, CM, diff);</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if</a:t>
            </a:r>
            <a:r>
              <a:rPr lang="en-US" sz="2000" b="1">
                <a:latin typeface="Courier New" pitchFamily="49" charset="0"/>
                <a:cs typeface="Times New Roman" pitchFamily="18" charset="0"/>
              </a:rPr>
              <a:t> (diff &lt; EPSILON) printf(</a:t>
            </a:r>
            <a:r>
              <a:rPr lang="en-US" sz="2000" b="1">
                <a:solidFill>
                  <a:srgbClr val="A31515"/>
                </a:solidFill>
                <a:latin typeface="Courier New" pitchFamily="49" charset="0"/>
                <a:cs typeface="Times New Roman" pitchFamily="18" charset="0"/>
              </a:rPr>
              <a:t>"OK\n"</a:t>
            </a:r>
            <a:r>
              <a:rPr lang="en-US" sz="2000" b="1">
                <a:latin typeface="Courier New" pitchFamily="49" charset="0"/>
                <a:cs typeface="Times New Roman" pitchFamily="18" charset="0"/>
              </a:rPr>
              <a:t>);</a:t>
            </a:r>
            <a:r>
              <a:rPr lang="ru-RU"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else</a:t>
            </a:r>
            <a:r>
              <a:rPr lang="en-US" sz="2000" b="1">
                <a:latin typeface="Courier New" pitchFamily="49" charset="0"/>
                <a:cs typeface="Times New Roman" pitchFamily="18" charset="0"/>
              </a:rPr>
              <a:t>  printf(</a:t>
            </a:r>
            <a:r>
              <a:rPr lang="en-US" sz="2000" b="1">
                <a:solidFill>
                  <a:srgbClr val="A31515"/>
                </a:solidFill>
                <a:latin typeface="Courier New" pitchFamily="49" charset="0"/>
                <a:cs typeface="Times New Roman" pitchFamily="18" charset="0"/>
              </a:rPr>
              <a:t>"not OK\n"</a:t>
            </a:r>
            <a:r>
              <a:rPr lang="en-US" sz="2000" b="1">
                <a:latin typeface="Courier New" pitchFamily="49" charset="0"/>
                <a:cs typeface="Times New Roman" pitchFamily="18" charset="0"/>
              </a:rPr>
              <a:t>);</a:t>
            </a:r>
            <a:endParaRPr lang="ru-RU" sz="2000" b="1"/>
          </a:p>
          <a:p>
            <a:pPr algn="just" eaLnBrk="0" hangingPunct="0"/>
            <a:r>
              <a:rPr lang="en-US" sz="2000" b="1">
                <a:latin typeface="Courier New" pitchFamily="49" charset="0"/>
                <a:cs typeface="Times New Roman" pitchFamily="18" charset="0"/>
              </a:rPr>
              <a:t>  printf(</a:t>
            </a:r>
            <a:r>
              <a:rPr lang="en-US" sz="2000" b="1">
                <a:solidFill>
                  <a:srgbClr val="A31515"/>
                </a:solidFill>
                <a:latin typeface="Courier New" pitchFamily="49" charset="0"/>
                <a:cs typeface="Times New Roman" pitchFamily="18" charset="0"/>
              </a:rPr>
              <a:t>"%d %d %d %d\n"</a:t>
            </a:r>
            <a:r>
              <a:rPr lang="en-US" sz="2000" b="1">
                <a:latin typeface="Courier New" pitchFamily="49" charset="0"/>
                <a:cs typeface="Times New Roman" pitchFamily="18" charset="0"/>
              </a:rPr>
              <a:t>, A.N, A.NZ, B.NZ, C.NZ);</a:t>
            </a:r>
            <a:endParaRPr lang="ru-RU" sz="2000" b="1"/>
          </a:p>
          <a:p>
            <a:pPr algn="just" eaLnBrk="0" hangingPunct="0"/>
            <a:r>
              <a:rPr lang="en-US" sz="2000" b="1">
                <a:latin typeface="Courier New" pitchFamily="49" charset="0"/>
                <a:cs typeface="Times New Roman" pitchFamily="18" charset="0"/>
              </a:rPr>
              <a:t>  printf(</a:t>
            </a:r>
            <a:r>
              <a:rPr lang="en-US" sz="2000" b="1">
                <a:solidFill>
                  <a:srgbClr val="A31515"/>
                </a:solidFill>
                <a:latin typeface="Courier New" pitchFamily="49" charset="0"/>
                <a:cs typeface="Times New Roman" pitchFamily="18" charset="0"/>
              </a:rPr>
              <a:t>"%.3f %.3f %.3f\n"</a:t>
            </a:r>
            <a:r>
              <a:rPr lang="en-US" sz="2000" b="1">
                <a:latin typeface="Courier New" pitchFamily="49" charset="0"/>
                <a:cs typeface="Times New Roman" pitchFamily="18" charset="0"/>
              </a:rPr>
              <a:t>, timeT, timeS, timeM, timeM1);</a:t>
            </a:r>
            <a:endParaRPr lang="ru-RU" sz="2000" b="1"/>
          </a:p>
          <a:p>
            <a:pPr algn="just" eaLnBrk="0" hangingPunct="0"/>
            <a:r>
              <a:rPr lang="en-US" sz="2000" b="1">
                <a:latin typeface="Courier New" pitchFamily="49" charset="0"/>
                <a:cs typeface="Times New Roman" pitchFamily="18" charset="0"/>
              </a:rPr>
              <a:t>  FreeMatrix(A); FreeMatrix(B); FreeMatrix(BT); FreeMatrix</a:t>
            </a:r>
            <a:r>
              <a:rPr lang="ru-RU" sz="2000" b="1">
                <a:latin typeface="Courier New" pitchFamily="49" charset="0"/>
                <a:cs typeface="Times New Roman" pitchFamily="18" charset="0"/>
              </a:rPr>
              <a:t>(</a:t>
            </a:r>
            <a:r>
              <a:rPr lang="en-US" sz="2000" b="1">
                <a:latin typeface="Courier New" pitchFamily="49" charset="0"/>
                <a:cs typeface="Times New Roman" pitchFamily="18" charset="0"/>
              </a:rPr>
              <a:t>C</a:t>
            </a:r>
            <a:r>
              <a:rPr lang="ru-RU" sz="2000" b="1">
                <a:latin typeface="Courier New" pitchFamily="49" charset="0"/>
                <a:cs typeface="Times New Roman" pitchFamily="18" charset="0"/>
              </a:rPr>
              <a:t>);</a:t>
            </a:r>
            <a:endParaRPr lang="ru-RU" sz="2000" b="1"/>
          </a:p>
          <a:p>
            <a:pPr algn="just" eaLnBrk="0" hangingPunct="0"/>
            <a:r>
              <a:rPr lang="ru-RU"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return</a:t>
            </a:r>
            <a:r>
              <a:rPr lang="ru-RU" sz="2000" b="1">
                <a:latin typeface="Courier New" pitchFamily="49" charset="0"/>
                <a:cs typeface="Times New Roman" pitchFamily="18" charset="0"/>
              </a:rPr>
              <a:t> 0;</a:t>
            </a:r>
            <a:endParaRPr lang="ru-RU" sz="2000" b="1"/>
          </a:p>
          <a:p>
            <a:pPr algn="just" eaLnBrk="0" hangingPunct="0"/>
            <a:r>
              <a:rPr lang="ru-RU" sz="2000" b="1">
                <a:latin typeface="Courier New" pitchFamily="49" charset="0"/>
                <a:cs typeface="Times New Roman" pitchFamily="18" charset="0"/>
              </a:rPr>
              <a:t>}</a:t>
            </a:r>
            <a:endParaRPr lang="ru-RU" sz="2000" b="1"/>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Заголовок 1"/>
          <p:cNvSpPr>
            <a:spLocks noGrp="1"/>
          </p:cNvSpPr>
          <p:nvPr>
            <p:ph type="title"/>
          </p:nvPr>
        </p:nvSpPr>
        <p:spPr/>
        <p:txBody>
          <a:bodyPr/>
          <a:lstStyle/>
          <a:p>
            <a:r>
              <a:rPr lang="ru-RU" smtClean="0"/>
              <a:t>Двухфазная последовательная реализация…</a:t>
            </a:r>
          </a:p>
        </p:txBody>
      </p:sp>
      <p:sp>
        <p:nvSpPr>
          <p:cNvPr id="113667"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B6DB055C-2CFE-41B7-B9A7-551B1B0F6FDF}" type="slidenum">
              <a:rPr lang="ru-RU" smtClean="0"/>
              <a:pPr>
                <a:defRPr/>
              </a:pPr>
              <a:t>91</a:t>
            </a:fld>
            <a:endParaRPr lang="ru-RU"/>
          </a:p>
        </p:txBody>
      </p:sp>
      <p:sp>
        <p:nvSpPr>
          <p:cNvPr id="113670" name="Rectangle 1"/>
          <p:cNvSpPr>
            <a:spLocks noChangeArrowheads="1"/>
          </p:cNvSpPr>
          <p:nvPr/>
        </p:nvSpPr>
        <p:spPr bwMode="auto">
          <a:xfrm>
            <a:off x="-15875" y="-26988"/>
            <a:ext cx="9906000" cy="6862763"/>
          </a:xfrm>
          <a:prstGeom prst="rect">
            <a:avLst/>
          </a:prstGeom>
          <a:solidFill>
            <a:srgbClr val="CCCCCC"/>
          </a:solidFill>
          <a:ln w="9525">
            <a:noFill/>
            <a:miter lim="800000"/>
            <a:headEnd/>
            <a:tailEnd/>
          </a:ln>
        </p:spPr>
        <p:txBody>
          <a:bodyPr anchor="ctr">
            <a:spAutoFit/>
          </a:bodyPr>
          <a:lstStyle/>
          <a:p>
            <a:pPr algn="just" eaLnBrk="0" hangingPunct="0"/>
            <a:r>
              <a:rPr lang="en-US" sz="2000" dirty="0">
                <a:solidFill>
                  <a:srgbClr val="0000FF"/>
                </a:solidFill>
                <a:latin typeface="Courier New" pitchFamily="49" charset="0"/>
                <a:cs typeface="Times New Roman" pitchFamily="18" charset="0"/>
              </a:rPr>
              <a:t>for</a:t>
            </a:r>
            <a:r>
              <a:rPr lang="en-US" sz="2000" dirty="0">
                <a:latin typeface="Courier New" pitchFamily="49" charset="0"/>
                <a:cs typeface="Times New Roman" pitchFamily="18" charset="0"/>
              </a:rPr>
              <a:t> (j = 0; j &lt; N; j++)   </a:t>
            </a:r>
            <a:r>
              <a:rPr lang="ru-RU" sz="2000" dirty="0">
                <a:latin typeface="Courier New" pitchFamily="49" charset="0"/>
                <a:cs typeface="Times New Roman" pitchFamily="18" charset="0"/>
              </a:rPr>
              <a:t>{</a:t>
            </a:r>
            <a:endParaRPr lang="ru-RU" sz="2000" dirty="0"/>
          </a:p>
          <a:p>
            <a:pPr algn="just" eaLnBrk="0" hangingPunct="0"/>
            <a:r>
              <a:rPr lang="ru-RU" sz="2000" dirty="0">
                <a:solidFill>
                  <a:srgbClr val="008000"/>
                </a:solidFill>
                <a:latin typeface="Courier New" pitchFamily="49" charset="0"/>
                <a:cs typeface="Times New Roman" pitchFamily="18" charset="0"/>
              </a:rPr>
              <a:t>//      </a:t>
            </a:r>
            <a:r>
              <a:rPr lang="en-US" sz="2000" dirty="0">
                <a:solidFill>
                  <a:srgbClr val="008000"/>
                </a:solidFill>
                <a:latin typeface="Courier New" pitchFamily="49" charset="0"/>
                <a:cs typeface="Times New Roman" pitchFamily="18" charset="0"/>
              </a:rPr>
              <a:t>double sum</a:t>
            </a:r>
            <a:r>
              <a:rPr lang="ru-RU" sz="2000" dirty="0">
                <a:solidFill>
                  <a:srgbClr val="008000"/>
                </a:solidFill>
                <a:latin typeface="Courier New" pitchFamily="49" charset="0"/>
                <a:cs typeface="Times New Roman" pitchFamily="18" charset="0"/>
              </a:rPr>
              <a:t> = 0;</a:t>
            </a:r>
            <a:endParaRPr lang="ru-RU" sz="2000" dirty="0"/>
          </a:p>
          <a:p>
            <a:pPr algn="just" eaLnBrk="0" hangingPunct="0"/>
            <a:r>
              <a:rPr lang="ru-RU" sz="2000" b="1" dirty="0">
                <a:latin typeface="Courier New" pitchFamily="49" charset="0"/>
                <a:cs typeface="Times New Roman" pitchFamily="18" charset="0"/>
              </a:rPr>
              <a:t>      </a:t>
            </a:r>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IsFound</a:t>
            </a:r>
            <a:r>
              <a:rPr lang="en-US" sz="2000" b="1" dirty="0">
                <a:latin typeface="Courier New" pitchFamily="49" charset="0"/>
                <a:cs typeface="Times New Roman" pitchFamily="18" charset="0"/>
              </a:rPr>
              <a:t> = 0;</a:t>
            </a:r>
            <a:endParaRPr lang="ru-RU" sz="2000" dirty="0"/>
          </a:p>
          <a:p>
            <a:pPr algn="just" eaLnBrk="0" hangingPunct="0"/>
            <a:r>
              <a:rPr lang="en-US" sz="2000" dirty="0">
                <a:latin typeface="Courier New" pitchFamily="49" charset="0"/>
                <a:cs typeface="Times New Roman" pitchFamily="18" charset="0"/>
              </a:rPr>
              <a:t>      </a:t>
            </a:r>
            <a:r>
              <a:rPr lang="en-US" sz="2000" dirty="0" err="1">
                <a:solidFill>
                  <a:srgbClr val="0000FF"/>
                </a:solidFill>
                <a:latin typeface="Courier New" pitchFamily="49" charset="0"/>
                <a:cs typeface="Times New Roman" pitchFamily="18" charset="0"/>
              </a:rPr>
              <a:t>int</a:t>
            </a:r>
            <a:r>
              <a:rPr lang="en-US" sz="2000" dirty="0">
                <a:latin typeface="Courier New" pitchFamily="49" charset="0"/>
                <a:cs typeface="Times New Roman" pitchFamily="18" charset="0"/>
              </a:rPr>
              <a:t> ind3 = </a:t>
            </a:r>
            <a:r>
              <a:rPr lang="en-US" sz="2000" dirty="0" err="1">
                <a:latin typeface="Courier New" pitchFamily="49" charset="0"/>
                <a:cs typeface="Times New Roman" pitchFamily="18" charset="0"/>
              </a:rPr>
              <a:t>B.RowIndex</a:t>
            </a:r>
            <a:r>
              <a:rPr lang="en-US" sz="2000" dirty="0">
                <a:latin typeface="Courier New" pitchFamily="49" charset="0"/>
                <a:cs typeface="Times New Roman" pitchFamily="18" charset="0"/>
              </a:rPr>
              <a:t>[j], ind4 = </a:t>
            </a:r>
            <a:r>
              <a:rPr lang="en-US" sz="2000" dirty="0" err="1">
                <a:latin typeface="Courier New" pitchFamily="49" charset="0"/>
                <a:cs typeface="Times New Roman" pitchFamily="18" charset="0"/>
              </a:rPr>
              <a:t>B.RowIndex</a:t>
            </a:r>
            <a:r>
              <a:rPr lang="en-US" sz="2000" dirty="0">
                <a:latin typeface="Courier New" pitchFamily="49" charset="0"/>
                <a:cs typeface="Times New Roman" pitchFamily="18" charset="0"/>
              </a:rPr>
              <a:t>[j + 1];</a:t>
            </a:r>
            <a:endParaRPr lang="ru-RU" sz="2000" dirty="0"/>
          </a:p>
          <a:p>
            <a:pPr algn="just" eaLnBrk="0" hangingPunct="0"/>
            <a:r>
              <a:rPr lang="ru-RU" sz="2000" dirty="0">
                <a:solidFill>
                  <a:srgbClr val="0000FF"/>
                </a:solidFill>
                <a:latin typeface="Courier New" pitchFamily="49" charset="0"/>
                <a:cs typeface="Times New Roman" pitchFamily="18" charset="0"/>
              </a:rPr>
              <a:t>	</a:t>
            </a:r>
            <a:r>
              <a:rPr lang="en-US" sz="2000" dirty="0">
                <a:solidFill>
                  <a:srgbClr val="0000FF"/>
                </a:solidFill>
                <a:latin typeface="Courier New" pitchFamily="49" charset="0"/>
                <a:cs typeface="Times New Roman" pitchFamily="18" charset="0"/>
              </a:rPr>
              <a:t>for</a:t>
            </a:r>
            <a:r>
              <a:rPr lang="en-US" sz="2000" dirty="0">
                <a:latin typeface="Courier New" pitchFamily="49" charset="0"/>
                <a:cs typeface="Times New Roman" pitchFamily="18" charset="0"/>
              </a:rPr>
              <a:t> (k = ind3; k &lt; ind4; k++)  {</a:t>
            </a:r>
            <a:endParaRPr lang="ru-RU" sz="2000" dirty="0"/>
          </a:p>
          <a:p>
            <a:pPr algn="just" eaLnBrk="0" hangingPunct="0"/>
            <a:r>
              <a:rPr lang="en-US" sz="2000" dirty="0">
                <a:latin typeface="Courier New" pitchFamily="49" charset="0"/>
                <a:cs typeface="Times New Roman" pitchFamily="18" charset="0"/>
              </a:rPr>
              <a:t>        </a:t>
            </a:r>
            <a:r>
              <a:rPr lang="en-US" sz="2000" dirty="0" err="1">
                <a:solidFill>
                  <a:srgbClr val="0000FF"/>
                </a:solidFill>
                <a:latin typeface="Courier New" pitchFamily="49" charset="0"/>
                <a:cs typeface="Times New Roman" pitchFamily="18" charset="0"/>
              </a:rPr>
              <a:t>int</a:t>
            </a:r>
            <a:r>
              <a:rPr lang="en-US" sz="2000" dirty="0">
                <a:latin typeface="Courier New" pitchFamily="49" charset="0"/>
                <a:cs typeface="Times New Roman" pitchFamily="18" charset="0"/>
              </a:rPr>
              <a:t> </a:t>
            </a:r>
            <a:r>
              <a:rPr lang="en-US" sz="2000" dirty="0" err="1">
                <a:latin typeface="Courier New" pitchFamily="49" charset="0"/>
                <a:cs typeface="Times New Roman" pitchFamily="18" charset="0"/>
              </a:rPr>
              <a:t>bcol</a:t>
            </a:r>
            <a:r>
              <a:rPr lang="en-US" sz="2000" dirty="0">
                <a:latin typeface="Courier New" pitchFamily="49" charset="0"/>
                <a:cs typeface="Times New Roman" pitchFamily="18" charset="0"/>
              </a:rPr>
              <a:t> = </a:t>
            </a:r>
            <a:r>
              <a:rPr lang="en-US" sz="2000" dirty="0" err="1">
                <a:latin typeface="Courier New" pitchFamily="49" charset="0"/>
                <a:cs typeface="Times New Roman" pitchFamily="18" charset="0"/>
              </a:rPr>
              <a:t>B.Col</a:t>
            </a:r>
            <a:r>
              <a:rPr lang="en-US" sz="2000" dirty="0">
                <a:latin typeface="Courier New" pitchFamily="49" charset="0"/>
                <a:cs typeface="Times New Roman" pitchFamily="18" charset="0"/>
              </a:rPr>
              <a:t>[k];</a:t>
            </a:r>
            <a:endParaRPr lang="ru-RU" sz="2000" dirty="0"/>
          </a:p>
          <a:p>
            <a:pPr algn="just" eaLnBrk="0" hangingPunct="0"/>
            <a:r>
              <a:rPr lang="en-US" sz="2000" dirty="0">
                <a:latin typeface="Courier New" pitchFamily="49" charset="0"/>
                <a:cs typeface="Times New Roman" pitchFamily="18" charset="0"/>
              </a:rPr>
              <a:t>        </a:t>
            </a:r>
            <a:r>
              <a:rPr lang="en-US" sz="2000" dirty="0" err="1">
                <a:solidFill>
                  <a:srgbClr val="0000FF"/>
                </a:solidFill>
                <a:latin typeface="Courier New" pitchFamily="49" charset="0"/>
                <a:cs typeface="Times New Roman" pitchFamily="18" charset="0"/>
              </a:rPr>
              <a:t>int</a:t>
            </a:r>
            <a:r>
              <a:rPr lang="en-US" sz="2000" dirty="0">
                <a:latin typeface="Courier New" pitchFamily="49" charset="0"/>
                <a:cs typeface="Times New Roman" pitchFamily="18" charset="0"/>
              </a:rPr>
              <a:t> </a:t>
            </a:r>
            <a:r>
              <a:rPr lang="en-US" sz="2000" dirty="0" err="1">
                <a:latin typeface="Courier New" pitchFamily="49" charset="0"/>
                <a:cs typeface="Times New Roman" pitchFamily="18" charset="0"/>
              </a:rPr>
              <a:t>aind</a:t>
            </a:r>
            <a:r>
              <a:rPr lang="en-US" sz="2000" dirty="0">
                <a:latin typeface="Courier New" pitchFamily="49" charset="0"/>
                <a:cs typeface="Times New Roman" pitchFamily="18" charset="0"/>
              </a:rPr>
              <a:t> = temp[</a:t>
            </a:r>
            <a:r>
              <a:rPr lang="en-US" sz="2000" dirty="0" err="1">
                <a:latin typeface="Courier New" pitchFamily="49" charset="0"/>
                <a:cs typeface="Times New Roman" pitchFamily="18" charset="0"/>
              </a:rPr>
              <a:t>bcol</a:t>
            </a:r>
            <a:r>
              <a:rPr lang="en-US" sz="2000" dirty="0">
                <a:latin typeface="Courier New" pitchFamily="49" charset="0"/>
                <a:cs typeface="Times New Roman" pitchFamily="18" charset="0"/>
              </a:rPr>
              <a:t>];</a:t>
            </a:r>
            <a:endParaRPr lang="ru-RU" sz="2000" dirty="0"/>
          </a:p>
          <a:p>
            <a:pPr algn="just" eaLnBrk="0" hangingPunct="0"/>
            <a:r>
              <a:rPr lang="en-US" sz="2000" dirty="0">
                <a:latin typeface="Courier New" pitchFamily="49" charset="0"/>
                <a:cs typeface="Times New Roman" pitchFamily="18" charset="0"/>
              </a:rPr>
              <a:t>        </a:t>
            </a:r>
            <a:r>
              <a:rPr lang="en-US" sz="2000" dirty="0">
                <a:solidFill>
                  <a:srgbClr val="0000FF"/>
                </a:solidFill>
                <a:latin typeface="Courier New" pitchFamily="49" charset="0"/>
                <a:cs typeface="Times New Roman" pitchFamily="18" charset="0"/>
              </a:rPr>
              <a:t>if</a:t>
            </a:r>
            <a:r>
              <a:rPr lang="en-US" sz="2000" dirty="0">
                <a:latin typeface="Courier New" pitchFamily="49" charset="0"/>
                <a:cs typeface="Times New Roman" pitchFamily="18" charset="0"/>
              </a:rPr>
              <a:t> (</a:t>
            </a:r>
            <a:r>
              <a:rPr lang="en-US" sz="2000" dirty="0" err="1">
                <a:latin typeface="Courier New" pitchFamily="49" charset="0"/>
                <a:cs typeface="Times New Roman" pitchFamily="18" charset="0"/>
              </a:rPr>
              <a:t>aind</a:t>
            </a:r>
            <a:r>
              <a:rPr lang="en-US" sz="2000" dirty="0">
                <a:latin typeface="Courier New" pitchFamily="49" charset="0"/>
                <a:cs typeface="Times New Roman" pitchFamily="18" charset="0"/>
              </a:rPr>
              <a:t> != -1)</a:t>
            </a:r>
            <a:endParaRPr lang="ru-RU" sz="2000" dirty="0"/>
          </a:p>
          <a:p>
            <a:pPr algn="just" eaLnBrk="0" hangingPunct="0"/>
            <a:r>
              <a:rPr lang="en-US" sz="2000" dirty="0">
                <a:latin typeface="Courier New" pitchFamily="49" charset="0"/>
                <a:cs typeface="Times New Roman" pitchFamily="18" charset="0"/>
              </a:rPr>
              <a:t>        {</a:t>
            </a:r>
            <a:endParaRPr lang="ru-RU" sz="2000" dirty="0"/>
          </a:p>
          <a:p>
            <a:pPr algn="just" eaLnBrk="0" hangingPunct="0"/>
            <a:r>
              <a:rPr lang="en-US" sz="2000" dirty="0">
                <a:solidFill>
                  <a:srgbClr val="008000"/>
                </a:solidFill>
                <a:latin typeface="Courier New" pitchFamily="49" charset="0"/>
                <a:cs typeface="Times New Roman" pitchFamily="18" charset="0"/>
              </a:rPr>
              <a:t>//          sum += </a:t>
            </a:r>
            <a:r>
              <a:rPr lang="en-US" sz="2000" dirty="0" err="1">
                <a:solidFill>
                  <a:srgbClr val="008000"/>
                </a:solidFill>
                <a:latin typeface="Courier New" pitchFamily="49" charset="0"/>
                <a:cs typeface="Times New Roman" pitchFamily="18" charset="0"/>
              </a:rPr>
              <a:t>A.Value</a:t>
            </a:r>
            <a:r>
              <a:rPr lang="en-US" sz="2000" dirty="0">
                <a:solidFill>
                  <a:srgbClr val="008000"/>
                </a:solidFill>
                <a:latin typeface="Courier New" pitchFamily="49" charset="0"/>
                <a:cs typeface="Times New Roman" pitchFamily="18" charset="0"/>
              </a:rPr>
              <a:t>[</a:t>
            </a:r>
            <a:r>
              <a:rPr lang="en-US" sz="2000" dirty="0" err="1">
                <a:solidFill>
                  <a:srgbClr val="008000"/>
                </a:solidFill>
                <a:latin typeface="Courier New" pitchFamily="49" charset="0"/>
                <a:cs typeface="Times New Roman" pitchFamily="18" charset="0"/>
              </a:rPr>
              <a:t>aind</a:t>
            </a:r>
            <a:r>
              <a:rPr lang="en-US" sz="2000" dirty="0">
                <a:solidFill>
                  <a:srgbClr val="008000"/>
                </a:solidFill>
                <a:latin typeface="Courier New" pitchFamily="49" charset="0"/>
                <a:cs typeface="Times New Roman" pitchFamily="18" charset="0"/>
              </a:rPr>
              <a:t>] * </a:t>
            </a:r>
            <a:r>
              <a:rPr lang="en-US" sz="2000" dirty="0" err="1">
                <a:solidFill>
                  <a:srgbClr val="008000"/>
                </a:solidFill>
                <a:latin typeface="Courier New" pitchFamily="49" charset="0"/>
                <a:cs typeface="Times New Roman" pitchFamily="18" charset="0"/>
              </a:rPr>
              <a:t>B.Value</a:t>
            </a:r>
            <a:r>
              <a:rPr lang="en-US" sz="2000" dirty="0">
                <a:solidFill>
                  <a:srgbClr val="008000"/>
                </a:solidFill>
                <a:latin typeface="Courier New" pitchFamily="49" charset="0"/>
                <a:cs typeface="Times New Roman" pitchFamily="18" charset="0"/>
              </a:rPr>
              <a:t>[k];</a:t>
            </a:r>
            <a:endParaRPr lang="ru-RU" sz="2000" dirty="0"/>
          </a:p>
          <a:p>
            <a:pPr algn="just" eaLnBrk="0" hangingPunct="0"/>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IsFound</a:t>
            </a:r>
            <a:r>
              <a:rPr lang="en-US" sz="2000" b="1" dirty="0">
                <a:latin typeface="Courier New" pitchFamily="49" charset="0"/>
                <a:cs typeface="Times New Roman" pitchFamily="18" charset="0"/>
              </a:rPr>
              <a:t> = 1;</a:t>
            </a:r>
            <a:endParaRPr lang="ru-RU" sz="2000" dirty="0"/>
          </a:p>
          <a:p>
            <a:pPr algn="just" eaLnBrk="0" hangingPunct="0"/>
            <a:r>
              <a:rPr lang="en-US" sz="2000" b="1" dirty="0">
                <a:latin typeface="Courier New" pitchFamily="49" charset="0"/>
                <a:cs typeface="Times New Roman" pitchFamily="18" charset="0"/>
              </a:rPr>
              <a:t>          </a:t>
            </a:r>
            <a:r>
              <a:rPr lang="en-US" sz="2000" b="1" dirty="0">
                <a:solidFill>
                  <a:srgbClr val="0000FF"/>
                </a:solidFill>
                <a:latin typeface="Courier New" pitchFamily="49" charset="0"/>
                <a:cs typeface="Times New Roman" pitchFamily="18" charset="0"/>
              </a:rPr>
              <a:t>break</a:t>
            </a:r>
            <a:r>
              <a:rPr lang="en-US" sz="2000" b="1" dirty="0">
                <a:latin typeface="Courier New" pitchFamily="49" charset="0"/>
                <a:cs typeface="Times New Roman" pitchFamily="18" charset="0"/>
              </a:rPr>
              <a:t>;</a:t>
            </a:r>
            <a:endParaRPr lang="ru-RU" sz="2000" dirty="0"/>
          </a:p>
          <a:p>
            <a:pPr algn="just" eaLnBrk="0" hangingPunct="0"/>
            <a:r>
              <a:rPr lang="en-US" sz="2000" dirty="0">
                <a:latin typeface="Courier New" pitchFamily="49" charset="0"/>
                <a:cs typeface="Times New Roman" pitchFamily="18" charset="0"/>
              </a:rPr>
              <a:t>        }</a:t>
            </a:r>
            <a:endParaRPr lang="ru-RU" sz="2000" dirty="0"/>
          </a:p>
          <a:p>
            <a:pPr algn="just" eaLnBrk="0" hangingPunct="0"/>
            <a:r>
              <a:rPr lang="en-US" sz="2000" dirty="0">
                <a:latin typeface="Courier New" pitchFamily="49" charset="0"/>
                <a:cs typeface="Times New Roman" pitchFamily="18" charset="0"/>
              </a:rPr>
              <a:t>      }</a:t>
            </a:r>
            <a:endParaRPr lang="ru-RU" sz="2000" dirty="0"/>
          </a:p>
          <a:p>
            <a:pPr algn="just" eaLnBrk="0" hangingPunct="0"/>
            <a:r>
              <a:rPr lang="en-US" sz="2000" dirty="0">
                <a:solidFill>
                  <a:srgbClr val="008000"/>
                </a:solidFill>
                <a:latin typeface="Courier New" pitchFamily="49" charset="0"/>
                <a:cs typeface="Times New Roman" pitchFamily="18" charset="0"/>
              </a:rPr>
              <a:t>//      if (</a:t>
            </a:r>
            <a:r>
              <a:rPr lang="en-US" sz="2000" dirty="0" err="1">
                <a:solidFill>
                  <a:srgbClr val="008000"/>
                </a:solidFill>
                <a:latin typeface="Courier New" pitchFamily="49" charset="0"/>
                <a:cs typeface="Times New Roman" pitchFamily="18" charset="0"/>
              </a:rPr>
              <a:t>fabs</a:t>
            </a:r>
            <a:r>
              <a:rPr lang="en-US" sz="2000" dirty="0">
                <a:solidFill>
                  <a:srgbClr val="008000"/>
                </a:solidFill>
                <a:latin typeface="Courier New" pitchFamily="49" charset="0"/>
                <a:cs typeface="Times New Roman" pitchFamily="18" charset="0"/>
              </a:rPr>
              <a:t>(sum) &gt; ZERO_IN_CRS)</a:t>
            </a:r>
            <a:endParaRPr lang="ru-RU" sz="2000" dirty="0"/>
          </a:p>
          <a:p>
            <a:pPr algn="just" eaLnBrk="0" hangingPunct="0"/>
            <a:r>
              <a:rPr lang="en-US" sz="2000" b="1" dirty="0">
                <a:latin typeface="Courier New" pitchFamily="49" charset="0"/>
                <a:cs typeface="Times New Roman" pitchFamily="18" charset="0"/>
              </a:rPr>
              <a:t>      </a:t>
            </a:r>
            <a:r>
              <a:rPr lang="en-US" sz="2000" b="1" dirty="0">
                <a:solidFill>
                  <a:srgbClr val="0000FF"/>
                </a:solidFill>
                <a:latin typeface="Courier New" pitchFamily="49" charset="0"/>
                <a:cs typeface="Times New Roman" pitchFamily="18" charset="0"/>
              </a:rPr>
              <a:t>if</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IsFound</a:t>
            </a:r>
            <a:r>
              <a:rPr lang="en-US" sz="2000" b="1" dirty="0">
                <a:latin typeface="Courier New" pitchFamily="49" charset="0"/>
                <a:cs typeface="Times New Roman" pitchFamily="18" charset="0"/>
              </a:rPr>
              <a:t>)</a:t>
            </a:r>
            <a:r>
              <a:rPr lang="en-US" sz="2000" dirty="0">
                <a:latin typeface="Courier New" pitchFamily="49" charset="0"/>
                <a:cs typeface="Times New Roman" pitchFamily="18" charset="0"/>
              </a:rPr>
              <a:t> {</a:t>
            </a:r>
            <a:endParaRPr lang="ru-RU" sz="2000" dirty="0"/>
          </a:p>
          <a:p>
            <a:pPr algn="just" eaLnBrk="0" hangingPunct="0"/>
            <a:r>
              <a:rPr lang="en-US" sz="2000" dirty="0">
                <a:latin typeface="Courier New" pitchFamily="49" charset="0"/>
                <a:cs typeface="Times New Roman" pitchFamily="18" charset="0"/>
              </a:rPr>
              <a:t>        </a:t>
            </a:r>
            <a:r>
              <a:rPr lang="en-US" sz="2000" dirty="0" err="1">
                <a:latin typeface="Courier New" pitchFamily="49" charset="0"/>
                <a:cs typeface="Times New Roman" pitchFamily="18" charset="0"/>
              </a:rPr>
              <a:t>columns.push_back</a:t>
            </a:r>
            <a:r>
              <a:rPr lang="en-US" sz="2000" dirty="0">
                <a:latin typeface="Courier New" pitchFamily="49" charset="0"/>
                <a:cs typeface="Times New Roman" pitchFamily="18" charset="0"/>
              </a:rPr>
              <a:t>(j);</a:t>
            </a:r>
            <a:r>
              <a:rPr lang="ru-RU" sz="2000" dirty="0">
                <a:latin typeface="Courier New" pitchFamily="49" charset="0"/>
                <a:cs typeface="Times New Roman" pitchFamily="18" charset="0"/>
              </a:rPr>
              <a:t> </a:t>
            </a:r>
            <a:r>
              <a:rPr lang="en-US" sz="2000" dirty="0">
                <a:latin typeface="Courier New" pitchFamily="49" charset="0"/>
                <a:cs typeface="Times New Roman" pitchFamily="18" charset="0"/>
              </a:rPr>
              <a:t>NZ++;</a:t>
            </a:r>
            <a:endParaRPr lang="ru-RU" sz="2000" dirty="0"/>
          </a:p>
          <a:p>
            <a:pPr algn="just" eaLnBrk="0" hangingPunct="0"/>
            <a:r>
              <a:rPr lang="en-US" sz="2000" dirty="0">
                <a:solidFill>
                  <a:srgbClr val="008000"/>
                </a:solidFill>
                <a:latin typeface="Courier New" pitchFamily="49" charset="0"/>
                <a:cs typeface="Times New Roman" pitchFamily="18" charset="0"/>
              </a:rPr>
              <a:t>//        </a:t>
            </a:r>
            <a:r>
              <a:rPr lang="en-US" sz="2000" dirty="0" err="1">
                <a:solidFill>
                  <a:srgbClr val="008000"/>
                </a:solidFill>
                <a:latin typeface="Courier New" pitchFamily="49" charset="0"/>
                <a:cs typeface="Times New Roman" pitchFamily="18" charset="0"/>
              </a:rPr>
              <a:t>values.push_back</a:t>
            </a:r>
            <a:r>
              <a:rPr lang="en-US" sz="2000" dirty="0">
                <a:solidFill>
                  <a:srgbClr val="008000"/>
                </a:solidFill>
                <a:latin typeface="Courier New" pitchFamily="49" charset="0"/>
                <a:cs typeface="Times New Roman" pitchFamily="18" charset="0"/>
              </a:rPr>
              <a:t>(sum);</a:t>
            </a:r>
            <a:endParaRPr lang="ru-RU" sz="2000" dirty="0"/>
          </a:p>
          <a:p>
            <a:pPr algn="just" eaLnBrk="0" hangingPunct="0"/>
            <a:r>
              <a:rPr lang="en-US" sz="2000" dirty="0">
                <a:latin typeface="Courier New" pitchFamily="49" charset="0"/>
                <a:cs typeface="Times New Roman" pitchFamily="18" charset="0"/>
              </a:rPr>
              <a:t>}</a:t>
            </a:r>
            <a:endParaRPr lang="ru-RU" sz="2000" dirty="0"/>
          </a:p>
          <a:p>
            <a:pPr algn="just" eaLnBrk="0" hangingPunct="0"/>
            <a:r>
              <a:rPr lang="en-US" sz="2000" dirty="0">
                <a:latin typeface="Courier New" pitchFamily="49" charset="0"/>
                <a:cs typeface="Times New Roman" pitchFamily="18" charset="0"/>
              </a:rPr>
              <a:t>...</a:t>
            </a:r>
            <a:endParaRPr lang="ru-RU" sz="2000" dirty="0"/>
          </a:p>
          <a:p>
            <a:pPr algn="just" eaLnBrk="0" hangingPunct="0"/>
            <a:r>
              <a:rPr lang="en-US" sz="2000" dirty="0">
                <a:latin typeface="Courier New" pitchFamily="49" charset="0"/>
                <a:cs typeface="Times New Roman" pitchFamily="18" charset="0"/>
              </a:rPr>
              <a:t>  </a:t>
            </a:r>
            <a:r>
              <a:rPr lang="en-US" sz="2000" dirty="0">
                <a:solidFill>
                  <a:srgbClr val="0000FF"/>
                </a:solidFill>
                <a:latin typeface="Courier New" pitchFamily="49" charset="0"/>
                <a:cs typeface="Times New Roman" pitchFamily="18" charset="0"/>
              </a:rPr>
              <a:t>for</a:t>
            </a:r>
            <a:r>
              <a:rPr lang="en-US" sz="2000" dirty="0">
                <a:latin typeface="Courier New" pitchFamily="49" charset="0"/>
                <a:cs typeface="Times New Roman" pitchFamily="18" charset="0"/>
              </a:rPr>
              <a:t> (j = 0; j &lt; NZ; j++) </a:t>
            </a:r>
            <a:r>
              <a:rPr lang="en-US" sz="2000" dirty="0" err="1">
                <a:latin typeface="Courier New" pitchFamily="49" charset="0"/>
                <a:cs typeface="Times New Roman" pitchFamily="18" charset="0"/>
              </a:rPr>
              <a:t>C.Col</a:t>
            </a:r>
            <a:r>
              <a:rPr lang="en-US" sz="2000" dirty="0">
                <a:latin typeface="Courier New" pitchFamily="49" charset="0"/>
                <a:cs typeface="Times New Roman" pitchFamily="18" charset="0"/>
              </a:rPr>
              <a:t>[j] = columns[j];</a:t>
            </a:r>
            <a:endParaRPr lang="ru-RU" sz="2000" dirty="0"/>
          </a:p>
          <a:p>
            <a:pPr algn="just" eaLnBrk="0" hangingPunct="0"/>
            <a:r>
              <a:rPr lang="en-US" sz="2000" dirty="0">
                <a:solidFill>
                  <a:srgbClr val="008000"/>
                </a:solidFill>
                <a:latin typeface="Courier New" pitchFamily="49" charset="0"/>
                <a:cs typeface="Times New Roman" pitchFamily="18" charset="0"/>
              </a:rPr>
              <a:t>//    </a:t>
            </a:r>
            <a:r>
              <a:rPr lang="en-US" sz="2000" dirty="0" err="1">
                <a:solidFill>
                  <a:srgbClr val="008000"/>
                </a:solidFill>
                <a:latin typeface="Courier New" pitchFamily="49" charset="0"/>
                <a:cs typeface="Times New Roman" pitchFamily="18" charset="0"/>
              </a:rPr>
              <a:t>C.Value</a:t>
            </a:r>
            <a:r>
              <a:rPr lang="en-US" sz="2000" dirty="0">
                <a:solidFill>
                  <a:srgbClr val="008000"/>
                </a:solidFill>
                <a:latin typeface="Courier New" pitchFamily="49" charset="0"/>
                <a:cs typeface="Times New Roman" pitchFamily="18" charset="0"/>
              </a:rPr>
              <a:t>[j] = values[j];</a:t>
            </a:r>
            <a:endParaRPr lang="ru-RU" sz="2000"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Заголовок 1"/>
          <p:cNvSpPr>
            <a:spLocks noGrp="1"/>
          </p:cNvSpPr>
          <p:nvPr>
            <p:ph type="title"/>
          </p:nvPr>
        </p:nvSpPr>
        <p:spPr/>
        <p:txBody>
          <a:bodyPr/>
          <a:lstStyle/>
          <a:p>
            <a:r>
              <a:rPr lang="en-US" dirty="0"/>
              <a:t>Two-phase sequential implementation</a:t>
            </a:r>
            <a:r>
              <a:rPr lang="ru-RU" dirty="0"/>
              <a:t>…</a:t>
            </a:r>
            <a:endParaRPr lang="ru-RU" dirty="0" smtClean="0"/>
          </a:p>
        </p:txBody>
      </p:sp>
      <p:sp>
        <p:nvSpPr>
          <p:cNvPr id="114691" name="Содержимое 6"/>
          <p:cNvSpPr>
            <a:spLocks noGrp="1"/>
          </p:cNvSpPr>
          <p:nvPr>
            <p:ph idx="1"/>
          </p:nvPr>
        </p:nvSpPr>
        <p:spPr>
          <a:xfrm>
            <a:off x="495300" y="1196975"/>
            <a:ext cx="8915400" cy="503238"/>
          </a:xfrm>
        </p:spPr>
        <p:txBody>
          <a:bodyPr/>
          <a:lstStyle/>
          <a:p>
            <a:r>
              <a:rPr lang="en-US" dirty="0" smtClean="0"/>
              <a:t>It is better to rewrite this as follows:</a:t>
            </a:r>
            <a:endParaRPr lang="ru-RU" dirty="0" smtClean="0"/>
          </a:p>
        </p:txBody>
      </p:sp>
      <p:sp>
        <p:nvSpPr>
          <p:cNvPr id="114692"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3A533B7D-3CA7-4E17-A75D-2BEBAAACDBB6}" type="slidenum">
              <a:rPr lang="ru-RU" smtClean="0"/>
              <a:pPr>
                <a:defRPr/>
              </a:pPr>
              <a:t>92</a:t>
            </a:fld>
            <a:endParaRPr lang="ru-RU"/>
          </a:p>
        </p:txBody>
      </p:sp>
      <p:sp>
        <p:nvSpPr>
          <p:cNvPr id="114695" name="Rectangle 1"/>
          <p:cNvSpPr>
            <a:spLocks noChangeArrowheads="1"/>
          </p:cNvSpPr>
          <p:nvPr/>
        </p:nvSpPr>
        <p:spPr bwMode="auto">
          <a:xfrm>
            <a:off x="560388" y="1989138"/>
            <a:ext cx="8640762" cy="3170237"/>
          </a:xfrm>
          <a:prstGeom prst="rect">
            <a:avLst/>
          </a:prstGeom>
          <a:solidFill>
            <a:srgbClr val="CCCCCC"/>
          </a:solidFill>
          <a:ln w="9525">
            <a:noFill/>
            <a:miter lim="800000"/>
            <a:headEnd/>
            <a:tailEnd/>
          </a:ln>
        </p:spPr>
        <p:txBody>
          <a:bodyPr anchor="ctr">
            <a:spAutoFit/>
          </a:bodyPr>
          <a:lstStyle/>
          <a:p>
            <a:pPr algn="just" eaLnBrk="0" hangingPunct="0"/>
            <a:r>
              <a:rPr lang="ru-RU" sz="2000" b="1">
                <a:solidFill>
                  <a:srgbClr val="0000FF"/>
                </a:solidFill>
                <a:latin typeface="Courier New" pitchFamily="49" charset="0"/>
                <a:cs typeface="Times New Roman" pitchFamily="18" charset="0"/>
              </a:rPr>
              <a:t>  </a:t>
            </a:r>
            <a:r>
              <a:rPr lang="ru-RU" sz="2000" b="1">
                <a:latin typeface="Courier New" pitchFamily="49" charset="0"/>
                <a:cs typeface="Times New Roman" pitchFamily="18" charset="0"/>
              </a:rPr>
              <a:t>...</a:t>
            </a:r>
            <a:endParaRPr lang="ru-RU" sz="2000" b="1"/>
          </a:p>
          <a:p>
            <a:pPr algn="just" eaLnBrk="0" hangingPunct="0"/>
            <a:r>
              <a:rPr lang="en-US" sz="2000" b="1">
                <a:solidFill>
                  <a:srgbClr val="0000FF"/>
                </a:solidFill>
                <a:latin typeface="Courier New" pitchFamily="49" charset="0"/>
                <a:cs typeface="Times New Roman" pitchFamily="18" charset="0"/>
              </a:rPr>
              <a:t>  int</a:t>
            </a:r>
            <a:r>
              <a:rPr lang="en-US" sz="2000" b="1">
                <a:latin typeface="Courier New" pitchFamily="49" charset="0"/>
                <a:cs typeface="Times New Roman" pitchFamily="18" charset="0"/>
              </a:rPr>
              <a:t> aind = -1; k = ind3;</a:t>
            </a:r>
            <a:endParaRPr lang="ru-RU" sz="2000" b="1"/>
          </a:p>
          <a:p>
            <a:pPr algn="just" eaLnBrk="0" hangingPunct="0"/>
            <a:r>
              <a:rPr lang="en-US" sz="2000" b="1">
                <a:solidFill>
                  <a:srgbClr val="0000FF"/>
                </a:solidFill>
                <a:latin typeface="Courier New" pitchFamily="49" charset="0"/>
                <a:cs typeface="Times New Roman" pitchFamily="18" charset="0"/>
              </a:rPr>
              <a:t>  while</a:t>
            </a:r>
            <a:r>
              <a:rPr lang="en-US" sz="2000" b="1">
                <a:latin typeface="Courier New" pitchFamily="49" charset="0"/>
                <a:cs typeface="Times New Roman" pitchFamily="18" charset="0"/>
              </a:rPr>
              <a:t> ((aind == -1) &amp;&amp; (k &lt; ind4))</a:t>
            </a:r>
            <a:endParaRPr lang="ru-RU" sz="2000" b="1"/>
          </a:p>
          <a:p>
            <a:pPr algn="just" eaLnBrk="0" hangingPunct="0"/>
            <a:r>
              <a:rPr lang="en-US" sz="2000" b="1">
                <a:latin typeface="Courier New" pitchFamily="49" charset="0"/>
                <a:cs typeface="Times New Roman" pitchFamily="18" charset="0"/>
              </a:rPr>
              <a:t>  {</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bcol = B.Col[k];</a:t>
            </a:r>
            <a:endParaRPr lang="ru-RU" sz="2000" b="1"/>
          </a:p>
          <a:p>
            <a:pPr algn="just" eaLnBrk="0" hangingPunct="0"/>
            <a:r>
              <a:rPr lang="en-US" sz="2000" b="1">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int</a:t>
            </a:r>
            <a:r>
              <a:rPr lang="en-US" sz="2000" b="1">
                <a:latin typeface="Courier New" pitchFamily="49" charset="0"/>
                <a:cs typeface="Times New Roman" pitchFamily="18" charset="0"/>
              </a:rPr>
              <a:t> aind = temp[bcol];</a:t>
            </a:r>
            <a:endParaRPr lang="ru-RU" sz="2000" b="1"/>
          </a:p>
          <a:p>
            <a:pPr algn="just" eaLnBrk="0" hangingPunct="0"/>
            <a:r>
              <a:rPr lang="en-US" sz="2000" b="1">
                <a:latin typeface="Courier New" pitchFamily="49" charset="0"/>
                <a:cs typeface="Times New Roman" pitchFamily="18" charset="0"/>
              </a:rPr>
              <a:t>    k++;</a:t>
            </a:r>
            <a:endParaRPr lang="ru-RU" sz="2000" b="1"/>
          </a:p>
          <a:p>
            <a:pPr algn="just" eaLnBrk="0" hangingPunct="0"/>
            <a:r>
              <a:rPr lang="ru-RU" sz="2000" b="1">
                <a:latin typeface="Courier New" pitchFamily="49" charset="0"/>
                <a:cs typeface="Times New Roman" pitchFamily="18" charset="0"/>
              </a:rPr>
              <a:t>  }</a:t>
            </a:r>
            <a:endParaRPr lang="ru-RU" sz="2000" b="1"/>
          </a:p>
          <a:p>
            <a:pPr algn="just" eaLnBrk="0" hangingPunct="0"/>
            <a:r>
              <a:rPr lang="ru-RU" sz="2000" b="1">
                <a:solidFill>
                  <a:srgbClr val="0000FF"/>
                </a:solidFill>
                <a:latin typeface="Courier New" pitchFamily="49" charset="0"/>
                <a:cs typeface="Times New Roman" pitchFamily="18" charset="0"/>
              </a:rPr>
              <a:t>  </a:t>
            </a:r>
            <a:r>
              <a:rPr lang="en-US" sz="2000" b="1">
                <a:solidFill>
                  <a:srgbClr val="0000FF"/>
                </a:solidFill>
                <a:latin typeface="Courier New" pitchFamily="49" charset="0"/>
                <a:cs typeface="Times New Roman" pitchFamily="18" charset="0"/>
              </a:rPr>
              <a:t>if</a:t>
            </a:r>
            <a:r>
              <a:rPr lang="ru-RU" sz="2000" b="1">
                <a:latin typeface="Courier New" pitchFamily="49" charset="0"/>
                <a:cs typeface="Times New Roman" pitchFamily="18" charset="0"/>
              </a:rPr>
              <a:t> (aind != -1) </a:t>
            </a:r>
            <a:endParaRPr lang="ru-RU" sz="2000" b="1"/>
          </a:p>
          <a:p>
            <a:pPr algn="just" eaLnBrk="0" hangingPunct="0"/>
            <a:r>
              <a:rPr lang="ru-RU" sz="2000" b="1">
                <a:latin typeface="Courier New" pitchFamily="49" charset="0"/>
                <a:cs typeface="Times New Roman" pitchFamily="18" charset="0"/>
              </a:rPr>
              <a:t>    ...</a:t>
            </a:r>
            <a:endParaRPr lang="ru-RU" sz="2000" b="1"/>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Заголовок 1"/>
          <p:cNvSpPr>
            <a:spLocks noGrp="1"/>
          </p:cNvSpPr>
          <p:nvPr>
            <p:ph type="title"/>
          </p:nvPr>
        </p:nvSpPr>
        <p:spPr/>
        <p:txBody>
          <a:bodyPr/>
          <a:lstStyle/>
          <a:p>
            <a:r>
              <a:rPr lang="en-US" dirty="0"/>
              <a:t>Two-phase sequential implementation</a:t>
            </a:r>
            <a:r>
              <a:rPr lang="ru-RU" dirty="0"/>
              <a:t>…</a:t>
            </a:r>
            <a:endParaRPr lang="ru-RU" dirty="0" smtClean="0"/>
          </a:p>
        </p:txBody>
      </p:sp>
      <p:sp>
        <p:nvSpPr>
          <p:cNvPr id="115715" name="Содержимое 2"/>
          <p:cNvSpPr>
            <a:spLocks noGrp="1"/>
          </p:cNvSpPr>
          <p:nvPr>
            <p:ph idx="1"/>
          </p:nvPr>
        </p:nvSpPr>
        <p:spPr/>
        <p:txBody>
          <a:bodyPr/>
          <a:lstStyle/>
          <a:p>
            <a:r>
              <a:rPr lang="en-US" b="1" dirty="0" smtClean="0"/>
              <a:t>Numerical phase</a:t>
            </a:r>
            <a:r>
              <a:rPr lang="ru-RU" dirty="0" smtClean="0"/>
              <a:t>.</a:t>
            </a:r>
          </a:p>
          <a:p>
            <a:r>
              <a:rPr lang="en-US" dirty="0" smtClean="0"/>
              <a:t>Algorithm:</a:t>
            </a:r>
            <a:endParaRPr lang="ru-RU" dirty="0" smtClean="0"/>
          </a:p>
          <a:p>
            <a:pPr>
              <a:buFont typeface="Wingdings" pitchFamily="2" charset="2"/>
              <a:buNone/>
            </a:pPr>
            <a:r>
              <a:rPr lang="ru-RU" dirty="0" smtClean="0"/>
              <a:t>	</a:t>
            </a:r>
            <a:r>
              <a:rPr lang="en-US" dirty="0" smtClean="0"/>
              <a:t>Go over the matrix C and calculate its every element as a scalar product of a row of the matrix A and a row of the matrix </a:t>
            </a:r>
            <a:r>
              <a:rPr lang="ru-RU" dirty="0" smtClean="0"/>
              <a:t>B</a:t>
            </a:r>
            <a:r>
              <a:rPr lang="ru-RU" baseline="30000" dirty="0" smtClean="0"/>
              <a:t>T</a:t>
            </a:r>
            <a:r>
              <a:rPr lang="ru-RU" dirty="0" smtClean="0"/>
              <a:t>.</a:t>
            </a:r>
          </a:p>
          <a:p>
            <a:pPr>
              <a:buFont typeface="Wingdings" pitchFamily="2" charset="2"/>
              <a:buNone/>
            </a:pPr>
            <a:endParaRPr lang="ru-RU" dirty="0" smtClean="0"/>
          </a:p>
          <a:p>
            <a:pPr>
              <a:buNone/>
            </a:pPr>
            <a:r>
              <a:rPr lang="ru-RU" dirty="0" smtClean="0"/>
              <a:t>	«</a:t>
            </a:r>
            <a:r>
              <a:rPr lang="en-US" i="1" dirty="0"/>
              <a:t>The devil is in the details</a:t>
            </a:r>
            <a:r>
              <a:rPr lang="ru-RU" dirty="0" smtClean="0"/>
              <a:t>»</a:t>
            </a:r>
          </a:p>
          <a:p>
            <a:pPr>
              <a:buNone/>
            </a:pPr>
            <a:r>
              <a:rPr lang="ru-RU" dirty="0" smtClean="0"/>
              <a:t>	</a:t>
            </a:r>
            <a:r>
              <a:rPr lang="en-US" dirty="0" smtClean="0"/>
              <a:t>The question is how to </a:t>
            </a:r>
            <a:r>
              <a:rPr lang="en-US" dirty="0"/>
              <a:t>calculate scalar </a:t>
            </a:r>
            <a:r>
              <a:rPr lang="en-US" dirty="0" smtClean="0"/>
              <a:t>product</a:t>
            </a:r>
            <a:r>
              <a:rPr lang="ru-RU" dirty="0" smtClean="0"/>
              <a:t>.</a:t>
            </a:r>
          </a:p>
          <a:p>
            <a:pPr>
              <a:buFont typeface="Wingdings" pitchFamily="2" charset="2"/>
              <a:buNone/>
            </a:pPr>
            <a:r>
              <a:rPr lang="ru-RU" dirty="0" smtClean="0"/>
              <a:t>	</a:t>
            </a:r>
            <a:r>
              <a:rPr lang="en-US" dirty="0" smtClean="0"/>
              <a:t>Apply the optimized variant based on using array of indices</a:t>
            </a:r>
            <a:r>
              <a:rPr lang="ru-RU" dirty="0" smtClean="0"/>
              <a:t>.</a:t>
            </a:r>
          </a:p>
        </p:txBody>
      </p:sp>
      <p:sp>
        <p:nvSpPr>
          <p:cNvPr id="115716"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C4CB0751-EB66-468B-B0AA-7E4C04535A70}" type="slidenum">
              <a:rPr lang="ru-RU" smtClean="0"/>
              <a:pPr>
                <a:defRPr/>
              </a:pPr>
              <a:t>93</a:t>
            </a:fld>
            <a:endParaRPr lang="ru-RU"/>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Заголовок 1"/>
          <p:cNvSpPr>
            <a:spLocks noGrp="1"/>
          </p:cNvSpPr>
          <p:nvPr>
            <p:ph type="title"/>
          </p:nvPr>
        </p:nvSpPr>
        <p:spPr/>
        <p:txBody>
          <a:bodyPr/>
          <a:lstStyle/>
          <a:p>
            <a:r>
              <a:rPr lang="en-US" dirty="0"/>
              <a:t>Two-phase sequential </a:t>
            </a:r>
            <a:r>
              <a:rPr lang="en-US" dirty="0" smtClean="0"/>
              <a:t>implementation</a:t>
            </a:r>
            <a:endParaRPr lang="ru-RU" dirty="0" smtClean="0"/>
          </a:p>
        </p:txBody>
      </p:sp>
      <p:sp>
        <p:nvSpPr>
          <p:cNvPr id="116739" name="Содержимое 2"/>
          <p:cNvSpPr>
            <a:spLocks noGrp="1"/>
          </p:cNvSpPr>
          <p:nvPr>
            <p:ph idx="1"/>
          </p:nvPr>
        </p:nvSpPr>
        <p:spPr>
          <a:xfrm>
            <a:off x="495300" y="3716338"/>
            <a:ext cx="8915400" cy="2449512"/>
          </a:xfrm>
        </p:spPr>
        <p:txBody>
          <a:bodyPr/>
          <a:lstStyle/>
          <a:p>
            <a:r>
              <a:rPr lang="en-US" dirty="0" smtClean="0"/>
              <a:t>Total execution time approximately equals the execution time of the one-phase version designed on the same ideas</a:t>
            </a:r>
            <a:r>
              <a:rPr lang="ru-RU" dirty="0" smtClean="0"/>
              <a:t>.</a:t>
            </a:r>
          </a:p>
          <a:p>
            <a:r>
              <a:rPr lang="en-US" dirty="0" smtClean="0"/>
              <a:t>The numerical phase </a:t>
            </a:r>
            <a:r>
              <a:rPr lang="en-US" dirty="0"/>
              <a:t>works several times </a:t>
            </a:r>
            <a:r>
              <a:rPr lang="en-US" dirty="0" smtClean="0"/>
              <a:t>faster than the symbolic one </a:t>
            </a:r>
            <a:r>
              <a:rPr lang="ru-RU" dirty="0" smtClean="0"/>
              <a:t>(</a:t>
            </a:r>
            <a:r>
              <a:rPr lang="en-US" dirty="0" smtClean="0"/>
              <a:t>useful for the case of repeated </a:t>
            </a:r>
            <a:r>
              <a:rPr lang="en-US" dirty="0"/>
              <a:t>application</a:t>
            </a:r>
            <a:r>
              <a:rPr lang="ru-RU" dirty="0" smtClean="0"/>
              <a:t>).</a:t>
            </a:r>
          </a:p>
        </p:txBody>
      </p:sp>
      <p:sp>
        <p:nvSpPr>
          <p:cNvPr id="116740"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0A13FF46-6DA5-4D91-B9A5-6ADA2718B1D7}" type="slidenum">
              <a:rPr lang="ru-RU" smtClean="0"/>
              <a:pPr>
                <a:defRPr/>
              </a:pPr>
              <a:t>94</a:t>
            </a:fld>
            <a:endParaRPr lang="ru-RU"/>
          </a:p>
        </p:txBody>
      </p:sp>
      <p:pic>
        <p:nvPicPr>
          <p:cNvPr id="116743" name="Picture 3"/>
          <p:cNvPicPr>
            <a:picLocks noChangeAspect="1" noChangeArrowheads="1"/>
          </p:cNvPicPr>
          <p:nvPr/>
        </p:nvPicPr>
        <p:blipFill>
          <a:blip r:embed="rId2" cstate="print"/>
          <a:srcRect r="18642"/>
          <a:stretch>
            <a:fillRect/>
          </a:stretch>
        </p:blipFill>
        <p:spPr bwMode="auto">
          <a:xfrm>
            <a:off x="122238" y="1073150"/>
            <a:ext cx="9632950" cy="2420938"/>
          </a:xfrm>
          <a:prstGeom prst="rect">
            <a:avLst/>
          </a:prstGeom>
          <a:noFill/>
          <a:ln w="9525">
            <a:noFill/>
            <a:miter lim="800000"/>
            <a:headEnd/>
            <a:tailEnd/>
          </a:ln>
        </p:spPr>
      </p:pic>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Заголовок 1"/>
          <p:cNvSpPr>
            <a:spLocks noGrp="1"/>
          </p:cNvSpPr>
          <p:nvPr>
            <p:ph type="title"/>
          </p:nvPr>
        </p:nvSpPr>
        <p:spPr/>
        <p:txBody>
          <a:bodyPr/>
          <a:lstStyle/>
          <a:p>
            <a:r>
              <a:rPr lang="en-US" dirty="0" smtClean="0"/>
              <a:t>Gustavson algorithm</a:t>
            </a:r>
            <a:r>
              <a:rPr lang="ru-RU" dirty="0" smtClean="0"/>
              <a:t>…</a:t>
            </a:r>
          </a:p>
        </p:txBody>
      </p:sp>
      <p:sp>
        <p:nvSpPr>
          <p:cNvPr id="3" name="Содержимое 2"/>
          <p:cNvSpPr>
            <a:spLocks noGrp="1"/>
          </p:cNvSpPr>
          <p:nvPr>
            <p:ph idx="1"/>
          </p:nvPr>
        </p:nvSpPr>
        <p:spPr/>
        <p:txBody>
          <a:bodyPr/>
          <a:lstStyle/>
          <a:p>
            <a:pPr>
              <a:defRPr/>
            </a:pPr>
            <a:r>
              <a:rPr lang="en-US" dirty="0" smtClean="0"/>
              <a:t>One of the best on practice</a:t>
            </a:r>
            <a:r>
              <a:rPr lang="ru-RU" dirty="0" smtClean="0"/>
              <a:t>.</a:t>
            </a:r>
          </a:p>
          <a:p>
            <a:pPr>
              <a:defRPr/>
            </a:pPr>
            <a:r>
              <a:rPr lang="en-US" b="1" dirty="0" smtClean="0"/>
              <a:t>Essence </a:t>
            </a:r>
            <a:r>
              <a:rPr lang="en-US" b="1" dirty="0"/>
              <a:t>of the </a:t>
            </a:r>
            <a:r>
              <a:rPr lang="en-US" b="1" dirty="0" smtClean="0"/>
              <a:t>method</a:t>
            </a:r>
            <a:r>
              <a:rPr lang="en-US" dirty="0" smtClean="0"/>
              <a:t>:</a:t>
            </a:r>
            <a:r>
              <a:rPr lang="ru-RU" dirty="0" smtClean="0"/>
              <a:t> </a:t>
            </a:r>
            <a:r>
              <a:rPr lang="en-US" dirty="0" smtClean="0"/>
              <a:t>to avoid a problem of extracting a column of the matrix B</a:t>
            </a:r>
            <a:r>
              <a:rPr lang="ru-RU" dirty="0" smtClean="0"/>
              <a:t>. </a:t>
            </a:r>
          </a:p>
          <a:p>
            <a:pPr>
              <a:defRPr/>
            </a:pPr>
            <a:r>
              <a:rPr lang="en-US" dirty="0" smtClean="0"/>
              <a:t>It is proposed to </a:t>
            </a:r>
            <a:r>
              <a:rPr lang="en-US" b="1" dirty="0" smtClean="0"/>
              <a:t>change the calculation order</a:t>
            </a:r>
            <a:r>
              <a:rPr lang="ru-RU" dirty="0" smtClean="0"/>
              <a:t>: </a:t>
            </a:r>
          </a:p>
          <a:p>
            <a:pPr lvl="1">
              <a:defRPr/>
            </a:pPr>
            <a:r>
              <a:rPr lang="en-US" dirty="0" smtClean="0">
                <a:ea typeface="+mn-ea"/>
              </a:rPr>
              <a:t>Instead of multiplying a row by a column</a:t>
            </a:r>
            <a:r>
              <a:rPr lang="ru-RU" dirty="0" smtClean="0">
                <a:ea typeface="+mn-ea"/>
              </a:rPr>
              <a:t>, </a:t>
            </a:r>
            <a:r>
              <a:rPr lang="en-US" dirty="0" smtClean="0">
                <a:ea typeface="+mn-ea"/>
              </a:rPr>
              <a:t>calculate the </a:t>
            </a:r>
            <a:r>
              <a:rPr lang="en-US" b="1" dirty="0" smtClean="0">
                <a:ea typeface="+mn-ea"/>
              </a:rPr>
              <a:t>products of each element of the matrix A and every element of the corresponding row of the matrix B</a:t>
            </a:r>
            <a:r>
              <a:rPr lang="ru-RU" dirty="0" smtClean="0">
                <a:ea typeface="+mn-ea"/>
              </a:rPr>
              <a:t>, </a:t>
            </a:r>
            <a:r>
              <a:rPr lang="en-US" dirty="0" smtClean="0">
                <a:ea typeface="+mn-ea"/>
              </a:rPr>
              <a:t>accumulating the partial </a:t>
            </a:r>
            <a:r>
              <a:rPr lang="en-US" dirty="0">
                <a:ea typeface="+mn-ea"/>
              </a:rPr>
              <a:t>sums </a:t>
            </a:r>
            <a:r>
              <a:rPr lang="en-US" dirty="0" smtClean="0">
                <a:ea typeface="+mn-ea"/>
              </a:rPr>
              <a:t>step-by-step</a:t>
            </a:r>
            <a:r>
              <a:rPr lang="ru-RU" dirty="0" smtClean="0">
                <a:ea typeface="+mn-ea"/>
              </a:rPr>
              <a:t>.</a:t>
            </a:r>
          </a:p>
          <a:p>
            <a:pPr>
              <a:defRPr/>
            </a:pPr>
            <a:endParaRPr lang="ru-RU" dirty="0"/>
          </a:p>
        </p:txBody>
      </p:sp>
      <p:sp>
        <p:nvSpPr>
          <p:cNvPr id="117764"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9CF00B17-7180-44BC-8EE8-872773F6427C}" type="slidenum">
              <a:rPr lang="ru-RU" smtClean="0"/>
              <a:pPr>
                <a:defRPr/>
              </a:pPr>
              <a:t>95</a:t>
            </a:fld>
            <a:endParaRPr lang="ru-RU"/>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Заголовок 1"/>
          <p:cNvSpPr>
            <a:spLocks noGrp="1"/>
          </p:cNvSpPr>
          <p:nvPr>
            <p:ph type="title"/>
          </p:nvPr>
        </p:nvSpPr>
        <p:spPr/>
        <p:txBody>
          <a:bodyPr/>
          <a:lstStyle/>
          <a:p>
            <a:r>
              <a:rPr lang="en-US" dirty="0"/>
              <a:t>Gustavson algorithm</a:t>
            </a:r>
            <a:r>
              <a:rPr lang="ru-RU" dirty="0"/>
              <a:t>…</a:t>
            </a:r>
            <a:endParaRPr lang="ru-RU" dirty="0" smtClean="0"/>
          </a:p>
        </p:txBody>
      </p:sp>
      <p:sp>
        <p:nvSpPr>
          <p:cNvPr id="3" name="Содержимое 2"/>
          <p:cNvSpPr>
            <a:spLocks noGrp="1"/>
          </p:cNvSpPr>
          <p:nvPr>
            <p:ph idx="1"/>
          </p:nvPr>
        </p:nvSpPr>
        <p:spPr/>
        <p:txBody>
          <a:bodyPr/>
          <a:lstStyle/>
          <a:p>
            <a:pPr>
              <a:defRPr/>
            </a:pPr>
            <a:r>
              <a:rPr lang="en-US" sz="2200" dirty="0" smtClean="0"/>
              <a:t>Consider the </a:t>
            </a:r>
            <a:r>
              <a:rPr lang="en-US" sz="2200" i="1" dirty="0" err="1" smtClean="0"/>
              <a:t>i</a:t>
            </a:r>
            <a:r>
              <a:rPr lang="ru-RU" sz="2200" dirty="0" smtClean="0"/>
              <a:t>-</a:t>
            </a:r>
            <a:r>
              <a:rPr lang="en-US" sz="2200" dirty="0" err="1" smtClean="0"/>
              <a:t>th</a:t>
            </a:r>
            <a:r>
              <a:rPr lang="en-US" sz="2200" dirty="0" smtClean="0"/>
              <a:t> row of the matrix A</a:t>
            </a:r>
            <a:r>
              <a:rPr lang="ru-RU" sz="2200" dirty="0" smtClean="0"/>
              <a:t>. </a:t>
            </a:r>
          </a:p>
          <a:p>
            <a:pPr lvl="1">
              <a:defRPr/>
            </a:pPr>
            <a:r>
              <a:rPr lang="en-US" sz="2200" dirty="0" smtClean="0">
                <a:ea typeface="+mn-ea"/>
              </a:rPr>
              <a:t>For every value of </a:t>
            </a:r>
            <a:r>
              <a:rPr lang="en-US" sz="2200" i="1" dirty="0" smtClean="0">
                <a:ea typeface="+mn-ea"/>
              </a:rPr>
              <a:t>j</a:t>
            </a:r>
            <a:r>
              <a:rPr lang="ru-RU" sz="2200" dirty="0" smtClean="0">
                <a:ea typeface="+mn-ea"/>
              </a:rPr>
              <a:t> </a:t>
            </a:r>
            <a:r>
              <a:rPr lang="en-US" sz="2200" dirty="0" smtClean="0">
                <a:ea typeface="+mn-ea"/>
              </a:rPr>
              <a:t>multiply the element A</a:t>
            </a:r>
            <a:r>
              <a:rPr lang="ru-RU" sz="2200" dirty="0" smtClean="0">
                <a:ea typeface="+mn-ea"/>
              </a:rPr>
              <a:t>[</a:t>
            </a:r>
            <a:r>
              <a:rPr lang="en-US" sz="2200" i="1" dirty="0" err="1" smtClean="0">
                <a:ea typeface="+mn-ea"/>
              </a:rPr>
              <a:t>i</a:t>
            </a:r>
            <a:r>
              <a:rPr lang="ru-RU" sz="2200" dirty="0" smtClean="0">
                <a:ea typeface="+mn-ea"/>
              </a:rPr>
              <a:t>, </a:t>
            </a:r>
            <a:r>
              <a:rPr lang="en-US" sz="2200" i="1" dirty="0" smtClean="0">
                <a:ea typeface="+mn-ea"/>
              </a:rPr>
              <a:t>j</a:t>
            </a:r>
            <a:r>
              <a:rPr lang="ru-RU" sz="2200" dirty="0" smtClean="0">
                <a:ea typeface="+mn-ea"/>
              </a:rPr>
              <a:t>] </a:t>
            </a:r>
            <a:r>
              <a:rPr lang="en-US" sz="2200" dirty="0" smtClean="0">
                <a:ea typeface="+mn-ea"/>
              </a:rPr>
              <a:t>by all the elements of the </a:t>
            </a:r>
            <a:r>
              <a:rPr lang="en-US" sz="2200" i="1" dirty="0" smtClean="0">
                <a:ea typeface="+mn-ea"/>
              </a:rPr>
              <a:t>j</a:t>
            </a:r>
            <a:r>
              <a:rPr lang="ru-RU" sz="2200" dirty="0" smtClean="0">
                <a:ea typeface="+mn-ea"/>
              </a:rPr>
              <a:t>-</a:t>
            </a:r>
            <a:r>
              <a:rPr lang="en-US" sz="2200" dirty="0" err="1" smtClean="0">
                <a:ea typeface="+mn-ea"/>
              </a:rPr>
              <a:t>th</a:t>
            </a:r>
            <a:r>
              <a:rPr lang="en-US" sz="2200" dirty="0" smtClean="0">
                <a:ea typeface="+mn-ea"/>
              </a:rPr>
              <a:t> row of the matrix B</a:t>
            </a:r>
            <a:r>
              <a:rPr lang="ru-RU" sz="2200" dirty="0" smtClean="0">
                <a:ea typeface="+mn-ea"/>
              </a:rPr>
              <a:t>. </a:t>
            </a:r>
          </a:p>
          <a:p>
            <a:pPr lvl="1">
              <a:defRPr/>
            </a:pPr>
            <a:r>
              <a:rPr lang="en-US" sz="2200" dirty="0" smtClean="0">
                <a:ea typeface="+mn-ea"/>
              </a:rPr>
              <a:t>All the products will be accumulated into the cells corresponding to the </a:t>
            </a:r>
            <a:r>
              <a:rPr lang="en-US" sz="2200" i="1" dirty="0" err="1" smtClean="0">
                <a:ea typeface="+mn-ea"/>
              </a:rPr>
              <a:t>i</a:t>
            </a:r>
            <a:r>
              <a:rPr lang="ru-RU" sz="2200" dirty="0" smtClean="0">
                <a:ea typeface="+mn-ea"/>
              </a:rPr>
              <a:t>-</a:t>
            </a:r>
            <a:r>
              <a:rPr lang="en-US" sz="2200" dirty="0" err="1" smtClean="0">
                <a:ea typeface="+mn-ea"/>
              </a:rPr>
              <a:t>th</a:t>
            </a:r>
            <a:r>
              <a:rPr lang="en-US" sz="2200" dirty="0" smtClean="0">
                <a:ea typeface="+mn-ea"/>
              </a:rPr>
              <a:t> row of the matrix C</a:t>
            </a:r>
            <a:r>
              <a:rPr lang="ru-RU" sz="2200" dirty="0" smtClean="0">
                <a:ea typeface="+mn-ea"/>
              </a:rPr>
              <a:t>. </a:t>
            </a:r>
          </a:p>
          <a:p>
            <a:pPr lvl="1">
              <a:defRPr/>
            </a:pPr>
            <a:r>
              <a:rPr lang="en-US" sz="2200" dirty="0" smtClean="0">
                <a:ea typeface="+mn-ea"/>
              </a:rPr>
              <a:t>Upon the completion of processing of the </a:t>
            </a:r>
            <a:r>
              <a:rPr lang="en-US" sz="2200" i="1" dirty="0" err="1" smtClean="0">
                <a:ea typeface="+mn-ea"/>
              </a:rPr>
              <a:t>i</a:t>
            </a:r>
            <a:r>
              <a:rPr lang="ru-RU" sz="2200" dirty="0" smtClean="0">
                <a:ea typeface="+mn-ea"/>
              </a:rPr>
              <a:t>-</a:t>
            </a:r>
            <a:r>
              <a:rPr lang="en-US" sz="2200" dirty="0" err="1" smtClean="0">
                <a:ea typeface="+mn-ea"/>
              </a:rPr>
              <a:t>th</a:t>
            </a:r>
            <a:r>
              <a:rPr lang="en-US" sz="2200" dirty="0" smtClean="0">
                <a:ea typeface="+mn-ea"/>
              </a:rPr>
              <a:t> row of the matrix A, the </a:t>
            </a:r>
            <a:r>
              <a:rPr lang="en-US" sz="2200" i="1" dirty="0" err="1" smtClean="0">
                <a:ea typeface="+mn-ea"/>
              </a:rPr>
              <a:t>i</a:t>
            </a:r>
            <a:r>
              <a:rPr lang="ru-RU" sz="2200" dirty="0" smtClean="0">
                <a:ea typeface="+mn-ea"/>
              </a:rPr>
              <a:t>-</a:t>
            </a:r>
            <a:r>
              <a:rPr lang="en-US" sz="2200" dirty="0" err="1" smtClean="0">
                <a:ea typeface="+mn-ea"/>
              </a:rPr>
              <a:t>th</a:t>
            </a:r>
            <a:r>
              <a:rPr lang="en-US" sz="2200" dirty="0" smtClean="0">
                <a:ea typeface="+mn-ea"/>
              </a:rPr>
              <a:t> row of the matrix C appears to be completely calculated</a:t>
            </a:r>
            <a:r>
              <a:rPr lang="ru-RU" sz="2200" dirty="0" smtClean="0">
                <a:ea typeface="+mn-ea"/>
              </a:rPr>
              <a:t>.</a:t>
            </a:r>
          </a:p>
          <a:p>
            <a:pPr>
              <a:defRPr/>
            </a:pPr>
            <a:r>
              <a:rPr lang="en-US" sz="2200" dirty="0" smtClean="0"/>
              <a:t>The symbolic and numerical phases may be implemented</a:t>
            </a:r>
            <a:r>
              <a:rPr lang="ru-RU" sz="2200" dirty="0" smtClean="0"/>
              <a:t>.</a:t>
            </a:r>
          </a:p>
          <a:p>
            <a:pPr>
              <a:defRPr/>
            </a:pPr>
            <a:r>
              <a:rPr lang="en-US" sz="2200" dirty="0" smtClean="0"/>
              <a:t>We need to order the result </a:t>
            </a:r>
            <a:r>
              <a:rPr lang="ru-RU" sz="2200" dirty="0" smtClean="0"/>
              <a:t>– 2 </a:t>
            </a:r>
            <a:r>
              <a:rPr lang="en-US" sz="2200" dirty="0" smtClean="0"/>
              <a:t>transpositions at the end</a:t>
            </a:r>
            <a:r>
              <a:rPr lang="ru-RU" sz="2200" dirty="0" smtClean="0"/>
              <a:t>.</a:t>
            </a:r>
          </a:p>
          <a:p>
            <a:pPr>
              <a:defRPr/>
            </a:pPr>
            <a:r>
              <a:rPr lang="en-US" sz="2200" dirty="0" smtClean="0"/>
              <a:t>Implement the algorithm as an additional task to the work</a:t>
            </a:r>
            <a:r>
              <a:rPr lang="ru-RU" sz="2200" dirty="0" smtClean="0"/>
              <a:t>.</a:t>
            </a:r>
            <a:endParaRPr lang="ru-RU" sz="2200" dirty="0"/>
          </a:p>
        </p:txBody>
      </p:sp>
      <p:sp>
        <p:nvSpPr>
          <p:cNvPr id="118788"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576F5A39-AB00-40D2-843C-453F948714FE}" type="slidenum">
              <a:rPr lang="ru-RU" smtClean="0"/>
              <a:pPr>
                <a:defRPr/>
              </a:pPr>
              <a:t>96</a:t>
            </a:fld>
            <a:endParaRPr lang="ru-RU"/>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Заголовок 1"/>
          <p:cNvSpPr>
            <a:spLocks noGrp="1"/>
          </p:cNvSpPr>
          <p:nvPr>
            <p:ph type="title"/>
          </p:nvPr>
        </p:nvSpPr>
        <p:spPr/>
        <p:txBody>
          <a:bodyPr/>
          <a:lstStyle/>
          <a:p>
            <a:r>
              <a:rPr lang="en-US" dirty="0"/>
              <a:t>Gustavson </a:t>
            </a:r>
            <a:r>
              <a:rPr lang="en-US" dirty="0" smtClean="0"/>
              <a:t>algorithm</a:t>
            </a:r>
            <a:endParaRPr lang="ru-RU" dirty="0" smtClean="0"/>
          </a:p>
        </p:txBody>
      </p:sp>
      <p:sp>
        <p:nvSpPr>
          <p:cNvPr id="119811" name="Содержимое 2"/>
          <p:cNvSpPr>
            <a:spLocks noGrp="1"/>
          </p:cNvSpPr>
          <p:nvPr>
            <p:ph idx="1"/>
          </p:nvPr>
        </p:nvSpPr>
        <p:spPr>
          <a:xfrm>
            <a:off x="3440113" y="5876925"/>
            <a:ext cx="6265862" cy="433388"/>
          </a:xfrm>
        </p:spPr>
        <p:txBody>
          <a:bodyPr/>
          <a:lstStyle/>
          <a:p>
            <a:pPr>
              <a:buFont typeface="Wingdings" pitchFamily="2" charset="2"/>
              <a:buNone/>
            </a:pPr>
            <a:r>
              <a:rPr lang="en-US" sz="1600" i="1" dirty="0" smtClean="0"/>
              <a:t>The code is designed by </a:t>
            </a:r>
            <a:r>
              <a:rPr lang="en-US" sz="1600" i="1" dirty="0" err="1" smtClean="0"/>
              <a:t>Filippenko</a:t>
            </a:r>
            <a:r>
              <a:rPr lang="en-US" sz="1600" i="1" dirty="0" smtClean="0"/>
              <a:t> S. and </a:t>
            </a:r>
            <a:r>
              <a:rPr lang="en-US" sz="1600" i="1" dirty="0" err="1" smtClean="0"/>
              <a:t>Lebedev</a:t>
            </a:r>
            <a:r>
              <a:rPr lang="en-US" sz="1600" i="1" dirty="0" smtClean="0"/>
              <a:t> S. (CMC UNN)</a:t>
            </a:r>
            <a:endParaRPr lang="ru-RU" sz="1600" i="1" dirty="0" smtClean="0"/>
          </a:p>
        </p:txBody>
      </p:sp>
      <p:sp>
        <p:nvSpPr>
          <p:cNvPr id="119812"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EC483EE8-0DA5-48B7-A5CA-BFD77144CB6C}" type="slidenum">
              <a:rPr lang="ru-RU" smtClean="0"/>
              <a:pPr>
                <a:defRPr/>
              </a:pPr>
              <a:t>97</a:t>
            </a:fld>
            <a:endParaRPr lang="ru-RU"/>
          </a:p>
        </p:txBody>
      </p:sp>
      <p:graphicFrame>
        <p:nvGraphicFramePr>
          <p:cNvPr id="7" name="Таблица 6"/>
          <p:cNvGraphicFramePr>
            <a:graphicFrameLocks noGrp="1"/>
          </p:cNvGraphicFramePr>
          <p:nvPr>
            <p:extLst>
              <p:ext uri="{D42A27DB-BD31-4B8C-83A1-F6EECF244321}">
                <p14:modId xmlns:p14="http://schemas.microsoft.com/office/powerpoint/2010/main" xmlns="" val="3062966508"/>
              </p:ext>
            </p:extLst>
          </p:nvPr>
        </p:nvGraphicFramePr>
        <p:xfrm>
          <a:off x="128588" y="1095375"/>
          <a:ext cx="9504362" cy="3521115"/>
        </p:xfrm>
        <a:graphic>
          <a:graphicData uri="http://schemas.openxmlformats.org/drawingml/2006/table">
            <a:tbl>
              <a:tblPr/>
              <a:tblGrid>
                <a:gridCol w="1079500"/>
                <a:gridCol w="1296987"/>
                <a:gridCol w="1584325"/>
                <a:gridCol w="1079500"/>
                <a:gridCol w="1851025"/>
                <a:gridCol w="1528763"/>
                <a:gridCol w="1084262"/>
              </a:tblGrid>
              <a:tr h="899119">
                <a:tc>
                  <a:txBody>
                    <a:bodyPr/>
                    <a:lstStyle/>
                    <a:p>
                      <a:pPr marL="0" marR="0" lvl="0" indent="0" algn="just" defTabSz="914400" rtl="0" eaLnBrk="1" fontAlgn="base" latinLnBrk="0" hangingPunct="1">
                        <a:lnSpc>
                          <a:spcPct val="100000"/>
                        </a:lnSpc>
                        <a:spcBef>
                          <a:spcPts val="300"/>
                        </a:spcBef>
                        <a:spcAft>
                          <a:spcPts val="30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Matrix order </a:t>
                      </a: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(N)</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300"/>
                        </a:spcBef>
                        <a:spcAft>
                          <a:spcPts val="30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Project </a:t>
                      </a: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03_Optim2 </a:t>
                      </a:r>
                    </a:p>
                    <a:p>
                      <a:pPr marL="0" marR="0" lvl="0" indent="0" algn="just" defTabSz="914400" rtl="0" eaLnBrk="1" fontAlgn="base" latinLnBrk="0" hangingPunct="1">
                        <a:lnSpc>
                          <a:spcPct val="100000"/>
                        </a:lnSpc>
                        <a:spcBef>
                          <a:spcPts val="300"/>
                        </a:spcBef>
                        <a:spcAft>
                          <a:spcPts val="300"/>
                        </a:spcAft>
                        <a:buClrTx/>
                        <a:buSzTx/>
                        <a:buFontTx/>
                        <a:buNone/>
                        <a:tabLst/>
                      </a:pP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A * B</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300"/>
                        </a:spcBef>
                        <a:spcAft>
                          <a:spcPts val="30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Gustavson algorithm</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1" fontAlgn="base" latinLnBrk="0" hangingPunct="1">
                        <a:lnSpc>
                          <a:spcPct val="100000"/>
                        </a:lnSpc>
                        <a:spcBef>
                          <a:spcPts val="300"/>
                        </a:spcBef>
                        <a:spcAft>
                          <a:spcPts val="300"/>
                        </a:spcAft>
                        <a:buClrTx/>
                        <a:buSzTx/>
                        <a:buFontTx/>
                        <a:buNone/>
                        <a:tabLst/>
                      </a:pP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A * B</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300"/>
                        </a:spcBef>
                        <a:spcAft>
                          <a:spcPts val="30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cs typeface="Times New Roman" pitchFamily="18" charset="0"/>
                        </a:rPr>
                        <a:t>MKL </a:t>
                      </a:r>
                    </a:p>
                    <a:p>
                      <a:pPr marL="0" marR="0" lvl="0" indent="0" algn="just" defTabSz="914400" rtl="0" eaLnBrk="1" fontAlgn="base" latinLnBrk="0" hangingPunct="1">
                        <a:lnSpc>
                          <a:spcPct val="100000"/>
                        </a:lnSpc>
                        <a:spcBef>
                          <a:spcPts val="300"/>
                        </a:spcBef>
                        <a:spcAft>
                          <a:spcPts val="30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cs typeface="Times New Roman" pitchFamily="18" charset="0"/>
                        </a:rPr>
                        <a:t>A * B</a:t>
                      </a:r>
                      <a:endParaRPr kumimoji="0" lang="ru-RU" sz="24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300"/>
                        </a:spcBef>
                        <a:spcAft>
                          <a:spcPts val="30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Project </a:t>
                      </a: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03_Optim2 </a:t>
                      </a:r>
                    </a:p>
                    <a:p>
                      <a:pPr marL="0" marR="0" lvl="0" indent="0" algn="just" defTabSz="914400" rtl="0" eaLnBrk="1" fontAlgn="base" latinLnBrk="0" hangingPunct="1">
                        <a:lnSpc>
                          <a:spcPct val="100000"/>
                        </a:lnSpc>
                        <a:spcBef>
                          <a:spcPts val="300"/>
                        </a:spcBef>
                        <a:spcAft>
                          <a:spcPts val="30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B</a:t>
                      </a: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 * </a:t>
                      </a: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300"/>
                        </a:spcBef>
                        <a:spcAft>
                          <a:spcPts val="30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Gustavson algorithm</a:t>
                      </a:r>
                      <a:endParaRPr kumimoji="0" lang="ru-RU" sz="1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1" fontAlgn="base" latinLnBrk="0" hangingPunct="1">
                        <a:lnSpc>
                          <a:spcPct val="100000"/>
                        </a:lnSpc>
                        <a:spcBef>
                          <a:spcPts val="300"/>
                        </a:spcBef>
                        <a:spcAft>
                          <a:spcPts val="30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B</a:t>
                      </a: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 * </a:t>
                      </a:r>
                      <a:r>
                        <a:rPr kumimoji="0" lang="en-US" sz="1800" b="1" i="0" u="none" strike="noStrike" cap="none" normalizeH="0" baseline="0" dirty="0" smtClean="0">
                          <a:ln>
                            <a:noFill/>
                          </a:ln>
                          <a:solidFill>
                            <a:schemeClr val="tx1"/>
                          </a:solidFill>
                          <a:effectLst/>
                          <a:latin typeface="Times New Roman" pitchFamily="18" charset="0"/>
                          <a:cs typeface="Times New Roman" pitchFamily="18" charset="0"/>
                        </a:rPr>
                        <a:t>A</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ts val="300"/>
                        </a:spcBef>
                        <a:spcAft>
                          <a:spcPts val="300"/>
                        </a:spcAft>
                        <a:buClrTx/>
                        <a:buSzTx/>
                        <a:buFontTx/>
                        <a:buNone/>
                        <a:tabLst/>
                      </a:pPr>
                      <a:r>
                        <a:rPr kumimoji="0" lang="ru-RU" sz="1800" b="1" i="0" u="none" strike="noStrike" cap="none" normalizeH="0" baseline="0" smtClean="0">
                          <a:ln>
                            <a:noFill/>
                          </a:ln>
                          <a:solidFill>
                            <a:schemeClr val="tx1"/>
                          </a:solidFill>
                          <a:effectLst/>
                          <a:latin typeface="Times New Roman" pitchFamily="18" charset="0"/>
                          <a:cs typeface="Times New Roman" pitchFamily="18" charset="0"/>
                        </a:rPr>
                        <a:t>MKL </a:t>
                      </a:r>
                    </a:p>
                    <a:p>
                      <a:pPr marL="0" marR="0" lvl="0" indent="0" algn="just" defTabSz="914400" rtl="0" eaLnBrk="1" fontAlgn="base" latinLnBrk="0" hangingPunct="1">
                        <a:lnSpc>
                          <a:spcPct val="100000"/>
                        </a:lnSpc>
                        <a:spcBef>
                          <a:spcPts val="300"/>
                        </a:spcBef>
                        <a:spcAft>
                          <a:spcPts val="30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B</a:t>
                      </a:r>
                      <a:r>
                        <a:rPr kumimoji="0" lang="ru-RU" sz="1800" b="1" i="0" u="none" strike="noStrike" cap="none" normalizeH="0" baseline="0" smtClean="0">
                          <a:ln>
                            <a:noFill/>
                          </a:ln>
                          <a:solidFill>
                            <a:schemeClr val="tx1"/>
                          </a:solidFill>
                          <a:effectLst/>
                          <a:latin typeface="Times New Roman" pitchFamily="18" charset="0"/>
                          <a:cs typeface="Times New Roman" pitchFamily="18" charset="0"/>
                        </a:rPr>
                        <a:t> * </a:t>
                      </a: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A</a:t>
                      </a:r>
                      <a:endParaRPr kumimoji="0" lang="ru-RU" sz="24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4565">
                <a:tc>
                  <a:txBody>
                    <a:bodyPr/>
                    <a:lstStyle/>
                    <a:p>
                      <a:pPr algn="ctr">
                        <a:spcBef>
                          <a:spcPts val="300"/>
                        </a:spcBef>
                        <a:spcAft>
                          <a:spcPts val="300"/>
                        </a:spcAft>
                      </a:pPr>
                      <a:r>
                        <a:rPr lang="ru-RU" sz="2400">
                          <a:latin typeface="Times New Roman"/>
                          <a:ea typeface="Times New Roman"/>
                          <a:cs typeface="Times New Roman"/>
                        </a:rPr>
                        <a:t>10 000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2.512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0.4</a:t>
                      </a:r>
                      <a:r>
                        <a:rPr lang="en-US" sz="2400">
                          <a:latin typeface="Times New Roman"/>
                          <a:ea typeface="Times New Roman"/>
                          <a:cs typeface="Times New Roman"/>
                        </a:rPr>
                        <a:t>68</a:t>
                      </a:r>
                      <a:endParaRPr lang="ru-RU"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0.110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3.339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0.5</a:t>
                      </a:r>
                      <a:r>
                        <a:rPr lang="en-US" sz="2400">
                          <a:latin typeface="Times New Roman"/>
                          <a:ea typeface="Times New Roman"/>
                          <a:cs typeface="Times New Roman"/>
                        </a:rPr>
                        <a:t>15</a:t>
                      </a:r>
                      <a:endParaRPr lang="ru-RU"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3.8</a:t>
                      </a:r>
                      <a:r>
                        <a:rPr lang="en-US" sz="2400">
                          <a:latin typeface="Times New Roman"/>
                          <a:ea typeface="Times New Roman"/>
                          <a:cs typeface="Times New Roman"/>
                        </a:rPr>
                        <a:t>37</a:t>
                      </a:r>
                      <a:endParaRPr lang="ru-RU"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4565">
                <a:tc>
                  <a:txBody>
                    <a:bodyPr/>
                    <a:lstStyle/>
                    <a:p>
                      <a:pPr algn="ctr">
                        <a:spcBef>
                          <a:spcPts val="300"/>
                        </a:spcBef>
                        <a:spcAft>
                          <a:spcPts val="300"/>
                        </a:spcAft>
                      </a:pPr>
                      <a:r>
                        <a:rPr lang="ru-RU" sz="2400">
                          <a:latin typeface="Times New Roman"/>
                          <a:ea typeface="Times New Roman"/>
                          <a:cs typeface="Times New Roman"/>
                        </a:rPr>
                        <a:t>15 000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5.445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0.7</a:t>
                      </a:r>
                      <a:r>
                        <a:rPr lang="en-US" sz="2400">
                          <a:latin typeface="Times New Roman"/>
                          <a:ea typeface="Times New Roman"/>
                          <a:cs typeface="Times New Roman"/>
                        </a:rPr>
                        <a:t>64</a:t>
                      </a:r>
                      <a:endParaRPr lang="ru-RU"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0.171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6.989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0.</a:t>
                      </a:r>
                      <a:r>
                        <a:rPr lang="en-US" sz="2400">
                          <a:latin typeface="Times New Roman"/>
                          <a:ea typeface="Times New Roman"/>
                          <a:cs typeface="Times New Roman"/>
                        </a:rPr>
                        <a:t>827</a:t>
                      </a:r>
                      <a:endParaRPr lang="ru-RU"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6.</a:t>
                      </a:r>
                      <a:r>
                        <a:rPr lang="en-US" sz="2400">
                          <a:latin typeface="Times New Roman"/>
                          <a:ea typeface="Times New Roman"/>
                          <a:cs typeface="Times New Roman"/>
                        </a:rPr>
                        <a:t>068</a:t>
                      </a:r>
                      <a:endParaRPr lang="ru-RU"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4565">
                <a:tc>
                  <a:txBody>
                    <a:bodyPr/>
                    <a:lstStyle/>
                    <a:p>
                      <a:pPr algn="ctr">
                        <a:spcBef>
                          <a:spcPts val="300"/>
                        </a:spcBef>
                        <a:spcAft>
                          <a:spcPts val="300"/>
                        </a:spcAft>
                      </a:pPr>
                      <a:r>
                        <a:rPr lang="ru-RU" sz="2400">
                          <a:latin typeface="Times New Roman"/>
                          <a:ea typeface="Times New Roman"/>
                          <a:cs typeface="Times New Roman"/>
                        </a:rPr>
                        <a:t>20 000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9.454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0.</a:t>
                      </a:r>
                      <a:r>
                        <a:rPr lang="en-US" sz="2400">
                          <a:latin typeface="Times New Roman"/>
                          <a:ea typeface="Times New Roman"/>
                          <a:cs typeface="Times New Roman"/>
                        </a:rPr>
                        <a:t>842</a:t>
                      </a:r>
                      <a:endParaRPr lang="ru-RU"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0.234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12.309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1.</a:t>
                      </a:r>
                      <a:r>
                        <a:rPr lang="en-US" sz="2400">
                          <a:latin typeface="Times New Roman"/>
                          <a:ea typeface="Times New Roman"/>
                          <a:cs typeface="Times New Roman"/>
                        </a:rPr>
                        <a:t>185</a:t>
                      </a:r>
                      <a:endParaRPr lang="ru-RU"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8.2</a:t>
                      </a:r>
                      <a:r>
                        <a:rPr lang="en-US" sz="2400">
                          <a:latin typeface="Times New Roman"/>
                          <a:ea typeface="Times New Roman"/>
                          <a:cs typeface="Times New Roman"/>
                        </a:rPr>
                        <a:t>68</a:t>
                      </a:r>
                      <a:endParaRPr lang="ru-RU"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4565">
                <a:tc>
                  <a:txBody>
                    <a:bodyPr/>
                    <a:lstStyle/>
                    <a:p>
                      <a:pPr algn="ctr">
                        <a:spcBef>
                          <a:spcPts val="300"/>
                        </a:spcBef>
                        <a:spcAft>
                          <a:spcPts val="300"/>
                        </a:spcAft>
                      </a:pPr>
                      <a:r>
                        <a:rPr lang="ru-RU" sz="2400">
                          <a:latin typeface="Times New Roman"/>
                          <a:ea typeface="Times New Roman"/>
                          <a:cs typeface="Times New Roman"/>
                        </a:rPr>
                        <a:t>25 000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14.617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1.</a:t>
                      </a:r>
                      <a:r>
                        <a:rPr lang="en-US" sz="2400">
                          <a:latin typeface="Times New Roman"/>
                          <a:ea typeface="Times New Roman"/>
                          <a:cs typeface="Times New Roman"/>
                        </a:rPr>
                        <a:t>185</a:t>
                      </a:r>
                      <a:endParaRPr lang="ru-RU"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0.328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18.658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1.</a:t>
                      </a:r>
                      <a:r>
                        <a:rPr lang="en-US" sz="2400">
                          <a:latin typeface="Times New Roman"/>
                          <a:ea typeface="Times New Roman"/>
                          <a:cs typeface="Times New Roman"/>
                        </a:rPr>
                        <a:t>529</a:t>
                      </a:r>
                      <a:endParaRPr lang="ru-RU"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10.</a:t>
                      </a:r>
                      <a:r>
                        <a:rPr lang="en-US" sz="2400">
                          <a:latin typeface="Times New Roman"/>
                          <a:ea typeface="Times New Roman"/>
                          <a:cs typeface="Times New Roman"/>
                        </a:rPr>
                        <a:t>49</a:t>
                      </a:r>
                      <a:r>
                        <a:rPr lang="ru-RU" sz="2400">
                          <a:latin typeface="Times New Roman"/>
                          <a:ea typeface="Times New Roman"/>
                          <a:cs typeface="Times New Roman"/>
                        </a:rPr>
                        <a:t>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4565">
                <a:tc>
                  <a:txBody>
                    <a:bodyPr/>
                    <a:lstStyle/>
                    <a:p>
                      <a:pPr algn="ctr">
                        <a:spcBef>
                          <a:spcPts val="300"/>
                        </a:spcBef>
                        <a:spcAft>
                          <a:spcPts val="300"/>
                        </a:spcAft>
                      </a:pPr>
                      <a:r>
                        <a:rPr lang="ru-RU" sz="2400">
                          <a:latin typeface="Times New Roman"/>
                          <a:ea typeface="Times New Roman"/>
                          <a:cs typeface="Times New Roman"/>
                        </a:rPr>
                        <a:t>30 000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20.982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en-US" sz="2400">
                          <a:latin typeface="Times New Roman"/>
                          <a:ea typeface="Times New Roman"/>
                          <a:cs typeface="Times New Roman"/>
                        </a:rPr>
                        <a:t>1</a:t>
                      </a:r>
                      <a:r>
                        <a:rPr lang="ru-RU" sz="2400">
                          <a:latin typeface="Times New Roman"/>
                          <a:ea typeface="Times New Roman"/>
                          <a:cs typeface="Times New Roman"/>
                        </a:rPr>
                        <a:t>.</a:t>
                      </a:r>
                      <a:r>
                        <a:rPr lang="en-US" sz="2400">
                          <a:latin typeface="Times New Roman"/>
                          <a:ea typeface="Times New Roman"/>
                          <a:cs typeface="Times New Roman"/>
                        </a:rPr>
                        <a:t>747</a:t>
                      </a:r>
                      <a:endParaRPr lang="ru-RU"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0.406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26.504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en-US" sz="2400">
                          <a:latin typeface="Times New Roman"/>
                          <a:ea typeface="Times New Roman"/>
                          <a:cs typeface="Times New Roman"/>
                        </a:rPr>
                        <a:t>1</a:t>
                      </a:r>
                      <a:r>
                        <a:rPr lang="ru-RU" sz="2400">
                          <a:latin typeface="Times New Roman"/>
                          <a:ea typeface="Times New Roman"/>
                          <a:cs typeface="Times New Roman"/>
                        </a:rPr>
                        <a:t>.</a:t>
                      </a:r>
                      <a:r>
                        <a:rPr lang="en-US" sz="2400">
                          <a:latin typeface="Times New Roman"/>
                          <a:ea typeface="Times New Roman"/>
                          <a:cs typeface="Times New Roman"/>
                        </a:rPr>
                        <a:t>904</a:t>
                      </a:r>
                      <a:endParaRPr lang="ru-RU"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12.</a:t>
                      </a:r>
                      <a:r>
                        <a:rPr lang="en-US" sz="2400">
                          <a:latin typeface="Times New Roman"/>
                          <a:ea typeface="Times New Roman"/>
                          <a:cs typeface="Times New Roman"/>
                        </a:rPr>
                        <a:t>823</a:t>
                      </a:r>
                      <a:endParaRPr lang="ru-RU"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4565">
                <a:tc>
                  <a:txBody>
                    <a:bodyPr/>
                    <a:lstStyle/>
                    <a:p>
                      <a:pPr algn="ctr">
                        <a:spcBef>
                          <a:spcPts val="300"/>
                        </a:spcBef>
                        <a:spcAft>
                          <a:spcPts val="300"/>
                        </a:spcAft>
                      </a:pPr>
                      <a:r>
                        <a:rPr lang="ru-RU" sz="2400">
                          <a:latin typeface="Times New Roman"/>
                          <a:ea typeface="Times New Roman"/>
                          <a:cs typeface="Times New Roman"/>
                        </a:rPr>
                        <a:t>35 000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34.429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en-US" sz="2400">
                          <a:latin typeface="Times New Roman"/>
                          <a:ea typeface="Times New Roman"/>
                          <a:cs typeface="Times New Roman"/>
                        </a:rPr>
                        <a:t>1</a:t>
                      </a:r>
                      <a:r>
                        <a:rPr lang="ru-RU" sz="2400">
                          <a:latin typeface="Times New Roman"/>
                          <a:ea typeface="Times New Roman"/>
                          <a:cs typeface="Times New Roman"/>
                        </a:rPr>
                        <a:t>.</a:t>
                      </a:r>
                      <a:r>
                        <a:rPr lang="en-US" sz="2400">
                          <a:latin typeface="Times New Roman"/>
                          <a:ea typeface="Times New Roman"/>
                          <a:cs typeface="Times New Roman"/>
                        </a:rPr>
                        <a:t>872</a:t>
                      </a:r>
                      <a:endParaRPr lang="ru-RU"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0.452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35.849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2.</a:t>
                      </a:r>
                      <a:r>
                        <a:rPr lang="en-US" sz="2400">
                          <a:latin typeface="Times New Roman"/>
                          <a:ea typeface="Times New Roman"/>
                          <a:cs typeface="Times New Roman"/>
                        </a:rPr>
                        <a:t>278</a:t>
                      </a:r>
                      <a:endParaRPr lang="ru-RU"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15.</a:t>
                      </a:r>
                      <a:r>
                        <a:rPr lang="en-US" sz="2400">
                          <a:latin typeface="Times New Roman"/>
                          <a:ea typeface="Times New Roman"/>
                          <a:cs typeface="Times New Roman"/>
                        </a:rPr>
                        <a:t>116</a:t>
                      </a:r>
                      <a:endParaRPr lang="ru-RU"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4565">
                <a:tc>
                  <a:txBody>
                    <a:bodyPr/>
                    <a:lstStyle/>
                    <a:p>
                      <a:pPr algn="ctr">
                        <a:spcBef>
                          <a:spcPts val="300"/>
                        </a:spcBef>
                        <a:spcAft>
                          <a:spcPts val="300"/>
                        </a:spcAft>
                      </a:pPr>
                      <a:r>
                        <a:rPr lang="ru-RU" sz="2400">
                          <a:latin typeface="Times New Roman"/>
                          <a:ea typeface="Times New Roman"/>
                          <a:cs typeface="Times New Roman"/>
                        </a:rPr>
                        <a:t>40 000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Bef>
                          <a:spcPts val="300"/>
                        </a:spcBef>
                        <a:spcAft>
                          <a:spcPts val="300"/>
                        </a:spcAft>
                      </a:pPr>
                      <a:r>
                        <a:rPr lang="ru-RU" sz="2400">
                          <a:latin typeface="Times New Roman"/>
                          <a:ea typeface="Times New Roman"/>
                          <a:cs typeface="Times New Roman"/>
                        </a:rPr>
                        <a:t>44.460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algn="ctr">
                        <a:spcBef>
                          <a:spcPts val="300"/>
                        </a:spcBef>
                        <a:spcAft>
                          <a:spcPts val="300"/>
                        </a:spcAft>
                      </a:pPr>
                      <a:r>
                        <a:rPr lang="en-US" sz="2400">
                          <a:latin typeface="Times New Roman"/>
                          <a:ea typeface="Times New Roman"/>
                          <a:cs typeface="Times New Roman"/>
                        </a:rPr>
                        <a:t>1</a:t>
                      </a:r>
                      <a:r>
                        <a:rPr lang="ru-RU" sz="2400">
                          <a:latin typeface="Times New Roman"/>
                          <a:ea typeface="Times New Roman"/>
                          <a:cs typeface="Times New Roman"/>
                        </a:rPr>
                        <a:t>.</a:t>
                      </a:r>
                      <a:r>
                        <a:rPr lang="en-US" sz="2400">
                          <a:latin typeface="Times New Roman"/>
                          <a:ea typeface="Times New Roman"/>
                          <a:cs typeface="Times New Roman"/>
                        </a:rPr>
                        <a:t>529</a:t>
                      </a:r>
                      <a:endParaRPr lang="ru-RU"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algn="ctr">
                        <a:spcBef>
                          <a:spcPts val="300"/>
                        </a:spcBef>
                        <a:spcAft>
                          <a:spcPts val="300"/>
                        </a:spcAft>
                      </a:pPr>
                      <a:r>
                        <a:rPr lang="ru-RU" sz="2400">
                          <a:latin typeface="Times New Roman"/>
                          <a:ea typeface="Times New Roman"/>
                          <a:cs typeface="Times New Roman"/>
                        </a:rPr>
                        <a:t>0.375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algn="ctr">
                        <a:spcBef>
                          <a:spcPts val="300"/>
                        </a:spcBef>
                        <a:spcAft>
                          <a:spcPts val="300"/>
                        </a:spcAft>
                      </a:pPr>
                      <a:r>
                        <a:rPr lang="ru-RU" sz="2400">
                          <a:latin typeface="Times New Roman"/>
                          <a:ea typeface="Times New Roman"/>
                          <a:cs typeface="Times New Roman"/>
                        </a:rPr>
                        <a:t>46.503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C9CDF"/>
                    </a:solidFill>
                  </a:tcPr>
                </a:tc>
                <a:tc>
                  <a:txBody>
                    <a:bodyPr/>
                    <a:lstStyle/>
                    <a:p>
                      <a:pPr algn="ctr">
                        <a:spcBef>
                          <a:spcPts val="300"/>
                        </a:spcBef>
                        <a:spcAft>
                          <a:spcPts val="300"/>
                        </a:spcAft>
                      </a:pPr>
                      <a:r>
                        <a:rPr lang="en-US" sz="2400">
                          <a:latin typeface="Times New Roman"/>
                          <a:ea typeface="Times New Roman"/>
                          <a:cs typeface="Times New Roman"/>
                        </a:rPr>
                        <a:t>2</a:t>
                      </a:r>
                      <a:r>
                        <a:rPr lang="ru-RU" sz="2400">
                          <a:latin typeface="Times New Roman"/>
                          <a:ea typeface="Times New Roman"/>
                          <a:cs typeface="Times New Roman"/>
                        </a:rPr>
                        <a:t>.</a:t>
                      </a:r>
                      <a:r>
                        <a:rPr lang="en-US" sz="2400">
                          <a:latin typeface="Times New Roman"/>
                          <a:ea typeface="Times New Roman"/>
                          <a:cs typeface="Times New Roman"/>
                        </a:rPr>
                        <a:t>667</a:t>
                      </a:r>
                      <a:endParaRPr lang="ru-RU" sz="2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C9CDF"/>
                    </a:solidFill>
                  </a:tcPr>
                </a:tc>
                <a:tc>
                  <a:txBody>
                    <a:bodyPr/>
                    <a:lstStyle/>
                    <a:p>
                      <a:pPr algn="ctr">
                        <a:spcBef>
                          <a:spcPts val="300"/>
                        </a:spcBef>
                        <a:spcAft>
                          <a:spcPts val="300"/>
                        </a:spcAft>
                      </a:pPr>
                      <a:r>
                        <a:rPr lang="ru-RU" sz="2400" dirty="0">
                          <a:latin typeface="Times New Roman"/>
                          <a:ea typeface="Times New Roman"/>
                          <a:cs typeface="Times New Roman"/>
                        </a:rPr>
                        <a:t>17.</a:t>
                      </a:r>
                      <a:r>
                        <a:rPr lang="en-US" sz="2400" dirty="0">
                          <a:latin typeface="Times New Roman"/>
                          <a:ea typeface="Times New Roman"/>
                          <a:cs typeface="Times New Roman"/>
                        </a:rPr>
                        <a:t>269</a:t>
                      </a:r>
                      <a:endParaRPr lang="ru-RU" sz="2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C9CDF"/>
                    </a:solidFill>
                  </a:tcPr>
                </a:tc>
              </a:tr>
            </a:tbl>
          </a:graphicData>
        </a:graphic>
      </p:graphicFrame>
      <p:sp>
        <p:nvSpPr>
          <p:cNvPr id="8" name="TextBox 7"/>
          <p:cNvSpPr txBox="1"/>
          <p:nvPr/>
        </p:nvSpPr>
        <p:spPr>
          <a:xfrm>
            <a:off x="261938" y="4705350"/>
            <a:ext cx="9290050" cy="1200329"/>
          </a:xfrm>
          <a:prstGeom prst="rect">
            <a:avLst/>
          </a:prstGeom>
          <a:noFill/>
        </p:spPr>
        <p:txBody>
          <a:bodyPr>
            <a:spAutoFit/>
          </a:bodyPr>
          <a:lstStyle/>
          <a:p>
            <a:pPr algn="l">
              <a:defRPr/>
            </a:pPr>
            <a:r>
              <a:rPr lang="en-US" dirty="0">
                <a:latin typeface="+mj-lt"/>
              </a:rPr>
              <a:t>A </a:t>
            </a:r>
            <a:r>
              <a:rPr lang="en-US" dirty="0" smtClean="0">
                <a:latin typeface="+mj-lt"/>
              </a:rPr>
              <a:t>is regular </a:t>
            </a:r>
            <a:r>
              <a:rPr lang="ru-RU" dirty="0" smtClean="0">
                <a:latin typeface="+mj-lt"/>
              </a:rPr>
              <a:t>(</a:t>
            </a:r>
            <a:r>
              <a:rPr lang="ru-RU" dirty="0">
                <a:latin typeface="+mj-lt"/>
              </a:rPr>
              <a:t>50 </a:t>
            </a:r>
            <a:r>
              <a:rPr lang="en-US" dirty="0" smtClean="0">
                <a:latin typeface="+mj-lt"/>
              </a:rPr>
              <a:t>elements per row</a:t>
            </a:r>
            <a:r>
              <a:rPr lang="ru-RU" dirty="0" smtClean="0">
                <a:latin typeface="+mj-lt"/>
              </a:rPr>
              <a:t>)</a:t>
            </a:r>
            <a:endParaRPr lang="ru-RU" dirty="0">
              <a:latin typeface="+mj-lt"/>
            </a:endParaRPr>
          </a:p>
          <a:p>
            <a:pPr algn="l">
              <a:defRPr/>
            </a:pPr>
            <a:r>
              <a:rPr lang="en-US" dirty="0">
                <a:latin typeface="+mj-lt"/>
              </a:rPr>
              <a:t>B</a:t>
            </a:r>
            <a:r>
              <a:rPr lang="ru-RU" dirty="0">
                <a:latin typeface="+mj-lt"/>
              </a:rPr>
              <a:t> </a:t>
            </a:r>
            <a:r>
              <a:rPr lang="en-US" dirty="0" smtClean="0">
                <a:latin typeface="+mj-lt"/>
              </a:rPr>
              <a:t>is with increasing number of nonzero elements</a:t>
            </a:r>
            <a:endParaRPr lang="ru-RU" dirty="0">
              <a:latin typeface="+mj-lt"/>
            </a:endParaRPr>
          </a:p>
          <a:p>
            <a:pPr algn="l">
              <a:defRPr/>
            </a:pPr>
            <a:endParaRPr lang="ru-RU" dirty="0">
              <a:latin typeface="+mj-lt"/>
            </a:endParaRPr>
          </a:p>
          <a:p>
            <a:pPr algn="l">
              <a:defRPr/>
            </a:pPr>
            <a:r>
              <a:rPr lang="en-US" dirty="0" smtClean="0">
                <a:latin typeface="+mj-lt"/>
              </a:rPr>
              <a:t>Considerably better results on execution time are observed</a:t>
            </a:r>
            <a:endParaRPr lang="ru-RU" dirty="0">
              <a:latin typeface="+mj-lt"/>
            </a:endParaRP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Заголовок 1"/>
          <p:cNvSpPr>
            <a:spLocks noGrp="1"/>
          </p:cNvSpPr>
          <p:nvPr>
            <p:ph type="title"/>
          </p:nvPr>
        </p:nvSpPr>
        <p:spPr/>
        <p:txBody>
          <a:bodyPr/>
          <a:lstStyle/>
          <a:p>
            <a:r>
              <a:rPr lang="en-US" dirty="0" smtClean="0"/>
              <a:t>Parallel implementation</a:t>
            </a:r>
            <a:r>
              <a:rPr lang="ru-RU" dirty="0" smtClean="0"/>
              <a:t>…</a:t>
            </a:r>
          </a:p>
        </p:txBody>
      </p:sp>
      <p:sp>
        <p:nvSpPr>
          <p:cNvPr id="3" name="Содержимое 2"/>
          <p:cNvSpPr>
            <a:spLocks noGrp="1"/>
          </p:cNvSpPr>
          <p:nvPr>
            <p:ph idx="1"/>
          </p:nvPr>
        </p:nvSpPr>
        <p:spPr/>
        <p:txBody>
          <a:bodyPr/>
          <a:lstStyle/>
          <a:p>
            <a:pPr>
              <a:defRPr/>
            </a:pPr>
            <a:r>
              <a:rPr lang="en-US" b="1" dirty="0" err="1" smtClean="0"/>
              <a:t>OpenMP</a:t>
            </a:r>
            <a:endParaRPr lang="en-US" b="1" dirty="0" smtClean="0"/>
          </a:p>
          <a:p>
            <a:pPr>
              <a:defRPr/>
            </a:pPr>
            <a:r>
              <a:rPr lang="en-US" dirty="0" smtClean="0"/>
              <a:t>Project </a:t>
            </a:r>
            <a:r>
              <a:rPr lang="ru-RU" b="1" dirty="0" smtClean="0"/>
              <a:t>06_</a:t>
            </a:r>
            <a:r>
              <a:rPr lang="en-US" b="1" dirty="0" err="1" smtClean="0"/>
              <a:t>OpenMP</a:t>
            </a:r>
            <a:endParaRPr lang="ru-RU" dirty="0" smtClean="0"/>
          </a:p>
          <a:p>
            <a:pPr>
              <a:defRPr/>
            </a:pPr>
            <a:r>
              <a:rPr lang="en-US" dirty="0" smtClean="0"/>
              <a:t>The algorithm parallelization idea</a:t>
            </a:r>
            <a:r>
              <a:rPr lang="ru-RU" dirty="0" smtClean="0"/>
              <a:t> (</a:t>
            </a:r>
            <a:r>
              <a:rPr lang="en-US" dirty="0" smtClean="0"/>
              <a:t>for the optimized implementation of the general algorithm</a:t>
            </a:r>
            <a:r>
              <a:rPr lang="ru-RU" dirty="0" smtClean="0"/>
              <a:t>) </a:t>
            </a:r>
            <a:r>
              <a:rPr lang="en-US" dirty="0" smtClean="0"/>
              <a:t>is rather clear:</a:t>
            </a:r>
          </a:p>
          <a:p>
            <a:pPr lvl="1">
              <a:defRPr/>
            </a:pPr>
            <a:r>
              <a:rPr lang="en-US" dirty="0" smtClean="0">
                <a:ea typeface="+mn-ea"/>
              </a:rPr>
              <a:t>In the outer loop go over the rows of the matrix A and work with them independently</a:t>
            </a:r>
            <a:r>
              <a:rPr lang="ru-RU" dirty="0" smtClean="0">
                <a:ea typeface="+mn-ea"/>
              </a:rPr>
              <a:t>. </a:t>
            </a:r>
            <a:endParaRPr lang="en-US" dirty="0" smtClean="0">
              <a:ea typeface="+mn-ea"/>
            </a:endParaRPr>
          </a:p>
          <a:p>
            <a:pPr lvl="1">
              <a:defRPr/>
            </a:pPr>
            <a:r>
              <a:rPr lang="en-US" dirty="0" smtClean="0">
                <a:ea typeface="+mn-ea"/>
              </a:rPr>
              <a:t>Therefore, a natural parallelism variant is to distribute the rows among the threads</a:t>
            </a:r>
            <a:r>
              <a:rPr lang="ru-RU" dirty="0" smtClean="0">
                <a:ea typeface="+mn-ea"/>
              </a:rPr>
              <a:t>.</a:t>
            </a:r>
            <a:endParaRPr lang="en-US" dirty="0" smtClean="0">
              <a:ea typeface="+mn-ea"/>
            </a:endParaRPr>
          </a:p>
          <a:p>
            <a:pPr>
              <a:defRPr/>
            </a:pPr>
            <a:r>
              <a:rPr lang="en-US" b="1" dirty="0" smtClean="0"/>
              <a:t>Problem</a:t>
            </a:r>
            <a:r>
              <a:rPr lang="en-US" dirty="0" smtClean="0"/>
              <a:t>: </a:t>
            </a:r>
            <a:r>
              <a:rPr lang="ru-RU" dirty="0" smtClean="0"/>
              <a:t> </a:t>
            </a:r>
            <a:r>
              <a:rPr lang="en-US" dirty="0" smtClean="0"/>
              <a:t>to provide the data structures for every thread</a:t>
            </a:r>
            <a:r>
              <a:rPr lang="ru-RU" dirty="0" smtClean="0"/>
              <a:t> (</a:t>
            </a:r>
            <a:r>
              <a:rPr lang="en-US" dirty="0" smtClean="0"/>
              <a:t>to solve a problem of accessing </a:t>
            </a:r>
            <a:r>
              <a:rPr lang="en-US" dirty="0"/>
              <a:t>the </a:t>
            </a:r>
            <a:r>
              <a:rPr lang="en-US" dirty="0" smtClean="0"/>
              <a:t>STL-vectors</a:t>
            </a:r>
            <a:r>
              <a:rPr lang="ru-RU" dirty="0" smtClean="0"/>
              <a:t>, </a:t>
            </a:r>
            <a:r>
              <a:rPr lang="en-US" b="1" dirty="0" err="1" smtClean="0"/>
              <a:t>push_back</a:t>
            </a:r>
            <a:r>
              <a:rPr lang="en-US" b="1" dirty="0" smtClean="0"/>
              <a:t>()</a:t>
            </a:r>
            <a:r>
              <a:rPr lang="ru-RU" dirty="0" smtClean="0"/>
              <a:t>).</a:t>
            </a:r>
            <a:endParaRPr lang="ru-RU" dirty="0"/>
          </a:p>
        </p:txBody>
      </p:sp>
      <p:sp>
        <p:nvSpPr>
          <p:cNvPr id="120836"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F1E7317B-117F-491D-8F17-D70B8818A779}" type="slidenum">
              <a:rPr lang="ru-RU" smtClean="0"/>
              <a:pPr>
                <a:defRPr/>
              </a:pPr>
              <a:t>98</a:t>
            </a:fld>
            <a:endParaRPr lang="ru-RU"/>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Заголовок 1"/>
          <p:cNvSpPr>
            <a:spLocks noGrp="1"/>
          </p:cNvSpPr>
          <p:nvPr>
            <p:ph type="title"/>
          </p:nvPr>
        </p:nvSpPr>
        <p:spPr/>
        <p:txBody>
          <a:bodyPr/>
          <a:lstStyle/>
          <a:p>
            <a:r>
              <a:rPr lang="en-US" dirty="0"/>
              <a:t>Parallel implementation</a:t>
            </a:r>
            <a:r>
              <a:rPr lang="ru-RU" dirty="0"/>
              <a:t>…</a:t>
            </a:r>
            <a:endParaRPr lang="ru-RU" dirty="0" smtClean="0"/>
          </a:p>
        </p:txBody>
      </p:sp>
      <p:sp>
        <p:nvSpPr>
          <p:cNvPr id="121859" name="Содержимое 2"/>
          <p:cNvSpPr>
            <a:spLocks noGrp="1"/>
          </p:cNvSpPr>
          <p:nvPr>
            <p:ph idx="1"/>
          </p:nvPr>
        </p:nvSpPr>
        <p:spPr/>
        <p:txBody>
          <a:bodyPr/>
          <a:lstStyle/>
          <a:p>
            <a:r>
              <a:rPr lang="en-US" dirty="0" smtClean="0"/>
              <a:t>Duplicate the structures </a:t>
            </a:r>
            <a:r>
              <a:rPr lang="ru-RU" b="1" dirty="0" err="1" smtClean="0"/>
              <a:t>columns</a:t>
            </a:r>
            <a:r>
              <a:rPr lang="ru-RU" dirty="0" smtClean="0"/>
              <a:t>, </a:t>
            </a:r>
            <a:r>
              <a:rPr lang="ru-RU" b="1" dirty="0" err="1" smtClean="0"/>
              <a:t>values</a:t>
            </a:r>
            <a:r>
              <a:rPr lang="ru-RU" dirty="0" smtClean="0"/>
              <a:t> </a:t>
            </a:r>
            <a:r>
              <a:rPr lang="en-US" dirty="0"/>
              <a:t>according to the number of </a:t>
            </a:r>
            <a:r>
              <a:rPr lang="en-US" dirty="0" smtClean="0"/>
              <a:t>the rows</a:t>
            </a:r>
            <a:r>
              <a:rPr lang="ru-RU" dirty="0" smtClean="0"/>
              <a:t>.</a:t>
            </a:r>
          </a:p>
          <a:p>
            <a:pPr>
              <a:buFont typeface="Wingdings" pitchFamily="2" charset="2"/>
              <a:buNone/>
            </a:pPr>
            <a:r>
              <a:rPr lang="en-US" dirty="0" smtClean="0"/>
              <a:t>Merge them at the end</a:t>
            </a:r>
            <a:r>
              <a:rPr lang="ru-RU" dirty="0" smtClean="0"/>
              <a:t>.</a:t>
            </a:r>
          </a:p>
          <a:p>
            <a:pPr>
              <a:buFont typeface="Wingdings" pitchFamily="2" charset="2"/>
              <a:buNone/>
            </a:pPr>
            <a:endParaRPr lang="ru-RU" dirty="0" smtClean="0"/>
          </a:p>
          <a:p>
            <a:r>
              <a:rPr lang="en-US" dirty="0" smtClean="0"/>
              <a:t>Define an array </a:t>
            </a:r>
            <a:r>
              <a:rPr lang="en-US" b="1" dirty="0" smtClean="0"/>
              <a:t>temp</a:t>
            </a:r>
            <a:r>
              <a:rPr lang="ru-RU" dirty="0" smtClean="0"/>
              <a:t> </a:t>
            </a:r>
            <a:r>
              <a:rPr lang="en-US" dirty="0" smtClean="0"/>
              <a:t>as local within every thread</a:t>
            </a:r>
            <a:r>
              <a:rPr lang="ru-RU" dirty="0" smtClean="0"/>
              <a:t>.</a:t>
            </a:r>
          </a:p>
          <a:p>
            <a:endParaRPr lang="ru-RU" dirty="0" smtClean="0"/>
          </a:p>
          <a:p>
            <a:r>
              <a:rPr lang="en-US" dirty="0" smtClean="0"/>
              <a:t>The array </a:t>
            </a:r>
            <a:r>
              <a:rPr lang="en-US" b="1" dirty="0" err="1" smtClean="0"/>
              <a:t>row_index</a:t>
            </a:r>
            <a:r>
              <a:rPr lang="en-US" dirty="0" smtClean="0"/>
              <a:t> </a:t>
            </a:r>
            <a:r>
              <a:rPr lang="en-US" dirty="0"/>
              <a:t>is processed </a:t>
            </a:r>
            <a:r>
              <a:rPr lang="en-US" dirty="0" smtClean="0"/>
              <a:t>conflict-free </a:t>
            </a:r>
            <a:r>
              <a:rPr lang="ru-RU" dirty="0" smtClean="0"/>
              <a:t>– </a:t>
            </a:r>
            <a:r>
              <a:rPr lang="en-US" dirty="0" smtClean="0"/>
              <a:t>we work with the cells corresponding to the rows</a:t>
            </a:r>
            <a:r>
              <a:rPr lang="ru-RU" dirty="0" smtClean="0"/>
              <a:t>. </a:t>
            </a:r>
            <a:r>
              <a:rPr lang="en-US" dirty="0" smtClean="0"/>
              <a:t>Restore the normal state at the end</a:t>
            </a:r>
            <a:r>
              <a:rPr lang="ru-RU" dirty="0" smtClean="0"/>
              <a:t>.</a:t>
            </a:r>
          </a:p>
          <a:p>
            <a:endParaRPr lang="ru-RU" dirty="0" smtClean="0"/>
          </a:p>
          <a:p>
            <a:endParaRPr lang="ru-RU" dirty="0" smtClean="0"/>
          </a:p>
        </p:txBody>
      </p:sp>
      <p:sp>
        <p:nvSpPr>
          <p:cNvPr id="121860" name="Дата 3"/>
          <p:cNvSpPr>
            <a:spLocks noGrp="1"/>
          </p:cNvSpPr>
          <p:nvPr>
            <p:ph type="dt" sz="quarter" idx="10"/>
          </p:nvPr>
        </p:nvSpPr>
        <p:spPr>
          <a:noFill/>
        </p:spPr>
        <p:txBody>
          <a:bodyPr/>
          <a:lstStyle/>
          <a:p>
            <a:r>
              <a:rPr lang="en-US" dirty="0" smtClean="0"/>
              <a:t>N. Novgorod, 2014.</a:t>
            </a:r>
            <a:endParaRPr lang="ru-RU" dirty="0"/>
          </a:p>
        </p:txBody>
      </p:sp>
      <p:sp>
        <p:nvSpPr>
          <p:cNvPr id="5" name="Нижний колонтитул 4"/>
          <p:cNvSpPr>
            <a:spLocks noGrp="1"/>
          </p:cNvSpPr>
          <p:nvPr>
            <p:ph type="ftr" sz="quarter" idx="11"/>
          </p:nvPr>
        </p:nvSpPr>
        <p:spPr/>
        <p:txBody>
          <a:bodyPr/>
          <a:lstStyle/>
          <a:p>
            <a:pPr>
              <a:defRPr/>
            </a:pPr>
            <a:r>
              <a:rPr lang="en-US" dirty="0" smtClean="0"/>
              <a:t>Sparse matrix multiplication</a:t>
            </a:r>
            <a:endParaRPr lang="ru-RU" dirty="0"/>
          </a:p>
        </p:txBody>
      </p:sp>
      <p:sp>
        <p:nvSpPr>
          <p:cNvPr id="6" name="Номер слайда 5"/>
          <p:cNvSpPr>
            <a:spLocks noGrp="1"/>
          </p:cNvSpPr>
          <p:nvPr>
            <p:ph type="sldNum" sz="quarter" idx="12"/>
          </p:nvPr>
        </p:nvSpPr>
        <p:spPr/>
        <p:txBody>
          <a:bodyPr/>
          <a:lstStyle/>
          <a:p>
            <a:pPr>
              <a:defRPr/>
            </a:pPr>
            <a:fld id="{BA3E9D99-EA64-406A-8A26-814D4164F365}" type="slidenum">
              <a:rPr lang="ru-RU" smtClean="0"/>
              <a:pPr>
                <a:defRPr/>
              </a:pPr>
              <a:t>99</a:t>
            </a:fld>
            <a:endParaRPr lang="ru-RU"/>
          </a:p>
        </p:txBody>
      </p:sp>
    </p:spTree>
  </p:cSld>
  <p:clrMapOvr>
    <a:masterClrMapping/>
  </p:clrMapOvr>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6766</TotalTime>
  <Words>9396</Words>
  <Application>Microsoft Office PowerPoint</Application>
  <PresentationFormat>Лист A4 (210x297 мм)</PresentationFormat>
  <Paragraphs>1529</Paragraphs>
  <Slides>133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133</vt:i4>
      </vt:variant>
    </vt:vector>
  </HeadingPairs>
  <TitlesOfParts>
    <vt:vector size="134" baseType="lpstr">
      <vt:lpstr>Оформление по умолчанию</vt:lpstr>
      <vt:lpstr>Слайд 1</vt:lpstr>
      <vt:lpstr>Content</vt:lpstr>
      <vt:lpstr>Слайд 3</vt:lpstr>
      <vt:lpstr>Objectives…</vt:lpstr>
      <vt:lpstr>Objectives</vt:lpstr>
      <vt:lpstr>Слайд 6</vt:lpstr>
      <vt:lpstr>Problem statement</vt:lpstr>
      <vt:lpstr> Example: C = A * B</vt:lpstr>
      <vt:lpstr>Слайд 9</vt:lpstr>
      <vt:lpstr>Test infrastructure</vt:lpstr>
      <vt:lpstr>Слайд 11</vt:lpstr>
      <vt:lpstr>CRS (CSR) format…</vt:lpstr>
      <vt:lpstr>CRS (CSR) format</vt:lpstr>
      <vt:lpstr>Слайд 14</vt:lpstr>
      <vt:lpstr>Test problems generation…</vt:lpstr>
      <vt:lpstr>Test problems generation…</vt:lpstr>
      <vt:lpstr>Test problems generation…</vt:lpstr>
      <vt:lpstr>Test problems generation…</vt:lpstr>
      <vt:lpstr>Test problems generation…</vt:lpstr>
      <vt:lpstr>Test problems generation. Test matrices</vt:lpstr>
      <vt:lpstr>Test problems generation. Test matrices</vt:lpstr>
      <vt:lpstr>Слайд 22</vt:lpstr>
      <vt:lpstr>Auxiliary functions…</vt:lpstr>
      <vt:lpstr>Auxiliary functions…</vt:lpstr>
      <vt:lpstr>Auxiliary functions…</vt:lpstr>
      <vt:lpstr>Auxiliary functions…</vt:lpstr>
      <vt:lpstr>Auxiliary functions…</vt:lpstr>
      <vt:lpstr>Auxiliary functions…</vt:lpstr>
      <vt:lpstr>Слайд 29</vt:lpstr>
      <vt:lpstr>Слайд 30</vt:lpstr>
      <vt:lpstr>Слайд 31</vt:lpstr>
      <vt:lpstr>Слайд 32</vt:lpstr>
      <vt:lpstr>Auxiliary functions…</vt:lpstr>
      <vt:lpstr>Auxiliary functions</vt:lpstr>
      <vt:lpstr>Слайд 35</vt:lpstr>
      <vt:lpstr>Naive sequential version…</vt:lpstr>
      <vt:lpstr>Naive sequential version…</vt:lpstr>
      <vt:lpstr>Naive sequential version…</vt:lpstr>
      <vt:lpstr>Naive sequential version…</vt:lpstr>
      <vt:lpstr>Naive sequential version…</vt:lpstr>
      <vt:lpstr>Naive sequential version…</vt:lpstr>
      <vt:lpstr>Naive sequential version…</vt:lpstr>
      <vt:lpstr>Naive sequential version…</vt:lpstr>
      <vt:lpstr>Naive sequential version…</vt:lpstr>
      <vt:lpstr>Naive sequential version…</vt:lpstr>
      <vt:lpstr>Naive sequential version…</vt:lpstr>
      <vt:lpstr>Naive sequential version…</vt:lpstr>
      <vt:lpstr>Naive sequential version…</vt:lpstr>
      <vt:lpstr>Naive sequential version…</vt:lpstr>
      <vt:lpstr>Naive sequential version…</vt:lpstr>
      <vt:lpstr>Naive sequential version…</vt:lpstr>
      <vt:lpstr>Слайд 52</vt:lpstr>
      <vt:lpstr>Naive sequential version…</vt:lpstr>
      <vt:lpstr>Naive sequential version…</vt:lpstr>
      <vt:lpstr>Naive sequential version…</vt:lpstr>
      <vt:lpstr>Naive sequential version</vt:lpstr>
      <vt:lpstr>Optimized sequential version. Algorithmic optimization. Approach 1…</vt:lpstr>
      <vt:lpstr>Optimized sequential version. Algorithmic optimization. Approach 1…</vt:lpstr>
      <vt:lpstr>Optimized sequential version. Algorithmic optimization. Approach 1…</vt:lpstr>
      <vt:lpstr>Optimized sequential version. Algorithmic optimization. Approach 1…</vt:lpstr>
      <vt:lpstr>Оптимизированная последовательная версия. Алгоритмическая оптимизация. Подход 1…</vt:lpstr>
      <vt:lpstr>Optimized sequential version. Algorithmic optimization. Approach 1…</vt:lpstr>
      <vt:lpstr>Optimized sequential version. Algorithmic optimization. Approach 1…</vt:lpstr>
      <vt:lpstr>Optimized sequential version. Algorithmic optimization. Approach 1…</vt:lpstr>
      <vt:lpstr>Optimized sequential version. Algorithmic optimization. Approach 2…</vt:lpstr>
      <vt:lpstr>Optimized sequential version. Algorithmic optimization. Approach 2…</vt:lpstr>
      <vt:lpstr>Оптимизированная последовательная версия. Алгоритмическая оптимизация. Подход 2…</vt:lpstr>
      <vt:lpstr>Optimized sequential version. Algorithmic optimization. Approach 2…</vt:lpstr>
      <vt:lpstr>Optimized sequential version. Algorithmic optimization. Approach 2…</vt:lpstr>
      <vt:lpstr>Optimized sequential version. Algorithmic optimization. Approach 2…</vt:lpstr>
      <vt:lpstr>Optimized sequential version. Algorithmic optimization. Approach 2…</vt:lpstr>
      <vt:lpstr>Optimized sequential version. Algorithmic optimization. Approach 2…</vt:lpstr>
      <vt:lpstr>Optimized sequential version. Algorithmic optimization. Approach 2…</vt:lpstr>
      <vt:lpstr>Optimized sequential version. Algorithmic optimization. Approach 2…</vt:lpstr>
      <vt:lpstr>Optimized sequential version. Algorithmic optimization. Approach 2…</vt:lpstr>
      <vt:lpstr>Optimized sequential version. Algorithmic optimization. Approach 2…</vt:lpstr>
      <vt:lpstr>Program optimization. Finishing touches…</vt:lpstr>
      <vt:lpstr>Program optimization. Finishing touches…</vt:lpstr>
      <vt:lpstr>Program optimization. Finishing touches…</vt:lpstr>
      <vt:lpstr>Program optimization. Finishing touches…</vt:lpstr>
      <vt:lpstr>Program optimization. Finishing touches…</vt:lpstr>
      <vt:lpstr>Program optimization. Finishing touches…</vt:lpstr>
      <vt:lpstr>Program optimization. Finishing touches…</vt:lpstr>
      <vt:lpstr>Program optimization. Finishing touches…</vt:lpstr>
      <vt:lpstr>Program optimization. Finishing touches</vt:lpstr>
      <vt:lpstr>Two-phase sequential implementation…</vt:lpstr>
      <vt:lpstr>Two-phase sequential implementation…</vt:lpstr>
      <vt:lpstr>Two-phase sequential implementation…</vt:lpstr>
      <vt:lpstr>Two-phase sequential implementation…</vt:lpstr>
      <vt:lpstr>Two-phase sequential implementation…</vt:lpstr>
      <vt:lpstr>Двухфазная последовательная реализация…</vt:lpstr>
      <vt:lpstr>Two-phase sequential implementation…</vt:lpstr>
      <vt:lpstr>Two-phase sequential implementation…</vt:lpstr>
      <vt:lpstr>Two-phase sequential implementation</vt:lpstr>
      <vt:lpstr>Gustavson algorithm…</vt:lpstr>
      <vt:lpstr>Gustavson algorithm…</vt:lpstr>
      <vt:lpstr>Gustavson algorithm</vt:lpstr>
      <vt:lpstr>Parallel implementation…</vt:lpstr>
      <vt:lpstr>Parallel implementation…</vt:lpstr>
      <vt:lpstr>Слайд 100</vt:lpstr>
      <vt:lpstr>Слайд 101</vt:lpstr>
      <vt:lpstr>Parallel implementation…</vt:lpstr>
      <vt:lpstr>Parallel implementation…</vt:lpstr>
      <vt:lpstr>Parallel implementation…</vt:lpstr>
      <vt:lpstr>Parallel implementation…</vt:lpstr>
      <vt:lpstr>Parallel implementation…</vt:lpstr>
      <vt:lpstr>Parallel implementation…</vt:lpstr>
      <vt:lpstr>Параллельная реализация…</vt:lpstr>
      <vt:lpstr>Parallel implementation…</vt:lpstr>
      <vt:lpstr>Parallel implementation…</vt:lpstr>
      <vt:lpstr>Parallel implementation…</vt:lpstr>
      <vt:lpstr>Parallel implementation…</vt:lpstr>
      <vt:lpstr>Parallel implementation…</vt:lpstr>
      <vt:lpstr>Parallel implementation…</vt:lpstr>
      <vt:lpstr>Parallel implementation…</vt:lpstr>
      <vt:lpstr>Parallel implementation…</vt:lpstr>
      <vt:lpstr>Parallel implementation…</vt:lpstr>
      <vt:lpstr>Parallel implementation…</vt:lpstr>
      <vt:lpstr>Parallel implementation…</vt:lpstr>
      <vt:lpstr>Parallel implementation…</vt:lpstr>
      <vt:lpstr>Parallel implementation…</vt:lpstr>
      <vt:lpstr>Parallel implementation</vt:lpstr>
      <vt:lpstr>Exercises…</vt:lpstr>
      <vt:lpstr>Exercises…</vt:lpstr>
      <vt:lpstr>Exercises…</vt:lpstr>
      <vt:lpstr>Exercises…</vt:lpstr>
      <vt:lpstr>Exercises…</vt:lpstr>
      <vt:lpstr>Exercises…</vt:lpstr>
      <vt:lpstr>Exercises</vt:lpstr>
      <vt:lpstr>Used information sources</vt:lpstr>
      <vt:lpstr>References…</vt:lpstr>
      <vt:lpstr>References</vt:lpstr>
      <vt:lpstr>Internet resources</vt:lpstr>
    </vt:vector>
  </TitlesOfParts>
  <Company>Нижегородский университет</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Параллельные методы сортировки</dc:title>
  <dc:creator>Гергель В.П.</dc:creator>
  <dc:description>Версия 1.2 от 30.12.2005</dc:description>
  <cp:lastModifiedBy>bka</cp:lastModifiedBy>
  <cp:revision>1695</cp:revision>
  <dcterms:created xsi:type="dcterms:W3CDTF">2004-08-14T10:27:56Z</dcterms:created>
  <dcterms:modified xsi:type="dcterms:W3CDTF">2014-12-07T18:15:43Z</dcterms:modified>
</cp:coreProperties>
</file>