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478" r:id="rId2"/>
    <p:sldId id="639" r:id="rId3"/>
    <p:sldId id="723" r:id="rId4"/>
    <p:sldId id="724" r:id="rId5"/>
    <p:sldId id="671" r:id="rId6"/>
    <p:sldId id="673" r:id="rId7"/>
    <p:sldId id="672" r:id="rId8"/>
    <p:sldId id="674" r:id="rId9"/>
    <p:sldId id="719" r:id="rId10"/>
    <p:sldId id="675" r:id="rId11"/>
    <p:sldId id="676" r:id="rId12"/>
    <p:sldId id="678" r:id="rId13"/>
    <p:sldId id="677" r:id="rId14"/>
    <p:sldId id="680" r:id="rId15"/>
    <p:sldId id="720" r:id="rId16"/>
    <p:sldId id="725" r:id="rId17"/>
    <p:sldId id="726" r:id="rId18"/>
    <p:sldId id="682" r:id="rId19"/>
    <p:sldId id="721" r:id="rId20"/>
    <p:sldId id="722" r:id="rId21"/>
    <p:sldId id="683" r:id="rId22"/>
    <p:sldId id="684" r:id="rId23"/>
    <p:sldId id="685" r:id="rId24"/>
    <p:sldId id="686" r:id="rId25"/>
    <p:sldId id="727" r:id="rId26"/>
    <p:sldId id="728" r:id="rId27"/>
    <p:sldId id="729" r:id="rId28"/>
    <p:sldId id="654" r:id="rId29"/>
    <p:sldId id="596" r:id="rId30"/>
    <p:sldId id="598" r:id="rId31"/>
    <p:sldId id="513" r:id="rId3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63D"/>
    <a:srgbClr val="0969C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222" autoAdjust="0"/>
    <p:restoredTop sz="99857" autoAdjust="0"/>
  </p:normalViewPr>
  <p:slideViewPr>
    <p:cSldViewPr>
      <p:cViewPr varScale="1">
        <p:scale>
          <a:sx n="93" d="100"/>
          <a:sy n="93" d="100"/>
        </p:scale>
        <p:origin x="-64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EC67460-2BDE-49D4-BCDA-2438E8F75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9804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2FC87BE-2688-4BA5-B409-74D456E4C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07920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062EF3-6BF8-4716-8F78-D35C335C8036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03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B31E7-499A-41BB-A1B4-2E4512E276D9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13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29B000-CA2A-46B8-AE8D-54FBE23D4EC5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34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34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116400-FFB5-458A-B862-AF65F5445209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44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44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65224E-38F2-439F-A4E1-28C5E3426524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54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9017A6-F27B-465C-BD63-052994A28411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65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9AD31D-19F1-4601-8A9C-9D7C8B4A3F05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0752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3A05B4-A553-4F58-A90D-291DC1951A3A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911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27075F-5C23-4F28-9D0D-4CD24D0FFDC3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931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D42661-67D7-47D6-A0A6-96844AF37E44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942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277442-D5EA-4409-87BC-CD26DD44E700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952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907603-1A00-4CEF-9A30-D49A5CB56164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962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C8F7B8-94A2-4797-AE3A-82720BA56F04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AC0CF6-6F81-400F-8AA5-A556E6CD3CE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83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983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D26549-092E-44F4-9E87-A2F70EBE1566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993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E0D5EF-DEA3-48C7-9DD2-EB02ECFD9699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0" y="115888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BACEA-6B85-4C9C-9F23-57C189C03A5F}" type="slidenum">
              <a:rPr lang="ru-RU"/>
              <a:pPr>
                <a:defRPr/>
              </a:pPr>
              <a:t>‹#›</a:t>
            </a:fld>
            <a:r>
              <a:rPr lang="ru-RU" dirty="0"/>
              <a:t> </a:t>
            </a:r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D1A44-2EB0-48B2-9A63-4D5F13743C60}" type="slidenum">
              <a:rPr lang="ru-RU"/>
              <a:pPr>
                <a:defRPr/>
              </a:pPr>
              <a:t>‹#›</a:t>
            </a:fld>
            <a:r>
              <a:rPr lang="ru-RU" dirty="0"/>
              <a:t> из 40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10325"/>
            <a:ext cx="57610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</a:defRPr>
            </a:lvl1pPr>
          </a:lstStyle>
          <a:p>
            <a:pPr>
              <a:defRPr/>
            </a:pPr>
            <a:fld id="{3269156F-4948-4A89-AD44-29598FF14F32}" type="slidenum">
              <a:rPr lang="ru-RU"/>
              <a:pPr>
                <a:defRPr/>
              </a:pPr>
              <a:t>‹#›</a:t>
            </a:fld>
            <a:r>
              <a:rPr lang="ru-RU" dirty="0"/>
              <a:t> из 30</a:t>
            </a: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8442" name="Picture 13" descr="NNGU_Logo_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software.intel.com/sites/products/documentation/hpc/mkl/mklman.pdf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mailto:barkalov@fup.unn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196581"/>
            <a:ext cx="8420100" cy="1477328"/>
          </a:xfrm>
        </p:spPr>
        <p:txBody>
          <a:bodyPr>
            <a:spAutoFit/>
          </a:bodyPr>
          <a:lstStyle/>
          <a:p>
            <a:pPr algn="ctr" eaLnBrk="1" hangingPunct="1"/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 methods for solving system of linear equations</a:t>
            </a:r>
            <a:endParaRPr 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13166" y="5591175"/>
            <a:ext cx="273637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2000" dirty="0" smtClean="0">
                <a:latin typeface="Arial" charset="0"/>
              </a:rPr>
              <a:t>K.A. </a:t>
            </a:r>
            <a:r>
              <a:rPr lang="en-US" sz="2000" smtClean="0">
                <a:latin typeface="Arial" charset="0"/>
              </a:rPr>
              <a:t>Barkalov</a:t>
            </a:r>
            <a:r>
              <a:rPr lang="ru-RU" sz="2000" smtClean="0">
                <a:latin typeface="Arial" charset="0"/>
              </a:rPr>
              <a:t>,</a:t>
            </a:r>
            <a:endParaRPr lang="ru-RU" sz="2000" dirty="0">
              <a:latin typeface="Arial" charset="0"/>
            </a:endParaRPr>
          </a:p>
          <a:p>
            <a:pPr algn="l"/>
            <a:r>
              <a:rPr lang="en-US" sz="2000" dirty="0">
                <a:latin typeface="Arial" charset="0"/>
              </a:rPr>
              <a:t>Software department</a:t>
            </a:r>
            <a:endParaRPr lang="ru-RU" sz="2000" dirty="0">
              <a:latin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41505" y="4724400"/>
            <a:ext cx="288004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i="1" dirty="0">
                <a:solidFill>
                  <a:srgbClr val="000000"/>
                </a:solidFill>
                <a:latin typeface="Arial" charset="0"/>
              </a:rPr>
              <a:t>With the support of 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Modification of CRS format</a:t>
            </a:r>
            <a:endParaRPr lang="ru-RU" sz="2800" dirty="0" smtClean="0"/>
          </a:p>
        </p:txBody>
      </p:sp>
      <p:sp>
        <p:nvSpPr>
          <p:cNvPr id="14341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According to CRS, the rows are considered in order (fast access to the rows) while the elements within the row could be:</a:t>
            </a:r>
            <a:endParaRPr lang="ru-RU" dirty="0" smtClean="0"/>
          </a:p>
          <a:p>
            <a:pPr lvl="1">
              <a:defRPr/>
            </a:pPr>
            <a:r>
              <a:rPr lang="en-US" sz="2200" dirty="0" smtClean="0"/>
              <a:t>Ordered </a:t>
            </a:r>
            <a:r>
              <a:rPr lang="ru-RU" sz="2200" dirty="0" smtClean="0"/>
              <a:t>(</a:t>
            </a:r>
            <a:r>
              <a:rPr lang="en-US" sz="2200" dirty="0" smtClean="0"/>
              <a:t>fast element search, the order should be maintained</a:t>
            </a:r>
            <a:r>
              <a:rPr lang="ru-RU" sz="2200" dirty="0" smtClean="0"/>
              <a:t>)</a:t>
            </a:r>
            <a:r>
              <a:rPr lang="en-US" sz="2200" dirty="0" smtClean="0"/>
              <a:t>;</a:t>
            </a:r>
            <a:endParaRPr lang="ru-RU" sz="2200" dirty="0" smtClean="0"/>
          </a:p>
          <a:p>
            <a:pPr lvl="1">
              <a:defRPr/>
            </a:pPr>
            <a:r>
              <a:rPr lang="en-US" sz="2200" dirty="0" smtClean="0"/>
              <a:t>Disordered </a:t>
            </a:r>
            <a:r>
              <a:rPr lang="ru-RU" sz="2200" dirty="0" smtClean="0"/>
              <a:t>(</a:t>
            </a:r>
            <a:r>
              <a:rPr lang="en-US" sz="2200" dirty="0" smtClean="0"/>
              <a:t>exhaustive search, the order </a:t>
            </a:r>
            <a:r>
              <a:rPr lang="en-US" sz="2200" dirty="0"/>
              <a:t>is not maintained</a:t>
            </a:r>
            <a:r>
              <a:rPr lang="ru-RU" sz="2200" dirty="0" smtClean="0"/>
              <a:t>).</a:t>
            </a:r>
          </a:p>
          <a:p>
            <a:pPr>
              <a:defRPr/>
            </a:pPr>
            <a:r>
              <a:rPr lang="ru-RU" dirty="0" smtClean="0"/>
              <a:t>CRS</a:t>
            </a:r>
            <a:r>
              <a:rPr lang="en-US" dirty="0" smtClean="0"/>
              <a:t> with four arrays</a:t>
            </a:r>
            <a:r>
              <a:rPr lang="ru-RU" dirty="0" smtClean="0"/>
              <a:t>.</a:t>
            </a:r>
          </a:p>
          <a:p>
            <a:pPr lvl="1">
              <a:defRPr/>
            </a:pPr>
            <a:r>
              <a:rPr lang="en-US" sz="2200" dirty="0" smtClean="0">
                <a:ea typeface="+mn-ea"/>
              </a:rPr>
              <a:t>Three arrays – analogously to CRS.</a:t>
            </a:r>
            <a:r>
              <a:rPr lang="ru-RU" sz="2200" dirty="0" smtClean="0">
                <a:ea typeface="+mn-ea"/>
              </a:rPr>
              <a:t> </a:t>
            </a:r>
          </a:p>
          <a:p>
            <a:pPr lvl="1">
              <a:defRPr/>
            </a:pPr>
            <a:r>
              <a:rPr lang="en-US" sz="2200" dirty="0" smtClean="0">
                <a:ea typeface="+mn-ea"/>
              </a:rPr>
              <a:t>The fourth array stores the indices of the elements that are placed at the end of the row</a:t>
            </a:r>
            <a:r>
              <a:rPr lang="ru-RU" sz="2200" dirty="0" smtClean="0">
                <a:ea typeface="+mn-ea"/>
              </a:rPr>
              <a:t>. </a:t>
            </a:r>
          </a:p>
          <a:p>
            <a:pPr lvl="1">
              <a:defRPr/>
            </a:pPr>
            <a:r>
              <a:rPr lang="en-US" sz="2200" dirty="0" smtClean="0">
                <a:ea typeface="+mn-ea"/>
              </a:rPr>
              <a:t>The rows could be disordered (the </a:t>
            </a:r>
            <a:r>
              <a:rPr lang="en-US" sz="2200" dirty="0">
                <a:ea typeface="+mn-ea"/>
              </a:rPr>
              <a:t>rows permutation </a:t>
            </a:r>
            <a:r>
              <a:rPr lang="en-US" sz="2200" dirty="0" smtClean="0">
                <a:ea typeface="+mn-ea"/>
              </a:rPr>
              <a:t>is made without repacking, only the indices are changed)</a:t>
            </a:r>
            <a:r>
              <a:rPr lang="ru-RU" sz="2200" dirty="0" smtClean="0">
                <a:ea typeface="+mn-ea"/>
              </a:rPr>
              <a:t>.</a:t>
            </a:r>
          </a:p>
          <a:p>
            <a:pPr lvl="1">
              <a:defRPr/>
            </a:pPr>
            <a:endParaRPr lang="ru-RU" dirty="0" smtClean="0"/>
          </a:p>
        </p:txBody>
      </p:sp>
      <p:sp>
        <p:nvSpPr>
          <p:cNvPr id="30725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3174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Compressed sparse </a:t>
            </a:r>
            <a:r>
              <a:rPr lang="en-US" sz="2800" dirty="0" smtClean="0"/>
              <a:t>columns format</a:t>
            </a:r>
            <a:endParaRPr lang="ru-RU" sz="2800" dirty="0" smtClean="0"/>
          </a:p>
        </p:txBody>
      </p:sp>
      <p:sp>
        <p:nvSpPr>
          <p:cNvPr id="31748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It is known as CCS</a:t>
            </a:r>
            <a:r>
              <a:rPr lang="ru-RU" dirty="0" smtClean="0"/>
              <a:t> (</a:t>
            </a:r>
            <a:r>
              <a:rPr lang="en-US" dirty="0" smtClean="0"/>
              <a:t>Compressed Column Storage</a:t>
            </a:r>
            <a:r>
              <a:rPr lang="ru-RU" dirty="0" smtClean="0"/>
              <a:t>) </a:t>
            </a:r>
            <a:r>
              <a:rPr lang="en-US" dirty="0" smtClean="0"/>
              <a:t>or</a:t>
            </a:r>
            <a:r>
              <a:rPr lang="ru-RU" dirty="0" smtClean="0"/>
              <a:t> </a:t>
            </a:r>
            <a:r>
              <a:rPr lang="en-US" dirty="0" smtClean="0"/>
              <a:t>CSC (Compressed Sparse Columns);</a:t>
            </a:r>
            <a:endParaRPr lang="ru-RU" dirty="0" smtClean="0"/>
          </a:p>
          <a:p>
            <a:r>
              <a:rPr lang="en-US" dirty="0"/>
              <a:t>The matrix is stored in the form of three arrays:</a:t>
            </a:r>
          </a:p>
          <a:p>
            <a:pPr lvl="1"/>
            <a:r>
              <a:rPr lang="en-US" dirty="0"/>
              <a:t>A values array </a:t>
            </a:r>
            <a:r>
              <a:rPr lang="en-US" i="1" dirty="0"/>
              <a:t>Value </a:t>
            </a:r>
            <a:r>
              <a:rPr lang="en-US" dirty="0"/>
              <a:t>(by </a:t>
            </a:r>
            <a:r>
              <a:rPr lang="en-US" dirty="0" smtClean="0"/>
              <a:t>columns, </a:t>
            </a:r>
            <a:r>
              <a:rPr lang="en-US" dirty="0"/>
              <a:t>downwards);</a:t>
            </a:r>
            <a:endParaRPr lang="ru-RU" dirty="0"/>
          </a:p>
          <a:p>
            <a:pPr lvl="1"/>
            <a:r>
              <a:rPr lang="en-US" dirty="0"/>
              <a:t>An array of the </a:t>
            </a:r>
            <a:r>
              <a:rPr lang="en-US" dirty="0" smtClean="0"/>
              <a:t>rows numbers </a:t>
            </a:r>
            <a:r>
              <a:rPr lang="en-US" i="1" dirty="0" smtClean="0"/>
              <a:t>Row;</a:t>
            </a:r>
            <a:endParaRPr lang="en-US" i="1" dirty="0"/>
          </a:p>
          <a:p>
            <a:pPr lvl="1"/>
            <a:r>
              <a:rPr lang="en-US" dirty="0"/>
              <a:t>An array </a:t>
            </a:r>
            <a:r>
              <a:rPr lang="en-US" i="1" dirty="0" err="1"/>
              <a:t>ColIndex</a:t>
            </a:r>
            <a:r>
              <a:rPr lang="en-US" i="1" dirty="0"/>
              <a:t> </a:t>
            </a:r>
            <a:r>
              <a:rPr lang="en-US" dirty="0" smtClean="0"/>
              <a:t>of </a:t>
            </a:r>
            <a:r>
              <a:rPr lang="en-US" dirty="0"/>
              <a:t>the start indices for the </a:t>
            </a:r>
            <a:r>
              <a:rPr lang="en-US" dirty="0" smtClean="0"/>
              <a:t>columns.</a:t>
            </a:r>
            <a:endParaRPr lang="en-US" dirty="0"/>
          </a:p>
          <a:p>
            <a:r>
              <a:rPr lang="en-US" dirty="0" err="1" smtClean="0"/>
              <a:t>ColIndex</a:t>
            </a:r>
            <a:r>
              <a:rPr lang="en-US" dirty="0" smtClean="0"/>
              <a:t>[j] </a:t>
            </a:r>
            <a:r>
              <a:rPr lang="en-US" dirty="0"/>
              <a:t>points </a:t>
            </a:r>
            <a:r>
              <a:rPr lang="en-US" dirty="0" smtClean="0"/>
              <a:t>to the </a:t>
            </a:r>
            <a:r>
              <a:rPr lang="en-US" dirty="0"/>
              <a:t>start of the </a:t>
            </a:r>
            <a:r>
              <a:rPr lang="en-US" i="1" dirty="0" err="1"/>
              <a:t>i</a:t>
            </a:r>
            <a:r>
              <a:rPr lang="ru-RU" dirty="0"/>
              <a:t>-</a:t>
            </a:r>
            <a:r>
              <a:rPr lang="en-US" dirty="0" err="1"/>
              <a:t>th</a:t>
            </a:r>
            <a:r>
              <a:rPr lang="en-US" dirty="0"/>
              <a:t> </a:t>
            </a:r>
            <a:r>
              <a:rPr lang="en-US" dirty="0" smtClean="0"/>
              <a:t>column</a:t>
            </a:r>
            <a:endParaRPr lang="en-US" dirty="0"/>
          </a:p>
          <a:p>
            <a:r>
              <a:rPr lang="en-US" dirty="0"/>
              <a:t>The </a:t>
            </a:r>
            <a:r>
              <a:rPr lang="en-US" i="1" dirty="0" err="1" smtClean="0"/>
              <a:t>i</a:t>
            </a:r>
            <a:r>
              <a:rPr lang="en-US" dirty="0" err="1" smtClean="0"/>
              <a:t>-th</a:t>
            </a:r>
            <a:r>
              <a:rPr lang="en-US" dirty="0" smtClean="0"/>
              <a:t> column is stored </a:t>
            </a:r>
            <a:r>
              <a:rPr lang="en-US" dirty="0"/>
              <a:t>in the array </a:t>
            </a:r>
            <a:r>
              <a:rPr lang="ru-RU" i="1" dirty="0" err="1"/>
              <a:t>Value</a:t>
            </a:r>
            <a:r>
              <a:rPr lang="ru-RU" dirty="0"/>
              <a:t> </a:t>
            </a:r>
            <a:r>
              <a:rPr lang="en-US" dirty="0"/>
              <a:t>at the positions numbered from Col</a:t>
            </a:r>
            <a:r>
              <a:rPr lang="ru-RU" dirty="0" err="1"/>
              <a:t>Index</a:t>
            </a:r>
            <a:r>
              <a:rPr lang="ru-RU" dirty="0"/>
              <a:t>[</a:t>
            </a:r>
            <a:r>
              <a:rPr lang="en-US" dirty="0"/>
              <a:t>j</a:t>
            </a:r>
            <a:r>
              <a:rPr lang="ru-RU" dirty="0"/>
              <a:t>] </a:t>
            </a:r>
            <a:r>
              <a:rPr lang="en-US" dirty="0" smtClean="0"/>
              <a:t>to</a:t>
            </a:r>
            <a:r>
              <a:rPr lang="ru-RU" dirty="0" smtClean="0"/>
              <a:t> </a:t>
            </a:r>
            <a:r>
              <a:rPr lang="en-US" dirty="0"/>
              <a:t>Col</a:t>
            </a:r>
            <a:r>
              <a:rPr lang="ru-RU" dirty="0" err="1"/>
              <a:t>Index</a:t>
            </a:r>
            <a:r>
              <a:rPr lang="ru-RU" dirty="0"/>
              <a:t>[</a:t>
            </a:r>
            <a:r>
              <a:rPr lang="en-US" dirty="0"/>
              <a:t>j</a:t>
            </a:r>
            <a:r>
              <a:rPr lang="ru-RU" dirty="0"/>
              <a:t> + 1] – 1</a:t>
            </a:r>
            <a:r>
              <a:rPr lang="ru-RU" dirty="0" smtClean="0"/>
              <a:t> </a:t>
            </a:r>
            <a:r>
              <a:rPr lang="en-US" dirty="0"/>
              <a:t>inclusive</a:t>
            </a:r>
          </a:p>
          <a:p>
            <a:pPr lvl="1"/>
            <a:r>
              <a:rPr lang="en-US" sz="2000" dirty="0"/>
              <a:t>The empty </a:t>
            </a:r>
            <a:r>
              <a:rPr lang="en-US" sz="2000" dirty="0" smtClean="0"/>
              <a:t>columns are </a:t>
            </a:r>
            <a:r>
              <a:rPr lang="en-US" sz="2000" dirty="0"/>
              <a:t>processed</a:t>
            </a:r>
            <a:r>
              <a:rPr lang="ru-RU" sz="2000" dirty="0"/>
              <a:t> (</a:t>
            </a:r>
            <a:r>
              <a:rPr lang="en-US" sz="2000" dirty="0"/>
              <a:t>Col</a:t>
            </a:r>
            <a:r>
              <a:rPr lang="ru-RU" sz="2000" dirty="0" err="1"/>
              <a:t>Index</a:t>
            </a:r>
            <a:r>
              <a:rPr lang="ru-RU" sz="2000" dirty="0"/>
              <a:t>[</a:t>
            </a:r>
            <a:r>
              <a:rPr lang="en-US" sz="2000" dirty="0"/>
              <a:t>j</a:t>
            </a:r>
            <a:r>
              <a:rPr lang="ru-RU" sz="2000" dirty="0"/>
              <a:t>] = </a:t>
            </a:r>
            <a:r>
              <a:rPr lang="en-US" sz="2000" dirty="0"/>
              <a:t>Col</a:t>
            </a:r>
            <a:r>
              <a:rPr lang="ru-RU" sz="2000" dirty="0" err="1"/>
              <a:t>Index</a:t>
            </a:r>
            <a:r>
              <a:rPr lang="ru-RU" sz="2000" dirty="0"/>
              <a:t>[</a:t>
            </a:r>
            <a:r>
              <a:rPr lang="en-US" sz="2000" dirty="0"/>
              <a:t>j</a:t>
            </a:r>
            <a:r>
              <a:rPr lang="ru-RU" sz="2000" dirty="0"/>
              <a:t> + 1])</a:t>
            </a:r>
            <a:endParaRPr lang="en-US" sz="2000" dirty="0"/>
          </a:p>
          <a:p>
            <a:pPr lvl="1"/>
            <a:r>
              <a:rPr lang="en-US" sz="2000" dirty="0"/>
              <a:t>The last </a:t>
            </a:r>
            <a:r>
              <a:rPr lang="en-US" sz="2000" dirty="0" smtClean="0"/>
              <a:t>column is </a:t>
            </a:r>
            <a:r>
              <a:rPr lang="en-US" sz="2000" dirty="0"/>
              <a:t>processed uniformly </a:t>
            </a:r>
            <a:r>
              <a:rPr lang="ru-RU" sz="2000" dirty="0" smtClean="0"/>
              <a:t>(</a:t>
            </a:r>
            <a:r>
              <a:rPr lang="en-US" sz="2000" dirty="0"/>
              <a:t>Col</a:t>
            </a:r>
            <a:r>
              <a:rPr lang="ru-RU" sz="2000" dirty="0" err="1"/>
              <a:t>Index</a:t>
            </a:r>
            <a:r>
              <a:rPr lang="ru-RU" sz="2000" dirty="0"/>
              <a:t>[</a:t>
            </a:r>
            <a:r>
              <a:rPr lang="en-US" sz="2000" dirty="0"/>
              <a:t>N+1</a:t>
            </a:r>
            <a:r>
              <a:rPr lang="ru-RU" sz="2000" dirty="0"/>
              <a:t>]</a:t>
            </a:r>
            <a:r>
              <a:rPr lang="en-US" sz="2000" dirty="0"/>
              <a:t>=NZ</a:t>
            </a:r>
            <a:r>
              <a:rPr lang="ru-RU" sz="2000" dirty="0"/>
              <a:t> </a:t>
            </a:r>
            <a:r>
              <a:rPr lang="ru-RU" sz="2000" dirty="0" smtClean="0"/>
              <a:t>)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000" dirty="0" smtClean="0"/>
          </a:p>
          <a:p>
            <a:pPr lvl="1">
              <a:buFontTx/>
              <a:buNone/>
            </a:pPr>
            <a:endParaRPr lang="en-US" sz="2000" dirty="0" smtClean="0"/>
          </a:p>
        </p:txBody>
      </p:sp>
      <p:sp>
        <p:nvSpPr>
          <p:cNvPr id="31749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327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Compressed sparse </a:t>
            </a:r>
            <a:r>
              <a:rPr lang="en-US" sz="2800" dirty="0" smtClean="0"/>
              <a:t>columns </a:t>
            </a:r>
            <a:r>
              <a:rPr lang="en-US" sz="2800" dirty="0"/>
              <a:t>format</a:t>
            </a:r>
            <a:endParaRPr lang="ru-RU" sz="2800" dirty="0" smtClean="0"/>
          </a:p>
        </p:txBody>
      </p:sp>
      <p:sp>
        <p:nvSpPr>
          <p:cNvPr id="32772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The memory volume for CCS is the same as for CRS</a:t>
            </a:r>
            <a:endParaRPr lang="ru-RU" dirty="0" smtClean="0"/>
          </a:p>
          <a:p>
            <a:r>
              <a:rPr lang="en-US" dirty="0" smtClean="0"/>
              <a:t>Fast columns access</a:t>
            </a:r>
          </a:p>
          <a:p>
            <a:r>
              <a:rPr lang="en-US" dirty="0" smtClean="0"/>
              <a:t>The modifications – analogously CRS</a:t>
            </a:r>
          </a:p>
        </p:txBody>
      </p:sp>
      <p:sp>
        <p:nvSpPr>
          <p:cNvPr id="32774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12</a:t>
            </a:fld>
            <a:r>
              <a:rPr lang="ru-RU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512" y="2636912"/>
            <a:ext cx="897255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337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Other storage formats</a:t>
            </a:r>
            <a:endParaRPr lang="ru-RU" sz="2800" dirty="0" smtClean="0"/>
          </a:p>
        </p:txBody>
      </p:sp>
      <p:sp>
        <p:nvSpPr>
          <p:cNvPr id="33796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Band matrix</a:t>
            </a:r>
            <a:endParaRPr lang="ru-RU" dirty="0" smtClean="0"/>
          </a:p>
          <a:p>
            <a:pPr lvl="1"/>
            <a:r>
              <a:rPr lang="en-US" sz="2000" dirty="0" smtClean="0"/>
              <a:t>Only the band is stored in the form of a set of arrays</a:t>
            </a:r>
            <a:r>
              <a:rPr lang="ru-RU" sz="2000" dirty="0" smtClean="0"/>
              <a:t>.</a:t>
            </a:r>
          </a:p>
          <a:p>
            <a:r>
              <a:rPr lang="en-US" dirty="0" smtClean="0"/>
              <a:t>Matrix with dense diagonal</a:t>
            </a:r>
            <a:endParaRPr lang="ru-RU" dirty="0" smtClean="0"/>
          </a:p>
          <a:p>
            <a:pPr lvl="1"/>
            <a:r>
              <a:rPr lang="en-US" sz="2000" dirty="0" smtClean="0"/>
              <a:t>The diagonal is stored in the array </a:t>
            </a:r>
            <a:r>
              <a:rPr lang="en-US" sz="2000" i="1" dirty="0" smtClean="0"/>
              <a:t>Diag.</a:t>
            </a:r>
          </a:p>
          <a:p>
            <a:pPr lvl="1"/>
            <a:r>
              <a:rPr lang="en-US" sz="2000" dirty="0" smtClean="0"/>
              <a:t>The rest of the matrix elements are stored in sparse format</a:t>
            </a:r>
            <a:endParaRPr lang="ru-RU" sz="2000" dirty="0" smtClean="0"/>
          </a:p>
          <a:p>
            <a:r>
              <a:rPr lang="en-US" dirty="0" smtClean="0"/>
              <a:t>Symmetric matrix</a:t>
            </a:r>
            <a:endParaRPr lang="ru-RU" dirty="0" smtClean="0"/>
          </a:p>
          <a:p>
            <a:pPr lvl="1"/>
            <a:r>
              <a:rPr lang="en-US" sz="2000" dirty="0" smtClean="0"/>
              <a:t>Only the upper triangle is stored (in sparse format)</a:t>
            </a:r>
            <a:r>
              <a:rPr lang="ru-RU" sz="2000" dirty="0" smtClean="0"/>
              <a:t> </a:t>
            </a:r>
          </a:p>
          <a:p>
            <a:r>
              <a:rPr lang="en-US" dirty="0" smtClean="0"/>
              <a:t>Block matrix with dense blocks</a:t>
            </a:r>
            <a:endParaRPr lang="ru-RU" dirty="0" smtClean="0"/>
          </a:p>
          <a:p>
            <a:pPr lvl="1"/>
            <a:r>
              <a:rPr lang="en-US" sz="2000" dirty="0" smtClean="0"/>
              <a:t>The blocks are stored in sparse format</a:t>
            </a:r>
            <a:endParaRPr lang="ru-RU" sz="2000" dirty="0" smtClean="0"/>
          </a:p>
          <a:p>
            <a:pPr lvl="1"/>
            <a:r>
              <a:rPr lang="en-US" sz="2000" dirty="0" smtClean="0"/>
              <a:t>The elements within certain block are stored in dense format</a:t>
            </a:r>
            <a:endParaRPr lang="ru-RU" sz="2000" dirty="0" smtClean="0"/>
          </a:p>
          <a:p>
            <a:pPr lvl="1"/>
            <a:endParaRPr lang="en-US" sz="2000" dirty="0" smtClean="0"/>
          </a:p>
        </p:txBody>
      </p:sp>
      <p:sp>
        <p:nvSpPr>
          <p:cNvPr id="33797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Matrix-vector multiplication</a:t>
            </a:r>
            <a:endParaRPr lang="ru-RU" sz="2800" dirty="0" smtClean="0"/>
          </a:p>
        </p:txBody>
      </p:sp>
      <p:sp>
        <p:nvSpPr>
          <p:cNvPr id="1029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The source data:</a:t>
            </a:r>
            <a:endParaRPr lang="ru-RU" dirty="0" smtClean="0"/>
          </a:p>
          <a:p>
            <a:pPr lvl="1"/>
            <a:r>
              <a:rPr lang="en-US" dirty="0" smtClean="0"/>
              <a:t>A sparse matrix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>
                <a:sym typeface="Symbol" pitchFamily="18" charset="2"/>
              </a:rPr>
              <a:t></a:t>
            </a:r>
            <a:r>
              <a:rPr lang="en-US" i="1" dirty="0" smtClean="0"/>
              <a:t>N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en-US" dirty="0" smtClean="0"/>
              <a:t>in CRS format</a:t>
            </a:r>
          </a:p>
          <a:p>
            <a:pPr lvl="1"/>
            <a:r>
              <a:rPr lang="en-US" dirty="0" smtClean="0"/>
              <a:t>A dense vector</a:t>
            </a:r>
            <a:r>
              <a:rPr lang="ru-RU" dirty="0" smtClean="0"/>
              <a:t> </a:t>
            </a:r>
            <a:r>
              <a:rPr lang="en-US" i="1" dirty="0" smtClean="0"/>
              <a:t>x</a:t>
            </a:r>
            <a:endParaRPr lang="ru-RU" i="1" dirty="0" smtClean="0"/>
          </a:p>
          <a:p>
            <a:r>
              <a:rPr lang="en-US" dirty="0" smtClean="0"/>
              <a:t>Solve for </a:t>
            </a:r>
            <a:r>
              <a:rPr lang="en-US" i="1" dirty="0" smtClean="0"/>
              <a:t>c=Ax , </a:t>
            </a:r>
          </a:p>
          <a:p>
            <a:endParaRPr lang="en-US" dirty="0" smtClean="0"/>
          </a:p>
          <a:p>
            <a:r>
              <a:rPr lang="en-US" dirty="0" smtClean="0"/>
              <a:t>The CRS</a:t>
            </a:r>
            <a:r>
              <a:rPr lang="ru-RU" dirty="0" smtClean="0"/>
              <a:t> </a:t>
            </a:r>
            <a:r>
              <a:rPr lang="en-US" dirty="0" smtClean="0"/>
              <a:t>format – efficient access to the rows of the matrix </a:t>
            </a:r>
            <a:r>
              <a:rPr lang="en-US" i="1" dirty="0" smtClean="0"/>
              <a:t>A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ru-RU" dirty="0" err="1" smtClean="0">
                <a:latin typeface="Courier New" pitchFamily="49" charset="0"/>
                <a:cs typeface="Courier New" pitchFamily="49" charset="0"/>
              </a:rPr>
              <a:t>or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 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nn-NO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1 to 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N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	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y[i]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:= 0;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	for  j:=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RowIndex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 to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RowIndex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+ 1] – 1)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		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y[i]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:= 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y[i]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+ Value[j] * x[Col[j]];</a:t>
            </a:r>
          </a:p>
          <a:p>
            <a:pPr>
              <a:buFont typeface="Wingdings" pitchFamily="2" charset="2"/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endfor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endParaRPr lang="en-US" i="1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459163" y="2349500"/>
          <a:ext cx="1522412" cy="887413"/>
        </p:xfrm>
        <a:graphic>
          <a:graphicData uri="http://schemas.openxmlformats.org/presentationml/2006/ole">
            <p:oleObj spid="_x0000_s1048" name="Формула" r:id="rId4" imgW="761669" imgH="444307" progId="Equation.3">
              <p:embed/>
            </p:oleObj>
          </a:graphicData>
        </a:graphic>
      </p:graphicFrame>
      <p:sp>
        <p:nvSpPr>
          <p:cNvPr id="1030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790575" y="1147763"/>
            <a:ext cx="8626475" cy="5018087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b="1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Multiplicate(crsMatrix A, </a:t>
            </a:r>
            <a:r>
              <a:rPr lang="en-US" sz="2000" b="1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*x, </a:t>
            </a:r>
            <a:r>
              <a:rPr lang="en-US" sz="2000" b="1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*b, 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double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&amp;time)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{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clock_t start, finish;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start = clock();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1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i = 0; i &lt; A.N; i++)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{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  b[i] = 0.0;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b="1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2000" b="1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int </a:t>
            </a:r>
            <a:r>
              <a:rPr lang="en-US" sz="2000" b="1">
                <a:latin typeface="Courier New" pitchFamily="49" charset="0"/>
                <a:cs typeface="Courier New" pitchFamily="49" charset="0"/>
              </a:rPr>
              <a:t>j=A.RowIndex[i]; j&lt;A.RowIndex[i + 1]; j++)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    b[i] += A.Value[j] * x[A.Col[j]];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}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finish = clock();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time = (double(finish - start)) / CLOCKS_PER_SEC;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 </a:t>
            </a:r>
            <a:endParaRPr lang="ru-RU" sz="2000" b="1">
              <a:latin typeface="Courier New" pitchFamily="49" charset="0"/>
              <a:cs typeface="Courier New" pitchFamily="49" charset="0"/>
            </a:endParaRP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</a:t>
            </a:r>
            <a:r>
              <a:rPr lang="ru-RU" sz="2000" b="1">
                <a:solidFill>
                  <a:srgbClr val="3333FF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ru-RU" sz="2000" b="1">
                <a:latin typeface="Courier New" pitchFamily="49" charset="0"/>
                <a:cs typeface="Courier New" pitchFamily="49" charset="0"/>
              </a:rPr>
              <a:t>0;</a:t>
            </a:r>
          </a:p>
          <a:p>
            <a:r>
              <a:rPr lang="ru-RU" sz="2000" b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348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Matrix-vector multiplication</a:t>
            </a:r>
            <a:endParaRPr lang="ru-RU" sz="2800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Matrix transposition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The </a:t>
            </a:r>
            <a:r>
              <a:rPr lang="en-US" b="1" dirty="0"/>
              <a:t>transposition </a:t>
            </a:r>
            <a:r>
              <a:rPr lang="en-US" b="1" dirty="0" smtClean="0"/>
              <a:t>algorithm</a:t>
            </a:r>
            <a:r>
              <a:rPr lang="ru-RU" dirty="0" smtClean="0"/>
              <a:t>. 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If one creates a zero matrix and add, </a:t>
            </a:r>
            <a:r>
              <a:rPr lang="en-US" dirty="0"/>
              <a:t>one by </a:t>
            </a:r>
            <a:r>
              <a:rPr lang="en-US" dirty="0" smtClean="0"/>
              <a:t>one, </a:t>
            </a:r>
            <a:r>
              <a:rPr lang="en-US" dirty="0" smtClean="0">
                <a:ea typeface="+mn-ea"/>
              </a:rPr>
              <a:t>the elements selecting them from the CRS-structure of the source matrix, the repacked matrices will be obtained</a:t>
            </a:r>
            <a:r>
              <a:rPr lang="ru-RU" dirty="0" smtClean="0">
                <a:ea typeface="+mn-ea"/>
              </a:rPr>
              <a:t>.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The transposed matrix should be formed by rows. For this, one can take the columns of the source matrix and create the rows of the </a:t>
            </a:r>
            <a:r>
              <a:rPr lang="en-US" dirty="0">
                <a:ea typeface="+mn-ea"/>
              </a:rPr>
              <a:t>resulting </a:t>
            </a:r>
            <a:r>
              <a:rPr lang="en-US" dirty="0" smtClean="0">
                <a:ea typeface="+mn-ea"/>
              </a:rPr>
              <a:t>matrix from them</a:t>
            </a:r>
            <a:r>
              <a:rPr lang="ru-RU" dirty="0" smtClean="0">
                <a:ea typeface="+mn-ea"/>
              </a:rPr>
              <a:t>. 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It is not easy to extract the </a:t>
            </a:r>
            <a:r>
              <a:rPr lang="en-US" i="1" dirty="0" err="1" smtClean="0">
                <a:ea typeface="+mn-ea"/>
              </a:rPr>
              <a:t>i</a:t>
            </a:r>
            <a:r>
              <a:rPr lang="en-US" dirty="0" err="1" smtClean="0">
                <a:ea typeface="+mn-ea"/>
              </a:rPr>
              <a:t>-th</a:t>
            </a:r>
            <a:r>
              <a:rPr lang="en-US" dirty="0" smtClean="0">
                <a:ea typeface="+mn-ea"/>
              </a:rPr>
              <a:t> column from the CRS-matrix. Another solution is needed</a:t>
            </a:r>
            <a:r>
              <a:rPr lang="ru-RU" dirty="0" smtClean="0">
                <a:ea typeface="+mn-ea"/>
              </a:rPr>
              <a:t>. 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6144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3008313" y="6410325"/>
            <a:ext cx="5761037" cy="482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8843963" y="6408738"/>
            <a:ext cx="935037" cy="449262"/>
          </a:xfrm>
        </p:spPr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Matrix transposition</a:t>
            </a:r>
            <a:endParaRPr lang="ru-RU" sz="2800" dirty="0" smtClean="0"/>
          </a:p>
        </p:txBody>
      </p:sp>
      <p:sp>
        <p:nvSpPr>
          <p:cNvPr id="624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b="1" dirty="0"/>
              <a:t>The transposition </a:t>
            </a:r>
            <a:r>
              <a:rPr lang="en-US" sz="2200" b="1" dirty="0" smtClean="0"/>
              <a:t>algorithm </a:t>
            </a:r>
            <a:r>
              <a:rPr lang="ru-RU" sz="2200" dirty="0" smtClean="0"/>
              <a:t>(</a:t>
            </a:r>
            <a:r>
              <a:rPr lang="en-US" sz="2200" i="1" dirty="0" err="1"/>
              <a:t>Gustavson</a:t>
            </a:r>
            <a:r>
              <a:rPr lang="ru-RU" sz="2200" i="1" dirty="0" smtClean="0"/>
              <a:t>)</a:t>
            </a:r>
            <a:endParaRPr lang="ru-RU" sz="2200" dirty="0" smtClean="0"/>
          </a:p>
          <a:p>
            <a:r>
              <a:rPr lang="en-US" sz="2200" dirty="0" smtClean="0"/>
              <a:t>Let us form </a:t>
            </a:r>
            <a:r>
              <a:rPr lang="en-US" sz="2200" i="1" dirty="0" smtClean="0"/>
              <a:t>N</a:t>
            </a:r>
            <a:r>
              <a:rPr lang="ru-RU" sz="2200" i="1" dirty="0" smtClean="0"/>
              <a:t> </a:t>
            </a:r>
            <a:r>
              <a:rPr lang="en-US" sz="2200" dirty="0" smtClean="0"/>
              <a:t>one-dimensional vectors for storing integer numbers  and also </a:t>
            </a:r>
            <a:r>
              <a:rPr lang="en-US" sz="2200" i="1" dirty="0" smtClean="0"/>
              <a:t>N </a:t>
            </a:r>
            <a:r>
              <a:rPr lang="en-US" sz="2200" dirty="0" smtClean="0"/>
              <a:t>vectors for storing real numbers</a:t>
            </a:r>
            <a:r>
              <a:rPr lang="ru-RU" sz="2200" dirty="0" smtClean="0"/>
              <a:t>.</a:t>
            </a:r>
          </a:p>
          <a:p>
            <a:r>
              <a:rPr lang="en-US" sz="2200" dirty="0" smtClean="0"/>
              <a:t>Go over all the rows of the source matrix and all the elements for </a:t>
            </a:r>
            <a:r>
              <a:rPr lang="en-US" sz="2200" dirty="0"/>
              <a:t>each row </a:t>
            </a:r>
            <a:r>
              <a:rPr lang="en-US" sz="2200" dirty="0" smtClean="0"/>
              <a:t>in loop. Let the current element is placed in the </a:t>
            </a:r>
            <a:r>
              <a:rPr lang="en-US" sz="2200" i="1" dirty="0" err="1" smtClean="0"/>
              <a:t>i</a:t>
            </a:r>
            <a:r>
              <a:rPr lang="en-US" sz="2200" dirty="0" err="1" smtClean="0"/>
              <a:t>-th</a:t>
            </a:r>
            <a:r>
              <a:rPr lang="en-US" sz="2200" dirty="0" smtClean="0"/>
              <a:t> row and </a:t>
            </a:r>
            <a:r>
              <a:rPr lang="en-US" sz="2200" i="1" dirty="0" smtClean="0"/>
              <a:t>j</a:t>
            </a:r>
            <a:r>
              <a:rPr lang="en-US" sz="2200" dirty="0" smtClean="0"/>
              <a:t>-</a:t>
            </a:r>
            <a:r>
              <a:rPr lang="en-US" sz="2200" dirty="0" err="1" smtClean="0"/>
              <a:t>th</a:t>
            </a:r>
            <a:r>
              <a:rPr lang="en-US" sz="2200" dirty="0" smtClean="0"/>
              <a:t> column and let its value equal </a:t>
            </a:r>
            <a:r>
              <a:rPr lang="en-US" sz="2200" i="1" dirty="0" smtClean="0"/>
              <a:t>v</a:t>
            </a:r>
            <a:r>
              <a:rPr lang="ru-RU" sz="2200" dirty="0" smtClean="0"/>
              <a:t>. </a:t>
            </a:r>
            <a:r>
              <a:rPr lang="en-US" sz="2200" dirty="0" smtClean="0"/>
              <a:t>Then add the numbers </a:t>
            </a:r>
            <a:r>
              <a:rPr lang="en-US" sz="2200" i="1" dirty="0" err="1" smtClean="0"/>
              <a:t>i</a:t>
            </a:r>
            <a:r>
              <a:rPr lang="en-US" sz="2200" i="1" dirty="0" smtClean="0"/>
              <a:t> </a:t>
            </a:r>
            <a:r>
              <a:rPr lang="en-US" sz="2200" dirty="0" smtClean="0"/>
              <a:t>and </a:t>
            </a:r>
            <a:r>
              <a:rPr lang="en-US" sz="2200" i="1" dirty="0" smtClean="0"/>
              <a:t>v </a:t>
            </a:r>
            <a:r>
              <a:rPr lang="en-US" sz="2200" dirty="0" smtClean="0"/>
              <a:t>to the </a:t>
            </a:r>
            <a:r>
              <a:rPr lang="en-US" sz="2200" i="1" dirty="0" smtClean="0"/>
              <a:t>j</a:t>
            </a:r>
            <a:r>
              <a:rPr lang="en-US" sz="2200" dirty="0" smtClean="0"/>
              <a:t>-</a:t>
            </a:r>
            <a:r>
              <a:rPr lang="en-US" sz="2200" dirty="0" err="1" smtClean="0"/>
              <a:t>th</a:t>
            </a:r>
            <a:r>
              <a:rPr lang="en-US" sz="2200" dirty="0" smtClean="0"/>
              <a:t> vectors for storing integer and real numbers (correspondingly). Thereby the rows of the transposed matrix are formed in the vectors.</a:t>
            </a:r>
            <a:endParaRPr lang="ru-RU" sz="2200" dirty="0" smtClean="0"/>
          </a:p>
          <a:p>
            <a:r>
              <a:rPr lang="en-US" sz="2200" dirty="0" smtClean="0"/>
              <a:t>Sequentially, copy the data </a:t>
            </a:r>
            <a:r>
              <a:rPr lang="en-US" sz="2200" dirty="0"/>
              <a:t>of the vectors to </a:t>
            </a:r>
            <a:r>
              <a:rPr lang="en-US" sz="2200" dirty="0" smtClean="0"/>
              <a:t>the CRS-structure of the transposed matrix </a:t>
            </a:r>
            <a:r>
              <a:rPr lang="ru-RU" sz="2200" dirty="0" smtClean="0"/>
              <a:t>(</a:t>
            </a:r>
            <a:r>
              <a:rPr lang="ru-RU" sz="2200" b="1" dirty="0" err="1" smtClean="0"/>
              <a:t>Col</a:t>
            </a:r>
            <a:r>
              <a:rPr lang="ru-RU" sz="2200" dirty="0" smtClean="0"/>
              <a:t> </a:t>
            </a:r>
            <a:r>
              <a:rPr lang="en-US" sz="2200" dirty="0" smtClean="0"/>
              <a:t>and</a:t>
            </a:r>
            <a:r>
              <a:rPr lang="ru-RU" sz="2200" dirty="0" smtClean="0"/>
              <a:t> </a:t>
            </a:r>
            <a:r>
              <a:rPr lang="ru-RU" sz="2200" b="1" dirty="0" err="1" smtClean="0"/>
              <a:t>Value</a:t>
            </a:r>
            <a:r>
              <a:rPr lang="ru-RU" sz="2200" dirty="0" smtClean="0"/>
              <a:t>) </a:t>
            </a:r>
            <a:r>
              <a:rPr lang="en-US" sz="2200" dirty="0" smtClean="0"/>
              <a:t>forming the array </a:t>
            </a:r>
            <a:r>
              <a:rPr lang="ru-RU" sz="2200" b="1" dirty="0" err="1" smtClean="0"/>
              <a:t>RowIndex</a:t>
            </a:r>
            <a:r>
              <a:rPr lang="en-US" sz="2200" b="1" dirty="0"/>
              <a:t> </a:t>
            </a:r>
            <a:r>
              <a:rPr lang="en-US" sz="2200" dirty="0"/>
              <a:t>at the same time</a:t>
            </a:r>
            <a:r>
              <a:rPr lang="ru-RU" sz="2200" dirty="0" smtClean="0"/>
              <a:t>.</a:t>
            </a:r>
          </a:p>
          <a:p>
            <a:pPr>
              <a:buFont typeface="Wingdings" pitchFamily="2" charset="2"/>
              <a:buNone/>
            </a:pPr>
            <a:endParaRPr lang="ru-RU" sz="2200" dirty="0" smtClean="0"/>
          </a:p>
          <a:p>
            <a:pPr algn="r">
              <a:buFont typeface="Wingdings" pitchFamily="2" charset="2"/>
              <a:buNone/>
            </a:pPr>
            <a:r>
              <a:rPr lang="ru-RU" sz="2000" i="1" dirty="0" smtClean="0"/>
              <a:t>см. </a:t>
            </a:r>
            <a:r>
              <a:rPr lang="ru-RU" sz="2000" i="1" dirty="0" err="1" smtClean="0"/>
              <a:t>Писсанецки</a:t>
            </a:r>
            <a:r>
              <a:rPr lang="ru-RU" sz="2000" i="1" dirty="0" smtClean="0"/>
              <a:t> С. Технология разреженных матриц. — М.: Мир,1988.</a:t>
            </a:r>
          </a:p>
          <a:p>
            <a:endParaRPr lang="ru-RU" sz="2200" dirty="0" smtClean="0"/>
          </a:p>
        </p:txBody>
      </p:sp>
      <p:sp>
        <p:nvSpPr>
          <p:cNvPr id="6246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3008313" y="6410325"/>
            <a:ext cx="5761037" cy="482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8843963" y="6408738"/>
            <a:ext cx="935037" cy="449262"/>
          </a:xfrm>
        </p:spPr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0750" y="981075"/>
            <a:ext cx="8135938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lvl="1">
              <a:buFontTx/>
              <a:buNone/>
            </a:pPr>
            <a:r>
              <a:rPr lang="en-US" smtClean="0"/>
              <a:t>A</a:t>
            </a:r>
          </a:p>
          <a:p>
            <a:endParaRPr lang="en-US" smtClean="0"/>
          </a:p>
          <a:p>
            <a:pPr>
              <a:buFont typeface="Wingdings" pitchFamily="2" charset="2"/>
              <a:buNone/>
            </a:pPr>
            <a:r>
              <a:rPr lang="en-US" smtClean="0"/>
              <a:t>					A</a:t>
            </a:r>
            <a:r>
              <a:rPr lang="en-US" baseline="30000" smtClean="0"/>
              <a:t>T</a:t>
            </a:r>
            <a:r>
              <a:rPr lang="en-US" smtClean="0"/>
              <a:t> 				</a:t>
            </a:r>
            <a:endParaRPr lang="ru-RU" smtClean="0"/>
          </a:p>
        </p:txBody>
      </p:sp>
      <p:pic>
        <p:nvPicPr>
          <p:cNvPr id="3686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371850"/>
            <a:ext cx="4392613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368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Matrix transposition</a:t>
            </a:r>
            <a:endParaRPr lang="ru-RU" sz="2800" dirty="0" smtClean="0"/>
          </a:p>
        </p:txBody>
      </p:sp>
      <p:sp>
        <p:nvSpPr>
          <p:cNvPr id="36871" name="Нижний колонтитул 8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pic>
        <p:nvPicPr>
          <p:cNvPr id="37893" name="Picture 1"/>
          <p:cNvPicPr>
            <a:picLocks noChangeAspect="1" noChangeArrowheads="1"/>
          </p:cNvPicPr>
          <p:nvPr/>
        </p:nvPicPr>
        <p:blipFill>
          <a:blip r:embed="rId2" cstate="print"/>
          <a:srcRect l="16409" t="35715" r="30435" b="30222"/>
          <a:stretch>
            <a:fillRect/>
          </a:stretch>
        </p:blipFill>
        <p:spPr bwMode="auto">
          <a:xfrm>
            <a:off x="33338" y="1811338"/>
            <a:ext cx="98266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Sparse matrices multiplication (example)</a:t>
            </a:r>
            <a:endParaRPr lang="ru-RU" sz="2800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19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2355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Content</a:t>
            </a:r>
            <a:endParaRPr lang="ru-RU" sz="2800" dirty="0" smtClean="0"/>
          </a:p>
        </p:txBody>
      </p:sp>
      <p:sp>
        <p:nvSpPr>
          <p:cNvPr id="23556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Sparse matrices</a:t>
            </a:r>
            <a:endParaRPr lang="ru-RU" dirty="0" smtClean="0"/>
          </a:p>
          <a:p>
            <a:pPr lvl="1"/>
            <a:r>
              <a:rPr lang="en-US" sz="2200" dirty="0" smtClean="0"/>
              <a:t>Notion, storage formats</a:t>
            </a:r>
            <a:endParaRPr lang="ru-RU" sz="2200" dirty="0" smtClean="0"/>
          </a:p>
          <a:p>
            <a:r>
              <a:rPr lang="en-US" dirty="0" err="1" smtClean="0"/>
              <a:t>Cholesky</a:t>
            </a:r>
            <a:r>
              <a:rPr lang="en-US" dirty="0" smtClean="0"/>
              <a:t> factorization for sparse matrices</a:t>
            </a:r>
            <a:endParaRPr lang="ru-RU" dirty="0" smtClean="0"/>
          </a:p>
          <a:p>
            <a:pPr lvl="1"/>
            <a:r>
              <a:rPr lang="en-US" sz="2200" dirty="0"/>
              <a:t>Problem of fill-in of a factor; matrix reordering as a method to reduce fill-in</a:t>
            </a:r>
            <a:endParaRPr lang="ru-RU" sz="2200" dirty="0">
              <a:solidFill>
                <a:srgbClr val="FF0000"/>
              </a:solidFill>
            </a:endParaRPr>
          </a:p>
          <a:p>
            <a:r>
              <a:rPr lang="en-US" dirty="0" smtClean="0"/>
              <a:t>Graph model for equations system</a:t>
            </a:r>
            <a:endParaRPr lang="ru-RU" dirty="0" smtClean="0"/>
          </a:p>
          <a:p>
            <a:pPr lvl="1"/>
            <a:r>
              <a:rPr lang="en-US" sz="2200" dirty="0" smtClean="0"/>
              <a:t>Sequence of elimination graphs, elimination tree</a:t>
            </a:r>
            <a:endParaRPr lang="ru-RU" sz="2200" dirty="0" smtClean="0"/>
          </a:p>
          <a:p>
            <a:r>
              <a:rPr lang="en-US" dirty="0" smtClean="0"/>
              <a:t>Matrix reordering</a:t>
            </a:r>
            <a:endParaRPr lang="ru-RU" dirty="0" smtClean="0"/>
          </a:p>
          <a:p>
            <a:pPr lvl="1"/>
            <a:r>
              <a:rPr lang="en-US" sz="2200" dirty="0" smtClean="0"/>
              <a:t>Minimum degree method</a:t>
            </a:r>
            <a:endParaRPr lang="ru-RU" sz="2200" dirty="0" smtClean="0"/>
          </a:p>
          <a:p>
            <a:pPr lvl="1"/>
            <a:r>
              <a:rPr lang="en-US" sz="2200" dirty="0" smtClean="0"/>
              <a:t>Nested </a:t>
            </a:r>
            <a:r>
              <a:rPr lang="en-US" sz="2200" dirty="0"/>
              <a:t>dissection method</a:t>
            </a:r>
            <a:endParaRPr lang="ru-RU" sz="2200" dirty="0" smtClean="0"/>
          </a:p>
          <a:p>
            <a:pPr lvl="1"/>
            <a:r>
              <a:rPr lang="en-US" sz="2200" dirty="0" smtClean="0"/>
              <a:t>Resources </a:t>
            </a:r>
            <a:r>
              <a:rPr lang="en-US" sz="2200" dirty="0"/>
              <a:t>for </a:t>
            </a:r>
            <a:r>
              <a:rPr lang="en-US" sz="2200" dirty="0" smtClean="0"/>
              <a:t>parallelism</a:t>
            </a:r>
            <a:endParaRPr lang="ru-RU" sz="2200" dirty="0" smtClean="0"/>
          </a:p>
          <a:p>
            <a:r>
              <a:rPr lang="en-US" dirty="0" smtClean="0"/>
              <a:t>Examples of reordering algorithms work</a:t>
            </a:r>
            <a:endParaRPr lang="ru-RU" sz="2000" dirty="0" smtClean="0"/>
          </a:p>
        </p:txBody>
      </p:sp>
      <p:sp>
        <p:nvSpPr>
          <p:cNvPr id="23557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us try to perform multiplication by definition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Problems:</a:t>
            </a:r>
            <a:endParaRPr lang="ru-RU" dirty="0" smtClean="0"/>
          </a:p>
          <a:p>
            <a:pPr lvl="1"/>
            <a:r>
              <a:rPr lang="en-US" dirty="0" smtClean="0"/>
              <a:t>It is necessary to calculate scalar products of a row of one matrix by a column of another one.</a:t>
            </a:r>
            <a:endParaRPr lang="ru-RU" dirty="0" smtClean="0"/>
          </a:p>
          <a:p>
            <a:pPr lvl="1"/>
            <a:r>
              <a:rPr lang="en-US" dirty="0" smtClean="0"/>
              <a:t>Selecting certain column is </a:t>
            </a:r>
            <a:r>
              <a:rPr lang="en-US" dirty="0"/>
              <a:t>inconvenient </a:t>
            </a:r>
            <a:r>
              <a:rPr lang="en-US" dirty="0" smtClean="0"/>
              <a:t>when calculating scalar products in the row format </a:t>
            </a:r>
            <a:r>
              <a:rPr lang="ru-RU" dirty="0" smtClean="0"/>
              <a:t>(</a:t>
            </a:r>
            <a:r>
              <a:rPr lang="en-US" dirty="0" smtClean="0"/>
              <a:t>as for selecting a row in the column format</a:t>
            </a:r>
            <a:r>
              <a:rPr lang="ru-RU" dirty="0" smtClean="0"/>
              <a:t>).</a:t>
            </a:r>
          </a:p>
          <a:p>
            <a:pPr lvl="1"/>
            <a:endParaRPr lang="ru-RU" dirty="0" smtClean="0"/>
          </a:p>
        </p:txBody>
      </p:sp>
      <p:sp>
        <p:nvSpPr>
          <p:cNvPr id="38915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 cstate="print"/>
          <a:srcRect l="12276" t="24727" r="33388" b="40111"/>
          <a:stretch>
            <a:fillRect/>
          </a:stretch>
        </p:blipFill>
        <p:spPr bwMode="auto">
          <a:xfrm>
            <a:off x="1506538" y="1576388"/>
            <a:ext cx="662463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Sparse matrices multiplication (example)</a:t>
            </a:r>
            <a:endParaRPr lang="ru-RU" sz="2800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Given: </a:t>
            </a:r>
            <a:r>
              <a:rPr lang="en-US" i="1" dirty="0" smtClean="0"/>
              <a:t>A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>
                <a:sym typeface="Symbol" pitchFamily="18" charset="2"/>
              </a:rPr>
              <a:t></a:t>
            </a:r>
            <a:r>
              <a:rPr lang="en-US" i="1" dirty="0" smtClean="0"/>
              <a:t>N</a:t>
            </a:r>
            <a:r>
              <a:rPr lang="en-US" dirty="0" smtClean="0"/>
              <a:t>),</a:t>
            </a:r>
            <a:r>
              <a:rPr lang="en-US" i="1" dirty="0" smtClean="0"/>
              <a:t> B</a:t>
            </a:r>
            <a:r>
              <a:rPr lang="en-US" dirty="0" smtClean="0"/>
              <a:t>(</a:t>
            </a:r>
            <a:r>
              <a:rPr lang="en-US" i="1" dirty="0" smtClean="0"/>
              <a:t>N</a:t>
            </a:r>
            <a:r>
              <a:rPr lang="en-US" dirty="0" smtClean="0">
                <a:sym typeface="Symbol" pitchFamily="18" charset="2"/>
              </a:rPr>
              <a:t></a:t>
            </a:r>
            <a:r>
              <a:rPr lang="en-US" i="1" dirty="0" smtClean="0"/>
              <a:t>N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r>
              <a:rPr lang="en-US" dirty="0" smtClean="0"/>
              <a:t>in the CRS format</a:t>
            </a:r>
          </a:p>
          <a:p>
            <a:pPr>
              <a:defRPr/>
            </a:pPr>
            <a:r>
              <a:rPr lang="en-US" dirty="0" smtClean="0"/>
              <a:t>Required: C=</a:t>
            </a:r>
            <a:r>
              <a:rPr lang="en-US" i="1" dirty="0" smtClean="0"/>
              <a:t>AB</a:t>
            </a:r>
            <a:r>
              <a:rPr lang="ru-RU" dirty="0" smtClean="0"/>
              <a:t> </a:t>
            </a:r>
            <a:r>
              <a:rPr lang="en-US" dirty="0"/>
              <a:t>in the CRS format</a:t>
            </a:r>
            <a:endParaRPr lang="en-US" i="1" dirty="0" smtClean="0"/>
          </a:p>
          <a:p>
            <a:pPr>
              <a:defRPr/>
            </a:pPr>
            <a:r>
              <a:rPr lang="en-US" dirty="0" smtClean="0"/>
              <a:t>The algorithm:</a:t>
            </a:r>
          </a:p>
          <a:p>
            <a:pPr lvl="1">
              <a:defRPr/>
            </a:pPr>
            <a:r>
              <a:rPr lang="en-US" sz="2200" dirty="0" smtClean="0">
                <a:ea typeface="+mn-ea"/>
              </a:rPr>
              <a:t>Transpose the matrix </a:t>
            </a:r>
            <a:r>
              <a:rPr lang="ru-RU" sz="2200" dirty="0" smtClean="0">
                <a:ea typeface="+mn-ea"/>
              </a:rPr>
              <a:t>В</a:t>
            </a:r>
            <a:r>
              <a:rPr lang="en-US" sz="2200" dirty="0" smtClean="0">
                <a:ea typeface="+mn-ea"/>
              </a:rPr>
              <a:t>, i.e. calculate B</a:t>
            </a:r>
            <a:r>
              <a:rPr lang="en-US" sz="2200" baseline="30000" dirty="0" smtClean="0">
                <a:ea typeface="+mn-ea"/>
              </a:rPr>
              <a:t>T</a:t>
            </a:r>
            <a:r>
              <a:rPr lang="ru-RU" sz="2200" dirty="0" smtClean="0">
                <a:ea typeface="+mn-ea"/>
              </a:rPr>
              <a:t>.</a:t>
            </a:r>
          </a:p>
          <a:p>
            <a:pPr lvl="1">
              <a:defRPr/>
            </a:pPr>
            <a:r>
              <a:rPr lang="en-US" sz="2200" dirty="0" smtClean="0">
                <a:ea typeface="+mn-ea"/>
              </a:rPr>
              <a:t>Initialize the data structure for the matrix C</a:t>
            </a:r>
            <a:r>
              <a:rPr lang="ru-RU" sz="2200" dirty="0" smtClean="0">
                <a:ea typeface="+mn-ea"/>
              </a:rPr>
              <a:t>.</a:t>
            </a:r>
          </a:p>
          <a:p>
            <a:pPr lvl="1">
              <a:defRPr/>
            </a:pPr>
            <a:r>
              <a:rPr lang="en-US" sz="2200" dirty="0" smtClean="0">
                <a:ea typeface="+mn-ea"/>
              </a:rPr>
              <a:t>Sequentially, multiply each row of the matrix A by each row of the matrix B</a:t>
            </a:r>
            <a:r>
              <a:rPr lang="en-US" sz="2200" baseline="30000" dirty="0" smtClean="0">
                <a:ea typeface="+mn-ea"/>
              </a:rPr>
              <a:t>T</a:t>
            </a:r>
            <a:r>
              <a:rPr lang="en-US" sz="2200" dirty="0" smtClean="0">
                <a:ea typeface="+mn-ea"/>
              </a:rPr>
              <a:t>, writing the derived results to C</a:t>
            </a:r>
            <a:r>
              <a:rPr lang="ru-RU" sz="2200" dirty="0" smtClean="0">
                <a:ea typeface="+mn-ea"/>
              </a:rPr>
              <a:t> </a:t>
            </a:r>
            <a:r>
              <a:rPr lang="en-US" sz="2200" dirty="0" smtClean="0">
                <a:ea typeface="+mn-ea"/>
              </a:rPr>
              <a:t>and forming its structure</a:t>
            </a:r>
            <a:r>
              <a:rPr lang="ru-RU" sz="2200" dirty="0" smtClean="0">
                <a:ea typeface="+mn-ea"/>
              </a:rPr>
              <a:t>. </a:t>
            </a:r>
            <a:r>
              <a:rPr lang="en-US" sz="2200" dirty="0" smtClean="0">
                <a:ea typeface="+mn-ea"/>
              </a:rPr>
              <a:t>When multiplying the rows</a:t>
            </a:r>
            <a:r>
              <a:rPr lang="en-US" sz="2200" dirty="0">
                <a:ea typeface="+mn-ea"/>
              </a:rPr>
              <a:t>, implement the comparison in order to </a:t>
            </a:r>
            <a:r>
              <a:rPr lang="en-US" sz="2200" dirty="0" smtClean="0">
                <a:ea typeface="+mn-ea"/>
              </a:rPr>
              <a:t>select the pairs </a:t>
            </a:r>
            <a:r>
              <a:rPr lang="en-US" sz="2200" dirty="0">
                <a:ea typeface="+mn-ea"/>
              </a:rPr>
              <a:t>of non-zero elements</a:t>
            </a:r>
            <a:r>
              <a:rPr lang="en-US" sz="2200" dirty="0" smtClean="0">
                <a:ea typeface="+mn-ea"/>
              </a:rPr>
              <a:t>.</a:t>
            </a:r>
            <a:endParaRPr lang="ru-RU" sz="2200" dirty="0" smtClean="0">
              <a:ea typeface="+mn-ea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39939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3994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Sparse matrices multiplication</a:t>
            </a:r>
            <a:endParaRPr lang="ru-RU" sz="2800" dirty="0" smtClean="0"/>
          </a:p>
        </p:txBody>
      </p:sp>
      <p:sp>
        <p:nvSpPr>
          <p:cNvPr id="39941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simplest variant: for each element of a row of the matrix A</a:t>
            </a:r>
            <a:r>
              <a:rPr lang="ru-RU" dirty="0" smtClean="0"/>
              <a:t> </a:t>
            </a:r>
            <a:r>
              <a:rPr lang="en-US" dirty="0" smtClean="0"/>
              <a:t>go over all the elements of a row of the matrix B</a:t>
            </a:r>
            <a:r>
              <a:rPr lang="en-US" baseline="30000" dirty="0" smtClean="0"/>
              <a:t>T</a:t>
            </a:r>
            <a:r>
              <a:rPr lang="en-US" dirty="0" smtClean="0"/>
              <a:t> until an element with the same value is found in the array </a:t>
            </a:r>
            <a:r>
              <a:rPr lang="ru-RU" b="1" dirty="0" err="1" smtClean="0"/>
              <a:t>Col</a:t>
            </a:r>
            <a:r>
              <a:rPr lang="ru-RU" dirty="0" smtClean="0"/>
              <a:t> </a:t>
            </a:r>
            <a:r>
              <a:rPr lang="en-US" dirty="0" smtClean="0"/>
              <a:t>or the row is finished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for k:=A.RowIndex[i]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to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A.RowIndex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[i+1]-1)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for l:=B.RowIndex[j] to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B.RowIndex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[j+1]-1)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if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A.Col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[k]=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B.Col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[l] then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sum := sum +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A.Value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[k]*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B.Value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[l];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      break</a:t>
            </a:r>
            <a:r>
              <a:rPr lang="ru-RU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endif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endfor</a:t>
            </a:r>
            <a:endParaRPr lang="ru-RU" dirty="0" smtClean="0">
              <a:latin typeface="Courier New" pitchFamily="49" charset="0"/>
              <a:cs typeface="Courier New" pitchFamily="49" charset="0"/>
            </a:endParaRPr>
          </a:p>
          <a:p>
            <a:endParaRPr lang="ru-RU" dirty="0" smtClean="0"/>
          </a:p>
        </p:txBody>
      </p:sp>
      <p:sp>
        <p:nvSpPr>
          <p:cNvPr id="40963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4096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Multiplication of sparse rows of matrices A and</a:t>
            </a:r>
            <a:r>
              <a:rPr lang="ru-RU" sz="2800" dirty="0" smtClean="0"/>
              <a:t> </a:t>
            </a:r>
            <a:r>
              <a:rPr lang="en-US" sz="2800" dirty="0" smtClean="0"/>
              <a:t>B</a:t>
            </a:r>
            <a:endParaRPr lang="ru-RU" sz="2800" dirty="0" smtClean="0"/>
          </a:p>
        </p:txBody>
      </p:sp>
      <p:sp>
        <p:nvSpPr>
          <p:cNvPr id="40965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22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vectors are ordered</a:t>
            </a:r>
            <a:r>
              <a:rPr lang="ru-RU" dirty="0" smtClean="0"/>
              <a:t>! </a:t>
            </a:r>
          </a:p>
          <a:p>
            <a:pPr>
              <a:defRPr/>
            </a:pPr>
            <a:r>
              <a:rPr lang="en-US" dirty="0" smtClean="0"/>
              <a:t>The optimized variant</a:t>
            </a:r>
            <a:r>
              <a:rPr lang="ru-RU" dirty="0" smtClean="0"/>
              <a:t> (</a:t>
            </a:r>
            <a:r>
              <a:rPr lang="en-US" dirty="0" smtClean="0"/>
              <a:t>is analogue to merging two sorted arrays to one with maintaining the order)</a:t>
            </a:r>
            <a:endParaRPr lang="ru-RU" dirty="0" smtClean="0"/>
          </a:p>
          <a:p>
            <a:pPr lvl="1">
              <a:defRPr/>
            </a:pPr>
            <a:r>
              <a:rPr lang="en-US" dirty="0" smtClean="0">
                <a:ea typeface="+mn-ea"/>
              </a:rPr>
              <a:t>A start position is the beginning of both vectors</a:t>
            </a:r>
            <a:r>
              <a:rPr lang="ru-RU" dirty="0" smtClean="0">
                <a:ea typeface="+mn-ea"/>
              </a:rPr>
              <a:t> </a:t>
            </a:r>
            <a:r>
              <a:rPr lang="en-US" dirty="0" smtClean="0">
                <a:ea typeface="+mn-ea"/>
              </a:rPr>
              <a:t/>
            </a:r>
            <a:br>
              <a:rPr lang="en-US" dirty="0" smtClean="0">
                <a:ea typeface="+mn-ea"/>
              </a:rPr>
            </a:br>
            <a:r>
              <a:rPr lang="ru-RU" dirty="0" smtClean="0">
                <a:ea typeface="+mn-ea"/>
              </a:rPr>
              <a:t>(</a:t>
            </a:r>
            <a:r>
              <a:rPr lang="ru-RU" b="1" dirty="0" err="1" smtClean="0">
                <a:ea typeface="+mn-ea"/>
              </a:rPr>
              <a:t>ks</a:t>
            </a:r>
            <a:r>
              <a:rPr lang="ru-RU" b="1" dirty="0" smtClean="0">
                <a:ea typeface="+mn-ea"/>
              </a:rPr>
              <a:t> = …</a:t>
            </a:r>
            <a:r>
              <a:rPr lang="ru-RU" dirty="0" smtClean="0">
                <a:ea typeface="+mn-ea"/>
              </a:rPr>
              <a:t>, </a:t>
            </a:r>
            <a:r>
              <a:rPr lang="ru-RU" b="1" dirty="0" err="1" smtClean="0">
                <a:ea typeface="+mn-ea"/>
              </a:rPr>
              <a:t>ls</a:t>
            </a:r>
            <a:r>
              <a:rPr lang="ru-RU" b="1" dirty="0" smtClean="0">
                <a:ea typeface="+mn-ea"/>
              </a:rPr>
              <a:t> = …</a:t>
            </a:r>
            <a:r>
              <a:rPr lang="ru-RU" dirty="0" smtClean="0">
                <a:ea typeface="+mn-ea"/>
              </a:rPr>
              <a:t>).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Compare the current elements </a:t>
            </a:r>
            <a:r>
              <a:rPr lang="ru-RU" b="1" dirty="0" err="1" smtClean="0">
                <a:ea typeface="+mn-ea"/>
              </a:rPr>
              <a:t>A.Col</a:t>
            </a:r>
            <a:r>
              <a:rPr lang="ru-RU" b="1" dirty="0" smtClean="0">
                <a:ea typeface="+mn-ea"/>
              </a:rPr>
              <a:t>[</a:t>
            </a:r>
            <a:r>
              <a:rPr lang="ru-RU" b="1" dirty="0" err="1" smtClean="0">
                <a:ea typeface="+mn-ea"/>
              </a:rPr>
              <a:t>ks</a:t>
            </a:r>
            <a:r>
              <a:rPr lang="ru-RU" b="1" dirty="0" smtClean="0">
                <a:ea typeface="+mn-ea"/>
              </a:rPr>
              <a:t>]</a:t>
            </a:r>
            <a:r>
              <a:rPr lang="ru-RU" dirty="0" smtClean="0">
                <a:ea typeface="+mn-ea"/>
              </a:rPr>
              <a:t> </a:t>
            </a:r>
            <a:r>
              <a:rPr lang="en-US" dirty="0" smtClean="0">
                <a:ea typeface="+mn-ea"/>
              </a:rPr>
              <a:t>and</a:t>
            </a:r>
            <a:r>
              <a:rPr lang="ru-RU" dirty="0" smtClean="0">
                <a:ea typeface="+mn-ea"/>
              </a:rPr>
              <a:t> </a:t>
            </a:r>
            <a:r>
              <a:rPr lang="ru-RU" b="1" dirty="0" err="1" smtClean="0">
                <a:ea typeface="+mn-ea"/>
              </a:rPr>
              <a:t>B.Col</a:t>
            </a:r>
            <a:r>
              <a:rPr lang="ru-RU" b="1" dirty="0" smtClean="0">
                <a:ea typeface="+mn-ea"/>
              </a:rPr>
              <a:t>[</a:t>
            </a:r>
            <a:r>
              <a:rPr lang="ru-RU" b="1" dirty="0" err="1" smtClean="0">
                <a:ea typeface="+mn-ea"/>
              </a:rPr>
              <a:t>ls</a:t>
            </a:r>
            <a:r>
              <a:rPr lang="ru-RU" b="1" dirty="0" smtClean="0">
                <a:ea typeface="+mn-ea"/>
              </a:rPr>
              <a:t>]</a:t>
            </a:r>
            <a:r>
              <a:rPr lang="ru-RU" dirty="0" smtClean="0">
                <a:ea typeface="+mn-ea"/>
              </a:rPr>
              <a:t>. 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If the values are equal, accumulate the quantities </a:t>
            </a:r>
            <a:r>
              <a:rPr lang="ru-RU" b="1" dirty="0" err="1" smtClean="0"/>
              <a:t>A.Value</a:t>
            </a:r>
            <a:r>
              <a:rPr lang="ru-RU" b="1" dirty="0" smtClean="0"/>
              <a:t>[</a:t>
            </a:r>
            <a:r>
              <a:rPr lang="ru-RU" b="1" dirty="0" err="1" smtClean="0"/>
              <a:t>ks</a:t>
            </a:r>
            <a:r>
              <a:rPr lang="ru-RU" b="1" dirty="0"/>
              <a:t>] * B. </a:t>
            </a:r>
            <a:r>
              <a:rPr lang="ru-RU" b="1" dirty="0" err="1"/>
              <a:t>Value</a:t>
            </a:r>
            <a:r>
              <a:rPr lang="ru-RU" b="1" dirty="0"/>
              <a:t>[</a:t>
            </a:r>
            <a:r>
              <a:rPr lang="ru-RU" b="1" dirty="0" err="1"/>
              <a:t>ls</a:t>
            </a:r>
            <a:r>
              <a:rPr lang="ru-RU" b="1" dirty="0" smtClean="0"/>
              <a:t>]</a:t>
            </a:r>
            <a:r>
              <a:rPr lang="en-US" b="1" dirty="0" smtClean="0"/>
              <a:t> </a:t>
            </a:r>
            <a:r>
              <a:rPr lang="en-US" dirty="0" smtClean="0"/>
              <a:t>and increment both indices, otherwise – increment only one index </a:t>
            </a:r>
            <a:r>
              <a:rPr lang="en-US" dirty="0"/>
              <a:t>depending on which </a:t>
            </a:r>
            <a:r>
              <a:rPr lang="en-US" dirty="0" smtClean="0"/>
              <a:t>value is greater.</a:t>
            </a:r>
            <a:endParaRPr lang="ru-RU" dirty="0" smtClean="0">
              <a:ea typeface="+mn-ea"/>
            </a:endParaRPr>
          </a:p>
        </p:txBody>
      </p:sp>
      <p:sp>
        <p:nvSpPr>
          <p:cNvPr id="41987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4198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Multiplication of sparse rows of matrices A and</a:t>
            </a:r>
            <a:r>
              <a:rPr lang="ru-RU" sz="2800" dirty="0"/>
              <a:t> </a:t>
            </a:r>
            <a:r>
              <a:rPr lang="en-US" sz="2800" dirty="0"/>
              <a:t>B</a:t>
            </a:r>
            <a:endParaRPr lang="ru-RU" sz="2800" dirty="0" smtClean="0"/>
          </a:p>
        </p:txBody>
      </p:sp>
      <p:sp>
        <p:nvSpPr>
          <p:cNvPr id="41989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23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ks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:=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A.RowIndex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];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kf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:=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A.RowIndex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+ 1] - 1</a:t>
            </a:r>
          </a:p>
          <a:p>
            <a:pPr>
              <a:buFont typeface="Wingdings" pitchFamily="2" charset="2"/>
              <a:buNone/>
            </a:pP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:=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B.RowIndex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[j]; lf:=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B.RowIndex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[j + 1] - 1</a:t>
            </a:r>
            <a:endParaRPr lang="ru-RU" sz="2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while ((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ks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&lt;=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kf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) &amp;&amp; (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&lt;= lf))</a:t>
            </a:r>
            <a:endParaRPr lang="ru-RU" sz="2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	if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A.Col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ks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]&lt;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B.Col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] then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ks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:=ks+1;</a:t>
            </a:r>
            <a:endParaRPr lang="ru-RU" sz="2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 else if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A.Col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ks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]&gt;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B.Col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] then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:=ls+1;</a:t>
            </a:r>
            <a:endParaRPr lang="ru-RU" sz="2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    else</a:t>
            </a:r>
            <a:endParaRPr lang="ru-RU" sz="2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		 sum:=sum +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A.Value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ks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]*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B.Value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ls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];</a:t>
            </a:r>
            <a:endParaRPr lang="ru-RU" sz="2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ks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:=ks+1;ls:=ls+1;</a:t>
            </a:r>
          </a:p>
          <a:p>
            <a:pPr>
              <a:buFont typeface="Wingdings" pitchFamily="2" charset="2"/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 	  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endif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;     </a:t>
            </a:r>
            <a:endParaRPr lang="ru-RU" sz="2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endif</a:t>
            </a:r>
            <a:endParaRPr lang="en-US" sz="2200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endwile</a:t>
            </a:r>
            <a:endParaRPr lang="ru-RU" sz="22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301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4301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Multiplication of sparse rows of matrices A and</a:t>
            </a:r>
            <a:r>
              <a:rPr lang="ru-RU" sz="2800" dirty="0"/>
              <a:t> </a:t>
            </a:r>
            <a:r>
              <a:rPr lang="en-US" sz="2800" dirty="0"/>
              <a:t>B</a:t>
            </a:r>
            <a:endParaRPr lang="ru-RU" sz="2800" dirty="0" smtClean="0"/>
          </a:p>
        </p:txBody>
      </p:sp>
      <p:sp>
        <p:nvSpPr>
          <p:cNvPr id="43013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24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432925" cy="561975"/>
          </a:xfrm>
        </p:spPr>
        <p:txBody>
          <a:bodyPr/>
          <a:lstStyle/>
          <a:p>
            <a:r>
              <a:rPr lang="en-US" sz="2800" dirty="0"/>
              <a:t>Multiplication of sparse rows of matrices A and</a:t>
            </a:r>
            <a:r>
              <a:rPr lang="ru-RU" sz="2800" dirty="0"/>
              <a:t> </a:t>
            </a:r>
            <a:r>
              <a:rPr lang="en-US" sz="2800" dirty="0"/>
              <a:t>B</a:t>
            </a:r>
            <a:endParaRPr lang="ru-RU" sz="2800" dirty="0" smtClean="0"/>
          </a:p>
        </p:txBody>
      </p:sp>
      <p:sp>
        <p:nvSpPr>
          <p:cNvPr id="921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Thus</a:t>
            </a:r>
            <a:r>
              <a:rPr lang="ru-RU" dirty="0" smtClean="0"/>
              <a:t>, </a:t>
            </a:r>
            <a:r>
              <a:rPr lang="en-US" dirty="0" smtClean="0"/>
              <a:t>we sped up the application considerably. However, the implementation fits the architecture</a:t>
            </a:r>
            <a:r>
              <a:rPr lang="ru-RU" dirty="0" smtClean="0"/>
              <a:t> </a:t>
            </a:r>
            <a:r>
              <a:rPr lang="en-US" dirty="0" smtClean="0"/>
              <a:t>poorly.</a:t>
            </a:r>
          </a:p>
          <a:p>
            <a:r>
              <a:rPr lang="en-US" dirty="0"/>
              <a:t>Both </a:t>
            </a:r>
            <a:r>
              <a:rPr lang="en-US" dirty="0" smtClean="0"/>
              <a:t>sides of </a:t>
            </a:r>
            <a:r>
              <a:rPr lang="en-US" dirty="0"/>
              <a:t>the general problem can be reduced to the search of the corresponding elements of </a:t>
            </a:r>
            <a:r>
              <a:rPr lang="en-US" dirty="0" smtClean="0"/>
              <a:t>the sparse </a:t>
            </a:r>
            <a:r>
              <a:rPr lang="en-US" dirty="0"/>
              <a:t>vectors</a:t>
            </a:r>
            <a:r>
              <a:rPr lang="en-US" dirty="0" smtClean="0"/>
              <a:t>.</a:t>
            </a:r>
          </a:p>
          <a:p>
            <a:r>
              <a:rPr lang="en-US" dirty="0"/>
              <a:t>Is it possible to </a:t>
            </a:r>
            <a:r>
              <a:rPr lang="en-US" dirty="0" smtClean="0"/>
              <a:t>propose a </a:t>
            </a:r>
            <a:r>
              <a:rPr lang="en-US" dirty="0"/>
              <a:t>more </a:t>
            </a:r>
            <a:r>
              <a:rPr lang="en-US" dirty="0" smtClean="0"/>
              <a:t>efficient variant?</a:t>
            </a:r>
          </a:p>
          <a:p>
            <a:endParaRPr lang="en-US" dirty="0" smtClean="0"/>
          </a:p>
          <a:p>
            <a:r>
              <a:rPr lang="en-US" dirty="0" smtClean="0"/>
              <a:t>Let us consider a </a:t>
            </a:r>
            <a:r>
              <a:rPr lang="en-US" b="1" dirty="0" smtClean="0"/>
              <a:t>scalar multiplication algorithm for the sparse vectors </a:t>
            </a:r>
            <a:r>
              <a:rPr lang="en-US" dirty="0"/>
              <a:t>V1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/>
              <a:t>V2 (</a:t>
            </a:r>
            <a:r>
              <a:rPr lang="en-US" dirty="0" smtClean="0"/>
              <a:t>that correspond to the rows of the matrix A and B)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  <p:sp>
        <p:nvSpPr>
          <p:cNvPr id="9216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008313" y="6410325"/>
            <a:ext cx="5761037" cy="482600"/>
          </a:xfrm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8843963" y="6408738"/>
            <a:ext cx="935037" cy="449262"/>
          </a:xfrm>
        </p:spPr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25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432925" cy="561975"/>
          </a:xfrm>
        </p:spPr>
        <p:txBody>
          <a:bodyPr/>
          <a:lstStyle/>
          <a:p>
            <a:r>
              <a:rPr lang="en-US" sz="2800" dirty="0"/>
              <a:t>Multiplication of sparse rows of matrices A and</a:t>
            </a:r>
            <a:r>
              <a:rPr lang="ru-RU" sz="2800" dirty="0"/>
              <a:t> </a:t>
            </a:r>
            <a:r>
              <a:rPr lang="en-US" sz="2800" dirty="0"/>
              <a:t>B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Step1:</a:t>
            </a:r>
            <a:endParaRPr lang="ru-RU" dirty="0" smtClean="0"/>
          </a:p>
          <a:p>
            <a:pPr lvl="1">
              <a:defRPr/>
            </a:pPr>
            <a:r>
              <a:rPr lang="en-US" dirty="0" smtClean="0">
                <a:ea typeface="+mn-ea"/>
              </a:rPr>
              <a:t>Create an additional integer array X of length N.</a:t>
            </a:r>
            <a:r>
              <a:rPr lang="ru-RU" dirty="0" smtClean="0">
                <a:ea typeface="+mn-ea"/>
              </a:rPr>
              <a:t> </a:t>
            </a:r>
            <a:endParaRPr lang="en-US" dirty="0" smtClean="0">
              <a:ea typeface="+mn-ea"/>
            </a:endParaRPr>
          </a:p>
          <a:p>
            <a:pPr lvl="1">
              <a:defRPr/>
            </a:pPr>
            <a:r>
              <a:rPr lang="en-US" dirty="0" smtClean="0">
                <a:ea typeface="+mn-ea"/>
              </a:rPr>
              <a:t>Initialize it with value </a:t>
            </a:r>
            <a:r>
              <a:rPr lang="ru-RU" dirty="0" smtClean="0">
                <a:ea typeface="+mn-ea"/>
              </a:rPr>
              <a:t>-1. </a:t>
            </a:r>
            <a:endParaRPr lang="en-US" dirty="0" smtClean="0">
              <a:ea typeface="+mn-ea"/>
            </a:endParaRPr>
          </a:p>
          <a:p>
            <a:pPr lvl="1">
              <a:defRPr/>
            </a:pPr>
            <a:r>
              <a:rPr lang="en-US" dirty="0" smtClean="0">
                <a:ea typeface="+mn-ea"/>
              </a:rPr>
              <a:t>Set a real variable S to 0</a:t>
            </a:r>
            <a:r>
              <a:rPr lang="ru-RU" dirty="0" smtClean="0">
                <a:ea typeface="+mn-ea"/>
              </a:rPr>
              <a:t>.</a:t>
            </a:r>
          </a:p>
          <a:p>
            <a:pPr>
              <a:defRPr/>
            </a:pPr>
            <a:r>
              <a:rPr lang="en-US" dirty="0" smtClean="0"/>
              <a:t>Step</a:t>
            </a:r>
            <a:r>
              <a:rPr lang="ru-RU" dirty="0" smtClean="0"/>
              <a:t>2</a:t>
            </a:r>
            <a:r>
              <a:rPr lang="en-US" dirty="0" smtClean="0"/>
              <a:t>: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Go over all nonzero elements of the first vector V</a:t>
            </a:r>
            <a:r>
              <a:rPr lang="ru-RU" dirty="0" smtClean="0">
                <a:ea typeface="+mn-ea"/>
              </a:rPr>
              <a:t>1</a:t>
            </a:r>
            <a:r>
              <a:rPr lang="en-US" dirty="0" smtClean="0">
                <a:ea typeface="+mn-ea"/>
              </a:rPr>
              <a:t> in loop:</a:t>
            </a:r>
          </a:p>
          <a:p>
            <a:pPr marL="1168400" lvl="1" indent="-274638">
              <a:defRPr/>
            </a:pPr>
            <a:r>
              <a:rPr lang="en-US" dirty="0" smtClean="0">
                <a:ea typeface="+mn-ea"/>
              </a:rPr>
              <a:t>Let such element with the number </a:t>
            </a:r>
            <a:r>
              <a:rPr lang="en-US" i="1" dirty="0" err="1" smtClean="0">
                <a:ea typeface="+mn-ea"/>
              </a:rPr>
              <a:t>i</a:t>
            </a:r>
            <a:r>
              <a:rPr lang="en-US" dirty="0" smtClean="0">
                <a:ea typeface="+mn-ea"/>
              </a:rPr>
              <a:t> is placed in the column with number </a:t>
            </a:r>
            <a:r>
              <a:rPr lang="ru-RU" b="1" dirty="0" smtClean="0">
                <a:ea typeface="+mn-ea"/>
              </a:rPr>
              <a:t>j = V1.Col[i]</a:t>
            </a:r>
            <a:r>
              <a:rPr lang="ru-RU" dirty="0" smtClean="0">
                <a:ea typeface="+mn-ea"/>
              </a:rPr>
              <a:t>. </a:t>
            </a:r>
            <a:endParaRPr lang="en-US" dirty="0" smtClean="0">
              <a:ea typeface="+mn-ea"/>
            </a:endParaRPr>
          </a:p>
          <a:p>
            <a:pPr marL="1168400" lvl="1" indent="-274638">
              <a:defRPr/>
            </a:pPr>
            <a:r>
              <a:rPr lang="en-US" dirty="0" smtClean="0">
                <a:ea typeface="+mn-ea"/>
              </a:rPr>
              <a:t>In this case, write </a:t>
            </a:r>
            <a:r>
              <a:rPr lang="en-US" i="1" dirty="0" err="1" smtClean="0">
                <a:ea typeface="+mn-ea"/>
              </a:rPr>
              <a:t>i</a:t>
            </a:r>
            <a:r>
              <a:rPr lang="en-US" dirty="0" smtClean="0">
                <a:ea typeface="+mn-ea"/>
              </a:rPr>
              <a:t> to the </a:t>
            </a:r>
            <a:r>
              <a:rPr lang="en-US" i="1" dirty="0" smtClean="0">
                <a:ea typeface="+mn-ea"/>
              </a:rPr>
              <a:t>j</a:t>
            </a:r>
            <a:r>
              <a:rPr lang="en-US" dirty="0" smtClean="0">
                <a:ea typeface="+mn-ea"/>
              </a:rPr>
              <a:t>-</a:t>
            </a:r>
            <a:r>
              <a:rPr lang="en-US" dirty="0" err="1" smtClean="0">
                <a:ea typeface="+mn-ea"/>
              </a:rPr>
              <a:t>th</a:t>
            </a:r>
            <a:r>
              <a:rPr lang="en-US" dirty="0" smtClean="0">
                <a:ea typeface="+mn-ea"/>
              </a:rPr>
              <a:t> cell of the additional array.</a:t>
            </a:r>
            <a:endParaRPr lang="ru-RU" dirty="0" smtClean="0">
              <a:ea typeface="+mn-ea"/>
            </a:endParaRPr>
          </a:p>
        </p:txBody>
      </p:sp>
      <p:sp>
        <p:nvSpPr>
          <p:cNvPr id="9318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008313" y="6410325"/>
            <a:ext cx="5761037" cy="482600"/>
          </a:xfrm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8843963" y="6408738"/>
            <a:ext cx="935037" cy="449262"/>
          </a:xfrm>
        </p:spPr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432925" cy="561975"/>
          </a:xfrm>
        </p:spPr>
        <p:txBody>
          <a:bodyPr/>
          <a:lstStyle/>
          <a:p>
            <a:r>
              <a:rPr lang="en-US" sz="2800" dirty="0"/>
              <a:t>Multiplication of sparse rows of matrices A and</a:t>
            </a:r>
            <a:r>
              <a:rPr lang="ru-RU" sz="2800" dirty="0"/>
              <a:t> </a:t>
            </a:r>
            <a:r>
              <a:rPr lang="en-US" sz="2800" dirty="0"/>
              <a:t>B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defRPr/>
            </a:pPr>
            <a:r>
              <a:rPr lang="en-US" dirty="0" smtClean="0"/>
              <a:t>Step</a:t>
            </a:r>
            <a:r>
              <a:rPr lang="ru-RU" dirty="0" smtClean="0"/>
              <a:t>3</a:t>
            </a:r>
            <a:r>
              <a:rPr lang="en-US" dirty="0" smtClean="0"/>
              <a:t>:</a:t>
            </a:r>
          </a:p>
          <a:p>
            <a:pPr lvl="1">
              <a:defRPr/>
            </a:pPr>
            <a:r>
              <a:rPr lang="en-US" dirty="0"/>
              <a:t>Go over all nonzero elements of the first vector </a:t>
            </a:r>
            <a:r>
              <a:rPr lang="en-US" dirty="0" smtClean="0"/>
              <a:t>V2 </a:t>
            </a:r>
            <a:r>
              <a:rPr lang="en-US" dirty="0"/>
              <a:t>in </a:t>
            </a:r>
            <a:r>
              <a:rPr lang="en-US" dirty="0" smtClean="0"/>
              <a:t>loop</a:t>
            </a:r>
            <a:r>
              <a:rPr lang="en-US" dirty="0" smtClean="0">
                <a:ea typeface="+mn-ea"/>
              </a:rPr>
              <a:t>:</a:t>
            </a:r>
          </a:p>
          <a:p>
            <a:pPr marL="1433513" lvl="1" indent="-357188">
              <a:defRPr/>
            </a:pPr>
            <a:r>
              <a:rPr lang="en-US" dirty="0"/>
              <a:t>Let such element with the number </a:t>
            </a:r>
            <a:r>
              <a:rPr lang="en-US" i="1" dirty="0" smtClean="0"/>
              <a:t>k</a:t>
            </a:r>
            <a:r>
              <a:rPr lang="en-US" dirty="0" smtClean="0"/>
              <a:t> </a:t>
            </a:r>
            <a:r>
              <a:rPr lang="en-US" dirty="0"/>
              <a:t>is placed in the column with number </a:t>
            </a:r>
            <a:r>
              <a:rPr lang="ru-RU" b="1" dirty="0" smtClean="0">
                <a:ea typeface="+mn-ea"/>
              </a:rPr>
              <a:t>z = V2.Col[k]</a:t>
            </a:r>
            <a:r>
              <a:rPr lang="ru-RU" dirty="0" smtClean="0">
                <a:ea typeface="+mn-ea"/>
              </a:rPr>
              <a:t>. </a:t>
            </a:r>
            <a:endParaRPr lang="en-US" dirty="0" smtClean="0">
              <a:ea typeface="+mn-ea"/>
            </a:endParaRPr>
          </a:p>
          <a:p>
            <a:pPr marL="1433513" lvl="1" indent="-357188">
              <a:defRPr/>
            </a:pPr>
            <a:r>
              <a:rPr lang="en-US" dirty="0" smtClean="0">
                <a:ea typeface="+mn-ea"/>
              </a:rPr>
              <a:t>Check the value X</a:t>
            </a:r>
            <a:r>
              <a:rPr lang="ru-RU" dirty="0" smtClean="0">
                <a:ea typeface="+mn-ea"/>
              </a:rPr>
              <a:t>[</a:t>
            </a:r>
            <a:r>
              <a:rPr lang="en-US" dirty="0" smtClean="0">
                <a:ea typeface="+mn-ea"/>
              </a:rPr>
              <a:t>z</a:t>
            </a:r>
            <a:r>
              <a:rPr lang="ru-RU" dirty="0" smtClean="0">
                <a:ea typeface="+mn-ea"/>
              </a:rPr>
              <a:t>]</a:t>
            </a:r>
            <a:r>
              <a:rPr lang="en-US" dirty="0" smtClean="0">
                <a:ea typeface="+mn-ea"/>
              </a:rPr>
              <a:t>:</a:t>
            </a:r>
          </a:p>
          <a:p>
            <a:pPr marL="1706563" lvl="1" indent="-274638">
              <a:defRPr/>
            </a:pPr>
            <a:r>
              <a:rPr lang="en-US" dirty="0" smtClean="0">
                <a:ea typeface="+mn-ea"/>
              </a:rPr>
              <a:t>If it equals </a:t>
            </a:r>
            <a:r>
              <a:rPr lang="ru-RU" dirty="0" smtClean="0">
                <a:ea typeface="+mn-ea"/>
              </a:rPr>
              <a:t>-1, </a:t>
            </a:r>
            <a:r>
              <a:rPr lang="en-US" dirty="0" smtClean="0">
                <a:ea typeface="+mn-ea"/>
              </a:rPr>
              <a:t>there is no corresponding element on the first vector</a:t>
            </a:r>
            <a:r>
              <a:rPr lang="ru-RU" dirty="0" smtClean="0">
                <a:ea typeface="+mn-ea"/>
              </a:rPr>
              <a:t>, </a:t>
            </a:r>
            <a:r>
              <a:rPr lang="en-US" dirty="0" smtClean="0">
                <a:ea typeface="+mn-ea"/>
              </a:rPr>
              <a:t>i.e. the multiplication is not needed</a:t>
            </a:r>
            <a:r>
              <a:rPr lang="ru-RU" dirty="0" smtClean="0">
                <a:ea typeface="+mn-ea"/>
              </a:rPr>
              <a:t>. </a:t>
            </a:r>
            <a:endParaRPr lang="en-US" dirty="0" smtClean="0">
              <a:ea typeface="+mn-ea"/>
            </a:endParaRPr>
          </a:p>
          <a:p>
            <a:pPr marL="1706563" lvl="1" indent="-274638">
              <a:defRPr/>
            </a:pPr>
            <a:r>
              <a:rPr lang="en-US" dirty="0" smtClean="0">
                <a:ea typeface="+mn-ea"/>
              </a:rPr>
              <a:t>Otherwise, multiply </a:t>
            </a:r>
            <a:r>
              <a:rPr lang="ru-RU" b="1" dirty="0" smtClean="0">
                <a:ea typeface="+mn-ea"/>
              </a:rPr>
              <a:t>V2.Value[k]</a:t>
            </a:r>
            <a:r>
              <a:rPr lang="ru-RU" dirty="0" smtClean="0">
                <a:ea typeface="+mn-ea"/>
              </a:rPr>
              <a:t> </a:t>
            </a:r>
            <a:r>
              <a:rPr lang="en-US" dirty="0" smtClean="0">
                <a:ea typeface="+mn-ea"/>
              </a:rPr>
              <a:t>by</a:t>
            </a:r>
            <a:r>
              <a:rPr lang="ru-RU" dirty="0" smtClean="0">
                <a:ea typeface="+mn-ea"/>
              </a:rPr>
              <a:t> </a:t>
            </a:r>
            <a:r>
              <a:rPr lang="ru-RU" b="1" dirty="0" smtClean="0">
                <a:ea typeface="+mn-ea"/>
              </a:rPr>
              <a:t>V1.Value[X[z]]</a:t>
            </a:r>
            <a:r>
              <a:rPr lang="ru-RU" dirty="0" smtClean="0">
                <a:ea typeface="+mn-ea"/>
              </a:rPr>
              <a:t> </a:t>
            </a:r>
            <a:r>
              <a:rPr lang="en-US" dirty="0">
                <a:ea typeface="+mn-ea"/>
              </a:rPr>
              <a:t>and accumulate </a:t>
            </a:r>
            <a:r>
              <a:rPr lang="en-US" dirty="0" smtClean="0">
                <a:ea typeface="+mn-ea"/>
              </a:rPr>
              <a:t>the result in S</a:t>
            </a:r>
            <a:r>
              <a:rPr lang="ru-RU" dirty="0" smtClean="0">
                <a:ea typeface="+mn-ea"/>
              </a:rPr>
              <a:t>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 marL="355600" indent="-355600">
              <a:defRPr/>
            </a:pPr>
            <a:endParaRPr lang="ru-RU" dirty="0" smtClean="0"/>
          </a:p>
        </p:txBody>
      </p:sp>
      <p:sp>
        <p:nvSpPr>
          <p:cNvPr id="9421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5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008313" y="6410325"/>
            <a:ext cx="5761037" cy="482600"/>
          </a:xfrm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8843963" y="6408738"/>
            <a:ext cx="935037" cy="449262"/>
          </a:xfrm>
        </p:spPr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49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Conclusion</a:t>
            </a:r>
            <a:endParaRPr lang="ru-RU" sz="2800" dirty="0" smtClean="0"/>
          </a:p>
        </p:txBody>
      </p:sp>
      <p:sp>
        <p:nvSpPr>
          <p:cNvPr id="8499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Discussed questions</a:t>
            </a:r>
            <a:endParaRPr lang="ru-RU" dirty="0" smtClean="0"/>
          </a:p>
          <a:p>
            <a:pPr lvl="1"/>
            <a:r>
              <a:rPr lang="en-US" sz="2200" dirty="0" smtClean="0"/>
              <a:t>Notion of a sparse matrix</a:t>
            </a:r>
            <a:endParaRPr lang="ru-RU" sz="2200" dirty="0" smtClean="0"/>
          </a:p>
          <a:p>
            <a:pPr lvl="1"/>
            <a:r>
              <a:rPr lang="en-US" sz="2200" dirty="0" smtClean="0"/>
              <a:t>Storage formats</a:t>
            </a:r>
            <a:endParaRPr lang="ru-RU" sz="2200" dirty="0" smtClean="0"/>
          </a:p>
          <a:p>
            <a:pPr lvl="1"/>
            <a:r>
              <a:rPr lang="en-US" sz="2200" dirty="0" smtClean="0"/>
              <a:t>Standard algorithms</a:t>
            </a:r>
            <a:endParaRPr lang="ru-RU" sz="2200" dirty="0" smtClean="0"/>
          </a:p>
          <a:p>
            <a:pPr lvl="2"/>
            <a:r>
              <a:rPr lang="en-US" sz="1800" dirty="0" smtClean="0"/>
              <a:t>Multiplication of sparse matrix by vector</a:t>
            </a:r>
            <a:endParaRPr lang="ru-RU" sz="1800" dirty="0" smtClean="0"/>
          </a:p>
          <a:p>
            <a:pPr lvl="2"/>
            <a:r>
              <a:rPr lang="en-US" sz="1800" dirty="0" smtClean="0"/>
              <a:t>Transposition of sparse matrix</a:t>
            </a:r>
            <a:endParaRPr lang="ru-RU" sz="1800" dirty="0" smtClean="0"/>
          </a:p>
          <a:p>
            <a:pPr lvl="2"/>
            <a:r>
              <a:rPr lang="en-US" sz="1800" dirty="0" smtClean="0"/>
              <a:t>Sparse matrices multiplication</a:t>
            </a:r>
            <a:endParaRPr lang="ru-RU" sz="1800" dirty="0" smtClean="0"/>
          </a:p>
          <a:p>
            <a:pPr lvl="1"/>
            <a:endParaRPr lang="ru-RU" sz="22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84997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4998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28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60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References</a:t>
            </a:r>
            <a:endParaRPr lang="ru-RU" sz="2800" dirty="0" smtClean="0"/>
          </a:p>
        </p:txBody>
      </p:sp>
      <p:sp>
        <p:nvSpPr>
          <p:cNvPr id="8602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Alan George, Joseph W. H. Liu. Computer solution of large sparse positive definite systems. Prentice-Hall, 1981</a:t>
            </a:r>
            <a:r>
              <a:rPr lang="ru-RU" dirty="0" smtClean="0"/>
              <a:t>.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Sergio </a:t>
            </a:r>
            <a:r>
              <a:rPr lang="en-US" dirty="0" err="1" smtClean="0"/>
              <a:t>Pissanetzky</a:t>
            </a:r>
            <a:r>
              <a:rPr lang="en-US" dirty="0" smtClean="0"/>
              <a:t>. Sparse matrix technology. Academic Press, 1984.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William H. Press, Saul A. </a:t>
            </a:r>
            <a:r>
              <a:rPr lang="en-US" dirty="0" err="1" smtClean="0"/>
              <a:t>Teukolsky</a:t>
            </a:r>
            <a:r>
              <a:rPr lang="en-US" dirty="0" smtClean="0"/>
              <a:t>, William T. </a:t>
            </a:r>
            <a:r>
              <a:rPr lang="en-US" dirty="0" err="1" smtClean="0"/>
              <a:t>Vetterling</a:t>
            </a:r>
            <a:r>
              <a:rPr lang="en-US" dirty="0" smtClean="0"/>
              <a:t>, Brian P. Flannery. Numerical Recipes. The Art of Scientific Computing. Cambridge University Press, 2007.</a:t>
            </a:r>
            <a:endParaRPr lang="ru-RU" dirty="0" smtClean="0"/>
          </a:p>
          <a:p>
            <a:pPr marL="457200" indent="-457200">
              <a:buFont typeface="Arial" charset="0"/>
              <a:buAutoNum type="arabicPeriod"/>
            </a:pPr>
            <a:endParaRPr lang="ru-RU" dirty="0" smtClean="0"/>
          </a:p>
        </p:txBody>
      </p:sp>
      <p:sp>
        <p:nvSpPr>
          <p:cNvPr id="86021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6022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29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Introduction</a:t>
            </a:r>
            <a:r>
              <a:rPr lang="en-US" sz="2800" dirty="0"/>
              <a:t>. </a:t>
            </a:r>
            <a:r>
              <a:rPr lang="en-US" sz="2800" dirty="0" smtClean="0"/>
              <a:t>Sparse algebra</a:t>
            </a:r>
            <a:endParaRPr lang="ru-RU" sz="2800" dirty="0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Sparse algebra </a:t>
            </a:r>
            <a:r>
              <a:rPr lang="en-US" dirty="0" smtClean="0"/>
              <a:t>is an important mathematics branch </a:t>
            </a:r>
            <a:r>
              <a:rPr lang="en-US" dirty="0"/>
              <a:t>that has obvious practical </a:t>
            </a:r>
            <a:r>
              <a:rPr lang="en-US" dirty="0" smtClean="0"/>
              <a:t>application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en-US" dirty="0" smtClean="0"/>
              <a:t>Sparse matrices arise when stating and solving the different scientific and </a:t>
            </a:r>
            <a:r>
              <a:rPr lang="en-US" dirty="0"/>
              <a:t>engineer </a:t>
            </a:r>
            <a:r>
              <a:rPr lang="en-US" dirty="0" smtClean="0"/>
              <a:t>problems:</a:t>
            </a:r>
            <a:endParaRPr lang="ru-RU" dirty="0" smtClean="0"/>
          </a:p>
          <a:p>
            <a:pPr lvl="1">
              <a:defRPr/>
            </a:pPr>
            <a:r>
              <a:rPr lang="en-US" dirty="0" smtClean="0">
                <a:ea typeface="+mn-ea"/>
              </a:rPr>
              <a:t>When stating </a:t>
            </a:r>
            <a:r>
              <a:rPr lang="en-US" dirty="0"/>
              <a:t>and solving </a:t>
            </a:r>
            <a:r>
              <a:rPr lang="en-US" dirty="0" smtClean="0"/>
              <a:t>optimization problems</a:t>
            </a:r>
            <a:r>
              <a:rPr lang="ru-RU" dirty="0" smtClean="0">
                <a:ea typeface="+mn-ea"/>
              </a:rPr>
              <a:t>.</a:t>
            </a:r>
            <a:endParaRPr lang="en-US" dirty="0" smtClean="0">
              <a:ea typeface="+mn-ea"/>
            </a:endParaRPr>
          </a:p>
          <a:p>
            <a:pPr lvl="1">
              <a:defRPr/>
            </a:pPr>
            <a:r>
              <a:rPr lang="en-US" dirty="0" smtClean="0">
                <a:ea typeface="+mn-ea"/>
              </a:rPr>
              <a:t>When solving partial differential equations</a:t>
            </a:r>
            <a:r>
              <a:rPr lang="ru-RU" dirty="0" smtClean="0">
                <a:ea typeface="+mn-ea"/>
              </a:rPr>
              <a:t>.</a:t>
            </a:r>
            <a:endParaRPr lang="en-US" dirty="0" smtClean="0">
              <a:ea typeface="+mn-ea"/>
            </a:endParaRPr>
          </a:p>
          <a:p>
            <a:pPr lvl="1">
              <a:defRPr/>
            </a:pPr>
            <a:r>
              <a:rPr lang="en-US" dirty="0" smtClean="0">
                <a:ea typeface="+mn-ea"/>
              </a:rPr>
              <a:t>In graph theory</a:t>
            </a:r>
            <a:r>
              <a:rPr lang="ru-RU" dirty="0" smtClean="0">
                <a:ea typeface="+mn-ea"/>
              </a:rPr>
              <a:t>.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There are some more usage cases</a:t>
            </a:r>
            <a:r>
              <a:rPr lang="ru-RU" dirty="0" smtClean="0">
                <a:ea typeface="+mn-ea"/>
              </a:rPr>
              <a:t> (</a:t>
            </a:r>
            <a:r>
              <a:rPr lang="en-US" dirty="0" smtClean="0">
                <a:ea typeface="+mn-ea"/>
              </a:rPr>
              <a:t>for example, </a:t>
            </a:r>
            <a:r>
              <a:rPr lang="en-US" dirty="0">
                <a:ea typeface="+mn-ea"/>
              </a:rPr>
              <a:t>see the review </a:t>
            </a:r>
            <a:r>
              <a:rPr lang="en-US" dirty="0" smtClean="0">
                <a:ea typeface="+mn-ea"/>
              </a:rPr>
              <a:t>in </a:t>
            </a:r>
            <a:r>
              <a:rPr lang="ru-RU" i="1" dirty="0" err="1" smtClean="0"/>
              <a:t>Тьюарсон</a:t>
            </a:r>
            <a:r>
              <a:rPr lang="ru-RU" i="1" dirty="0" smtClean="0"/>
              <a:t> Р. Разреженные матрицы. – М.: Мир, 1977</a:t>
            </a:r>
            <a:r>
              <a:rPr lang="ru-RU" dirty="0" smtClean="0">
                <a:ea typeface="+mn-ea"/>
              </a:rPr>
              <a:t>).</a:t>
            </a:r>
          </a:p>
        </p:txBody>
      </p:sp>
      <p:sp>
        <p:nvSpPr>
          <p:cNvPr id="819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3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70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Internet resources</a:t>
            </a:r>
            <a:endParaRPr lang="ru-RU" dirty="0" smtClean="0"/>
          </a:p>
        </p:txBody>
      </p:sp>
      <p:sp>
        <p:nvSpPr>
          <p:cNvPr id="8704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 startAt="4"/>
            </a:pPr>
            <a:r>
              <a:rPr lang="en-US" smtClean="0"/>
              <a:t>Intel Math Kernel Library Reference Manual.</a:t>
            </a:r>
            <a:r>
              <a:rPr lang="ru-RU" smtClean="0"/>
              <a:t> </a:t>
            </a:r>
            <a:r>
              <a:rPr lang="en-US" smtClean="0"/>
              <a:t>[</a:t>
            </a:r>
            <a:r>
              <a:rPr lang="en-US" u="sng" smtClean="0">
                <a:hlinkClick r:id="rId2"/>
              </a:rPr>
              <a:t>http://software.intel.com/sites/products/documentation/hpc/mkl/mklman.pdf</a:t>
            </a:r>
            <a:r>
              <a:rPr lang="en-US" smtClean="0"/>
              <a:t>].</a:t>
            </a:r>
            <a:endParaRPr lang="ru-RU" smtClean="0"/>
          </a:p>
          <a:p>
            <a:pPr marL="457200" indent="-457200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87045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7046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30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880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/>
              <a:t>Team of authors</a:t>
            </a:r>
            <a:endParaRPr lang="ru-RU" dirty="0" smtClean="0"/>
          </a:p>
        </p:txBody>
      </p:sp>
      <p:sp>
        <p:nvSpPr>
          <p:cNvPr id="88068" name="Содержимое 2"/>
          <p:cNvSpPr>
            <a:spLocks noGrp="1"/>
          </p:cNvSpPr>
          <p:nvPr>
            <p:ph idx="1"/>
          </p:nvPr>
        </p:nvSpPr>
        <p:spPr>
          <a:xfrm>
            <a:off x="166688" y="1196975"/>
            <a:ext cx="9244012" cy="4968875"/>
          </a:xfrm>
        </p:spPr>
        <p:txBody>
          <a:bodyPr/>
          <a:lstStyle/>
          <a:p>
            <a:pPr eaLnBrk="1" hangingPunct="1"/>
            <a:r>
              <a:rPr lang="en" dirty="0" smtClean="0"/>
              <a:t>Konstantin Barkalov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 smtClean="0"/>
              <a:t>Candidate of Physical and Mathematical Sciences,</a:t>
            </a:r>
            <a:br>
              <a:rPr lang="en" dirty="0" smtClean="0"/>
            </a:br>
            <a:r>
              <a:rPr lang="en-US" dirty="0" smtClean="0"/>
              <a:t>Associate Professor, Software Department, </a:t>
            </a:r>
            <a:r>
              <a:rPr lang="en-GB" smtClean="0"/>
              <a:t>CMC Faculty,</a:t>
            </a:r>
            <a:br>
              <a:rPr lang="en-GB" smtClean="0"/>
            </a:br>
            <a:r>
              <a:rPr lang="en-GB" smtClean="0"/>
              <a:t>Nizhny Novgorod State University</a:t>
            </a:r>
            <a:r>
              <a:rPr lang="ru-RU" dirty="0"/>
              <a:t/>
            </a:r>
            <a:br>
              <a:rPr lang="ru-RU" dirty="0"/>
            </a:br>
            <a:r>
              <a:rPr lang="en-US" dirty="0">
                <a:hlinkClick r:id="rId2"/>
              </a:rPr>
              <a:t>barkalov@vmk.unn.ru</a:t>
            </a:r>
            <a:r>
              <a:rPr lang="en-US" dirty="0"/>
              <a:t> </a:t>
            </a:r>
            <a:endParaRPr lang="ru-RU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The code of the learning programs was designed by </a:t>
            </a:r>
            <a:r>
              <a:rPr lang="en-US" dirty="0" err="1"/>
              <a:t>Pirova</a:t>
            </a:r>
            <a:r>
              <a:rPr lang="en-US" dirty="0"/>
              <a:t> Anna and </a:t>
            </a:r>
            <a:r>
              <a:rPr lang="en-US" dirty="0" err="1"/>
              <a:t>Safonova</a:t>
            </a:r>
            <a:r>
              <a:rPr lang="en-US" dirty="0"/>
              <a:t> Yana</a:t>
            </a:r>
            <a:endParaRPr lang="ru-RU" dirty="0"/>
          </a:p>
        </p:txBody>
      </p:sp>
      <p:sp>
        <p:nvSpPr>
          <p:cNvPr id="88069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31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Introduction</a:t>
            </a:r>
            <a:r>
              <a:rPr lang="ru-RU" sz="2800" dirty="0" smtClean="0"/>
              <a:t>. </a:t>
            </a:r>
            <a:r>
              <a:rPr lang="en-US" sz="2800" dirty="0" smtClean="0"/>
              <a:t>Notion of a sparse matrix</a:t>
            </a: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There are different formulations:</a:t>
            </a:r>
            <a:endParaRPr lang="ru-RU" dirty="0" smtClean="0"/>
          </a:p>
          <a:p>
            <a:pPr lvl="1">
              <a:defRPr/>
            </a:pPr>
            <a:r>
              <a:rPr lang="en-US" dirty="0" smtClean="0">
                <a:ea typeface="+mn-ea"/>
              </a:rPr>
              <a:t>A matrix is called sparse if it has only a small number of nonzero elements</a:t>
            </a:r>
            <a:r>
              <a:rPr lang="ru-RU" dirty="0" smtClean="0">
                <a:ea typeface="+mn-ea"/>
              </a:rPr>
              <a:t>.</a:t>
            </a:r>
            <a:endParaRPr lang="en-US" dirty="0" smtClean="0">
              <a:ea typeface="+mn-ea"/>
            </a:endParaRPr>
          </a:p>
          <a:p>
            <a:pPr lvl="1">
              <a:defRPr/>
            </a:pPr>
            <a:r>
              <a:rPr lang="en-US" dirty="0" smtClean="0">
                <a:ea typeface="+mn-ea"/>
              </a:rPr>
              <a:t>A matrix of size N x N is said to be sparse if it has </a:t>
            </a:r>
            <a:r>
              <a:rPr lang="en-US" dirty="0"/>
              <a:t>O</a:t>
            </a:r>
            <a:r>
              <a:rPr lang="ru-RU" dirty="0"/>
              <a:t>(</a:t>
            </a:r>
            <a:r>
              <a:rPr lang="en-US" dirty="0"/>
              <a:t>N</a:t>
            </a:r>
            <a:r>
              <a:rPr lang="ru-RU" dirty="0"/>
              <a:t>)</a:t>
            </a:r>
            <a:r>
              <a:rPr lang="en-US" dirty="0" smtClean="0">
                <a:ea typeface="+mn-ea"/>
              </a:rPr>
              <a:t> nonzero elements</a:t>
            </a:r>
            <a:r>
              <a:rPr lang="ru-RU" dirty="0" smtClean="0">
                <a:ea typeface="+mn-ea"/>
              </a:rPr>
              <a:t>.</a:t>
            </a:r>
            <a:endParaRPr lang="en-US" dirty="0" smtClean="0">
              <a:ea typeface="+mn-ea"/>
            </a:endParaRPr>
          </a:p>
          <a:p>
            <a:pPr lvl="1">
              <a:defRPr/>
            </a:pPr>
            <a:r>
              <a:rPr lang="en-US" dirty="0" smtClean="0">
                <a:ea typeface="+mn-ea"/>
              </a:rPr>
              <a:t>Other definitions are known</a:t>
            </a:r>
            <a:r>
              <a:rPr lang="ru-RU" dirty="0" smtClean="0">
                <a:ea typeface="+mn-ea"/>
              </a:rPr>
              <a:t>.</a:t>
            </a:r>
            <a:endParaRPr lang="en-US" dirty="0" smtClean="0">
              <a:ea typeface="+mn-ea"/>
            </a:endParaRPr>
          </a:p>
          <a:p>
            <a:pPr>
              <a:defRPr/>
            </a:pPr>
            <a:r>
              <a:rPr lang="en-US" dirty="0" smtClean="0"/>
              <a:t>The definitions above are not quite accurate in the mathematical sense.</a:t>
            </a:r>
            <a:endParaRPr lang="ru-RU" dirty="0" smtClean="0"/>
          </a:p>
          <a:p>
            <a:pPr>
              <a:defRPr/>
            </a:pPr>
            <a:r>
              <a:rPr lang="en-US" dirty="0" smtClean="0"/>
              <a:t>On practice, matrices classification depends not only on the number of the nonzero elements but on the matrix size, the nonzero elements distribution and the used algorithms as well.</a:t>
            </a:r>
            <a:endParaRPr lang="ru-RU" dirty="0"/>
          </a:p>
        </p:txBody>
      </p:sp>
      <p:sp>
        <p:nvSpPr>
          <p:cNvPr id="922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4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Coordinate format</a:t>
            </a:r>
            <a:endParaRPr lang="ru-RU" sz="2800" dirty="0" smtClean="0"/>
          </a:p>
        </p:txBody>
      </p:sp>
      <p:sp>
        <p:nvSpPr>
          <p:cNvPr id="25604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The matrix is stored in the form of three arrays:</a:t>
            </a:r>
          </a:p>
          <a:p>
            <a:pPr lvl="1"/>
            <a:r>
              <a:rPr lang="en-US" dirty="0" smtClean="0"/>
              <a:t>A values array </a:t>
            </a:r>
            <a:r>
              <a:rPr lang="en-US" i="1" dirty="0" smtClean="0"/>
              <a:t>Value</a:t>
            </a:r>
            <a:endParaRPr lang="ru-RU" i="1" dirty="0" smtClean="0"/>
          </a:p>
          <a:p>
            <a:pPr lvl="1"/>
            <a:r>
              <a:rPr lang="en-US" dirty="0" smtClean="0"/>
              <a:t>An array of the rows numbers </a:t>
            </a:r>
            <a:r>
              <a:rPr lang="en-US" i="1" dirty="0" smtClean="0"/>
              <a:t>Row</a:t>
            </a:r>
          </a:p>
          <a:p>
            <a:pPr lvl="1"/>
            <a:r>
              <a:rPr lang="en-US" dirty="0"/>
              <a:t>An array of the </a:t>
            </a:r>
            <a:r>
              <a:rPr lang="en-US" dirty="0" smtClean="0"/>
              <a:t>columns </a:t>
            </a:r>
            <a:r>
              <a:rPr lang="en-US" dirty="0"/>
              <a:t>numbers</a:t>
            </a:r>
            <a:r>
              <a:rPr lang="ru-RU" dirty="0" smtClean="0"/>
              <a:t> </a:t>
            </a:r>
            <a:r>
              <a:rPr lang="en-US" i="1" dirty="0" smtClean="0"/>
              <a:t>Col</a:t>
            </a:r>
            <a:endParaRPr lang="ru-RU" i="1" dirty="0" smtClean="0"/>
          </a:p>
        </p:txBody>
      </p:sp>
      <p:sp>
        <p:nvSpPr>
          <p:cNvPr id="25606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5</a:t>
            </a:fld>
            <a:r>
              <a:rPr lang="ru-RU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1754" y="2958689"/>
            <a:ext cx="8667750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Coordinate format</a:t>
            </a:r>
            <a:endParaRPr lang="ru-RU" sz="2800" dirty="0" smtClean="0"/>
          </a:p>
        </p:txBody>
      </p:sp>
      <p:sp>
        <p:nvSpPr>
          <p:cNvPr id="26628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 smtClean="0"/>
              <a:t>The memory volume for the different formats:</a:t>
            </a:r>
            <a:endParaRPr lang="ru-RU" dirty="0" smtClean="0"/>
          </a:p>
          <a:p>
            <a:pPr lvl="1"/>
            <a:r>
              <a:rPr lang="en-US" dirty="0" smtClean="0"/>
              <a:t>Dense: </a:t>
            </a:r>
            <a:r>
              <a:rPr lang="en-US" i="1" dirty="0" smtClean="0"/>
              <a:t>M</a:t>
            </a:r>
            <a:r>
              <a:rPr lang="ru-RU" i="1" dirty="0" smtClean="0"/>
              <a:t> </a:t>
            </a:r>
            <a:r>
              <a:rPr lang="en-US" dirty="0" smtClean="0"/>
              <a:t>=</a:t>
            </a:r>
            <a:r>
              <a:rPr lang="ru-RU" dirty="0" smtClean="0"/>
              <a:t> </a:t>
            </a:r>
            <a:r>
              <a:rPr lang="en-US" dirty="0" smtClean="0"/>
              <a:t>8</a:t>
            </a:r>
            <a:r>
              <a:rPr lang="ru-RU" dirty="0" smtClean="0"/>
              <a:t> 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 bytes</a:t>
            </a:r>
            <a:endParaRPr lang="ru-RU" dirty="0" smtClean="0"/>
          </a:p>
          <a:p>
            <a:pPr lvl="1"/>
            <a:r>
              <a:rPr lang="en-US" dirty="0" smtClean="0"/>
              <a:t>Coordinate:</a:t>
            </a:r>
            <a:r>
              <a:rPr lang="ru-RU" dirty="0" smtClean="0"/>
              <a:t> </a:t>
            </a:r>
            <a:r>
              <a:rPr lang="en-US" i="1" dirty="0" smtClean="0"/>
              <a:t>M</a:t>
            </a:r>
            <a:r>
              <a:rPr lang="en-US" dirty="0" smtClean="0"/>
              <a:t> </a:t>
            </a:r>
            <a:r>
              <a:rPr lang="ru-RU" dirty="0" smtClean="0"/>
              <a:t>=</a:t>
            </a:r>
            <a:r>
              <a:rPr lang="en-US" dirty="0" smtClean="0"/>
              <a:t> </a:t>
            </a:r>
            <a:r>
              <a:rPr lang="ru-RU" dirty="0" smtClean="0"/>
              <a:t>8</a:t>
            </a:r>
            <a:r>
              <a:rPr lang="en-US" dirty="0" smtClean="0"/>
              <a:t> </a:t>
            </a:r>
            <a:r>
              <a:rPr lang="en-US" i="1" dirty="0" smtClean="0"/>
              <a:t>NZ</a:t>
            </a:r>
            <a:r>
              <a:rPr lang="en-US" dirty="0" smtClean="0"/>
              <a:t> </a:t>
            </a:r>
            <a:r>
              <a:rPr lang="ru-RU" dirty="0" smtClean="0"/>
              <a:t>+</a:t>
            </a:r>
            <a:r>
              <a:rPr lang="en-US" dirty="0" smtClean="0"/>
              <a:t> </a:t>
            </a:r>
            <a:r>
              <a:rPr lang="ru-RU" dirty="0" smtClean="0"/>
              <a:t>4</a:t>
            </a:r>
            <a:r>
              <a:rPr lang="en-US" dirty="0" smtClean="0"/>
              <a:t> </a:t>
            </a:r>
            <a:r>
              <a:rPr lang="en-US" i="1" dirty="0" smtClean="0"/>
              <a:t>NZ</a:t>
            </a:r>
            <a:r>
              <a:rPr lang="en-US" dirty="0" smtClean="0"/>
              <a:t> </a:t>
            </a:r>
            <a:r>
              <a:rPr lang="ru-RU" dirty="0" smtClean="0"/>
              <a:t>+</a:t>
            </a:r>
            <a:r>
              <a:rPr lang="en-US" dirty="0" smtClean="0"/>
              <a:t> </a:t>
            </a:r>
            <a:r>
              <a:rPr lang="ru-RU" dirty="0" smtClean="0"/>
              <a:t>4</a:t>
            </a:r>
            <a:r>
              <a:rPr lang="en-US" dirty="0" smtClean="0"/>
              <a:t> </a:t>
            </a:r>
            <a:r>
              <a:rPr lang="en-US" i="1" dirty="0" smtClean="0"/>
              <a:t>NZ</a:t>
            </a:r>
            <a:r>
              <a:rPr lang="en-US" dirty="0" smtClean="0"/>
              <a:t> </a:t>
            </a:r>
            <a:r>
              <a:rPr lang="ru-RU" dirty="0" smtClean="0"/>
              <a:t>=</a:t>
            </a:r>
            <a:r>
              <a:rPr lang="en-US" dirty="0" smtClean="0"/>
              <a:t> </a:t>
            </a:r>
            <a:r>
              <a:rPr lang="ru-RU" dirty="0" smtClean="0"/>
              <a:t>16</a:t>
            </a:r>
            <a:r>
              <a:rPr lang="en-US" dirty="0" smtClean="0"/>
              <a:t> </a:t>
            </a:r>
            <a:r>
              <a:rPr lang="en-US" i="1" dirty="0" smtClean="0"/>
              <a:t>NZ</a:t>
            </a:r>
            <a:r>
              <a:rPr lang="en-US" dirty="0" smtClean="0"/>
              <a:t> </a:t>
            </a:r>
            <a:r>
              <a:rPr lang="ru-RU" dirty="0" smtClean="0"/>
              <a:t>&lt;&lt;</a:t>
            </a:r>
            <a:r>
              <a:rPr lang="en-US" dirty="0" smtClean="0"/>
              <a:t> </a:t>
            </a:r>
            <a:r>
              <a:rPr lang="ru-RU" dirty="0" smtClean="0"/>
              <a:t>8</a:t>
            </a:r>
            <a:r>
              <a:rPr lang="en-US" dirty="0" smtClean="0"/>
              <a:t> </a:t>
            </a:r>
            <a:r>
              <a:rPr lang="en-US" i="1" dirty="0" smtClean="0"/>
              <a:t>N</a:t>
            </a:r>
            <a:r>
              <a:rPr lang="ru-RU" baseline="30000" dirty="0" smtClean="0"/>
              <a:t>2</a:t>
            </a:r>
            <a:r>
              <a:rPr lang="ru-RU" dirty="0" smtClean="0"/>
              <a:t>.</a:t>
            </a:r>
          </a:p>
          <a:p>
            <a:r>
              <a:rPr lang="en-US" dirty="0"/>
              <a:t>The </a:t>
            </a:r>
            <a:r>
              <a:rPr lang="en-US" dirty="0" smtClean="0"/>
              <a:t>coordinate format:</a:t>
            </a:r>
          </a:p>
          <a:p>
            <a:pPr lvl="1"/>
            <a:r>
              <a:rPr lang="en-US" dirty="0" smtClean="0"/>
              <a:t>Ordered </a:t>
            </a:r>
            <a:r>
              <a:rPr lang="ru-RU" dirty="0" smtClean="0"/>
              <a:t>(</a:t>
            </a:r>
            <a:r>
              <a:rPr lang="en-US" dirty="0" smtClean="0"/>
              <a:t>by rows/columns</a:t>
            </a:r>
            <a:r>
              <a:rPr lang="ru-RU" dirty="0" smtClean="0"/>
              <a:t>)</a:t>
            </a:r>
            <a:endParaRPr lang="en-US" dirty="0" smtClean="0"/>
          </a:p>
          <a:p>
            <a:pPr lvl="2"/>
            <a:r>
              <a:rPr lang="en-US" dirty="0" smtClean="0"/>
              <a:t>Fast access to the rows/columns</a:t>
            </a:r>
            <a:endParaRPr lang="ru-RU" dirty="0" smtClean="0"/>
          </a:p>
          <a:p>
            <a:pPr lvl="2"/>
            <a:r>
              <a:rPr lang="en-US" dirty="0" smtClean="0"/>
              <a:t>Repacking when inserting/removing elements</a:t>
            </a:r>
            <a:endParaRPr lang="ru-RU" dirty="0" smtClean="0"/>
          </a:p>
          <a:p>
            <a:pPr lvl="1"/>
            <a:r>
              <a:rPr lang="en-US" dirty="0" smtClean="0"/>
              <a:t>Disordered</a:t>
            </a:r>
            <a:endParaRPr lang="ru-RU" dirty="0" smtClean="0"/>
          </a:p>
          <a:p>
            <a:pPr lvl="2"/>
            <a:r>
              <a:rPr lang="ru-RU" dirty="0" smtClean="0"/>
              <a:t>«</a:t>
            </a:r>
            <a:r>
              <a:rPr lang="en-US" dirty="0" smtClean="0"/>
              <a:t>Exhaustive</a:t>
            </a:r>
            <a:r>
              <a:rPr lang="ru-RU" dirty="0" smtClean="0"/>
              <a:t>»</a:t>
            </a:r>
            <a:r>
              <a:rPr lang="en-US" dirty="0" smtClean="0"/>
              <a:t> elements access</a:t>
            </a:r>
            <a:endParaRPr lang="ru-RU" dirty="0" smtClean="0"/>
          </a:p>
          <a:p>
            <a:pPr lvl="2"/>
            <a:r>
              <a:rPr lang="en-US" dirty="0"/>
              <a:t>Fast </a:t>
            </a:r>
            <a:r>
              <a:rPr lang="en-US" dirty="0" smtClean="0"/>
              <a:t>operations of inserting/removing </a:t>
            </a:r>
            <a:r>
              <a:rPr lang="en-US" dirty="0"/>
              <a:t>elements</a:t>
            </a:r>
            <a:endParaRPr lang="ru-RU" dirty="0"/>
          </a:p>
          <a:p>
            <a:r>
              <a:rPr lang="en-US" dirty="0"/>
              <a:t>O</a:t>
            </a:r>
            <a:r>
              <a:rPr lang="en-US" dirty="0" smtClean="0"/>
              <a:t>n the whole, the coordinate format may be simply implemented but it is not efficient enough (memory</a:t>
            </a:r>
            <a:r>
              <a:rPr lang="en-US" dirty="0"/>
              <a:t>, performance</a:t>
            </a:r>
            <a:r>
              <a:rPr lang="en-US" dirty="0" smtClean="0"/>
              <a:t>)</a:t>
            </a:r>
            <a:endParaRPr lang="ru-RU" dirty="0" smtClean="0"/>
          </a:p>
        </p:txBody>
      </p:sp>
      <p:sp>
        <p:nvSpPr>
          <p:cNvPr id="26629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6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276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Compressed sparse rows format</a:t>
            </a:r>
            <a:endParaRPr lang="ru-RU" sz="2800" dirty="0" smtClean="0"/>
          </a:p>
        </p:txBody>
      </p:sp>
      <p:sp>
        <p:nvSpPr>
          <p:cNvPr id="27652" name="Содержимое 2"/>
          <p:cNvSpPr>
            <a:spLocks noGrp="1"/>
          </p:cNvSpPr>
          <p:nvPr>
            <p:ph idx="1"/>
          </p:nvPr>
        </p:nvSpPr>
        <p:spPr>
          <a:xfrm>
            <a:off x="495300" y="1124744"/>
            <a:ext cx="9066213" cy="4968875"/>
          </a:xfrm>
        </p:spPr>
        <p:txBody>
          <a:bodyPr/>
          <a:lstStyle/>
          <a:p>
            <a:r>
              <a:rPr lang="en-US" dirty="0" smtClean="0"/>
              <a:t>It is known as CRS</a:t>
            </a:r>
            <a:r>
              <a:rPr lang="ru-RU" dirty="0" smtClean="0"/>
              <a:t> (</a:t>
            </a:r>
            <a:r>
              <a:rPr lang="en-US" dirty="0" smtClean="0"/>
              <a:t>Compressed Row Storage</a:t>
            </a:r>
            <a:r>
              <a:rPr lang="ru-RU" dirty="0" smtClean="0"/>
              <a:t>) </a:t>
            </a:r>
            <a:r>
              <a:rPr lang="en-US" dirty="0" smtClean="0"/>
              <a:t>or</a:t>
            </a:r>
            <a:r>
              <a:rPr lang="ru-RU" dirty="0" smtClean="0"/>
              <a:t> </a:t>
            </a:r>
            <a:r>
              <a:rPr lang="en-US" dirty="0" smtClean="0"/>
              <a:t>CSR (Compressed Sparse Rows);</a:t>
            </a:r>
            <a:endParaRPr lang="ru-RU" dirty="0" smtClean="0"/>
          </a:p>
          <a:p>
            <a:r>
              <a:rPr lang="en-US" dirty="0" smtClean="0"/>
              <a:t>The matrix is stored in the form of three arrays:</a:t>
            </a:r>
          </a:p>
          <a:p>
            <a:pPr lvl="1"/>
            <a:r>
              <a:rPr lang="en-US" dirty="0"/>
              <a:t>A values array </a:t>
            </a:r>
            <a:r>
              <a:rPr lang="en-US" i="1" dirty="0" smtClean="0"/>
              <a:t>Value </a:t>
            </a:r>
            <a:r>
              <a:rPr lang="en-US" dirty="0" smtClean="0"/>
              <a:t>(by rows</a:t>
            </a:r>
            <a:r>
              <a:rPr lang="en-US" dirty="0"/>
              <a:t>, downwards);</a:t>
            </a:r>
            <a:endParaRPr lang="ru-RU" dirty="0" smtClean="0"/>
          </a:p>
          <a:p>
            <a:pPr lvl="1"/>
            <a:r>
              <a:rPr lang="en-US" dirty="0" smtClean="0"/>
              <a:t>An </a:t>
            </a:r>
            <a:r>
              <a:rPr lang="en-US" dirty="0"/>
              <a:t>array </a:t>
            </a:r>
            <a:r>
              <a:rPr lang="en-US" dirty="0" smtClean="0"/>
              <a:t>of the columns </a:t>
            </a:r>
            <a:r>
              <a:rPr lang="en-US" dirty="0"/>
              <a:t>numbers </a:t>
            </a:r>
            <a:r>
              <a:rPr lang="en-US" i="1" dirty="0" smtClean="0"/>
              <a:t>Col;</a:t>
            </a:r>
          </a:p>
          <a:p>
            <a:pPr lvl="1"/>
            <a:r>
              <a:rPr lang="en-US" dirty="0" smtClean="0"/>
              <a:t>An array </a:t>
            </a:r>
            <a:r>
              <a:rPr lang="en-US" i="1" dirty="0" err="1"/>
              <a:t>RowIndex</a:t>
            </a:r>
            <a:r>
              <a:rPr lang="en-US" i="1" dirty="0"/>
              <a:t> </a:t>
            </a:r>
            <a:r>
              <a:rPr lang="en-US" dirty="0" smtClean="0"/>
              <a:t>of the start indices for the rows in the array </a:t>
            </a:r>
            <a:r>
              <a:rPr lang="en-US" i="1" dirty="0" smtClean="0"/>
              <a:t>Col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RowIndex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points to the start of the </a:t>
            </a:r>
            <a:r>
              <a:rPr lang="en-US" i="1" dirty="0" err="1" smtClean="0"/>
              <a:t>i</a:t>
            </a:r>
            <a:r>
              <a:rPr lang="ru-RU" dirty="0" smtClean="0"/>
              <a:t>-</a:t>
            </a:r>
            <a:r>
              <a:rPr lang="en-US" dirty="0" err="1" smtClean="0"/>
              <a:t>th</a:t>
            </a:r>
            <a:r>
              <a:rPr lang="en-US" dirty="0" smtClean="0"/>
              <a:t> row</a:t>
            </a:r>
          </a:p>
          <a:p>
            <a:r>
              <a:rPr lang="en-US" dirty="0" smtClean="0"/>
              <a:t>The elements of the </a:t>
            </a:r>
            <a:r>
              <a:rPr lang="en-US" i="1" dirty="0" err="1" smtClean="0"/>
              <a:t>i</a:t>
            </a:r>
            <a:r>
              <a:rPr lang="en-US" dirty="0" err="1" smtClean="0"/>
              <a:t>-th</a:t>
            </a:r>
            <a:r>
              <a:rPr lang="en-US" dirty="0" smtClean="0"/>
              <a:t> row are stored in the array </a:t>
            </a:r>
            <a:r>
              <a:rPr lang="ru-RU" i="1" dirty="0" err="1" smtClean="0"/>
              <a:t>Value</a:t>
            </a:r>
            <a:r>
              <a:rPr lang="ru-RU" dirty="0" smtClean="0"/>
              <a:t> </a:t>
            </a:r>
            <a:r>
              <a:rPr lang="en-US" dirty="0"/>
              <a:t>at the positions </a:t>
            </a:r>
            <a:r>
              <a:rPr lang="en-US" dirty="0" smtClean="0"/>
              <a:t>numbered from </a:t>
            </a:r>
            <a:r>
              <a:rPr lang="ru-RU" dirty="0" err="1" smtClean="0"/>
              <a:t>RowIndex</a:t>
            </a:r>
            <a:r>
              <a:rPr lang="ru-RU" dirty="0" smtClean="0"/>
              <a:t>[i] </a:t>
            </a:r>
            <a:r>
              <a:rPr lang="en-US" dirty="0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RowIndex</a:t>
            </a:r>
            <a:r>
              <a:rPr lang="ru-RU" dirty="0" smtClean="0"/>
              <a:t>[i + 1] –</a:t>
            </a:r>
            <a:r>
              <a:rPr lang="en-US" dirty="0" smtClean="0"/>
              <a:t>1</a:t>
            </a:r>
            <a:r>
              <a:rPr lang="ru-RU" dirty="0" smtClean="0"/>
              <a:t> </a:t>
            </a:r>
            <a:r>
              <a:rPr lang="en-US" dirty="0"/>
              <a:t>inclusive</a:t>
            </a:r>
            <a:endParaRPr lang="en-US" dirty="0" smtClean="0"/>
          </a:p>
          <a:p>
            <a:pPr lvl="1"/>
            <a:r>
              <a:rPr lang="en-US" sz="2000" dirty="0" smtClean="0"/>
              <a:t>The empty rows are processed</a:t>
            </a:r>
            <a:r>
              <a:rPr lang="ru-RU" sz="2000" dirty="0" smtClean="0"/>
              <a:t> (</a:t>
            </a:r>
            <a:r>
              <a:rPr lang="ru-RU" sz="2000" dirty="0" err="1" smtClean="0"/>
              <a:t>RowIndex</a:t>
            </a:r>
            <a:r>
              <a:rPr lang="ru-RU" sz="2000" dirty="0" smtClean="0"/>
              <a:t>[i] = </a:t>
            </a:r>
            <a:r>
              <a:rPr lang="ru-RU" sz="2000" dirty="0" err="1" smtClean="0"/>
              <a:t>RowIndex</a:t>
            </a:r>
            <a:r>
              <a:rPr lang="ru-RU" sz="2000" dirty="0" smtClean="0"/>
              <a:t>[i + 1])</a:t>
            </a:r>
            <a:endParaRPr lang="en-US" sz="2000" dirty="0" smtClean="0"/>
          </a:p>
          <a:p>
            <a:pPr lvl="1"/>
            <a:r>
              <a:rPr lang="en-US" sz="2000" dirty="0" smtClean="0"/>
              <a:t>The last row </a:t>
            </a:r>
            <a:r>
              <a:rPr lang="en-US" sz="2000" dirty="0"/>
              <a:t>is processed </a:t>
            </a:r>
            <a:r>
              <a:rPr lang="en-US" sz="2000" dirty="0" smtClean="0"/>
              <a:t>uniformly </a:t>
            </a:r>
            <a:r>
              <a:rPr lang="ru-RU" sz="2000" dirty="0" smtClean="0"/>
              <a:t>(</a:t>
            </a:r>
            <a:r>
              <a:rPr lang="ru-RU" sz="2000" dirty="0" err="1" smtClean="0"/>
              <a:t>RowIndex</a:t>
            </a:r>
            <a:r>
              <a:rPr lang="ru-RU" sz="2000" dirty="0" smtClean="0"/>
              <a:t>[</a:t>
            </a:r>
            <a:r>
              <a:rPr lang="en-US" sz="2000" dirty="0" smtClean="0"/>
              <a:t>N+1</a:t>
            </a:r>
            <a:r>
              <a:rPr lang="ru-RU" sz="2000" dirty="0" smtClean="0"/>
              <a:t>]</a:t>
            </a:r>
            <a:r>
              <a:rPr lang="en-US" sz="2000" dirty="0" smtClean="0"/>
              <a:t>=NZ</a:t>
            </a:r>
            <a:r>
              <a:rPr lang="ru-RU" sz="2000" dirty="0" smtClean="0"/>
              <a:t> )</a:t>
            </a:r>
            <a:r>
              <a:rPr lang="en-US" sz="2000" dirty="0" smtClean="0"/>
              <a:t>.</a:t>
            </a:r>
          </a:p>
          <a:p>
            <a:pPr lvl="1">
              <a:buFontTx/>
              <a:buNone/>
            </a:pPr>
            <a:endParaRPr lang="en-US" sz="2000" dirty="0" smtClean="0"/>
          </a:p>
        </p:txBody>
      </p:sp>
      <p:sp>
        <p:nvSpPr>
          <p:cNvPr id="27653" name="Нижний колонтитул 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7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N. Novgorod, 2014.</a:t>
            </a:r>
            <a:endParaRPr lang="ru-RU" dirty="0" smtClean="0"/>
          </a:p>
        </p:txBody>
      </p:sp>
      <p:sp>
        <p:nvSpPr>
          <p:cNvPr id="2867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Compressed sparse </a:t>
            </a:r>
            <a:r>
              <a:rPr lang="en-US" sz="2800" dirty="0" smtClean="0"/>
              <a:t>rows </a:t>
            </a:r>
            <a:r>
              <a:rPr lang="en-US" sz="2800" dirty="0"/>
              <a:t>format</a:t>
            </a:r>
            <a:endParaRPr lang="ru-RU" sz="2800" dirty="0" smtClean="0"/>
          </a:p>
        </p:txBody>
      </p:sp>
      <p:sp>
        <p:nvSpPr>
          <p:cNvPr id="28676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dirty="0"/>
              <a:t>The memory volume for the different formats:</a:t>
            </a:r>
            <a:endParaRPr lang="ru-RU" dirty="0"/>
          </a:p>
          <a:p>
            <a:pPr lvl="1"/>
            <a:r>
              <a:rPr lang="en-US" dirty="0" smtClean="0"/>
              <a:t>Dense: </a:t>
            </a:r>
            <a:r>
              <a:rPr lang="en-US" i="1" dirty="0" smtClean="0"/>
              <a:t>M</a:t>
            </a:r>
            <a:r>
              <a:rPr lang="ru-RU" i="1" dirty="0" smtClean="0"/>
              <a:t> </a:t>
            </a:r>
            <a:r>
              <a:rPr lang="en-US" dirty="0" smtClean="0"/>
              <a:t>=</a:t>
            </a:r>
            <a:r>
              <a:rPr lang="ru-RU" dirty="0" smtClean="0"/>
              <a:t> </a:t>
            </a:r>
            <a:r>
              <a:rPr lang="en-US" dirty="0" smtClean="0"/>
              <a:t>8</a:t>
            </a:r>
            <a:r>
              <a:rPr lang="ru-RU" dirty="0" smtClean="0"/>
              <a:t> 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байт</a:t>
            </a:r>
          </a:p>
          <a:p>
            <a:pPr lvl="1"/>
            <a:r>
              <a:rPr lang="en-US" dirty="0" smtClean="0"/>
              <a:t>Coordinate:</a:t>
            </a:r>
            <a:r>
              <a:rPr lang="ru-RU" dirty="0" smtClean="0"/>
              <a:t> </a:t>
            </a:r>
            <a:r>
              <a:rPr lang="en-US" i="1" dirty="0" smtClean="0"/>
              <a:t>M</a:t>
            </a:r>
            <a:r>
              <a:rPr lang="en-US" dirty="0" smtClean="0"/>
              <a:t> </a:t>
            </a:r>
            <a:r>
              <a:rPr lang="ru-RU" dirty="0" smtClean="0"/>
              <a:t>=</a:t>
            </a:r>
            <a:r>
              <a:rPr lang="en-US" dirty="0" smtClean="0"/>
              <a:t> </a:t>
            </a:r>
            <a:r>
              <a:rPr lang="ru-RU" dirty="0" smtClean="0"/>
              <a:t>16</a:t>
            </a:r>
            <a:r>
              <a:rPr lang="en-US" dirty="0" smtClean="0"/>
              <a:t> </a:t>
            </a:r>
            <a:r>
              <a:rPr lang="en-US" i="1" dirty="0" smtClean="0"/>
              <a:t>NZ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CRS : </a:t>
            </a:r>
            <a:r>
              <a:rPr lang="en-US" i="1" dirty="0" smtClean="0"/>
              <a:t>M</a:t>
            </a:r>
            <a:r>
              <a:rPr lang="ru-RU" dirty="0" smtClean="0"/>
              <a:t> = 8 </a:t>
            </a:r>
            <a:r>
              <a:rPr lang="en-US" i="1" dirty="0" smtClean="0"/>
              <a:t>NZ</a:t>
            </a:r>
            <a:r>
              <a:rPr lang="ru-RU" dirty="0" smtClean="0"/>
              <a:t> + 4 </a:t>
            </a:r>
            <a:r>
              <a:rPr lang="en-US" i="1" dirty="0" smtClean="0"/>
              <a:t>NZ</a:t>
            </a:r>
            <a:r>
              <a:rPr lang="ru-RU" dirty="0" smtClean="0"/>
              <a:t> + 4 (</a:t>
            </a:r>
            <a:r>
              <a:rPr lang="en-US" i="1" dirty="0" smtClean="0"/>
              <a:t>N</a:t>
            </a:r>
            <a:r>
              <a:rPr lang="ru-RU" dirty="0" smtClean="0"/>
              <a:t> + 1) = 12 </a:t>
            </a:r>
            <a:r>
              <a:rPr lang="en-US" i="1" dirty="0" smtClean="0"/>
              <a:t>NZ</a:t>
            </a:r>
            <a:r>
              <a:rPr lang="ru-RU" dirty="0" smtClean="0"/>
              <a:t> + 4 </a:t>
            </a:r>
            <a:r>
              <a:rPr lang="en-US" i="1" dirty="0" smtClean="0"/>
              <a:t>N</a:t>
            </a:r>
            <a:r>
              <a:rPr lang="ru-RU" dirty="0" smtClean="0"/>
              <a:t> + 4</a:t>
            </a:r>
          </a:p>
          <a:p>
            <a:pPr lvl="1"/>
            <a:endParaRPr lang="ru-RU" sz="2000" dirty="0" smtClean="0"/>
          </a:p>
        </p:txBody>
      </p:sp>
      <p:sp>
        <p:nvSpPr>
          <p:cNvPr id="28678" name="Нижний колонтитул 7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en-US" dirty="0" smtClean="0"/>
              <a:t>Sparse matrices storage formats, implementation of standard matrix operations</a:t>
            </a:r>
            <a:endParaRPr lang="ru-RU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8</a:t>
            </a:fld>
            <a:r>
              <a:rPr lang="ru-RU" smtClean="0"/>
              <a:t> 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939" y="2924944"/>
            <a:ext cx="86772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575800" cy="561975"/>
          </a:xfrm>
        </p:spPr>
        <p:txBody>
          <a:bodyPr/>
          <a:lstStyle/>
          <a:p>
            <a:r>
              <a:rPr lang="en-US" sz="2800" dirty="0"/>
              <a:t>Compressed sparse </a:t>
            </a:r>
            <a:r>
              <a:rPr lang="en-US" sz="2800" dirty="0" smtClean="0"/>
              <a:t>rows </a:t>
            </a:r>
            <a:r>
              <a:rPr lang="en-US" sz="2800" dirty="0"/>
              <a:t>format</a:t>
            </a:r>
            <a:endParaRPr lang="ru-RU" sz="2800" dirty="0" smtClean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1368425"/>
          </a:xfrm>
        </p:spPr>
        <p:txBody>
          <a:bodyPr/>
          <a:lstStyle/>
          <a:p>
            <a:r>
              <a:rPr lang="en-US" sz="2300" dirty="0" smtClean="0"/>
              <a:t>The arrays are indexed in C language style – starting with zero</a:t>
            </a:r>
            <a:r>
              <a:rPr lang="ru-RU" sz="2300" dirty="0" smtClean="0"/>
              <a:t>. </a:t>
            </a:r>
          </a:p>
          <a:p>
            <a:r>
              <a:rPr lang="en-US" sz="2300" dirty="0" smtClean="0"/>
              <a:t>The elements in the row are </a:t>
            </a:r>
            <a:r>
              <a:rPr lang="en-US" sz="2300" dirty="0"/>
              <a:t>ordered by column number</a:t>
            </a:r>
            <a:r>
              <a:rPr lang="ru-RU" sz="2300" dirty="0" smtClean="0"/>
              <a:t>. </a:t>
            </a:r>
          </a:p>
          <a:p>
            <a:r>
              <a:rPr lang="en-US" sz="2300" dirty="0" smtClean="0"/>
              <a:t>The numbers of type </a:t>
            </a:r>
            <a:r>
              <a:rPr lang="ru-RU" sz="2300" b="1" dirty="0" err="1" smtClean="0"/>
              <a:t>double</a:t>
            </a:r>
            <a:r>
              <a:rPr lang="en-US" sz="2300" dirty="0" smtClean="0"/>
              <a:t> are stored in the matrix</a:t>
            </a:r>
            <a:r>
              <a:rPr lang="ru-RU" sz="2300" dirty="0" smtClean="0"/>
              <a:t>.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649288" y="2503656"/>
            <a:ext cx="8767762" cy="3477875"/>
          </a:xfrm>
          <a:prstGeom prst="rect">
            <a:avLst/>
          </a:prstGeom>
          <a:solidFill>
            <a:srgbClr val="CCCCCC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struct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b="1" dirty="0" err="1">
                <a:latin typeface="Courier New" pitchFamily="49" charset="0"/>
                <a:cs typeface="Times New Roman" pitchFamily="18" charset="0"/>
              </a:rPr>
              <a:t>crsMatrix</a:t>
            </a:r>
            <a:endParaRPr lang="ru-RU" sz="2000" b="1" dirty="0"/>
          </a:p>
          <a:p>
            <a:pPr algn="just" eaLnBrk="0" hangingPunct="0"/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{</a:t>
            </a:r>
            <a:endParaRPr lang="ru-RU" sz="2000" b="1" dirty="0"/>
          </a:p>
          <a:p>
            <a:pPr algn="just" eaLnBrk="0" hangingPunct="0"/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N;  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//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Matrix size</a:t>
            </a:r>
            <a:r>
              <a:rPr lang="ru-RU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N x N)</a:t>
            </a:r>
            <a:endParaRPr lang="ru-RU" sz="2000" b="1" dirty="0"/>
          </a:p>
          <a:p>
            <a:pPr algn="just" eaLnBrk="0" hangingPunct="0"/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 NZ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;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//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Number of nonzero elements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//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Values array</a:t>
            </a:r>
            <a:r>
              <a:rPr lang="ru-RU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 (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size is NZ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)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000" b="1" dirty="0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double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*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Value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;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  //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Columns numbers array</a:t>
            </a:r>
            <a:r>
              <a:rPr lang="ru-RU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 (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size is NZ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)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ru-RU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*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C</a:t>
            </a:r>
            <a:r>
              <a:rPr lang="ru-RU" sz="2000" b="1" dirty="0" err="1">
                <a:latin typeface="Courier New" pitchFamily="49" charset="0"/>
                <a:cs typeface="Times New Roman" pitchFamily="18" charset="0"/>
              </a:rPr>
              <a:t>ol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;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  // </a:t>
            </a:r>
            <a:r>
              <a:rPr lang="en-US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Rows indices array</a:t>
            </a:r>
            <a:r>
              <a:rPr lang="ru-RU" sz="2000" b="1" dirty="0" smtClean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 (</a:t>
            </a:r>
            <a:r>
              <a:rPr lang="en-US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size is N </a:t>
            </a:r>
            <a:r>
              <a:rPr lang="ru-RU" sz="2000" b="1" dirty="0">
                <a:solidFill>
                  <a:srgbClr val="008000"/>
                </a:solidFill>
                <a:latin typeface="Courier New" pitchFamily="49" charset="0"/>
                <a:cs typeface="Times New Roman" pitchFamily="18" charset="0"/>
              </a:rPr>
              <a:t>+ 1)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  </a:t>
            </a:r>
            <a:r>
              <a:rPr lang="ru-RU" sz="2000" b="1" dirty="0" err="1">
                <a:solidFill>
                  <a:srgbClr val="0000FF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* </a:t>
            </a:r>
            <a:r>
              <a:rPr lang="en-US" sz="2000" b="1" dirty="0">
                <a:latin typeface="Courier New" pitchFamily="49" charset="0"/>
                <a:cs typeface="Times New Roman" pitchFamily="18" charset="0"/>
              </a:rPr>
              <a:t>R</a:t>
            </a:r>
            <a:r>
              <a:rPr lang="ru-RU" sz="2000" b="1" dirty="0" err="1">
                <a:latin typeface="Courier New" pitchFamily="49" charset="0"/>
                <a:cs typeface="Times New Roman" pitchFamily="18" charset="0"/>
              </a:rPr>
              <a:t>owIndex</a:t>
            </a:r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; </a:t>
            </a:r>
            <a:endParaRPr lang="ru-RU" sz="2000" b="1" dirty="0"/>
          </a:p>
          <a:p>
            <a:pPr algn="just" eaLnBrk="0" hangingPunct="0"/>
            <a:r>
              <a:rPr lang="ru-RU" sz="2000" b="1" dirty="0">
                <a:latin typeface="Courier New" pitchFamily="49" charset="0"/>
                <a:cs typeface="Times New Roman" pitchFamily="18" charset="0"/>
              </a:rPr>
              <a:t>};</a:t>
            </a:r>
            <a:endParaRPr lang="ru-RU" sz="2000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Sparse matrices storage formats, implementation of standard matrix operations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C2BACEA-6B85-4C9C-9F23-57C189C03A5F}" type="slidenum">
              <a:rPr lang="ru-RU" smtClean="0"/>
              <a:pPr>
                <a:defRPr/>
              </a:pPr>
              <a:t>9</a:t>
            </a:fld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18991</TotalTime>
  <Words>2324</Words>
  <Application>Microsoft Office PowerPoint</Application>
  <PresentationFormat>Лист A4 (210x297 мм)</PresentationFormat>
  <Paragraphs>352</Paragraphs>
  <Slides>31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Оформление по умолчанию</vt:lpstr>
      <vt:lpstr>Формула</vt:lpstr>
      <vt:lpstr>Sparse matrices storage formats, implementation of standard matrix operations</vt:lpstr>
      <vt:lpstr>Content</vt:lpstr>
      <vt:lpstr>Introduction. Sparse algebra</vt:lpstr>
      <vt:lpstr>Introduction. Notion of a sparse matrix</vt:lpstr>
      <vt:lpstr>Coordinate format</vt:lpstr>
      <vt:lpstr>Coordinate format</vt:lpstr>
      <vt:lpstr>Compressed sparse rows format</vt:lpstr>
      <vt:lpstr>Compressed sparse rows format</vt:lpstr>
      <vt:lpstr>Compressed sparse rows format</vt:lpstr>
      <vt:lpstr>Modification of CRS format</vt:lpstr>
      <vt:lpstr>Compressed sparse columns format</vt:lpstr>
      <vt:lpstr>Compressed sparse columns format</vt:lpstr>
      <vt:lpstr>Other storage formats</vt:lpstr>
      <vt:lpstr>Matrix-vector multiplication</vt:lpstr>
      <vt:lpstr>Matrix-vector multiplication</vt:lpstr>
      <vt:lpstr>Matrix transposition</vt:lpstr>
      <vt:lpstr>Matrix transposition</vt:lpstr>
      <vt:lpstr>Matrix transposition</vt:lpstr>
      <vt:lpstr>Sparse matrices multiplication (example)</vt:lpstr>
      <vt:lpstr>Sparse matrices multiplication (example)</vt:lpstr>
      <vt:lpstr>Sparse matrices multiplication</vt:lpstr>
      <vt:lpstr>Multiplication of sparse rows of matrices A and B</vt:lpstr>
      <vt:lpstr>Multiplication of sparse rows of matrices A and B</vt:lpstr>
      <vt:lpstr>Multiplication of sparse rows of matrices A and B</vt:lpstr>
      <vt:lpstr>Multiplication of sparse rows of matrices A and B</vt:lpstr>
      <vt:lpstr>Multiplication of sparse rows of matrices A and B</vt:lpstr>
      <vt:lpstr>Multiplication of sparse rows of matrices A and B</vt:lpstr>
      <vt:lpstr>Conclusion</vt:lpstr>
      <vt:lpstr>References</vt:lpstr>
      <vt:lpstr>Internet resources</vt:lpstr>
      <vt:lpstr>Team of authors</vt:lpstr>
    </vt:vector>
  </TitlesOfParts>
  <Company>Нижегородский университет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численные методы. Решение разреженных СЛАУ</dc:title>
  <dc:creator>Баркалов К.А.</dc:creator>
  <cp:lastModifiedBy>bka</cp:lastModifiedBy>
  <cp:revision>1951</cp:revision>
  <dcterms:created xsi:type="dcterms:W3CDTF">2004-08-14T10:27:56Z</dcterms:created>
  <dcterms:modified xsi:type="dcterms:W3CDTF">2014-11-18T15:28:51Z</dcterms:modified>
</cp:coreProperties>
</file>