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66"/>
  </p:notesMasterIdLst>
  <p:sldIdLst>
    <p:sldId id="256" r:id="rId2"/>
    <p:sldId id="257" r:id="rId3"/>
    <p:sldId id="261" r:id="rId4"/>
    <p:sldId id="262" r:id="rId5"/>
    <p:sldId id="263" r:id="rId6"/>
    <p:sldId id="323" r:id="rId7"/>
    <p:sldId id="264" r:id="rId8"/>
    <p:sldId id="325" r:id="rId9"/>
    <p:sldId id="269" r:id="rId10"/>
    <p:sldId id="270" r:id="rId11"/>
    <p:sldId id="271" r:id="rId12"/>
    <p:sldId id="272" r:id="rId13"/>
    <p:sldId id="273" r:id="rId14"/>
    <p:sldId id="274" r:id="rId15"/>
    <p:sldId id="275" r:id="rId16"/>
    <p:sldId id="276" r:id="rId17"/>
    <p:sldId id="278" r:id="rId18"/>
    <p:sldId id="282" r:id="rId19"/>
    <p:sldId id="279" r:id="rId20"/>
    <p:sldId id="280" r:id="rId21"/>
    <p:sldId id="281" r:id="rId22"/>
    <p:sldId id="283" r:id="rId23"/>
    <p:sldId id="284" r:id="rId24"/>
    <p:sldId id="285" r:id="rId25"/>
    <p:sldId id="286" r:id="rId26"/>
    <p:sldId id="287" r:id="rId27"/>
    <p:sldId id="288" r:id="rId28"/>
    <p:sldId id="290" r:id="rId29"/>
    <p:sldId id="289"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259" r:id="rId63"/>
    <p:sldId id="260" r:id="rId64"/>
    <p:sldId id="258" r:id="rId65"/>
  </p:sldIdLst>
  <p:sldSz cx="9906000" cy="6858000" type="A4"/>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333FF"/>
    <a:srgbClr val="A31515"/>
    <a:srgbClr val="008000"/>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74" autoAdjust="0"/>
    <p:restoredTop sz="94660"/>
  </p:normalViewPr>
  <p:slideViewPr>
    <p:cSldViewPr>
      <p:cViewPr>
        <p:scale>
          <a:sx n="90" d="100"/>
          <a:sy n="90" d="100"/>
        </p:scale>
        <p:origin x="-912" y="-168"/>
      </p:cViewPr>
      <p:guideLst>
        <p:guide orient="horz" pos="2160"/>
        <p:guide pos="312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MyDocs\ParNM\Results(4).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MyDocs\ParNM\Results(4).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MyDocs\ParNM\Results(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MyDocs\ParNM\Results(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MyDocs\ParNM\Results(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ru-RU"/>
  <c:chart>
    <c:title/>
    <c:plotArea>
      <c:layout/>
      <c:barChart>
        <c:barDir val="col"/>
        <c:grouping val="clustered"/>
        <c:ser>
          <c:idx val="0"/>
          <c:order val="0"/>
          <c:tx>
            <c:strRef>
              <c:f>'200000, 5000'!$A$13</c:f>
              <c:strCache>
                <c:ptCount val="1"/>
                <c:pt idx="0">
                  <c:v>Время, сек</c:v>
                </c:pt>
              </c:strCache>
            </c:strRef>
          </c:tx>
          <c:dLbls>
            <c:showVal val="1"/>
          </c:dLbls>
          <c:cat>
            <c:strRef>
              <c:f>'200000, 5000'!$B$12:$C$12</c:f>
              <c:strCache>
                <c:ptCount val="2"/>
                <c:pt idx="0">
                  <c:v>MKL</c:v>
                </c:pt>
                <c:pt idx="1">
                  <c:v>Последовательная</c:v>
                </c:pt>
              </c:strCache>
            </c:strRef>
          </c:cat>
          <c:val>
            <c:numRef>
              <c:f>'200000, 5000'!$B$13:$C$13</c:f>
              <c:numCache>
                <c:formatCode>\О\с\н\о\в\н\о\й</c:formatCode>
                <c:ptCount val="2"/>
                <c:pt idx="0">
                  <c:v>2.605</c:v>
                </c:pt>
                <c:pt idx="1">
                  <c:v>3.3699999999999997</c:v>
                </c:pt>
              </c:numCache>
            </c:numRef>
          </c:val>
        </c:ser>
        <c:dLbls/>
        <c:axId val="51346816"/>
        <c:axId val="69748224"/>
      </c:barChart>
      <c:catAx>
        <c:axId val="51346816"/>
        <c:scaling>
          <c:orientation val="minMax"/>
        </c:scaling>
        <c:axPos val="b"/>
        <c:tickLblPos val="nextTo"/>
        <c:crossAx val="69748224"/>
        <c:crosses val="autoZero"/>
        <c:auto val="1"/>
        <c:lblAlgn val="ctr"/>
        <c:lblOffset val="100"/>
      </c:catAx>
      <c:valAx>
        <c:axId val="69748224"/>
        <c:scaling>
          <c:orientation val="minMax"/>
        </c:scaling>
        <c:axPos val="l"/>
        <c:majorGridlines/>
        <c:numFmt formatCode="\О\с\н\о\в\н\о\й" sourceLinked="1"/>
        <c:tickLblPos val="nextTo"/>
        <c:crossAx val="51346816"/>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title/>
    <c:plotArea>
      <c:layout/>
      <c:barChart>
        <c:barDir val="col"/>
        <c:grouping val="clustered"/>
        <c:ser>
          <c:idx val="0"/>
          <c:order val="0"/>
          <c:tx>
            <c:strRef>
              <c:f>'200000, 5000'!$A$13</c:f>
              <c:strCache>
                <c:ptCount val="1"/>
                <c:pt idx="0">
                  <c:v>Время, сек</c:v>
                </c:pt>
              </c:strCache>
            </c:strRef>
          </c:tx>
          <c:dLbls>
            <c:showVal val="1"/>
          </c:dLbls>
          <c:cat>
            <c:strRef>
              <c:f>'200000, 5000'!$B$12:$G$12</c:f>
              <c:strCache>
                <c:ptCount val="6"/>
                <c:pt idx="0">
                  <c:v>MKL</c:v>
                </c:pt>
                <c:pt idx="1">
                  <c:v>Последовательная</c:v>
                </c:pt>
                <c:pt idx="2">
                  <c:v>OpenMP, 1</c:v>
                </c:pt>
                <c:pt idx="3">
                  <c:v>OpenMP, 2</c:v>
                </c:pt>
                <c:pt idx="4">
                  <c:v>OpenMP, 4</c:v>
                </c:pt>
                <c:pt idx="5">
                  <c:v>OpenMP, 8</c:v>
                </c:pt>
              </c:strCache>
            </c:strRef>
          </c:cat>
          <c:val>
            <c:numRef>
              <c:f>'200000, 5000'!$B$13:$G$13</c:f>
              <c:numCache>
                <c:formatCode>\О\с\н\о\в\н\о\й</c:formatCode>
                <c:ptCount val="6"/>
                <c:pt idx="0">
                  <c:v>2.605</c:v>
                </c:pt>
                <c:pt idx="1">
                  <c:v>3.3699999999999997</c:v>
                </c:pt>
                <c:pt idx="2">
                  <c:v>5.9130000000000003</c:v>
                </c:pt>
                <c:pt idx="3">
                  <c:v>3.0569999999999977</c:v>
                </c:pt>
                <c:pt idx="4">
                  <c:v>1.748</c:v>
                </c:pt>
                <c:pt idx="5">
                  <c:v>1.03</c:v>
                </c:pt>
              </c:numCache>
            </c:numRef>
          </c:val>
        </c:ser>
        <c:dLbls/>
        <c:axId val="69994752"/>
        <c:axId val="70000640"/>
      </c:barChart>
      <c:catAx>
        <c:axId val="69994752"/>
        <c:scaling>
          <c:orientation val="minMax"/>
        </c:scaling>
        <c:axPos val="b"/>
        <c:tickLblPos val="nextTo"/>
        <c:crossAx val="70000640"/>
        <c:crosses val="autoZero"/>
        <c:auto val="1"/>
        <c:lblAlgn val="ctr"/>
        <c:lblOffset val="100"/>
      </c:catAx>
      <c:valAx>
        <c:axId val="70000640"/>
        <c:scaling>
          <c:orientation val="minMax"/>
        </c:scaling>
        <c:axPos val="l"/>
        <c:majorGridlines/>
        <c:numFmt formatCode="\О\с\н\о\в\н\о\й" sourceLinked="1"/>
        <c:tickLblPos val="nextTo"/>
        <c:crossAx val="69994752"/>
        <c:crosses val="autoZero"/>
        <c:crossBetween val="between"/>
      </c:valAx>
    </c:plotArea>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chart>
    <c:title/>
    <c:plotArea>
      <c:layout/>
      <c:barChart>
        <c:barDir val="col"/>
        <c:grouping val="clustered"/>
        <c:ser>
          <c:idx val="0"/>
          <c:order val="0"/>
          <c:tx>
            <c:strRef>
              <c:f>'200000, 5000'!$A$17</c:f>
              <c:strCache>
                <c:ptCount val="1"/>
                <c:pt idx="0">
                  <c:v>Время, сек</c:v>
                </c:pt>
              </c:strCache>
            </c:strRef>
          </c:tx>
          <c:dLbls>
            <c:showVal val="1"/>
          </c:dLbls>
          <c:cat>
            <c:strRef>
              <c:f>'200000, 5000'!$B$16:$G$16</c:f>
              <c:strCache>
                <c:ptCount val="6"/>
                <c:pt idx="0">
                  <c:v>MKL</c:v>
                </c:pt>
                <c:pt idx="1">
                  <c:v>Последовательная</c:v>
                </c:pt>
                <c:pt idx="2">
                  <c:v>TBB, 1</c:v>
                </c:pt>
                <c:pt idx="3">
                  <c:v>TBB, 2</c:v>
                </c:pt>
                <c:pt idx="4">
                  <c:v>TBB, 4</c:v>
                </c:pt>
                <c:pt idx="5">
                  <c:v>TBB, 8</c:v>
                </c:pt>
              </c:strCache>
            </c:strRef>
          </c:cat>
          <c:val>
            <c:numRef>
              <c:f>'200000, 5000'!$B$17:$G$17</c:f>
              <c:numCache>
                <c:formatCode>\О\с\н\о\в\н\о\й</c:formatCode>
                <c:ptCount val="6"/>
                <c:pt idx="0">
                  <c:v>2.605</c:v>
                </c:pt>
                <c:pt idx="1">
                  <c:v>3.3699999999999997</c:v>
                </c:pt>
                <c:pt idx="2">
                  <c:v>5.8969999999999985</c:v>
                </c:pt>
                <c:pt idx="3">
                  <c:v>3.0419999999999998</c:v>
                </c:pt>
                <c:pt idx="4">
                  <c:v>1.7</c:v>
                </c:pt>
                <c:pt idx="5">
                  <c:v>1.014</c:v>
                </c:pt>
              </c:numCache>
            </c:numRef>
          </c:val>
        </c:ser>
        <c:dLbls/>
        <c:axId val="70062080"/>
        <c:axId val="70063616"/>
      </c:barChart>
      <c:catAx>
        <c:axId val="70062080"/>
        <c:scaling>
          <c:orientation val="minMax"/>
        </c:scaling>
        <c:axPos val="b"/>
        <c:tickLblPos val="nextTo"/>
        <c:crossAx val="70063616"/>
        <c:crosses val="autoZero"/>
        <c:auto val="1"/>
        <c:lblAlgn val="ctr"/>
        <c:lblOffset val="100"/>
      </c:catAx>
      <c:valAx>
        <c:axId val="70063616"/>
        <c:scaling>
          <c:orientation val="minMax"/>
        </c:scaling>
        <c:axPos val="l"/>
        <c:majorGridlines/>
        <c:numFmt formatCode="\О\с\н\о\в\н\о\й" sourceLinked="1"/>
        <c:tickLblPos val="nextTo"/>
        <c:crossAx val="70062080"/>
        <c:crosses val="autoZero"/>
        <c:crossBetween val="between"/>
      </c:valAx>
    </c:plotArea>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title/>
    <c:plotArea>
      <c:layout/>
      <c:barChart>
        <c:barDir val="col"/>
        <c:grouping val="clustered"/>
        <c:ser>
          <c:idx val="0"/>
          <c:order val="0"/>
          <c:tx>
            <c:strRef>
              <c:f>'200000, 5000'!$A$42</c:f>
              <c:strCache>
                <c:ptCount val="1"/>
                <c:pt idx="0">
                  <c:v>Время, сек</c:v>
                </c:pt>
              </c:strCache>
            </c:strRef>
          </c:tx>
          <c:dLbls>
            <c:showVal val="1"/>
          </c:dLbls>
          <c:cat>
            <c:strRef>
              <c:f>'200000, 5000'!$B$41:$G$41</c:f>
              <c:strCache>
                <c:ptCount val="6"/>
                <c:pt idx="0">
                  <c:v>MKL</c:v>
                </c:pt>
                <c:pt idx="1">
                  <c:v>Последовательная</c:v>
                </c:pt>
                <c:pt idx="2">
                  <c:v>Cilk, 1</c:v>
                </c:pt>
                <c:pt idx="3">
                  <c:v>Cilk, 2</c:v>
                </c:pt>
                <c:pt idx="4">
                  <c:v>Cilk, 4</c:v>
                </c:pt>
                <c:pt idx="5">
                  <c:v>Cilk, 8</c:v>
                </c:pt>
              </c:strCache>
            </c:strRef>
          </c:cat>
          <c:val>
            <c:numRef>
              <c:f>'200000, 5000'!$B$42:$G$42</c:f>
              <c:numCache>
                <c:formatCode>\О\с\н\о\в\н\о\й</c:formatCode>
                <c:ptCount val="6"/>
                <c:pt idx="0">
                  <c:v>2.605</c:v>
                </c:pt>
                <c:pt idx="1">
                  <c:v>3.3699999999999997</c:v>
                </c:pt>
                <c:pt idx="2">
                  <c:v>3.6659999999999999</c:v>
                </c:pt>
                <c:pt idx="3">
                  <c:v>2.0749999999999997</c:v>
                </c:pt>
                <c:pt idx="4">
                  <c:v>1.31</c:v>
                </c:pt>
                <c:pt idx="5">
                  <c:v>0.93600000000000005</c:v>
                </c:pt>
              </c:numCache>
            </c:numRef>
          </c:val>
        </c:ser>
        <c:dLbls/>
        <c:axId val="70096768"/>
        <c:axId val="70098304"/>
      </c:barChart>
      <c:catAx>
        <c:axId val="70096768"/>
        <c:scaling>
          <c:orientation val="minMax"/>
        </c:scaling>
        <c:axPos val="b"/>
        <c:tickLblPos val="nextTo"/>
        <c:crossAx val="70098304"/>
        <c:crosses val="autoZero"/>
        <c:auto val="1"/>
        <c:lblAlgn val="ctr"/>
        <c:lblOffset val="100"/>
      </c:catAx>
      <c:valAx>
        <c:axId val="70098304"/>
        <c:scaling>
          <c:orientation val="minMax"/>
        </c:scaling>
        <c:axPos val="l"/>
        <c:majorGridlines/>
        <c:numFmt formatCode="\О\с\н\о\в\н\о\й" sourceLinked="1"/>
        <c:tickLblPos val="nextTo"/>
        <c:crossAx val="70096768"/>
        <c:crosses val="autoZero"/>
        <c:crossBetween val="between"/>
      </c:valAx>
    </c:plotArea>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title>
      <c:layout/>
    </c:title>
    <c:plotArea>
      <c:layout/>
      <c:barChart>
        <c:barDir val="col"/>
        <c:grouping val="clustered"/>
        <c:ser>
          <c:idx val="0"/>
          <c:order val="0"/>
          <c:tx>
            <c:strRef>
              <c:f>'60000, 500'!$A$2</c:f>
              <c:strCache>
                <c:ptCount val="1"/>
                <c:pt idx="0">
                  <c:v>Время, сек</c:v>
                </c:pt>
              </c:strCache>
            </c:strRef>
          </c:tx>
          <c:dLbls>
            <c:showVal val="1"/>
          </c:dLbls>
          <c:cat>
            <c:strRef>
              <c:f>'60000, 500'!$B$1:$D$1</c:f>
              <c:strCache>
                <c:ptCount val="3"/>
                <c:pt idx="0">
                  <c:v>MKL</c:v>
                </c:pt>
                <c:pt idx="1">
                  <c:v>Последовательная</c:v>
                </c:pt>
                <c:pt idx="2">
                  <c:v>ArBB</c:v>
                </c:pt>
              </c:strCache>
            </c:strRef>
          </c:cat>
          <c:val>
            <c:numRef>
              <c:f>'60000, 500'!$B$2:$D$2</c:f>
              <c:numCache>
                <c:formatCode>\О\с\н\о\в\н\о\й</c:formatCode>
                <c:ptCount val="3"/>
                <c:pt idx="0">
                  <c:v>7.8000000000000014E-2</c:v>
                </c:pt>
                <c:pt idx="1">
                  <c:v>9.3000000000000055E-2</c:v>
                </c:pt>
                <c:pt idx="2">
                  <c:v>0.67100000000000026</c:v>
                </c:pt>
              </c:numCache>
            </c:numRef>
          </c:val>
        </c:ser>
        <c:dLbls/>
        <c:axId val="72966144"/>
        <c:axId val="72967680"/>
      </c:barChart>
      <c:catAx>
        <c:axId val="72966144"/>
        <c:scaling>
          <c:orientation val="minMax"/>
        </c:scaling>
        <c:axPos val="b"/>
        <c:tickLblPos val="nextTo"/>
        <c:crossAx val="72967680"/>
        <c:crosses val="autoZero"/>
        <c:auto val="1"/>
        <c:lblAlgn val="ctr"/>
        <c:lblOffset val="100"/>
      </c:catAx>
      <c:valAx>
        <c:axId val="72967680"/>
        <c:scaling>
          <c:orientation val="minMax"/>
        </c:scaling>
        <c:axPos val="l"/>
        <c:majorGridlines/>
        <c:numFmt formatCode="\О\с\н\о\в\н\о\й" sourceLinked="1"/>
        <c:tickLblPos val="nextTo"/>
        <c:crossAx val="72966144"/>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94D3C2-F5FB-4F0A-96D0-513ED63DEB24}" type="datetimeFigureOut">
              <a:rPr lang="ru-RU" smtClean="0"/>
              <a:pPr/>
              <a:t>07.12.2014</a:t>
            </a:fld>
            <a:endParaRPr lang="ru-RU"/>
          </a:p>
        </p:txBody>
      </p:sp>
      <p:sp>
        <p:nvSpPr>
          <p:cNvPr id="4" name="Образ слайда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EB020D-596B-4561-9E62-712ED20DFF40}" type="slidenum">
              <a:rPr lang="ru-RU" smtClean="0"/>
              <a:pPr/>
              <a:t>‹#›</a:t>
            </a:fld>
            <a:endParaRPr lang="ru-RU"/>
          </a:p>
        </p:txBody>
      </p:sp>
    </p:spTree>
    <p:extLst>
      <p:ext uri="{BB962C8B-B14F-4D97-AF65-F5344CB8AC3E}">
        <p14:creationId xmlns:p14="http://schemas.microsoft.com/office/powerpoint/2010/main" xmlns="" val="3169820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1"/>
            <a:ext cx="8420100" cy="1470025"/>
          </a:xfrm>
        </p:spPr>
        <p:txBody>
          <a:bodyPr/>
          <a:lstStyle>
            <a:lvl1pPr>
              <a:defRPr/>
            </a:lvl1pPr>
          </a:lstStyle>
          <a:p>
            <a:r>
              <a:rPr lang="ru-RU" smtClean="0"/>
              <a:t>Образец заголовка</a:t>
            </a:r>
            <a:endParaRPr lang="ru-RU"/>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smtClean="0"/>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8" y="103188"/>
            <a:ext cx="1093787" cy="1093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1033"/>
          <p:cNvSpPr txBox="1">
            <a:spLocks noChangeArrowheads="1"/>
          </p:cNvSpPr>
          <p:nvPr userDrawn="1"/>
        </p:nvSpPr>
        <p:spPr bwMode="auto">
          <a:xfrm>
            <a:off x="0" y="115888"/>
            <a:ext cx="9945688" cy="944810"/>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4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4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4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4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20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extLst>
      <p:ext uri="{BB962C8B-B14F-4D97-AF65-F5344CB8AC3E}">
        <p14:creationId xmlns:p14="http://schemas.microsoft.com/office/powerpoint/2010/main" xmlns="" val="34087447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8" name="Text Box 1033"/>
          <p:cNvSpPr txBox="1">
            <a:spLocks noChangeArrowheads="1"/>
          </p:cNvSpPr>
          <p:nvPr/>
        </p:nvSpPr>
        <p:spPr bwMode="auto">
          <a:xfrm>
            <a:off x="9285158" y="6454775"/>
            <a:ext cx="500459" cy="285750"/>
          </a:xfrm>
          <a:prstGeom prst="rect">
            <a:avLst/>
          </a:prstGeom>
          <a:noFill/>
          <a:ln w="9525">
            <a:noFill/>
            <a:miter lim="800000"/>
            <a:headEnd/>
            <a:tailEnd/>
          </a:ln>
          <a:effectLst/>
        </p:spPr>
        <p:txBody>
          <a:bodyPr>
            <a:spAutoFit/>
          </a:bodyPr>
          <a:lstStyle/>
          <a:p>
            <a:pPr algn="r" fontAlgn="auto">
              <a:spcBef>
                <a:spcPts val="0"/>
              </a:spcBef>
              <a:spcAft>
                <a:spcPts val="0"/>
              </a:spcAft>
              <a:defRPr/>
            </a:pPr>
            <a:fld id="{EA80D848-2B1E-47B9-981C-1D0CF759AAAF}" type="slidenum">
              <a:rPr lang="ru-RU" sz="1200">
                <a:latin typeface="+mn-lt"/>
                <a:cs typeface="Arial" pitchFamily="34" charset="0"/>
              </a:rPr>
              <a:pPr algn="r" fontAlgn="auto">
                <a:spcBef>
                  <a:spcPts val="0"/>
                </a:spcBef>
                <a:spcAft>
                  <a:spcPts val="0"/>
                </a:spcAft>
                <a:defRPr/>
              </a:pPr>
              <a:t>‹#›</a:t>
            </a:fld>
            <a:endParaRPr lang="ru-RU" sz="1200" dirty="0">
              <a:latin typeface="+mn-lt"/>
              <a:cs typeface="Arial" pitchFamily="34" charset="0"/>
            </a:endParaRPr>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0" y="6161088"/>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5"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N. Novgorod, 2014.</a:t>
            </a:r>
            <a:endParaRPr lang="ru-RU" dirty="0"/>
          </a:p>
        </p:txBody>
      </p:sp>
      <p:sp>
        <p:nvSpPr>
          <p:cNvPr id="13" name="Rectangle 5"/>
          <p:cNvSpPr>
            <a:spLocks noGrp="1" noChangeArrowheads="1"/>
          </p:cNvSpPr>
          <p:nvPr>
            <p:ph type="ftr" sz="quarter" idx="3"/>
          </p:nvPr>
        </p:nvSpPr>
        <p:spPr bwMode="auto">
          <a:xfrm>
            <a:off x="3007918"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4217170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06"/>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Номер слайда 5"/>
          <p:cNvSpPr>
            <a:spLocks noGrp="1"/>
          </p:cNvSpPr>
          <p:nvPr>
            <p:ph type="sldNum" sz="quarter" idx="12"/>
          </p:nvPr>
        </p:nvSpPr>
        <p:spPr/>
        <p:txBody>
          <a:bodyPr/>
          <a:lstStyle>
            <a:lvl1pPr>
              <a:defRPr/>
            </a:lvl1pPr>
          </a:lstStyle>
          <a:p>
            <a:pPr>
              <a:defRPr/>
            </a:pPr>
            <a:fld id="{A184A67C-33BD-4A59-9EAE-678C8C03CEA8}" type="slidenum">
              <a:rPr lang="ru-RU"/>
              <a:pPr>
                <a:defRPr/>
              </a:pPr>
              <a:t>‹#›</a:t>
            </a:fld>
            <a:endParaRPr lang="ru-RU"/>
          </a:p>
        </p:txBody>
      </p:sp>
      <p:sp>
        <p:nvSpPr>
          <p:cNvPr id="12" name="Rectangle 4"/>
          <p:cNvSpPr>
            <a:spLocks noGrp="1" noChangeArrowheads="1"/>
          </p:cNvSpPr>
          <p:nvPr>
            <p:ph type="dt" sz="half" idx="2"/>
          </p:nvPr>
        </p:nvSpPr>
        <p:spPr bwMode="auto">
          <a:xfrm>
            <a:off x="882255"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N. Novgorod, 2014.</a:t>
            </a:r>
            <a:endParaRPr lang="ru-RU" dirty="0"/>
          </a:p>
        </p:txBody>
      </p:sp>
      <p:sp>
        <p:nvSpPr>
          <p:cNvPr id="13" name="Rectangle 5"/>
          <p:cNvSpPr>
            <a:spLocks noGrp="1" noChangeArrowheads="1"/>
          </p:cNvSpPr>
          <p:nvPr>
            <p:ph type="ftr" sz="quarter" idx="3"/>
          </p:nvPr>
        </p:nvSpPr>
        <p:spPr bwMode="auto">
          <a:xfrm>
            <a:off x="3007918"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Sparse-matrix dense-vector multiplication</a:t>
            </a:r>
            <a:endParaRPr lang="ru-RU" dirty="0"/>
          </a:p>
        </p:txBody>
      </p:sp>
      <p:pic>
        <p:nvPicPr>
          <p:cNvPr id="14"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0" y="6161088"/>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689848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49" y="207963"/>
            <a:ext cx="9083940"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9" name="Rectangle 3"/>
          <p:cNvSpPr>
            <a:spLocks noGrp="1" noChangeArrowheads="1"/>
          </p:cNvSpPr>
          <p:nvPr>
            <p:ph type="body" idx="1"/>
          </p:nvPr>
        </p:nvSpPr>
        <p:spPr bwMode="auto">
          <a:xfrm>
            <a:off x="495300" y="1196976"/>
            <a:ext cx="8915400"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 name="Rectangle 4"/>
          <p:cNvSpPr>
            <a:spLocks noGrp="1" noChangeArrowheads="1"/>
          </p:cNvSpPr>
          <p:nvPr>
            <p:ph type="dt" sz="half" idx="2"/>
          </p:nvPr>
        </p:nvSpPr>
        <p:spPr bwMode="auto">
          <a:xfrm>
            <a:off x="882255"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N. Novgorod, 2014.</a:t>
            </a:r>
            <a:endParaRPr lang="ru-RU" dirty="0"/>
          </a:p>
        </p:txBody>
      </p:sp>
      <p:sp>
        <p:nvSpPr>
          <p:cNvPr id="3" name="Rectangle 5"/>
          <p:cNvSpPr>
            <a:spLocks noGrp="1" noChangeArrowheads="1"/>
          </p:cNvSpPr>
          <p:nvPr>
            <p:ph type="ftr" sz="quarter" idx="3"/>
          </p:nvPr>
        </p:nvSpPr>
        <p:spPr bwMode="auto">
          <a:xfrm>
            <a:off x="3007918"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dirty="0" smtClean="0"/>
              <a:t>Sparse-matrix dense-vector multiplication</a:t>
            </a:r>
            <a:endParaRPr lang="ru-RU" dirty="0"/>
          </a:p>
        </p:txBody>
      </p:sp>
      <p:sp>
        <p:nvSpPr>
          <p:cNvPr id="1030" name="Rectangle 6"/>
          <p:cNvSpPr>
            <a:spLocks noGrp="1" noChangeArrowheads="1"/>
          </p:cNvSpPr>
          <p:nvPr>
            <p:ph type="sldNum" sz="quarter" idx="4"/>
          </p:nvPr>
        </p:nvSpPr>
        <p:spPr bwMode="auto">
          <a:xfrm>
            <a:off x="8843170"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50000"/>
              </a:lnSpc>
              <a:spcBef>
                <a:spcPts val="0"/>
              </a:spcBef>
              <a:spcAft>
                <a:spcPts val="0"/>
              </a:spcAft>
              <a:defRPr sz="1200">
                <a:latin typeface="+mn-lt"/>
                <a:cs typeface="Arial" pitchFamily="34" charset="0"/>
              </a:defRPr>
            </a:lvl1pPr>
          </a:lstStyle>
          <a:p>
            <a:pPr>
              <a:defRPr/>
            </a:pPr>
            <a:fld id="{4F2367BF-7A57-4F5A-B357-719264272D2E}" type="slidenum">
              <a:rPr lang="ru-RU"/>
              <a:pPr>
                <a:defRPr/>
              </a:pPr>
              <a:t>‹#›</a:t>
            </a:fld>
            <a:endParaRPr lang="ru-RU"/>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userDrawn="1"/>
        </p:nvPicPr>
        <p:blipFill>
          <a:blip r:embed="rId5" cstate="print">
            <a:extLst>
              <a:ext uri="{28A0092B-C50C-407E-A947-70E740481C1C}">
                <a14:useLocalDpi xmlns:a14="http://schemas.microsoft.com/office/drawing/2010/main" xmlns="" val="0"/>
              </a:ext>
            </a:extLst>
          </a:blip>
          <a:srcRect/>
          <a:stretch>
            <a:fillRect/>
          </a:stretch>
        </p:blipFill>
        <p:spPr bwMode="auto">
          <a:xfrm>
            <a:off x="25400" y="6161088"/>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1621503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iming>
    <p:tnLst>
      <p:par>
        <p:cTn id="1" dur="indefinite" restart="never" nodeType="tmRoot"/>
      </p:par>
    </p:tnLst>
  </p:timing>
  <p:hf sldNum="0"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154748" y="2205038"/>
            <a:ext cx="9801093"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defRPr/>
            </a:pPr>
            <a:r>
              <a:rPr lang="en-US" sz="2400" b="1" i="1" dirty="0">
                <a:effectLst>
                  <a:outerShdw blurRad="38100" dist="38100" dir="2700000" algn="tl">
                    <a:srgbClr val="C0C0C0"/>
                  </a:outerShdw>
                </a:effectLst>
              </a:rPr>
              <a:t>Direct methods for solving system of linear equations</a:t>
            </a:r>
            <a:endParaRPr lang="ru-RU" sz="2400" b="1" i="1" dirty="0">
              <a:effectLst>
                <a:outerShdw blurRad="38100" dist="38100" dir="2700000" algn="tl">
                  <a:srgbClr val="C0C0C0"/>
                </a:outerShdw>
              </a:effectLst>
            </a:endParaRPr>
          </a:p>
        </p:txBody>
      </p:sp>
      <p:sp>
        <p:nvSpPr>
          <p:cNvPr id="7" name="Rectangle 2"/>
          <p:cNvSpPr txBox="1">
            <a:spLocks noChangeArrowheads="1"/>
          </p:cNvSpPr>
          <p:nvPr/>
        </p:nvSpPr>
        <p:spPr bwMode="auto">
          <a:xfrm>
            <a:off x="742950" y="3556784"/>
            <a:ext cx="849633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a:r>
              <a:rPr lang="en-US" altLang="ru-RU" sz="2400" b="1" dirty="0">
                <a:solidFill>
                  <a:schemeClr val="tx2"/>
                </a:solidFill>
                <a:latin typeface="+mn-lt"/>
              </a:rPr>
              <a:t>Laboratory </a:t>
            </a:r>
            <a:r>
              <a:rPr lang="en-US" altLang="ru-RU" sz="2400" b="1" dirty="0" smtClean="0">
                <a:solidFill>
                  <a:schemeClr val="tx2"/>
                </a:solidFill>
                <a:latin typeface="+mn-lt"/>
              </a:rPr>
              <a:t>work</a:t>
            </a:r>
            <a:r>
              <a:rPr lang="ru-RU" altLang="ru-RU" sz="2400" b="1" dirty="0">
                <a:solidFill>
                  <a:schemeClr val="tx2"/>
                </a:solidFill>
                <a:latin typeface="+mn-lt"/>
                <a:ea typeface="+mj-ea"/>
                <a:cs typeface="+mj-cs"/>
              </a:rPr>
              <a:t/>
            </a:r>
            <a:br>
              <a:rPr lang="ru-RU" altLang="ru-RU" sz="2400" b="1" dirty="0">
                <a:solidFill>
                  <a:schemeClr val="tx2"/>
                </a:solidFill>
                <a:latin typeface="+mn-lt"/>
                <a:ea typeface="+mj-ea"/>
                <a:cs typeface="+mj-cs"/>
              </a:rPr>
            </a:br>
            <a:r>
              <a:rPr lang="en-US" altLang="ru-RU" sz="2400" b="1" dirty="0" smtClean="0">
                <a:solidFill>
                  <a:schemeClr val="tx2"/>
                </a:solidFill>
                <a:latin typeface="+mn-lt"/>
                <a:ea typeface="+mj-ea"/>
                <a:cs typeface="+mj-cs"/>
              </a:rPr>
              <a:t>Sparse matrix-vector multiplication</a:t>
            </a:r>
            <a:endParaRPr lang="ru-RU" altLang="ru-RU" sz="2400" b="1" dirty="0">
              <a:solidFill>
                <a:schemeClr val="tx2"/>
              </a:solidFill>
              <a:latin typeface="+mj-lt"/>
              <a:ea typeface="+mj-ea"/>
              <a:cs typeface="+mj-cs"/>
            </a:endParaRPr>
          </a:p>
        </p:txBody>
      </p:sp>
      <p:sp>
        <p:nvSpPr>
          <p:cNvPr id="8" name="Rectangle 4"/>
          <p:cNvSpPr>
            <a:spLocks noChangeArrowheads="1"/>
          </p:cNvSpPr>
          <p:nvPr/>
        </p:nvSpPr>
        <p:spPr bwMode="auto">
          <a:xfrm>
            <a:off x="4880992" y="5591244"/>
            <a:ext cx="4968552" cy="707886"/>
          </a:xfrm>
          <a:prstGeom prst="rect">
            <a:avLst/>
          </a:prstGeom>
          <a:noFill/>
          <a:ln w="9525">
            <a:noFill/>
            <a:miter lim="800000"/>
            <a:headEnd/>
            <a:tailEnd/>
          </a:ln>
        </p:spPr>
        <p:txBody>
          <a:bodyPr wrap="square" anchor="ctr">
            <a:spAutoFit/>
          </a:bodyPr>
          <a:lstStyle/>
          <a:p>
            <a:r>
              <a:rPr lang="en-US" sz="2000" dirty="0" smtClean="0">
                <a:latin typeface="Arial" charset="0"/>
              </a:rPr>
              <a:t>K.A. Barkalov,</a:t>
            </a:r>
            <a:endParaRPr lang="ru-RU" sz="2000" dirty="0">
              <a:latin typeface="Arial" charset="0"/>
            </a:endParaRPr>
          </a:p>
          <a:p>
            <a:pPr algn="l"/>
            <a:r>
              <a:rPr lang="en-US" sz="2000" dirty="0">
                <a:latin typeface="Arial" charset="0"/>
              </a:rPr>
              <a:t>Software department</a:t>
            </a:r>
            <a:endParaRPr lang="ru-RU" sz="2000" dirty="0">
              <a:latin typeface="Arial" charset="0"/>
            </a:endParaRPr>
          </a:p>
        </p:txBody>
      </p:sp>
      <p:sp>
        <p:nvSpPr>
          <p:cNvPr id="9" name="Rectangle 4"/>
          <p:cNvSpPr>
            <a:spLocks noChangeArrowheads="1"/>
          </p:cNvSpPr>
          <p:nvPr/>
        </p:nvSpPr>
        <p:spPr bwMode="auto">
          <a:xfrm>
            <a:off x="7041505" y="4724400"/>
            <a:ext cx="2880047" cy="369888"/>
          </a:xfrm>
          <a:prstGeom prst="rect">
            <a:avLst/>
          </a:prstGeom>
          <a:noFill/>
          <a:ln w="9525">
            <a:noFill/>
            <a:miter lim="800000"/>
            <a:headEnd/>
            <a:tailEnd/>
          </a:ln>
        </p:spPr>
        <p:txBody>
          <a:bodyPr wrap="square" anchor="ctr">
            <a:spAutoFit/>
          </a:bodyPr>
          <a:lstStyle/>
          <a:p>
            <a:pPr algn="l"/>
            <a:r>
              <a:rPr lang="en-US" i="1" dirty="0">
                <a:solidFill>
                  <a:srgbClr val="000000"/>
                </a:solidFill>
                <a:latin typeface="Arial" charset="0"/>
              </a:rPr>
              <a:t>With the support of Intel</a:t>
            </a:r>
            <a:endParaRPr lang="ru-RU"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Sparse matrices generation</a:t>
            </a:r>
            <a:r>
              <a:rPr lang="ru-RU" dirty="0" smtClean="0"/>
              <a:t> (1)</a:t>
            </a:r>
            <a:endParaRPr lang="ru-RU" dirty="0"/>
          </a:p>
        </p:txBody>
      </p:sp>
      <p:sp>
        <p:nvSpPr>
          <p:cNvPr id="3" name="Объект 2"/>
          <p:cNvSpPr>
            <a:spLocks noGrp="1"/>
          </p:cNvSpPr>
          <p:nvPr>
            <p:ph idx="1"/>
          </p:nvPr>
        </p:nvSpPr>
        <p:spPr/>
        <p:txBody>
          <a:bodyPr/>
          <a:lstStyle/>
          <a:p>
            <a:r>
              <a:rPr lang="en-US" dirty="0" smtClean="0"/>
              <a:t>How to choose the test matrices?</a:t>
            </a:r>
            <a:r>
              <a:rPr lang="ru-RU" dirty="0" smtClean="0"/>
              <a:t> </a:t>
            </a:r>
            <a:r>
              <a:rPr lang="en-US" dirty="0" smtClean="0"/>
              <a:t>There are some</a:t>
            </a:r>
            <a:r>
              <a:rPr lang="ru-RU" dirty="0" smtClean="0"/>
              <a:t> </a:t>
            </a:r>
            <a:r>
              <a:rPr lang="en-US" dirty="0" smtClean="0"/>
              <a:t>problems:</a:t>
            </a:r>
            <a:endParaRPr lang="ru-RU" dirty="0"/>
          </a:p>
          <a:p>
            <a:pPr lvl="1"/>
            <a:r>
              <a:rPr lang="en-US" dirty="0" smtClean="0"/>
              <a:t>Results reproducibility</a:t>
            </a:r>
            <a:r>
              <a:rPr lang="ru-RU" dirty="0" smtClean="0"/>
              <a:t>.</a:t>
            </a:r>
            <a:endParaRPr lang="ru-RU" dirty="0"/>
          </a:p>
          <a:p>
            <a:pPr lvl="1"/>
            <a:r>
              <a:rPr lang="en-US" dirty="0" smtClean="0"/>
              <a:t>Benchmark representativeness</a:t>
            </a:r>
            <a:r>
              <a:rPr lang="ru-RU" dirty="0" smtClean="0"/>
              <a:t>.</a:t>
            </a:r>
            <a:endParaRPr lang="ru-RU" dirty="0"/>
          </a:p>
          <a:p>
            <a:pPr lvl="1"/>
            <a:r>
              <a:rPr lang="en-US" dirty="0" smtClean="0"/>
              <a:t>Acceptable execution time – not too great, not too small </a:t>
            </a:r>
            <a:r>
              <a:rPr lang="ru-RU" dirty="0" smtClean="0"/>
              <a:t>(</a:t>
            </a:r>
            <a:r>
              <a:rPr lang="en-US" dirty="0" smtClean="0"/>
              <a:t>seconds</a:t>
            </a:r>
            <a:r>
              <a:rPr lang="ru-RU" dirty="0" smtClean="0"/>
              <a:t>).</a:t>
            </a:r>
            <a:endParaRPr lang="ru-RU" dirty="0"/>
          </a:p>
          <a:p>
            <a:pPr lvl="1"/>
            <a:r>
              <a:rPr lang="ru-RU" dirty="0"/>
              <a:t>…</a:t>
            </a:r>
          </a:p>
          <a:p>
            <a:r>
              <a:rPr lang="en-US" dirty="0" smtClean="0"/>
              <a:t>Solution:</a:t>
            </a:r>
            <a:endParaRPr lang="ru-RU" dirty="0"/>
          </a:p>
          <a:p>
            <a:pPr lvl="1"/>
            <a:r>
              <a:rPr lang="en-US" dirty="0" smtClean="0"/>
              <a:t>For achieving the goals of the LW it is enough to consider only a certain class (or some classes) of the matrices</a:t>
            </a:r>
            <a:r>
              <a:rPr lang="ru-RU" dirty="0" smtClean="0"/>
              <a:t>. </a:t>
            </a:r>
            <a:endParaRPr lang="ru-RU" dirty="0"/>
          </a:p>
          <a:p>
            <a:pPr lvl="1"/>
            <a:r>
              <a:rPr lang="en-US" dirty="0" smtClean="0"/>
              <a:t>Do not claim to better execution time</a:t>
            </a:r>
            <a:r>
              <a:rPr lang="ru-RU" dirty="0" smtClean="0"/>
              <a:t>.</a:t>
            </a:r>
            <a:endParaRPr lang="ru-RU" dirty="0"/>
          </a:p>
          <a:p>
            <a:pPr lvl="1"/>
            <a:r>
              <a:rPr lang="en-US" dirty="0"/>
              <a:t>If possible, focus on the </a:t>
            </a:r>
            <a:r>
              <a:rPr lang="en-US" dirty="0" smtClean="0"/>
              <a:t>execution time for the similar </a:t>
            </a:r>
            <a:r>
              <a:rPr lang="en-US" dirty="0"/>
              <a:t>programs </a:t>
            </a:r>
            <a:r>
              <a:rPr lang="en-US" dirty="0" smtClean="0"/>
              <a:t>in the industrial </a:t>
            </a:r>
            <a:r>
              <a:rPr lang="en-US" dirty="0"/>
              <a:t>libraries</a:t>
            </a:r>
            <a:r>
              <a:rPr lang="en-US" dirty="0" smtClean="0"/>
              <a:t>. </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4221792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Sparse matrices </a:t>
            </a:r>
            <a:r>
              <a:rPr lang="en-US" dirty="0" smtClean="0"/>
              <a:t>generation </a:t>
            </a:r>
            <a:r>
              <a:rPr lang="ru-RU" dirty="0" smtClean="0"/>
              <a:t>(2)</a:t>
            </a:r>
            <a:endParaRPr lang="ru-RU" dirty="0"/>
          </a:p>
        </p:txBody>
      </p:sp>
      <p:sp>
        <p:nvSpPr>
          <p:cNvPr id="3" name="Объект 2"/>
          <p:cNvSpPr>
            <a:spLocks noGrp="1"/>
          </p:cNvSpPr>
          <p:nvPr>
            <p:ph idx="1"/>
          </p:nvPr>
        </p:nvSpPr>
        <p:spPr/>
        <p:txBody>
          <a:bodyPr/>
          <a:lstStyle/>
          <a:p>
            <a:pPr>
              <a:defRPr/>
            </a:pPr>
            <a:r>
              <a:rPr lang="en-US" dirty="0" smtClean="0"/>
              <a:t>We will form the matrix A</a:t>
            </a:r>
            <a:r>
              <a:rPr lang="ru-RU" dirty="0" smtClean="0"/>
              <a:t> </a:t>
            </a:r>
            <a:r>
              <a:rPr lang="en-US" dirty="0" smtClean="0"/>
              <a:t>with the help of the random number generator</a:t>
            </a:r>
            <a:r>
              <a:rPr lang="ru-RU" dirty="0" smtClean="0"/>
              <a:t>. </a:t>
            </a:r>
            <a:r>
              <a:rPr lang="en-US" dirty="0" smtClean="0"/>
              <a:t>The given task includes two steps:</a:t>
            </a:r>
            <a:endParaRPr lang="en-US" dirty="0"/>
          </a:p>
          <a:p>
            <a:pPr lvl="1">
              <a:defRPr/>
            </a:pPr>
            <a:r>
              <a:rPr lang="en-US" dirty="0" smtClean="0"/>
              <a:t>constructing a pattern of the matrix</a:t>
            </a:r>
            <a:r>
              <a:rPr lang="ru-RU" dirty="0" smtClean="0"/>
              <a:t>,</a:t>
            </a:r>
            <a:endParaRPr lang="en-US" dirty="0"/>
          </a:p>
          <a:p>
            <a:pPr lvl="1">
              <a:defRPr/>
            </a:pPr>
            <a:r>
              <a:rPr lang="en-US" dirty="0" smtClean="0"/>
              <a:t>and</a:t>
            </a:r>
            <a:r>
              <a:rPr lang="ru-RU" dirty="0" smtClean="0"/>
              <a:t> </a:t>
            </a:r>
            <a:r>
              <a:rPr lang="en-US" dirty="0" smtClean="0"/>
              <a:t>filling the pattern with the values</a:t>
            </a:r>
            <a:r>
              <a:rPr lang="ru-RU" dirty="0" smtClean="0"/>
              <a:t>. </a:t>
            </a:r>
            <a:endParaRPr lang="ru-RU" dirty="0"/>
          </a:p>
          <a:p>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2996952"/>
            <a:ext cx="8229600" cy="3086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97018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Sparse matrices </a:t>
            </a:r>
            <a:r>
              <a:rPr lang="en-US" dirty="0" smtClean="0"/>
              <a:t>generation </a:t>
            </a:r>
            <a:r>
              <a:rPr lang="ru-RU" dirty="0" smtClean="0"/>
              <a:t>(3)</a:t>
            </a:r>
            <a:endParaRPr lang="ru-RU" dirty="0"/>
          </a:p>
        </p:txBody>
      </p:sp>
      <p:sp>
        <p:nvSpPr>
          <p:cNvPr id="4" name="Rectangle 1"/>
          <p:cNvSpPr>
            <a:spLocks noChangeArrowheads="1"/>
          </p:cNvSpPr>
          <p:nvPr/>
        </p:nvSpPr>
        <p:spPr bwMode="auto">
          <a:xfrm>
            <a:off x="631825" y="1484680"/>
            <a:ext cx="8626475" cy="1631216"/>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 eaLnBrk="0" hangingPunct="0"/>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Generates a square matrix in the CRS format</a:t>
            </a:r>
            <a:endParaRPr lang="ru-RU" sz="2000" b="1" dirty="0"/>
          </a:p>
          <a:p>
            <a:pPr algn="just" eaLnBrk="0" hangingPunct="0"/>
            <a:r>
              <a:rPr lang="ru-RU" sz="2000" b="1" dirty="0">
                <a:solidFill>
                  <a:srgbClr val="008000"/>
                </a:solidFill>
                <a:latin typeface="Courier New" pitchFamily="49" charset="0"/>
                <a:cs typeface="Times New Roman" pitchFamily="18" charset="0"/>
              </a:rPr>
              <a:t>// (3 </a:t>
            </a:r>
            <a:r>
              <a:rPr lang="en-US" sz="2000" b="1" dirty="0" smtClean="0">
                <a:solidFill>
                  <a:srgbClr val="008000"/>
                </a:solidFill>
                <a:latin typeface="Courier New" pitchFamily="49" charset="0"/>
                <a:cs typeface="Times New Roman" pitchFamily="18" charset="0"/>
              </a:rPr>
              <a:t>arrays indexed starting with zero</a:t>
            </a:r>
            <a:r>
              <a:rPr lang="ru-RU" sz="2000" b="1" dirty="0" smtClean="0">
                <a:solidFill>
                  <a:srgbClr val="008000"/>
                </a:solidFill>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a:t>
            </a:r>
            <a:r>
              <a:rPr lang="ru-RU" sz="2000" b="1" dirty="0" err="1">
                <a:solidFill>
                  <a:srgbClr val="008000"/>
                </a:solidFill>
                <a:latin typeface="Courier New" pitchFamily="49" charset="0"/>
                <a:cs typeface="Times New Roman" pitchFamily="18" charset="0"/>
              </a:rPr>
              <a:t>cntInRow</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nonzero elements in every row</a:t>
            </a:r>
            <a:endParaRPr lang="ru-RU" sz="2000" b="1" dirty="0"/>
          </a:p>
          <a:p>
            <a:pPr algn="just" eaLnBrk="0" hangingPunct="0"/>
            <a:r>
              <a:rPr lang="en-US" sz="2000" b="1" dirty="0">
                <a:solidFill>
                  <a:srgbClr val="0000FF"/>
                </a:solidFill>
                <a:latin typeface="Courier New" pitchFamily="49" charset="0"/>
                <a:cs typeface="Times New Roman" pitchFamily="18" charset="0"/>
              </a:rPr>
              <a:t>void</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GenerateRegularCRS</a:t>
            </a:r>
            <a:r>
              <a:rPr lang="en-US" sz="2000" b="1" dirty="0">
                <a:latin typeface="Courier New" pitchFamily="49" charset="0"/>
                <a:cs typeface="Times New Roman" pitchFamily="18" charset="0"/>
              </a:rPr>
              <a:t>(</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seed,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 </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cntInRow</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crsMatrix</a:t>
            </a:r>
            <a:r>
              <a:rPr lang="en-US" sz="2000" b="1" dirty="0">
                <a:latin typeface="Courier New" pitchFamily="49" charset="0"/>
                <a:cs typeface="Times New Roman" pitchFamily="18" charset="0"/>
              </a:rPr>
              <a:t>&amp; </a:t>
            </a:r>
            <a:r>
              <a:rPr lang="en-US" sz="2000" b="1" dirty="0" err="1">
                <a:latin typeface="Courier New" pitchFamily="49" charset="0"/>
                <a:cs typeface="Times New Roman" pitchFamily="18" charset="0"/>
              </a:rPr>
              <a:t>mtx</a:t>
            </a:r>
            <a:r>
              <a:rPr lang="en-US" sz="2000" b="1" dirty="0">
                <a:latin typeface="Courier New" pitchFamily="49" charset="0"/>
                <a:cs typeface="Times New Roman" pitchFamily="18" charset="0"/>
              </a:rPr>
              <a:t>);</a:t>
            </a:r>
            <a:endParaRPr lang="en-US" sz="2000" b="1"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052260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Additional functions </a:t>
            </a:r>
            <a:r>
              <a:rPr lang="ru-RU" dirty="0" smtClean="0"/>
              <a:t>(1)</a:t>
            </a:r>
            <a:endParaRPr lang="ru-RU" dirty="0"/>
          </a:p>
        </p:txBody>
      </p:sp>
      <p:sp>
        <p:nvSpPr>
          <p:cNvPr id="3" name="Объект 2"/>
          <p:cNvSpPr>
            <a:spLocks noGrp="1"/>
          </p:cNvSpPr>
          <p:nvPr>
            <p:ph idx="1"/>
          </p:nvPr>
        </p:nvSpPr>
        <p:spPr/>
        <p:txBody>
          <a:bodyPr/>
          <a:lstStyle/>
          <a:p>
            <a:pPr marL="0" indent="0">
              <a:buNone/>
            </a:pPr>
            <a:r>
              <a:rPr lang="ru-RU" i="1" dirty="0"/>
              <a:t>1. </a:t>
            </a:r>
            <a:r>
              <a:rPr lang="en-US" i="1" dirty="0" smtClean="0"/>
              <a:t>Matrix initialization </a:t>
            </a:r>
            <a:r>
              <a:rPr lang="en-US" dirty="0"/>
              <a:t>is </a:t>
            </a:r>
            <a:r>
              <a:rPr lang="en-US" dirty="0" smtClean="0"/>
              <a:t>memory allocation for the data </a:t>
            </a:r>
            <a:r>
              <a:rPr lang="en-US" dirty="0"/>
              <a:t>structure </a:t>
            </a:r>
            <a:r>
              <a:rPr lang="en-US" dirty="0" smtClean="0"/>
              <a:t>to store the matrix in the CRS format</a:t>
            </a:r>
            <a:r>
              <a:rPr lang="ru-RU" dirty="0" smtClean="0"/>
              <a:t>.</a:t>
            </a:r>
            <a:endParaRPr lang="ru-RU" dirty="0"/>
          </a:p>
        </p:txBody>
      </p:sp>
      <p:sp>
        <p:nvSpPr>
          <p:cNvPr id="5" name="Rectangle 1"/>
          <p:cNvSpPr>
            <a:spLocks noChangeArrowheads="1"/>
          </p:cNvSpPr>
          <p:nvPr/>
        </p:nvSpPr>
        <p:spPr bwMode="auto">
          <a:xfrm>
            <a:off x="613367" y="2132856"/>
            <a:ext cx="8626475"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a:solidFill>
                  <a:srgbClr val="3333FF"/>
                </a:solidFill>
                <a:latin typeface="Courier New" pitchFamily="49" charset="0"/>
                <a:cs typeface="Courier New" pitchFamily="49" charset="0"/>
              </a:rPr>
              <a:t>void </a:t>
            </a:r>
            <a:r>
              <a:rPr lang="en-US" sz="2000" b="1" dirty="0" err="1">
                <a:latin typeface="Courier New" pitchFamily="49" charset="0"/>
                <a:cs typeface="Courier New" pitchFamily="49" charset="0"/>
              </a:rPr>
              <a:t>InitializeMatrix</a:t>
            </a:r>
            <a:r>
              <a:rPr lang="en-US" sz="2000" b="1" dirty="0">
                <a:latin typeface="Courier New" pitchFamily="49" charset="0"/>
                <a:cs typeface="Courier New" pitchFamily="49" charset="0"/>
              </a:rPr>
              <a:t>(</a:t>
            </a:r>
            <a:r>
              <a:rPr lang="en-US" sz="2000" b="1" dirty="0" err="1">
                <a:solidFill>
                  <a:srgbClr val="3333FF"/>
                </a:solidFill>
                <a:latin typeface="Courier New" pitchFamily="49" charset="0"/>
                <a:cs typeface="Courier New" pitchFamily="49" charset="0"/>
              </a:rPr>
              <a:t>int</a:t>
            </a:r>
            <a:r>
              <a:rPr lang="en-US" sz="2000" b="1" dirty="0">
                <a:latin typeface="Courier New" pitchFamily="49" charset="0"/>
                <a:cs typeface="Courier New" pitchFamily="49" charset="0"/>
              </a:rPr>
              <a:t> N,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NZ, </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&amp;</a:t>
            </a:r>
            <a:r>
              <a:rPr lang="en-US" sz="2000" b="1" dirty="0" err="1">
                <a:latin typeface="Courier New" pitchFamily="49" charset="0"/>
                <a:cs typeface="Courier New" pitchFamily="49" charset="0"/>
              </a:rPr>
              <a:t>mtx</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mtx.N</a:t>
            </a:r>
            <a:r>
              <a:rPr lang="en-US" sz="2000" b="1" dirty="0">
                <a:latin typeface="Courier New" pitchFamily="49" charset="0"/>
                <a:cs typeface="Courier New" pitchFamily="49" charset="0"/>
              </a:rPr>
              <a:t> = N;</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mtx.NZ = NZ;</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mtx.Value</a:t>
            </a:r>
            <a:r>
              <a:rPr lang="en-US" sz="2000" b="1" dirty="0">
                <a:latin typeface="Courier New" pitchFamily="49" charset="0"/>
                <a:cs typeface="Courier New" pitchFamily="49" charset="0"/>
              </a:rPr>
              <a:t>    = </a:t>
            </a:r>
            <a:r>
              <a:rPr lang="en-US" sz="2000" b="1" dirty="0">
                <a:solidFill>
                  <a:srgbClr val="3333FF"/>
                </a:solidFill>
                <a:latin typeface="Courier New" pitchFamily="49" charset="0"/>
                <a:cs typeface="Courier New" pitchFamily="49" charset="0"/>
              </a:rPr>
              <a:t>new</a:t>
            </a:r>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[NZ];</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mtx.Col</a:t>
            </a:r>
            <a:r>
              <a:rPr lang="en-US" sz="2000" b="1" dirty="0">
                <a:latin typeface="Courier New" pitchFamily="49" charset="0"/>
                <a:cs typeface="Courier New" pitchFamily="49" charset="0"/>
              </a:rPr>
              <a:t>      = </a:t>
            </a:r>
            <a:r>
              <a:rPr lang="en-US" sz="2000" b="1" dirty="0">
                <a:solidFill>
                  <a:srgbClr val="3333FF"/>
                </a:solidFill>
                <a:latin typeface="Courier New" pitchFamily="49" charset="0"/>
                <a:cs typeface="Courier New" pitchFamily="49" charset="0"/>
              </a:rPr>
              <a:t>new</a:t>
            </a:r>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latin typeface="Courier New" pitchFamily="49" charset="0"/>
                <a:cs typeface="Courier New" pitchFamily="49" charset="0"/>
              </a:rPr>
              <a:t>[NZ];</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mtx.RowIndex</a:t>
            </a:r>
            <a:r>
              <a:rPr lang="en-US" sz="2000" b="1" dirty="0">
                <a:latin typeface="Courier New" pitchFamily="49" charset="0"/>
                <a:cs typeface="Courier New" pitchFamily="49" charset="0"/>
              </a:rPr>
              <a:t> = </a:t>
            </a:r>
            <a:r>
              <a:rPr lang="en-US" sz="2000" b="1" dirty="0">
                <a:solidFill>
                  <a:srgbClr val="3333FF"/>
                </a:solidFill>
                <a:latin typeface="Courier New" pitchFamily="49" charset="0"/>
                <a:cs typeface="Courier New" pitchFamily="49" charset="0"/>
              </a:rPr>
              <a:t>new</a:t>
            </a:r>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latin typeface="Courier New" pitchFamily="49" charset="0"/>
                <a:cs typeface="Courier New" pitchFamily="49" charset="0"/>
              </a:rPr>
              <a:t>[N + 1];</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a:t>
            </a:r>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180665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Additional </a:t>
            </a:r>
            <a:r>
              <a:rPr lang="en-US" dirty="0" smtClean="0"/>
              <a:t>functions </a:t>
            </a:r>
            <a:r>
              <a:rPr lang="ru-RU" dirty="0" smtClean="0"/>
              <a:t>(</a:t>
            </a:r>
            <a:r>
              <a:rPr lang="en-US" dirty="0" smtClean="0"/>
              <a:t>2</a:t>
            </a:r>
            <a:r>
              <a:rPr lang="ru-RU" dirty="0" smtClean="0"/>
              <a:t>)</a:t>
            </a:r>
            <a:endParaRPr lang="ru-RU" dirty="0"/>
          </a:p>
        </p:txBody>
      </p:sp>
      <p:sp>
        <p:nvSpPr>
          <p:cNvPr id="3" name="Объект 2"/>
          <p:cNvSpPr>
            <a:spLocks noGrp="1"/>
          </p:cNvSpPr>
          <p:nvPr>
            <p:ph idx="1"/>
          </p:nvPr>
        </p:nvSpPr>
        <p:spPr/>
        <p:txBody>
          <a:bodyPr/>
          <a:lstStyle/>
          <a:p>
            <a:pPr marL="0" indent="0">
              <a:buNone/>
            </a:pPr>
            <a:r>
              <a:rPr lang="ru-RU" i="1" dirty="0"/>
              <a:t>2. </a:t>
            </a:r>
            <a:r>
              <a:rPr lang="en-US" i="1" dirty="0" smtClean="0"/>
              <a:t>Vector initialization </a:t>
            </a:r>
            <a:r>
              <a:rPr lang="en-US" dirty="0" smtClean="0"/>
              <a:t>is memory </a:t>
            </a:r>
            <a:r>
              <a:rPr lang="en-US" dirty="0"/>
              <a:t>allocation </a:t>
            </a:r>
            <a:r>
              <a:rPr lang="en-US" dirty="0" smtClean="0"/>
              <a:t>for the data </a:t>
            </a:r>
            <a:r>
              <a:rPr lang="en-US" dirty="0"/>
              <a:t>structure </a:t>
            </a:r>
            <a:r>
              <a:rPr lang="en-US" dirty="0" smtClean="0"/>
              <a:t>to store </a:t>
            </a:r>
            <a:r>
              <a:rPr lang="en-US" dirty="0"/>
              <a:t>the </a:t>
            </a:r>
            <a:r>
              <a:rPr lang="en-US" dirty="0" smtClean="0"/>
              <a:t>vector</a:t>
            </a:r>
            <a:r>
              <a:rPr lang="ru-RU" dirty="0" smtClean="0"/>
              <a:t>.</a:t>
            </a:r>
            <a:endParaRPr lang="en-US" dirty="0" smtClean="0"/>
          </a:p>
          <a:p>
            <a:pPr marL="0" indent="0">
              <a:buNone/>
            </a:pPr>
            <a:endParaRPr lang="en-US" dirty="0" smtClean="0"/>
          </a:p>
          <a:p>
            <a:pPr marL="0" indent="0">
              <a:buNone/>
            </a:pPr>
            <a:r>
              <a:rPr lang="ru-RU" i="1" dirty="0"/>
              <a:t>3. </a:t>
            </a:r>
            <a:r>
              <a:rPr lang="en-US" i="1" dirty="0" smtClean="0"/>
              <a:t>Matrix deletion </a:t>
            </a:r>
            <a:r>
              <a:rPr lang="en-US" dirty="0" smtClean="0"/>
              <a:t>is </a:t>
            </a:r>
            <a:r>
              <a:rPr lang="en-US" dirty="0"/>
              <a:t>release of </a:t>
            </a:r>
            <a:r>
              <a:rPr lang="en-US" dirty="0" smtClean="0"/>
              <a:t>the previously allocated memory</a:t>
            </a:r>
            <a:r>
              <a:rPr lang="ru-RU" dirty="0" smtClean="0"/>
              <a:t>.</a:t>
            </a:r>
            <a:endParaRPr lang="en-US" dirty="0" smtClean="0"/>
          </a:p>
          <a:p>
            <a:pPr marL="0" indent="0">
              <a:buNone/>
            </a:pPr>
            <a:endParaRPr lang="ru-RU" dirty="0"/>
          </a:p>
          <a:p>
            <a:pPr marL="0" indent="0">
              <a:buNone/>
            </a:pPr>
            <a:r>
              <a:rPr lang="ru-RU" i="1" dirty="0"/>
              <a:t>4. </a:t>
            </a:r>
            <a:r>
              <a:rPr lang="en-US" i="1" dirty="0" smtClean="0"/>
              <a:t>Vector deletion </a:t>
            </a:r>
            <a:r>
              <a:rPr lang="en-US" dirty="0"/>
              <a:t>is release of the previously allocated memory</a:t>
            </a:r>
            <a:r>
              <a:rPr lang="ru-RU" dirty="0" smtClean="0"/>
              <a:t>.</a:t>
            </a:r>
            <a:endParaRPr lang="en-US" dirty="0"/>
          </a:p>
          <a:p>
            <a:pPr marL="0" indent="0">
              <a:buNone/>
            </a:pPr>
            <a:endParaRPr lang="ru-RU" dirty="0"/>
          </a:p>
          <a:p>
            <a:pPr marL="0" indent="0">
              <a:buNone/>
            </a:pPr>
            <a:r>
              <a:rPr lang="ru-RU" i="1" dirty="0"/>
              <a:t>5. </a:t>
            </a:r>
            <a:r>
              <a:rPr lang="en-US" i="1" dirty="0" smtClean="0"/>
              <a:t>Vector generation </a:t>
            </a:r>
            <a:r>
              <a:rPr lang="en-US" dirty="0" smtClean="0"/>
              <a:t>is formation of the vector components</a:t>
            </a:r>
            <a:r>
              <a:rPr lang="ru-RU" dirty="0" smtClean="0"/>
              <a:t>. </a:t>
            </a:r>
            <a:r>
              <a:rPr lang="en-US" dirty="0" smtClean="0"/>
              <a:t>Note that the values of the vector elements are generated within the same limits as for the matrix elements.</a:t>
            </a:r>
            <a:endParaRPr lang="ru-RU" dirty="0"/>
          </a:p>
          <a:p>
            <a:pPr marL="0" indent="0">
              <a:buNone/>
            </a:pP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068875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Additional </a:t>
            </a:r>
            <a:r>
              <a:rPr lang="en-US" dirty="0" smtClean="0"/>
              <a:t>functions </a:t>
            </a:r>
            <a:r>
              <a:rPr lang="ru-RU" dirty="0" smtClean="0"/>
              <a:t>(</a:t>
            </a:r>
            <a:r>
              <a:rPr lang="en-US" dirty="0" smtClean="0"/>
              <a:t>3</a:t>
            </a:r>
            <a:r>
              <a:rPr lang="ru-RU" dirty="0" smtClean="0"/>
              <a:t>)</a:t>
            </a:r>
            <a:endParaRPr lang="ru-RU" dirty="0"/>
          </a:p>
        </p:txBody>
      </p:sp>
      <p:sp>
        <p:nvSpPr>
          <p:cNvPr id="3" name="Объект 2"/>
          <p:cNvSpPr>
            <a:spLocks noGrp="1"/>
          </p:cNvSpPr>
          <p:nvPr>
            <p:ph idx="1"/>
          </p:nvPr>
        </p:nvSpPr>
        <p:spPr/>
        <p:txBody>
          <a:bodyPr/>
          <a:lstStyle/>
          <a:p>
            <a:pPr marL="0" indent="0">
              <a:buNone/>
            </a:pPr>
            <a:r>
              <a:rPr lang="ru-RU" i="1" dirty="0"/>
              <a:t>6. </a:t>
            </a:r>
            <a:r>
              <a:rPr lang="en-US" i="1" dirty="0" smtClean="0"/>
              <a:t>Vectors comparison </a:t>
            </a:r>
            <a:r>
              <a:rPr lang="ru-RU" dirty="0" smtClean="0"/>
              <a:t> </a:t>
            </a:r>
            <a:r>
              <a:rPr lang="en-US" dirty="0" smtClean="0"/>
              <a:t>is computation of the maximum difference between the components of two vectors</a:t>
            </a:r>
            <a:r>
              <a:rPr lang="ru-RU" dirty="0" smtClean="0"/>
              <a:t>.</a:t>
            </a:r>
            <a:endParaRPr lang="ru-RU" dirty="0"/>
          </a:p>
          <a:p>
            <a:pPr marL="0" indent="0">
              <a:buNone/>
            </a:pPr>
            <a:endParaRPr lang="ru-RU" dirty="0"/>
          </a:p>
        </p:txBody>
      </p:sp>
      <p:sp>
        <p:nvSpPr>
          <p:cNvPr id="4" name="Rectangle 1"/>
          <p:cNvSpPr>
            <a:spLocks noChangeArrowheads="1"/>
          </p:cNvSpPr>
          <p:nvPr/>
        </p:nvSpPr>
        <p:spPr bwMode="auto">
          <a:xfrm>
            <a:off x="613367" y="2132856"/>
            <a:ext cx="8626475" cy="3170099"/>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CompareVectors</a:t>
            </a:r>
            <a:r>
              <a:rPr lang="en-US" sz="2000" b="1" dirty="0">
                <a:latin typeface="Courier New" pitchFamily="49" charset="0"/>
                <a:cs typeface="Courier New" pitchFamily="49" charset="0"/>
              </a:rPr>
              <a:t>(</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vec1,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vec2,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en-US" sz="2000" b="1" dirty="0" err="1" smtClean="0">
                <a:solidFill>
                  <a:srgbClr val="3333FF"/>
                </a:solidFill>
                <a:latin typeface="Courier New" pitchFamily="49" charset="0"/>
                <a:cs typeface="Courier New" pitchFamily="49" charset="0"/>
              </a:rPr>
              <a:t>int</a:t>
            </a:r>
            <a:r>
              <a:rPr lang="en-US" sz="2000" b="1" dirty="0" smtClean="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n,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&amp;diff)</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diff = 0.0;</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for</a:t>
            </a:r>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i = 0; i &lt; n; i++)</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if (diff &lt; </a:t>
            </a:r>
            <a:r>
              <a:rPr lang="en-US" sz="2000" b="1" dirty="0" err="1">
                <a:latin typeface="Courier New" pitchFamily="49" charset="0"/>
                <a:cs typeface="Courier New" pitchFamily="49" charset="0"/>
              </a:rPr>
              <a:t>fabs</a:t>
            </a:r>
            <a:r>
              <a:rPr lang="en-US" sz="2000" b="1" dirty="0">
                <a:latin typeface="Courier New" pitchFamily="49" charset="0"/>
                <a:cs typeface="Courier New" pitchFamily="49" charset="0"/>
              </a:rPr>
              <a:t>(vec1[i] - vec2[i]))</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diff = </a:t>
            </a:r>
            <a:r>
              <a:rPr lang="en-US" sz="2000" b="1" dirty="0" err="1">
                <a:latin typeface="Courier New" pitchFamily="49" charset="0"/>
                <a:cs typeface="Courier New" pitchFamily="49" charset="0"/>
              </a:rPr>
              <a:t>fabs</a:t>
            </a:r>
            <a:r>
              <a:rPr lang="en-US" sz="2000" b="1" dirty="0">
                <a:latin typeface="Courier New" pitchFamily="49" charset="0"/>
                <a:cs typeface="Courier New" pitchFamily="49" charset="0"/>
              </a:rPr>
              <a:t>(vec1[i] - vec2[i]);</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ru-RU" sz="2000" b="1" dirty="0" err="1">
                <a:solidFill>
                  <a:srgbClr val="3333FF"/>
                </a:solidFill>
                <a:latin typeface="Courier New" pitchFamily="49" charset="0"/>
                <a:cs typeface="Courier New" pitchFamily="49" charset="0"/>
              </a:rPr>
              <a:t>return</a:t>
            </a:r>
            <a:r>
              <a:rPr lang="ru-RU" sz="2000" b="1" dirty="0">
                <a:solidFill>
                  <a:srgbClr val="3333FF"/>
                </a:solidFill>
                <a:latin typeface="Courier New" pitchFamily="49" charset="0"/>
                <a:cs typeface="Courier New" pitchFamily="49" charset="0"/>
              </a:rPr>
              <a:t> </a:t>
            </a:r>
            <a:r>
              <a:rPr lang="ru-RU" sz="2000" b="1" dirty="0">
                <a:latin typeface="Courier New" pitchFamily="49" charset="0"/>
                <a:cs typeface="Courier New" pitchFamily="49" charset="0"/>
              </a:rPr>
              <a:t>0;</a:t>
            </a:r>
          </a:p>
          <a:p>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06887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Additional </a:t>
            </a:r>
            <a:r>
              <a:rPr lang="en-US" dirty="0" smtClean="0"/>
              <a:t>functions </a:t>
            </a:r>
            <a:r>
              <a:rPr lang="ru-RU" dirty="0" smtClean="0"/>
              <a:t>(</a:t>
            </a:r>
            <a:r>
              <a:rPr lang="en-US" dirty="0"/>
              <a:t>4</a:t>
            </a:r>
            <a:r>
              <a:rPr lang="ru-RU" dirty="0" smtClean="0"/>
              <a:t>)</a:t>
            </a:r>
            <a:endParaRPr lang="ru-RU" dirty="0"/>
          </a:p>
        </p:txBody>
      </p:sp>
      <p:sp>
        <p:nvSpPr>
          <p:cNvPr id="3" name="Объект 2"/>
          <p:cNvSpPr>
            <a:spLocks noGrp="1"/>
          </p:cNvSpPr>
          <p:nvPr>
            <p:ph idx="1"/>
          </p:nvPr>
        </p:nvSpPr>
        <p:spPr/>
        <p:txBody>
          <a:bodyPr/>
          <a:lstStyle/>
          <a:p>
            <a:pPr marL="0" indent="0">
              <a:buNone/>
            </a:pPr>
            <a:r>
              <a:rPr lang="ru-RU" i="1" dirty="0"/>
              <a:t>7. </a:t>
            </a:r>
            <a:r>
              <a:rPr lang="en-US" dirty="0" smtClean="0"/>
              <a:t>A</a:t>
            </a:r>
            <a:r>
              <a:rPr lang="en-US" i="1" dirty="0" smtClean="0"/>
              <a:t> </a:t>
            </a:r>
            <a:r>
              <a:rPr lang="en-US" dirty="0" smtClean="0"/>
              <a:t>model version of </a:t>
            </a:r>
            <a:r>
              <a:rPr lang="en-US" i="1" dirty="0" smtClean="0"/>
              <a:t>multiplication of a sparse matrix in the CRS format by a vector</a:t>
            </a:r>
            <a:r>
              <a:rPr lang="ru-RU" dirty="0" smtClean="0"/>
              <a:t>. </a:t>
            </a:r>
            <a:r>
              <a:rPr lang="en-US" dirty="0" smtClean="0"/>
              <a:t>For testing the developed implementations of the sparse matrix-vector multiplication algorithm it is necessary </a:t>
            </a:r>
            <a:r>
              <a:rPr lang="en-US" dirty="0"/>
              <a:t>to ensure the </a:t>
            </a:r>
            <a:r>
              <a:rPr lang="en-US" dirty="0" smtClean="0"/>
              <a:t>control for the result correctness. The function </a:t>
            </a:r>
            <a:r>
              <a:rPr lang="ru-RU" b="1" dirty="0" err="1" smtClean="0"/>
              <a:t>mkl_dcsrgemv</a:t>
            </a:r>
            <a:r>
              <a:rPr lang="ru-RU" b="1" dirty="0"/>
              <a:t>()</a:t>
            </a:r>
            <a:r>
              <a:rPr lang="ru-RU" dirty="0"/>
              <a:t> </a:t>
            </a:r>
            <a:r>
              <a:rPr lang="en-US" dirty="0" smtClean="0"/>
              <a:t>is taken as a model</a:t>
            </a:r>
            <a:r>
              <a:rPr lang="ru-RU" dirty="0" smtClean="0"/>
              <a:t>.</a:t>
            </a:r>
            <a:r>
              <a:rPr lang="en-US" dirty="0" smtClean="0"/>
              <a:t> Examine the code in the MS VS development environment.</a:t>
            </a:r>
            <a:endParaRPr lang="ru-RU" dirty="0" smtClean="0"/>
          </a:p>
          <a:p>
            <a:pPr marL="0" indent="0">
              <a:buNone/>
            </a:pPr>
            <a:endParaRPr lang="ru-RU" dirty="0" smtClean="0"/>
          </a:p>
          <a:p>
            <a:pPr marL="0" indent="0">
              <a:buNone/>
            </a:pPr>
            <a:r>
              <a:rPr lang="ru-RU" i="1" dirty="0"/>
              <a:t>8. </a:t>
            </a:r>
            <a:r>
              <a:rPr lang="en-US" i="1" dirty="0" smtClean="0"/>
              <a:t>Writing a </a:t>
            </a:r>
            <a:r>
              <a:rPr lang="en-US" i="1" dirty="0"/>
              <a:t>sparse matrix to a file</a:t>
            </a:r>
            <a:r>
              <a:rPr lang="ru-RU" dirty="0" smtClean="0"/>
              <a:t>. </a:t>
            </a:r>
            <a:r>
              <a:rPr lang="en-US" dirty="0" smtClean="0"/>
              <a:t>Implementation of this </a:t>
            </a:r>
            <a:r>
              <a:rPr lang="en-US" dirty="0"/>
              <a:t>operation allows </a:t>
            </a:r>
            <a:r>
              <a:rPr lang="en-US" dirty="0" smtClean="0"/>
              <a:t>one to </a:t>
            </a:r>
            <a:r>
              <a:rPr lang="en-US" dirty="0"/>
              <a:t>not </a:t>
            </a:r>
            <a:r>
              <a:rPr lang="en-US" dirty="0" smtClean="0"/>
              <a:t>waste time </a:t>
            </a:r>
            <a:r>
              <a:rPr lang="en-US" dirty="0"/>
              <a:t>on the </a:t>
            </a:r>
            <a:r>
              <a:rPr lang="en-US" dirty="0" smtClean="0"/>
              <a:t>matrix generation when running the </a:t>
            </a:r>
            <a:r>
              <a:rPr lang="en-US" dirty="0"/>
              <a:t>different versions of the sparse </a:t>
            </a:r>
            <a:r>
              <a:rPr lang="en-US" dirty="0" smtClean="0"/>
              <a:t>matrix-vector multiplication, </a:t>
            </a:r>
            <a:r>
              <a:rPr lang="en-US" dirty="0"/>
              <a:t>but just </a:t>
            </a:r>
            <a:r>
              <a:rPr lang="en-US" dirty="0" smtClean="0"/>
              <a:t>generate the matrix once, store it </a:t>
            </a:r>
            <a:r>
              <a:rPr lang="en-US" dirty="0"/>
              <a:t>and then load it from </a:t>
            </a:r>
            <a:r>
              <a:rPr lang="en-US" dirty="0" smtClean="0"/>
              <a:t>the </a:t>
            </a:r>
            <a:r>
              <a:rPr lang="en-US" dirty="0"/>
              <a:t>file. </a:t>
            </a:r>
            <a:endParaRPr lang="ru-RU" dirty="0"/>
          </a:p>
          <a:p>
            <a:pPr marL="0" indent="0">
              <a:buNone/>
            </a:pP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06887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Additional </a:t>
            </a:r>
            <a:r>
              <a:rPr lang="en-US" dirty="0" smtClean="0"/>
              <a:t>functions </a:t>
            </a:r>
            <a:r>
              <a:rPr lang="ru-RU" dirty="0" smtClean="0"/>
              <a:t>(5)</a:t>
            </a:r>
            <a:endParaRPr lang="ru-RU" dirty="0"/>
          </a:p>
        </p:txBody>
      </p:sp>
      <p:sp>
        <p:nvSpPr>
          <p:cNvPr id="3" name="Объект 2"/>
          <p:cNvSpPr>
            <a:spLocks noGrp="1"/>
          </p:cNvSpPr>
          <p:nvPr>
            <p:ph idx="1"/>
          </p:nvPr>
        </p:nvSpPr>
        <p:spPr/>
        <p:txBody>
          <a:bodyPr/>
          <a:lstStyle/>
          <a:p>
            <a:pPr marL="0" indent="0">
              <a:buNone/>
            </a:pPr>
            <a:r>
              <a:rPr lang="ru-RU" i="1" dirty="0"/>
              <a:t>9. </a:t>
            </a:r>
            <a:r>
              <a:rPr lang="en-US" i="1" dirty="0" smtClean="0"/>
              <a:t>Reading a </a:t>
            </a:r>
            <a:r>
              <a:rPr lang="en-US" i="1" dirty="0"/>
              <a:t>sparse matrix </a:t>
            </a:r>
            <a:r>
              <a:rPr lang="en-US" i="1" dirty="0" smtClean="0"/>
              <a:t>from a file</a:t>
            </a:r>
            <a:r>
              <a:rPr lang="ru-RU" dirty="0" smtClean="0"/>
              <a:t>.</a:t>
            </a:r>
          </a:p>
          <a:p>
            <a:pPr marL="0" indent="0">
              <a:buNone/>
            </a:pPr>
            <a:endParaRPr lang="ru-RU" dirty="0"/>
          </a:p>
          <a:p>
            <a:pPr marL="0" indent="0">
              <a:buNone/>
            </a:pPr>
            <a:r>
              <a:rPr lang="ru-RU" i="1" dirty="0"/>
              <a:t>10. </a:t>
            </a:r>
            <a:r>
              <a:rPr lang="en-US" i="1" dirty="0" smtClean="0"/>
              <a:t>Writing an initial vector to a file</a:t>
            </a:r>
            <a:r>
              <a:rPr lang="ru-RU" dirty="0" smtClean="0"/>
              <a:t>. </a:t>
            </a:r>
            <a:r>
              <a:rPr lang="en-US" dirty="0" smtClean="0"/>
              <a:t>It also allows to not generate the vector repeatedly when carrying out the experiments for the different versions of the multiplication.</a:t>
            </a:r>
            <a:endParaRPr lang="ru-RU" dirty="0" smtClean="0"/>
          </a:p>
          <a:p>
            <a:pPr marL="0" indent="0">
              <a:buNone/>
            </a:pPr>
            <a:endParaRPr lang="ru-RU" dirty="0"/>
          </a:p>
          <a:p>
            <a:pPr marL="0" indent="0">
              <a:buNone/>
            </a:pPr>
            <a:r>
              <a:rPr lang="ru-RU" i="1" dirty="0"/>
              <a:t>11. </a:t>
            </a:r>
            <a:r>
              <a:rPr lang="en-US" i="1" dirty="0" smtClean="0"/>
              <a:t>Reading a vector from a file</a:t>
            </a:r>
            <a:r>
              <a:rPr lang="ru-RU" dirty="0" smtClean="0"/>
              <a:t>.</a:t>
            </a:r>
            <a:endParaRPr lang="ru-RU" dirty="0"/>
          </a:p>
          <a:p>
            <a:pPr marL="0" indent="0">
              <a:buNone/>
            </a:pP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933318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2638" y="2912969"/>
            <a:ext cx="8420100" cy="1362075"/>
          </a:xfrm>
        </p:spPr>
        <p:txBody>
          <a:bodyPr/>
          <a:lstStyle/>
          <a:p>
            <a:r>
              <a:rPr lang="en-US" dirty="0" smtClean="0"/>
              <a:t>Sequential implementation</a:t>
            </a:r>
            <a:endParaRPr lang="ru-RU" dirty="0"/>
          </a:p>
        </p:txBody>
      </p:sp>
      <p:sp>
        <p:nvSpPr>
          <p:cNvPr id="5" name="Текст 4"/>
          <p:cNvSpPr>
            <a:spLocks noGrp="1"/>
          </p:cNvSpPr>
          <p:nvPr>
            <p:ph type="body" idx="1"/>
          </p:nvPr>
        </p:nvSpPr>
        <p:spPr>
          <a:xfrm>
            <a:off x="782638" y="1412776"/>
            <a:ext cx="8420100" cy="1500187"/>
          </a:xfrm>
        </p:spPr>
        <p:txBody>
          <a:bodyPr/>
          <a:lstStyle/>
          <a:p>
            <a:r>
              <a:rPr lang="en-US" dirty="0" smtClean="0"/>
              <a:t>Software implementation</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0554053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Sequential implementation. Project creation</a:t>
            </a:r>
            <a:r>
              <a:rPr lang="ru-RU" dirty="0" smtClean="0"/>
              <a:t> (1)</a:t>
            </a:r>
            <a:endParaRPr lang="ru-RU" dirty="0"/>
          </a:p>
        </p:txBody>
      </p:sp>
      <p:sp>
        <p:nvSpPr>
          <p:cNvPr id="3" name="Объект 2"/>
          <p:cNvSpPr>
            <a:spLocks noGrp="1"/>
          </p:cNvSpPr>
          <p:nvPr>
            <p:ph idx="1"/>
          </p:nvPr>
        </p:nvSpPr>
        <p:spPr/>
        <p:txBody>
          <a:bodyPr/>
          <a:lstStyle/>
          <a:p>
            <a:pPr lvl="0"/>
            <a:r>
              <a:rPr lang="en-US" dirty="0" smtClean="0"/>
              <a:t>Run </a:t>
            </a:r>
            <a:r>
              <a:rPr lang="ru-RU" b="1" dirty="0" err="1" smtClean="0"/>
              <a:t>Microsoft</a:t>
            </a:r>
            <a:r>
              <a:rPr lang="ru-RU" b="1" dirty="0" smtClean="0"/>
              <a:t> </a:t>
            </a:r>
            <a:r>
              <a:rPr lang="ru-RU" b="1" dirty="0" err="1"/>
              <a:t>Visual</a:t>
            </a:r>
            <a:r>
              <a:rPr lang="ru-RU" b="1" dirty="0"/>
              <a:t> </a:t>
            </a:r>
            <a:r>
              <a:rPr lang="ru-RU" b="1" dirty="0" err="1"/>
              <a:t>Studio</a:t>
            </a:r>
            <a:r>
              <a:rPr lang="ru-RU" b="1" dirty="0"/>
              <a:t> </a:t>
            </a:r>
            <a:r>
              <a:rPr lang="ru-RU" b="1" dirty="0" smtClean="0"/>
              <a:t>2008</a:t>
            </a:r>
            <a:r>
              <a:rPr lang="en-US" b="1" dirty="0" smtClean="0"/>
              <a:t> </a:t>
            </a:r>
            <a:r>
              <a:rPr lang="en-US" dirty="0" smtClean="0"/>
              <a:t>application</a:t>
            </a:r>
            <a:r>
              <a:rPr lang="ru-RU" dirty="0" smtClean="0"/>
              <a:t>.</a:t>
            </a:r>
            <a:endParaRPr lang="ru-RU" dirty="0"/>
          </a:p>
          <a:p>
            <a:pPr lvl="0"/>
            <a:r>
              <a:rPr lang="en-US" dirty="0" smtClean="0"/>
              <a:t>In the </a:t>
            </a:r>
            <a:r>
              <a:rPr lang="ru-RU" b="1" dirty="0" err="1" smtClean="0"/>
              <a:t>File</a:t>
            </a:r>
            <a:r>
              <a:rPr lang="ru-RU" dirty="0" smtClean="0"/>
              <a:t> </a:t>
            </a:r>
            <a:r>
              <a:rPr lang="en-US" dirty="0"/>
              <a:t>menu </a:t>
            </a:r>
            <a:r>
              <a:rPr lang="en-US" dirty="0" smtClean="0"/>
              <a:t>perform the command </a:t>
            </a:r>
            <a:r>
              <a:rPr lang="en-US" b="1" dirty="0" smtClean="0"/>
              <a:t>New</a:t>
            </a:r>
            <a:r>
              <a:rPr lang="ru-RU" b="1" dirty="0"/>
              <a:t>→</a:t>
            </a:r>
            <a:r>
              <a:rPr lang="ru-RU" b="1" dirty="0" err="1"/>
              <a:t>Project</a:t>
            </a:r>
            <a:r>
              <a:rPr lang="ru-RU" b="1" dirty="0"/>
              <a:t>…</a:t>
            </a:r>
            <a:r>
              <a:rPr lang="ru-RU" dirty="0"/>
              <a:t>.</a:t>
            </a:r>
          </a:p>
          <a:p>
            <a:r>
              <a:rPr lang="en-US" dirty="0" smtClean="0"/>
              <a:t>In the dialog window </a:t>
            </a:r>
            <a:r>
              <a:rPr lang="en-US" b="1" dirty="0" smtClean="0"/>
              <a:t>New </a:t>
            </a:r>
            <a:r>
              <a:rPr lang="en-US" b="1" dirty="0"/>
              <a:t>Project</a:t>
            </a:r>
            <a:r>
              <a:rPr lang="en-US" dirty="0"/>
              <a:t> </a:t>
            </a:r>
            <a:r>
              <a:rPr lang="en-US" dirty="0" smtClean="0"/>
              <a:t>in the project types select </a:t>
            </a:r>
            <a:r>
              <a:rPr lang="ru-RU" b="1" dirty="0" smtClean="0"/>
              <a:t>Win32</a:t>
            </a:r>
            <a:r>
              <a:rPr lang="en-US" dirty="0"/>
              <a:t> </a:t>
            </a:r>
            <a:r>
              <a:rPr lang="en-US" dirty="0" smtClean="0"/>
              <a:t>and</a:t>
            </a:r>
            <a:r>
              <a:rPr lang="ru-RU" dirty="0" smtClean="0"/>
              <a:t> </a:t>
            </a:r>
            <a:r>
              <a:rPr lang="en-US" dirty="0" smtClean="0"/>
              <a:t>the template </a:t>
            </a:r>
            <a:r>
              <a:rPr lang="ru-RU" b="1" dirty="0" smtClean="0"/>
              <a:t>Win32 </a:t>
            </a:r>
            <a:r>
              <a:rPr lang="en-US" b="1" dirty="0"/>
              <a:t>Console Application</a:t>
            </a:r>
            <a:r>
              <a:rPr lang="ru-RU" dirty="0"/>
              <a:t>, </a:t>
            </a:r>
            <a:r>
              <a:rPr lang="en-US" dirty="0" smtClean="0"/>
              <a:t>type </a:t>
            </a:r>
            <a:r>
              <a:rPr lang="ru-RU" b="1" dirty="0" smtClean="0"/>
              <a:t>15_SparseMatrDenseVec</a:t>
            </a:r>
            <a:r>
              <a:rPr lang="en-US" b="1" dirty="0" smtClean="0"/>
              <a:t> </a:t>
            </a:r>
            <a:r>
              <a:rPr lang="en-US" dirty="0"/>
              <a:t>in the </a:t>
            </a:r>
            <a:r>
              <a:rPr lang="ru-RU" b="1" dirty="0" err="1"/>
              <a:t>Solution</a:t>
            </a:r>
            <a:r>
              <a:rPr lang="ru-RU" dirty="0"/>
              <a:t> </a:t>
            </a:r>
            <a:r>
              <a:rPr lang="en-US" dirty="0"/>
              <a:t>field </a:t>
            </a:r>
            <a:r>
              <a:rPr lang="en-US" dirty="0" smtClean="0"/>
              <a:t>and type </a:t>
            </a:r>
            <a:r>
              <a:rPr lang="ru-RU" b="1" dirty="0" smtClean="0"/>
              <a:t>01_Sequence</a:t>
            </a:r>
            <a:r>
              <a:rPr lang="en-US" dirty="0" smtClean="0"/>
              <a:t> in the </a:t>
            </a:r>
            <a:r>
              <a:rPr lang="en-US" b="1" dirty="0" smtClean="0"/>
              <a:t>Name</a:t>
            </a:r>
            <a:r>
              <a:rPr lang="en-US" dirty="0" smtClean="0"/>
              <a:t> field, enter the location of the folder with the laboratory works </a:t>
            </a:r>
            <a:r>
              <a:rPr lang="ru-RU" b="1" dirty="0"/>
              <a:t>c:\ParallelCalculus</a:t>
            </a:r>
            <a:r>
              <a:rPr lang="ru-RU" b="1" dirty="0" smtClean="0"/>
              <a:t>\</a:t>
            </a:r>
            <a:r>
              <a:rPr lang="ru-RU" dirty="0" smtClean="0"/>
              <a:t> </a:t>
            </a:r>
            <a:r>
              <a:rPr lang="en-US" dirty="0"/>
              <a:t>i</a:t>
            </a:r>
            <a:r>
              <a:rPr lang="en-US" dirty="0" smtClean="0"/>
              <a:t>n the </a:t>
            </a:r>
            <a:r>
              <a:rPr lang="en-US" b="1" dirty="0" smtClean="0"/>
              <a:t>Location</a:t>
            </a:r>
            <a:r>
              <a:rPr lang="en-US" dirty="0" smtClean="0"/>
              <a:t> field. Press </a:t>
            </a:r>
            <a:r>
              <a:rPr lang="ru-RU" b="1" dirty="0" smtClean="0"/>
              <a:t>OK</a:t>
            </a:r>
            <a:r>
              <a:rPr lang="ru-RU" dirty="0" smtClean="0"/>
              <a:t>.</a:t>
            </a:r>
            <a:r>
              <a:rPr lang="ru-RU" dirty="0"/>
              <a:t> </a:t>
            </a:r>
            <a:endParaRPr lang="ru-RU" dirty="0" smtClean="0"/>
          </a:p>
          <a:p>
            <a:r>
              <a:rPr lang="en-US" dirty="0"/>
              <a:t>In the dialog window </a:t>
            </a:r>
            <a:r>
              <a:rPr lang="ru-RU" b="1" dirty="0" smtClean="0"/>
              <a:t>Win32 </a:t>
            </a:r>
            <a:r>
              <a:rPr lang="ru-RU" b="1" dirty="0" err="1"/>
              <a:t>Application</a:t>
            </a:r>
            <a:r>
              <a:rPr lang="ru-RU" b="1" dirty="0"/>
              <a:t> </a:t>
            </a:r>
            <a:r>
              <a:rPr lang="ru-RU" b="1" dirty="0" err="1"/>
              <a:t>Wizard</a:t>
            </a:r>
            <a:r>
              <a:rPr lang="ru-RU" dirty="0"/>
              <a:t> </a:t>
            </a:r>
            <a:r>
              <a:rPr lang="en-US" dirty="0" smtClean="0"/>
              <a:t>press </a:t>
            </a:r>
            <a:r>
              <a:rPr lang="ru-RU" b="1" dirty="0" err="1" smtClean="0"/>
              <a:t>Next</a:t>
            </a:r>
            <a:r>
              <a:rPr lang="ru-RU" dirty="0" smtClean="0"/>
              <a:t> (</a:t>
            </a:r>
            <a:r>
              <a:rPr lang="en-US" dirty="0" smtClean="0"/>
              <a:t>or select </a:t>
            </a:r>
            <a:r>
              <a:rPr lang="ru-RU" b="1" dirty="0" err="1" smtClean="0"/>
              <a:t>Application</a:t>
            </a:r>
            <a:r>
              <a:rPr lang="ru-RU" b="1" dirty="0" smtClean="0"/>
              <a:t> </a:t>
            </a:r>
            <a:r>
              <a:rPr lang="ru-RU" b="1" dirty="0" err="1"/>
              <a:t>Settings</a:t>
            </a:r>
            <a:r>
              <a:rPr lang="ru-RU" dirty="0"/>
              <a:t> </a:t>
            </a:r>
            <a:r>
              <a:rPr lang="en-US" dirty="0"/>
              <a:t>in the tree on the left</a:t>
            </a:r>
            <a:r>
              <a:rPr lang="ru-RU" dirty="0" smtClean="0"/>
              <a:t>) </a:t>
            </a:r>
            <a:r>
              <a:rPr lang="en-US" dirty="0"/>
              <a:t>and check the box </a:t>
            </a:r>
            <a:r>
              <a:rPr lang="ru-RU" b="1" dirty="0" err="1" smtClean="0"/>
              <a:t>Empty</a:t>
            </a:r>
            <a:r>
              <a:rPr lang="ru-RU" b="1" dirty="0" smtClean="0"/>
              <a:t> </a:t>
            </a:r>
            <a:r>
              <a:rPr lang="ru-RU" b="1" dirty="0" err="1"/>
              <a:t>Project</a:t>
            </a:r>
            <a:r>
              <a:rPr lang="ru-RU" dirty="0"/>
              <a:t>. </a:t>
            </a:r>
            <a:r>
              <a:rPr lang="en-US" dirty="0" smtClean="0"/>
              <a:t>Press </a:t>
            </a:r>
            <a:r>
              <a:rPr lang="en-US" b="1" dirty="0" smtClean="0"/>
              <a:t>Finish</a:t>
            </a:r>
            <a:r>
              <a:rPr lang="ru-RU" dirty="0"/>
              <a:t>.</a:t>
            </a:r>
          </a:p>
          <a:p>
            <a:pPr lvl="0"/>
            <a:endParaRPr lang="ru-RU" dirty="0" smtClean="0"/>
          </a:p>
          <a:p>
            <a:pPr lvl="0"/>
            <a:endParaRPr lang="ru-RU" dirty="0"/>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29336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Content</a:t>
            </a:r>
            <a:endParaRPr lang="ru-RU" dirty="0"/>
          </a:p>
        </p:txBody>
      </p:sp>
      <p:sp>
        <p:nvSpPr>
          <p:cNvPr id="3" name="Содержимое 2"/>
          <p:cNvSpPr>
            <a:spLocks noGrp="1"/>
          </p:cNvSpPr>
          <p:nvPr>
            <p:ph idx="1"/>
          </p:nvPr>
        </p:nvSpPr>
        <p:spPr/>
        <p:txBody>
          <a:bodyPr/>
          <a:lstStyle/>
          <a:p>
            <a:r>
              <a:rPr lang="en-US" sz="2000" dirty="0" smtClean="0"/>
              <a:t>Introduction</a:t>
            </a:r>
          </a:p>
          <a:p>
            <a:r>
              <a:rPr lang="en-US" sz="2000" dirty="0" smtClean="0"/>
              <a:t>Objectives of the work</a:t>
            </a:r>
            <a:endParaRPr lang="ru-RU" sz="2000" dirty="0" smtClean="0"/>
          </a:p>
          <a:p>
            <a:r>
              <a:rPr lang="en-US" sz="2000" dirty="0" smtClean="0"/>
              <a:t>Sparse </a:t>
            </a:r>
            <a:r>
              <a:rPr lang="en-US" sz="2000" dirty="0"/>
              <a:t>matrix-vector multiplication </a:t>
            </a:r>
            <a:r>
              <a:rPr lang="en-US" sz="2000" dirty="0" smtClean="0"/>
              <a:t>problem</a:t>
            </a:r>
          </a:p>
          <a:p>
            <a:r>
              <a:rPr lang="en-US" sz="2000" dirty="0" smtClean="0"/>
              <a:t>Software implementation</a:t>
            </a:r>
            <a:endParaRPr lang="ru-RU" sz="2000" dirty="0" smtClean="0"/>
          </a:p>
          <a:p>
            <a:pPr lvl="1"/>
            <a:r>
              <a:rPr lang="en-US" sz="2000" dirty="0" smtClean="0"/>
              <a:t>Matrices generation, additional functions</a:t>
            </a:r>
            <a:endParaRPr lang="ru-RU" sz="2000" dirty="0" smtClean="0"/>
          </a:p>
          <a:p>
            <a:pPr lvl="1"/>
            <a:r>
              <a:rPr lang="en-US" sz="2000" dirty="0" smtClean="0"/>
              <a:t>Sequential implementation</a:t>
            </a:r>
            <a:endParaRPr lang="ru-RU" sz="2000" dirty="0" smtClean="0"/>
          </a:p>
          <a:p>
            <a:pPr lvl="1"/>
            <a:r>
              <a:rPr lang="en-US" sz="2000" dirty="0"/>
              <a:t>Parallel implementation </a:t>
            </a:r>
            <a:r>
              <a:rPr lang="en-US" sz="2000" dirty="0" smtClean="0"/>
              <a:t>using </a:t>
            </a:r>
            <a:r>
              <a:rPr lang="en-US" sz="2000" dirty="0" err="1" smtClean="0"/>
              <a:t>OpenMP</a:t>
            </a:r>
            <a:endParaRPr lang="ru-RU" sz="2000" dirty="0" smtClean="0"/>
          </a:p>
          <a:p>
            <a:pPr lvl="1"/>
            <a:r>
              <a:rPr lang="en-US" sz="2000" dirty="0"/>
              <a:t>Parallel </a:t>
            </a:r>
            <a:r>
              <a:rPr lang="en-US" sz="2000" dirty="0" smtClean="0"/>
              <a:t>version using the</a:t>
            </a:r>
            <a:r>
              <a:rPr lang="ru-RU" sz="2000" dirty="0" smtClean="0"/>
              <a:t> </a:t>
            </a:r>
            <a:r>
              <a:rPr lang="en-US" sz="2000" dirty="0" smtClean="0"/>
              <a:t>Intel</a:t>
            </a:r>
            <a:r>
              <a:rPr lang="ru-RU" sz="2000" dirty="0" smtClean="0"/>
              <a:t>®</a:t>
            </a:r>
            <a:r>
              <a:rPr lang="en-US" sz="2000" dirty="0" smtClean="0"/>
              <a:t> Threading Building Blocks library</a:t>
            </a:r>
          </a:p>
          <a:p>
            <a:pPr lvl="1"/>
            <a:r>
              <a:rPr lang="en-US" sz="2000" dirty="0"/>
              <a:t>Parallel version using the</a:t>
            </a:r>
            <a:r>
              <a:rPr lang="ru-RU" sz="2000" dirty="0"/>
              <a:t> </a:t>
            </a:r>
            <a:r>
              <a:rPr lang="en-US" sz="2000" dirty="0" smtClean="0"/>
              <a:t>capabilities of the Intel</a:t>
            </a:r>
            <a:r>
              <a:rPr lang="ru-RU" sz="2000" dirty="0" smtClean="0"/>
              <a:t>®</a:t>
            </a:r>
            <a:r>
              <a:rPr lang="en-US" sz="2000" dirty="0" smtClean="0"/>
              <a:t> </a:t>
            </a:r>
            <a:r>
              <a:rPr lang="en-US" sz="2000" dirty="0" err="1" smtClean="0"/>
              <a:t>Cilk</a:t>
            </a:r>
            <a:r>
              <a:rPr lang="en-US" sz="2000" dirty="0" smtClean="0"/>
              <a:t> Plus technology</a:t>
            </a:r>
            <a:endParaRPr lang="ru-RU" sz="2000" dirty="0" smtClean="0"/>
          </a:p>
          <a:p>
            <a:pPr lvl="1"/>
            <a:r>
              <a:rPr lang="en-US" sz="2000" dirty="0" smtClean="0"/>
              <a:t>Implementation using the Intel</a:t>
            </a:r>
            <a:r>
              <a:rPr lang="ru-RU" sz="2000" dirty="0" smtClean="0"/>
              <a:t>®</a:t>
            </a:r>
            <a:r>
              <a:rPr lang="en-US" sz="2000" dirty="0" smtClean="0"/>
              <a:t> Array Building </a:t>
            </a:r>
            <a:r>
              <a:rPr lang="en-US" sz="2000" dirty="0"/>
              <a:t>Blocks library</a:t>
            </a:r>
            <a:endParaRPr lang="ru-RU" sz="2000" dirty="0"/>
          </a:p>
        </p:txBody>
      </p:sp>
      <p:sp>
        <p:nvSpPr>
          <p:cNvPr id="4" name="Нижний колонтитул 3"/>
          <p:cNvSpPr>
            <a:spLocks noGrp="1"/>
          </p:cNvSpPr>
          <p:nvPr>
            <p:ph type="ftr" sz="quarter" idx="3"/>
          </p:nvPr>
        </p:nvSpPr>
        <p:spPr/>
        <p:txBody>
          <a:bodyPr/>
          <a:lstStyle/>
          <a:p>
            <a:pPr>
              <a:defRPr/>
            </a:pPr>
            <a:r>
              <a:rPr lang="en-US" dirty="0" smtClean="0"/>
              <a:t>Sparse-matrix dense-vector multiplication</a:t>
            </a:r>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Sequential implementation. Project </a:t>
            </a:r>
            <a:r>
              <a:rPr lang="en-US" dirty="0" smtClean="0"/>
              <a:t>creation </a:t>
            </a:r>
            <a:r>
              <a:rPr lang="ru-RU" dirty="0" smtClean="0"/>
              <a:t>(2)</a:t>
            </a:r>
            <a:endParaRPr lang="ru-RU" dirty="0"/>
          </a:p>
        </p:txBody>
      </p:sp>
      <p:sp>
        <p:nvSpPr>
          <p:cNvPr id="3" name="Объект 2"/>
          <p:cNvSpPr>
            <a:spLocks noGrp="1"/>
          </p:cNvSpPr>
          <p:nvPr>
            <p:ph idx="1"/>
          </p:nvPr>
        </p:nvSpPr>
        <p:spPr/>
        <p:txBody>
          <a:bodyPr/>
          <a:lstStyle/>
          <a:p>
            <a:pPr lvl="0"/>
            <a:r>
              <a:rPr lang="en-US" dirty="0" smtClean="0"/>
              <a:t>In the window </a:t>
            </a:r>
            <a:r>
              <a:rPr lang="en-US" b="1" dirty="0" smtClean="0"/>
              <a:t>Solution </a:t>
            </a:r>
            <a:r>
              <a:rPr lang="en-US" b="1" dirty="0"/>
              <a:t>Explorer</a:t>
            </a:r>
            <a:r>
              <a:rPr lang="en-US" dirty="0"/>
              <a:t> </a:t>
            </a:r>
            <a:r>
              <a:rPr lang="en-US" dirty="0" smtClean="0"/>
              <a:t>in the folder </a:t>
            </a:r>
            <a:r>
              <a:rPr lang="ru-RU" b="1" dirty="0" err="1" smtClean="0"/>
              <a:t>Source</a:t>
            </a:r>
            <a:r>
              <a:rPr lang="ru-RU" b="1" dirty="0" smtClean="0"/>
              <a:t> </a:t>
            </a:r>
            <a:r>
              <a:rPr lang="ru-RU" b="1" dirty="0" err="1"/>
              <a:t>Files</a:t>
            </a:r>
            <a:r>
              <a:rPr lang="ru-RU" dirty="0"/>
              <a:t> </a:t>
            </a:r>
            <a:r>
              <a:rPr lang="en-US" dirty="0" smtClean="0"/>
              <a:t>perform the context menu command </a:t>
            </a:r>
            <a:r>
              <a:rPr lang="en-US" b="1" dirty="0" smtClean="0"/>
              <a:t>Add</a:t>
            </a:r>
            <a:r>
              <a:rPr lang="ru-RU" b="1" dirty="0"/>
              <a:t>→</a:t>
            </a:r>
            <a:r>
              <a:rPr lang="en-US" b="1" dirty="0"/>
              <a:t>New Item</a:t>
            </a:r>
            <a:r>
              <a:rPr lang="ru-RU" b="1" dirty="0"/>
              <a:t>…</a:t>
            </a:r>
            <a:r>
              <a:rPr lang="ru-RU" dirty="0"/>
              <a:t>. </a:t>
            </a:r>
            <a:r>
              <a:rPr lang="en-US" dirty="0" smtClean="0"/>
              <a:t>Select </a:t>
            </a:r>
            <a:r>
              <a:rPr lang="ru-RU" b="1" dirty="0" err="1" smtClean="0"/>
              <a:t>Code</a:t>
            </a:r>
            <a:r>
              <a:rPr lang="en-US" b="1" dirty="0" smtClean="0"/>
              <a:t> </a:t>
            </a:r>
            <a:r>
              <a:rPr lang="en-US" dirty="0" smtClean="0"/>
              <a:t>in the category tree on the left</a:t>
            </a:r>
            <a:r>
              <a:rPr lang="ru-RU" dirty="0" smtClean="0"/>
              <a:t>, </a:t>
            </a:r>
            <a:r>
              <a:rPr lang="en-US" dirty="0"/>
              <a:t>select </a:t>
            </a:r>
            <a:r>
              <a:rPr lang="ru-RU" b="1" dirty="0"/>
              <a:t>C++ </a:t>
            </a:r>
            <a:r>
              <a:rPr lang="ru-RU" b="1" dirty="0" err="1" smtClean="0"/>
              <a:t>File</a:t>
            </a:r>
            <a:r>
              <a:rPr lang="en-US" b="1" dirty="0" smtClean="0"/>
              <a:t> </a:t>
            </a:r>
            <a:r>
              <a:rPr lang="ru-RU" b="1" dirty="0" smtClean="0"/>
              <a:t>(.</a:t>
            </a:r>
            <a:r>
              <a:rPr lang="ru-RU" b="1" dirty="0" err="1"/>
              <a:t>cpp</a:t>
            </a:r>
            <a:r>
              <a:rPr lang="ru-RU" b="1" dirty="0" smtClean="0"/>
              <a:t>)</a:t>
            </a:r>
            <a:r>
              <a:rPr lang="en-US" b="1" dirty="0" smtClean="0"/>
              <a:t> </a:t>
            </a:r>
            <a:r>
              <a:rPr lang="en-US" dirty="0" smtClean="0"/>
              <a:t>in the templates on the right</a:t>
            </a:r>
            <a:r>
              <a:rPr lang="ru-RU" dirty="0" smtClean="0"/>
              <a:t>, </a:t>
            </a:r>
            <a:r>
              <a:rPr lang="en-US" dirty="0" smtClean="0"/>
              <a:t>type the name of the file </a:t>
            </a:r>
            <a:r>
              <a:rPr lang="ru-RU" b="1" dirty="0" err="1"/>
              <a:t>main</a:t>
            </a:r>
            <a:r>
              <a:rPr lang="ru-RU" b="1" dirty="0"/>
              <a:t> </a:t>
            </a:r>
            <a:r>
              <a:rPr lang="en-US" dirty="0" smtClean="0"/>
              <a:t>in the </a:t>
            </a:r>
            <a:r>
              <a:rPr lang="ru-RU" b="1" dirty="0" err="1" smtClean="0"/>
              <a:t>Name</a:t>
            </a:r>
            <a:r>
              <a:rPr lang="ru-RU" dirty="0" smtClean="0"/>
              <a:t> </a:t>
            </a:r>
            <a:r>
              <a:rPr lang="en-US" dirty="0" smtClean="0"/>
              <a:t>field</a:t>
            </a:r>
            <a:r>
              <a:rPr lang="ru-RU" dirty="0" smtClean="0"/>
              <a:t>. </a:t>
            </a:r>
            <a:r>
              <a:rPr lang="en-US" dirty="0" smtClean="0"/>
              <a:t>Press</a:t>
            </a:r>
            <a:r>
              <a:rPr lang="ru-RU" dirty="0" smtClean="0"/>
              <a:t> </a:t>
            </a:r>
            <a:r>
              <a:rPr lang="ru-RU" b="1" dirty="0" err="1"/>
              <a:t>Add</a:t>
            </a:r>
            <a:r>
              <a:rPr lang="ru-RU" dirty="0" smtClean="0"/>
              <a:t>.</a:t>
            </a:r>
          </a:p>
          <a:p>
            <a:pPr lvl="0"/>
            <a:r>
              <a:rPr lang="en-US" dirty="0" smtClean="0"/>
              <a:t>Analogously, add the files </a:t>
            </a:r>
            <a:r>
              <a:rPr lang="ru-RU" b="1" dirty="0" err="1" smtClean="0"/>
              <a:t>sparse.h</a:t>
            </a:r>
            <a:r>
              <a:rPr lang="ru-RU" dirty="0" smtClean="0"/>
              <a:t> </a:t>
            </a:r>
            <a:r>
              <a:rPr lang="en-US" dirty="0" smtClean="0"/>
              <a:t>and</a:t>
            </a:r>
            <a:r>
              <a:rPr lang="ru-RU" dirty="0" smtClean="0"/>
              <a:t> </a:t>
            </a:r>
            <a:r>
              <a:rPr lang="ru-RU" b="1" dirty="0" smtClean="0"/>
              <a:t>sparse.cpp</a:t>
            </a:r>
            <a:r>
              <a:rPr lang="ru-RU" dirty="0" smtClean="0"/>
              <a:t>.</a:t>
            </a:r>
          </a:p>
          <a:p>
            <a:pPr lvl="0"/>
            <a:r>
              <a:rPr lang="en-US" dirty="0"/>
              <a:t>Add </a:t>
            </a:r>
            <a:r>
              <a:rPr lang="en-US" dirty="0" smtClean="0"/>
              <a:t>the declaration of the data structures for storing a CRS-format matrix and a prototype for the sparse matrix-vector multiplication function to the file </a:t>
            </a:r>
            <a:r>
              <a:rPr lang="ru-RU" b="1" dirty="0" err="1" smtClean="0"/>
              <a:t>sparse.h</a:t>
            </a:r>
            <a:r>
              <a:rPr lang="ru-RU" dirty="0" smtClean="0"/>
              <a:t> (</a:t>
            </a:r>
            <a:r>
              <a:rPr lang="en-US" dirty="0" smtClean="0"/>
              <a:t>the implementation will be in </a:t>
            </a:r>
            <a:r>
              <a:rPr lang="ru-RU" b="1" dirty="0" smtClean="0"/>
              <a:t>sparse.cpp</a:t>
            </a:r>
            <a:r>
              <a:rPr lang="ru-RU" dirty="0"/>
              <a:t>).</a:t>
            </a:r>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7679244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Sequential implementation. </a:t>
            </a:r>
            <a:r>
              <a:rPr lang="en-US" dirty="0" smtClean="0"/>
              <a:t>Main function</a:t>
            </a:r>
            <a:endParaRPr lang="ru-RU" dirty="0"/>
          </a:p>
        </p:txBody>
      </p:sp>
      <p:sp>
        <p:nvSpPr>
          <p:cNvPr id="3" name="Объект 2"/>
          <p:cNvSpPr>
            <a:spLocks noGrp="1"/>
          </p:cNvSpPr>
          <p:nvPr>
            <p:ph idx="1"/>
          </p:nvPr>
        </p:nvSpPr>
        <p:spPr/>
        <p:txBody>
          <a:bodyPr/>
          <a:lstStyle/>
          <a:p>
            <a:r>
              <a:rPr lang="en-US" dirty="0" smtClean="0"/>
              <a:t>The matrix size and the number of the nonzero elements in each row of the matrix </a:t>
            </a:r>
            <a:r>
              <a:rPr lang="en-US" i="1" dirty="0" smtClean="0"/>
              <a:t>A</a:t>
            </a:r>
            <a:r>
              <a:rPr lang="en-US" dirty="0" smtClean="0"/>
              <a:t> will be passed as the command line arguments. The names </a:t>
            </a:r>
            <a:r>
              <a:rPr lang="en-US" dirty="0"/>
              <a:t>of the </a:t>
            </a:r>
            <a:r>
              <a:rPr lang="en-US" dirty="0" smtClean="0"/>
              <a:t>files with the matrix and the vector will be passed as the optional arguments in order to substitute their repeated generation for the reading from the file. Let us examine the code in MS VS.</a:t>
            </a:r>
            <a:endParaRPr lang="ru-RU" dirty="0" smtClean="0"/>
          </a:p>
          <a:p>
            <a:r>
              <a:rPr lang="en-US" dirty="0" smtClean="0"/>
              <a:t>The logic of the main function work is simple enough</a:t>
            </a:r>
            <a:r>
              <a:rPr lang="ru-RU" dirty="0" smtClean="0"/>
              <a:t>:</a:t>
            </a:r>
          </a:p>
          <a:p>
            <a:pPr lvl="1"/>
            <a:r>
              <a:rPr lang="en-US" dirty="0" smtClean="0"/>
              <a:t>Generation or reading from the file of the matrix and vector</a:t>
            </a:r>
            <a:r>
              <a:rPr lang="ru-RU" dirty="0" smtClean="0"/>
              <a:t>.</a:t>
            </a:r>
          </a:p>
          <a:p>
            <a:pPr lvl="1"/>
            <a:r>
              <a:rPr lang="en-US" dirty="0" smtClean="0"/>
              <a:t>Performing of the multiplication of the derived matrix by the vector with the help of the developed version and the model MKL version.</a:t>
            </a:r>
            <a:r>
              <a:rPr lang="ru-RU" dirty="0" smtClean="0"/>
              <a:t> </a:t>
            </a:r>
          </a:p>
          <a:p>
            <a:pPr lvl="1"/>
            <a:r>
              <a:rPr lang="en-US" dirty="0" smtClean="0"/>
              <a:t>Comparison of the computed results</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4883036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504085" cy="561975"/>
          </a:xfrm>
        </p:spPr>
        <p:txBody>
          <a:bodyPr/>
          <a:lstStyle/>
          <a:p>
            <a:r>
              <a:rPr lang="en-US" dirty="0"/>
              <a:t>Sequential implementation. </a:t>
            </a:r>
            <a:r>
              <a:rPr lang="en-US" dirty="0" smtClean="0"/>
              <a:t>Sparse matrix-vector multiplication function (1)</a:t>
            </a:r>
            <a:endParaRPr lang="ru-RU" dirty="0"/>
          </a:p>
        </p:txBody>
      </p:sp>
      <p:sp>
        <p:nvSpPr>
          <p:cNvPr id="3" name="Объект 2"/>
          <p:cNvSpPr>
            <a:spLocks noGrp="1"/>
          </p:cNvSpPr>
          <p:nvPr>
            <p:ph idx="1"/>
          </p:nvPr>
        </p:nvSpPr>
        <p:spPr/>
        <p:txBody>
          <a:bodyPr/>
          <a:lstStyle/>
          <a:p>
            <a:r>
              <a:rPr lang="en-US" dirty="0" smtClean="0"/>
              <a:t>Add the sequential </a:t>
            </a:r>
            <a:r>
              <a:rPr lang="en-US" dirty="0"/>
              <a:t>implementation </a:t>
            </a:r>
            <a:r>
              <a:rPr lang="en-US" dirty="0" smtClean="0"/>
              <a:t>for the </a:t>
            </a:r>
            <a:r>
              <a:rPr lang="en-US" dirty="0"/>
              <a:t>multiplication </a:t>
            </a:r>
            <a:r>
              <a:rPr lang="en-US" dirty="0" smtClean="0"/>
              <a:t>of a sparse CRS-format matrix by a dense vector to the file </a:t>
            </a:r>
            <a:r>
              <a:rPr lang="ru-RU" b="1" dirty="0" smtClean="0"/>
              <a:t>sparse.cpp</a:t>
            </a:r>
            <a:r>
              <a:rPr lang="ru-RU" dirty="0" smtClean="0"/>
              <a:t>.</a:t>
            </a:r>
          </a:p>
          <a:p>
            <a:r>
              <a:rPr lang="en-US" dirty="0" smtClean="0"/>
              <a:t>Place the declaration of the corresponding function in the file</a:t>
            </a:r>
            <a:r>
              <a:rPr lang="ru-RU" dirty="0" smtClean="0"/>
              <a:t> </a:t>
            </a:r>
            <a:r>
              <a:rPr lang="ru-RU" b="1" dirty="0" err="1" smtClean="0"/>
              <a:t>sparse</a:t>
            </a:r>
            <a:r>
              <a:rPr lang="ru-RU" b="1" dirty="0" smtClean="0"/>
              <a:t>.</a:t>
            </a:r>
            <a:r>
              <a:rPr lang="en-US" b="1" dirty="0" smtClean="0"/>
              <a:t>h</a:t>
            </a:r>
            <a:r>
              <a:rPr lang="ru-RU" dirty="0" smtClean="0"/>
              <a:t>.</a:t>
            </a:r>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9836311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791021" y="1148546"/>
            <a:ext cx="8626475" cy="5016758"/>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Multiplicate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*x,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*b,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&amp;time)</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clock_t</a:t>
            </a:r>
            <a:r>
              <a:rPr lang="en-US" sz="2000" b="1" dirty="0">
                <a:latin typeface="Courier New" pitchFamily="49" charset="0"/>
                <a:cs typeface="Courier New" pitchFamily="49" charset="0"/>
              </a:rPr>
              <a:t> start, finish;</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start = clock();</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for</a:t>
            </a:r>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i = 0; i &lt; A.N; i++)</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b[i] = 0.0;</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for</a:t>
            </a:r>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j=</a:t>
            </a:r>
            <a:r>
              <a:rPr lang="en-US" sz="2000" b="1" dirty="0" err="1">
                <a:latin typeface="Courier New" pitchFamily="49" charset="0"/>
                <a:cs typeface="Courier New" pitchFamily="49" charset="0"/>
              </a:rPr>
              <a:t>A.RowIndex</a:t>
            </a:r>
            <a:r>
              <a:rPr lang="en-US" sz="2000" b="1" dirty="0">
                <a:latin typeface="Courier New" pitchFamily="49" charset="0"/>
                <a:cs typeface="Courier New" pitchFamily="49" charset="0"/>
              </a:rPr>
              <a:t>[i]; j&lt;</a:t>
            </a:r>
            <a:r>
              <a:rPr lang="en-US" sz="2000" b="1" dirty="0" err="1">
                <a:latin typeface="Courier New" pitchFamily="49" charset="0"/>
                <a:cs typeface="Courier New" pitchFamily="49" charset="0"/>
              </a:rPr>
              <a:t>A.RowIndex</a:t>
            </a:r>
            <a:r>
              <a:rPr lang="en-US" sz="2000" b="1" dirty="0">
                <a:latin typeface="Courier New" pitchFamily="49" charset="0"/>
                <a:cs typeface="Courier New" pitchFamily="49" charset="0"/>
              </a:rPr>
              <a:t>[i + 1]; j++)</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b[i] += </a:t>
            </a:r>
            <a:r>
              <a:rPr lang="en-US" sz="2000" b="1" dirty="0" err="1">
                <a:latin typeface="Courier New" pitchFamily="49" charset="0"/>
                <a:cs typeface="Courier New" pitchFamily="49" charset="0"/>
              </a:rPr>
              <a:t>A.Value</a:t>
            </a:r>
            <a:r>
              <a:rPr lang="en-US" sz="2000" b="1" dirty="0">
                <a:latin typeface="Courier New" pitchFamily="49" charset="0"/>
                <a:cs typeface="Courier New" pitchFamily="49" charset="0"/>
              </a:rPr>
              <a:t>[j] * x[</a:t>
            </a:r>
            <a:r>
              <a:rPr lang="en-US" sz="2000" b="1" dirty="0" err="1">
                <a:latin typeface="Courier New" pitchFamily="49" charset="0"/>
                <a:cs typeface="Courier New" pitchFamily="49" charset="0"/>
              </a:rPr>
              <a:t>A.Col</a:t>
            </a:r>
            <a:r>
              <a:rPr lang="en-US" sz="2000" b="1" dirty="0">
                <a:latin typeface="Courier New" pitchFamily="49" charset="0"/>
                <a:cs typeface="Courier New" pitchFamily="49" charset="0"/>
              </a:rPr>
              <a:t>[j]];</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finish = clock();</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time = (double(finish - start)) / CLOCKS_PER_SEC;</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ru-RU" sz="2000" b="1" dirty="0" err="1">
                <a:solidFill>
                  <a:srgbClr val="3333FF"/>
                </a:solidFill>
                <a:latin typeface="Courier New" pitchFamily="49" charset="0"/>
                <a:cs typeface="Courier New" pitchFamily="49" charset="0"/>
              </a:rPr>
              <a:t>return</a:t>
            </a:r>
            <a:r>
              <a:rPr lang="ru-RU" sz="2000" b="1" dirty="0">
                <a:solidFill>
                  <a:srgbClr val="3333FF"/>
                </a:solidFill>
                <a:latin typeface="Courier New" pitchFamily="49" charset="0"/>
                <a:cs typeface="Courier New" pitchFamily="49" charset="0"/>
              </a:rPr>
              <a:t> </a:t>
            </a:r>
            <a:r>
              <a:rPr lang="ru-RU" sz="2000" b="1" dirty="0">
                <a:latin typeface="Courier New" pitchFamily="49" charset="0"/>
                <a:cs typeface="Courier New" pitchFamily="49" charset="0"/>
              </a:rPr>
              <a:t>0;</a:t>
            </a:r>
          </a:p>
          <a:p>
            <a:r>
              <a:rPr lang="ru-RU" sz="2000" b="1" dirty="0">
                <a:latin typeface="Courier New" pitchFamily="49" charset="0"/>
                <a:cs typeface="Courier New" pitchFamily="49" charset="0"/>
              </a:rPr>
              <a:t>}</a:t>
            </a:r>
          </a:p>
        </p:txBody>
      </p:sp>
      <p:sp>
        <p:nvSpPr>
          <p:cNvPr id="5" name="Заголовок 1"/>
          <p:cNvSpPr>
            <a:spLocks noGrp="1"/>
          </p:cNvSpPr>
          <p:nvPr>
            <p:ph type="title"/>
          </p:nvPr>
        </p:nvSpPr>
        <p:spPr>
          <a:xfrm>
            <a:off x="273450" y="207963"/>
            <a:ext cx="9504085" cy="561975"/>
          </a:xfrm>
        </p:spPr>
        <p:txBody>
          <a:bodyPr/>
          <a:lstStyle/>
          <a:p>
            <a:r>
              <a:rPr lang="en-US" dirty="0"/>
              <a:t>Sequential implementation. Sparse matrix-vector multiplication </a:t>
            </a:r>
            <a:r>
              <a:rPr lang="en-US" dirty="0" smtClean="0"/>
              <a:t>function (</a:t>
            </a:r>
            <a:r>
              <a:rPr lang="en-US" dirty="0"/>
              <a:t>2</a:t>
            </a:r>
            <a:r>
              <a:rPr lang="en-US" dirty="0" smtClean="0"/>
              <a:t>)</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1350426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Experiments results</a:t>
            </a:r>
            <a:endParaRPr lang="ru-RU" dirty="0"/>
          </a:p>
        </p:txBody>
      </p:sp>
      <p:sp>
        <p:nvSpPr>
          <p:cNvPr id="3" name="Объект 2"/>
          <p:cNvSpPr>
            <a:spLocks noGrp="1"/>
          </p:cNvSpPr>
          <p:nvPr>
            <p:ph idx="1"/>
          </p:nvPr>
        </p:nvSpPr>
        <p:spPr/>
        <p:txBody>
          <a:bodyPr/>
          <a:lstStyle/>
          <a:p>
            <a:r>
              <a:rPr lang="en-US" dirty="0" smtClean="0"/>
              <a:t>Run the correct implementation on </a:t>
            </a:r>
            <a:r>
              <a:rPr lang="en-US" dirty="0"/>
              <a:t>the </a:t>
            </a:r>
            <a:r>
              <a:rPr lang="en-US" dirty="0" smtClean="0"/>
              <a:t>highest </a:t>
            </a:r>
            <a:r>
              <a:rPr lang="en-US" dirty="0"/>
              <a:t>possible </a:t>
            </a:r>
            <a:r>
              <a:rPr lang="en-US" dirty="0" smtClean="0"/>
              <a:t>size of the matrix for the chosen infrastructure </a:t>
            </a:r>
            <a:r>
              <a:rPr lang="en-US" dirty="0"/>
              <a:t>N</a:t>
            </a:r>
            <a:r>
              <a:rPr lang="ru-RU" dirty="0"/>
              <a:t> = 200 000 </a:t>
            </a:r>
            <a:r>
              <a:rPr lang="en-US" dirty="0" smtClean="0"/>
              <a:t>with the number of nonzero elements </a:t>
            </a:r>
            <a:r>
              <a:rPr lang="ru-RU" dirty="0"/>
              <a:t>NZ = </a:t>
            </a:r>
            <a:r>
              <a:rPr lang="ru-RU" dirty="0" smtClean="0"/>
              <a:t>5000. </a:t>
            </a:r>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graphicFrame>
        <p:nvGraphicFramePr>
          <p:cNvPr id="7" name="Диаграмма 6"/>
          <p:cNvGraphicFramePr/>
          <p:nvPr>
            <p:extLst>
              <p:ext uri="{D42A27DB-BD31-4B8C-83A1-F6EECF244321}">
                <p14:modId xmlns:p14="http://schemas.microsoft.com/office/powerpoint/2010/main" xmlns="" val="1449088483"/>
              </p:ext>
            </p:extLst>
          </p:nvPr>
        </p:nvGraphicFramePr>
        <p:xfrm>
          <a:off x="2000672" y="2564904"/>
          <a:ext cx="5976664" cy="3600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419946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2638" y="3056985"/>
            <a:ext cx="8420100" cy="1362075"/>
          </a:xfrm>
        </p:spPr>
        <p:txBody>
          <a:bodyPr/>
          <a:lstStyle/>
          <a:p>
            <a:r>
              <a:rPr lang="en-US" dirty="0" smtClean="0"/>
              <a:t>Parallel implementation using openmp</a:t>
            </a:r>
            <a:endParaRPr lang="ru-RU" dirty="0"/>
          </a:p>
        </p:txBody>
      </p:sp>
      <p:sp>
        <p:nvSpPr>
          <p:cNvPr id="5" name="Текст 4"/>
          <p:cNvSpPr>
            <a:spLocks noGrp="1"/>
          </p:cNvSpPr>
          <p:nvPr>
            <p:ph type="body" idx="1"/>
          </p:nvPr>
        </p:nvSpPr>
        <p:spPr>
          <a:xfrm>
            <a:off x="782638" y="1556792"/>
            <a:ext cx="8420100" cy="1500187"/>
          </a:xfrm>
        </p:spPr>
        <p:txBody>
          <a:bodyPr/>
          <a:lstStyle/>
          <a:p>
            <a:r>
              <a:rPr lang="en-US" dirty="0" smtClean="0"/>
              <a:t>Software implementation</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1772863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implementation</a:t>
            </a:r>
            <a:r>
              <a:rPr lang="ru-RU" dirty="0" smtClean="0"/>
              <a:t>. </a:t>
            </a:r>
            <a:r>
              <a:rPr lang="en-US" dirty="0" smtClean="0"/>
              <a:t>Project creation and setting</a:t>
            </a:r>
            <a:endParaRPr lang="ru-RU" dirty="0"/>
          </a:p>
        </p:txBody>
      </p:sp>
      <p:sp>
        <p:nvSpPr>
          <p:cNvPr id="3" name="Объект 2"/>
          <p:cNvSpPr>
            <a:spLocks noGrp="1"/>
          </p:cNvSpPr>
          <p:nvPr>
            <p:ph idx="1"/>
          </p:nvPr>
        </p:nvSpPr>
        <p:spPr/>
        <p:txBody>
          <a:bodyPr/>
          <a:lstStyle/>
          <a:p>
            <a:r>
              <a:rPr lang="en-US" dirty="0" smtClean="0"/>
              <a:t>Create a project </a:t>
            </a:r>
            <a:r>
              <a:rPr lang="ru-RU" b="1" dirty="0" smtClean="0"/>
              <a:t>02_OpenMP</a:t>
            </a:r>
            <a:r>
              <a:rPr lang="en-US" b="1" dirty="0" smtClean="0"/>
              <a:t> </a:t>
            </a:r>
            <a:r>
              <a:rPr lang="en-US" dirty="0" smtClean="0"/>
              <a:t>within the solution </a:t>
            </a:r>
            <a:r>
              <a:rPr lang="ru-RU" b="1" dirty="0" smtClean="0"/>
              <a:t>15_SparseMatrDenseVec</a:t>
            </a:r>
            <a:r>
              <a:rPr lang="ru-RU" dirty="0" smtClean="0"/>
              <a:t>. </a:t>
            </a:r>
          </a:p>
          <a:p>
            <a:r>
              <a:rPr lang="en-US" dirty="0" smtClean="0"/>
              <a:t>Add the files with the names identical to those created in the previous section to the project, copy the source code developed before to them</a:t>
            </a:r>
            <a:r>
              <a:rPr lang="ru-RU" dirty="0" smtClean="0"/>
              <a:t>.</a:t>
            </a:r>
            <a:endParaRPr lang="ru-RU" dirty="0"/>
          </a:p>
          <a:p>
            <a:r>
              <a:rPr lang="en-US" dirty="0" smtClean="0"/>
              <a:t>Enable using the </a:t>
            </a:r>
            <a:r>
              <a:rPr lang="en-US" dirty="0" err="1" smtClean="0"/>
              <a:t>OpenMP</a:t>
            </a:r>
            <a:r>
              <a:rPr lang="en-US" dirty="0" smtClean="0"/>
              <a:t> technology in the project settings</a:t>
            </a:r>
            <a:r>
              <a:rPr lang="ru-RU" dirty="0" smtClean="0"/>
              <a:t>. </a:t>
            </a:r>
          </a:p>
          <a:p>
            <a:pPr lvl="1"/>
            <a:r>
              <a:rPr lang="en-US" dirty="0" smtClean="0"/>
              <a:t>Jump </a:t>
            </a:r>
            <a:r>
              <a:rPr lang="en-US" dirty="0"/>
              <a:t>to the </a:t>
            </a:r>
            <a:r>
              <a:rPr lang="en-US" b="1" dirty="0"/>
              <a:t>C</a:t>
            </a:r>
            <a:r>
              <a:rPr lang="ru-RU" b="1" dirty="0"/>
              <a:t>/</a:t>
            </a:r>
            <a:r>
              <a:rPr lang="en-US" b="1" dirty="0"/>
              <a:t>C</a:t>
            </a:r>
            <a:r>
              <a:rPr lang="ru-RU" b="1" dirty="0"/>
              <a:t>++→</a:t>
            </a:r>
            <a:r>
              <a:rPr lang="en-US" b="1" dirty="0"/>
              <a:t>Language</a:t>
            </a:r>
            <a:r>
              <a:rPr lang="en-US" dirty="0"/>
              <a:t> </a:t>
            </a:r>
            <a:r>
              <a:rPr lang="en-US" dirty="0" smtClean="0"/>
              <a:t>section in the </a:t>
            </a:r>
            <a:r>
              <a:rPr lang="ru-RU" b="1" dirty="0" err="1" smtClean="0"/>
              <a:t>Configuration</a:t>
            </a:r>
            <a:r>
              <a:rPr lang="ru-RU" b="1" dirty="0" smtClean="0"/>
              <a:t> </a:t>
            </a:r>
            <a:r>
              <a:rPr lang="ru-RU" b="1" dirty="0" err="1"/>
              <a:t>Properties</a:t>
            </a:r>
            <a:r>
              <a:rPr lang="ru-RU" dirty="0"/>
              <a:t> </a:t>
            </a:r>
            <a:r>
              <a:rPr lang="en-US" dirty="0"/>
              <a:t>tree </a:t>
            </a:r>
            <a:r>
              <a:rPr lang="en-US" dirty="0" smtClean="0"/>
              <a:t>and select the variant </a:t>
            </a:r>
            <a:r>
              <a:rPr lang="ru-RU" b="1" dirty="0" err="1"/>
              <a:t>Generate</a:t>
            </a:r>
            <a:r>
              <a:rPr lang="ru-RU" b="1" dirty="0"/>
              <a:t> </a:t>
            </a:r>
            <a:r>
              <a:rPr lang="ru-RU" b="1" dirty="0" err="1"/>
              <a:t>Parallel</a:t>
            </a:r>
            <a:r>
              <a:rPr lang="ru-RU" b="1" dirty="0"/>
              <a:t> </a:t>
            </a:r>
            <a:r>
              <a:rPr lang="ru-RU" b="1" dirty="0" err="1"/>
              <a:t>Code</a:t>
            </a:r>
            <a:r>
              <a:rPr lang="ru-RU" b="1" dirty="0"/>
              <a:t> (/</a:t>
            </a:r>
            <a:r>
              <a:rPr lang="ru-RU" b="1" dirty="0" err="1"/>
              <a:t>openmp</a:t>
            </a:r>
            <a:r>
              <a:rPr lang="ru-RU" b="1" dirty="0"/>
              <a:t>, </a:t>
            </a:r>
            <a:r>
              <a:rPr lang="ru-RU" b="1" dirty="0" err="1"/>
              <a:t>equiv</a:t>
            </a:r>
            <a:r>
              <a:rPr lang="ru-RU" b="1" dirty="0"/>
              <a:t>. </a:t>
            </a:r>
            <a:r>
              <a:rPr lang="ru-RU" b="1" dirty="0" err="1"/>
              <a:t>to</a:t>
            </a:r>
            <a:r>
              <a:rPr lang="ru-RU" b="1" dirty="0"/>
              <a:t> /</a:t>
            </a:r>
            <a:r>
              <a:rPr lang="ru-RU" b="1" dirty="0" err="1"/>
              <a:t>Qopenmp</a:t>
            </a:r>
            <a:r>
              <a:rPr lang="ru-RU" b="1" dirty="0" smtClean="0"/>
              <a:t>)</a:t>
            </a:r>
            <a:r>
              <a:rPr lang="en-US" b="1" dirty="0" smtClean="0"/>
              <a:t> </a:t>
            </a:r>
            <a:r>
              <a:rPr lang="en-US" dirty="0" smtClean="0"/>
              <a:t>in the</a:t>
            </a:r>
            <a:r>
              <a:rPr lang="en-US" b="1" dirty="0" smtClean="0"/>
              <a:t> </a:t>
            </a:r>
            <a:r>
              <a:rPr lang="en-US" b="1" dirty="0" err="1" smtClean="0"/>
              <a:t>OpenMP</a:t>
            </a:r>
            <a:r>
              <a:rPr lang="en-US" b="1" dirty="0" smtClean="0"/>
              <a:t> </a:t>
            </a:r>
            <a:r>
              <a:rPr lang="en-US" b="1" dirty="0"/>
              <a:t>Support</a:t>
            </a:r>
            <a:r>
              <a:rPr lang="en-US" dirty="0"/>
              <a:t> </a:t>
            </a:r>
            <a:r>
              <a:rPr lang="en-US" dirty="0" smtClean="0"/>
              <a:t>field on the right</a:t>
            </a:r>
            <a:r>
              <a:rPr lang="ru-RU" dirty="0" smtClean="0"/>
              <a:t>. </a:t>
            </a:r>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9217328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a:t>
            </a:r>
            <a:r>
              <a:rPr lang="en-US" dirty="0" smtClean="0"/>
              <a:t>implementation </a:t>
            </a:r>
            <a:r>
              <a:rPr lang="ru-RU" dirty="0" smtClean="0"/>
              <a:t>(1)</a:t>
            </a:r>
            <a:endParaRPr lang="ru-RU" dirty="0"/>
          </a:p>
        </p:txBody>
      </p:sp>
      <p:sp>
        <p:nvSpPr>
          <p:cNvPr id="3" name="Объект 2"/>
          <p:cNvSpPr>
            <a:spLocks noGrp="1"/>
          </p:cNvSpPr>
          <p:nvPr>
            <p:ph idx="1"/>
          </p:nvPr>
        </p:nvSpPr>
        <p:spPr/>
        <p:txBody>
          <a:bodyPr/>
          <a:lstStyle/>
          <a:p>
            <a:r>
              <a:rPr lang="en-US" dirty="0" smtClean="0"/>
              <a:t>Parallelize the loop with a known number of repetitions by means of the directive </a:t>
            </a:r>
            <a:r>
              <a:rPr lang="ru-RU" b="1" dirty="0" smtClean="0"/>
              <a:t>#</a:t>
            </a:r>
            <a:r>
              <a:rPr lang="ru-RU" b="1" dirty="0" err="1"/>
              <a:t>pragma</a:t>
            </a:r>
            <a:r>
              <a:rPr lang="ru-RU" b="1" dirty="0"/>
              <a:t> </a:t>
            </a:r>
            <a:r>
              <a:rPr lang="ru-RU" b="1" dirty="0" err="1"/>
              <a:t>omp</a:t>
            </a:r>
            <a:r>
              <a:rPr lang="ru-RU" b="1" dirty="0"/>
              <a:t> </a:t>
            </a:r>
            <a:r>
              <a:rPr lang="ru-RU" b="1" dirty="0" err="1"/>
              <a:t>parallel</a:t>
            </a:r>
            <a:r>
              <a:rPr lang="ru-RU" b="1" dirty="0"/>
              <a:t> </a:t>
            </a:r>
            <a:r>
              <a:rPr lang="ru-RU" b="1" dirty="0" err="1"/>
              <a:t>for</a:t>
            </a:r>
            <a:r>
              <a:rPr lang="ru-RU" dirty="0"/>
              <a:t>. </a:t>
            </a:r>
            <a:endParaRPr lang="ru-RU" dirty="0" smtClean="0"/>
          </a:p>
          <a:p>
            <a:r>
              <a:rPr lang="en-US" dirty="0" smtClean="0"/>
              <a:t>Additionally specify the option </a:t>
            </a:r>
            <a:r>
              <a:rPr lang="ru-RU" b="1" dirty="0" err="1" smtClean="0"/>
              <a:t>num_threads</a:t>
            </a:r>
            <a:r>
              <a:rPr lang="ru-RU" dirty="0" smtClean="0"/>
              <a:t> </a:t>
            </a:r>
            <a:r>
              <a:rPr lang="en-US" dirty="0" smtClean="0"/>
              <a:t>in order </a:t>
            </a:r>
            <a:r>
              <a:rPr lang="en-US" dirty="0"/>
              <a:t>to further control the number of </a:t>
            </a:r>
            <a:r>
              <a:rPr lang="en-US" dirty="0" smtClean="0"/>
              <a:t>created </a:t>
            </a:r>
            <a:r>
              <a:rPr lang="en-US" dirty="0"/>
              <a:t>threads and conduct a scalability </a:t>
            </a:r>
            <a:r>
              <a:rPr lang="en-US" dirty="0" smtClean="0"/>
              <a:t>analysis</a:t>
            </a:r>
            <a:r>
              <a:rPr lang="ru-RU" dirty="0" smtClean="0"/>
              <a:t>. </a:t>
            </a:r>
            <a:endParaRPr lang="ru-RU" dirty="0"/>
          </a:p>
        </p:txBody>
      </p:sp>
      <p:sp>
        <p:nvSpPr>
          <p:cNvPr id="4" name="Rectangle 1"/>
          <p:cNvSpPr>
            <a:spLocks noChangeArrowheads="1"/>
          </p:cNvSpPr>
          <p:nvPr/>
        </p:nvSpPr>
        <p:spPr bwMode="auto">
          <a:xfrm>
            <a:off x="791020" y="3212976"/>
            <a:ext cx="8626475" cy="286232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Multiplicate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*x,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*b,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numThreads</a:t>
            </a:r>
            <a:r>
              <a:rPr lang="en-US" sz="2000" dirty="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double</a:t>
            </a:r>
            <a:r>
              <a:rPr lang="en-US" sz="2000" b="1" dirty="0" smtClean="0">
                <a:latin typeface="Courier New" pitchFamily="49" charset="0"/>
                <a:cs typeface="Courier New" pitchFamily="49" charset="0"/>
              </a:rPr>
              <a:t> </a:t>
            </a:r>
            <a:r>
              <a:rPr lang="en-US" sz="2000" b="1" dirty="0">
                <a:latin typeface="Courier New" pitchFamily="49" charset="0"/>
                <a:cs typeface="Courier New" pitchFamily="49" charset="0"/>
              </a:rPr>
              <a:t>&amp;time</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a:p>
            <a:r>
              <a:rPr lang="ru-RU" sz="2000" b="1" dirty="0" smtClean="0">
                <a:latin typeface="Courier New" pitchFamily="49" charset="0"/>
                <a:cs typeface="Courier New" pitchFamily="49" charset="0"/>
              </a:rPr>
              <a:t>  …</a:t>
            </a:r>
            <a:endParaRPr lang="en-US" sz="2000" b="1" dirty="0" smtClean="0">
              <a:latin typeface="Courier New" pitchFamily="49" charset="0"/>
              <a:cs typeface="Courier New" pitchFamily="49" charset="0"/>
            </a:endParaRPr>
          </a:p>
          <a:p>
            <a:r>
              <a:rPr lang="en-US" sz="2000" b="1" dirty="0" smtClean="0">
                <a:solidFill>
                  <a:srgbClr val="3333FF"/>
                </a:solidFill>
                <a:latin typeface="Courier New" pitchFamily="49" charset="0"/>
                <a:cs typeface="Courier New" pitchFamily="49" charset="0"/>
              </a:rPr>
              <a:t>  #pragma </a:t>
            </a:r>
            <a:r>
              <a:rPr lang="en-US" sz="2000" b="1" dirty="0" err="1" smtClean="0">
                <a:latin typeface="Courier New" pitchFamily="49" charset="0"/>
                <a:cs typeface="Courier New" pitchFamily="49" charset="0"/>
              </a:rPr>
              <a:t>omp</a:t>
            </a:r>
            <a:r>
              <a:rPr lang="en-US" sz="2000" b="1" dirty="0" smtClean="0">
                <a:latin typeface="Courier New" pitchFamily="49" charset="0"/>
                <a:cs typeface="Courier New" pitchFamily="49" charset="0"/>
              </a:rPr>
              <a:t> parallel </a:t>
            </a:r>
            <a:r>
              <a:rPr lang="en-US" sz="2000" b="1" dirty="0" smtClean="0">
                <a:solidFill>
                  <a:srgbClr val="3333FF"/>
                </a:solidFill>
                <a:latin typeface="Courier New" pitchFamily="49" charset="0"/>
                <a:cs typeface="Courier New" pitchFamily="49" charset="0"/>
              </a:rPr>
              <a:t>for</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num_threads</a:t>
            </a:r>
            <a:r>
              <a:rPr lang="en-US" sz="2000" b="1" dirty="0" smtClean="0">
                <a:latin typeface="Courier New" pitchFamily="49" charset="0"/>
                <a:cs typeface="Courier New" pitchFamily="49" charset="0"/>
              </a:rPr>
              <a:t>(</a:t>
            </a:r>
            <a:r>
              <a:rPr lang="en-US" sz="2000" b="1" dirty="0" err="1" smtClean="0">
                <a:latin typeface="Courier New" pitchFamily="49" charset="0"/>
                <a:cs typeface="Courier New" pitchFamily="49" charset="0"/>
              </a:rPr>
              <a:t>numThreads</a:t>
            </a:r>
            <a:r>
              <a:rPr lang="en-US" sz="2000" b="1" dirty="0" smtClean="0">
                <a:latin typeface="Courier New" pitchFamily="49" charset="0"/>
                <a:cs typeface="Courier New" pitchFamily="49" charset="0"/>
              </a:rPr>
              <a:t>)</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for</a:t>
            </a:r>
            <a:r>
              <a:rPr lang="en-US" sz="2000" b="1" dirty="0" smtClean="0">
                <a:latin typeface="Courier New" pitchFamily="49" charset="0"/>
                <a:cs typeface="Courier New" pitchFamily="49" charset="0"/>
              </a:rPr>
              <a:t> (</a:t>
            </a:r>
            <a:r>
              <a:rPr lang="en-US" sz="2000" b="1" dirty="0" err="1" smtClean="0">
                <a:solidFill>
                  <a:srgbClr val="3333FF"/>
                </a:solidFill>
                <a:latin typeface="Courier New" pitchFamily="49" charset="0"/>
                <a:cs typeface="Courier New" pitchFamily="49" charset="0"/>
              </a:rPr>
              <a:t>int</a:t>
            </a:r>
            <a:r>
              <a:rPr lang="en-US" sz="2000" b="1" dirty="0" smtClean="0">
                <a:solidFill>
                  <a:srgbClr val="3333FF"/>
                </a:solidFill>
                <a:latin typeface="Courier New" pitchFamily="49" charset="0"/>
                <a:cs typeface="Courier New" pitchFamily="49" charset="0"/>
              </a:rPr>
              <a:t> </a:t>
            </a:r>
            <a:r>
              <a:rPr lang="en-US" sz="2000" b="1" dirty="0" smtClean="0">
                <a:latin typeface="Courier New" pitchFamily="49" charset="0"/>
                <a:cs typeface="Courier New" pitchFamily="49" charset="0"/>
              </a:rPr>
              <a:t>i = 0; i &lt; A.N; i++)</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endParaRPr lang="ru-RU" sz="2000" b="1" dirty="0" smtClean="0">
              <a:latin typeface="Courier New" pitchFamily="49" charset="0"/>
              <a:cs typeface="Courier New" pitchFamily="49" charset="0"/>
            </a:endParaRPr>
          </a:p>
          <a:p>
            <a:r>
              <a:rPr lang="ru-RU" sz="2000" b="1" dirty="0">
                <a:latin typeface="Courier New" pitchFamily="49" charset="0"/>
                <a:cs typeface="Courier New" pitchFamily="49" charset="0"/>
              </a:rPr>
              <a:t>	</a:t>
            </a:r>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a:t>
            </a: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6077056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a:t>
            </a:r>
            <a:r>
              <a:rPr lang="en-US" dirty="0" smtClean="0"/>
              <a:t>implementation </a:t>
            </a:r>
            <a:r>
              <a:rPr lang="ru-RU" dirty="0" smtClean="0"/>
              <a:t>(2)</a:t>
            </a:r>
            <a:endParaRPr lang="ru-RU" dirty="0"/>
          </a:p>
        </p:txBody>
      </p:sp>
      <p:sp>
        <p:nvSpPr>
          <p:cNvPr id="3" name="Объект 2"/>
          <p:cNvSpPr>
            <a:spLocks noGrp="1"/>
          </p:cNvSpPr>
          <p:nvPr>
            <p:ph idx="1"/>
          </p:nvPr>
        </p:nvSpPr>
        <p:spPr/>
        <p:txBody>
          <a:bodyPr/>
          <a:lstStyle/>
          <a:p>
            <a:r>
              <a:rPr lang="en-US" dirty="0"/>
              <a:t>Make the necessary changes to the main function.</a:t>
            </a:r>
            <a:endParaRPr lang="ru-RU" dirty="0"/>
          </a:p>
        </p:txBody>
      </p:sp>
      <p:sp>
        <p:nvSpPr>
          <p:cNvPr id="4" name="Rectangle 1"/>
          <p:cNvSpPr>
            <a:spLocks noChangeArrowheads="1"/>
          </p:cNvSpPr>
          <p:nvPr/>
        </p:nvSpPr>
        <p:spPr bwMode="auto">
          <a:xfrm>
            <a:off x="719013" y="1628800"/>
            <a:ext cx="8626475" cy="440120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main</a:t>
            </a:r>
            <a:r>
              <a:rPr lang="ru-RU" sz="2000" b="1" dirty="0">
                <a:latin typeface="Courier New" pitchFamily="49" charset="0"/>
                <a:cs typeface="Courier New" pitchFamily="49" charset="0"/>
              </a:rPr>
              <a:t>(</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argc</a:t>
            </a:r>
            <a:r>
              <a:rPr lang="ru-RU"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char</a:t>
            </a:r>
            <a:r>
              <a:rPr lang="ru-RU" sz="2000" b="1" dirty="0">
                <a:solidFill>
                  <a:srgbClr val="3333FF"/>
                </a:solidFill>
                <a:latin typeface="Courier New" pitchFamily="49" charset="0"/>
                <a:cs typeface="Courier New" pitchFamily="49" charset="0"/>
              </a:rPr>
              <a:t> </a:t>
            </a:r>
            <a:r>
              <a:rPr lang="ru-RU" sz="2000" b="1" dirty="0">
                <a:latin typeface="Courier New" pitchFamily="49" charset="0"/>
                <a:cs typeface="Courier New" pitchFamily="49" charset="0"/>
              </a:rPr>
              <a:t>*</a:t>
            </a:r>
            <a:r>
              <a:rPr lang="en-US" sz="2000" b="1" dirty="0" err="1">
                <a:latin typeface="Courier New" pitchFamily="49" charset="0"/>
                <a:cs typeface="Courier New" pitchFamily="49" charset="0"/>
              </a:rPr>
              <a:t>argv</a:t>
            </a:r>
            <a:r>
              <a:rPr lang="ru-RU" sz="2000" b="1" dirty="0" smtClean="0">
                <a:latin typeface="Courier New" pitchFamily="49" charset="0"/>
                <a:cs typeface="Courier New" pitchFamily="49" charset="0"/>
              </a:rPr>
              <a:t>[])</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if</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argc</a:t>
            </a:r>
            <a:r>
              <a:rPr lang="en-US" sz="2000" b="1" dirty="0">
                <a:latin typeface="Courier New" pitchFamily="49" charset="0"/>
                <a:cs typeface="Courier New" pitchFamily="49" charset="0"/>
              </a:rPr>
              <a:t> &lt; 4)</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printf</a:t>
            </a:r>
            <a:r>
              <a:rPr lang="en-US" sz="2000" b="1" dirty="0">
                <a:latin typeface="Courier New" pitchFamily="49" charset="0"/>
                <a:cs typeface="Courier New" pitchFamily="49" charset="0"/>
              </a:rPr>
              <a:t>(</a:t>
            </a:r>
            <a:r>
              <a:rPr lang="en-US" sz="2000" b="1" dirty="0">
                <a:solidFill>
                  <a:srgbClr val="A31515"/>
                </a:solidFill>
                <a:latin typeface="Courier New" pitchFamily="49" charset="0"/>
                <a:cs typeface="Courier New" pitchFamily="49" charset="0"/>
              </a:rPr>
              <a:t>"Invalid input parameters\n"</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return</a:t>
            </a:r>
            <a:r>
              <a:rPr lang="en-US" sz="2000" b="1" dirty="0">
                <a:latin typeface="Courier New" pitchFamily="49" charset="0"/>
                <a:cs typeface="Courier New" pitchFamily="49" charset="0"/>
              </a:rPr>
              <a:t> 1;</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N = </a:t>
            </a:r>
            <a:r>
              <a:rPr lang="en-US" sz="2000" b="1" dirty="0" err="1">
                <a:latin typeface="Courier New" pitchFamily="49" charset="0"/>
                <a:cs typeface="Courier New" pitchFamily="49" charset="0"/>
              </a:rPr>
              <a:t>atoi</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argv</a:t>
            </a:r>
            <a:r>
              <a:rPr lang="en-US" sz="2000" b="1" dirty="0">
                <a:latin typeface="Courier New" pitchFamily="49" charset="0"/>
                <a:cs typeface="Courier New" pitchFamily="49" charset="0"/>
              </a:rPr>
              <a:t>[1]);</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NZ = </a:t>
            </a:r>
            <a:r>
              <a:rPr lang="en-US" sz="2000" b="1" dirty="0" err="1">
                <a:latin typeface="Courier New" pitchFamily="49" charset="0"/>
                <a:cs typeface="Courier New" pitchFamily="49" charset="0"/>
              </a:rPr>
              <a:t>atoi</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argv</a:t>
            </a:r>
            <a:r>
              <a:rPr lang="en-US" sz="2000" b="1" dirty="0">
                <a:latin typeface="Courier New" pitchFamily="49" charset="0"/>
                <a:cs typeface="Courier New" pitchFamily="49" charset="0"/>
              </a:rPr>
              <a:t>[2]);</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numThreads</a:t>
            </a:r>
            <a:r>
              <a:rPr lang="en-US" sz="2000" b="1" dirty="0">
                <a:latin typeface="Courier New" pitchFamily="49" charset="0"/>
                <a:cs typeface="Courier New" pitchFamily="49" charset="0"/>
              </a:rPr>
              <a:t> = </a:t>
            </a:r>
            <a:r>
              <a:rPr lang="en-US" sz="2000" b="1" dirty="0" err="1">
                <a:latin typeface="Courier New" pitchFamily="49" charset="0"/>
                <a:cs typeface="Courier New" pitchFamily="49" charset="0"/>
              </a:rPr>
              <a:t>atoi</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argv</a:t>
            </a:r>
            <a:r>
              <a:rPr lang="en-US" sz="2000" b="1" dirty="0">
                <a:latin typeface="Courier New" pitchFamily="49" charset="0"/>
                <a:cs typeface="Courier New" pitchFamily="49" charset="0"/>
              </a:rPr>
              <a:t>[3]);</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Multiplicate</a:t>
            </a:r>
            <a:r>
              <a:rPr lang="en-US" sz="2000" b="1" dirty="0">
                <a:latin typeface="Courier New" pitchFamily="49" charset="0"/>
                <a:cs typeface="Courier New" pitchFamily="49" charset="0"/>
              </a:rPr>
              <a:t>(A, x, b, </a:t>
            </a:r>
            <a:r>
              <a:rPr lang="en-US" sz="2000" b="1" dirty="0" err="1">
                <a:latin typeface="Courier New" pitchFamily="49" charset="0"/>
                <a:cs typeface="Courier New" pitchFamily="49" charset="0"/>
              </a:rPr>
              <a:t>numThreads</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timeM</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  </a:t>
            </a:r>
            <a:r>
              <a:rPr lang="ru-RU" sz="2000" b="1" dirty="0" err="1">
                <a:solidFill>
                  <a:srgbClr val="3333FF"/>
                </a:solidFill>
                <a:latin typeface="Courier New" pitchFamily="49" charset="0"/>
                <a:cs typeface="Courier New" pitchFamily="49" charset="0"/>
              </a:rPr>
              <a:t>return</a:t>
            </a:r>
            <a:r>
              <a:rPr lang="ru-RU" sz="2000" b="1" dirty="0">
                <a:solidFill>
                  <a:srgbClr val="3333FF"/>
                </a:solidFill>
                <a:latin typeface="Courier New" pitchFamily="49" charset="0"/>
                <a:cs typeface="Courier New" pitchFamily="49" charset="0"/>
              </a:rPr>
              <a:t> </a:t>
            </a:r>
            <a:r>
              <a:rPr lang="ru-RU" sz="2000" b="1" dirty="0">
                <a:latin typeface="Courier New" pitchFamily="49" charset="0"/>
                <a:cs typeface="Courier New" pitchFamily="49" charset="0"/>
              </a:rPr>
              <a:t>0;</a:t>
            </a:r>
          </a:p>
          <a:p>
            <a:r>
              <a:rPr lang="ru-RU" sz="2000" b="1" dirty="0">
                <a:latin typeface="Courier New" pitchFamily="49" charset="0"/>
                <a:cs typeface="Courier New" pitchFamily="49" charset="0"/>
              </a:rPr>
              <a:t>}</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9891912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Experiments results</a:t>
            </a:r>
            <a:endParaRPr lang="ru-RU" dirty="0"/>
          </a:p>
        </p:txBody>
      </p:sp>
      <p:sp>
        <p:nvSpPr>
          <p:cNvPr id="3" name="Объект 2"/>
          <p:cNvSpPr>
            <a:spLocks noGrp="1"/>
          </p:cNvSpPr>
          <p:nvPr>
            <p:ph idx="1"/>
          </p:nvPr>
        </p:nvSpPr>
        <p:spPr/>
        <p:txBody>
          <a:bodyPr/>
          <a:lstStyle/>
          <a:p>
            <a:r>
              <a:rPr lang="en-US" dirty="0"/>
              <a:t>Run the correct implementation on the highest possible size of the matrix for the chosen infrastructure N</a:t>
            </a:r>
            <a:r>
              <a:rPr lang="ru-RU" dirty="0"/>
              <a:t> = 200 000 </a:t>
            </a:r>
            <a:r>
              <a:rPr lang="en-US" dirty="0"/>
              <a:t>with the number of </a:t>
            </a:r>
            <a:r>
              <a:rPr lang="en-US" dirty="0" smtClean="0"/>
              <a:t>nonzero </a:t>
            </a:r>
            <a:r>
              <a:rPr lang="en-US" dirty="0"/>
              <a:t>elements </a:t>
            </a:r>
            <a:r>
              <a:rPr lang="ru-RU" dirty="0"/>
              <a:t>NZ = 5000. </a:t>
            </a:r>
          </a:p>
          <a:p>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graphicFrame>
        <p:nvGraphicFramePr>
          <p:cNvPr id="7" name="Диаграмма 6"/>
          <p:cNvGraphicFramePr/>
          <p:nvPr>
            <p:extLst>
              <p:ext uri="{D42A27DB-BD31-4B8C-83A1-F6EECF244321}">
                <p14:modId xmlns:p14="http://schemas.microsoft.com/office/powerpoint/2010/main" xmlns="" val="1763565510"/>
              </p:ext>
            </p:extLst>
          </p:nvPr>
        </p:nvGraphicFramePr>
        <p:xfrm>
          <a:off x="2000672" y="2276872"/>
          <a:ext cx="6022032" cy="40106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574571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Introduction</a:t>
            </a:r>
            <a:endParaRPr lang="ru-RU" dirty="0"/>
          </a:p>
        </p:txBody>
      </p:sp>
      <p:sp>
        <p:nvSpPr>
          <p:cNvPr id="3" name="Содержимое 2"/>
          <p:cNvSpPr>
            <a:spLocks noGrp="1"/>
          </p:cNvSpPr>
          <p:nvPr>
            <p:ph idx="1"/>
          </p:nvPr>
        </p:nvSpPr>
        <p:spPr/>
        <p:txBody>
          <a:bodyPr/>
          <a:lstStyle/>
          <a:p>
            <a:r>
              <a:rPr lang="en-US" dirty="0" smtClean="0"/>
              <a:t>Core-level parallelism</a:t>
            </a:r>
            <a:r>
              <a:rPr lang="ru-RU" dirty="0" smtClean="0"/>
              <a:t>. </a:t>
            </a:r>
            <a:r>
              <a:rPr lang="en-US" dirty="0"/>
              <a:t>M</a:t>
            </a:r>
            <a:r>
              <a:rPr lang="en-US" dirty="0" smtClean="0"/>
              <a:t>ultithreading</a:t>
            </a:r>
            <a:r>
              <a:rPr lang="ru-RU" dirty="0" smtClean="0"/>
              <a:t>.</a:t>
            </a:r>
          </a:p>
          <a:p>
            <a:pPr lvl="1"/>
            <a:r>
              <a:rPr lang="ru-RU" dirty="0" err="1" smtClean="0"/>
              <a:t>OpenMP</a:t>
            </a:r>
            <a:r>
              <a:rPr lang="ru-RU" dirty="0" smtClean="0"/>
              <a:t>,</a:t>
            </a:r>
          </a:p>
          <a:p>
            <a:pPr lvl="1"/>
            <a:r>
              <a:rPr lang="ru-RU" dirty="0" err="1" smtClean="0"/>
              <a:t>Intel</a:t>
            </a:r>
            <a:r>
              <a:rPr lang="ru-RU" dirty="0" smtClean="0"/>
              <a:t>® T</a:t>
            </a:r>
            <a:r>
              <a:rPr lang="en-US" dirty="0" err="1" smtClean="0"/>
              <a:t>hreading</a:t>
            </a:r>
            <a:r>
              <a:rPr lang="en-US" dirty="0" smtClean="0"/>
              <a:t> </a:t>
            </a:r>
            <a:r>
              <a:rPr lang="ru-RU" dirty="0" smtClean="0"/>
              <a:t>B</a:t>
            </a:r>
            <a:r>
              <a:rPr lang="en-US" dirty="0" err="1" smtClean="0"/>
              <a:t>uilding</a:t>
            </a:r>
            <a:r>
              <a:rPr lang="en-US" dirty="0" smtClean="0"/>
              <a:t> </a:t>
            </a:r>
            <a:r>
              <a:rPr lang="ru-RU" dirty="0" smtClean="0"/>
              <a:t>B</a:t>
            </a:r>
            <a:r>
              <a:rPr lang="en-US" dirty="0" smtClean="0"/>
              <a:t>locks</a:t>
            </a:r>
            <a:r>
              <a:rPr lang="ru-RU" dirty="0" smtClean="0"/>
              <a:t> (</a:t>
            </a:r>
            <a:r>
              <a:rPr lang="ru-RU" dirty="0" err="1" smtClean="0"/>
              <a:t>Intel</a:t>
            </a:r>
            <a:r>
              <a:rPr lang="ru-RU" dirty="0" smtClean="0"/>
              <a:t>® TBB),</a:t>
            </a:r>
          </a:p>
          <a:p>
            <a:pPr lvl="1"/>
            <a:r>
              <a:rPr lang="en-US" dirty="0" smtClean="0"/>
              <a:t>Intel</a:t>
            </a:r>
            <a:r>
              <a:rPr lang="ru-RU" dirty="0" smtClean="0"/>
              <a:t>® </a:t>
            </a:r>
            <a:r>
              <a:rPr lang="ru-RU" dirty="0" err="1" smtClean="0"/>
              <a:t>Cilk</a:t>
            </a:r>
            <a:r>
              <a:rPr lang="ru-RU" dirty="0" smtClean="0"/>
              <a:t> </a:t>
            </a:r>
            <a:r>
              <a:rPr lang="ru-RU" dirty="0" err="1" smtClean="0"/>
              <a:t>Plus</a:t>
            </a:r>
            <a:r>
              <a:rPr lang="ru-RU" dirty="0" smtClean="0"/>
              <a:t> (</a:t>
            </a:r>
            <a:r>
              <a:rPr lang="en-US" dirty="0" smtClean="0"/>
              <a:t>the special term </a:t>
            </a:r>
            <a:r>
              <a:rPr lang="ru-RU" dirty="0" smtClean="0"/>
              <a:t>«</a:t>
            </a:r>
            <a:r>
              <a:rPr lang="ru-RU" i="1" dirty="0" err="1"/>
              <a:t>worker</a:t>
            </a:r>
            <a:r>
              <a:rPr lang="ru-RU" dirty="0" smtClean="0"/>
              <a:t>»</a:t>
            </a:r>
            <a:r>
              <a:rPr lang="en-US" dirty="0" smtClean="0"/>
              <a:t> is introduced in </a:t>
            </a:r>
            <a:r>
              <a:rPr lang="ru-RU" dirty="0" err="1" smtClean="0"/>
              <a:t>Cilk</a:t>
            </a:r>
            <a:r>
              <a:rPr lang="ru-RU" dirty="0" smtClean="0"/>
              <a:t> </a:t>
            </a:r>
            <a:r>
              <a:rPr lang="en-US" dirty="0" smtClean="0"/>
              <a:t>for denoting threads</a:t>
            </a:r>
            <a:r>
              <a:rPr lang="ru-RU" dirty="0" smtClean="0"/>
              <a:t>), </a:t>
            </a:r>
          </a:p>
          <a:p>
            <a:pPr lvl="1"/>
            <a:r>
              <a:rPr lang="ru-RU" dirty="0" err="1" smtClean="0"/>
              <a:t>Intel</a:t>
            </a:r>
            <a:r>
              <a:rPr lang="ru-RU" dirty="0" smtClean="0"/>
              <a:t>® </a:t>
            </a:r>
            <a:r>
              <a:rPr lang="ru-RU" dirty="0" err="1" smtClean="0"/>
              <a:t>Array</a:t>
            </a:r>
            <a:r>
              <a:rPr lang="ru-RU" dirty="0" smtClean="0"/>
              <a:t> </a:t>
            </a:r>
            <a:r>
              <a:rPr lang="ru-RU" dirty="0" err="1" smtClean="0"/>
              <a:t>Building</a:t>
            </a:r>
            <a:r>
              <a:rPr lang="ru-RU" dirty="0" smtClean="0"/>
              <a:t> </a:t>
            </a:r>
            <a:r>
              <a:rPr lang="ru-RU" dirty="0" err="1" smtClean="0"/>
              <a:t>Blocks</a:t>
            </a:r>
            <a:r>
              <a:rPr lang="ru-RU" dirty="0" smtClean="0"/>
              <a:t> (</a:t>
            </a:r>
            <a:r>
              <a:rPr lang="en-US" dirty="0" smtClean="0"/>
              <a:t>Intel</a:t>
            </a:r>
            <a:r>
              <a:rPr lang="ru-RU" dirty="0" smtClean="0"/>
              <a:t>® </a:t>
            </a:r>
            <a:r>
              <a:rPr lang="en-US" dirty="0" smtClean="0"/>
              <a:t>ArBB</a:t>
            </a:r>
            <a:r>
              <a:rPr lang="ru-RU" dirty="0" smtClean="0"/>
              <a:t>).</a:t>
            </a:r>
          </a:p>
          <a:p>
            <a:r>
              <a:rPr lang="en-US" dirty="0" smtClean="0"/>
              <a:t>Data-level </a:t>
            </a:r>
            <a:r>
              <a:rPr lang="en-US" dirty="0"/>
              <a:t>parallelism</a:t>
            </a:r>
            <a:r>
              <a:rPr lang="ru-RU" dirty="0" smtClean="0"/>
              <a:t>. </a:t>
            </a:r>
            <a:r>
              <a:rPr lang="en-US" dirty="0" err="1" smtClean="0"/>
              <a:t>Vectorization</a:t>
            </a:r>
            <a:r>
              <a:rPr lang="ru-RU" dirty="0" smtClean="0"/>
              <a:t>.</a:t>
            </a:r>
          </a:p>
          <a:p>
            <a:pPr lvl="1"/>
            <a:r>
              <a:rPr lang="en-US" dirty="0" smtClean="0"/>
              <a:t>Intel</a:t>
            </a:r>
            <a:r>
              <a:rPr lang="ru-RU" dirty="0" smtClean="0"/>
              <a:t>® </a:t>
            </a:r>
            <a:r>
              <a:rPr lang="ru-RU" dirty="0" err="1" smtClean="0"/>
              <a:t>Cilk</a:t>
            </a:r>
            <a:r>
              <a:rPr lang="ru-RU" dirty="0" smtClean="0"/>
              <a:t> </a:t>
            </a:r>
            <a:r>
              <a:rPr lang="ru-RU" dirty="0" err="1" smtClean="0"/>
              <a:t>Plus</a:t>
            </a:r>
            <a:r>
              <a:rPr lang="ru-RU" dirty="0" smtClean="0"/>
              <a:t> (</a:t>
            </a:r>
            <a:r>
              <a:rPr lang="en-US" dirty="0" smtClean="0"/>
              <a:t>CEAN</a:t>
            </a:r>
            <a:r>
              <a:rPr lang="ru-RU" dirty="0" smtClean="0"/>
              <a:t>), </a:t>
            </a:r>
          </a:p>
          <a:p>
            <a:pPr lvl="1"/>
            <a:r>
              <a:rPr lang="ru-RU" dirty="0" err="1" smtClean="0"/>
              <a:t>Intel</a:t>
            </a:r>
            <a:r>
              <a:rPr lang="ru-RU" dirty="0" smtClean="0"/>
              <a:t>® </a:t>
            </a:r>
            <a:r>
              <a:rPr lang="ru-RU" dirty="0" err="1" smtClean="0"/>
              <a:t>Array</a:t>
            </a:r>
            <a:r>
              <a:rPr lang="ru-RU" dirty="0" smtClean="0"/>
              <a:t> </a:t>
            </a:r>
            <a:r>
              <a:rPr lang="ru-RU" dirty="0" err="1" smtClean="0"/>
              <a:t>Building</a:t>
            </a:r>
            <a:r>
              <a:rPr lang="ru-RU" dirty="0" smtClean="0"/>
              <a:t> </a:t>
            </a:r>
            <a:r>
              <a:rPr lang="ru-RU" dirty="0" err="1" smtClean="0"/>
              <a:t>Blocks</a:t>
            </a:r>
            <a:r>
              <a:rPr lang="ru-RU" dirty="0" smtClean="0"/>
              <a:t> (</a:t>
            </a:r>
            <a:r>
              <a:rPr lang="en-US" dirty="0" smtClean="0"/>
              <a:t>Intel</a:t>
            </a:r>
            <a:r>
              <a:rPr lang="ru-RU" dirty="0" smtClean="0"/>
              <a:t>® </a:t>
            </a:r>
            <a:r>
              <a:rPr lang="en-US" dirty="0" smtClean="0"/>
              <a:t>ArBB</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2638" y="2912969"/>
            <a:ext cx="8420100" cy="1362075"/>
          </a:xfrm>
        </p:spPr>
        <p:txBody>
          <a:bodyPr/>
          <a:lstStyle/>
          <a:p>
            <a:r>
              <a:rPr lang="en-US" dirty="0"/>
              <a:t>Parallel </a:t>
            </a:r>
            <a:r>
              <a:rPr lang="en-US" dirty="0" smtClean="0"/>
              <a:t>version using </a:t>
            </a:r>
            <a:r>
              <a:rPr lang="ru-RU" dirty="0" err="1" smtClean="0"/>
              <a:t>Intel</a:t>
            </a:r>
            <a:r>
              <a:rPr lang="ru-RU" dirty="0"/>
              <a:t>® </a:t>
            </a:r>
            <a:r>
              <a:rPr lang="en-US" dirty="0" smtClean="0"/>
              <a:t>TBB</a:t>
            </a:r>
            <a:r>
              <a:rPr lang="ru-RU" dirty="0" smtClean="0"/>
              <a:t> </a:t>
            </a:r>
            <a:r>
              <a:rPr lang="en-US" dirty="0" smtClean="0"/>
              <a:t>library</a:t>
            </a:r>
            <a:endParaRPr lang="ru-RU" dirty="0"/>
          </a:p>
        </p:txBody>
      </p:sp>
      <p:sp>
        <p:nvSpPr>
          <p:cNvPr id="5" name="Текст 4"/>
          <p:cNvSpPr>
            <a:spLocks noGrp="1"/>
          </p:cNvSpPr>
          <p:nvPr>
            <p:ph type="body" idx="1"/>
          </p:nvPr>
        </p:nvSpPr>
        <p:spPr>
          <a:xfrm>
            <a:off x="782638" y="1412776"/>
            <a:ext cx="8420100" cy="1500187"/>
          </a:xfrm>
        </p:spPr>
        <p:txBody>
          <a:bodyPr/>
          <a:lstStyle/>
          <a:p>
            <a:r>
              <a:rPr lang="en-US" dirty="0"/>
              <a:t>Software implementation</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2956937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Parallel version</a:t>
            </a:r>
            <a:r>
              <a:rPr lang="ru-RU" dirty="0" smtClean="0"/>
              <a:t>. </a:t>
            </a:r>
            <a:r>
              <a:rPr lang="en-US" dirty="0" smtClean="0"/>
              <a:t>Project creation</a:t>
            </a:r>
            <a:endParaRPr lang="ru-RU" dirty="0"/>
          </a:p>
        </p:txBody>
      </p:sp>
      <p:sp>
        <p:nvSpPr>
          <p:cNvPr id="3" name="Объект 2"/>
          <p:cNvSpPr>
            <a:spLocks noGrp="1"/>
          </p:cNvSpPr>
          <p:nvPr>
            <p:ph idx="1"/>
          </p:nvPr>
        </p:nvSpPr>
        <p:spPr/>
        <p:txBody>
          <a:bodyPr/>
          <a:lstStyle/>
          <a:p>
            <a:r>
              <a:rPr lang="en-US" dirty="0" smtClean="0"/>
              <a:t>Let us create a project </a:t>
            </a:r>
            <a:r>
              <a:rPr lang="ru-RU" b="1" dirty="0"/>
              <a:t>03_</a:t>
            </a:r>
            <a:r>
              <a:rPr lang="en-US" b="1" dirty="0" smtClean="0"/>
              <a:t>TBB</a:t>
            </a:r>
            <a:r>
              <a:rPr lang="ru-RU" dirty="0" smtClean="0"/>
              <a:t> </a:t>
            </a:r>
            <a:r>
              <a:rPr lang="en-US" dirty="0" smtClean="0"/>
              <a:t>within the solution </a:t>
            </a:r>
            <a:r>
              <a:rPr lang="ru-RU" b="1" dirty="0" smtClean="0"/>
              <a:t>15_SparseMatrDenseVec</a:t>
            </a:r>
            <a:r>
              <a:rPr lang="ru-RU" dirty="0" smtClean="0"/>
              <a:t>. </a:t>
            </a:r>
            <a:r>
              <a:rPr lang="en-US" dirty="0" smtClean="0"/>
              <a:t>Then add the files similar to those created when developing the previous implementation to the project. Copy the source code designed for the sequential version to them</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604686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solidFill>
                  <a:schemeClr val="tx1"/>
                </a:solidFill>
              </a:rPr>
              <a:t>TBB library installation in MS VS 2008 project </a:t>
            </a:r>
            <a:endParaRPr lang="ru-RU" dirty="0">
              <a:solidFill>
                <a:schemeClr val="tx1"/>
              </a:solidFill>
            </a:endParaRPr>
          </a:p>
        </p:txBody>
      </p:sp>
      <p:sp>
        <p:nvSpPr>
          <p:cNvPr id="3" name="Объект 2"/>
          <p:cNvSpPr>
            <a:spLocks noGrp="1"/>
          </p:cNvSpPr>
          <p:nvPr>
            <p:ph idx="1"/>
          </p:nvPr>
        </p:nvSpPr>
        <p:spPr/>
        <p:txBody>
          <a:bodyPr/>
          <a:lstStyle/>
          <a:p>
            <a:pPr marL="400050"/>
            <a:r>
              <a:rPr lang="en-US" dirty="0"/>
              <a:t>Set the path to the TBB library </a:t>
            </a:r>
            <a:r>
              <a:rPr lang="en-US" dirty="0" smtClean="0"/>
              <a:t>header </a:t>
            </a:r>
            <a:r>
              <a:rPr lang="en-US" dirty="0"/>
              <a:t>files </a:t>
            </a:r>
            <a:r>
              <a:rPr lang="ru-RU" dirty="0" smtClean="0"/>
              <a:t>(</a:t>
            </a:r>
            <a:r>
              <a:rPr lang="en-US" b="1" dirty="0"/>
              <a:t>Configuration Properties</a:t>
            </a:r>
            <a:r>
              <a:rPr lang="ru-RU" b="1" dirty="0"/>
              <a:t>→</a:t>
            </a:r>
            <a:r>
              <a:rPr lang="en-US" b="1" dirty="0"/>
              <a:t>C</a:t>
            </a:r>
            <a:r>
              <a:rPr lang="ru-RU" b="1" dirty="0"/>
              <a:t>/</a:t>
            </a:r>
            <a:r>
              <a:rPr lang="en-US" b="1" dirty="0"/>
              <a:t>C</a:t>
            </a:r>
            <a:r>
              <a:rPr lang="ru-RU" b="1" dirty="0"/>
              <a:t>++→</a:t>
            </a:r>
            <a:r>
              <a:rPr lang="en-US" b="1" dirty="0"/>
              <a:t>General</a:t>
            </a:r>
            <a:r>
              <a:rPr lang="ru-RU" b="1" dirty="0"/>
              <a:t>→ </a:t>
            </a:r>
            <a:r>
              <a:rPr lang="en-US" b="1" dirty="0"/>
              <a:t>Additional Include Directories</a:t>
            </a:r>
            <a:r>
              <a:rPr lang="ru-RU" dirty="0" smtClean="0"/>
              <a:t>).</a:t>
            </a:r>
          </a:p>
          <a:p>
            <a:pPr marL="400050"/>
            <a:r>
              <a:rPr lang="en-US" dirty="0"/>
              <a:t>Set the path to </a:t>
            </a:r>
            <a:r>
              <a:rPr lang="en-US" dirty="0" smtClean="0"/>
              <a:t>the </a:t>
            </a:r>
            <a:r>
              <a:rPr lang="en-US" b="1" dirty="0" smtClean="0"/>
              <a:t>.lib</a:t>
            </a:r>
            <a:r>
              <a:rPr lang="en-US" dirty="0" smtClean="0"/>
              <a:t> files (</a:t>
            </a:r>
            <a:r>
              <a:rPr lang="en-US" b="1" dirty="0" smtClean="0"/>
              <a:t>Configuration </a:t>
            </a:r>
            <a:r>
              <a:rPr lang="en-US" b="1" dirty="0" err="1"/>
              <a:t>Properties→Linker</a:t>
            </a:r>
            <a:r>
              <a:rPr lang="en-US" b="1" dirty="0"/>
              <a:t> →</a:t>
            </a:r>
            <a:r>
              <a:rPr lang="en-US" b="1" dirty="0" err="1"/>
              <a:t>General→Additional</a:t>
            </a:r>
            <a:r>
              <a:rPr lang="en-US" b="1" dirty="0"/>
              <a:t> Library Directories</a:t>
            </a:r>
            <a:r>
              <a:rPr lang="en-US" dirty="0" smtClean="0"/>
              <a:t>).</a:t>
            </a:r>
            <a:endParaRPr lang="ru-RU" dirty="0" smtClean="0"/>
          </a:p>
          <a:p>
            <a:pPr marL="400050"/>
            <a:r>
              <a:rPr lang="en-US" dirty="0" smtClean="0"/>
              <a:t>Specify the library name </a:t>
            </a:r>
            <a:r>
              <a:rPr lang="en-US" b="1" dirty="0" smtClean="0"/>
              <a:t>tbb.lib </a:t>
            </a:r>
            <a:r>
              <a:rPr lang="en-US" dirty="0"/>
              <a:t>with which </a:t>
            </a:r>
            <a:r>
              <a:rPr lang="en-US" dirty="0" smtClean="0"/>
              <a:t>the project will be linked (</a:t>
            </a:r>
            <a:r>
              <a:rPr lang="en-US" b="1" dirty="0"/>
              <a:t>Configuration </a:t>
            </a:r>
            <a:r>
              <a:rPr lang="en-US" b="1" dirty="0" err="1"/>
              <a:t>Properties→Linker</a:t>
            </a:r>
            <a:r>
              <a:rPr lang="en-US" b="1" dirty="0"/>
              <a:t>→ </a:t>
            </a:r>
            <a:r>
              <a:rPr lang="en-US" b="1" dirty="0" err="1"/>
              <a:t>Input→Additional</a:t>
            </a:r>
            <a:r>
              <a:rPr lang="en-US" b="1" dirty="0"/>
              <a:t> Dependencies</a:t>
            </a:r>
            <a:r>
              <a:rPr lang="en-US" dirty="0"/>
              <a:t>).</a:t>
            </a:r>
            <a:endParaRPr lang="ru-RU" dirty="0"/>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9533832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Inclusion of</a:t>
            </a:r>
            <a:r>
              <a:rPr lang="ru-RU" dirty="0" smtClean="0"/>
              <a:t> </a:t>
            </a:r>
            <a:r>
              <a:rPr lang="en-US" dirty="0" smtClean="0"/>
              <a:t>the </a:t>
            </a:r>
            <a:r>
              <a:rPr lang="en-US" dirty="0"/>
              <a:t>TBB </a:t>
            </a:r>
            <a:r>
              <a:rPr lang="en-US" dirty="0" smtClean="0"/>
              <a:t>library header files</a:t>
            </a:r>
            <a:endParaRPr lang="ru-RU" dirty="0"/>
          </a:p>
        </p:txBody>
      </p:sp>
      <p:sp>
        <p:nvSpPr>
          <p:cNvPr id="3" name="Объект 2"/>
          <p:cNvSpPr>
            <a:spLocks noGrp="1"/>
          </p:cNvSpPr>
          <p:nvPr>
            <p:ph idx="1"/>
          </p:nvPr>
        </p:nvSpPr>
        <p:spPr/>
        <p:txBody>
          <a:bodyPr/>
          <a:lstStyle/>
          <a:p>
            <a:r>
              <a:rPr lang="en-US" dirty="0" smtClean="0"/>
              <a:t>In the file with the multiplication function declaration </a:t>
            </a:r>
            <a:r>
              <a:rPr lang="ru-RU" dirty="0"/>
              <a:t>(</a:t>
            </a:r>
            <a:r>
              <a:rPr lang="en-US" b="1" dirty="0"/>
              <a:t>sparse</a:t>
            </a:r>
            <a:r>
              <a:rPr lang="ru-RU" b="1" dirty="0"/>
              <a:t>.</a:t>
            </a:r>
            <a:r>
              <a:rPr lang="en-US" b="1" dirty="0"/>
              <a:t>h</a:t>
            </a:r>
            <a:r>
              <a:rPr lang="ru-RU" dirty="0"/>
              <a:t>) </a:t>
            </a:r>
            <a:r>
              <a:rPr lang="en-US" dirty="0" smtClean="0"/>
              <a:t>specify the </a:t>
            </a:r>
            <a:r>
              <a:rPr lang="en-US" dirty="0"/>
              <a:t>necessary </a:t>
            </a:r>
            <a:r>
              <a:rPr lang="en-US" dirty="0" smtClean="0"/>
              <a:t>header</a:t>
            </a:r>
            <a:r>
              <a:rPr lang="ru-RU" dirty="0" smtClean="0"/>
              <a:t> </a:t>
            </a:r>
            <a:r>
              <a:rPr lang="en-US" dirty="0"/>
              <a:t>files </a:t>
            </a:r>
            <a:r>
              <a:rPr lang="en-US" dirty="0" smtClean="0"/>
              <a:t>of the library, which contain the definition of the function </a:t>
            </a:r>
            <a:r>
              <a:rPr lang="ru-RU" b="1" dirty="0" err="1" smtClean="0"/>
              <a:t>parallel_for</a:t>
            </a:r>
            <a:r>
              <a:rPr lang="ru-RU" dirty="0" smtClean="0"/>
              <a:t>, </a:t>
            </a:r>
            <a:r>
              <a:rPr lang="en-US" dirty="0" smtClean="0"/>
              <a:t>one-dimensional iteration space and function </a:t>
            </a:r>
            <a:r>
              <a:rPr lang="ru-RU" b="1" dirty="0" err="1"/>
              <a:t>tbb</a:t>
            </a:r>
            <a:r>
              <a:rPr lang="ru-RU" b="1" dirty="0"/>
              <a:t>::</a:t>
            </a:r>
            <a:r>
              <a:rPr lang="ru-RU" b="1" dirty="0" err="1"/>
              <a:t>affinity_partitioner</a:t>
            </a:r>
            <a:r>
              <a:rPr lang="ru-RU" b="1" dirty="0" smtClean="0"/>
              <a:t>()</a:t>
            </a:r>
            <a:r>
              <a:rPr lang="en-US" dirty="0" smtClean="0"/>
              <a:t> for dynamic load balancing.</a:t>
            </a:r>
            <a:endParaRPr lang="ru-RU" dirty="0"/>
          </a:p>
          <a:p>
            <a:endParaRPr lang="ru-RU" dirty="0"/>
          </a:p>
        </p:txBody>
      </p:sp>
      <p:sp>
        <p:nvSpPr>
          <p:cNvPr id="4" name="Rectangle 1"/>
          <p:cNvSpPr>
            <a:spLocks noChangeArrowheads="1"/>
          </p:cNvSpPr>
          <p:nvPr/>
        </p:nvSpPr>
        <p:spPr bwMode="auto">
          <a:xfrm>
            <a:off x="719013" y="3321571"/>
            <a:ext cx="8626475"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a:solidFill>
                  <a:srgbClr val="3333FF"/>
                </a:solidFill>
                <a:latin typeface="Courier New" pitchFamily="49" charset="0"/>
                <a:cs typeface="Courier New" pitchFamily="49" charset="0"/>
              </a:rPr>
              <a:t>#include</a:t>
            </a:r>
            <a:r>
              <a:rPr lang="en-US" sz="2000" b="1" dirty="0">
                <a:latin typeface="Courier New" pitchFamily="49" charset="0"/>
                <a:cs typeface="Courier New" pitchFamily="49" charset="0"/>
              </a:rPr>
              <a:t> </a:t>
            </a:r>
            <a:r>
              <a:rPr lang="en-US" sz="2000" b="1" dirty="0">
                <a:solidFill>
                  <a:srgbClr val="A31515"/>
                </a:solidFill>
                <a:latin typeface="Courier New" pitchFamily="49" charset="0"/>
                <a:cs typeface="Courier New" pitchFamily="49" charset="0"/>
              </a:rPr>
              <a:t>"</a:t>
            </a:r>
            <a:r>
              <a:rPr lang="en-US" sz="2000" b="1" dirty="0" err="1">
                <a:solidFill>
                  <a:srgbClr val="A31515"/>
                </a:solidFill>
                <a:latin typeface="Courier New" pitchFamily="49" charset="0"/>
                <a:cs typeface="Courier New" pitchFamily="49" charset="0"/>
              </a:rPr>
              <a:t>tbb</a:t>
            </a:r>
            <a:r>
              <a:rPr lang="en-US" sz="2000" b="1" dirty="0">
                <a:solidFill>
                  <a:srgbClr val="A31515"/>
                </a:solidFill>
                <a:latin typeface="Courier New" pitchFamily="49" charset="0"/>
                <a:cs typeface="Courier New" pitchFamily="49" charset="0"/>
              </a:rPr>
              <a:t>/</a:t>
            </a:r>
            <a:r>
              <a:rPr lang="en-US" sz="2000" b="1" dirty="0" err="1">
                <a:solidFill>
                  <a:srgbClr val="A31515"/>
                </a:solidFill>
                <a:latin typeface="Courier New" pitchFamily="49" charset="0"/>
                <a:cs typeface="Courier New" pitchFamily="49" charset="0"/>
              </a:rPr>
              <a:t>parallel_for.h</a:t>
            </a:r>
            <a:r>
              <a:rPr lang="en-US" sz="2000" b="1" dirty="0">
                <a:solidFill>
                  <a:srgbClr val="A31515"/>
                </a:solidFill>
                <a:latin typeface="Courier New" pitchFamily="49" charset="0"/>
                <a:cs typeface="Courier New" pitchFamily="49" charset="0"/>
              </a:rPr>
              <a:t>"</a:t>
            </a:r>
            <a:endParaRPr lang="ru-RU" sz="2000" b="1" dirty="0">
              <a:solidFill>
                <a:srgbClr val="A31515"/>
              </a:solidFill>
              <a:latin typeface="Courier New" pitchFamily="49" charset="0"/>
              <a:cs typeface="Courier New" pitchFamily="49" charset="0"/>
            </a:endParaRPr>
          </a:p>
          <a:p>
            <a:r>
              <a:rPr lang="en-US" sz="2000" b="1" dirty="0">
                <a:solidFill>
                  <a:srgbClr val="3333FF"/>
                </a:solidFill>
                <a:latin typeface="Courier New" pitchFamily="49" charset="0"/>
                <a:cs typeface="Courier New" pitchFamily="49" charset="0"/>
              </a:rPr>
              <a:t>#include</a:t>
            </a:r>
            <a:r>
              <a:rPr lang="en-US" sz="2000" b="1" dirty="0">
                <a:latin typeface="Courier New" pitchFamily="49" charset="0"/>
                <a:cs typeface="Courier New" pitchFamily="49" charset="0"/>
              </a:rPr>
              <a:t> </a:t>
            </a:r>
            <a:r>
              <a:rPr lang="en-US" sz="2000" b="1" dirty="0">
                <a:solidFill>
                  <a:srgbClr val="A31515"/>
                </a:solidFill>
                <a:latin typeface="Courier New" pitchFamily="49" charset="0"/>
                <a:cs typeface="Courier New" pitchFamily="49" charset="0"/>
              </a:rPr>
              <a:t>"</a:t>
            </a:r>
            <a:r>
              <a:rPr lang="en-US" sz="2000" b="1" dirty="0" err="1">
                <a:solidFill>
                  <a:srgbClr val="A31515"/>
                </a:solidFill>
                <a:latin typeface="Courier New" pitchFamily="49" charset="0"/>
                <a:cs typeface="Courier New" pitchFamily="49" charset="0"/>
              </a:rPr>
              <a:t>tbb</a:t>
            </a:r>
            <a:r>
              <a:rPr lang="en-US" sz="2000" b="1" dirty="0">
                <a:solidFill>
                  <a:srgbClr val="A31515"/>
                </a:solidFill>
                <a:latin typeface="Courier New" pitchFamily="49" charset="0"/>
                <a:cs typeface="Courier New" pitchFamily="49" charset="0"/>
              </a:rPr>
              <a:t>/</a:t>
            </a:r>
            <a:r>
              <a:rPr lang="en-US" sz="2000" b="1" dirty="0" err="1">
                <a:solidFill>
                  <a:srgbClr val="A31515"/>
                </a:solidFill>
                <a:latin typeface="Courier New" pitchFamily="49" charset="0"/>
                <a:cs typeface="Courier New" pitchFamily="49" charset="0"/>
              </a:rPr>
              <a:t>blocked_range.h</a:t>
            </a:r>
            <a:r>
              <a:rPr lang="en-US" sz="2000" b="1" dirty="0">
                <a:solidFill>
                  <a:srgbClr val="A31515"/>
                </a:solidFill>
                <a:latin typeface="Courier New" pitchFamily="49" charset="0"/>
                <a:cs typeface="Courier New" pitchFamily="49" charset="0"/>
              </a:rPr>
              <a:t>"</a:t>
            </a:r>
            <a:endParaRPr lang="ru-RU" sz="2000" b="1" dirty="0">
              <a:solidFill>
                <a:srgbClr val="A31515"/>
              </a:solidFill>
              <a:latin typeface="Courier New" pitchFamily="49" charset="0"/>
              <a:cs typeface="Courier New" pitchFamily="49" charset="0"/>
            </a:endParaRPr>
          </a:p>
          <a:p>
            <a:r>
              <a:rPr lang="ru-RU" sz="2000" b="1" dirty="0">
                <a:solidFill>
                  <a:srgbClr val="3333FF"/>
                </a:solidFill>
                <a:latin typeface="Courier New" pitchFamily="49" charset="0"/>
                <a:cs typeface="Courier New" pitchFamily="49" charset="0"/>
              </a:rPr>
              <a:t>#</a:t>
            </a:r>
            <a:r>
              <a:rPr lang="ru-RU" sz="2000" b="1" dirty="0" err="1">
                <a:solidFill>
                  <a:srgbClr val="3333FF"/>
                </a:solidFill>
                <a:latin typeface="Courier New" pitchFamily="49" charset="0"/>
                <a:cs typeface="Courier New" pitchFamily="49" charset="0"/>
              </a:rPr>
              <a:t>include</a:t>
            </a:r>
            <a:r>
              <a:rPr lang="ru-RU" sz="2000" b="1" dirty="0">
                <a:latin typeface="Courier New" pitchFamily="49" charset="0"/>
                <a:cs typeface="Courier New" pitchFamily="49" charset="0"/>
              </a:rPr>
              <a:t> </a:t>
            </a:r>
            <a:r>
              <a:rPr lang="ru-RU" sz="2000" b="1" dirty="0">
                <a:solidFill>
                  <a:srgbClr val="A31515"/>
                </a:solidFill>
                <a:latin typeface="Courier New" pitchFamily="49" charset="0"/>
                <a:cs typeface="Courier New" pitchFamily="49" charset="0"/>
              </a:rPr>
              <a:t>"</a:t>
            </a:r>
            <a:r>
              <a:rPr lang="ru-RU" sz="2000" b="1" dirty="0" err="1">
                <a:solidFill>
                  <a:srgbClr val="A31515"/>
                </a:solidFill>
                <a:latin typeface="Courier New" pitchFamily="49" charset="0"/>
                <a:cs typeface="Courier New" pitchFamily="49" charset="0"/>
              </a:rPr>
              <a:t>tbb</a:t>
            </a:r>
            <a:r>
              <a:rPr lang="ru-RU" sz="2000" b="1" dirty="0">
                <a:solidFill>
                  <a:srgbClr val="A31515"/>
                </a:solidFill>
                <a:latin typeface="Courier New" pitchFamily="49" charset="0"/>
                <a:cs typeface="Courier New" pitchFamily="49" charset="0"/>
              </a:rPr>
              <a:t>/</a:t>
            </a:r>
            <a:r>
              <a:rPr lang="ru-RU" sz="2000" b="1" dirty="0" err="1">
                <a:solidFill>
                  <a:srgbClr val="A31515"/>
                </a:solidFill>
                <a:latin typeface="Courier New" pitchFamily="49" charset="0"/>
                <a:cs typeface="Courier New" pitchFamily="49" charset="0"/>
              </a:rPr>
              <a:t>partitioner.h</a:t>
            </a:r>
            <a:r>
              <a:rPr lang="ru-RU" sz="2000" b="1" dirty="0">
                <a:solidFill>
                  <a:srgbClr val="A31515"/>
                </a:solidFill>
                <a:latin typeface="Courier New" pitchFamily="49" charset="0"/>
                <a:cs typeface="Courier New" pitchFamily="49" charset="0"/>
              </a:rPr>
              <a:t>"</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7861689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a:t>
            </a:r>
            <a:r>
              <a:rPr lang="en-US" dirty="0" smtClean="0"/>
              <a:t>version </a:t>
            </a:r>
            <a:r>
              <a:rPr lang="ru-RU" dirty="0" smtClean="0"/>
              <a:t>(1)</a:t>
            </a:r>
            <a:endParaRPr lang="ru-RU" dirty="0"/>
          </a:p>
        </p:txBody>
      </p:sp>
      <p:sp>
        <p:nvSpPr>
          <p:cNvPr id="3" name="Объект 2"/>
          <p:cNvSpPr>
            <a:spLocks noGrp="1"/>
          </p:cNvSpPr>
          <p:nvPr>
            <p:ph idx="1"/>
          </p:nvPr>
        </p:nvSpPr>
        <p:spPr/>
        <p:txBody>
          <a:bodyPr/>
          <a:lstStyle/>
          <a:p>
            <a:r>
              <a:rPr lang="en-US" dirty="0" smtClean="0"/>
              <a:t>We will use the </a:t>
            </a:r>
            <a:r>
              <a:rPr lang="en-US" dirty="0" err="1" smtClean="0"/>
              <a:t>rowwise</a:t>
            </a:r>
            <a:r>
              <a:rPr lang="en-US" dirty="0" smtClean="0"/>
              <a:t> parallelization scheme </a:t>
            </a:r>
            <a:r>
              <a:rPr lang="ru-RU" dirty="0" smtClean="0"/>
              <a:t>(</a:t>
            </a:r>
            <a:r>
              <a:rPr lang="en-US" dirty="0" smtClean="0"/>
              <a:t>corresponding to the outer loop of the sequential implementation</a:t>
            </a:r>
            <a:r>
              <a:rPr lang="ru-RU" dirty="0" smtClean="0"/>
              <a:t>).</a:t>
            </a:r>
            <a:endParaRPr lang="ru-RU" dirty="0"/>
          </a:p>
          <a:p>
            <a:endParaRPr lang="ru-RU" dirty="0" smtClean="0"/>
          </a:p>
          <a:p>
            <a:r>
              <a:rPr lang="en-US" dirty="0"/>
              <a:t>The function </a:t>
            </a:r>
            <a:r>
              <a:rPr lang="en-US" b="1" dirty="0" err="1"/>
              <a:t>tbb</a:t>
            </a:r>
            <a:r>
              <a:rPr lang="en-US" b="1" dirty="0"/>
              <a:t>::</a:t>
            </a:r>
            <a:r>
              <a:rPr lang="en-US" b="1" dirty="0" err="1"/>
              <a:t>parallel_for</a:t>
            </a:r>
            <a:r>
              <a:rPr lang="en-US" dirty="0"/>
              <a:t> is used for parallelizing the loops with a known number of repetitions. This function takes an iteration space and </a:t>
            </a:r>
            <a:r>
              <a:rPr lang="en-US" dirty="0" smtClean="0"/>
              <a:t>instance </a:t>
            </a:r>
            <a:r>
              <a:rPr lang="en-US" dirty="0"/>
              <a:t>of a function class as input parameters</a:t>
            </a:r>
            <a:r>
              <a:rPr lang="en-US" dirty="0" smtClean="0"/>
              <a:t>.</a:t>
            </a:r>
            <a:endParaRPr lang="ru-RU" dirty="0" smtClean="0"/>
          </a:p>
          <a:p>
            <a:r>
              <a:rPr lang="en-US" dirty="0"/>
              <a:t>The standard one-dimensional iteration space realized in the TBB library will be used as the iteration space</a:t>
            </a:r>
            <a:r>
              <a:rPr lang="en-US"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893043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a:t>
            </a:r>
            <a:r>
              <a:rPr lang="en-US" dirty="0" smtClean="0"/>
              <a:t>version </a:t>
            </a:r>
            <a:r>
              <a:rPr lang="ru-RU" dirty="0" smtClean="0"/>
              <a:t>(2)</a:t>
            </a:r>
            <a:endParaRPr lang="ru-RU" dirty="0"/>
          </a:p>
        </p:txBody>
      </p:sp>
      <p:sp>
        <p:nvSpPr>
          <p:cNvPr id="3" name="Объект 2"/>
          <p:cNvSpPr>
            <a:spLocks noGrp="1"/>
          </p:cNvSpPr>
          <p:nvPr>
            <p:ph idx="1"/>
          </p:nvPr>
        </p:nvSpPr>
        <p:spPr/>
        <p:txBody>
          <a:bodyPr/>
          <a:lstStyle/>
          <a:p>
            <a:r>
              <a:rPr lang="en-US" dirty="0" smtClean="0"/>
              <a:t>The function class </a:t>
            </a:r>
            <a:r>
              <a:rPr lang="en-US" dirty="0"/>
              <a:t>contains the following fields: the CRS-format matrix, vector by which the matrix is multiplied and resulting </a:t>
            </a:r>
            <a:r>
              <a:rPr lang="en-US" dirty="0" smtClean="0"/>
              <a:t>vector.</a:t>
            </a:r>
          </a:p>
          <a:p>
            <a:r>
              <a:rPr lang="en-US" dirty="0"/>
              <a:t>The constructor and the method </a:t>
            </a:r>
            <a:r>
              <a:rPr lang="en-US" b="1" dirty="0"/>
              <a:t>operator() </a:t>
            </a:r>
            <a:r>
              <a:rPr lang="en-US" dirty="0"/>
              <a:t>must be implemented in the class. The last one takes </a:t>
            </a:r>
            <a:r>
              <a:rPr lang="en-US" dirty="0" smtClean="0"/>
              <a:t>the iteration </a:t>
            </a:r>
            <a:r>
              <a:rPr lang="en-US" dirty="0"/>
              <a:t>space as an argument. </a:t>
            </a:r>
            <a:r>
              <a:rPr lang="en-US" dirty="0" smtClean="0"/>
              <a:t> The software implementation of the function class is presented below. </a:t>
            </a:r>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8527260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Function class implementation </a:t>
            </a:r>
            <a:r>
              <a:rPr lang="ru-RU" dirty="0" smtClean="0"/>
              <a:t>(1)</a:t>
            </a:r>
            <a:endParaRPr lang="ru-RU" dirty="0"/>
          </a:p>
        </p:txBody>
      </p:sp>
      <p:sp>
        <p:nvSpPr>
          <p:cNvPr id="4" name="Rectangle 1"/>
          <p:cNvSpPr>
            <a:spLocks noChangeArrowheads="1"/>
          </p:cNvSpPr>
          <p:nvPr/>
        </p:nvSpPr>
        <p:spPr bwMode="auto">
          <a:xfrm>
            <a:off x="738013" y="1412776"/>
            <a:ext cx="8626475" cy="4708981"/>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a:solidFill>
                  <a:srgbClr val="3333FF"/>
                </a:solidFill>
                <a:latin typeface="Courier New" pitchFamily="49" charset="0"/>
                <a:cs typeface="Courier New" pitchFamily="49" charset="0"/>
              </a:rPr>
              <a:t>class</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MultiplicateFunctor</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a:t>
            </a:r>
          </a:p>
          <a:p>
            <a:r>
              <a:rPr lang="en-US" sz="2000" b="1" dirty="0">
                <a:solidFill>
                  <a:srgbClr val="3333FF"/>
                </a:solidFill>
                <a:latin typeface="Courier New" pitchFamily="49" charset="0"/>
                <a:cs typeface="Courier New" pitchFamily="49" charset="0"/>
              </a:rPr>
              <a:t>private</a:t>
            </a:r>
            <a:r>
              <a:rPr lang="ru-RU" sz="2000" b="1" dirty="0">
                <a:latin typeface="Courier New" pitchFamily="49" charset="0"/>
                <a:cs typeface="Courier New" pitchFamily="49" charset="0"/>
              </a:rPr>
              <a:t>:</a:t>
            </a:r>
          </a:p>
          <a:p>
            <a:r>
              <a:rPr lang="ru-RU" sz="2000" b="1" dirty="0">
                <a:latin typeface="Courier New" pitchFamily="49" charset="0"/>
                <a:cs typeface="Courier New" pitchFamily="49" charset="0"/>
              </a:rPr>
              <a:t>  </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a:t>
            </a:r>
            <a:r>
              <a:rPr lang="ru-RU" sz="2000" b="1" dirty="0">
                <a:latin typeface="Courier New" pitchFamily="49" charset="0"/>
                <a:cs typeface="Courier New" pitchFamily="49" charset="0"/>
              </a:rPr>
              <a:t>;</a:t>
            </a:r>
          </a:p>
          <a:p>
            <a:r>
              <a:rPr lang="ru-RU"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*x;</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*b;</a:t>
            </a:r>
            <a:endParaRPr lang="ru-RU" sz="2000" b="1" dirty="0">
              <a:latin typeface="Courier New" pitchFamily="49" charset="0"/>
              <a:cs typeface="Courier New" pitchFamily="49" charset="0"/>
            </a:endParaRPr>
          </a:p>
          <a:p>
            <a:r>
              <a:rPr lang="en-US" sz="2000" b="1" dirty="0">
                <a:solidFill>
                  <a:srgbClr val="3333FF"/>
                </a:solidFill>
                <a:latin typeface="Courier New" pitchFamily="49" charset="0"/>
                <a:cs typeface="Courier New" pitchFamily="49" charset="0"/>
              </a:rPr>
              <a:t>public</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MultiplicateFunctor</a:t>
            </a:r>
            <a:r>
              <a:rPr lang="en-US" sz="2000" b="1" dirty="0">
                <a:latin typeface="Courier New" pitchFamily="49" charset="0"/>
                <a:cs typeface="Courier New" pitchFamily="49" charset="0"/>
              </a:rPr>
              <a:t>(</a:t>
            </a:r>
            <a:r>
              <a:rPr lang="en-US" sz="2000" b="1" dirty="0" err="1">
                <a:solidFill>
                  <a:srgbClr val="3333FF"/>
                </a:solidFill>
                <a:latin typeface="Courier New" pitchFamily="49" charset="0"/>
                <a:cs typeface="Courier New" pitchFamily="49" charset="0"/>
              </a:rPr>
              <a:t>const</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_A,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*_x,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*_b)</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 = _A;</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x = _x;</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b = _b;</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a:t>
            </a:r>
          </a:p>
          <a:p>
            <a:r>
              <a:rPr lang="en-US" sz="2000" b="1" dirty="0" smtClean="0">
                <a:latin typeface="Courier New" pitchFamily="49" charset="0"/>
                <a:cs typeface="Courier New" pitchFamily="49" charset="0"/>
              </a:rPr>
              <a:t>…</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7644536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a:t>. </a:t>
            </a:r>
            <a:r>
              <a:rPr lang="en-US" dirty="0"/>
              <a:t>Function class </a:t>
            </a:r>
            <a:r>
              <a:rPr lang="en-US" dirty="0" smtClean="0"/>
              <a:t>implementation </a:t>
            </a:r>
            <a:r>
              <a:rPr lang="ru-RU" dirty="0" smtClean="0"/>
              <a:t>(2)</a:t>
            </a:r>
            <a:endParaRPr lang="ru-RU" dirty="0"/>
          </a:p>
        </p:txBody>
      </p:sp>
      <p:sp>
        <p:nvSpPr>
          <p:cNvPr id="4" name="Rectangle 1"/>
          <p:cNvSpPr>
            <a:spLocks noChangeArrowheads="1"/>
          </p:cNvSpPr>
          <p:nvPr/>
        </p:nvSpPr>
        <p:spPr bwMode="auto">
          <a:xfrm>
            <a:off x="693861" y="1412776"/>
            <a:ext cx="8626475" cy="347787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smtClean="0">
                <a:solidFill>
                  <a:srgbClr val="3333FF"/>
                </a:solidFill>
                <a:latin typeface="Courier New" pitchFamily="49" charset="0"/>
                <a:cs typeface="Courier New" pitchFamily="49" charset="0"/>
              </a:rPr>
              <a:t>void</a:t>
            </a:r>
            <a:r>
              <a:rPr lang="en-US" sz="2000" b="1" dirty="0" smtClean="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operator</a:t>
            </a:r>
            <a:r>
              <a:rPr lang="en-US" sz="2000" b="1" dirty="0" smtClean="0">
                <a:latin typeface="Courier New" pitchFamily="49" charset="0"/>
                <a:cs typeface="Courier New" pitchFamily="49" charset="0"/>
              </a:rPr>
              <a:t>()(</a:t>
            </a:r>
            <a:r>
              <a:rPr lang="en-US" sz="2000" b="1" dirty="0" err="1" smtClean="0">
                <a:solidFill>
                  <a:srgbClr val="3333FF"/>
                </a:solidFill>
                <a:latin typeface="Courier New" pitchFamily="49" charset="0"/>
                <a:cs typeface="Courier New" pitchFamily="49" charset="0"/>
              </a:rPr>
              <a:t>const</a:t>
            </a:r>
            <a:r>
              <a:rPr lang="en-US" sz="2000" b="1" dirty="0" smtClean="0">
                <a:solidFill>
                  <a:srgbClr val="3333FF"/>
                </a:solidFill>
                <a:latin typeface="Courier New" pitchFamily="49" charset="0"/>
                <a:cs typeface="Courier New" pitchFamily="49" charset="0"/>
              </a:rPr>
              <a:t> </a:t>
            </a:r>
            <a:r>
              <a:rPr lang="en-US" sz="2000" b="1" dirty="0" err="1" smtClean="0">
                <a:latin typeface="Courier New" pitchFamily="49" charset="0"/>
                <a:cs typeface="Courier New" pitchFamily="49" charset="0"/>
              </a:rPr>
              <a:t>tbb</a:t>
            </a:r>
            <a:r>
              <a:rPr lang="en-US" sz="2000" b="1" dirty="0" smtClean="0">
                <a:latin typeface="Courier New" pitchFamily="49" charset="0"/>
                <a:cs typeface="Courier New" pitchFamily="49" charset="0"/>
              </a:rPr>
              <a:t>::</a:t>
            </a:r>
            <a:r>
              <a:rPr lang="en-US" sz="2000" b="1" dirty="0" err="1" smtClean="0">
                <a:latin typeface="Courier New" pitchFamily="49" charset="0"/>
                <a:cs typeface="Courier New" pitchFamily="49" charset="0"/>
              </a:rPr>
              <a:t>blocked_range</a:t>
            </a:r>
            <a:r>
              <a:rPr lang="en-US" sz="2000" b="1" dirty="0" smtClean="0">
                <a:latin typeface="Courier New" pitchFamily="49" charset="0"/>
                <a:cs typeface="Courier New" pitchFamily="49" charset="0"/>
              </a:rPr>
              <a:t>&lt;</a:t>
            </a:r>
            <a:r>
              <a:rPr lang="en-US" sz="2000" b="1" dirty="0" err="1" smtClean="0">
                <a:solidFill>
                  <a:srgbClr val="3333FF"/>
                </a:solidFill>
                <a:latin typeface="Courier New" pitchFamily="49" charset="0"/>
                <a:cs typeface="Courier New" pitchFamily="49" charset="0"/>
              </a:rPr>
              <a:t>int</a:t>
            </a:r>
            <a:r>
              <a:rPr lang="en-US" sz="2000" b="1" dirty="0" smtClean="0">
                <a:latin typeface="Courier New" pitchFamily="49" charset="0"/>
                <a:cs typeface="Courier New" pitchFamily="49" charset="0"/>
              </a:rPr>
              <a:t>&gt; &amp;r) </a:t>
            </a:r>
            <a:r>
              <a:rPr lang="en-US" sz="2000" b="1" dirty="0" err="1" smtClean="0">
                <a:solidFill>
                  <a:srgbClr val="3333FF"/>
                </a:solidFill>
                <a:latin typeface="Courier New" pitchFamily="49" charset="0"/>
                <a:cs typeface="Courier New" pitchFamily="49" charset="0"/>
              </a:rPr>
              <a:t>const</a:t>
            </a:r>
            <a:endParaRPr lang="ru-RU" sz="2000" b="1" dirty="0" smtClean="0">
              <a:solidFill>
                <a:srgbClr val="3333FF"/>
              </a:solidFill>
              <a:latin typeface="Courier New" pitchFamily="49" charset="0"/>
              <a:cs typeface="Courier New" pitchFamily="49" charset="0"/>
            </a:endParaRPr>
          </a:p>
          <a:p>
            <a:r>
              <a:rPr lang="en-US" sz="2000" b="1" dirty="0" smtClean="0">
                <a:latin typeface="Courier New" pitchFamily="49" charset="0"/>
                <a:cs typeface="Courier New" pitchFamily="49" charset="0"/>
              </a:rPr>
              <a:t>  {</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err="1" smtClean="0">
                <a:solidFill>
                  <a:srgbClr val="3333FF"/>
                </a:solidFill>
                <a:latin typeface="Courier New" pitchFamily="49" charset="0"/>
                <a:cs typeface="Courier New" pitchFamily="49" charset="0"/>
              </a:rPr>
              <a:t>int</a:t>
            </a:r>
            <a:r>
              <a:rPr lang="en-US" sz="2000" b="1" dirty="0" smtClean="0">
                <a:solidFill>
                  <a:srgbClr val="3333FF"/>
                </a:solidFill>
                <a:latin typeface="Courier New" pitchFamily="49" charset="0"/>
                <a:cs typeface="Courier New" pitchFamily="49" charset="0"/>
              </a:rPr>
              <a:t> </a:t>
            </a:r>
            <a:r>
              <a:rPr lang="en-US" sz="2000" b="1" dirty="0" smtClean="0">
                <a:latin typeface="Courier New" pitchFamily="49" charset="0"/>
                <a:cs typeface="Courier New" pitchFamily="49" charset="0"/>
              </a:rPr>
              <a:t>i, j;</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for</a:t>
            </a:r>
            <a:r>
              <a:rPr lang="en-US" sz="2000" b="1" dirty="0" smtClean="0">
                <a:latin typeface="Courier New" pitchFamily="49" charset="0"/>
                <a:cs typeface="Courier New" pitchFamily="49" charset="0"/>
              </a:rPr>
              <a:t> (i = </a:t>
            </a:r>
            <a:r>
              <a:rPr lang="en-US" sz="2000" b="1" dirty="0" err="1" smtClean="0">
                <a:latin typeface="Courier New" pitchFamily="49" charset="0"/>
                <a:cs typeface="Courier New" pitchFamily="49" charset="0"/>
              </a:rPr>
              <a:t>r.begin</a:t>
            </a:r>
            <a:r>
              <a:rPr lang="en-US" sz="2000" b="1" dirty="0" smtClean="0">
                <a:latin typeface="Courier New" pitchFamily="49" charset="0"/>
                <a:cs typeface="Courier New" pitchFamily="49" charset="0"/>
              </a:rPr>
              <a:t>(); i &lt; </a:t>
            </a:r>
            <a:r>
              <a:rPr lang="en-US" sz="2000" b="1" dirty="0" err="1" smtClean="0">
                <a:latin typeface="Courier New" pitchFamily="49" charset="0"/>
                <a:cs typeface="Courier New" pitchFamily="49" charset="0"/>
              </a:rPr>
              <a:t>r.end</a:t>
            </a:r>
            <a:r>
              <a:rPr lang="en-US" sz="2000" b="1" dirty="0" smtClean="0">
                <a:latin typeface="Courier New" pitchFamily="49" charset="0"/>
                <a:cs typeface="Courier New" pitchFamily="49" charset="0"/>
              </a:rPr>
              <a:t>(); i++)</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b[i] = 0.0;</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for</a:t>
            </a:r>
            <a:r>
              <a:rPr lang="en-US" sz="2000" b="1" dirty="0" smtClean="0">
                <a:latin typeface="Courier New" pitchFamily="49" charset="0"/>
                <a:cs typeface="Courier New" pitchFamily="49" charset="0"/>
              </a:rPr>
              <a:t> (j=</a:t>
            </a:r>
            <a:r>
              <a:rPr lang="en-US" sz="2000" b="1" dirty="0" err="1" smtClean="0">
                <a:latin typeface="Courier New" pitchFamily="49" charset="0"/>
                <a:cs typeface="Courier New" pitchFamily="49" charset="0"/>
              </a:rPr>
              <a:t>A.RowIndex</a:t>
            </a:r>
            <a:r>
              <a:rPr lang="en-US" sz="2000" b="1" dirty="0" smtClean="0">
                <a:latin typeface="Courier New" pitchFamily="49" charset="0"/>
                <a:cs typeface="Courier New" pitchFamily="49" charset="0"/>
              </a:rPr>
              <a:t>[i]; j&lt;</a:t>
            </a:r>
            <a:r>
              <a:rPr lang="en-US" sz="2000" b="1" dirty="0" err="1" smtClean="0">
                <a:latin typeface="Courier New" pitchFamily="49" charset="0"/>
                <a:cs typeface="Courier New" pitchFamily="49" charset="0"/>
              </a:rPr>
              <a:t>A.RowIndex</a:t>
            </a:r>
            <a:r>
              <a:rPr lang="en-US" sz="2000" b="1" dirty="0" smtClean="0">
                <a:latin typeface="Courier New" pitchFamily="49" charset="0"/>
                <a:cs typeface="Courier New" pitchFamily="49" charset="0"/>
              </a:rPr>
              <a:t>[i + 1]; j++)</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b[i] += </a:t>
            </a:r>
            <a:r>
              <a:rPr lang="en-US" sz="2000" b="1" dirty="0" err="1" smtClean="0">
                <a:latin typeface="Courier New" pitchFamily="49" charset="0"/>
                <a:cs typeface="Courier New" pitchFamily="49" charset="0"/>
              </a:rPr>
              <a:t>A.Value</a:t>
            </a:r>
            <a:r>
              <a:rPr lang="en-US" sz="2000" b="1" dirty="0" smtClean="0">
                <a:latin typeface="Courier New" pitchFamily="49" charset="0"/>
                <a:cs typeface="Courier New" pitchFamily="49" charset="0"/>
              </a:rPr>
              <a:t>[j] * x[</a:t>
            </a:r>
            <a:r>
              <a:rPr lang="en-US" sz="2000" b="1" dirty="0" err="1" smtClean="0">
                <a:latin typeface="Courier New" pitchFamily="49" charset="0"/>
                <a:cs typeface="Courier New" pitchFamily="49" charset="0"/>
              </a:rPr>
              <a:t>A.Col</a:t>
            </a:r>
            <a:r>
              <a:rPr lang="en-US" sz="2000" b="1" dirty="0" smtClean="0">
                <a:latin typeface="Courier New" pitchFamily="49" charset="0"/>
                <a:cs typeface="Courier New" pitchFamily="49" charset="0"/>
              </a:rPr>
              <a:t>[j]];</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a:t>
            </a:r>
          </a:p>
          <a:p>
            <a:r>
              <a:rPr lang="ru-RU" sz="2000" b="1" dirty="0" smtClean="0">
                <a:latin typeface="Courier New" pitchFamily="49" charset="0"/>
                <a:cs typeface="Courier New" pitchFamily="49" charset="0"/>
              </a:rPr>
              <a:t>  }</a:t>
            </a:r>
          </a:p>
          <a:p>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522533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Sparse matrix-vector multiplication function</a:t>
            </a:r>
            <a:endParaRPr lang="ru-RU" dirty="0"/>
          </a:p>
        </p:txBody>
      </p:sp>
      <p:sp>
        <p:nvSpPr>
          <p:cNvPr id="3" name="Объект 2"/>
          <p:cNvSpPr>
            <a:spLocks noGrp="1"/>
          </p:cNvSpPr>
          <p:nvPr>
            <p:ph idx="1"/>
          </p:nvPr>
        </p:nvSpPr>
        <p:spPr/>
        <p:txBody>
          <a:bodyPr/>
          <a:lstStyle/>
          <a:p>
            <a:r>
              <a:rPr lang="en-US" dirty="0" smtClean="0"/>
              <a:t>Substitute the nested loops of </a:t>
            </a:r>
            <a:r>
              <a:rPr lang="en-US" dirty="0"/>
              <a:t>the </a:t>
            </a:r>
            <a:r>
              <a:rPr lang="en-US" dirty="0" smtClean="0"/>
              <a:t>sparse </a:t>
            </a:r>
            <a:r>
              <a:rPr lang="en-US" dirty="0"/>
              <a:t>matrix-vector multiplication sequential </a:t>
            </a:r>
            <a:r>
              <a:rPr lang="en-US" dirty="0" smtClean="0"/>
              <a:t>implementation for the function </a:t>
            </a:r>
            <a:r>
              <a:rPr lang="ru-RU" b="1" dirty="0" err="1" smtClean="0"/>
              <a:t>tbb</a:t>
            </a:r>
            <a:r>
              <a:rPr lang="ru-RU" b="1" dirty="0"/>
              <a:t>::</a:t>
            </a:r>
            <a:r>
              <a:rPr lang="ru-RU" b="1" dirty="0" err="1" smtClean="0"/>
              <a:t>parallel_for</a:t>
            </a:r>
            <a:r>
              <a:rPr lang="en-US" b="1" dirty="0" smtClean="0"/>
              <a:t> </a:t>
            </a:r>
            <a:r>
              <a:rPr lang="en-US" dirty="0" smtClean="0"/>
              <a:t>call</a:t>
            </a:r>
            <a:r>
              <a:rPr lang="ru-RU" dirty="0" smtClean="0"/>
              <a:t>.</a:t>
            </a:r>
            <a:endParaRPr lang="ru-RU" dirty="0"/>
          </a:p>
          <a:p>
            <a:endParaRPr lang="ru-RU" dirty="0"/>
          </a:p>
        </p:txBody>
      </p:sp>
      <p:sp>
        <p:nvSpPr>
          <p:cNvPr id="4" name="Rectangle 1"/>
          <p:cNvSpPr>
            <a:spLocks noChangeArrowheads="1"/>
          </p:cNvSpPr>
          <p:nvPr/>
        </p:nvSpPr>
        <p:spPr bwMode="auto">
          <a:xfrm>
            <a:off x="693861" y="2420889"/>
            <a:ext cx="8626475" cy="347787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Multiplicate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*x,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*b,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&amp;time</a:t>
            </a:r>
            <a:r>
              <a:rPr lang="en-US" sz="2000" b="1" dirty="0" smtClean="0">
                <a:latin typeface="Courier New" pitchFamily="49" charset="0"/>
                <a:cs typeface="Courier New" pitchFamily="49" charset="0"/>
              </a:rPr>
              <a:t>) </a:t>
            </a:r>
          </a:p>
          <a:p>
            <a:r>
              <a:rPr lang="en-US" sz="2000" b="1" dirty="0" smtClean="0">
                <a:latin typeface="Courier New" pitchFamily="49" charset="0"/>
                <a:cs typeface="Courier New" pitchFamily="49" charset="0"/>
              </a:rPr>
              <a:t>{</a:t>
            </a: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parallel_for</a:t>
            </a:r>
            <a:r>
              <a:rPr lang="en-US" sz="2000" b="1" dirty="0">
                <a:latin typeface="Courier New" pitchFamily="49" charset="0"/>
                <a:cs typeface="Courier New" pitchFamily="49" charset="0"/>
              </a:rPr>
              <a:t>&lt;</a:t>
            </a:r>
            <a:r>
              <a:rPr lang="en-US" sz="2000" b="1" dirty="0" err="1">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blocked_range</a:t>
            </a:r>
            <a:r>
              <a:rPr lang="en-US" sz="2000" b="1" dirty="0">
                <a:latin typeface="Courier New" pitchFamily="49" charset="0"/>
                <a:cs typeface="Courier New" pitchFamily="49" charset="0"/>
              </a:rPr>
              <a:t>&lt;</a:t>
            </a:r>
            <a:r>
              <a:rPr lang="en-US" sz="2000" b="1" dirty="0" err="1">
                <a:solidFill>
                  <a:srgbClr val="3333FF"/>
                </a:solidFill>
                <a:latin typeface="Courier New" pitchFamily="49" charset="0"/>
                <a:cs typeface="Courier New" pitchFamily="49" charset="0"/>
              </a:rPr>
              <a:t>in</a:t>
            </a:r>
            <a:r>
              <a:rPr lang="en-US" sz="2000" b="1" dirty="0" err="1">
                <a:latin typeface="Courier New" pitchFamily="49" charset="0"/>
                <a:cs typeface="Courier New" pitchFamily="49" charset="0"/>
              </a:rPr>
              <a:t>t</a:t>
            </a:r>
            <a:r>
              <a:rPr lang="en-US" sz="2000" b="1" dirty="0">
                <a:latin typeface="Courier New" pitchFamily="49" charset="0"/>
                <a:cs typeface="Courier New" pitchFamily="49" charset="0"/>
              </a:rPr>
              <a:t>&gt;,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MultiplicateFunctor</a:t>
            </a:r>
            <a:r>
              <a:rPr lang="en-US" sz="2000" b="1" dirty="0">
                <a:latin typeface="Courier New" pitchFamily="49" charset="0"/>
                <a:cs typeface="Courier New" pitchFamily="49" charset="0"/>
              </a:rPr>
              <a:t>&gt;(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blocked_range</a:t>
            </a:r>
            <a:r>
              <a:rPr lang="en-US" sz="2000" b="1" dirty="0">
                <a:latin typeface="Courier New" pitchFamily="49" charset="0"/>
                <a:cs typeface="Courier New" pitchFamily="49" charset="0"/>
              </a:rPr>
              <a:t>&lt;</a:t>
            </a:r>
            <a:r>
              <a:rPr lang="en-US" sz="2000" b="1" dirty="0" err="1">
                <a:solidFill>
                  <a:srgbClr val="3333FF"/>
                </a:solidFill>
                <a:latin typeface="Courier New" pitchFamily="49" charset="0"/>
                <a:cs typeface="Courier New" pitchFamily="49" charset="0"/>
              </a:rPr>
              <a:t>int</a:t>
            </a:r>
            <a:r>
              <a:rPr lang="en-US" sz="2000" b="1" dirty="0">
                <a:latin typeface="Courier New" pitchFamily="49" charset="0"/>
                <a:cs typeface="Courier New" pitchFamily="49" charset="0"/>
              </a:rPr>
              <a:t>&gt;(0, A.N),</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MultiplicateFunctor</a:t>
            </a:r>
            <a:r>
              <a:rPr lang="en-US" sz="2000" b="1" dirty="0">
                <a:latin typeface="Courier New" pitchFamily="49" charset="0"/>
                <a:cs typeface="Courier New" pitchFamily="49" charset="0"/>
              </a:rPr>
              <a:t>(A, x, b),</a:t>
            </a:r>
            <a:endParaRPr lang="ru-RU" sz="2000" b="1" dirty="0">
              <a:latin typeface="Courier New" pitchFamily="49" charset="0"/>
              <a:cs typeface="Courier New" pitchFamily="49" charset="0"/>
            </a:endParaRPr>
          </a:p>
          <a:p>
            <a:r>
              <a:rPr lang="en-US" sz="2000" b="1" dirty="0" smtClean="0">
                <a:latin typeface="Courier New" pitchFamily="49" charset="0"/>
                <a:cs typeface="Courier New" pitchFamily="49" charset="0"/>
              </a:rPr>
              <a:t>                    </a:t>
            </a:r>
            <a:r>
              <a:rPr lang="en-US" sz="2000" b="1" dirty="0" err="1">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affinity_partitioner</a:t>
            </a:r>
            <a:r>
              <a:rPr lang="en-US" sz="2000" b="1" dirty="0" smtClean="0">
                <a:latin typeface="Courier New" pitchFamily="49" charset="0"/>
                <a:cs typeface="Courier New" pitchFamily="49" charset="0"/>
              </a:rPr>
              <a:t>());</a:t>
            </a: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endParaRPr lang="en-US" sz="2000" b="1" dirty="0">
              <a:latin typeface="Courier New" pitchFamily="49" charset="0"/>
              <a:cs typeface="Courier New" pitchFamily="49" charset="0"/>
            </a:endParaRPr>
          </a:p>
          <a:p>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4006308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Library initialization and termination</a:t>
            </a:r>
            <a:endParaRPr lang="ru-RU" dirty="0"/>
          </a:p>
        </p:txBody>
      </p:sp>
      <p:sp>
        <p:nvSpPr>
          <p:cNvPr id="4" name="Rectangle 1"/>
          <p:cNvSpPr>
            <a:spLocks noChangeArrowheads="1"/>
          </p:cNvSpPr>
          <p:nvPr/>
        </p:nvSpPr>
        <p:spPr bwMode="auto">
          <a:xfrm>
            <a:off x="816987" y="1020078"/>
            <a:ext cx="8626475" cy="532453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ru-RU" sz="2000" dirty="0">
                <a:latin typeface="Courier New" pitchFamily="49" charset="0"/>
                <a:cs typeface="Courier New" pitchFamily="49" charset="0"/>
              </a:rPr>
              <a:t>...</a:t>
            </a:r>
          </a:p>
          <a:p>
            <a:r>
              <a:rPr lang="ru-RU" sz="2000" b="1" dirty="0">
                <a:solidFill>
                  <a:srgbClr val="3333FF"/>
                </a:solidFill>
                <a:latin typeface="Courier New" pitchFamily="49" charset="0"/>
                <a:cs typeface="Courier New" pitchFamily="49" charset="0"/>
              </a:rPr>
              <a:t>#</a:t>
            </a:r>
            <a:r>
              <a:rPr lang="en-US" sz="2000" b="1" dirty="0">
                <a:solidFill>
                  <a:srgbClr val="3333FF"/>
                </a:solidFill>
                <a:latin typeface="Courier New" pitchFamily="49" charset="0"/>
                <a:cs typeface="Courier New" pitchFamily="49" charset="0"/>
              </a:rPr>
              <a:t>include </a:t>
            </a:r>
            <a:r>
              <a:rPr lang="ru-RU" sz="2000" b="1" dirty="0">
                <a:latin typeface="Courier New" pitchFamily="49" charset="0"/>
                <a:cs typeface="Courier New" pitchFamily="49" charset="0"/>
              </a:rPr>
              <a:t>"</a:t>
            </a:r>
            <a:r>
              <a:rPr lang="en-US" sz="2000" b="1" dirty="0" err="1">
                <a:latin typeface="Courier New" pitchFamily="49" charset="0"/>
                <a:cs typeface="Courier New" pitchFamily="49" charset="0"/>
              </a:rPr>
              <a:t>tbb</a:t>
            </a:r>
            <a:r>
              <a:rPr lang="ru-RU" sz="2000" b="1" dirty="0">
                <a:latin typeface="Courier New" pitchFamily="49" charset="0"/>
                <a:cs typeface="Courier New" pitchFamily="49" charset="0"/>
              </a:rPr>
              <a:t>/</a:t>
            </a:r>
            <a:r>
              <a:rPr lang="en-US" sz="2000" b="1" dirty="0">
                <a:latin typeface="Courier New" pitchFamily="49" charset="0"/>
                <a:cs typeface="Courier New" pitchFamily="49" charset="0"/>
              </a:rPr>
              <a:t>task</a:t>
            </a:r>
            <a:r>
              <a:rPr lang="ru-RU" sz="2000" b="1" dirty="0">
                <a:latin typeface="Courier New" pitchFamily="49" charset="0"/>
                <a:cs typeface="Courier New" pitchFamily="49" charset="0"/>
              </a:rPr>
              <a:t>_</a:t>
            </a:r>
            <a:r>
              <a:rPr lang="en-US" sz="2000" b="1" dirty="0">
                <a:latin typeface="Courier New" pitchFamily="49" charset="0"/>
                <a:cs typeface="Courier New" pitchFamily="49" charset="0"/>
              </a:rPr>
              <a:t>scheduler</a:t>
            </a:r>
            <a:r>
              <a:rPr lang="ru-RU" sz="2000" b="1" dirty="0">
                <a:latin typeface="Courier New" pitchFamily="49" charset="0"/>
                <a:cs typeface="Courier New" pitchFamily="49" charset="0"/>
              </a:rPr>
              <a:t>_</a:t>
            </a:r>
            <a:r>
              <a:rPr lang="en-US" sz="2000" b="1" dirty="0" err="1">
                <a:latin typeface="Courier New" pitchFamily="49" charset="0"/>
                <a:cs typeface="Courier New" pitchFamily="49" charset="0"/>
              </a:rPr>
              <a:t>init</a:t>
            </a:r>
            <a:r>
              <a:rPr lang="ru-RU" sz="2000" b="1" dirty="0">
                <a:latin typeface="Courier New" pitchFamily="49" charset="0"/>
                <a:cs typeface="Courier New" pitchFamily="49" charset="0"/>
              </a:rPr>
              <a:t>.</a:t>
            </a:r>
            <a:r>
              <a:rPr lang="en-US" sz="2000" b="1" dirty="0">
                <a:latin typeface="Courier New" pitchFamily="49" charset="0"/>
                <a:cs typeface="Courier New" pitchFamily="49" charset="0"/>
              </a:rPr>
              <a:t>h</a:t>
            </a:r>
            <a:r>
              <a:rPr lang="ru-RU"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a:latin typeface="Courier New" pitchFamily="49" charset="0"/>
                <a:cs typeface="Courier New" pitchFamily="49" charset="0"/>
              </a:rPr>
              <a:t>main(</a:t>
            </a:r>
            <a:r>
              <a:rPr lang="en-US" sz="2000" dirty="0" err="1">
                <a:solidFill>
                  <a:srgbClr val="3333FF"/>
                </a:solidFill>
                <a:latin typeface="Courier New" pitchFamily="49" charset="0"/>
                <a:cs typeface="Courier New" pitchFamily="49" charset="0"/>
              </a:rPr>
              <a:t>int</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argc</a:t>
            </a:r>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char</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argv</a:t>
            </a:r>
            <a:r>
              <a:rPr lang="en-US" sz="2000" dirty="0" smtClean="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a:latin typeface="Courier New" pitchFamily="49" charset="0"/>
                <a:cs typeface="Courier New" pitchFamily="49" charset="0"/>
              </a:rPr>
              <a:t>N = </a:t>
            </a:r>
            <a:r>
              <a:rPr lang="en-US" sz="2000" dirty="0" err="1">
                <a:latin typeface="Courier New" pitchFamily="49" charset="0"/>
                <a:cs typeface="Courier New" pitchFamily="49" charset="0"/>
              </a:rPr>
              <a:t>atoi</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argv</a:t>
            </a:r>
            <a:r>
              <a:rPr lang="en-US" sz="2000" dirty="0">
                <a:latin typeface="Courier New" pitchFamily="49" charset="0"/>
                <a:cs typeface="Courier New" pitchFamily="49" charset="0"/>
              </a:rPr>
              <a:t>[1]);</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a:latin typeface="Courier New" pitchFamily="49" charset="0"/>
                <a:cs typeface="Courier New" pitchFamily="49" charset="0"/>
              </a:rPr>
              <a:t>NZ = </a:t>
            </a:r>
            <a:r>
              <a:rPr lang="en-US" sz="2000" dirty="0" err="1">
                <a:latin typeface="Courier New" pitchFamily="49" charset="0"/>
                <a:cs typeface="Courier New" pitchFamily="49" charset="0"/>
              </a:rPr>
              <a:t>atoi</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argv</a:t>
            </a:r>
            <a:r>
              <a:rPr lang="en-US" sz="2000" dirty="0">
                <a:latin typeface="Courier New" pitchFamily="49" charset="0"/>
                <a:cs typeface="Courier New" pitchFamily="49" charset="0"/>
              </a:rPr>
              <a:t>[2]);</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err="1">
                <a:latin typeface="Courier New" pitchFamily="49" charset="0"/>
                <a:cs typeface="Courier New" pitchFamily="49" charset="0"/>
              </a:rPr>
              <a:t>numThreads</a:t>
            </a:r>
            <a:r>
              <a:rPr lang="en-US" sz="2000" dirty="0">
                <a:latin typeface="Courier New" pitchFamily="49" charset="0"/>
                <a:cs typeface="Courier New" pitchFamily="49" charset="0"/>
              </a:rPr>
              <a:t> = </a:t>
            </a:r>
            <a:r>
              <a:rPr lang="en-US" sz="2000" dirty="0" err="1">
                <a:latin typeface="Courier New" pitchFamily="49" charset="0"/>
                <a:cs typeface="Courier New" pitchFamily="49" charset="0"/>
              </a:rPr>
              <a:t>atoi</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argv</a:t>
            </a:r>
            <a:r>
              <a:rPr lang="en-US" sz="2000" dirty="0">
                <a:latin typeface="Courier New" pitchFamily="49" charset="0"/>
                <a:cs typeface="Courier New" pitchFamily="49" charset="0"/>
              </a:rPr>
              <a:t>[3]);</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b="1" dirty="0" err="1">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task_scheduler_init</a:t>
            </a:r>
            <a:r>
              <a:rPr lang="en-US" sz="2000" b="1"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init</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tbb</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task_scheduler_init</a:t>
            </a:r>
            <a:r>
              <a:rPr lang="en-US" sz="2000" b="1" dirty="0">
                <a:latin typeface="Courier New" pitchFamily="49" charset="0"/>
                <a:cs typeface="Courier New" pitchFamily="49" charset="0"/>
              </a:rPr>
              <a:t>::deferred);</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init.initialize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numThreads</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Multiplicate</a:t>
            </a:r>
            <a:r>
              <a:rPr lang="en-US" sz="2000" dirty="0">
                <a:latin typeface="Courier New" pitchFamily="49" charset="0"/>
                <a:cs typeface="Courier New" pitchFamily="49" charset="0"/>
              </a:rPr>
              <a:t>(A, x, b, </a:t>
            </a:r>
            <a:r>
              <a:rPr lang="en-US" sz="2000" dirty="0" err="1">
                <a:latin typeface="Courier New" pitchFamily="49" charset="0"/>
                <a:cs typeface="Courier New" pitchFamily="49" charset="0"/>
              </a:rPr>
              <a:t>timeM</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init</a:t>
            </a:r>
            <a:r>
              <a:rPr lang="ru-RU" sz="2000" b="1" dirty="0">
                <a:latin typeface="Courier New" pitchFamily="49" charset="0"/>
                <a:cs typeface="Courier New" pitchFamily="49" charset="0"/>
              </a:rPr>
              <a:t>.</a:t>
            </a:r>
            <a:r>
              <a:rPr lang="en-US" sz="2000" b="1" dirty="0">
                <a:latin typeface="Courier New" pitchFamily="49" charset="0"/>
                <a:cs typeface="Courier New" pitchFamily="49" charset="0"/>
              </a:rPr>
              <a:t>terminate</a:t>
            </a:r>
            <a:r>
              <a:rPr lang="ru-RU"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ru-RU" sz="2000" dirty="0">
                <a:latin typeface="Courier New" pitchFamily="49" charset="0"/>
                <a:cs typeface="Courier New" pitchFamily="49" charset="0"/>
              </a:rPr>
              <a:t>  </a:t>
            </a:r>
            <a:r>
              <a:rPr lang="ru-RU" sz="2000" dirty="0" smtClean="0">
                <a:latin typeface="Courier New" pitchFamily="49" charset="0"/>
                <a:cs typeface="Courier New" pitchFamily="49" charset="0"/>
              </a:rPr>
              <a:t>...</a:t>
            </a:r>
            <a:endParaRPr lang="ru-RU" sz="2000" dirty="0">
              <a:latin typeface="Courier New" pitchFamily="49" charset="0"/>
              <a:cs typeface="Courier New" pitchFamily="49" charset="0"/>
            </a:endParaRPr>
          </a:p>
          <a:p>
            <a:r>
              <a:rPr lang="ru-RU" sz="2000" dirty="0">
                <a:latin typeface="Courier New" pitchFamily="49" charset="0"/>
                <a:cs typeface="Courier New" pitchFamily="49" charset="0"/>
              </a:rPr>
              <a:t>  </a:t>
            </a:r>
            <a:r>
              <a:rPr lang="ru-RU" sz="2000" dirty="0" err="1">
                <a:solidFill>
                  <a:srgbClr val="3333FF"/>
                </a:solidFill>
                <a:latin typeface="Courier New" pitchFamily="49" charset="0"/>
                <a:cs typeface="Courier New" pitchFamily="49" charset="0"/>
              </a:rPr>
              <a:t>return</a:t>
            </a:r>
            <a:r>
              <a:rPr lang="ru-RU" sz="2000" dirty="0">
                <a:solidFill>
                  <a:srgbClr val="3333FF"/>
                </a:solidFill>
                <a:latin typeface="Courier New" pitchFamily="49" charset="0"/>
                <a:cs typeface="Courier New" pitchFamily="49" charset="0"/>
              </a:rPr>
              <a:t> </a:t>
            </a:r>
            <a:r>
              <a:rPr lang="ru-RU" sz="2000" dirty="0">
                <a:latin typeface="Courier New" pitchFamily="49" charset="0"/>
                <a:cs typeface="Courier New" pitchFamily="49" charset="0"/>
              </a:rPr>
              <a:t>0;</a:t>
            </a:r>
          </a:p>
          <a:p>
            <a:r>
              <a:rPr lang="ru-RU" sz="2000" dirty="0">
                <a:latin typeface="Courier New" pitchFamily="49" charset="0"/>
                <a:cs typeface="Courier New" pitchFamily="49" charset="0"/>
              </a:rPr>
              <a:t>}</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451044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lstStyle/>
          <a:p>
            <a:r>
              <a:rPr lang="en-US" dirty="0" smtClean="0"/>
              <a:t>Investigation of </a:t>
            </a:r>
            <a:r>
              <a:rPr lang="en-US" dirty="0"/>
              <a:t>some parallel programming technologies in shared memory systems by example of sparse matrix-vector multiplication </a:t>
            </a:r>
            <a:r>
              <a:rPr lang="en-US" dirty="0" smtClean="0"/>
              <a:t>problem</a:t>
            </a:r>
            <a:r>
              <a:rPr lang="ru-RU" dirty="0" smtClean="0"/>
              <a:t>.</a:t>
            </a:r>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Experiments results</a:t>
            </a:r>
            <a:endParaRPr lang="ru-RU" dirty="0"/>
          </a:p>
        </p:txBody>
      </p:sp>
      <p:sp>
        <p:nvSpPr>
          <p:cNvPr id="3" name="Объект 2"/>
          <p:cNvSpPr>
            <a:spLocks noGrp="1"/>
          </p:cNvSpPr>
          <p:nvPr>
            <p:ph idx="1"/>
          </p:nvPr>
        </p:nvSpPr>
        <p:spPr/>
        <p:txBody>
          <a:bodyPr/>
          <a:lstStyle/>
          <a:p>
            <a:r>
              <a:rPr lang="en-US" dirty="0"/>
              <a:t>Run the correct implementation on the highest possible size of the matrix for the chosen infrastructure N</a:t>
            </a:r>
            <a:r>
              <a:rPr lang="ru-RU" dirty="0"/>
              <a:t> = 200 000 </a:t>
            </a:r>
            <a:r>
              <a:rPr lang="en-US" dirty="0"/>
              <a:t>with the number of </a:t>
            </a:r>
            <a:r>
              <a:rPr lang="en-US" dirty="0" smtClean="0"/>
              <a:t>nonzero </a:t>
            </a:r>
            <a:r>
              <a:rPr lang="en-US" dirty="0"/>
              <a:t>elements </a:t>
            </a:r>
            <a:r>
              <a:rPr lang="ru-RU" dirty="0"/>
              <a:t>NZ = 5000. </a:t>
            </a:r>
          </a:p>
          <a:p>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graphicFrame>
        <p:nvGraphicFramePr>
          <p:cNvPr id="7" name="Диаграмма 6"/>
          <p:cNvGraphicFramePr/>
          <p:nvPr>
            <p:extLst>
              <p:ext uri="{D42A27DB-BD31-4B8C-83A1-F6EECF244321}">
                <p14:modId xmlns:p14="http://schemas.microsoft.com/office/powerpoint/2010/main" xmlns="" val="2112161791"/>
              </p:ext>
            </p:extLst>
          </p:nvPr>
        </p:nvGraphicFramePr>
        <p:xfrm>
          <a:off x="2000672" y="2348880"/>
          <a:ext cx="6228660" cy="39206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764564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2638" y="2768953"/>
            <a:ext cx="8420100" cy="1362075"/>
          </a:xfrm>
        </p:spPr>
        <p:txBody>
          <a:bodyPr/>
          <a:lstStyle/>
          <a:p>
            <a:r>
              <a:rPr lang="en-US" dirty="0"/>
              <a:t>Parallel version using Intel</a:t>
            </a:r>
            <a:r>
              <a:rPr lang="ru-RU" dirty="0"/>
              <a:t>® </a:t>
            </a:r>
            <a:r>
              <a:rPr lang="en-US" dirty="0" err="1"/>
              <a:t>Cilk</a:t>
            </a:r>
            <a:r>
              <a:rPr lang="en-US" dirty="0"/>
              <a:t> Plus</a:t>
            </a:r>
            <a:endParaRPr lang="ru-RU" dirty="0"/>
          </a:p>
        </p:txBody>
      </p:sp>
      <p:sp>
        <p:nvSpPr>
          <p:cNvPr id="5" name="Текст 4"/>
          <p:cNvSpPr>
            <a:spLocks noGrp="1"/>
          </p:cNvSpPr>
          <p:nvPr>
            <p:ph type="body" idx="1"/>
          </p:nvPr>
        </p:nvSpPr>
        <p:spPr>
          <a:xfrm>
            <a:off x="782638" y="1268760"/>
            <a:ext cx="8420100" cy="1500187"/>
          </a:xfrm>
        </p:spPr>
        <p:txBody>
          <a:bodyPr/>
          <a:lstStyle/>
          <a:p>
            <a:r>
              <a:rPr lang="en-US" dirty="0"/>
              <a:t>Software implementation</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0811541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a:t>. </a:t>
            </a:r>
            <a:r>
              <a:rPr lang="en-US" dirty="0"/>
              <a:t>Project creation</a:t>
            </a:r>
            <a:endParaRPr lang="ru-RU" dirty="0"/>
          </a:p>
        </p:txBody>
      </p:sp>
      <p:sp>
        <p:nvSpPr>
          <p:cNvPr id="3" name="Объект 2"/>
          <p:cNvSpPr>
            <a:spLocks noGrp="1"/>
          </p:cNvSpPr>
          <p:nvPr>
            <p:ph idx="1"/>
          </p:nvPr>
        </p:nvSpPr>
        <p:spPr/>
        <p:txBody>
          <a:bodyPr/>
          <a:lstStyle/>
          <a:p>
            <a:r>
              <a:rPr lang="en-US" dirty="0"/>
              <a:t>Let us create a project </a:t>
            </a:r>
            <a:r>
              <a:rPr lang="ru-RU" b="1" dirty="0"/>
              <a:t>04_</a:t>
            </a:r>
            <a:r>
              <a:rPr lang="en-US" b="1" dirty="0" err="1" smtClean="0"/>
              <a:t>Cilk</a:t>
            </a:r>
            <a:r>
              <a:rPr lang="en-US" b="1" dirty="0" smtClean="0"/>
              <a:t> </a:t>
            </a:r>
            <a:r>
              <a:rPr lang="en-US" dirty="0" smtClean="0"/>
              <a:t>within </a:t>
            </a:r>
            <a:r>
              <a:rPr lang="en-US" dirty="0"/>
              <a:t>the solution </a:t>
            </a:r>
            <a:r>
              <a:rPr lang="ru-RU" b="1" dirty="0"/>
              <a:t>15_SparseMatrDenseVec</a:t>
            </a:r>
            <a:r>
              <a:rPr lang="ru-RU" dirty="0"/>
              <a:t>. </a:t>
            </a:r>
            <a:endParaRPr lang="en-US" dirty="0" smtClean="0"/>
          </a:p>
          <a:p>
            <a:r>
              <a:rPr lang="en-US" dirty="0" smtClean="0"/>
              <a:t>Then </a:t>
            </a:r>
            <a:r>
              <a:rPr lang="en-US" dirty="0"/>
              <a:t>add the files </a:t>
            </a:r>
            <a:r>
              <a:rPr lang="en-US" dirty="0" smtClean="0"/>
              <a:t>with the same names as those </a:t>
            </a:r>
            <a:r>
              <a:rPr lang="en-US" dirty="0"/>
              <a:t>created when developing the </a:t>
            </a:r>
            <a:r>
              <a:rPr lang="en-US" dirty="0" smtClean="0"/>
              <a:t>sequential implementation </a:t>
            </a:r>
            <a:r>
              <a:rPr lang="en-US" dirty="0"/>
              <a:t>to the project. Copy the source code designed for the sequential version to them</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3456695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err="1" smtClean="0"/>
              <a:t>Cilk</a:t>
            </a:r>
            <a:r>
              <a:rPr lang="en-US" dirty="0" smtClean="0"/>
              <a:t> Plus installation</a:t>
            </a:r>
            <a:endParaRPr lang="ru-RU" dirty="0"/>
          </a:p>
        </p:txBody>
      </p:sp>
      <p:sp>
        <p:nvSpPr>
          <p:cNvPr id="3" name="Объект 2"/>
          <p:cNvSpPr>
            <a:spLocks noGrp="1"/>
          </p:cNvSpPr>
          <p:nvPr>
            <p:ph idx="1"/>
          </p:nvPr>
        </p:nvSpPr>
        <p:spPr/>
        <p:txBody>
          <a:bodyPr/>
          <a:lstStyle/>
          <a:p>
            <a:r>
              <a:rPr lang="en-US" dirty="0" smtClean="0"/>
              <a:t>Apply the compiler </a:t>
            </a:r>
            <a:r>
              <a:rPr lang="ru-RU" b="1" dirty="0" err="1" smtClean="0"/>
              <a:t>Intel</a:t>
            </a:r>
            <a:r>
              <a:rPr lang="ru-RU" b="1" dirty="0"/>
              <a:t>® </a:t>
            </a:r>
            <a:r>
              <a:rPr lang="en-US" b="1" dirty="0"/>
              <a:t>Windows</a:t>
            </a:r>
            <a:r>
              <a:rPr lang="ru-RU" b="1" dirty="0"/>
              <a:t> C/C++ </a:t>
            </a:r>
            <a:r>
              <a:rPr lang="ru-RU" b="1" dirty="0" err="1" smtClean="0"/>
              <a:t>Compiler</a:t>
            </a:r>
            <a:r>
              <a:rPr lang="en-US" dirty="0"/>
              <a:t> </a:t>
            </a:r>
            <a:r>
              <a:rPr lang="en-US" dirty="0" smtClean="0"/>
              <a:t>which</a:t>
            </a:r>
            <a:r>
              <a:rPr lang="ru-RU" dirty="0" smtClean="0"/>
              <a:t> </a:t>
            </a:r>
            <a:r>
              <a:rPr lang="en-US" dirty="0" smtClean="0"/>
              <a:t>is a part of </a:t>
            </a:r>
            <a:r>
              <a:rPr lang="en-US" b="1" dirty="0" smtClean="0"/>
              <a:t>Intel</a:t>
            </a:r>
            <a:r>
              <a:rPr lang="ru-RU" b="1" dirty="0"/>
              <a:t>® </a:t>
            </a:r>
            <a:r>
              <a:rPr lang="en-US" b="1" dirty="0"/>
              <a:t>Parallel Composer XE</a:t>
            </a:r>
            <a:r>
              <a:rPr lang="en-US" dirty="0"/>
              <a:t> </a:t>
            </a:r>
            <a:r>
              <a:rPr lang="ru-RU" b="1" dirty="0" smtClean="0"/>
              <a:t>2011</a:t>
            </a:r>
            <a:r>
              <a:rPr lang="ru-RU" dirty="0" smtClean="0"/>
              <a:t>: </a:t>
            </a:r>
          </a:p>
          <a:p>
            <a:pPr lvl="1"/>
            <a:r>
              <a:rPr lang="en-US" dirty="0" smtClean="0"/>
              <a:t>In the </a:t>
            </a:r>
            <a:r>
              <a:rPr lang="en-US" b="1" dirty="0" smtClean="0"/>
              <a:t>Solution </a:t>
            </a:r>
            <a:r>
              <a:rPr lang="en-US" b="1" dirty="0"/>
              <a:t>Explorer</a:t>
            </a:r>
            <a:r>
              <a:rPr lang="en-US" dirty="0"/>
              <a:t> </a:t>
            </a:r>
            <a:r>
              <a:rPr lang="en-US" dirty="0" smtClean="0"/>
              <a:t>window select the project and perform the context menu command </a:t>
            </a:r>
            <a:r>
              <a:rPr lang="en-US" b="1" dirty="0" smtClean="0"/>
              <a:t>Intel</a:t>
            </a:r>
            <a:r>
              <a:rPr lang="en-US" b="1" dirty="0"/>
              <a:t>® Parallel </a:t>
            </a:r>
            <a:r>
              <a:rPr lang="en-US" b="1" dirty="0" err="1"/>
              <a:t>Composer→Use</a:t>
            </a:r>
            <a:r>
              <a:rPr lang="en-US" b="1" dirty="0"/>
              <a:t> Intel® C++…</a:t>
            </a:r>
            <a:r>
              <a:rPr lang="en-US" dirty="0"/>
              <a:t>. </a:t>
            </a:r>
            <a:endParaRPr lang="ru-RU" dirty="0" smtClean="0"/>
          </a:p>
          <a:p>
            <a:pPr lvl="1"/>
            <a:r>
              <a:rPr lang="en-US" dirty="0" smtClean="0"/>
              <a:t>In the dialog window </a:t>
            </a:r>
            <a:r>
              <a:rPr lang="en-US" b="1" dirty="0" smtClean="0"/>
              <a:t>Confirmation</a:t>
            </a:r>
            <a:r>
              <a:rPr lang="en-US" dirty="0" smtClean="0"/>
              <a:t> press</a:t>
            </a:r>
            <a:r>
              <a:rPr lang="ru-RU" dirty="0" smtClean="0"/>
              <a:t> </a:t>
            </a:r>
            <a:r>
              <a:rPr lang="en-US" b="1" dirty="0"/>
              <a:t>OK</a:t>
            </a:r>
            <a:r>
              <a:rPr lang="en-US" dirty="0"/>
              <a:t>.</a:t>
            </a:r>
            <a:endParaRPr lang="ru-RU" dirty="0"/>
          </a:p>
          <a:p>
            <a:r>
              <a:rPr lang="en-US" dirty="0" smtClean="0"/>
              <a:t>In the project context menu select </a:t>
            </a:r>
            <a:r>
              <a:rPr lang="en-US" b="1" dirty="0"/>
              <a:t>Properties</a:t>
            </a:r>
            <a:r>
              <a:rPr lang="ru-RU" dirty="0"/>
              <a:t> </a:t>
            </a:r>
            <a:r>
              <a:rPr lang="en-US" dirty="0" smtClean="0"/>
              <a:t>in the </a:t>
            </a:r>
            <a:r>
              <a:rPr lang="ru-RU" b="1" dirty="0" err="1" smtClean="0"/>
              <a:t>Solution</a:t>
            </a:r>
            <a:r>
              <a:rPr lang="ru-RU" b="1" dirty="0" smtClean="0"/>
              <a:t> </a:t>
            </a:r>
            <a:r>
              <a:rPr lang="ru-RU" b="1" dirty="0" err="1"/>
              <a:t>Explorer</a:t>
            </a:r>
            <a:r>
              <a:rPr lang="ru-RU" dirty="0"/>
              <a:t> </a:t>
            </a:r>
            <a:r>
              <a:rPr lang="en-US" dirty="0" smtClean="0"/>
              <a:t>window and expand the </a:t>
            </a:r>
            <a:r>
              <a:rPr lang="en-US" b="1" dirty="0" smtClean="0"/>
              <a:t>Configuration </a:t>
            </a:r>
            <a:r>
              <a:rPr lang="en-US" b="1" dirty="0"/>
              <a:t>Properties</a:t>
            </a:r>
            <a:r>
              <a:rPr lang="ru-RU" b="1" dirty="0"/>
              <a:t>→</a:t>
            </a:r>
            <a:r>
              <a:rPr lang="en-US" b="1" dirty="0"/>
              <a:t>C</a:t>
            </a:r>
            <a:r>
              <a:rPr lang="ru-RU" b="1" dirty="0"/>
              <a:t>/</a:t>
            </a:r>
            <a:r>
              <a:rPr lang="en-US" b="1" dirty="0"/>
              <a:t>C</a:t>
            </a:r>
            <a:r>
              <a:rPr lang="ru-RU" b="1" dirty="0"/>
              <a:t>++→</a:t>
            </a:r>
            <a:r>
              <a:rPr lang="en-US" b="1" dirty="0"/>
              <a:t>Language</a:t>
            </a:r>
            <a:r>
              <a:rPr lang="ru-RU" b="1" dirty="0"/>
              <a:t>. </a:t>
            </a:r>
            <a:r>
              <a:rPr lang="en-US" dirty="0" smtClean="0"/>
              <a:t>Set the properties </a:t>
            </a:r>
            <a:r>
              <a:rPr lang="en-US" b="1" dirty="0" smtClean="0"/>
              <a:t>Disable </a:t>
            </a:r>
            <a:r>
              <a:rPr lang="en-US" b="1" dirty="0"/>
              <a:t>Intel® </a:t>
            </a:r>
            <a:r>
              <a:rPr lang="en-US" b="1" dirty="0" err="1"/>
              <a:t>Cilk</a:t>
            </a:r>
            <a:r>
              <a:rPr lang="en-US" b="1" dirty="0"/>
              <a:t> Plus Keywords for Serial Semantics</a:t>
            </a:r>
            <a:r>
              <a:rPr lang="en-US" dirty="0"/>
              <a:t> </a:t>
            </a:r>
            <a:r>
              <a:rPr lang="en-US" dirty="0" smtClean="0"/>
              <a:t>and</a:t>
            </a:r>
            <a:r>
              <a:rPr lang="ru-RU" dirty="0" smtClean="0"/>
              <a:t> </a:t>
            </a:r>
            <a:r>
              <a:rPr lang="en-US" b="1" dirty="0"/>
              <a:t>Disable All Intel® Language Extensions</a:t>
            </a:r>
            <a:r>
              <a:rPr lang="en-US" dirty="0"/>
              <a:t> </a:t>
            </a:r>
            <a:r>
              <a:rPr lang="en-US" dirty="0" smtClean="0"/>
              <a:t>to</a:t>
            </a:r>
            <a:r>
              <a:rPr lang="ru-RU" dirty="0" smtClean="0"/>
              <a:t> </a:t>
            </a:r>
            <a:r>
              <a:rPr lang="en-US" b="1" dirty="0"/>
              <a:t>No</a:t>
            </a:r>
            <a:r>
              <a:rPr lang="en-US" dirty="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426479185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Header files inclusion</a:t>
            </a:r>
            <a:endParaRPr lang="ru-RU" dirty="0"/>
          </a:p>
        </p:txBody>
      </p:sp>
      <p:sp>
        <p:nvSpPr>
          <p:cNvPr id="3" name="Объект 2"/>
          <p:cNvSpPr>
            <a:spLocks noGrp="1"/>
          </p:cNvSpPr>
          <p:nvPr>
            <p:ph idx="1"/>
          </p:nvPr>
        </p:nvSpPr>
        <p:spPr/>
        <p:txBody>
          <a:bodyPr/>
          <a:lstStyle/>
          <a:p>
            <a:r>
              <a:rPr lang="en-US" dirty="0" smtClean="0"/>
              <a:t>Include the header file </a:t>
            </a:r>
            <a:r>
              <a:rPr lang="ru-RU" b="1" dirty="0" err="1"/>
              <a:t>cilk.h</a:t>
            </a:r>
            <a:r>
              <a:rPr lang="ru-RU" b="1" dirty="0"/>
              <a:t> </a:t>
            </a:r>
            <a:r>
              <a:rPr lang="en-US" dirty="0" smtClean="0"/>
              <a:t>in the file containing the multiplication function prototype </a:t>
            </a:r>
            <a:r>
              <a:rPr lang="ru-RU" dirty="0" smtClean="0"/>
              <a:t>(</a:t>
            </a:r>
            <a:r>
              <a:rPr lang="en-US" b="1" dirty="0"/>
              <a:t>sparse</a:t>
            </a:r>
            <a:r>
              <a:rPr lang="ru-RU" b="1" dirty="0"/>
              <a:t>.</a:t>
            </a:r>
            <a:r>
              <a:rPr lang="en-US" b="1" dirty="0"/>
              <a:t>h</a:t>
            </a:r>
            <a:r>
              <a:rPr lang="ru-RU" dirty="0" smtClean="0"/>
              <a:t>).</a:t>
            </a:r>
            <a:endParaRPr lang="ru-RU" dirty="0"/>
          </a:p>
          <a:p>
            <a:endParaRPr lang="ru-RU" dirty="0"/>
          </a:p>
        </p:txBody>
      </p:sp>
      <p:sp>
        <p:nvSpPr>
          <p:cNvPr id="4" name="Rectangle 1"/>
          <p:cNvSpPr>
            <a:spLocks noChangeArrowheads="1"/>
          </p:cNvSpPr>
          <p:nvPr/>
        </p:nvSpPr>
        <p:spPr bwMode="auto">
          <a:xfrm>
            <a:off x="719013" y="2132856"/>
            <a:ext cx="8626475"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a:solidFill>
                  <a:srgbClr val="3333FF"/>
                </a:solidFill>
                <a:latin typeface="Courier New" pitchFamily="49" charset="0"/>
                <a:cs typeface="Courier New" pitchFamily="49" charset="0"/>
              </a:rPr>
              <a:t>#include</a:t>
            </a:r>
            <a:r>
              <a:rPr lang="en-US" sz="2000" b="1" dirty="0">
                <a:latin typeface="Courier New" pitchFamily="49" charset="0"/>
                <a:cs typeface="Courier New" pitchFamily="49" charset="0"/>
              </a:rPr>
              <a:t> </a:t>
            </a:r>
            <a:r>
              <a:rPr lang="en-US" sz="2000" b="1" dirty="0" smtClean="0">
                <a:solidFill>
                  <a:srgbClr val="A31515"/>
                </a:solidFill>
                <a:latin typeface="Courier New" pitchFamily="49" charset="0"/>
                <a:cs typeface="Courier New" pitchFamily="49" charset="0"/>
              </a:rPr>
              <a:t>&lt;</a:t>
            </a:r>
            <a:r>
              <a:rPr lang="en-US" sz="2000" b="1" dirty="0" err="1" smtClean="0">
                <a:solidFill>
                  <a:srgbClr val="A31515"/>
                </a:solidFill>
                <a:latin typeface="Courier New" pitchFamily="49" charset="0"/>
                <a:cs typeface="Courier New" pitchFamily="49" charset="0"/>
              </a:rPr>
              <a:t>cilk</a:t>
            </a:r>
            <a:r>
              <a:rPr lang="en-US" sz="2000" b="1" dirty="0" smtClean="0">
                <a:solidFill>
                  <a:srgbClr val="A31515"/>
                </a:solidFill>
                <a:latin typeface="Courier New" pitchFamily="49" charset="0"/>
                <a:cs typeface="Courier New" pitchFamily="49" charset="0"/>
              </a:rPr>
              <a:t>/</a:t>
            </a:r>
            <a:r>
              <a:rPr lang="en-US" sz="2000" b="1" dirty="0" err="1" smtClean="0">
                <a:solidFill>
                  <a:srgbClr val="A31515"/>
                </a:solidFill>
                <a:latin typeface="Courier New" pitchFamily="49" charset="0"/>
                <a:cs typeface="Courier New" pitchFamily="49" charset="0"/>
              </a:rPr>
              <a:t>cilk.h</a:t>
            </a:r>
            <a:r>
              <a:rPr lang="en-US" sz="2000" b="1" dirty="0">
                <a:solidFill>
                  <a:srgbClr val="A31515"/>
                </a:solidFill>
                <a:latin typeface="Courier New" pitchFamily="49" charset="0"/>
                <a:cs typeface="Courier New" pitchFamily="49" charset="0"/>
              </a:rPr>
              <a:t>&gt;</a:t>
            </a:r>
            <a:endParaRPr lang="ru-RU" sz="2000" b="1" dirty="0">
              <a:solidFill>
                <a:srgbClr val="A31515"/>
              </a:solidFill>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7898501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a:t>Sparse matrix-vector multiplication function</a:t>
            </a:r>
            <a:endParaRPr lang="ru-RU" dirty="0"/>
          </a:p>
        </p:txBody>
      </p:sp>
      <p:sp>
        <p:nvSpPr>
          <p:cNvPr id="3" name="Объект 2"/>
          <p:cNvSpPr>
            <a:spLocks noGrp="1"/>
          </p:cNvSpPr>
          <p:nvPr>
            <p:ph idx="1"/>
          </p:nvPr>
        </p:nvSpPr>
        <p:spPr/>
        <p:txBody>
          <a:bodyPr/>
          <a:lstStyle/>
          <a:p>
            <a:r>
              <a:rPr lang="en-US" dirty="0"/>
              <a:t>The syntax construct</a:t>
            </a:r>
            <a:r>
              <a:rPr lang="en-US" b="1" dirty="0"/>
              <a:t> </a:t>
            </a:r>
            <a:r>
              <a:rPr lang="en-US" b="1" dirty="0" err="1"/>
              <a:t>cilk_for</a:t>
            </a:r>
            <a:r>
              <a:rPr lang="en-US" dirty="0"/>
              <a:t> is used in </a:t>
            </a:r>
            <a:r>
              <a:rPr lang="en-US" dirty="0" err="1"/>
              <a:t>CilkPlus</a:t>
            </a:r>
            <a:r>
              <a:rPr lang="en-US" dirty="0"/>
              <a:t> for parallelizing the loops with a known number of repetitions</a:t>
            </a:r>
            <a:r>
              <a:rPr lang="ru-RU" dirty="0" smtClean="0"/>
              <a:t>. </a:t>
            </a:r>
            <a:r>
              <a:rPr lang="en-US" dirty="0"/>
              <a:t>In </a:t>
            </a:r>
            <a:r>
              <a:rPr lang="en-US" dirty="0" smtClean="0"/>
              <a:t>essence, </a:t>
            </a:r>
            <a:r>
              <a:rPr lang="en-US" dirty="0"/>
              <a:t>the parallel version is obtained from the sequential one substituting </a:t>
            </a:r>
            <a:r>
              <a:rPr lang="en-US" b="1" dirty="0"/>
              <a:t>for</a:t>
            </a:r>
            <a:r>
              <a:rPr lang="en-US" dirty="0"/>
              <a:t> </a:t>
            </a:r>
            <a:r>
              <a:rPr lang="en-US" dirty="0" err="1"/>
              <a:t>for</a:t>
            </a:r>
            <a:r>
              <a:rPr lang="en-US" dirty="0"/>
              <a:t> </a:t>
            </a:r>
            <a:r>
              <a:rPr lang="en-US" b="1" dirty="0" err="1"/>
              <a:t>cilk_for</a:t>
            </a:r>
            <a:r>
              <a:rPr lang="en-US" dirty="0"/>
              <a:t>. </a:t>
            </a:r>
            <a:endParaRPr lang="ru-RU" dirty="0"/>
          </a:p>
        </p:txBody>
      </p:sp>
      <p:sp>
        <p:nvSpPr>
          <p:cNvPr id="4" name="Rectangle 1"/>
          <p:cNvSpPr>
            <a:spLocks noChangeArrowheads="1"/>
          </p:cNvSpPr>
          <p:nvPr/>
        </p:nvSpPr>
        <p:spPr bwMode="auto">
          <a:xfrm>
            <a:off x="791020" y="2780928"/>
            <a:ext cx="8626475"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Multiplicate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*x, </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*b, </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numThreads</a:t>
            </a:r>
            <a:r>
              <a:rPr lang="en-US" sz="2000" dirty="0">
                <a:latin typeface="Courier New" pitchFamily="49" charset="0"/>
                <a:cs typeface="Courier New" pitchFamily="49" charset="0"/>
              </a:rPr>
              <a:t>, </a:t>
            </a:r>
            <a:r>
              <a:rPr lang="en-US" sz="2000" b="1" dirty="0" smtClean="0">
                <a:solidFill>
                  <a:srgbClr val="3333FF"/>
                </a:solidFill>
                <a:latin typeface="Courier New" pitchFamily="49" charset="0"/>
                <a:cs typeface="Courier New" pitchFamily="49" charset="0"/>
              </a:rPr>
              <a:t>double</a:t>
            </a:r>
            <a:r>
              <a:rPr lang="en-US" sz="2000" b="1" dirty="0" smtClean="0">
                <a:latin typeface="Courier New" pitchFamily="49" charset="0"/>
                <a:cs typeface="Courier New" pitchFamily="49" charset="0"/>
              </a:rPr>
              <a:t> </a:t>
            </a:r>
            <a:r>
              <a:rPr lang="en-US" sz="2000" b="1" dirty="0">
                <a:latin typeface="Courier New" pitchFamily="49" charset="0"/>
                <a:cs typeface="Courier New" pitchFamily="49" charset="0"/>
              </a:rPr>
              <a:t>&amp;time</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a:p>
            <a:r>
              <a:rPr lang="ru-RU" sz="2000" b="1" dirty="0" smtClean="0">
                <a:latin typeface="Courier New" pitchFamily="49" charset="0"/>
                <a:cs typeface="Courier New" pitchFamily="49" charset="0"/>
              </a:rPr>
              <a:t>  …</a:t>
            </a:r>
            <a:endParaRPr lang="en-US" sz="2000" b="1" dirty="0" smtClean="0">
              <a:latin typeface="Courier New" pitchFamily="49" charset="0"/>
              <a:cs typeface="Courier New" pitchFamily="49" charset="0"/>
            </a:endParaRPr>
          </a:p>
          <a:p>
            <a:r>
              <a:rPr lang="ru-RU" sz="2000" b="1" dirty="0" smtClean="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c</a:t>
            </a:r>
            <a:r>
              <a:rPr lang="en-US" sz="2000" b="1" dirty="0" err="1" smtClean="0">
                <a:latin typeface="Courier New" pitchFamily="49" charset="0"/>
                <a:cs typeface="Courier New" pitchFamily="49" charset="0"/>
              </a:rPr>
              <a:t>ilk_for</a:t>
            </a:r>
            <a:r>
              <a:rPr lang="en-US" sz="2000" b="1" dirty="0" smtClean="0">
                <a:latin typeface="Courier New" pitchFamily="49" charset="0"/>
                <a:cs typeface="Courier New" pitchFamily="49" charset="0"/>
              </a:rPr>
              <a:t> (</a:t>
            </a:r>
            <a:r>
              <a:rPr lang="en-US" sz="2000" b="1" dirty="0" err="1" smtClean="0">
                <a:solidFill>
                  <a:srgbClr val="3333FF"/>
                </a:solidFill>
                <a:latin typeface="Courier New" pitchFamily="49" charset="0"/>
                <a:cs typeface="Courier New" pitchFamily="49" charset="0"/>
              </a:rPr>
              <a:t>int</a:t>
            </a:r>
            <a:r>
              <a:rPr lang="en-US" sz="2000" b="1" dirty="0" smtClean="0">
                <a:solidFill>
                  <a:srgbClr val="3333FF"/>
                </a:solidFill>
                <a:latin typeface="Courier New" pitchFamily="49" charset="0"/>
                <a:cs typeface="Courier New" pitchFamily="49" charset="0"/>
              </a:rPr>
              <a:t> </a:t>
            </a:r>
            <a:r>
              <a:rPr lang="en-US" sz="2000" b="1" dirty="0" smtClean="0">
                <a:latin typeface="Courier New" pitchFamily="49" charset="0"/>
                <a:cs typeface="Courier New" pitchFamily="49" charset="0"/>
              </a:rPr>
              <a:t>i = 0; i &lt; A.N; i++)</a:t>
            </a:r>
            <a:endParaRPr lang="ru-RU" sz="2000" b="1" dirty="0" smtClean="0">
              <a:latin typeface="Courier New" pitchFamily="49" charset="0"/>
              <a:cs typeface="Courier New" pitchFamily="49" charset="0"/>
            </a:endParaRPr>
          </a:p>
          <a:p>
            <a:r>
              <a:rPr lang="en-US" sz="2000" b="1" dirty="0" smtClean="0">
                <a:latin typeface="Courier New" pitchFamily="49" charset="0"/>
                <a:cs typeface="Courier New" pitchFamily="49" charset="0"/>
              </a:rPr>
              <a:t>  {</a:t>
            </a:r>
            <a:endParaRPr lang="ru-RU" sz="2000" b="1" dirty="0" smtClean="0">
              <a:latin typeface="Courier New" pitchFamily="49" charset="0"/>
              <a:cs typeface="Courier New" pitchFamily="49" charset="0"/>
            </a:endParaRPr>
          </a:p>
          <a:p>
            <a:r>
              <a:rPr lang="ru-RU" sz="2000" b="1" dirty="0">
                <a:latin typeface="Courier New" pitchFamily="49" charset="0"/>
                <a:cs typeface="Courier New" pitchFamily="49" charset="0"/>
              </a:rPr>
              <a:t>	</a:t>
            </a:r>
            <a:r>
              <a:rPr lang="ru-RU"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a:t>
            </a: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1626798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 version</a:t>
            </a:r>
            <a:r>
              <a:rPr lang="ru-RU" dirty="0" smtClean="0"/>
              <a:t>. </a:t>
            </a:r>
            <a:r>
              <a:rPr lang="en-US" dirty="0" smtClean="0"/>
              <a:t>Setting the number </a:t>
            </a:r>
            <a:r>
              <a:rPr lang="en-US" dirty="0"/>
              <a:t>of </a:t>
            </a:r>
            <a:r>
              <a:rPr lang="en-US" dirty="0" smtClean="0"/>
              <a:t>workers</a:t>
            </a:r>
            <a:endParaRPr lang="ru-RU" dirty="0"/>
          </a:p>
        </p:txBody>
      </p:sp>
      <p:sp>
        <p:nvSpPr>
          <p:cNvPr id="3" name="Объект 2"/>
          <p:cNvSpPr>
            <a:spLocks noGrp="1"/>
          </p:cNvSpPr>
          <p:nvPr>
            <p:ph idx="1"/>
          </p:nvPr>
        </p:nvSpPr>
        <p:spPr/>
        <p:txBody>
          <a:bodyPr/>
          <a:lstStyle/>
          <a:p>
            <a:endParaRPr lang="ru-RU"/>
          </a:p>
        </p:txBody>
      </p:sp>
      <p:sp>
        <p:nvSpPr>
          <p:cNvPr id="4" name="Rectangle 1"/>
          <p:cNvSpPr>
            <a:spLocks noChangeArrowheads="1"/>
          </p:cNvSpPr>
          <p:nvPr/>
        </p:nvSpPr>
        <p:spPr bwMode="auto">
          <a:xfrm>
            <a:off x="719013" y="764704"/>
            <a:ext cx="8626475" cy="5632311"/>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ru-RU" sz="2000" b="1" dirty="0">
                <a:solidFill>
                  <a:srgbClr val="3333FF"/>
                </a:solidFill>
                <a:latin typeface="Courier New" pitchFamily="49" charset="0"/>
                <a:cs typeface="Courier New" pitchFamily="49" charset="0"/>
              </a:rPr>
              <a:t>#</a:t>
            </a:r>
            <a:r>
              <a:rPr lang="en-US" sz="2000" b="1" dirty="0">
                <a:solidFill>
                  <a:srgbClr val="3333FF"/>
                </a:solidFill>
                <a:latin typeface="Courier New" pitchFamily="49" charset="0"/>
                <a:cs typeface="Courier New" pitchFamily="49" charset="0"/>
              </a:rPr>
              <a:t>include</a:t>
            </a:r>
            <a:r>
              <a:rPr lang="en-US" sz="2000" b="1" dirty="0">
                <a:latin typeface="Courier New" pitchFamily="49" charset="0"/>
                <a:cs typeface="Courier New" pitchFamily="49" charset="0"/>
              </a:rPr>
              <a:t> </a:t>
            </a:r>
            <a:r>
              <a:rPr lang="ru-RU" sz="2000" b="1" dirty="0">
                <a:solidFill>
                  <a:srgbClr val="A31515"/>
                </a:solidFill>
                <a:latin typeface="Courier New" pitchFamily="49" charset="0"/>
                <a:cs typeface="Courier New" pitchFamily="49" charset="0"/>
              </a:rPr>
              <a:t>&lt;</a:t>
            </a:r>
            <a:r>
              <a:rPr lang="en-US" sz="2000" b="1" dirty="0" err="1">
                <a:solidFill>
                  <a:srgbClr val="A31515"/>
                </a:solidFill>
                <a:latin typeface="Courier New" pitchFamily="49" charset="0"/>
                <a:cs typeface="Courier New" pitchFamily="49" charset="0"/>
              </a:rPr>
              <a:t>cilk</a:t>
            </a:r>
            <a:r>
              <a:rPr lang="ru-RU" sz="2000" b="1" dirty="0">
                <a:solidFill>
                  <a:srgbClr val="A31515"/>
                </a:solidFill>
                <a:latin typeface="Courier New" pitchFamily="49" charset="0"/>
                <a:cs typeface="Courier New" pitchFamily="49" charset="0"/>
              </a:rPr>
              <a:t>/</a:t>
            </a:r>
            <a:r>
              <a:rPr lang="en-US" sz="2000" b="1" dirty="0" err="1">
                <a:solidFill>
                  <a:srgbClr val="A31515"/>
                </a:solidFill>
                <a:latin typeface="Courier New" pitchFamily="49" charset="0"/>
                <a:cs typeface="Courier New" pitchFamily="49" charset="0"/>
              </a:rPr>
              <a:t>cilk</a:t>
            </a:r>
            <a:r>
              <a:rPr lang="ru-RU" sz="2000" b="1" dirty="0">
                <a:solidFill>
                  <a:srgbClr val="A31515"/>
                </a:solidFill>
                <a:latin typeface="Courier New" pitchFamily="49" charset="0"/>
                <a:cs typeface="Courier New" pitchFamily="49" charset="0"/>
              </a:rPr>
              <a:t>_</a:t>
            </a:r>
            <a:r>
              <a:rPr lang="en-US" sz="2000" b="1" dirty="0" err="1">
                <a:solidFill>
                  <a:srgbClr val="A31515"/>
                </a:solidFill>
                <a:latin typeface="Courier New" pitchFamily="49" charset="0"/>
                <a:cs typeface="Courier New" pitchFamily="49" charset="0"/>
              </a:rPr>
              <a:t>api</a:t>
            </a:r>
            <a:r>
              <a:rPr lang="ru-RU" sz="2000" b="1" dirty="0">
                <a:solidFill>
                  <a:srgbClr val="A31515"/>
                </a:solidFill>
                <a:latin typeface="Courier New" pitchFamily="49" charset="0"/>
                <a:cs typeface="Courier New" pitchFamily="49" charset="0"/>
              </a:rPr>
              <a:t>.</a:t>
            </a:r>
            <a:r>
              <a:rPr lang="en-US" sz="2000" b="1" dirty="0">
                <a:solidFill>
                  <a:srgbClr val="A31515"/>
                </a:solidFill>
                <a:latin typeface="Courier New" pitchFamily="49" charset="0"/>
                <a:cs typeface="Courier New" pitchFamily="49" charset="0"/>
              </a:rPr>
              <a:t>h</a:t>
            </a:r>
            <a:r>
              <a:rPr lang="ru-RU" sz="2000" b="1" dirty="0">
                <a:solidFill>
                  <a:srgbClr val="A31515"/>
                </a:solidFill>
                <a:latin typeface="Courier New" pitchFamily="49" charset="0"/>
                <a:cs typeface="Courier New" pitchFamily="49" charset="0"/>
              </a:rPr>
              <a:t>&gt;</a:t>
            </a:r>
            <a:endParaRPr lang="ru-RU" sz="2000" dirty="0">
              <a:solidFill>
                <a:srgbClr val="A31515"/>
              </a:solidFill>
              <a:latin typeface="Courier New" pitchFamily="49" charset="0"/>
              <a:cs typeface="Courier New" pitchFamily="49" charset="0"/>
            </a:endParaRPr>
          </a:p>
          <a:p>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a:latin typeface="Courier New" pitchFamily="49" charset="0"/>
                <a:cs typeface="Courier New" pitchFamily="49" charset="0"/>
              </a:rPr>
              <a:t>main(</a:t>
            </a:r>
            <a:r>
              <a:rPr lang="en-US" sz="2000" dirty="0" err="1">
                <a:solidFill>
                  <a:srgbClr val="3333FF"/>
                </a:solidFill>
                <a:latin typeface="Courier New" pitchFamily="49" charset="0"/>
                <a:cs typeface="Courier New" pitchFamily="49" charset="0"/>
              </a:rPr>
              <a:t>int</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argc</a:t>
            </a:r>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char</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argv</a:t>
            </a:r>
            <a:r>
              <a:rPr lang="en-US" sz="2000" dirty="0" smtClean="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  </a:t>
            </a:r>
            <a:endParaRPr lang="ru-RU" sz="2000" dirty="0">
              <a:latin typeface="Courier New" pitchFamily="49" charset="0"/>
              <a:cs typeface="Courier New" pitchFamily="49" charset="0"/>
            </a:endParaRPr>
          </a:p>
          <a:p>
            <a:r>
              <a:rPr lang="en-US" sz="2000" dirty="0" smtClean="0">
                <a:latin typeface="Courier New" pitchFamily="49" charset="0"/>
                <a:cs typeface="Courier New" pitchFamily="49" charset="0"/>
              </a:rPr>
              <a:t>  </a:t>
            </a:r>
            <a:r>
              <a:rPr lang="en-US" sz="2000" dirty="0" err="1" smtClean="0">
                <a:solidFill>
                  <a:srgbClr val="3333FF"/>
                </a:solidFill>
                <a:latin typeface="Courier New" pitchFamily="49" charset="0"/>
                <a:cs typeface="Courier New" pitchFamily="49" charset="0"/>
              </a:rPr>
              <a:t>int</a:t>
            </a:r>
            <a:r>
              <a:rPr lang="en-US" sz="2000" dirty="0" smtClean="0">
                <a:solidFill>
                  <a:srgbClr val="3333FF"/>
                </a:solidFill>
                <a:latin typeface="Courier New" pitchFamily="49" charset="0"/>
                <a:cs typeface="Courier New" pitchFamily="49" charset="0"/>
              </a:rPr>
              <a:t> </a:t>
            </a:r>
            <a:r>
              <a:rPr lang="en-US" sz="2000" dirty="0">
                <a:latin typeface="Courier New" pitchFamily="49" charset="0"/>
                <a:cs typeface="Courier New" pitchFamily="49" charset="0"/>
              </a:rPr>
              <a:t>NZ = </a:t>
            </a:r>
            <a:r>
              <a:rPr lang="en-US" sz="2000" dirty="0" err="1">
                <a:latin typeface="Courier New" pitchFamily="49" charset="0"/>
                <a:cs typeface="Courier New" pitchFamily="49" charset="0"/>
              </a:rPr>
              <a:t>atoi</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argv</a:t>
            </a:r>
            <a:r>
              <a:rPr lang="en-US" sz="2000" dirty="0">
                <a:latin typeface="Courier New" pitchFamily="49" charset="0"/>
                <a:cs typeface="Courier New" pitchFamily="49" charset="0"/>
              </a:rPr>
              <a:t>[2]);</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err="1">
                <a:latin typeface="Courier New" pitchFamily="49" charset="0"/>
                <a:cs typeface="Courier New" pitchFamily="49" charset="0"/>
              </a:rPr>
              <a:t>numThreads</a:t>
            </a:r>
            <a:r>
              <a:rPr lang="en-US" sz="2000" b="1" dirty="0">
                <a:latin typeface="Courier New" pitchFamily="49" charset="0"/>
                <a:cs typeface="Courier New" pitchFamily="49" charset="0"/>
              </a:rPr>
              <a:t> = </a:t>
            </a:r>
            <a:r>
              <a:rPr lang="en-US" sz="2000" b="1" dirty="0" err="1">
                <a:latin typeface="Courier New" pitchFamily="49" charset="0"/>
                <a:cs typeface="Courier New" pitchFamily="49" charset="0"/>
              </a:rPr>
              <a:t>atoi</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argv</a:t>
            </a:r>
            <a:r>
              <a:rPr lang="en-US" sz="2000" b="1" dirty="0">
                <a:latin typeface="Courier New" pitchFamily="49" charset="0"/>
                <a:cs typeface="Courier New" pitchFamily="49" charset="0"/>
              </a:rPr>
              <a:t>[3]);</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char</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mtxFileName</a:t>
            </a:r>
            <a:r>
              <a:rPr lang="en-US" sz="2000" dirty="0">
                <a:latin typeface="Courier New" pitchFamily="49" charset="0"/>
                <a:cs typeface="Courier New" pitchFamily="49" charset="0"/>
              </a:rPr>
              <a:t> = NULL;</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char</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vecFileName</a:t>
            </a:r>
            <a:r>
              <a:rPr lang="en-US" sz="2000" dirty="0">
                <a:latin typeface="Courier New" pitchFamily="49" charset="0"/>
                <a:cs typeface="Courier New" pitchFamily="49" charset="0"/>
              </a:rPr>
              <a:t> = NULL;</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if</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argc</a:t>
            </a:r>
            <a:r>
              <a:rPr lang="en-US" sz="2000" b="1" dirty="0">
                <a:latin typeface="Courier New" pitchFamily="49" charset="0"/>
                <a:cs typeface="Courier New" pitchFamily="49" charset="0"/>
              </a:rPr>
              <a:t> &gt; 4 &amp;&amp; </a:t>
            </a:r>
            <a:r>
              <a:rPr lang="en-US" sz="2000" b="1" dirty="0" err="1">
                <a:latin typeface="Courier New" pitchFamily="49" charset="0"/>
                <a:cs typeface="Courier New" pitchFamily="49" charset="0"/>
              </a:rPr>
              <a:t>argc</a:t>
            </a:r>
            <a:r>
              <a:rPr lang="en-US" sz="2000" b="1" dirty="0">
                <a:latin typeface="Courier New" pitchFamily="49" charset="0"/>
                <a:cs typeface="Courier New" pitchFamily="49" charset="0"/>
              </a:rPr>
              <a:t> &lt; 7)</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a:t>
            </a:r>
          </a:p>
          <a:p>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smtClean="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b="1" dirty="0">
                <a:solidFill>
                  <a:srgbClr val="3333FF"/>
                </a:solidFill>
                <a:latin typeface="Courier New" pitchFamily="49" charset="0"/>
                <a:cs typeface="Courier New" pitchFamily="49" charset="0"/>
              </a:rPr>
              <a:t>char</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nt</a:t>
            </a:r>
            <a:r>
              <a:rPr lang="en-US" sz="2000" b="1" dirty="0">
                <a:latin typeface="Courier New" pitchFamily="49" charset="0"/>
                <a:cs typeface="Courier New" pitchFamily="49" charset="0"/>
              </a:rPr>
              <a:t>[3];</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itoa</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numThreads</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nt</a:t>
            </a:r>
            <a:r>
              <a:rPr lang="en-US" sz="2000" b="1" dirty="0">
                <a:latin typeface="Courier New" pitchFamily="49" charset="0"/>
                <a:cs typeface="Courier New" pitchFamily="49" charset="0"/>
              </a:rPr>
              <a:t>, 10);</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__</a:t>
            </a:r>
            <a:r>
              <a:rPr lang="en-US" sz="2000" b="1" dirty="0" err="1">
                <a:latin typeface="Courier New" pitchFamily="49" charset="0"/>
                <a:cs typeface="Courier New" pitchFamily="49" charset="0"/>
              </a:rPr>
              <a:t>cilkrts_set_param</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nworkers</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nt</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InitializeVector</a:t>
            </a:r>
            <a:r>
              <a:rPr lang="en-US" sz="2000" dirty="0">
                <a:latin typeface="Courier New" pitchFamily="49" charset="0"/>
                <a:cs typeface="Courier New" pitchFamily="49" charset="0"/>
              </a:rPr>
              <a:t>(N, &amp;b);</a:t>
            </a:r>
            <a:endParaRPr lang="ru-RU" sz="2000" dirty="0">
              <a:latin typeface="Courier New" pitchFamily="49" charset="0"/>
              <a:cs typeface="Courier New" pitchFamily="49" charset="0"/>
            </a:endParaRPr>
          </a:p>
          <a:p>
            <a:r>
              <a:rPr lang="en-US" sz="2000" dirty="0" smtClean="0">
                <a:latin typeface="Courier New" pitchFamily="49" charset="0"/>
                <a:cs typeface="Courier New" pitchFamily="49" charset="0"/>
              </a:rPr>
              <a:t>  </a:t>
            </a:r>
            <a:r>
              <a:rPr lang="ru-RU" sz="2000" dirty="0" smtClean="0">
                <a:latin typeface="Courier New" pitchFamily="49" charset="0"/>
                <a:cs typeface="Courier New" pitchFamily="49" charset="0"/>
              </a:rPr>
              <a:t>...</a:t>
            </a:r>
            <a:r>
              <a:rPr lang="ru-RU" sz="2000" dirty="0">
                <a:latin typeface="Courier New" pitchFamily="49" charset="0"/>
                <a:cs typeface="Courier New" pitchFamily="49" charset="0"/>
              </a:rPr>
              <a:t> </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7006966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Experiments results</a:t>
            </a:r>
            <a:endParaRPr lang="ru-RU" dirty="0"/>
          </a:p>
        </p:txBody>
      </p:sp>
      <p:sp>
        <p:nvSpPr>
          <p:cNvPr id="3" name="Объект 2"/>
          <p:cNvSpPr>
            <a:spLocks noGrp="1"/>
          </p:cNvSpPr>
          <p:nvPr>
            <p:ph idx="1"/>
          </p:nvPr>
        </p:nvSpPr>
        <p:spPr/>
        <p:txBody>
          <a:bodyPr/>
          <a:lstStyle/>
          <a:p>
            <a:r>
              <a:rPr lang="en-US" dirty="0"/>
              <a:t>Run the correct implementation on the highest possible size of the matrix for the chosen infrastructure N</a:t>
            </a:r>
            <a:r>
              <a:rPr lang="ru-RU" dirty="0"/>
              <a:t> = 200 000 </a:t>
            </a:r>
            <a:r>
              <a:rPr lang="en-US" dirty="0"/>
              <a:t>with the number of </a:t>
            </a:r>
            <a:r>
              <a:rPr lang="en-US" dirty="0" smtClean="0"/>
              <a:t>nonzero </a:t>
            </a:r>
            <a:r>
              <a:rPr lang="en-US" dirty="0"/>
              <a:t>elements </a:t>
            </a:r>
            <a:r>
              <a:rPr lang="ru-RU" dirty="0"/>
              <a:t>NZ = 5000. </a:t>
            </a:r>
          </a:p>
          <a:p>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graphicFrame>
        <p:nvGraphicFramePr>
          <p:cNvPr id="7" name="Диаграмма 6"/>
          <p:cNvGraphicFramePr/>
          <p:nvPr>
            <p:extLst>
              <p:ext uri="{D42A27DB-BD31-4B8C-83A1-F6EECF244321}">
                <p14:modId xmlns:p14="http://schemas.microsoft.com/office/powerpoint/2010/main" xmlns="" val="3119184369"/>
              </p:ext>
            </p:extLst>
          </p:nvPr>
        </p:nvGraphicFramePr>
        <p:xfrm>
          <a:off x="2072680" y="2348880"/>
          <a:ext cx="5743525" cy="38305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726046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82638" y="2768953"/>
            <a:ext cx="8420100" cy="1362075"/>
          </a:xfrm>
        </p:spPr>
        <p:txBody>
          <a:bodyPr/>
          <a:lstStyle/>
          <a:p>
            <a:r>
              <a:rPr lang="en-US" dirty="0" smtClean="0"/>
              <a:t>Software implementation </a:t>
            </a:r>
            <a:r>
              <a:rPr lang="en-US" dirty="0"/>
              <a:t>using Intel</a:t>
            </a:r>
            <a:r>
              <a:rPr lang="ru-RU" dirty="0"/>
              <a:t>® </a:t>
            </a:r>
            <a:r>
              <a:rPr lang="ru-RU" dirty="0" smtClean="0"/>
              <a:t>A</a:t>
            </a:r>
            <a:r>
              <a:rPr lang="en-US" dirty="0" smtClean="0"/>
              <a:t>r</a:t>
            </a:r>
            <a:r>
              <a:rPr lang="ru-RU" dirty="0" smtClean="0"/>
              <a:t>BB</a:t>
            </a:r>
            <a:endParaRPr lang="ru-RU" dirty="0"/>
          </a:p>
        </p:txBody>
      </p:sp>
      <p:sp>
        <p:nvSpPr>
          <p:cNvPr id="5" name="Текст 4"/>
          <p:cNvSpPr>
            <a:spLocks noGrp="1"/>
          </p:cNvSpPr>
          <p:nvPr>
            <p:ph type="body" idx="1"/>
          </p:nvPr>
        </p:nvSpPr>
        <p:spPr>
          <a:xfrm>
            <a:off x="782638" y="1268760"/>
            <a:ext cx="8420100" cy="1500187"/>
          </a:xfrm>
        </p:spPr>
        <p:txBody>
          <a:bodyPr/>
          <a:lstStyle/>
          <a:p>
            <a:r>
              <a:rPr lang="en-US" dirty="0"/>
              <a:t>Software implementation</a:t>
            </a:r>
            <a:endParaRPr lang="ru-RU" dirty="0"/>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085554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Project </a:t>
            </a:r>
            <a:r>
              <a:rPr lang="en-US" dirty="0"/>
              <a:t>creation</a:t>
            </a:r>
            <a:endParaRPr lang="ru-RU" dirty="0"/>
          </a:p>
        </p:txBody>
      </p:sp>
      <p:sp>
        <p:nvSpPr>
          <p:cNvPr id="3" name="Объект 2"/>
          <p:cNvSpPr>
            <a:spLocks noGrp="1"/>
          </p:cNvSpPr>
          <p:nvPr>
            <p:ph idx="1"/>
          </p:nvPr>
        </p:nvSpPr>
        <p:spPr/>
        <p:txBody>
          <a:bodyPr/>
          <a:lstStyle/>
          <a:p>
            <a:r>
              <a:rPr lang="en-US" dirty="0" smtClean="0"/>
              <a:t>As before, create </a:t>
            </a:r>
            <a:r>
              <a:rPr lang="en-US" dirty="0"/>
              <a:t>a project </a:t>
            </a:r>
            <a:r>
              <a:rPr lang="ru-RU" b="1" dirty="0"/>
              <a:t>05_ArBB</a:t>
            </a:r>
            <a:r>
              <a:rPr lang="ru-RU" dirty="0"/>
              <a:t> </a:t>
            </a:r>
            <a:r>
              <a:rPr lang="en-US" dirty="0" smtClean="0"/>
              <a:t>within </a:t>
            </a:r>
            <a:r>
              <a:rPr lang="en-US" dirty="0"/>
              <a:t>the </a:t>
            </a:r>
            <a:r>
              <a:rPr lang="en-US" dirty="0" smtClean="0"/>
              <a:t>solution  </a:t>
            </a:r>
            <a:r>
              <a:rPr lang="ru-RU" b="1" dirty="0"/>
              <a:t>15_SparseMatrDenseVec</a:t>
            </a:r>
            <a:r>
              <a:rPr lang="ru-RU" dirty="0"/>
              <a:t>. </a:t>
            </a:r>
            <a:r>
              <a:rPr lang="en-US" dirty="0" smtClean="0"/>
              <a:t>Then create the </a:t>
            </a:r>
            <a:r>
              <a:rPr lang="en-US" dirty="0"/>
              <a:t>files </a:t>
            </a:r>
            <a:r>
              <a:rPr lang="en-US" dirty="0" smtClean="0"/>
              <a:t>with the names similar </a:t>
            </a:r>
            <a:r>
              <a:rPr lang="en-US" dirty="0"/>
              <a:t>to those created when developing the sequential implementation to the project. Copy the source code </a:t>
            </a:r>
            <a:r>
              <a:rPr lang="en-US" dirty="0" smtClean="0"/>
              <a:t>of the </a:t>
            </a:r>
            <a:r>
              <a:rPr lang="en-US" dirty="0"/>
              <a:t>sequential version to them</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738755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Test infrastructure</a:t>
            </a:r>
            <a:endParaRPr lang="ru-RU" dirty="0"/>
          </a:p>
        </p:txBody>
      </p:sp>
      <p:graphicFrame>
        <p:nvGraphicFramePr>
          <p:cNvPr id="4" name="Таблица 3"/>
          <p:cNvGraphicFramePr>
            <a:graphicFrameLocks noGrp="1"/>
          </p:cNvGraphicFramePr>
          <p:nvPr/>
        </p:nvGraphicFramePr>
        <p:xfrm>
          <a:off x="523844" y="1285860"/>
          <a:ext cx="8929750" cy="4720236"/>
        </p:xfrm>
        <a:graphic>
          <a:graphicData uri="http://schemas.openxmlformats.org/drawingml/2006/table">
            <a:tbl>
              <a:tblPr/>
              <a:tblGrid>
                <a:gridCol w="3668341"/>
                <a:gridCol w="5261409"/>
              </a:tblGrid>
              <a:tr h="461398">
                <a:tc>
                  <a:txBody>
                    <a:bodyPr/>
                    <a:lstStyle/>
                    <a:p>
                      <a:pPr algn="just">
                        <a:lnSpc>
                          <a:spcPct val="115000"/>
                        </a:lnSpc>
                        <a:spcBef>
                          <a:spcPts val="300"/>
                        </a:spcBef>
                        <a:spcAft>
                          <a:spcPts val="300"/>
                        </a:spcAft>
                      </a:pPr>
                      <a:r>
                        <a:rPr lang="en-US" sz="2000" dirty="0" smtClean="0">
                          <a:latin typeface="+mn-lt"/>
                          <a:ea typeface="Times New Roman"/>
                          <a:cs typeface="Times New Roman"/>
                        </a:rPr>
                        <a:t>Processor</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ru-RU" sz="2000" dirty="0" smtClean="0">
                          <a:latin typeface="+mn-lt"/>
                          <a:ea typeface="Times New Roman"/>
                          <a:cs typeface="Times New Roman"/>
                        </a:rPr>
                        <a:t>2 </a:t>
                      </a:r>
                      <a:r>
                        <a:rPr lang="en-US" sz="2000" dirty="0" smtClean="0">
                          <a:latin typeface="+mn-lt"/>
                          <a:ea typeface="Times New Roman"/>
                          <a:cs typeface="Times New Roman"/>
                        </a:rPr>
                        <a:t>quad-core processors </a:t>
                      </a:r>
                      <a:r>
                        <a:rPr lang="en-US" sz="2000" dirty="0" smtClean="0">
                          <a:latin typeface="+mn-lt"/>
                          <a:ea typeface="Times New Roman"/>
                        </a:rPr>
                        <a:t>Intel </a:t>
                      </a:r>
                      <a:r>
                        <a:rPr lang="en-US" sz="2000" dirty="0">
                          <a:latin typeface="+mn-lt"/>
                          <a:ea typeface="Times New Roman"/>
                        </a:rPr>
                        <a:t>Xeon E</a:t>
                      </a:r>
                      <a:r>
                        <a:rPr lang="ru-RU" sz="2000" dirty="0">
                          <a:latin typeface="+mn-lt"/>
                          <a:ea typeface="Times New Roman"/>
                        </a:rPr>
                        <a:t>5520 (2.27 </a:t>
                      </a:r>
                      <a:r>
                        <a:rPr lang="en-US" sz="2000" dirty="0">
                          <a:latin typeface="+mn-lt"/>
                          <a:ea typeface="Times New Roman"/>
                        </a:rPr>
                        <a:t>GHz</a:t>
                      </a:r>
                      <a:r>
                        <a:rPr lang="ru-RU" sz="2000" dirty="0">
                          <a:latin typeface="+mn-lt"/>
                          <a:ea typeface="Times New Roman"/>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398">
                <a:tc>
                  <a:txBody>
                    <a:bodyPr/>
                    <a:lstStyle/>
                    <a:p>
                      <a:pPr algn="just">
                        <a:lnSpc>
                          <a:spcPct val="115000"/>
                        </a:lnSpc>
                        <a:spcBef>
                          <a:spcPts val="300"/>
                        </a:spcBef>
                        <a:spcAft>
                          <a:spcPts val="300"/>
                        </a:spcAft>
                      </a:pPr>
                      <a:r>
                        <a:rPr lang="en-US" sz="2000" dirty="0" smtClean="0">
                          <a:latin typeface="+mn-lt"/>
                          <a:ea typeface="Times New Roman"/>
                          <a:cs typeface="Times New Roman"/>
                        </a:rPr>
                        <a:t>RAM</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ru-RU" sz="2000">
                          <a:latin typeface="+mn-lt"/>
                          <a:ea typeface="Times New Roman"/>
                        </a:rPr>
                        <a:t>16 </a:t>
                      </a:r>
                      <a:r>
                        <a:rPr lang="en-US" sz="2000">
                          <a:latin typeface="+mn-lt"/>
                          <a:ea typeface="Times New Roman"/>
                        </a:rPr>
                        <a:t>Gb</a:t>
                      </a:r>
                      <a:endParaRPr lang="ru-RU" sz="200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398">
                <a:tc>
                  <a:txBody>
                    <a:bodyPr/>
                    <a:lstStyle/>
                    <a:p>
                      <a:pPr algn="just">
                        <a:lnSpc>
                          <a:spcPct val="115000"/>
                        </a:lnSpc>
                        <a:spcBef>
                          <a:spcPts val="300"/>
                        </a:spcBef>
                        <a:spcAft>
                          <a:spcPts val="300"/>
                        </a:spcAft>
                      </a:pPr>
                      <a:r>
                        <a:rPr lang="en-US" sz="2000" dirty="0" smtClean="0">
                          <a:latin typeface="+mn-lt"/>
                          <a:ea typeface="Times New Roman"/>
                          <a:cs typeface="Times New Roman"/>
                        </a:rPr>
                        <a:t>Operating system</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US" sz="2000">
                          <a:latin typeface="+mn-lt"/>
                          <a:ea typeface="Times New Roman"/>
                        </a:rPr>
                        <a:t>Microsoft Windows</a:t>
                      </a:r>
                      <a:r>
                        <a:rPr lang="ru-RU" sz="2000">
                          <a:latin typeface="+mn-lt"/>
                          <a:ea typeface="Times New Roman"/>
                        </a:rPr>
                        <a:t>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398">
                <a:tc>
                  <a:txBody>
                    <a:bodyPr/>
                    <a:lstStyle/>
                    <a:p>
                      <a:pPr algn="just">
                        <a:lnSpc>
                          <a:spcPct val="115000"/>
                        </a:lnSpc>
                        <a:spcBef>
                          <a:spcPts val="300"/>
                        </a:spcBef>
                        <a:spcAft>
                          <a:spcPts val="300"/>
                        </a:spcAft>
                      </a:pPr>
                      <a:r>
                        <a:rPr lang="en-US" sz="2000" dirty="0" smtClean="0">
                          <a:latin typeface="+mn-lt"/>
                          <a:ea typeface="Times New Roman"/>
                          <a:cs typeface="Times New Roman"/>
                        </a:rPr>
                        <a:t>Development environment</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US" sz="2000">
                          <a:latin typeface="+mn-lt"/>
                          <a:ea typeface="Times New Roman"/>
                        </a:rPr>
                        <a:t>Microsoft Visual Studio </a:t>
                      </a:r>
                      <a:r>
                        <a:rPr lang="ru-RU" sz="2000">
                          <a:latin typeface="+mn-lt"/>
                          <a:ea typeface="Times New Roman"/>
                        </a:rPr>
                        <a:t>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1398">
                <a:tc>
                  <a:txBody>
                    <a:bodyPr/>
                    <a:lstStyle/>
                    <a:p>
                      <a:pPr algn="just">
                        <a:lnSpc>
                          <a:spcPct val="115000"/>
                        </a:lnSpc>
                        <a:spcBef>
                          <a:spcPts val="300"/>
                        </a:spcBef>
                        <a:spcAft>
                          <a:spcPts val="300"/>
                        </a:spcAft>
                      </a:pPr>
                      <a:r>
                        <a:rPr lang="en-US" sz="2000" dirty="0" smtClean="0">
                          <a:latin typeface="+mn-lt"/>
                          <a:ea typeface="Times New Roman"/>
                          <a:cs typeface="Times New Roman"/>
                        </a:rPr>
                        <a:t>Compiler, profiler, debugger</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US" sz="2000">
                          <a:latin typeface="+mn-lt"/>
                          <a:ea typeface="Times New Roman"/>
                        </a:rPr>
                        <a:t>Intel Parallel Studio XE</a:t>
                      </a:r>
                      <a:endParaRPr lang="ru-RU" sz="200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5044">
                <a:tc>
                  <a:txBody>
                    <a:bodyPr/>
                    <a:lstStyle/>
                    <a:p>
                      <a:pPr algn="just">
                        <a:lnSpc>
                          <a:spcPct val="115000"/>
                        </a:lnSpc>
                        <a:spcBef>
                          <a:spcPts val="300"/>
                        </a:spcBef>
                        <a:spcAft>
                          <a:spcPts val="300"/>
                        </a:spcAft>
                      </a:pPr>
                      <a:r>
                        <a:rPr lang="en-US" sz="2000" dirty="0" smtClean="0">
                          <a:latin typeface="+mn-lt"/>
                          <a:ea typeface="Times New Roman"/>
                          <a:cs typeface="Times New Roman"/>
                        </a:rPr>
                        <a:t>Libraries</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300"/>
                        </a:spcBef>
                        <a:spcAft>
                          <a:spcPts val="300"/>
                        </a:spcAft>
                      </a:pPr>
                      <a:r>
                        <a:rPr lang="en-US" sz="2000" dirty="0">
                          <a:latin typeface="+mn-lt"/>
                          <a:ea typeface="Times New Roman"/>
                        </a:rPr>
                        <a:t>Intel MKL v. 10.2.5.035</a:t>
                      </a:r>
                      <a:endParaRPr lang="ru-RU" sz="2000" dirty="0">
                        <a:latin typeface="+mn-lt"/>
                        <a:ea typeface="Times New Roman"/>
                      </a:endParaRPr>
                    </a:p>
                    <a:p>
                      <a:pPr algn="just">
                        <a:spcBef>
                          <a:spcPts val="300"/>
                        </a:spcBef>
                        <a:spcAft>
                          <a:spcPts val="300"/>
                        </a:spcAft>
                      </a:pPr>
                      <a:r>
                        <a:rPr lang="en-US" sz="2000" dirty="0">
                          <a:latin typeface="+mn-lt"/>
                          <a:ea typeface="Times New Roman"/>
                        </a:rPr>
                        <a:t>Intel® ArBB 1.0 Beta 4</a:t>
                      </a:r>
                      <a:endParaRPr lang="ru-RU" sz="2000" dirty="0">
                        <a:latin typeface="+mn-lt"/>
                        <a:ea typeface="Times New Roman"/>
                      </a:endParaRPr>
                    </a:p>
                    <a:p>
                      <a:pPr algn="just">
                        <a:spcBef>
                          <a:spcPts val="300"/>
                        </a:spcBef>
                        <a:spcAft>
                          <a:spcPts val="300"/>
                        </a:spcAft>
                      </a:pPr>
                      <a:r>
                        <a:rPr lang="en-US" sz="2000" dirty="0">
                          <a:latin typeface="+mn-lt"/>
                          <a:ea typeface="Times New Roman"/>
                        </a:rPr>
                        <a:t>Intel® Threading Building Blocks 3.0 for Windows, Update 3 </a:t>
                      </a:r>
                      <a:r>
                        <a:rPr lang="en-US" sz="2000" dirty="0" smtClean="0">
                          <a:latin typeface="+mn-lt"/>
                          <a:ea typeface="Times New Roman"/>
                        </a:rPr>
                        <a:t>(</a:t>
                      </a:r>
                      <a:r>
                        <a:rPr lang="en-US" sz="2000" dirty="0" smtClean="0">
                          <a:latin typeface="+mn-lt"/>
                          <a:ea typeface="Times New Roman"/>
                          <a:cs typeface="Times New Roman"/>
                        </a:rPr>
                        <a:t>as part of </a:t>
                      </a:r>
                      <a:r>
                        <a:rPr lang="en-US" sz="2000" dirty="0" smtClean="0">
                          <a:latin typeface="+mn-lt"/>
                          <a:ea typeface="Times New Roman"/>
                        </a:rPr>
                        <a:t>Intel</a:t>
                      </a:r>
                      <a:r>
                        <a:rPr lang="en-US" sz="2000" dirty="0">
                          <a:latin typeface="+mn-lt"/>
                          <a:ea typeface="Times New Roman"/>
                        </a:rPr>
                        <a:t>® Parallel Studio XE 2011)</a:t>
                      </a:r>
                      <a:endParaRPr lang="ru-RU" sz="2000"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Дата 2"/>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ArBB installation</a:t>
            </a:r>
            <a:endParaRPr lang="ru-RU" dirty="0"/>
          </a:p>
        </p:txBody>
      </p:sp>
      <p:sp>
        <p:nvSpPr>
          <p:cNvPr id="3" name="Объект 2"/>
          <p:cNvSpPr>
            <a:spLocks noGrp="1"/>
          </p:cNvSpPr>
          <p:nvPr>
            <p:ph idx="1"/>
          </p:nvPr>
        </p:nvSpPr>
        <p:spPr/>
        <p:txBody>
          <a:bodyPr/>
          <a:lstStyle/>
          <a:p>
            <a:r>
              <a:rPr lang="en-US" dirty="0"/>
              <a:t>Set the path to the </a:t>
            </a:r>
            <a:r>
              <a:rPr lang="en-US" dirty="0" smtClean="0"/>
              <a:t>ArBB library </a:t>
            </a:r>
            <a:r>
              <a:rPr lang="en-US" dirty="0"/>
              <a:t>header </a:t>
            </a:r>
            <a:r>
              <a:rPr lang="en-US" dirty="0" smtClean="0"/>
              <a:t>files </a:t>
            </a:r>
            <a:r>
              <a:rPr lang="ru-RU" dirty="0" smtClean="0"/>
              <a:t>(</a:t>
            </a:r>
            <a:r>
              <a:rPr lang="en-US" b="1" dirty="0"/>
              <a:t>Configuration Properties</a:t>
            </a:r>
            <a:r>
              <a:rPr lang="ru-RU" b="1" dirty="0"/>
              <a:t>→</a:t>
            </a:r>
            <a:r>
              <a:rPr lang="en-US" b="1" dirty="0"/>
              <a:t>C</a:t>
            </a:r>
            <a:r>
              <a:rPr lang="ru-RU" b="1" dirty="0"/>
              <a:t>/</a:t>
            </a:r>
            <a:r>
              <a:rPr lang="en-US" b="1" dirty="0"/>
              <a:t>C</a:t>
            </a:r>
            <a:r>
              <a:rPr lang="ru-RU" b="1" dirty="0"/>
              <a:t>++→</a:t>
            </a:r>
            <a:r>
              <a:rPr lang="en-US" b="1" dirty="0"/>
              <a:t>General</a:t>
            </a:r>
            <a:r>
              <a:rPr lang="ru-RU" b="1" dirty="0"/>
              <a:t>→ </a:t>
            </a:r>
            <a:r>
              <a:rPr lang="en-US" b="1" dirty="0"/>
              <a:t>Additional Include Directories</a:t>
            </a:r>
            <a:r>
              <a:rPr lang="ru-RU" dirty="0" smtClean="0"/>
              <a:t>).</a:t>
            </a:r>
          </a:p>
          <a:p>
            <a:r>
              <a:rPr lang="en-US" dirty="0"/>
              <a:t>Set the path to the </a:t>
            </a:r>
            <a:r>
              <a:rPr lang="en-US" b="1" dirty="0"/>
              <a:t>.lib</a:t>
            </a:r>
            <a:r>
              <a:rPr lang="en-US" dirty="0"/>
              <a:t> </a:t>
            </a:r>
            <a:r>
              <a:rPr lang="en-US" dirty="0" smtClean="0"/>
              <a:t>files (</a:t>
            </a:r>
            <a:r>
              <a:rPr lang="en-US" b="1" dirty="0" smtClean="0"/>
              <a:t>Configuration </a:t>
            </a:r>
            <a:r>
              <a:rPr lang="en-US" b="1" dirty="0" err="1"/>
              <a:t>Properties→Linker</a:t>
            </a:r>
            <a:r>
              <a:rPr lang="en-US" b="1" dirty="0"/>
              <a:t> →</a:t>
            </a:r>
            <a:r>
              <a:rPr lang="en-US" b="1" dirty="0" err="1"/>
              <a:t>General→Additional</a:t>
            </a:r>
            <a:r>
              <a:rPr lang="en-US" b="1" dirty="0"/>
              <a:t> Library Directories</a:t>
            </a:r>
            <a:r>
              <a:rPr lang="en-US" dirty="0" smtClean="0"/>
              <a:t>).</a:t>
            </a:r>
            <a:endParaRPr lang="ru-RU" dirty="0" smtClean="0"/>
          </a:p>
          <a:p>
            <a:r>
              <a:rPr lang="en-US" dirty="0"/>
              <a:t>Specify the library name </a:t>
            </a:r>
            <a:r>
              <a:rPr lang="en-US" b="1" dirty="0"/>
              <a:t>arbb.lib</a:t>
            </a:r>
            <a:r>
              <a:rPr lang="en-US" b="1" dirty="0" smtClean="0"/>
              <a:t> </a:t>
            </a:r>
            <a:r>
              <a:rPr lang="en-US" dirty="0"/>
              <a:t>with which the project </a:t>
            </a:r>
            <a:r>
              <a:rPr lang="en-US" dirty="0" smtClean="0"/>
              <a:t>must be linked (</a:t>
            </a:r>
            <a:r>
              <a:rPr lang="en-US" b="1" dirty="0" smtClean="0"/>
              <a:t>Configuration </a:t>
            </a:r>
            <a:r>
              <a:rPr lang="en-US" b="1" dirty="0" err="1"/>
              <a:t>Properties→Linker</a:t>
            </a:r>
            <a:r>
              <a:rPr lang="en-US" b="1" dirty="0"/>
              <a:t>→ </a:t>
            </a:r>
            <a:r>
              <a:rPr lang="en-US" b="1" dirty="0" err="1"/>
              <a:t>Input→Additional</a:t>
            </a:r>
            <a:r>
              <a:rPr lang="en-US" b="1" dirty="0"/>
              <a:t> Dependencies</a:t>
            </a:r>
            <a:r>
              <a:rPr lang="en-US"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60594846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Data parallelization scheme in case of dense matrix</a:t>
            </a:r>
            <a:endParaRPr lang="ru-RU" dirty="0"/>
          </a:p>
        </p:txBody>
      </p:sp>
      <p:sp>
        <p:nvSpPr>
          <p:cNvPr id="3" name="Объект 2"/>
          <p:cNvSpPr>
            <a:spLocks noGrp="1"/>
          </p:cNvSpPr>
          <p:nvPr>
            <p:ph idx="1"/>
          </p:nvPr>
        </p:nvSpPr>
        <p:spPr/>
        <p:txBody>
          <a:bodyPr/>
          <a:lstStyle/>
          <a:p>
            <a:r>
              <a:rPr lang="en-US" dirty="0" smtClean="0"/>
              <a:t>Dense matrix-vector multiplication is a </a:t>
            </a:r>
            <a:r>
              <a:rPr lang="en-US" dirty="0"/>
              <a:t>set of scalar matrix row-vector </a:t>
            </a:r>
            <a:r>
              <a:rPr lang="en-US" dirty="0" smtClean="0"/>
              <a:t>multiplications</a:t>
            </a:r>
            <a:r>
              <a:rPr lang="ru-RU" dirty="0" smtClean="0"/>
              <a:t>. </a:t>
            </a:r>
          </a:p>
          <a:p>
            <a:r>
              <a:rPr lang="en-US" dirty="0"/>
              <a:t>Scalar multiplication stands for </a:t>
            </a:r>
            <a:r>
              <a:rPr lang="en-US" dirty="0" err="1"/>
              <a:t>componentwise</a:t>
            </a:r>
            <a:r>
              <a:rPr lang="en-US" dirty="0"/>
              <a:t> vectors multiplication and </a:t>
            </a:r>
            <a:r>
              <a:rPr lang="en-US" dirty="0" smtClean="0"/>
              <a:t>further addition</a:t>
            </a:r>
            <a:r>
              <a:rPr lang="ru-RU" dirty="0" smtClean="0"/>
              <a:t>. </a:t>
            </a:r>
          </a:p>
          <a:p>
            <a:r>
              <a:rPr lang="en-US" dirty="0"/>
              <a:t>Thus, two vector operations are obviously distinguished – the </a:t>
            </a:r>
            <a:r>
              <a:rPr lang="en-US" dirty="0" err="1"/>
              <a:t>componentwise</a:t>
            </a:r>
            <a:r>
              <a:rPr lang="en-US" dirty="0"/>
              <a:t> vectors multiplication and </a:t>
            </a:r>
            <a:r>
              <a:rPr lang="en-US" dirty="0" smtClean="0"/>
              <a:t>addition </a:t>
            </a:r>
            <a:r>
              <a:rPr lang="en-US" dirty="0"/>
              <a:t>of the vector </a:t>
            </a:r>
            <a:r>
              <a:rPr lang="en-US" dirty="0" smtClean="0"/>
              <a:t>components</a:t>
            </a:r>
            <a:r>
              <a:rPr lang="ru-RU" dirty="0" smtClean="0"/>
              <a:t>. </a:t>
            </a:r>
          </a:p>
          <a:p>
            <a:endParaRPr lang="ru-RU" dirty="0"/>
          </a:p>
          <a:p>
            <a:r>
              <a:rPr lang="en-US" dirty="0" smtClean="0"/>
              <a:t>Remark</a:t>
            </a:r>
            <a:r>
              <a:rPr lang="ru-RU" dirty="0" smtClean="0"/>
              <a:t>: </a:t>
            </a:r>
            <a:r>
              <a:rPr lang="en-US" dirty="0" smtClean="0"/>
              <a:t>the </a:t>
            </a:r>
            <a:r>
              <a:rPr lang="en-US" dirty="0"/>
              <a:t>multiplication of the sparse matrix is almost indistinguishable from the case of the dense </a:t>
            </a:r>
            <a:r>
              <a:rPr lang="en-US" dirty="0" smtClean="0"/>
              <a:t>one</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4582907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Parallelization </a:t>
            </a:r>
            <a:r>
              <a:rPr lang="en-US" dirty="0"/>
              <a:t>scheme in case of </a:t>
            </a:r>
            <a:r>
              <a:rPr lang="en-US" dirty="0" smtClean="0"/>
              <a:t>sparse matrix </a:t>
            </a:r>
            <a:r>
              <a:rPr lang="ru-RU" dirty="0" smtClean="0"/>
              <a:t>(1)</a:t>
            </a:r>
            <a:endParaRPr lang="ru-RU" dirty="0"/>
          </a:p>
        </p:txBody>
      </p:sp>
      <p:sp>
        <p:nvSpPr>
          <p:cNvPr id="3" name="Объект 2"/>
          <p:cNvSpPr>
            <a:spLocks noGrp="1"/>
          </p:cNvSpPr>
          <p:nvPr>
            <p:ph idx="1"/>
          </p:nvPr>
        </p:nvSpPr>
        <p:spPr/>
        <p:txBody>
          <a:bodyPr/>
          <a:lstStyle/>
          <a:p>
            <a:r>
              <a:rPr lang="en-US" dirty="0" smtClean="0"/>
              <a:t>When developing the implementation, the scalar </a:t>
            </a:r>
            <a:r>
              <a:rPr lang="en-US" dirty="0"/>
              <a:t>multiplication is calculated not for the whole matrix row but only for the vector containing the nonzero elements of the row and the corresponding elements of the specified </a:t>
            </a:r>
            <a:r>
              <a:rPr lang="en-US" dirty="0" smtClean="0"/>
              <a:t>vector</a:t>
            </a:r>
            <a:r>
              <a:rPr lang="ru-RU" dirty="0" smtClean="0"/>
              <a:t>. </a:t>
            </a:r>
          </a:p>
          <a:p>
            <a:r>
              <a:rPr lang="en-US" dirty="0"/>
              <a:t>On the other hand, since the CRS format is used for the sparse matrix, the collection of the nonzero elements is represented by a </a:t>
            </a:r>
            <a:r>
              <a:rPr lang="en-US" dirty="0" smtClean="0"/>
              <a:t>vector</a:t>
            </a:r>
            <a:r>
              <a:rPr lang="ru-RU" dirty="0" smtClean="0"/>
              <a:t>. </a:t>
            </a:r>
          </a:p>
          <a:p>
            <a:r>
              <a:rPr lang="en-US" dirty="0" smtClean="0"/>
              <a:t>Let us converse the </a:t>
            </a:r>
            <a:r>
              <a:rPr lang="en-US" dirty="0"/>
              <a:t>dense vector by </a:t>
            </a:r>
            <a:r>
              <a:rPr lang="en-US" dirty="0" smtClean="0"/>
              <a:t>that the </a:t>
            </a:r>
            <a:r>
              <a:rPr lang="en-US" dirty="0"/>
              <a:t>matrix is multiplied </a:t>
            </a:r>
            <a:r>
              <a:rPr lang="en-US" dirty="0" smtClean="0"/>
              <a:t>so that </a:t>
            </a:r>
            <a:r>
              <a:rPr lang="en-US" dirty="0"/>
              <a:t>the components corresponding to the numbers of the columns containing the nonzero elements are duplicated in </a:t>
            </a:r>
            <a:r>
              <a:rPr lang="en-US" dirty="0" smtClean="0"/>
              <a:t>it</a:t>
            </a:r>
            <a:r>
              <a:rPr lang="ru-RU" dirty="0" smtClean="0"/>
              <a:t>. </a:t>
            </a:r>
            <a:endParaRPr lang="ru-RU" dirty="0"/>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0564681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Parallelization scheme in case of sparse </a:t>
            </a:r>
            <a:r>
              <a:rPr lang="en-US" dirty="0" smtClean="0"/>
              <a:t>matrix </a:t>
            </a:r>
            <a:r>
              <a:rPr lang="ru-RU" dirty="0" smtClean="0"/>
              <a:t>(2)</a:t>
            </a:r>
            <a:endParaRPr lang="ru-RU" dirty="0"/>
          </a:p>
        </p:txBody>
      </p:sp>
      <p:sp>
        <p:nvSpPr>
          <p:cNvPr id="3" name="Объект 2"/>
          <p:cNvSpPr>
            <a:spLocks noGrp="1"/>
          </p:cNvSpPr>
          <p:nvPr>
            <p:ph idx="1"/>
          </p:nvPr>
        </p:nvSpPr>
        <p:spPr/>
        <p:txBody>
          <a:bodyPr/>
          <a:lstStyle/>
          <a:p>
            <a:r>
              <a:rPr lang="en-US" dirty="0"/>
              <a:t>Then the matrix-vector multiplication operation </a:t>
            </a:r>
            <a:r>
              <a:rPr lang="en-US" dirty="0" smtClean="0"/>
              <a:t>can be </a:t>
            </a:r>
            <a:r>
              <a:rPr lang="en-US" dirty="0"/>
              <a:t>considered as the scalar multiplication of two vectors with further addition of the vector parts that correspond to the rows of the </a:t>
            </a:r>
            <a:r>
              <a:rPr lang="en-US" dirty="0" smtClean="0"/>
              <a:t>matrix</a:t>
            </a:r>
            <a:r>
              <a:rPr lang="ru-RU" dirty="0" smtClean="0"/>
              <a:t>. </a:t>
            </a:r>
          </a:p>
          <a:p>
            <a:r>
              <a:rPr lang="en-US" dirty="0"/>
              <a:t>It is proposed to use this idea when developing the parallel implementation using the ArBB library</a:t>
            </a:r>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327507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Software implementation</a:t>
            </a:r>
            <a:r>
              <a:rPr lang="ru-RU" dirty="0" smtClean="0"/>
              <a:t>. </a:t>
            </a:r>
            <a:r>
              <a:rPr lang="en-US" dirty="0" smtClean="0"/>
              <a:t>Sparse matrix storage structure</a:t>
            </a:r>
            <a:endParaRPr lang="ru-RU" dirty="0"/>
          </a:p>
        </p:txBody>
      </p:sp>
      <p:sp>
        <p:nvSpPr>
          <p:cNvPr id="3" name="Объект 2"/>
          <p:cNvSpPr>
            <a:spLocks noGrp="1"/>
          </p:cNvSpPr>
          <p:nvPr>
            <p:ph idx="1"/>
          </p:nvPr>
        </p:nvSpPr>
        <p:spPr/>
        <p:txBody>
          <a:bodyPr/>
          <a:lstStyle/>
          <a:p>
            <a:r>
              <a:rPr lang="en-US" dirty="0" smtClean="0"/>
              <a:t>Add a new data structure </a:t>
            </a:r>
            <a:r>
              <a:rPr lang="ru-RU" b="1" dirty="0" err="1" smtClean="0"/>
              <a:t>crsMatrixArBB</a:t>
            </a:r>
            <a:r>
              <a:rPr lang="ru-RU" dirty="0" smtClean="0"/>
              <a:t> </a:t>
            </a:r>
            <a:r>
              <a:rPr lang="en-US" dirty="0" smtClean="0"/>
              <a:t>for storing a matrix in the CRS format. This </a:t>
            </a:r>
            <a:r>
              <a:rPr lang="en-US" dirty="0"/>
              <a:t>structure uses the</a:t>
            </a:r>
            <a:r>
              <a:rPr lang="ru-RU" dirty="0"/>
              <a:t> </a:t>
            </a:r>
            <a:r>
              <a:rPr lang="en-US" dirty="0"/>
              <a:t>data types of the ArBB </a:t>
            </a:r>
            <a:r>
              <a:rPr lang="en-US" dirty="0" smtClean="0"/>
              <a:t>libraries</a:t>
            </a:r>
            <a:r>
              <a:rPr lang="ru-RU" dirty="0" smtClean="0"/>
              <a:t>. </a:t>
            </a:r>
            <a:r>
              <a:rPr lang="en-US" dirty="0" smtClean="0"/>
              <a:t>It is an analog to the </a:t>
            </a:r>
            <a:r>
              <a:rPr lang="ru-RU" b="1" dirty="0" err="1" smtClean="0"/>
              <a:t>crsMatrix</a:t>
            </a:r>
            <a:r>
              <a:rPr lang="en-US" b="1" dirty="0" smtClean="0"/>
              <a:t> </a:t>
            </a:r>
            <a:r>
              <a:rPr lang="en-US" dirty="0" smtClean="0"/>
              <a:t>structure</a:t>
            </a:r>
            <a:r>
              <a:rPr lang="ru-RU" dirty="0" smtClean="0"/>
              <a:t>, </a:t>
            </a:r>
            <a:r>
              <a:rPr lang="en-US" dirty="0" smtClean="0"/>
              <a:t>but without the values of the number of the rows and columns since they can always be gotten using the method </a:t>
            </a:r>
            <a:r>
              <a:rPr lang="ru-RU" b="1" dirty="0" err="1" smtClean="0"/>
              <a:t>length</a:t>
            </a:r>
            <a:r>
              <a:rPr lang="ru-RU" b="1" dirty="0"/>
              <a:t>()</a:t>
            </a:r>
            <a:r>
              <a:rPr lang="ru-RU" dirty="0"/>
              <a:t>.</a:t>
            </a:r>
          </a:p>
        </p:txBody>
      </p:sp>
      <p:sp>
        <p:nvSpPr>
          <p:cNvPr id="4" name="Rectangle 1"/>
          <p:cNvSpPr>
            <a:spLocks noChangeArrowheads="1"/>
          </p:cNvSpPr>
          <p:nvPr/>
        </p:nvSpPr>
        <p:spPr bwMode="auto">
          <a:xfrm>
            <a:off x="791019" y="3446998"/>
            <a:ext cx="8626475" cy="286232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ru-RU" sz="2000" b="1" dirty="0" err="1">
                <a:solidFill>
                  <a:srgbClr val="3333FF"/>
                </a:solidFill>
                <a:latin typeface="Courier New" pitchFamily="49" charset="0"/>
                <a:cs typeface="Courier New" pitchFamily="49" charset="0"/>
              </a:rPr>
              <a:t>struct</a:t>
            </a:r>
            <a:r>
              <a:rPr lang="ru-RU" sz="2000" b="1" dirty="0">
                <a:solidFill>
                  <a:srgbClr val="3333FF"/>
                </a:solidFill>
                <a:latin typeface="Courier New" pitchFamily="49" charset="0"/>
                <a:cs typeface="Courier New" pitchFamily="49" charset="0"/>
              </a:rPr>
              <a:t> </a:t>
            </a:r>
            <a:r>
              <a:rPr lang="ru-RU" sz="2000" b="1" dirty="0" err="1">
                <a:latin typeface="Courier New" pitchFamily="49" charset="0"/>
                <a:cs typeface="Courier New" pitchFamily="49" charset="0"/>
              </a:rPr>
              <a:t>crsMatrixArBB</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a:t>
            </a:r>
          </a:p>
          <a:p>
            <a:r>
              <a:rPr lang="ru-RU" sz="2000" b="1" dirty="0">
                <a:latin typeface="Courier New" pitchFamily="49" charset="0"/>
                <a:cs typeface="Courier New" pitchFamily="49" charset="0"/>
              </a:rPr>
              <a:t>  </a:t>
            </a:r>
            <a:r>
              <a:rPr lang="ru-RU" sz="2000" b="1" dirty="0">
                <a:solidFill>
                  <a:srgbClr val="008000"/>
                </a:solidFill>
                <a:latin typeface="Courier New" pitchFamily="49" charset="0"/>
                <a:cs typeface="Courier New" pitchFamily="49" charset="0"/>
              </a:rPr>
              <a:t>// </a:t>
            </a:r>
            <a:r>
              <a:rPr lang="en-US" sz="2000" b="1" dirty="0" smtClean="0">
                <a:solidFill>
                  <a:srgbClr val="008000"/>
                </a:solidFill>
                <a:latin typeface="Courier New" pitchFamily="49" charset="0"/>
                <a:cs typeface="Courier New" pitchFamily="49" charset="0"/>
              </a:rPr>
              <a:t>Array of values </a:t>
            </a:r>
            <a:r>
              <a:rPr lang="ru-RU" sz="2000" b="1" dirty="0" smtClean="0">
                <a:solidFill>
                  <a:srgbClr val="008000"/>
                </a:solidFill>
                <a:latin typeface="Courier New" pitchFamily="49" charset="0"/>
                <a:cs typeface="Courier New" pitchFamily="49" charset="0"/>
              </a:rPr>
              <a:t>(</a:t>
            </a:r>
            <a:r>
              <a:rPr lang="en-US" sz="2000" b="1" dirty="0" smtClean="0">
                <a:solidFill>
                  <a:srgbClr val="008000"/>
                </a:solidFill>
                <a:latin typeface="Courier New" pitchFamily="49" charset="0"/>
                <a:cs typeface="Courier New" pitchFamily="49" charset="0"/>
              </a:rPr>
              <a:t>of size </a:t>
            </a:r>
            <a:r>
              <a:rPr lang="ru-RU" sz="2000" b="1" dirty="0" smtClean="0">
                <a:solidFill>
                  <a:srgbClr val="008000"/>
                </a:solidFill>
                <a:latin typeface="Courier New" pitchFamily="49" charset="0"/>
                <a:cs typeface="Courier New" pitchFamily="49" charset="0"/>
              </a:rPr>
              <a:t>NZ</a:t>
            </a:r>
            <a:r>
              <a:rPr lang="ru-RU" sz="2000" b="1" dirty="0">
                <a:solidFill>
                  <a:srgbClr val="008000"/>
                </a:solidFill>
                <a:latin typeface="Courier New" pitchFamily="49" charset="0"/>
                <a:cs typeface="Courier New" pitchFamily="49" charset="0"/>
              </a:rPr>
              <a:t>)</a:t>
            </a:r>
          </a:p>
          <a:p>
            <a:r>
              <a:rPr lang="ru-RU" sz="2000" b="1" dirty="0">
                <a:latin typeface="Courier New" pitchFamily="49" charset="0"/>
                <a:cs typeface="Courier New" pitchFamily="49" charset="0"/>
              </a:rPr>
              <a:t>  </a:t>
            </a:r>
            <a:r>
              <a:rPr lang="ru-RU" sz="2000" b="1" dirty="0" err="1">
                <a:latin typeface="Courier New" pitchFamily="49" charset="0"/>
                <a:cs typeface="Courier New" pitchFamily="49" charset="0"/>
              </a:rPr>
              <a:t>dense</a:t>
            </a:r>
            <a:r>
              <a:rPr lang="ru-RU" sz="2000" b="1" dirty="0">
                <a:latin typeface="Courier New" pitchFamily="49" charset="0"/>
                <a:cs typeface="Courier New" pitchFamily="49" charset="0"/>
              </a:rPr>
              <a:t>&lt;f64&gt; </a:t>
            </a:r>
            <a:r>
              <a:rPr lang="ru-RU" sz="2000" b="1" dirty="0" err="1">
                <a:latin typeface="Courier New" pitchFamily="49" charset="0"/>
                <a:cs typeface="Courier New" pitchFamily="49" charset="0"/>
              </a:rPr>
              <a:t>Value</a:t>
            </a:r>
            <a:r>
              <a:rPr lang="ru-RU" sz="2000" b="1" dirty="0">
                <a:latin typeface="Courier New" pitchFamily="49" charset="0"/>
                <a:cs typeface="Courier New" pitchFamily="49" charset="0"/>
              </a:rPr>
              <a:t>;</a:t>
            </a:r>
          </a:p>
          <a:p>
            <a:r>
              <a:rPr lang="ru-RU" sz="2000" b="1" dirty="0">
                <a:latin typeface="Courier New" pitchFamily="49" charset="0"/>
                <a:cs typeface="Courier New" pitchFamily="49" charset="0"/>
              </a:rPr>
              <a:t>  </a:t>
            </a:r>
            <a:r>
              <a:rPr lang="ru-RU" sz="2000" b="1" dirty="0">
                <a:solidFill>
                  <a:srgbClr val="008000"/>
                </a:solidFill>
                <a:latin typeface="Courier New" pitchFamily="49" charset="0"/>
                <a:cs typeface="Courier New" pitchFamily="49" charset="0"/>
              </a:rPr>
              <a:t>// </a:t>
            </a:r>
            <a:r>
              <a:rPr lang="en-US" sz="2000" b="1" dirty="0" smtClean="0">
                <a:solidFill>
                  <a:srgbClr val="008000"/>
                </a:solidFill>
                <a:latin typeface="Courier New" pitchFamily="49" charset="0"/>
                <a:cs typeface="Courier New" pitchFamily="49" charset="0"/>
              </a:rPr>
              <a:t>Array of columns numbers </a:t>
            </a:r>
            <a:r>
              <a:rPr lang="ru-RU" sz="2000" b="1" dirty="0" smtClean="0">
                <a:solidFill>
                  <a:srgbClr val="008000"/>
                </a:solidFill>
                <a:latin typeface="Courier New" pitchFamily="49" charset="0"/>
                <a:cs typeface="Courier New" pitchFamily="49" charset="0"/>
              </a:rPr>
              <a:t>(</a:t>
            </a:r>
            <a:r>
              <a:rPr lang="en-US" sz="2000" b="1" dirty="0">
                <a:solidFill>
                  <a:srgbClr val="008000"/>
                </a:solidFill>
                <a:latin typeface="Courier New" pitchFamily="49" charset="0"/>
                <a:cs typeface="Courier New" pitchFamily="49" charset="0"/>
              </a:rPr>
              <a:t>of size </a:t>
            </a:r>
            <a:r>
              <a:rPr lang="ru-RU" sz="2000" b="1" dirty="0" smtClean="0">
                <a:solidFill>
                  <a:srgbClr val="008000"/>
                </a:solidFill>
                <a:latin typeface="Courier New" pitchFamily="49" charset="0"/>
                <a:cs typeface="Courier New" pitchFamily="49" charset="0"/>
              </a:rPr>
              <a:t>NZ</a:t>
            </a:r>
            <a:r>
              <a:rPr lang="ru-RU" sz="2000" b="1" dirty="0">
                <a:solidFill>
                  <a:srgbClr val="008000"/>
                </a:solidFill>
                <a:latin typeface="Courier New" pitchFamily="49" charset="0"/>
                <a:cs typeface="Courier New" pitchFamily="49" charset="0"/>
              </a:rPr>
              <a:t>)</a:t>
            </a:r>
          </a:p>
          <a:p>
            <a:r>
              <a:rPr lang="ru-RU" sz="2000" b="1" dirty="0">
                <a:latin typeface="Courier New" pitchFamily="49" charset="0"/>
                <a:cs typeface="Courier New" pitchFamily="49" charset="0"/>
              </a:rPr>
              <a:t>  </a:t>
            </a:r>
            <a:r>
              <a:rPr lang="ru-RU" sz="2000" b="1" dirty="0" err="1">
                <a:latin typeface="Courier New" pitchFamily="49" charset="0"/>
                <a:cs typeface="Courier New" pitchFamily="49" charset="0"/>
              </a:rPr>
              <a:t>dense</a:t>
            </a:r>
            <a:r>
              <a:rPr lang="ru-RU" sz="2000" b="1" dirty="0">
                <a:latin typeface="Courier New" pitchFamily="49" charset="0"/>
                <a:cs typeface="Courier New" pitchFamily="49" charset="0"/>
              </a:rPr>
              <a:t>&lt;i32&gt; </a:t>
            </a:r>
            <a:r>
              <a:rPr lang="ru-RU" sz="2000" b="1" dirty="0" err="1">
                <a:latin typeface="Courier New" pitchFamily="49" charset="0"/>
                <a:cs typeface="Courier New" pitchFamily="49" charset="0"/>
              </a:rPr>
              <a:t>Col</a:t>
            </a:r>
            <a:r>
              <a:rPr lang="ru-RU" sz="2000" b="1" dirty="0">
                <a:latin typeface="Courier New" pitchFamily="49" charset="0"/>
                <a:cs typeface="Courier New" pitchFamily="49" charset="0"/>
              </a:rPr>
              <a:t>;</a:t>
            </a:r>
          </a:p>
          <a:p>
            <a:r>
              <a:rPr lang="ru-RU" sz="2000" b="1" dirty="0">
                <a:latin typeface="Courier New" pitchFamily="49" charset="0"/>
                <a:cs typeface="Courier New" pitchFamily="49" charset="0"/>
              </a:rPr>
              <a:t> </a:t>
            </a:r>
            <a:r>
              <a:rPr lang="ru-RU" sz="2000" b="1" dirty="0">
                <a:solidFill>
                  <a:srgbClr val="008000"/>
                </a:solidFill>
                <a:latin typeface="Courier New" pitchFamily="49" charset="0"/>
                <a:cs typeface="Courier New" pitchFamily="49" charset="0"/>
              </a:rPr>
              <a:t> // </a:t>
            </a:r>
            <a:r>
              <a:rPr lang="en-US" sz="2000" b="1" dirty="0">
                <a:solidFill>
                  <a:srgbClr val="008000"/>
                </a:solidFill>
                <a:latin typeface="Courier New" pitchFamily="49" charset="0"/>
                <a:cs typeface="Courier New" pitchFamily="49" charset="0"/>
              </a:rPr>
              <a:t>Array of </a:t>
            </a:r>
            <a:r>
              <a:rPr lang="en-US" sz="2000" b="1" dirty="0" smtClean="0">
                <a:solidFill>
                  <a:srgbClr val="008000"/>
                </a:solidFill>
                <a:latin typeface="Courier New" pitchFamily="49" charset="0"/>
                <a:cs typeface="Courier New" pitchFamily="49" charset="0"/>
              </a:rPr>
              <a:t>rows indices</a:t>
            </a:r>
            <a:r>
              <a:rPr lang="ru-RU" sz="2000" b="1" dirty="0" smtClean="0">
                <a:solidFill>
                  <a:srgbClr val="008000"/>
                </a:solidFill>
                <a:latin typeface="Courier New" pitchFamily="49" charset="0"/>
                <a:cs typeface="Courier New" pitchFamily="49" charset="0"/>
              </a:rPr>
              <a:t>(</a:t>
            </a:r>
            <a:r>
              <a:rPr lang="en-US" sz="2000" b="1" dirty="0">
                <a:solidFill>
                  <a:srgbClr val="008000"/>
                </a:solidFill>
                <a:latin typeface="Courier New" pitchFamily="49" charset="0"/>
                <a:cs typeface="Courier New" pitchFamily="49" charset="0"/>
              </a:rPr>
              <a:t>of size </a:t>
            </a:r>
            <a:r>
              <a:rPr lang="ru-RU" sz="2000" b="1" dirty="0" smtClean="0">
                <a:solidFill>
                  <a:srgbClr val="008000"/>
                </a:solidFill>
                <a:latin typeface="Courier New" pitchFamily="49" charset="0"/>
                <a:cs typeface="Courier New" pitchFamily="49" charset="0"/>
              </a:rPr>
              <a:t>N </a:t>
            </a:r>
            <a:r>
              <a:rPr lang="ru-RU" sz="2000" b="1" dirty="0">
                <a:solidFill>
                  <a:srgbClr val="008000"/>
                </a:solidFill>
                <a:latin typeface="Courier New" pitchFamily="49" charset="0"/>
                <a:cs typeface="Courier New" pitchFamily="49" charset="0"/>
              </a:rPr>
              <a:t>+ 1)</a:t>
            </a:r>
          </a:p>
          <a:p>
            <a:r>
              <a:rPr lang="ru-RU" sz="2000" b="1" dirty="0">
                <a:latin typeface="Courier New" pitchFamily="49" charset="0"/>
                <a:cs typeface="Courier New" pitchFamily="49" charset="0"/>
              </a:rPr>
              <a:t>  </a:t>
            </a:r>
            <a:r>
              <a:rPr lang="ru-RU" sz="2000" b="1" dirty="0" err="1">
                <a:latin typeface="Courier New" pitchFamily="49" charset="0"/>
                <a:cs typeface="Courier New" pitchFamily="49" charset="0"/>
              </a:rPr>
              <a:t>dense</a:t>
            </a:r>
            <a:r>
              <a:rPr lang="ru-RU" sz="2000" b="1" dirty="0">
                <a:latin typeface="Courier New" pitchFamily="49" charset="0"/>
                <a:cs typeface="Courier New" pitchFamily="49" charset="0"/>
              </a:rPr>
              <a:t>&lt;i32&gt; </a:t>
            </a:r>
            <a:r>
              <a:rPr lang="ru-RU" sz="2000" b="1" dirty="0" err="1">
                <a:latin typeface="Courier New" pitchFamily="49" charset="0"/>
                <a:cs typeface="Courier New" pitchFamily="49" charset="0"/>
              </a:rPr>
              <a:t>RowIndex</a:t>
            </a:r>
            <a:r>
              <a:rPr lang="ru-RU" sz="2000" b="1" dirty="0">
                <a:latin typeface="Courier New" pitchFamily="49" charset="0"/>
                <a:cs typeface="Courier New" pitchFamily="49" charset="0"/>
              </a:rPr>
              <a:t>; </a:t>
            </a:r>
          </a:p>
          <a:p>
            <a:r>
              <a:rPr lang="ru-RU" sz="2000" b="1" dirty="0">
                <a:latin typeface="Courier New" pitchFamily="49" charset="0"/>
                <a:cs typeface="Courier New" pitchFamily="49" charset="0"/>
              </a:rPr>
              <a:t>};</a:t>
            </a: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2852603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632549" cy="561975"/>
          </a:xfrm>
        </p:spPr>
        <p:txBody>
          <a:bodyPr/>
          <a:lstStyle/>
          <a:p>
            <a:r>
              <a:rPr lang="en-US" dirty="0"/>
              <a:t>Software implementation</a:t>
            </a:r>
            <a:r>
              <a:rPr lang="ru-RU" dirty="0" smtClean="0"/>
              <a:t>. </a:t>
            </a:r>
            <a:r>
              <a:rPr lang="en-US" dirty="0" err="1" smtClean="0"/>
              <a:t>ArBB</a:t>
            </a:r>
            <a:r>
              <a:rPr lang="ru-RU" dirty="0" smtClean="0"/>
              <a:t>-</a:t>
            </a:r>
            <a:r>
              <a:rPr lang="en-US" dirty="0" smtClean="0"/>
              <a:t>function of sparse matrix-vector multiplication </a:t>
            </a:r>
            <a:r>
              <a:rPr lang="ru-RU" dirty="0" smtClean="0"/>
              <a:t>(1)</a:t>
            </a:r>
            <a:endParaRPr lang="ru-RU" dirty="0"/>
          </a:p>
        </p:txBody>
      </p:sp>
      <p:sp>
        <p:nvSpPr>
          <p:cNvPr id="3" name="Объект 2"/>
          <p:cNvSpPr>
            <a:spLocks noGrp="1"/>
          </p:cNvSpPr>
          <p:nvPr>
            <p:ph idx="1"/>
          </p:nvPr>
        </p:nvSpPr>
        <p:spPr/>
        <p:txBody>
          <a:bodyPr/>
          <a:lstStyle/>
          <a:p>
            <a:r>
              <a:rPr lang="en-US" dirty="0" smtClean="0"/>
              <a:t>The function input parameters are</a:t>
            </a:r>
            <a:endParaRPr lang="ru-RU" dirty="0" smtClean="0"/>
          </a:p>
          <a:p>
            <a:pPr lvl="1"/>
            <a:r>
              <a:rPr lang="en-US" dirty="0" smtClean="0"/>
              <a:t>a matrix of the </a:t>
            </a:r>
            <a:r>
              <a:rPr lang="ru-RU" b="1" dirty="0" err="1" smtClean="0"/>
              <a:t>crsMatrixArBB</a:t>
            </a:r>
            <a:r>
              <a:rPr lang="en-US" b="1" dirty="0" smtClean="0"/>
              <a:t> </a:t>
            </a:r>
            <a:r>
              <a:rPr lang="en-US" dirty="0" smtClean="0"/>
              <a:t>type</a:t>
            </a:r>
            <a:r>
              <a:rPr lang="ru-RU" dirty="0" smtClean="0"/>
              <a:t>, </a:t>
            </a:r>
          </a:p>
          <a:p>
            <a:pPr lvl="1"/>
            <a:r>
              <a:rPr lang="en-US" dirty="0" smtClean="0"/>
              <a:t>a dense vector </a:t>
            </a:r>
            <a:r>
              <a:rPr lang="ru-RU" b="1" dirty="0" smtClean="0"/>
              <a:t>x</a:t>
            </a:r>
            <a:r>
              <a:rPr lang="ru-RU" dirty="0" smtClean="0"/>
              <a:t>, </a:t>
            </a:r>
          </a:p>
          <a:p>
            <a:pPr lvl="1"/>
            <a:r>
              <a:rPr lang="en-US" dirty="0"/>
              <a:t>a</a:t>
            </a:r>
            <a:r>
              <a:rPr lang="en-US" dirty="0" smtClean="0"/>
              <a:t> vector </a:t>
            </a:r>
            <a:r>
              <a:rPr lang="ru-RU" b="1" dirty="0" smtClean="0"/>
              <a:t>b</a:t>
            </a:r>
            <a:r>
              <a:rPr lang="ru-RU" dirty="0" smtClean="0"/>
              <a:t> </a:t>
            </a:r>
            <a:r>
              <a:rPr lang="en-US" dirty="0" smtClean="0"/>
              <a:t>for storing the results</a:t>
            </a:r>
            <a:r>
              <a:rPr lang="ru-RU" dirty="0" smtClean="0"/>
              <a:t>.</a:t>
            </a:r>
          </a:p>
          <a:p>
            <a:endParaRPr lang="ru-RU" dirty="0" smtClean="0"/>
          </a:p>
          <a:p>
            <a:r>
              <a:rPr lang="en-US" dirty="0" smtClean="0"/>
              <a:t>The </a:t>
            </a:r>
            <a:r>
              <a:rPr lang="en-US" dirty="0" err="1" smtClean="0"/>
              <a:t>ArBB</a:t>
            </a:r>
            <a:r>
              <a:rPr lang="ru-RU" dirty="0" smtClean="0"/>
              <a:t>-</a:t>
            </a:r>
            <a:r>
              <a:rPr lang="en-US" dirty="0" smtClean="0"/>
              <a:t>function code contains call of only four functions</a:t>
            </a:r>
            <a:r>
              <a:rPr lang="ru-RU" dirty="0" smtClean="0"/>
              <a:t>.</a:t>
            </a:r>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7492586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a:spLocks noGrp="1"/>
          </p:cNvSpPr>
          <p:nvPr>
            <p:ph type="title"/>
          </p:nvPr>
        </p:nvSpPr>
        <p:spPr>
          <a:xfrm>
            <a:off x="273450" y="207963"/>
            <a:ext cx="9632549" cy="561975"/>
          </a:xfrm>
        </p:spPr>
        <p:txBody>
          <a:bodyPr/>
          <a:lstStyle/>
          <a:p>
            <a:r>
              <a:rPr lang="en-US" dirty="0"/>
              <a:t>Software implementation</a:t>
            </a:r>
            <a:r>
              <a:rPr lang="ru-RU" dirty="0"/>
              <a:t>. </a:t>
            </a:r>
            <a:r>
              <a:rPr lang="en-US" dirty="0"/>
              <a:t>ArBB</a:t>
            </a:r>
            <a:r>
              <a:rPr lang="ru-RU" dirty="0"/>
              <a:t>-</a:t>
            </a:r>
            <a:r>
              <a:rPr lang="en-US" dirty="0"/>
              <a:t>function of sparse matrix-vector </a:t>
            </a:r>
            <a:r>
              <a:rPr lang="en-US" dirty="0" smtClean="0"/>
              <a:t>multiplication </a:t>
            </a:r>
            <a:r>
              <a:rPr lang="ru-RU" dirty="0" smtClean="0"/>
              <a:t>(2)</a:t>
            </a:r>
            <a:endParaRPr lang="ru-RU" dirty="0"/>
          </a:p>
        </p:txBody>
      </p:sp>
      <p:sp>
        <p:nvSpPr>
          <p:cNvPr id="3" name="Объект 2"/>
          <p:cNvSpPr>
            <a:spLocks noGrp="1"/>
          </p:cNvSpPr>
          <p:nvPr>
            <p:ph idx="1"/>
          </p:nvPr>
        </p:nvSpPr>
        <p:spPr/>
        <p:txBody>
          <a:bodyPr/>
          <a:lstStyle/>
          <a:p>
            <a:pPr lvl="0"/>
            <a:r>
              <a:rPr lang="en-US" dirty="0" smtClean="0"/>
              <a:t>Duplication of the vector </a:t>
            </a:r>
            <a:r>
              <a:rPr lang="ru-RU" b="1" dirty="0" smtClean="0"/>
              <a:t>x</a:t>
            </a:r>
            <a:r>
              <a:rPr lang="ru-RU" dirty="0" smtClean="0"/>
              <a:t> </a:t>
            </a:r>
            <a:r>
              <a:rPr lang="en-US" dirty="0" smtClean="0"/>
              <a:t>components according to </a:t>
            </a:r>
            <a:r>
              <a:rPr lang="en-US" dirty="0"/>
              <a:t>the numbers </a:t>
            </a:r>
            <a:r>
              <a:rPr lang="en-US" dirty="0" smtClean="0"/>
              <a:t>of the columns containing the nonzero elements of the rows. The function </a:t>
            </a:r>
            <a:r>
              <a:rPr lang="ru-RU" b="1" dirty="0" err="1"/>
              <a:t>gather</a:t>
            </a:r>
            <a:r>
              <a:rPr lang="ru-RU" dirty="0" smtClean="0"/>
              <a:t> </a:t>
            </a:r>
            <a:r>
              <a:rPr lang="en-US" dirty="0" smtClean="0"/>
              <a:t>is used for this purpose</a:t>
            </a:r>
            <a:r>
              <a:rPr lang="ru-RU" dirty="0" smtClean="0"/>
              <a:t>.</a:t>
            </a:r>
            <a:endParaRPr lang="ru-RU" dirty="0"/>
          </a:p>
          <a:p>
            <a:pPr lvl="0"/>
            <a:r>
              <a:rPr lang="en-US" dirty="0" smtClean="0"/>
              <a:t>Multiplication of the vector with the nonzero matrix elements by the vector with the duplicated components</a:t>
            </a:r>
            <a:r>
              <a:rPr lang="ru-RU" dirty="0" smtClean="0"/>
              <a:t>.</a:t>
            </a:r>
          </a:p>
          <a:p>
            <a:pPr lvl="0"/>
            <a:r>
              <a:rPr lang="en-US" dirty="0" smtClean="0"/>
              <a:t>Conversion of the regular</a:t>
            </a:r>
            <a:r>
              <a:rPr lang="ru-RU" dirty="0" smtClean="0"/>
              <a:t> </a:t>
            </a:r>
            <a:r>
              <a:rPr lang="en-US" dirty="0" smtClean="0"/>
              <a:t>container to the irregular one using the function </a:t>
            </a:r>
            <a:r>
              <a:rPr lang="ru-RU" b="1" dirty="0" err="1" smtClean="0"/>
              <a:t>reshape_nested_offsets</a:t>
            </a:r>
            <a:r>
              <a:rPr lang="ru-RU" dirty="0" smtClean="0"/>
              <a:t> – </a:t>
            </a:r>
            <a:r>
              <a:rPr lang="en-US" dirty="0"/>
              <a:t>partitioning </a:t>
            </a:r>
            <a:r>
              <a:rPr lang="en-US" dirty="0" smtClean="0"/>
              <a:t>of a </a:t>
            </a:r>
            <a:r>
              <a:rPr lang="en-US" dirty="0"/>
              <a:t>regular container into the vectors of different </a:t>
            </a:r>
            <a:r>
              <a:rPr lang="en-US" dirty="0" smtClean="0"/>
              <a:t>length corresponding to the number of the nonzero elements in each matrix row.</a:t>
            </a:r>
            <a:endParaRPr lang="ru-RU" dirty="0"/>
          </a:p>
          <a:p>
            <a:r>
              <a:rPr lang="en-US" dirty="0" smtClean="0"/>
              <a:t>Summation of the elements of each vector, which are included in the irregular container, with the help of the function </a:t>
            </a:r>
            <a:r>
              <a:rPr lang="ru-RU" b="1" dirty="0" err="1" smtClean="0"/>
              <a:t>add_reduce</a:t>
            </a:r>
            <a:r>
              <a:rPr lang="ru-RU" dirty="0"/>
              <a:t>.</a:t>
            </a:r>
          </a:p>
        </p:txBody>
      </p:sp>
      <p:sp>
        <p:nvSpPr>
          <p:cNvPr id="8" name="Дата 7"/>
          <p:cNvSpPr>
            <a:spLocks noGrp="1"/>
          </p:cNvSpPr>
          <p:nvPr>
            <p:ph type="dt" sz="half" idx="2"/>
          </p:nvPr>
        </p:nvSpPr>
        <p:spPr/>
        <p:txBody>
          <a:bodyPr/>
          <a:lstStyle/>
          <a:p>
            <a:pPr>
              <a:defRPr/>
            </a:pPr>
            <a:r>
              <a:rPr lang="en-US" dirty="0" smtClean="0"/>
              <a:t>N. Novgorod, 2014.</a:t>
            </a:r>
            <a:endParaRPr lang="ru-RU" dirty="0"/>
          </a:p>
        </p:txBody>
      </p:sp>
      <p:sp>
        <p:nvSpPr>
          <p:cNvPr id="9" name="Нижний колонтитул 8"/>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2103880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73450" y="207963"/>
            <a:ext cx="9632549" cy="561975"/>
          </a:xfrm>
        </p:spPr>
        <p:txBody>
          <a:bodyPr/>
          <a:lstStyle/>
          <a:p>
            <a:r>
              <a:rPr lang="en-US" dirty="0"/>
              <a:t>Software implementation</a:t>
            </a:r>
            <a:r>
              <a:rPr lang="ru-RU" dirty="0"/>
              <a:t>. </a:t>
            </a:r>
            <a:r>
              <a:rPr lang="en-US" dirty="0"/>
              <a:t>ArBB</a:t>
            </a:r>
            <a:r>
              <a:rPr lang="ru-RU" dirty="0"/>
              <a:t>-</a:t>
            </a:r>
            <a:r>
              <a:rPr lang="en-US" dirty="0"/>
              <a:t>function of sparse matrix-vector </a:t>
            </a:r>
            <a:r>
              <a:rPr lang="en-US" dirty="0" smtClean="0"/>
              <a:t>multiplication </a:t>
            </a:r>
            <a:r>
              <a:rPr lang="ru-RU" dirty="0" smtClean="0"/>
              <a:t>(3)</a:t>
            </a:r>
            <a:endParaRPr lang="ru-RU" dirty="0"/>
          </a:p>
        </p:txBody>
      </p:sp>
      <p:sp>
        <p:nvSpPr>
          <p:cNvPr id="6" name="Rectangle 1"/>
          <p:cNvSpPr>
            <a:spLocks noChangeArrowheads="1"/>
          </p:cNvSpPr>
          <p:nvPr/>
        </p:nvSpPr>
        <p:spPr bwMode="auto">
          <a:xfrm>
            <a:off x="774995" y="1350640"/>
            <a:ext cx="8626475" cy="286232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a:solidFill>
                  <a:srgbClr val="3333FF"/>
                </a:solidFill>
                <a:latin typeface="Courier New" pitchFamily="49" charset="0"/>
                <a:cs typeface="Courier New" pitchFamily="49" charset="0"/>
              </a:rPr>
              <a:t>void</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ArBBMultiplicate</a:t>
            </a:r>
            <a:r>
              <a:rPr lang="ru-RU" sz="2000" b="1" dirty="0">
                <a:latin typeface="Courier New" pitchFamily="49" charset="0"/>
                <a:cs typeface="Courier New" pitchFamily="49" charset="0"/>
              </a:rPr>
              <a:t>(</a:t>
            </a:r>
            <a:r>
              <a:rPr lang="en-US" sz="2000" b="1" dirty="0" err="1">
                <a:latin typeface="Courier New" pitchFamily="49" charset="0"/>
                <a:cs typeface="Courier New" pitchFamily="49" charset="0"/>
              </a:rPr>
              <a:t>crsMatrixArBB</a:t>
            </a:r>
            <a:r>
              <a:rPr lang="en-US" sz="2000" b="1" dirty="0">
                <a:latin typeface="Courier New" pitchFamily="49" charset="0"/>
                <a:cs typeface="Courier New" pitchFamily="49" charset="0"/>
              </a:rPr>
              <a:t> A</a:t>
            </a:r>
            <a:r>
              <a:rPr lang="ru-RU" sz="2000" b="1" dirty="0">
                <a:latin typeface="Courier New" pitchFamily="49" charset="0"/>
                <a:cs typeface="Courier New" pitchFamily="49" charset="0"/>
              </a:rPr>
              <a:t>, </a:t>
            </a:r>
          </a:p>
          <a:p>
            <a:r>
              <a:rPr lang="en-US" sz="2000" b="1" dirty="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dense&lt;f64</a:t>
            </a:r>
            <a:r>
              <a:rPr lang="en-US" sz="2000" b="1" dirty="0">
                <a:latin typeface="Courier New" pitchFamily="49" charset="0"/>
                <a:cs typeface="Courier New" pitchFamily="49" charset="0"/>
              </a:rPr>
              <a:t>&gt; x, dense&lt;f64&gt; &amp;b)</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dense&lt;f64&gt; </a:t>
            </a:r>
            <a:r>
              <a:rPr lang="en-US" sz="2000" b="1" dirty="0" err="1">
                <a:latin typeface="Courier New" pitchFamily="49" charset="0"/>
                <a:cs typeface="Courier New" pitchFamily="49" charset="0"/>
              </a:rPr>
              <a:t>x_arbb</a:t>
            </a:r>
            <a:r>
              <a:rPr lang="en-US" sz="2000" b="1" dirty="0">
                <a:latin typeface="Courier New" pitchFamily="49" charset="0"/>
                <a:cs typeface="Courier New" pitchFamily="49" charset="0"/>
              </a:rPr>
              <a:t> = gather(x, </a:t>
            </a:r>
            <a:r>
              <a:rPr lang="en-US" sz="2000" b="1" dirty="0" err="1">
                <a:latin typeface="Courier New" pitchFamily="49" charset="0"/>
                <a:cs typeface="Courier New" pitchFamily="49" charset="0"/>
              </a:rPr>
              <a:t>A.Col</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x_arbb</a:t>
            </a:r>
            <a:r>
              <a:rPr lang="en-US" sz="2000" b="1" dirty="0">
                <a:latin typeface="Courier New" pitchFamily="49" charset="0"/>
                <a:cs typeface="Courier New" pitchFamily="49" charset="0"/>
              </a:rPr>
              <a:t> = </a:t>
            </a:r>
            <a:r>
              <a:rPr lang="en-US" sz="2000" b="1" dirty="0" err="1">
                <a:latin typeface="Courier New" pitchFamily="49" charset="0"/>
                <a:cs typeface="Courier New" pitchFamily="49" charset="0"/>
              </a:rPr>
              <a:t>x_arbb</a:t>
            </a:r>
            <a:r>
              <a:rPr lang="en-US" sz="2000" b="1" dirty="0">
                <a:latin typeface="Courier New" pitchFamily="49" charset="0"/>
                <a:cs typeface="Courier New" pitchFamily="49" charset="0"/>
              </a:rPr>
              <a:t> * </a:t>
            </a:r>
            <a:r>
              <a:rPr lang="en-US" sz="2000" b="1" dirty="0" err="1">
                <a:latin typeface="Courier New" pitchFamily="49" charset="0"/>
                <a:cs typeface="Courier New" pitchFamily="49" charset="0"/>
              </a:rPr>
              <a:t>A.Value</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nested&lt;f64&gt; </a:t>
            </a:r>
            <a:r>
              <a:rPr lang="en-US" sz="2000" b="1" dirty="0" err="1">
                <a:latin typeface="Courier New" pitchFamily="49" charset="0"/>
                <a:cs typeface="Courier New" pitchFamily="49" charset="0"/>
              </a:rPr>
              <a:t>row_blocks</a:t>
            </a:r>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reshape_nested_offsets</a:t>
            </a:r>
            <a:r>
              <a:rPr lang="en-US" sz="2000" b="1" dirty="0" smtClean="0">
                <a:latin typeface="Courier New" pitchFamily="49" charset="0"/>
                <a:cs typeface="Courier New" pitchFamily="49" charset="0"/>
              </a:rPr>
              <a:t>(</a:t>
            </a:r>
            <a:r>
              <a:rPr lang="en-US" sz="2000" b="1" dirty="0" err="1" smtClean="0">
                <a:latin typeface="Courier New" pitchFamily="49" charset="0"/>
                <a:cs typeface="Courier New" pitchFamily="49" charset="0"/>
              </a:rPr>
              <a:t>x_arbb</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A.RowIndex</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en-US" sz="2000" b="1" dirty="0">
                <a:latin typeface="Courier New" pitchFamily="49" charset="0"/>
                <a:cs typeface="Courier New" pitchFamily="49" charset="0"/>
              </a:rPr>
              <a:t>  b = </a:t>
            </a:r>
            <a:r>
              <a:rPr lang="en-US" sz="2000" b="1" dirty="0" err="1">
                <a:latin typeface="Courier New" pitchFamily="49" charset="0"/>
                <a:cs typeface="Courier New" pitchFamily="49" charset="0"/>
              </a:rPr>
              <a:t>add_reduce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row_blocks</a:t>
            </a:r>
            <a:r>
              <a:rPr lang="en-US" sz="2000" b="1" dirty="0">
                <a:latin typeface="Courier New" pitchFamily="49" charset="0"/>
                <a:cs typeface="Courier New" pitchFamily="49" charset="0"/>
              </a:rPr>
              <a:t>);</a:t>
            </a:r>
            <a:endParaRPr lang="ru-RU" sz="2000" b="1" dirty="0">
              <a:latin typeface="Courier New" pitchFamily="49" charset="0"/>
              <a:cs typeface="Courier New" pitchFamily="49" charset="0"/>
            </a:endParaRPr>
          </a:p>
          <a:p>
            <a:r>
              <a:rPr lang="ru-RU" sz="2000" b="1" dirty="0">
                <a:latin typeface="Courier New" pitchFamily="49" charset="0"/>
                <a:cs typeface="Courier New" pitchFamily="49" charset="0"/>
              </a:rPr>
              <a:t>}</a:t>
            </a:r>
          </a:p>
        </p:txBody>
      </p:sp>
      <p:sp>
        <p:nvSpPr>
          <p:cNvPr id="7" name="Дата 6"/>
          <p:cNvSpPr>
            <a:spLocks noGrp="1"/>
          </p:cNvSpPr>
          <p:nvPr>
            <p:ph type="dt" sz="half" idx="2"/>
          </p:nvPr>
        </p:nvSpPr>
        <p:spPr/>
        <p:txBody>
          <a:bodyPr/>
          <a:lstStyle/>
          <a:p>
            <a:pPr>
              <a:defRPr/>
            </a:pPr>
            <a:r>
              <a:rPr lang="en-US" dirty="0" smtClean="0"/>
              <a:t>N. Novgorod, 2014.</a:t>
            </a:r>
            <a:endParaRPr lang="ru-RU" dirty="0"/>
          </a:p>
        </p:txBody>
      </p:sp>
      <p:sp>
        <p:nvSpPr>
          <p:cNvPr id="8" name="Нижний колонтитул 7"/>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7353554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Software implementation</a:t>
            </a:r>
            <a:r>
              <a:rPr lang="ru-RU" dirty="0" smtClean="0"/>
              <a:t>. </a:t>
            </a:r>
            <a:r>
              <a:rPr lang="en-US" dirty="0" smtClean="0"/>
              <a:t>Conversion function</a:t>
            </a:r>
            <a:endParaRPr lang="ru-RU" dirty="0"/>
          </a:p>
        </p:txBody>
      </p:sp>
      <p:sp>
        <p:nvSpPr>
          <p:cNvPr id="3" name="Объект 2"/>
          <p:cNvSpPr>
            <a:spLocks noGrp="1"/>
          </p:cNvSpPr>
          <p:nvPr>
            <p:ph idx="1"/>
          </p:nvPr>
        </p:nvSpPr>
        <p:spPr/>
        <p:txBody>
          <a:bodyPr/>
          <a:lstStyle/>
          <a:p>
            <a:r>
              <a:rPr lang="en-US" dirty="0" smtClean="0"/>
              <a:t>Let us develop the methods conversing a matrix from </a:t>
            </a:r>
            <a:r>
              <a:rPr lang="ru-RU" b="1" dirty="0" err="1" smtClean="0"/>
              <a:t>crsMatrix</a:t>
            </a:r>
            <a:r>
              <a:rPr lang="ru-RU" dirty="0" smtClean="0"/>
              <a:t> </a:t>
            </a:r>
            <a:r>
              <a:rPr lang="en-US" dirty="0" smtClean="0"/>
              <a:t>to </a:t>
            </a:r>
            <a:r>
              <a:rPr lang="ru-RU" b="1" dirty="0" err="1" smtClean="0"/>
              <a:t>crsMatrixArBB</a:t>
            </a:r>
            <a:r>
              <a:rPr lang="ru-RU" dirty="0" smtClean="0"/>
              <a:t> </a:t>
            </a:r>
            <a:r>
              <a:rPr lang="en-US" dirty="0" smtClean="0"/>
              <a:t>and a vector from </a:t>
            </a:r>
            <a:r>
              <a:rPr lang="ru-RU" b="1" dirty="0" err="1" smtClean="0"/>
              <a:t>double</a:t>
            </a:r>
            <a:r>
              <a:rPr lang="ru-RU" b="1" dirty="0"/>
              <a:t>*</a:t>
            </a:r>
            <a:r>
              <a:rPr lang="ru-RU" dirty="0"/>
              <a:t> </a:t>
            </a:r>
            <a:r>
              <a:rPr lang="en-US" dirty="0" smtClean="0"/>
              <a:t>to</a:t>
            </a:r>
            <a:r>
              <a:rPr lang="ru-RU" dirty="0" smtClean="0"/>
              <a:t> </a:t>
            </a:r>
            <a:r>
              <a:rPr lang="ru-RU" b="1" dirty="0" err="1"/>
              <a:t>dense</a:t>
            </a:r>
            <a:r>
              <a:rPr lang="ru-RU" b="1" dirty="0"/>
              <a:t>&lt;f64&gt;</a:t>
            </a:r>
            <a:r>
              <a:rPr lang="ru-RU" dirty="0"/>
              <a:t>. </a:t>
            </a:r>
            <a:endParaRPr lang="ru-RU" dirty="0" smtClean="0"/>
          </a:p>
          <a:p>
            <a:r>
              <a:rPr lang="en-US" dirty="0" smtClean="0"/>
              <a:t>In order to do it, implement the functions that bind</a:t>
            </a:r>
            <a:r>
              <a:rPr lang="ru-RU" dirty="0" smtClean="0"/>
              <a:t> </a:t>
            </a:r>
            <a:r>
              <a:rPr lang="en-US" dirty="0" smtClean="0"/>
              <a:t>regular containers to the corresponding memory areas by means of the function</a:t>
            </a:r>
            <a:r>
              <a:rPr lang="ru-RU" dirty="0" smtClean="0"/>
              <a:t> </a:t>
            </a:r>
            <a:r>
              <a:rPr lang="ru-RU" b="1" dirty="0" err="1"/>
              <a:t>bind</a:t>
            </a:r>
            <a:r>
              <a:rPr lang="ru-RU" b="1" dirty="0" smtClean="0"/>
              <a:t>()</a:t>
            </a:r>
            <a:r>
              <a:rPr lang="ru-RU" dirty="0" smtClean="0"/>
              <a:t>.</a:t>
            </a:r>
            <a:endParaRPr lang="en-US" dirty="0" smtClean="0"/>
          </a:p>
          <a:p>
            <a:r>
              <a:rPr lang="en-US" dirty="0" smtClean="0"/>
              <a:t>The functions prototype are of the following form</a:t>
            </a:r>
            <a:r>
              <a:rPr lang="ru-RU" dirty="0" smtClean="0"/>
              <a:t>:</a:t>
            </a:r>
            <a:endParaRPr lang="ru-RU" dirty="0"/>
          </a:p>
        </p:txBody>
      </p:sp>
      <p:sp>
        <p:nvSpPr>
          <p:cNvPr id="4" name="Rectangle 1"/>
          <p:cNvSpPr>
            <a:spLocks noChangeArrowheads="1"/>
          </p:cNvSpPr>
          <p:nvPr/>
        </p:nvSpPr>
        <p:spPr bwMode="auto">
          <a:xfrm>
            <a:off x="774995" y="4126436"/>
            <a:ext cx="8626475" cy="1323439"/>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crsMatrix2crsMatrixArBB(</a:t>
            </a:r>
            <a:r>
              <a:rPr lang="en-US" sz="2000" b="1" dirty="0" err="1">
                <a:latin typeface="Courier New" pitchFamily="49" charset="0"/>
                <a:cs typeface="Courier New" pitchFamily="49" charset="0"/>
              </a:rPr>
              <a:t>crsMatrix</a:t>
            </a:r>
            <a:r>
              <a:rPr lang="en-US" sz="2000" b="1" dirty="0">
                <a:latin typeface="Courier New" pitchFamily="49" charset="0"/>
                <a:cs typeface="Courier New" pitchFamily="49" charset="0"/>
              </a:rPr>
              <a:t> A, </a:t>
            </a:r>
            <a:endParaRPr lang="en-US" sz="2000" b="1" dirty="0" smtClean="0">
              <a:latin typeface="Courier New" pitchFamily="49" charset="0"/>
              <a:cs typeface="Courier New" pitchFamily="49" charset="0"/>
            </a:endParaRPr>
          </a:p>
          <a:p>
            <a:r>
              <a:rPr lang="en-US" sz="2000" b="1" dirty="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crsMatrixArBB</a:t>
            </a:r>
            <a:r>
              <a:rPr lang="en-US" sz="2000" b="1" dirty="0" smtClean="0">
                <a:latin typeface="Courier New" pitchFamily="49" charset="0"/>
                <a:cs typeface="Courier New" pitchFamily="49" charset="0"/>
              </a:rPr>
              <a:t> </a:t>
            </a:r>
            <a:r>
              <a:rPr lang="en-US" sz="2000" b="1" dirty="0">
                <a:latin typeface="Courier New" pitchFamily="49" charset="0"/>
                <a:cs typeface="Courier New" pitchFamily="49" charset="0"/>
              </a:rPr>
              <a:t>&amp;B</a:t>
            </a:r>
            <a:r>
              <a:rPr lang="en-US" sz="2000" b="1" dirty="0" smtClean="0">
                <a:latin typeface="Courier New" pitchFamily="49" charset="0"/>
                <a:cs typeface="Courier New" pitchFamily="49" charset="0"/>
              </a:rPr>
              <a:t>)</a:t>
            </a:r>
            <a:r>
              <a:rPr lang="en-US" sz="2000" b="1" dirty="0">
                <a:latin typeface="Courier New" pitchFamily="49" charset="0"/>
                <a:cs typeface="Courier New" pitchFamily="49" charset="0"/>
              </a:rPr>
              <a:t>; </a:t>
            </a:r>
          </a:p>
          <a:p>
            <a:endParaRPr lang="ru-RU" sz="2000" b="1" dirty="0">
              <a:latin typeface="Courier New" pitchFamily="49" charset="0"/>
              <a:cs typeface="Courier New" pitchFamily="49" charset="0"/>
            </a:endParaRPr>
          </a:p>
          <a:p>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dArray2densef64(</a:t>
            </a:r>
            <a:r>
              <a:rPr lang="en-US" sz="2000" b="1" dirty="0">
                <a:solidFill>
                  <a:srgbClr val="3333FF"/>
                </a:solidFill>
                <a:latin typeface="Courier New" pitchFamily="49" charset="0"/>
                <a:cs typeface="Courier New" pitchFamily="49" charset="0"/>
              </a:rPr>
              <a:t>double</a:t>
            </a:r>
            <a:r>
              <a:rPr lang="en-US" sz="2000" b="1" dirty="0">
                <a:latin typeface="Courier New" pitchFamily="49" charset="0"/>
                <a:cs typeface="Courier New" pitchFamily="49" charset="0"/>
              </a:rPr>
              <a:t> *a, </a:t>
            </a:r>
            <a:r>
              <a:rPr lang="en-US" sz="2000" b="1" dirty="0" err="1">
                <a:solidFill>
                  <a:srgbClr val="3333FF"/>
                </a:solidFill>
                <a:latin typeface="Courier New" pitchFamily="49" charset="0"/>
                <a:cs typeface="Courier New" pitchFamily="49" charset="0"/>
              </a:rPr>
              <a:t>int</a:t>
            </a:r>
            <a:r>
              <a:rPr lang="en-US" sz="2000" b="1" dirty="0">
                <a:solidFill>
                  <a:srgbClr val="3333FF"/>
                </a:solidFill>
                <a:latin typeface="Courier New" pitchFamily="49" charset="0"/>
                <a:cs typeface="Courier New" pitchFamily="49" charset="0"/>
              </a:rPr>
              <a:t> </a:t>
            </a:r>
            <a:r>
              <a:rPr lang="en-US" sz="2000" b="1" dirty="0">
                <a:latin typeface="Courier New" pitchFamily="49" charset="0"/>
                <a:cs typeface="Courier New" pitchFamily="49" charset="0"/>
              </a:rPr>
              <a:t>n, dense&lt;f64&gt; &amp;b</a:t>
            </a:r>
            <a:r>
              <a:rPr lang="en-US" sz="2000" b="1" dirty="0" smtClean="0">
                <a:latin typeface="Courier New" pitchFamily="49" charset="0"/>
                <a:cs typeface="Courier New" pitchFamily="49" charset="0"/>
              </a:rPr>
              <a:t>);</a:t>
            </a:r>
            <a:endParaRPr lang="ru-RU" sz="2000" b="1"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0136242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450" y="207963"/>
            <a:ext cx="9504085" cy="561975"/>
          </a:xfrm>
        </p:spPr>
        <p:txBody>
          <a:bodyPr/>
          <a:lstStyle/>
          <a:p>
            <a:r>
              <a:rPr lang="en-US" dirty="0"/>
              <a:t>Software implementation</a:t>
            </a:r>
            <a:r>
              <a:rPr lang="ru-RU" dirty="0"/>
              <a:t>. </a:t>
            </a:r>
            <a:r>
              <a:rPr lang="en-US" dirty="0" smtClean="0"/>
              <a:t>Function </a:t>
            </a:r>
            <a:r>
              <a:rPr lang="en-US" dirty="0"/>
              <a:t>of sparse matrix-vector </a:t>
            </a:r>
            <a:r>
              <a:rPr lang="en-US" dirty="0" smtClean="0"/>
              <a:t>multiplication (</a:t>
            </a:r>
            <a:r>
              <a:rPr lang="en-US" dirty="0"/>
              <a:t>1</a:t>
            </a:r>
            <a:r>
              <a:rPr lang="en-US" dirty="0" smtClean="0"/>
              <a:t>)</a:t>
            </a:r>
            <a:endParaRPr lang="ru-RU" dirty="0"/>
          </a:p>
        </p:txBody>
      </p:sp>
      <p:sp>
        <p:nvSpPr>
          <p:cNvPr id="3" name="Объект 2"/>
          <p:cNvSpPr>
            <a:spLocks noGrp="1"/>
          </p:cNvSpPr>
          <p:nvPr>
            <p:ph idx="1"/>
          </p:nvPr>
        </p:nvSpPr>
        <p:spPr/>
        <p:txBody>
          <a:bodyPr/>
          <a:lstStyle/>
          <a:p>
            <a:r>
              <a:rPr lang="en-US" dirty="0" smtClean="0"/>
              <a:t>In fact, this function only converses the matrix and the vector to the ArBB types and also calls the ArBB-function using the mechanism </a:t>
            </a:r>
            <a:r>
              <a:rPr lang="ru-RU" b="1" dirty="0" err="1" smtClean="0"/>
              <a:t>call</a:t>
            </a:r>
            <a:r>
              <a:rPr lang="ru-RU" b="1" dirty="0"/>
              <a:t>()</a:t>
            </a:r>
            <a:r>
              <a:rPr lang="ru-RU" dirty="0"/>
              <a:t>.</a:t>
            </a:r>
          </a:p>
          <a:p>
            <a:endParaRPr lang="ru-RU" dirty="0"/>
          </a:p>
        </p:txBody>
      </p:sp>
      <p:sp>
        <p:nvSpPr>
          <p:cNvPr id="4" name="Rectangle 1"/>
          <p:cNvSpPr>
            <a:spLocks noChangeArrowheads="1"/>
          </p:cNvSpPr>
          <p:nvPr/>
        </p:nvSpPr>
        <p:spPr bwMode="auto">
          <a:xfrm>
            <a:off x="774995" y="2420888"/>
            <a:ext cx="8626475" cy="347787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err="1">
                <a:latin typeface="Courier New" pitchFamily="49" charset="0"/>
                <a:cs typeface="Courier New" pitchFamily="49" charset="0"/>
              </a:rPr>
              <a:t>Multiplicate</a:t>
            </a:r>
            <a:r>
              <a:rPr lang="en-US" sz="2000" dirty="0">
                <a:latin typeface="Courier New" pitchFamily="49" charset="0"/>
                <a:cs typeface="Courier New" pitchFamily="49" charset="0"/>
              </a:rPr>
              <a:t>(</a:t>
            </a:r>
            <a:r>
              <a:rPr lang="en-US" sz="2000" dirty="0" err="1">
                <a:latin typeface="Courier New" pitchFamily="49" charset="0"/>
                <a:cs typeface="Courier New" pitchFamily="49" charset="0"/>
              </a:rPr>
              <a:t>crsMatrix</a:t>
            </a:r>
            <a:r>
              <a:rPr lang="en-US" sz="2000" dirty="0">
                <a:latin typeface="Courier New" pitchFamily="49" charset="0"/>
                <a:cs typeface="Courier New" pitchFamily="49" charset="0"/>
              </a:rPr>
              <a:t> A, </a:t>
            </a:r>
            <a:r>
              <a:rPr lang="en-US" sz="2000" dirty="0">
                <a:solidFill>
                  <a:srgbClr val="3333FF"/>
                </a:solidFill>
                <a:latin typeface="Courier New" pitchFamily="49" charset="0"/>
                <a:cs typeface="Courier New" pitchFamily="49" charset="0"/>
              </a:rPr>
              <a:t>double</a:t>
            </a:r>
            <a:r>
              <a:rPr lang="en-US" sz="2000" dirty="0">
                <a:latin typeface="Courier New" pitchFamily="49" charset="0"/>
                <a:cs typeface="Courier New" pitchFamily="49" charset="0"/>
              </a:rPr>
              <a:t> *x, </a:t>
            </a:r>
            <a:r>
              <a:rPr lang="en-US" sz="2000" dirty="0">
                <a:solidFill>
                  <a:srgbClr val="3333FF"/>
                </a:solidFill>
                <a:latin typeface="Courier New" pitchFamily="49" charset="0"/>
                <a:cs typeface="Courier New" pitchFamily="49" charset="0"/>
              </a:rPr>
              <a:t>double</a:t>
            </a:r>
            <a:r>
              <a:rPr lang="en-US" sz="2000" dirty="0">
                <a:latin typeface="Courier New" pitchFamily="49" charset="0"/>
                <a:cs typeface="Courier New" pitchFamily="49" charset="0"/>
              </a:rPr>
              <a:t> *b,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double</a:t>
            </a:r>
            <a:r>
              <a:rPr lang="en-US" sz="2000" dirty="0">
                <a:latin typeface="Courier New" pitchFamily="49" charset="0"/>
                <a:cs typeface="Courier New" pitchFamily="49" charset="0"/>
              </a:rPr>
              <a:t> &amp;time)</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solidFill>
                  <a:srgbClr val="3333FF"/>
                </a:solidFill>
                <a:latin typeface="Courier New" pitchFamily="49" charset="0"/>
                <a:cs typeface="Courier New" pitchFamily="49" charset="0"/>
              </a:rPr>
              <a:t>int</a:t>
            </a:r>
            <a:r>
              <a:rPr lang="en-US" sz="2000" dirty="0">
                <a:solidFill>
                  <a:srgbClr val="3333FF"/>
                </a:solidFill>
                <a:latin typeface="Courier New" pitchFamily="49" charset="0"/>
                <a:cs typeface="Courier New" pitchFamily="49" charset="0"/>
              </a:rPr>
              <a:t> </a:t>
            </a:r>
            <a:r>
              <a:rPr lang="en-US" sz="2000" dirty="0" err="1">
                <a:latin typeface="Courier New" pitchFamily="49" charset="0"/>
                <a:cs typeface="Courier New" pitchFamily="49" charset="0"/>
              </a:rPr>
              <a:t>ret_code</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clock_t</a:t>
            </a:r>
            <a:r>
              <a:rPr lang="en-US" sz="2000" dirty="0">
                <a:latin typeface="Courier New" pitchFamily="49" charset="0"/>
                <a:cs typeface="Courier New" pitchFamily="49" charset="0"/>
              </a:rPr>
              <a:t> start, finish;</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crsMatrixArBB</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A_arbb</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dense&lt;f64&gt; </a:t>
            </a:r>
            <a:r>
              <a:rPr lang="en-US" sz="2000" dirty="0" err="1">
                <a:latin typeface="Courier New" pitchFamily="49" charset="0"/>
                <a:cs typeface="Courier New" pitchFamily="49" charset="0"/>
              </a:rPr>
              <a:t>b_arbb</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x_arbb</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crsMatrix2crsMatrixArBB(A, </a:t>
            </a:r>
            <a:r>
              <a:rPr lang="en-US" sz="2000" b="1" dirty="0" err="1">
                <a:latin typeface="Courier New" pitchFamily="49" charset="0"/>
                <a:cs typeface="Courier New" pitchFamily="49" charset="0"/>
              </a:rPr>
              <a:t>A_arbb</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dArray2densef64(b, A.N, </a:t>
            </a:r>
            <a:r>
              <a:rPr lang="en-US" sz="2000" b="1" dirty="0" err="1">
                <a:latin typeface="Courier New" pitchFamily="49" charset="0"/>
                <a:cs typeface="Courier New" pitchFamily="49" charset="0"/>
              </a:rPr>
              <a:t>b_arbb</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b="1" dirty="0">
                <a:latin typeface="Courier New" pitchFamily="49" charset="0"/>
                <a:cs typeface="Courier New" pitchFamily="49" charset="0"/>
              </a:rPr>
              <a:t>  dArray2densef64(x, A.N, </a:t>
            </a:r>
            <a:r>
              <a:rPr lang="en-US" sz="2000" b="1" dirty="0" err="1">
                <a:latin typeface="Courier New" pitchFamily="49" charset="0"/>
                <a:cs typeface="Courier New" pitchFamily="49" charset="0"/>
              </a:rPr>
              <a:t>x_arbb</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225529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782638" y="2787005"/>
            <a:ext cx="8420100" cy="1362075"/>
          </a:xfrm>
        </p:spPr>
        <p:txBody>
          <a:bodyPr/>
          <a:lstStyle/>
          <a:p>
            <a:r>
              <a:rPr lang="en-US" dirty="0"/>
              <a:t>SPARSE MATRIX‑VECTOR </a:t>
            </a:r>
            <a:r>
              <a:rPr lang="en-US" dirty="0" smtClean="0"/>
              <a:t>MULTIPLICATION problem</a:t>
            </a:r>
            <a:endParaRPr lang="ru-RU" dirty="0"/>
          </a:p>
        </p:txBody>
      </p:sp>
      <p:sp>
        <p:nvSpPr>
          <p:cNvPr id="7" name="Текст 6"/>
          <p:cNvSpPr>
            <a:spLocks noGrp="1"/>
          </p:cNvSpPr>
          <p:nvPr>
            <p:ph type="body" idx="1"/>
          </p:nvPr>
        </p:nvSpPr>
        <p:spPr>
          <a:xfrm>
            <a:off x="782638" y="1286812"/>
            <a:ext cx="8420100" cy="1500187"/>
          </a:xfrm>
        </p:spPr>
        <p:txBody>
          <a:bodyPr/>
          <a:lstStyle/>
          <a:p>
            <a:r>
              <a:rPr lang="en-US" dirty="0" smtClean="0"/>
              <a:t>Problem statement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34507117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273450" y="207963"/>
            <a:ext cx="9504085" cy="561975"/>
          </a:xfrm>
        </p:spPr>
        <p:txBody>
          <a:bodyPr/>
          <a:lstStyle/>
          <a:p>
            <a:r>
              <a:rPr lang="en-US" dirty="0"/>
              <a:t>Software implementation</a:t>
            </a:r>
            <a:r>
              <a:rPr lang="ru-RU" dirty="0"/>
              <a:t>. </a:t>
            </a:r>
            <a:r>
              <a:rPr lang="en-US" dirty="0"/>
              <a:t>Function of sparse matrix-vector </a:t>
            </a:r>
            <a:r>
              <a:rPr lang="en-US" dirty="0" smtClean="0"/>
              <a:t>multiplication (</a:t>
            </a:r>
            <a:r>
              <a:rPr lang="en-US" dirty="0"/>
              <a:t>1</a:t>
            </a:r>
            <a:r>
              <a:rPr lang="en-US" dirty="0" smtClean="0"/>
              <a:t>)</a:t>
            </a:r>
            <a:endParaRPr lang="ru-RU" dirty="0"/>
          </a:p>
        </p:txBody>
      </p:sp>
      <p:sp>
        <p:nvSpPr>
          <p:cNvPr id="5" name="Rectangle 1"/>
          <p:cNvSpPr>
            <a:spLocks noChangeArrowheads="1"/>
          </p:cNvSpPr>
          <p:nvPr/>
        </p:nvSpPr>
        <p:spPr bwMode="auto">
          <a:xfrm>
            <a:off x="785880" y="1002500"/>
            <a:ext cx="8626475" cy="532453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sz="2000" dirty="0" smtClean="0">
                <a:latin typeface="Courier New" pitchFamily="49" charset="0"/>
                <a:cs typeface="Courier New" pitchFamily="49" charset="0"/>
              </a:rPr>
              <a:t>  start </a:t>
            </a:r>
            <a:r>
              <a:rPr lang="en-US" sz="2000" dirty="0">
                <a:latin typeface="Courier New" pitchFamily="49" charset="0"/>
                <a:cs typeface="Courier New" pitchFamily="49" charset="0"/>
              </a:rPr>
              <a:t>= clock();</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smtClean="0">
                <a:solidFill>
                  <a:srgbClr val="3333FF"/>
                </a:solidFill>
                <a:latin typeface="Courier New" pitchFamily="49" charset="0"/>
                <a:cs typeface="Courier New" pitchFamily="49" charset="0"/>
              </a:rPr>
              <a:t>try</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b="1" dirty="0">
                <a:latin typeface="Courier New" pitchFamily="49" charset="0"/>
                <a:cs typeface="Courier New" pitchFamily="49" charset="0"/>
              </a:rPr>
              <a:t>call(</a:t>
            </a:r>
            <a:r>
              <a:rPr lang="en-US" sz="2000" b="1" dirty="0" err="1">
                <a:latin typeface="Courier New" pitchFamily="49" charset="0"/>
                <a:cs typeface="Courier New" pitchFamily="49" charset="0"/>
              </a:rPr>
              <a:t>ArBBMultiplicate</a:t>
            </a:r>
            <a:r>
              <a:rPr lang="en-US" sz="2000" b="1" dirty="0">
                <a:latin typeface="Courier New" pitchFamily="49" charset="0"/>
                <a:cs typeface="Courier New" pitchFamily="49" charset="0"/>
              </a:rPr>
              <a:t>)(</a:t>
            </a:r>
            <a:r>
              <a:rPr lang="en-US" sz="2000" b="1" dirty="0" err="1">
                <a:latin typeface="Courier New" pitchFamily="49" charset="0"/>
                <a:cs typeface="Courier New" pitchFamily="49" charset="0"/>
              </a:rPr>
              <a:t>A_arbb</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x_arbb</a:t>
            </a:r>
            <a:r>
              <a:rPr lang="en-US" sz="2000" b="1" dirty="0">
                <a:latin typeface="Courier New" pitchFamily="49" charset="0"/>
                <a:cs typeface="Courier New" pitchFamily="49" charset="0"/>
              </a:rPr>
              <a:t>, </a:t>
            </a:r>
            <a:r>
              <a:rPr lang="en-US" sz="2000" b="1" dirty="0" err="1">
                <a:latin typeface="Courier New" pitchFamily="49" charset="0"/>
                <a:cs typeface="Courier New" pitchFamily="49" charset="0"/>
              </a:rPr>
              <a:t>b_arbb</a:t>
            </a:r>
            <a:r>
              <a:rPr lang="en-US" sz="2000" b="1"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ret_code</a:t>
            </a:r>
            <a:r>
              <a:rPr lang="en-US" sz="2000" dirty="0">
                <a:latin typeface="Courier New" pitchFamily="49" charset="0"/>
                <a:cs typeface="Courier New" pitchFamily="49" charset="0"/>
              </a:rPr>
              <a:t> = 0;</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catch</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const</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std</a:t>
            </a:r>
            <a:r>
              <a:rPr lang="en-US" sz="2000" dirty="0">
                <a:latin typeface="Courier New" pitchFamily="49" charset="0"/>
                <a:cs typeface="Courier New" pitchFamily="49" charset="0"/>
              </a:rPr>
              <a:t>::exception&amp; e</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printf</a:t>
            </a:r>
            <a:r>
              <a:rPr lang="en-US" sz="2000" dirty="0">
                <a:latin typeface="Courier New" pitchFamily="49" charset="0"/>
                <a:cs typeface="Courier New" pitchFamily="49" charset="0"/>
              </a:rPr>
              <a:t>(</a:t>
            </a:r>
            <a:r>
              <a:rPr lang="en-US" sz="2000" dirty="0">
                <a:solidFill>
                  <a:srgbClr val="A31515"/>
                </a:solidFill>
                <a:latin typeface="Courier New" pitchFamily="49" charset="0"/>
                <a:cs typeface="Courier New" pitchFamily="49" charset="0"/>
              </a:rPr>
              <a:t>"%s\n"</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e.what</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ret_code</a:t>
            </a:r>
            <a:r>
              <a:rPr lang="en-US" sz="2000" dirty="0">
                <a:latin typeface="Courier New" pitchFamily="49" charset="0"/>
                <a:cs typeface="Courier New" pitchFamily="49" charset="0"/>
              </a:rPr>
              <a:t> = -1;</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a:solidFill>
                  <a:srgbClr val="3333FF"/>
                </a:solidFill>
                <a:latin typeface="Courier New" pitchFamily="49" charset="0"/>
                <a:cs typeface="Courier New" pitchFamily="49" charset="0"/>
              </a:rPr>
              <a:t>catch</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printf</a:t>
            </a:r>
            <a:r>
              <a:rPr lang="en-US" sz="2000" dirty="0">
                <a:latin typeface="Courier New" pitchFamily="49" charset="0"/>
                <a:cs typeface="Courier New" pitchFamily="49" charset="0"/>
              </a:rPr>
              <a:t>(</a:t>
            </a:r>
            <a:r>
              <a:rPr lang="en-US" sz="2000" dirty="0">
                <a:solidFill>
                  <a:srgbClr val="A31515"/>
                </a:solidFill>
                <a:latin typeface="Courier New" pitchFamily="49" charset="0"/>
                <a:cs typeface="Courier New" pitchFamily="49" charset="0"/>
              </a:rPr>
              <a:t>"Unknown error\n"</a:t>
            </a:r>
            <a:r>
              <a:rPr lang="en-US" sz="2000" dirty="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ret_code</a:t>
            </a:r>
            <a:r>
              <a:rPr lang="en-US" sz="2000" dirty="0">
                <a:latin typeface="Courier New" pitchFamily="49" charset="0"/>
                <a:cs typeface="Courier New" pitchFamily="49" charset="0"/>
              </a:rPr>
              <a:t> = -1;</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finish = clock();</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time = (</a:t>
            </a:r>
            <a:r>
              <a:rPr lang="en-US" sz="2000" dirty="0">
                <a:solidFill>
                  <a:srgbClr val="3333FF"/>
                </a:solidFill>
                <a:latin typeface="Courier New" pitchFamily="49" charset="0"/>
                <a:cs typeface="Courier New" pitchFamily="49" charset="0"/>
              </a:rPr>
              <a:t>double</a:t>
            </a:r>
            <a:r>
              <a:rPr lang="en-US" sz="2000" dirty="0">
                <a:latin typeface="Courier New" pitchFamily="49" charset="0"/>
                <a:cs typeface="Courier New" pitchFamily="49" charset="0"/>
              </a:rPr>
              <a:t>(finish - start)) / CLOCKS_PER_SEC</a:t>
            </a:r>
            <a:r>
              <a:rPr lang="en-US" sz="2000" dirty="0" smtClean="0">
                <a:latin typeface="Courier New" pitchFamily="49" charset="0"/>
                <a:cs typeface="Courier New" pitchFamily="49" charset="0"/>
              </a:rPr>
              <a:t>;</a:t>
            </a:r>
            <a:endParaRPr lang="ru-RU" sz="2000" dirty="0">
              <a:latin typeface="Courier New" pitchFamily="49" charset="0"/>
              <a:cs typeface="Courier New" pitchFamily="49" charset="0"/>
            </a:endParaRPr>
          </a:p>
          <a:p>
            <a:r>
              <a:rPr lang="en-US" sz="2000" dirty="0">
                <a:latin typeface="Courier New" pitchFamily="49" charset="0"/>
                <a:cs typeface="Courier New" pitchFamily="49" charset="0"/>
              </a:rPr>
              <a:t>  </a:t>
            </a:r>
            <a:r>
              <a:rPr lang="ru-RU" sz="2000" dirty="0" err="1">
                <a:solidFill>
                  <a:srgbClr val="3333FF"/>
                </a:solidFill>
                <a:latin typeface="Courier New" pitchFamily="49" charset="0"/>
                <a:cs typeface="Courier New" pitchFamily="49" charset="0"/>
              </a:rPr>
              <a:t>return</a:t>
            </a:r>
            <a:r>
              <a:rPr lang="ru-RU" sz="2000" dirty="0">
                <a:solidFill>
                  <a:srgbClr val="3333FF"/>
                </a:solidFill>
                <a:latin typeface="Courier New" pitchFamily="49" charset="0"/>
                <a:cs typeface="Courier New" pitchFamily="49" charset="0"/>
              </a:rPr>
              <a:t> </a:t>
            </a:r>
            <a:r>
              <a:rPr lang="ru-RU" sz="2000" dirty="0" err="1">
                <a:latin typeface="Courier New" pitchFamily="49" charset="0"/>
                <a:cs typeface="Courier New" pitchFamily="49" charset="0"/>
              </a:rPr>
              <a:t>ret_code</a:t>
            </a:r>
            <a:r>
              <a:rPr lang="ru-RU" sz="2000" dirty="0">
                <a:latin typeface="Courier New" pitchFamily="49" charset="0"/>
                <a:cs typeface="Courier New" pitchFamily="49" charset="0"/>
              </a:rPr>
              <a:t>;</a:t>
            </a:r>
          </a:p>
          <a:p>
            <a:r>
              <a:rPr lang="ru-RU" sz="2000" dirty="0">
                <a:latin typeface="Courier New" pitchFamily="49" charset="0"/>
                <a:cs typeface="Courier New" pitchFamily="49" charset="0"/>
              </a:rPr>
              <a:t>}</a:t>
            </a:r>
          </a:p>
        </p:txBody>
      </p:sp>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8096445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Experiments results</a:t>
            </a:r>
            <a:endParaRPr lang="ru-RU" dirty="0"/>
          </a:p>
        </p:txBody>
      </p:sp>
      <p:sp>
        <p:nvSpPr>
          <p:cNvPr id="3" name="Объект 2"/>
          <p:cNvSpPr>
            <a:spLocks noGrp="1"/>
          </p:cNvSpPr>
          <p:nvPr>
            <p:ph idx="1"/>
          </p:nvPr>
        </p:nvSpPr>
        <p:spPr/>
        <p:txBody>
          <a:bodyPr/>
          <a:lstStyle/>
          <a:p>
            <a:r>
              <a:rPr lang="en-US" dirty="0" smtClean="0"/>
              <a:t>The experiments demonstrate that the program successfully works </a:t>
            </a:r>
            <a:r>
              <a:rPr lang="en-US" dirty="0"/>
              <a:t>on </a:t>
            </a:r>
            <a:r>
              <a:rPr lang="en-US" dirty="0" smtClean="0"/>
              <a:t>the maximum </a:t>
            </a:r>
            <a:r>
              <a:rPr lang="en-US" dirty="0"/>
              <a:t>matrix </a:t>
            </a:r>
            <a:r>
              <a:rPr lang="en-US" dirty="0" smtClean="0"/>
              <a:t>size </a:t>
            </a:r>
            <a:r>
              <a:rPr lang="en-US" dirty="0"/>
              <a:t>N</a:t>
            </a:r>
            <a:r>
              <a:rPr lang="ru-RU" dirty="0"/>
              <a:t>=60 </a:t>
            </a:r>
            <a:r>
              <a:rPr lang="ru-RU" dirty="0" smtClean="0"/>
              <a:t>000</a:t>
            </a:r>
            <a:r>
              <a:rPr lang="en-US" dirty="0" smtClean="0"/>
              <a:t> with </a:t>
            </a:r>
            <a:r>
              <a:rPr lang="ru-RU" dirty="0"/>
              <a:t>N</a:t>
            </a:r>
            <a:r>
              <a:rPr lang="en-US" dirty="0"/>
              <a:t>Z</a:t>
            </a:r>
            <a:r>
              <a:rPr lang="ru-RU" dirty="0"/>
              <a:t>=500</a:t>
            </a:r>
            <a:r>
              <a:rPr lang="en-US" dirty="0"/>
              <a:t> </a:t>
            </a:r>
            <a:r>
              <a:rPr lang="en-US" dirty="0" smtClean="0"/>
              <a:t>nonzero elements</a:t>
            </a:r>
            <a:r>
              <a:rPr lang="ru-RU" dirty="0" smtClean="0"/>
              <a:t>. </a:t>
            </a:r>
            <a:r>
              <a:rPr lang="en-US" dirty="0" smtClean="0"/>
              <a:t>For the greater sizes the problems with memory inside the library arise</a:t>
            </a:r>
            <a:r>
              <a:rPr lang="en-US" dirty="0"/>
              <a:t>. According to the ArBB library </a:t>
            </a:r>
            <a:r>
              <a:rPr lang="en-US" dirty="0" smtClean="0"/>
              <a:t>developers, the problems </a:t>
            </a:r>
            <a:r>
              <a:rPr lang="en-US" dirty="0"/>
              <a:t>will be corrected </a:t>
            </a:r>
            <a:r>
              <a:rPr lang="en-US" dirty="0" smtClean="0"/>
              <a:t>when moving </a:t>
            </a:r>
            <a:r>
              <a:rPr lang="en-US" dirty="0"/>
              <a:t>from the Beta-version </a:t>
            </a:r>
            <a:r>
              <a:rPr lang="en-US" dirty="0" smtClean="0"/>
              <a:t>to the product release</a:t>
            </a:r>
            <a:r>
              <a:rPr lang="ru-RU" dirty="0" smtClean="0"/>
              <a:t>.</a:t>
            </a:r>
            <a:endParaRPr lang="ru-RU" dirty="0"/>
          </a:p>
        </p:txBody>
      </p:sp>
      <p:sp>
        <p:nvSpPr>
          <p:cNvPr id="5" name="Дата 4"/>
          <p:cNvSpPr>
            <a:spLocks noGrp="1"/>
          </p:cNvSpPr>
          <p:nvPr>
            <p:ph type="dt" sz="half" idx="2"/>
          </p:nvPr>
        </p:nvSpPr>
        <p:spPr/>
        <p:txBody>
          <a:bodyPr/>
          <a:lstStyle/>
          <a:p>
            <a:pPr>
              <a:defRPr/>
            </a:pPr>
            <a:r>
              <a:rPr lang="en-US" dirty="0"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dirty="0" smtClean="0"/>
              <a:t>Sparse-matrix dense-vector multiplication</a:t>
            </a:r>
            <a:endParaRPr lang="ru-RU" dirty="0"/>
          </a:p>
        </p:txBody>
      </p:sp>
      <p:graphicFrame>
        <p:nvGraphicFramePr>
          <p:cNvPr id="7" name="Диаграмма 6"/>
          <p:cNvGraphicFramePr/>
          <p:nvPr>
            <p:extLst>
              <p:ext uri="{D42A27DB-BD31-4B8C-83A1-F6EECF244321}">
                <p14:modId xmlns:p14="http://schemas.microsoft.com/office/powerpoint/2010/main" xmlns="" val="1541950617"/>
              </p:ext>
            </p:extLst>
          </p:nvPr>
        </p:nvGraphicFramePr>
        <p:xfrm>
          <a:off x="2792760" y="3789040"/>
          <a:ext cx="4235450" cy="24193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15957280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Additional tasks </a:t>
            </a:r>
            <a:r>
              <a:rPr lang="ru-RU" dirty="0" smtClean="0"/>
              <a:t>(1)</a:t>
            </a:r>
            <a:endParaRPr lang="ru-RU" dirty="0"/>
          </a:p>
        </p:txBody>
      </p:sp>
      <p:sp>
        <p:nvSpPr>
          <p:cNvPr id="3" name="Содержимое 2"/>
          <p:cNvSpPr>
            <a:spLocks noGrp="1"/>
          </p:cNvSpPr>
          <p:nvPr>
            <p:ph idx="1"/>
          </p:nvPr>
        </p:nvSpPr>
        <p:spPr/>
        <p:txBody>
          <a:bodyPr/>
          <a:lstStyle/>
          <a:p>
            <a:r>
              <a:rPr lang="en-US" dirty="0"/>
              <a:t>Develop parallel implementation of the dense matrices multiplication algorithm using the technologies </a:t>
            </a:r>
            <a:r>
              <a:rPr lang="en-US" dirty="0" err="1"/>
              <a:t>OpenMP</a:t>
            </a:r>
            <a:r>
              <a:rPr lang="en-US" dirty="0"/>
              <a:t>, </a:t>
            </a:r>
            <a:r>
              <a:rPr lang="en-US" dirty="0" err="1"/>
              <a:t>Cilk</a:t>
            </a:r>
            <a:r>
              <a:rPr lang="en-US" dirty="0"/>
              <a:t> and TBB.</a:t>
            </a:r>
            <a:endParaRPr lang="ru-RU" dirty="0"/>
          </a:p>
          <a:p>
            <a:r>
              <a:rPr lang="en-US" dirty="0"/>
              <a:t>Design two implementations for the scalar multiplication of the dense vectors using the functions call and map of the ArBB library.</a:t>
            </a:r>
            <a:endParaRPr lang="ru-RU" dirty="0"/>
          </a:p>
          <a:p>
            <a:r>
              <a:rPr lang="en-US" dirty="0"/>
              <a:t>Develop the dense matrices multiplication algorithm using the ArBB library. Remark: consider the matrices multiplication problem as the repeated calculation of the scalar products of the first matrix rows and the second matrix columns</a:t>
            </a:r>
            <a:r>
              <a:rPr lang="en-US"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Additional </a:t>
            </a:r>
            <a:r>
              <a:rPr lang="en-US" dirty="0" smtClean="0"/>
              <a:t>tasks </a:t>
            </a:r>
            <a:r>
              <a:rPr lang="ru-RU" dirty="0" smtClean="0"/>
              <a:t>(2)</a:t>
            </a:r>
            <a:endParaRPr lang="ru-RU" dirty="0"/>
          </a:p>
        </p:txBody>
      </p:sp>
      <p:sp>
        <p:nvSpPr>
          <p:cNvPr id="3" name="Содержимое 2"/>
          <p:cNvSpPr>
            <a:spLocks noGrp="1"/>
          </p:cNvSpPr>
          <p:nvPr>
            <p:ph idx="1"/>
          </p:nvPr>
        </p:nvSpPr>
        <p:spPr/>
        <p:txBody>
          <a:bodyPr/>
          <a:lstStyle/>
          <a:p>
            <a:pPr lvl="0"/>
            <a:r>
              <a:rPr lang="en-US" dirty="0"/>
              <a:t>Estimate the number of cache misses when increasing the number of the threads in the </a:t>
            </a:r>
            <a:r>
              <a:rPr lang="en-US" dirty="0" err="1"/>
              <a:t>OpenMP</a:t>
            </a:r>
            <a:r>
              <a:rPr lang="en-US" dirty="0"/>
              <a:t>-implementation in order to find out the reasons for the nonlinear scalability. Use the instrument </a:t>
            </a:r>
            <a:r>
              <a:rPr lang="ru-RU" dirty="0" err="1"/>
              <a:t>Intel</a:t>
            </a:r>
            <a:r>
              <a:rPr lang="ru-RU" dirty="0"/>
              <a:t> </a:t>
            </a:r>
            <a:r>
              <a:rPr lang="ru-RU" dirty="0" err="1"/>
              <a:t>Parallel</a:t>
            </a:r>
            <a:r>
              <a:rPr lang="ru-RU" dirty="0"/>
              <a:t> </a:t>
            </a:r>
            <a:r>
              <a:rPr lang="ru-RU" dirty="0" err="1"/>
              <a:t>Studio</a:t>
            </a:r>
            <a:r>
              <a:rPr lang="ru-RU" dirty="0"/>
              <a:t> XE.</a:t>
            </a:r>
          </a:p>
          <a:p>
            <a:pPr lvl="0"/>
            <a:r>
              <a:rPr lang="en-US" dirty="0"/>
              <a:t>Explain the reason for the absence of the linear speedup of the parallel implementations developed with </a:t>
            </a:r>
            <a:r>
              <a:rPr lang="en-US" dirty="0" err="1"/>
              <a:t>OpenMP</a:t>
            </a:r>
            <a:r>
              <a:rPr lang="en-US" dirty="0"/>
              <a:t>, </a:t>
            </a:r>
            <a:r>
              <a:rPr lang="en-US" dirty="0" err="1"/>
              <a:t>Cilk</a:t>
            </a:r>
            <a:r>
              <a:rPr lang="en-US" dirty="0"/>
              <a:t> and TBB</a:t>
            </a:r>
            <a:r>
              <a:rPr lang="ru-RU" dirty="0" smtClean="0"/>
              <a:t>.</a:t>
            </a:r>
          </a:p>
          <a:p>
            <a:r>
              <a:rPr lang="en-US" dirty="0"/>
              <a:t>Design a generator for the matrices of any other structure (e.g., with the increasing number of the nonzero elements) and carry out the experiments with all developed implementations</a:t>
            </a:r>
            <a:r>
              <a:rPr lang="ru-RU" dirty="0" smtClean="0"/>
              <a:t>.</a:t>
            </a:r>
          </a:p>
          <a:p>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Questions</a:t>
            </a:r>
            <a:endParaRPr lang="ru-RU" dirty="0"/>
          </a:p>
        </p:txBody>
      </p:sp>
      <p:sp>
        <p:nvSpPr>
          <p:cNvPr id="3" name="Содержимое 2"/>
          <p:cNvSpPr>
            <a:spLocks noGrp="1"/>
          </p:cNvSpPr>
          <p:nvPr>
            <p:ph idx="1"/>
          </p:nvPr>
        </p:nvSpPr>
        <p:spPr/>
        <p:txBody>
          <a:bodyPr/>
          <a:lstStyle/>
          <a:p>
            <a:r>
              <a:rPr lang="ru-RU" dirty="0" smtClean="0"/>
              <a:t>???</a:t>
            </a:r>
            <a:endParaRPr lang="ru-RU" dirty="0"/>
          </a:p>
        </p:txBody>
      </p:sp>
      <p:sp>
        <p:nvSpPr>
          <p:cNvPr id="4" name="Дата 3"/>
          <p:cNvSpPr>
            <a:spLocks noGrp="1"/>
          </p:cNvSpPr>
          <p:nvPr>
            <p:ph type="dt" sz="half" idx="2"/>
          </p:nvPr>
        </p:nvSpPr>
        <p:spPr/>
        <p:txBody>
          <a:bodyPr/>
          <a:lstStyle/>
          <a:p>
            <a:pPr>
              <a:defRPr/>
            </a:pPr>
            <a:r>
              <a:rPr lang="en-US" dirty="0"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Problem statement</a:t>
            </a:r>
            <a:endParaRPr lang="ru-RU" dirty="0"/>
          </a:p>
        </p:txBody>
      </p:sp>
      <mc:AlternateContent xmlns:mc="http://schemas.openxmlformats.org/markup-compatibility/2006">
        <mc:Choice xmlns:a14="http://schemas.microsoft.com/office/drawing/2010/main" xmlns="" Requires="a14">
          <p:sp>
            <p:nvSpPr>
              <p:cNvPr id="3" name="Содержимое 2"/>
              <p:cNvSpPr>
                <a:spLocks noGrp="1"/>
              </p:cNvSpPr>
              <p:nvPr>
                <p:ph idx="1"/>
              </p:nvPr>
            </p:nvSpPr>
            <p:spPr/>
            <p:txBody>
              <a:bodyPr/>
              <a:lstStyle/>
              <a:p>
                <a:r>
                  <a:rPr lang="en-US" dirty="0" smtClean="0"/>
                  <a:t>Let </a:t>
                </a:r>
                <a14:m>
                  <m:oMath xmlns:m="http://schemas.openxmlformats.org/officeDocument/2006/math">
                    <m:r>
                      <a:rPr lang="ru-RU" i="1">
                        <a:latin typeface="Cambria Math"/>
                      </a:rPr>
                      <m:t>𝐴</m:t>
                    </m:r>
                  </m:oMath>
                </a14:m>
                <a:r>
                  <a:rPr lang="ru-RU" dirty="0"/>
                  <a:t> </a:t>
                </a:r>
                <a:r>
                  <a:rPr lang="en-US" dirty="0" smtClean="0"/>
                  <a:t>be a sparse square matrix of size </a:t>
                </a:r>
                <a14:m>
                  <m:oMath xmlns:m="http://schemas.openxmlformats.org/officeDocument/2006/math">
                    <m:r>
                      <a:rPr lang="ru-RU" i="1">
                        <a:latin typeface="Cambria Math"/>
                      </a:rPr>
                      <m:t>𝑁</m:t>
                    </m:r>
                    <m:r>
                      <a:rPr lang="ru-RU" i="1">
                        <a:latin typeface="Cambria Math"/>
                      </a:rPr>
                      <m:t>×</m:t>
                    </m:r>
                    <m:r>
                      <a:rPr lang="ru-RU" i="1">
                        <a:latin typeface="Cambria Math"/>
                      </a:rPr>
                      <m:t>𝑁</m:t>
                    </m:r>
                  </m:oMath>
                </a14:m>
                <a:r>
                  <a:rPr lang="ru-RU" dirty="0"/>
                  <a:t>, </a:t>
                </a:r>
                <a14:m>
                  <m:oMath xmlns:m="http://schemas.openxmlformats.org/officeDocument/2006/math">
                    <m:r>
                      <a:rPr lang="ru-RU" i="1">
                        <a:latin typeface="Cambria Math"/>
                      </a:rPr>
                      <m:t>𝑥</m:t>
                    </m:r>
                  </m:oMath>
                </a14:m>
                <a:r>
                  <a:rPr lang="ru-RU" dirty="0"/>
                  <a:t> – </a:t>
                </a:r>
                <a:r>
                  <a:rPr lang="en-US" dirty="0" smtClean="0"/>
                  <a:t>a dense vector containing </a:t>
                </a:r>
                <a14:m>
                  <m:oMath xmlns:m="http://schemas.openxmlformats.org/officeDocument/2006/math">
                    <m:r>
                      <a:rPr lang="ru-RU" i="1">
                        <a:latin typeface="Cambria Math"/>
                      </a:rPr>
                      <m:t>𝑁</m:t>
                    </m:r>
                  </m:oMath>
                </a14:m>
                <a:r>
                  <a:rPr lang="ru-RU" dirty="0"/>
                  <a:t> </a:t>
                </a:r>
                <a:r>
                  <a:rPr lang="en-US" dirty="0" smtClean="0"/>
                  <a:t>elements</a:t>
                </a:r>
                <a:r>
                  <a:rPr lang="ru-RU" dirty="0" smtClean="0"/>
                  <a:t>.</a:t>
                </a:r>
                <a:endParaRPr lang="ru-RU" dirty="0"/>
              </a:p>
              <a:p>
                <a:r>
                  <a:rPr lang="en-US" dirty="0" smtClean="0"/>
                  <a:t>The vector </a:t>
                </a:r>
                <a14:m>
                  <m:oMath xmlns:m="http://schemas.openxmlformats.org/officeDocument/2006/math">
                    <m:r>
                      <a:rPr lang="ru-RU" i="1">
                        <a:latin typeface="Cambria Math"/>
                      </a:rPr>
                      <m:t>𝑏</m:t>
                    </m:r>
                    <m:r>
                      <a:rPr lang="ru-RU" i="1">
                        <a:latin typeface="Cambria Math"/>
                      </a:rPr>
                      <m:t>=</m:t>
                    </m:r>
                    <m:r>
                      <a:rPr lang="ru-RU" i="1">
                        <a:latin typeface="Cambria Math"/>
                      </a:rPr>
                      <m:t>𝐴</m:t>
                    </m:r>
                    <m:r>
                      <a:rPr lang="ru-RU" i="1">
                        <a:latin typeface="Cambria Math"/>
                      </a:rPr>
                      <m:t>∙</m:t>
                    </m:r>
                    <m:r>
                      <a:rPr lang="ru-RU" i="1">
                        <a:latin typeface="Cambria Math"/>
                      </a:rPr>
                      <m:t>𝑥</m:t>
                    </m:r>
                  </m:oMath>
                </a14:m>
                <a:r>
                  <a:rPr lang="en-US" dirty="0" smtClean="0"/>
                  <a:t> is required</a:t>
                </a:r>
                <a:r>
                  <a:rPr lang="ru-RU" dirty="0" smtClean="0"/>
                  <a:t>.</a:t>
                </a:r>
              </a:p>
              <a:p>
                <a:endParaRPr lang="ru-RU" dirty="0"/>
              </a:p>
              <a:p>
                <a:r>
                  <a:rPr lang="en-US" dirty="0" smtClean="0"/>
                  <a:t>The CRS format is proposed for storing the sparse matrix</a:t>
                </a:r>
                <a:r>
                  <a:rPr lang="ru-RU" dirty="0" smtClean="0"/>
                  <a:t>.</a:t>
                </a:r>
                <a:endParaRPr lang="ru-RU" dirty="0"/>
              </a:p>
            </p:txBody>
          </p:sp>
        </mc:Choice>
        <mc:Fallback>
          <p:sp>
            <p:nvSpPr>
              <p:cNvPr id="3" name="Содержимое 2"/>
              <p:cNvSpPr>
                <a:spLocks noGrp="1" noRot="1" noChangeAspect="1" noMove="1" noResize="1" noEditPoints="1" noAdjustHandles="1" noChangeArrowheads="1" noChangeShapeType="1" noTextEdit="1"/>
              </p:cNvSpPr>
              <p:nvPr>
                <p:ph idx="1"/>
              </p:nvPr>
            </p:nvSpPr>
            <p:spPr>
              <a:blipFill rotWithShape="1">
                <a:blip r:embed="rId2" cstate="print"/>
                <a:stretch>
                  <a:fillRect l="-478" t="-859"/>
                </a:stretch>
              </a:blipFill>
            </p:spPr>
            <p:txBody>
              <a:bodyPr/>
              <a:lstStyle/>
              <a:p>
                <a:r>
                  <a:rPr lang="ru-RU">
                    <a:noFill/>
                  </a:rPr>
                  <a:t> </a:t>
                </a:r>
              </a:p>
            </p:txBody>
          </p:sp>
        </mc:Fallback>
      </mc:AlternateContent>
      <p:sp>
        <p:nvSpPr>
          <p:cNvPr id="6" name="Дата 5"/>
          <p:cNvSpPr>
            <a:spLocks noGrp="1"/>
          </p:cNvSpPr>
          <p:nvPr>
            <p:ph type="dt" sz="half" idx="2"/>
          </p:nvPr>
        </p:nvSpPr>
        <p:spPr/>
        <p:txBody>
          <a:bodyPr/>
          <a:lstStyle/>
          <a:p>
            <a:pPr>
              <a:defRPr/>
            </a:pPr>
            <a:r>
              <a:rPr lang="en-US" dirty="0" smtClean="0"/>
              <a:t>N. Novgorod, 2014.</a:t>
            </a:r>
            <a:endParaRPr lang="ru-RU" dirty="0"/>
          </a:p>
        </p:txBody>
      </p:sp>
      <p:sp>
        <p:nvSpPr>
          <p:cNvPr id="7" name="Нижний колонтитул 6"/>
          <p:cNvSpPr>
            <a:spLocks noGrp="1"/>
          </p:cNvSpPr>
          <p:nvPr>
            <p:ph type="ftr" sz="quarter" idx="3"/>
          </p:nvPr>
        </p:nvSpPr>
        <p:spPr/>
        <p:txBody>
          <a:bodyPr/>
          <a:lstStyle/>
          <a:p>
            <a:pPr>
              <a:defRPr/>
            </a:pPr>
            <a:r>
              <a:rPr lang="en-US" dirty="0" smtClean="0"/>
              <a:t>Sparse-matrix dense-vector multiplication</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r>
              <a:rPr lang="en-US" dirty="0" smtClean="0"/>
              <a:t>CRS (CSR) format</a:t>
            </a:r>
            <a:r>
              <a:rPr lang="ru-RU" dirty="0" smtClean="0"/>
              <a:t>…</a:t>
            </a:r>
          </a:p>
        </p:txBody>
      </p:sp>
      <p:sp>
        <p:nvSpPr>
          <p:cNvPr id="3" name="Содержимое 2"/>
          <p:cNvSpPr>
            <a:spLocks noGrp="1"/>
          </p:cNvSpPr>
          <p:nvPr>
            <p:ph idx="1"/>
          </p:nvPr>
        </p:nvSpPr>
        <p:spPr/>
        <p:txBody>
          <a:bodyPr/>
          <a:lstStyle/>
          <a:p>
            <a:pPr>
              <a:defRPr/>
            </a:pPr>
            <a:r>
              <a:rPr lang="en-US" dirty="0" smtClean="0"/>
              <a:t>The CSR</a:t>
            </a:r>
            <a:r>
              <a:rPr lang="ru-RU" dirty="0" smtClean="0"/>
              <a:t> (</a:t>
            </a:r>
            <a:r>
              <a:rPr lang="en-US" dirty="0" smtClean="0"/>
              <a:t>Compressed Sparse Rows</a:t>
            </a:r>
            <a:r>
              <a:rPr lang="ru-RU" dirty="0" smtClean="0"/>
              <a:t>) </a:t>
            </a:r>
            <a:r>
              <a:rPr lang="en-US" dirty="0" smtClean="0"/>
              <a:t>or CRS</a:t>
            </a:r>
            <a:r>
              <a:rPr lang="ru-RU" dirty="0" smtClean="0"/>
              <a:t> (</a:t>
            </a:r>
            <a:r>
              <a:rPr lang="en-US" dirty="0" smtClean="0"/>
              <a:t>Compressed Row Storage</a:t>
            </a:r>
            <a:r>
              <a:rPr lang="ru-RU" dirty="0" smtClean="0"/>
              <a:t>)</a:t>
            </a:r>
            <a:r>
              <a:rPr lang="en-US" dirty="0" smtClean="0"/>
              <a:t> format</a:t>
            </a:r>
            <a:r>
              <a:rPr lang="ru-RU" dirty="0" smtClean="0"/>
              <a:t>. </a:t>
            </a:r>
            <a:endParaRPr lang="en-US" dirty="0" smtClean="0"/>
          </a:p>
          <a:p>
            <a:pPr>
              <a:defRPr/>
            </a:pPr>
            <a:r>
              <a:rPr lang="en-US" dirty="0" smtClean="0"/>
              <a:t>Three arrays are used</a:t>
            </a:r>
            <a:r>
              <a:rPr lang="ru-RU" dirty="0" smtClean="0"/>
              <a:t>. </a:t>
            </a:r>
            <a:endParaRPr lang="en-US" dirty="0" smtClean="0"/>
          </a:p>
          <a:p>
            <a:pPr lvl="1">
              <a:defRPr/>
            </a:pPr>
            <a:r>
              <a:rPr lang="en-US" dirty="0" smtClean="0">
                <a:ea typeface="+mn-ea"/>
              </a:rPr>
              <a:t>The first array </a:t>
            </a:r>
            <a:r>
              <a:rPr lang="ru-RU" dirty="0" smtClean="0">
                <a:ea typeface="+mn-ea"/>
              </a:rPr>
              <a:t>(</a:t>
            </a:r>
            <a:r>
              <a:rPr lang="en-US" b="1" dirty="0" smtClean="0"/>
              <a:t>Value</a:t>
            </a:r>
            <a:r>
              <a:rPr lang="ru-RU" dirty="0" smtClean="0">
                <a:ea typeface="+mn-ea"/>
              </a:rPr>
              <a:t>) </a:t>
            </a:r>
            <a:r>
              <a:rPr lang="en-US" dirty="0" smtClean="0">
                <a:ea typeface="+mn-ea"/>
              </a:rPr>
              <a:t>stores the element values </a:t>
            </a:r>
            <a:r>
              <a:rPr lang="en-US" dirty="0" err="1" smtClean="0">
                <a:ea typeface="+mn-ea"/>
              </a:rPr>
              <a:t>rowwise</a:t>
            </a:r>
            <a:r>
              <a:rPr lang="en-US" dirty="0" smtClean="0">
                <a:ea typeface="+mn-ea"/>
              </a:rPr>
              <a:t> </a:t>
            </a:r>
            <a:r>
              <a:rPr lang="ru-RU" dirty="0" smtClean="0">
                <a:ea typeface="+mn-ea"/>
              </a:rPr>
              <a:t>(</a:t>
            </a:r>
            <a:r>
              <a:rPr lang="en-US" dirty="0" smtClean="0">
                <a:ea typeface="+mn-ea"/>
              </a:rPr>
              <a:t>the rows are stored downwards</a:t>
            </a:r>
            <a:r>
              <a:rPr lang="ru-RU" dirty="0" smtClean="0">
                <a:ea typeface="+mn-ea"/>
              </a:rPr>
              <a:t>), </a:t>
            </a:r>
            <a:endParaRPr lang="en-US" dirty="0" smtClean="0">
              <a:ea typeface="+mn-ea"/>
            </a:endParaRPr>
          </a:p>
          <a:p>
            <a:pPr lvl="1">
              <a:defRPr/>
            </a:pPr>
            <a:r>
              <a:rPr lang="en-US" dirty="0" smtClean="0">
                <a:ea typeface="+mn-ea"/>
              </a:rPr>
              <a:t>The second array (</a:t>
            </a:r>
            <a:r>
              <a:rPr lang="en-US" b="1" dirty="0" smtClean="0"/>
              <a:t>Col</a:t>
            </a:r>
            <a:r>
              <a:rPr lang="en-US" dirty="0" smtClean="0">
                <a:ea typeface="+mn-ea"/>
              </a:rPr>
              <a:t>)</a:t>
            </a:r>
            <a:r>
              <a:rPr lang="ru-RU" dirty="0" smtClean="0">
                <a:ea typeface="+mn-ea"/>
              </a:rPr>
              <a:t> </a:t>
            </a:r>
            <a:r>
              <a:rPr lang="en-US" dirty="0" smtClean="0">
                <a:ea typeface="+mn-ea"/>
              </a:rPr>
              <a:t>stores the numbers of the columns for each element</a:t>
            </a:r>
            <a:r>
              <a:rPr lang="ru-RU" dirty="0" smtClean="0">
                <a:ea typeface="+mn-ea"/>
              </a:rPr>
              <a:t>,</a:t>
            </a:r>
            <a:endParaRPr lang="en-US" dirty="0" smtClean="0">
              <a:ea typeface="+mn-ea"/>
            </a:endParaRPr>
          </a:p>
          <a:p>
            <a:pPr lvl="1">
              <a:defRPr/>
            </a:pPr>
            <a:r>
              <a:rPr lang="en-US" dirty="0" smtClean="0">
                <a:ea typeface="+mn-ea"/>
              </a:rPr>
              <a:t>The third one (</a:t>
            </a:r>
            <a:r>
              <a:rPr lang="ru-RU" b="1" dirty="0" err="1" smtClean="0"/>
              <a:t>RowIndex</a:t>
            </a:r>
            <a:r>
              <a:rPr lang="en-US" dirty="0" smtClean="0">
                <a:ea typeface="+mn-ea"/>
              </a:rPr>
              <a:t>)</a:t>
            </a:r>
            <a:r>
              <a:rPr lang="ru-RU" dirty="0" smtClean="0">
                <a:ea typeface="+mn-ea"/>
              </a:rPr>
              <a:t> </a:t>
            </a:r>
            <a:r>
              <a:rPr lang="en-US" dirty="0" smtClean="0">
                <a:ea typeface="+mn-ea"/>
              </a:rPr>
              <a:t>substitutes the numbers of the rows used in the coordinate format for the indices of the beginning of each row.</a:t>
            </a:r>
          </a:p>
          <a:p>
            <a:pPr>
              <a:defRPr/>
            </a:pPr>
            <a:r>
              <a:rPr lang="en-US" dirty="0" smtClean="0"/>
              <a:t>The number of elements in the array </a:t>
            </a:r>
            <a:r>
              <a:rPr lang="ru-RU" b="1" dirty="0" err="1" smtClean="0"/>
              <a:t>RowIndex</a:t>
            </a:r>
            <a:r>
              <a:rPr lang="ru-RU" dirty="0" smtClean="0"/>
              <a:t> </a:t>
            </a:r>
            <a:r>
              <a:rPr lang="en-US" dirty="0" smtClean="0"/>
              <a:t>equals</a:t>
            </a:r>
            <a:r>
              <a:rPr lang="ru-RU" dirty="0" smtClean="0"/>
              <a:t> </a:t>
            </a:r>
            <a:r>
              <a:rPr lang="en-US" dirty="0" smtClean="0"/>
              <a:t>N</a:t>
            </a:r>
            <a:r>
              <a:rPr lang="ru-RU" dirty="0" smtClean="0"/>
              <a:t> + 1.</a:t>
            </a:r>
          </a:p>
        </p:txBody>
      </p:sp>
      <p:sp>
        <p:nvSpPr>
          <p:cNvPr id="25604" name="Дата 3"/>
          <p:cNvSpPr>
            <a:spLocks noGrp="1"/>
          </p:cNvSpPr>
          <p:nvPr>
            <p:ph type="dt" sz="quarter" idx="4294967295"/>
          </p:nvPr>
        </p:nvSpPr>
        <p:spPr>
          <a:xfrm>
            <a:off x="882650" y="6408738"/>
            <a:ext cx="2051050" cy="449262"/>
          </a:xfrm>
          <a:prstGeom prst="rect">
            <a:avLst/>
          </a:prstGeom>
          <a:noFill/>
        </p:spPr>
        <p:txBody>
          <a:bodyPr/>
          <a:lstStyle/>
          <a:p>
            <a:r>
              <a:rPr lang="en-US" dirty="0" smtClean="0"/>
              <a:t>N. Novgorod, 2014.</a:t>
            </a:r>
            <a:endParaRPr lang="ru-RU" dirty="0"/>
          </a:p>
        </p:txBody>
      </p:sp>
      <p:sp>
        <p:nvSpPr>
          <p:cNvPr id="5" name="Нижний колонтитул 4"/>
          <p:cNvSpPr>
            <a:spLocks noGrp="1"/>
          </p:cNvSpPr>
          <p:nvPr>
            <p:ph type="ftr" sz="quarter" idx="4294967295"/>
          </p:nvPr>
        </p:nvSpPr>
        <p:spPr>
          <a:xfrm>
            <a:off x="3008313" y="6375400"/>
            <a:ext cx="5761037" cy="482600"/>
          </a:xfrm>
          <a:prstGeom prst="rect">
            <a:avLst/>
          </a:prstGeom>
        </p:spPr>
        <p:txBody>
          <a:bodyPr/>
          <a:lstStyle/>
          <a:p>
            <a:pPr>
              <a:defRPr/>
            </a:pPr>
            <a:r>
              <a:rPr lang="ru-RU"/>
              <a:t>Разреженное матричное умножение</a:t>
            </a:r>
            <a:endParaRPr lang="ru-RU" dirty="0"/>
          </a:p>
        </p:txBody>
      </p:sp>
      <p:sp>
        <p:nvSpPr>
          <p:cNvPr id="6" name="Номер слайда 5"/>
          <p:cNvSpPr>
            <a:spLocks noGrp="1"/>
          </p:cNvSpPr>
          <p:nvPr>
            <p:ph type="sldNum" sz="quarter" idx="4294967295"/>
          </p:nvPr>
        </p:nvSpPr>
        <p:spPr>
          <a:xfrm>
            <a:off x="8843963" y="6408738"/>
            <a:ext cx="935037" cy="449262"/>
          </a:xfrm>
          <a:prstGeom prst="rect">
            <a:avLst/>
          </a:prstGeom>
        </p:spPr>
        <p:txBody>
          <a:bodyPr/>
          <a:lstStyle/>
          <a:p>
            <a:pPr>
              <a:defRPr/>
            </a:pPr>
            <a:fld id="{BB6FFFCD-52E0-4A4C-9504-2BA8519AEB65}" type="slidenum">
              <a:rPr lang="ru-RU" smtClean="0"/>
              <a:pPr>
                <a:defRPr/>
              </a:pPr>
              <a:t>8</a:t>
            </a:fld>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273450" y="207963"/>
            <a:ext cx="9576094" cy="561975"/>
          </a:xfrm>
        </p:spPr>
        <p:txBody>
          <a:bodyPr/>
          <a:lstStyle/>
          <a:p>
            <a:r>
              <a:rPr lang="en-US" dirty="0"/>
              <a:t>CRS (CSR) </a:t>
            </a:r>
            <a:r>
              <a:rPr lang="en-US" dirty="0" smtClean="0"/>
              <a:t>format</a:t>
            </a:r>
            <a:endParaRPr lang="ru-RU" dirty="0"/>
          </a:p>
        </p:txBody>
      </p:sp>
      <p:sp>
        <p:nvSpPr>
          <p:cNvPr id="4" name="Содержимое 2"/>
          <p:cNvSpPr>
            <a:spLocks noGrp="1"/>
          </p:cNvSpPr>
          <p:nvPr>
            <p:ph idx="1"/>
          </p:nvPr>
        </p:nvSpPr>
        <p:spPr>
          <a:xfrm>
            <a:off x="495300" y="1196975"/>
            <a:ext cx="8915400" cy="1368425"/>
          </a:xfrm>
        </p:spPr>
        <p:txBody>
          <a:bodyPr/>
          <a:lstStyle/>
          <a:p>
            <a:r>
              <a:rPr lang="en-US" sz="2300" dirty="0" smtClean="0"/>
              <a:t>Arrays are indexed in the </a:t>
            </a:r>
            <a:r>
              <a:rPr lang="ru-RU" sz="2300" dirty="0" smtClean="0"/>
              <a:t>С </a:t>
            </a:r>
            <a:r>
              <a:rPr lang="en-US" sz="2300" dirty="0" smtClean="0"/>
              <a:t>language style – starting with zero</a:t>
            </a:r>
            <a:r>
              <a:rPr lang="ru-RU" sz="2300" dirty="0" smtClean="0"/>
              <a:t>. </a:t>
            </a:r>
          </a:p>
          <a:p>
            <a:r>
              <a:rPr lang="en-US" sz="2300" dirty="0" smtClean="0"/>
              <a:t>The elements in the row are ordered by the number of the column.</a:t>
            </a:r>
            <a:r>
              <a:rPr lang="ru-RU" sz="2300" dirty="0" smtClean="0"/>
              <a:t> </a:t>
            </a:r>
          </a:p>
          <a:p>
            <a:r>
              <a:rPr lang="en-US" sz="2300" dirty="0" smtClean="0"/>
              <a:t>The numbers of the type </a:t>
            </a:r>
            <a:r>
              <a:rPr lang="ru-RU" sz="2300" b="1" dirty="0" err="1" smtClean="0"/>
              <a:t>double</a:t>
            </a:r>
            <a:r>
              <a:rPr lang="en-US" sz="2300" b="1" dirty="0" smtClean="0"/>
              <a:t> </a:t>
            </a:r>
            <a:r>
              <a:rPr lang="en-US" sz="2300" dirty="0" smtClean="0"/>
              <a:t>are stored in the matrix</a:t>
            </a:r>
            <a:r>
              <a:rPr lang="ru-RU" sz="2300" dirty="0" smtClean="0"/>
              <a:t>.</a:t>
            </a:r>
          </a:p>
        </p:txBody>
      </p:sp>
      <p:sp>
        <p:nvSpPr>
          <p:cNvPr id="5" name="Rectangle 1"/>
          <p:cNvSpPr>
            <a:spLocks noChangeArrowheads="1"/>
          </p:cNvSpPr>
          <p:nvPr/>
        </p:nvSpPr>
        <p:spPr bwMode="auto">
          <a:xfrm>
            <a:off x="648519" y="2831276"/>
            <a:ext cx="8768977" cy="347787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algn="just" eaLnBrk="0" hangingPunct="0"/>
            <a:r>
              <a:rPr lang="en-US" sz="2000" b="1" dirty="0" err="1">
                <a:solidFill>
                  <a:srgbClr val="0000FF"/>
                </a:solidFill>
                <a:latin typeface="Courier New" pitchFamily="49" charset="0"/>
                <a:cs typeface="Times New Roman" pitchFamily="18" charset="0"/>
              </a:rPr>
              <a:t>struct</a:t>
            </a:r>
            <a:r>
              <a:rPr lang="en-US" sz="2000" b="1" dirty="0">
                <a:latin typeface="Courier New" pitchFamily="49" charset="0"/>
                <a:cs typeface="Times New Roman" pitchFamily="18" charset="0"/>
              </a:rPr>
              <a:t> </a:t>
            </a:r>
            <a:r>
              <a:rPr lang="en-US" sz="2000" b="1" dirty="0" err="1">
                <a:latin typeface="Courier New" pitchFamily="49" charset="0"/>
                <a:cs typeface="Times New Roman" pitchFamily="18" charset="0"/>
              </a:rPr>
              <a:t>crsMatrix</a:t>
            </a:r>
            <a:endParaRPr lang="ru-RU" sz="2000" b="1" dirty="0"/>
          </a:p>
          <a:p>
            <a:pPr algn="just" eaLnBrk="0" hangingPunct="0"/>
            <a:r>
              <a:rPr lang="en-US" sz="2000" b="1" dirty="0">
                <a:latin typeface="Courier New" pitchFamily="49" charset="0"/>
                <a:cs typeface="Times New Roman" pitchFamily="18" charset="0"/>
              </a:rPr>
              <a:t>{</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  </a:t>
            </a:r>
            <a:r>
              <a:rPr lang="en-US"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Matrix size (N </a:t>
            </a:r>
            <a:r>
              <a:rPr lang="en-US" sz="2000" b="1" dirty="0">
                <a:solidFill>
                  <a:srgbClr val="008000"/>
                </a:solidFill>
                <a:latin typeface="Courier New" pitchFamily="49" charset="0"/>
                <a:cs typeface="Times New Roman" pitchFamily="18" charset="0"/>
              </a:rPr>
              <a:t>x N)</a:t>
            </a:r>
            <a:endParaRPr lang="ru-RU" sz="2000" b="1" dirty="0"/>
          </a:p>
          <a:p>
            <a:pPr algn="just" eaLnBrk="0" hangingPunct="0"/>
            <a:r>
              <a:rPr lang="en-US" sz="2000" b="1" dirty="0">
                <a:latin typeface="Courier New" pitchFamily="49" charset="0"/>
                <a:cs typeface="Times New Roman" pitchFamily="18" charset="0"/>
              </a:rPr>
              <a:t>  </a:t>
            </a:r>
            <a:r>
              <a:rPr lang="en-US" sz="2000" b="1" dirty="0" err="1">
                <a:solidFill>
                  <a:srgbClr val="0000FF"/>
                </a:solidFill>
                <a:latin typeface="Courier New" pitchFamily="49" charset="0"/>
                <a:cs typeface="Times New Roman" pitchFamily="18" charset="0"/>
              </a:rPr>
              <a:t>int</a:t>
            </a:r>
            <a:r>
              <a:rPr lang="en-US" sz="2000" b="1" dirty="0">
                <a:latin typeface="Courier New" pitchFamily="49" charset="0"/>
                <a:cs typeface="Times New Roman" pitchFamily="18" charset="0"/>
              </a:rPr>
              <a:t> NZ</a:t>
            </a:r>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Number of nonzero elements</a:t>
            </a:r>
            <a:endParaRPr lang="ru-RU" sz="2000" b="1" dirty="0"/>
          </a:p>
          <a:p>
            <a:pPr algn="just" eaLnBrk="0" hangingPunct="0"/>
            <a:r>
              <a:rPr lang="ru-RU" sz="2000" b="1" dirty="0">
                <a:latin typeface="Courier New" pitchFamily="49" charset="0"/>
                <a:cs typeface="Times New Roman" pitchFamily="18" charset="0"/>
              </a:rPr>
              <a:t>  </a:t>
            </a:r>
            <a:r>
              <a:rPr lang="ru-RU" sz="2000" b="1" dirty="0">
                <a:solidFill>
                  <a:srgbClr val="008000"/>
                </a:solidFill>
                <a:latin typeface="Courier New" pitchFamily="49" charset="0"/>
                <a:cs typeface="Times New Roman" pitchFamily="18" charset="0"/>
              </a:rPr>
              <a:t>// </a:t>
            </a:r>
            <a:r>
              <a:rPr lang="en-US" sz="2000" b="1" dirty="0" smtClean="0">
                <a:solidFill>
                  <a:srgbClr val="008000"/>
                </a:solidFill>
                <a:latin typeface="Courier New" pitchFamily="49" charset="0"/>
                <a:cs typeface="Times New Roman" pitchFamily="18" charset="0"/>
              </a:rPr>
              <a:t>Values array </a:t>
            </a:r>
            <a:r>
              <a:rPr lang="ru-RU" sz="2000" b="1" dirty="0" smtClean="0">
                <a:solidFill>
                  <a:srgbClr val="008000"/>
                </a:solidFill>
                <a:latin typeface="Courier New" pitchFamily="49" charset="0"/>
                <a:cs typeface="Times New Roman" pitchFamily="18" charset="0"/>
              </a:rPr>
              <a:t>(</a:t>
            </a:r>
            <a:r>
              <a:rPr lang="en-US" sz="2000" b="1" dirty="0" smtClean="0">
                <a:solidFill>
                  <a:srgbClr val="008000"/>
                </a:solidFill>
                <a:latin typeface="Courier New" pitchFamily="49" charset="0"/>
                <a:cs typeface="Times New Roman" pitchFamily="18" charset="0"/>
              </a:rPr>
              <a:t>of size NZ</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  </a:t>
            </a:r>
            <a:r>
              <a:rPr lang="en-US" sz="2000" b="1" dirty="0">
                <a:solidFill>
                  <a:srgbClr val="0000FF"/>
                </a:solidFill>
                <a:latin typeface="Courier New" pitchFamily="49" charset="0"/>
                <a:cs typeface="Times New Roman" pitchFamily="18" charset="0"/>
              </a:rPr>
              <a:t>double</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Value</a:t>
            </a:r>
            <a:r>
              <a:rPr lang="ru-RU" sz="2000" b="1" dirty="0">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 </a:t>
            </a:r>
            <a:r>
              <a:rPr lang="en-US" sz="2000" b="1" dirty="0" smtClean="0">
                <a:solidFill>
                  <a:srgbClr val="008000"/>
                </a:solidFill>
                <a:latin typeface="Courier New" pitchFamily="49" charset="0"/>
                <a:cs typeface="Times New Roman" pitchFamily="18" charset="0"/>
              </a:rPr>
              <a:t>Array of the columns numbers </a:t>
            </a:r>
            <a:r>
              <a:rPr lang="ru-RU" sz="2000" b="1" dirty="0" smtClean="0">
                <a:solidFill>
                  <a:srgbClr val="008000"/>
                </a:solidFill>
                <a:latin typeface="Courier New" pitchFamily="49" charset="0"/>
                <a:cs typeface="Times New Roman" pitchFamily="18" charset="0"/>
              </a:rPr>
              <a:t>(</a:t>
            </a:r>
            <a:r>
              <a:rPr lang="en-US" sz="2000" b="1" dirty="0">
                <a:solidFill>
                  <a:srgbClr val="008000"/>
                </a:solidFill>
                <a:latin typeface="Courier New" pitchFamily="49" charset="0"/>
                <a:cs typeface="Times New Roman" pitchFamily="18" charset="0"/>
              </a:rPr>
              <a:t>of size NZ</a:t>
            </a:r>
            <a:r>
              <a:rPr lang="ru-RU" sz="2000" b="1" dirty="0">
                <a:solidFill>
                  <a:srgbClr val="008000"/>
                </a:solidFill>
                <a:latin typeface="Courier New" pitchFamily="49" charset="0"/>
                <a:cs typeface="Times New Roman" pitchFamily="18" charset="0"/>
              </a:rPr>
              <a:t>)</a:t>
            </a:r>
            <a:endParaRPr lang="ru-RU" sz="2000" b="1" dirty="0"/>
          </a:p>
          <a:p>
            <a:pPr algn="just" eaLnBrk="0" hangingPunct="0"/>
            <a:r>
              <a:rPr lang="ru-RU" sz="2000" b="1" dirty="0">
                <a:latin typeface="Courier New" pitchFamily="49" charset="0"/>
                <a:cs typeface="Times New Roman" pitchFamily="18" charset="0"/>
              </a:rPr>
              <a:t>  </a:t>
            </a:r>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C</a:t>
            </a:r>
            <a:r>
              <a:rPr lang="ru-RU" sz="2000" b="1" dirty="0" err="1">
                <a:latin typeface="Courier New" pitchFamily="49" charset="0"/>
                <a:cs typeface="Times New Roman" pitchFamily="18" charset="0"/>
              </a:rPr>
              <a:t>ol</a:t>
            </a:r>
            <a:r>
              <a:rPr lang="ru-RU" sz="2000" b="1" dirty="0">
                <a:latin typeface="Courier New" pitchFamily="49" charset="0"/>
                <a:cs typeface="Times New Roman" pitchFamily="18" charset="0"/>
              </a:rPr>
              <a:t>;</a:t>
            </a:r>
            <a:endParaRPr lang="ru-RU" sz="2000" b="1" dirty="0"/>
          </a:p>
          <a:p>
            <a:pPr algn="just" eaLnBrk="0" hangingPunct="0"/>
            <a:r>
              <a:rPr lang="ru-RU" sz="2000" b="1" dirty="0">
                <a:solidFill>
                  <a:srgbClr val="008000"/>
                </a:solidFill>
                <a:latin typeface="Courier New" pitchFamily="49" charset="0"/>
                <a:cs typeface="Times New Roman" pitchFamily="18" charset="0"/>
              </a:rPr>
              <a:t>  // </a:t>
            </a:r>
            <a:r>
              <a:rPr lang="en-US" sz="2000" b="1" dirty="0" smtClean="0">
                <a:solidFill>
                  <a:srgbClr val="008000"/>
                </a:solidFill>
                <a:latin typeface="Courier New" pitchFamily="49" charset="0"/>
                <a:cs typeface="Times New Roman" pitchFamily="18" charset="0"/>
              </a:rPr>
              <a:t>Array of the rows indices </a:t>
            </a:r>
            <a:r>
              <a:rPr lang="ru-RU" sz="2000" b="1" dirty="0" smtClean="0">
                <a:solidFill>
                  <a:srgbClr val="008000"/>
                </a:solidFill>
                <a:latin typeface="Courier New" pitchFamily="49" charset="0"/>
                <a:cs typeface="Times New Roman" pitchFamily="18" charset="0"/>
              </a:rPr>
              <a:t>(</a:t>
            </a:r>
            <a:r>
              <a:rPr lang="en-US" sz="2000" b="1" dirty="0">
                <a:solidFill>
                  <a:srgbClr val="008000"/>
                </a:solidFill>
                <a:latin typeface="Courier New" pitchFamily="49" charset="0"/>
                <a:cs typeface="Times New Roman" pitchFamily="18" charset="0"/>
              </a:rPr>
              <a:t>of size N </a:t>
            </a:r>
            <a:r>
              <a:rPr lang="ru-RU" sz="2000" b="1" dirty="0">
                <a:solidFill>
                  <a:srgbClr val="008000"/>
                </a:solidFill>
                <a:latin typeface="Courier New" pitchFamily="49" charset="0"/>
                <a:cs typeface="Times New Roman" pitchFamily="18" charset="0"/>
              </a:rPr>
              <a:t>+ 1)</a:t>
            </a:r>
            <a:endParaRPr lang="ru-RU" sz="2000" b="1" dirty="0"/>
          </a:p>
          <a:p>
            <a:pPr algn="just" eaLnBrk="0" hangingPunct="0"/>
            <a:r>
              <a:rPr lang="ru-RU" sz="2000" b="1" dirty="0">
                <a:latin typeface="Courier New" pitchFamily="49" charset="0"/>
                <a:cs typeface="Times New Roman" pitchFamily="18" charset="0"/>
              </a:rPr>
              <a:t>  </a:t>
            </a:r>
            <a:r>
              <a:rPr lang="ru-RU" sz="2000" b="1" dirty="0" err="1">
                <a:solidFill>
                  <a:srgbClr val="0000FF"/>
                </a:solidFill>
                <a:latin typeface="Courier New" pitchFamily="49" charset="0"/>
                <a:cs typeface="Times New Roman" pitchFamily="18" charset="0"/>
              </a:rPr>
              <a:t>int</a:t>
            </a:r>
            <a:r>
              <a:rPr lang="ru-RU" sz="2000" b="1" dirty="0">
                <a:latin typeface="Courier New" pitchFamily="49" charset="0"/>
                <a:cs typeface="Times New Roman" pitchFamily="18" charset="0"/>
              </a:rPr>
              <a:t>* </a:t>
            </a:r>
            <a:r>
              <a:rPr lang="en-US" sz="2000" b="1" dirty="0">
                <a:latin typeface="Courier New" pitchFamily="49" charset="0"/>
                <a:cs typeface="Times New Roman" pitchFamily="18" charset="0"/>
              </a:rPr>
              <a:t>R</a:t>
            </a:r>
            <a:r>
              <a:rPr lang="ru-RU" sz="2000" b="1" dirty="0" err="1">
                <a:latin typeface="Courier New" pitchFamily="49" charset="0"/>
                <a:cs typeface="Times New Roman" pitchFamily="18" charset="0"/>
              </a:rPr>
              <a:t>owIndex</a:t>
            </a:r>
            <a:r>
              <a:rPr lang="ru-RU" sz="2000" b="1" dirty="0">
                <a:latin typeface="Courier New" pitchFamily="49" charset="0"/>
                <a:cs typeface="Times New Roman" pitchFamily="18" charset="0"/>
              </a:rPr>
              <a:t>; </a:t>
            </a:r>
            <a:endParaRPr lang="ru-RU" sz="2000" b="1" dirty="0"/>
          </a:p>
          <a:p>
            <a:pPr algn="just" eaLnBrk="0" hangingPunct="0"/>
            <a:r>
              <a:rPr lang="ru-RU" sz="2000" b="1" dirty="0">
                <a:latin typeface="Courier New" pitchFamily="49" charset="0"/>
                <a:cs typeface="Times New Roman" pitchFamily="18" charset="0"/>
              </a:rPr>
              <a:t>};</a:t>
            </a:r>
            <a:endParaRPr lang="ru-RU" sz="2000" b="1" dirty="0"/>
          </a:p>
        </p:txBody>
      </p:sp>
      <p:sp>
        <p:nvSpPr>
          <p:cNvPr id="7" name="Дата 6"/>
          <p:cNvSpPr>
            <a:spLocks noGrp="1"/>
          </p:cNvSpPr>
          <p:nvPr>
            <p:ph type="dt" sz="half" idx="2"/>
          </p:nvPr>
        </p:nvSpPr>
        <p:spPr/>
        <p:txBody>
          <a:bodyPr/>
          <a:lstStyle/>
          <a:p>
            <a:pPr>
              <a:defRPr/>
            </a:pPr>
            <a:r>
              <a:rPr lang="en-US" dirty="0" smtClean="0"/>
              <a:t>N. Novgorod, 2014.</a:t>
            </a:r>
            <a:endParaRPr lang="ru-RU" dirty="0"/>
          </a:p>
        </p:txBody>
      </p:sp>
      <p:sp>
        <p:nvSpPr>
          <p:cNvPr id="8" name="Нижний колонтитул 7"/>
          <p:cNvSpPr>
            <a:spLocks noGrp="1"/>
          </p:cNvSpPr>
          <p:nvPr>
            <p:ph type="ftr" sz="quarter" idx="3"/>
          </p:nvPr>
        </p:nvSpPr>
        <p:spPr/>
        <p:txBody>
          <a:bodyPr/>
          <a:lstStyle/>
          <a:p>
            <a:pPr>
              <a:defRPr/>
            </a:pPr>
            <a:r>
              <a:rPr lang="en-US" dirty="0" smtClean="0"/>
              <a:t>Sparse-matrix dense-vector multiplication</a:t>
            </a:r>
            <a:endParaRPr lang="ru-RU" dirty="0"/>
          </a:p>
        </p:txBody>
      </p:sp>
    </p:spTree>
    <p:extLst>
      <p:ext uri="{BB962C8B-B14F-4D97-AF65-F5344CB8AC3E}">
        <p14:creationId xmlns:p14="http://schemas.microsoft.com/office/powerpoint/2010/main" xmlns="" val="3497947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832</TotalTime>
  <Words>4719</Words>
  <Application>Microsoft Office PowerPoint</Application>
  <PresentationFormat>Лист A4 (210x297 мм)</PresentationFormat>
  <Paragraphs>568</Paragraphs>
  <Slides>64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64</vt:i4>
      </vt:variant>
    </vt:vector>
  </HeadingPairs>
  <TitlesOfParts>
    <vt:vector size="65" baseType="lpstr">
      <vt:lpstr>1_itlab</vt:lpstr>
      <vt:lpstr>Слайд 1</vt:lpstr>
      <vt:lpstr>Content</vt:lpstr>
      <vt:lpstr>Introduction</vt:lpstr>
      <vt:lpstr>Objectives</vt:lpstr>
      <vt:lpstr>Test infrastructure</vt:lpstr>
      <vt:lpstr>SPARSE MATRIX‑VECTOR MULTIPLICATION problem</vt:lpstr>
      <vt:lpstr>Problem statement</vt:lpstr>
      <vt:lpstr>CRS (CSR) format…</vt:lpstr>
      <vt:lpstr>CRS (CSR) format</vt:lpstr>
      <vt:lpstr>Sparse matrices generation (1)</vt:lpstr>
      <vt:lpstr>Sparse matrices generation (2)</vt:lpstr>
      <vt:lpstr>Sparse matrices generation (3)</vt:lpstr>
      <vt:lpstr>Additional functions (1)</vt:lpstr>
      <vt:lpstr>Additional functions (2)</vt:lpstr>
      <vt:lpstr>Additional functions (3)</vt:lpstr>
      <vt:lpstr>Additional functions (4)</vt:lpstr>
      <vt:lpstr>Additional functions (5)</vt:lpstr>
      <vt:lpstr>Sequential implementation</vt:lpstr>
      <vt:lpstr>Sequential implementation. Project creation (1)</vt:lpstr>
      <vt:lpstr>Sequential implementation. Project creation (2)</vt:lpstr>
      <vt:lpstr>Sequential implementation. Main function</vt:lpstr>
      <vt:lpstr>Sequential implementation. Sparse matrix-vector multiplication function (1)</vt:lpstr>
      <vt:lpstr>Sequential implementation. Sparse matrix-vector multiplication function (2)</vt:lpstr>
      <vt:lpstr>Experiments results</vt:lpstr>
      <vt:lpstr>Parallel implementation using openmp</vt:lpstr>
      <vt:lpstr>Parallel implementation. Project creation and setting</vt:lpstr>
      <vt:lpstr>Parallel implementation (1)</vt:lpstr>
      <vt:lpstr>Parallel implementation (2)</vt:lpstr>
      <vt:lpstr>Experiments results</vt:lpstr>
      <vt:lpstr>Parallel version using Intel® TBB library</vt:lpstr>
      <vt:lpstr>Parallel version. Project creation</vt:lpstr>
      <vt:lpstr>Parallel version. TBB library installation in MS VS 2008 project </vt:lpstr>
      <vt:lpstr>Parallel version. Inclusion of the TBB library header files</vt:lpstr>
      <vt:lpstr>Parallel version (1)</vt:lpstr>
      <vt:lpstr>Parallel version (2)</vt:lpstr>
      <vt:lpstr>Parallel version. Function class implementation (1)</vt:lpstr>
      <vt:lpstr>Parallel version. Function class implementation (2)</vt:lpstr>
      <vt:lpstr>Parallel version. Sparse matrix-vector multiplication function</vt:lpstr>
      <vt:lpstr>Parallel version. Library initialization and termination</vt:lpstr>
      <vt:lpstr>Experiments results</vt:lpstr>
      <vt:lpstr>Parallel version using Intel® Cilk Plus</vt:lpstr>
      <vt:lpstr>Parallel version. Project creation</vt:lpstr>
      <vt:lpstr>Parallel version. Cilk Plus installation</vt:lpstr>
      <vt:lpstr>Parallel version. Header files inclusion</vt:lpstr>
      <vt:lpstr>Parallel version. Sparse matrix-vector multiplication function</vt:lpstr>
      <vt:lpstr>Parallel version. Setting the number of workers</vt:lpstr>
      <vt:lpstr>Experiments results</vt:lpstr>
      <vt:lpstr>Software implementation using Intel® ArBB</vt:lpstr>
      <vt:lpstr>Project creation</vt:lpstr>
      <vt:lpstr>ArBB installation</vt:lpstr>
      <vt:lpstr>Data parallelization scheme in case of dense matrix</vt:lpstr>
      <vt:lpstr>Parallelization scheme in case of sparse matrix (1)</vt:lpstr>
      <vt:lpstr>Parallelization scheme in case of sparse matrix (2)</vt:lpstr>
      <vt:lpstr>Software implementation. Sparse matrix storage structure</vt:lpstr>
      <vt:lpstr>Software implementation. ArBB-function of sparse matrix-vector multiplication (1)</vt:lpstr>
      <vt:lpstr>Software implementation. ArBB-function of sparse matrix-vector multiplication (2)</vt:lpstr>
      <vt:lpstr>Software implementation. ArBB-function of sparse matrix-vector multiplication (3)</vt:lpstr>
      <vt:lpstr>Software implementation. Conversion function</vt:lpstr>
      <vt:lpstr>Software implementation. Function of sparse matrix-vector multiplication (1)</vt:lpstr>
      <vt:lpstr>Software implementation. Function of sparse matrix-vector multiplication (1)</vt:lpstr>
      <vt:lpstr>Experiments results</vt:lpstr>
      <vt:lpstr>Additional tasks (1)</vt:lpstr>
      <vt:lpstr>Additional tasks (2)</vt:lpstr>
      <vt:lpstr>Questions</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Валентина</dc:creator>
  <cp:lastModifiedBy>bka</cp:lastModifiedBy>
  <cp:revision>83</cp:revision>
  <dcterms:created xsi:type="dcterms:W3CDTF">2011-06-03T08:00:45Z</dcterms:created>
  <dcterms:modified xsi:type="dcterms:W3CDTF">2014-12-07T18:16:28Z</dcterms:modified>
</cp:coreProperties>
</file>