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478" r:id="rId2"/>
    <p:sldId id="590" r:id="rId3"/>
    <p:sldId id="599" r:id="rId4"/>
    <p:sldId id="668" r:id="rId5"/>
    <p:sldId id="708" r:id="rId6"/>
    <p:sldId id="669" r:id="rId7"/>
    <p:sldId id="688" r:id="rId8"/>
    <p:sldId id="672" r:id="rId9"/>
    <p:sldId id="701" r:id="rId10"/>
    <p:sldId id="700" r:id="rId11"/>
    <p:sldId id="702" r:id="rId12"/>
    <p:sldId id="670" r:id="rId13"/>
    <p:sldId id="689" r:id="rId14"/>
    <p:sldId id="674" r:id="rId15"/>
    <p:sldId id="709" r:id="rId16"/>
    <p:sldId id="704" r:id="rId17"/>
    <p:sldId id="675" r:id="rId18"/>
    <p:sldId id="690" r:id="rId19"/>
    <p:sldId id="691" r:id="rId20"/>
    <p:sldId id="692" r:id="rId21"/>
    <p:sldId id="693" r:id="rId22"/>
    <p:sldId id="694" r:id="rId23"/>
    <p:sldId id="695" r:id="rId24"/>
    <p:sldId id="696" r:id="rId25"/>
    <p:sldId id="705" r:id="rId26"/>
    <p:sldId id="706" r:id="rId27"/>
    <p:sldId id="707" r:id="rId28"/>
    <p:sldId id="703" r:id="rId29"/>
    <p:sldId id="596" r:id="rId30"/>
    <p:sldId id="598" r:id="rId31"/>
    <p:sldId id="513" r:id="rId32"/>
  </p:sldIdLst>
  <p:sldSz cx="9906000" cy="6858000" type="A4"/>
  <p:notesSz cx="6858000" cy="9144000"/>
  <p:defaultTextStyle>
    <a:defPPr>
      <a:defRPr lang="ru-RU"/>
    </a:defPPr>
    <a:lvl1pPr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1pPr>
    <a:lvl2pPr marL="4572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2pPr>
    <a:lvl3pPr marL="9144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3pPr>
    <a:lvl4pPr marL="13716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4pPr>
    <a:lvl5pPr marL="18288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969CD"/>
    <a:srgbClr val="00863D"/>
    <a:srgbClr val="CCCCCC"/>
    <a:srgbClr val="FF0000"/>
    <a:srgbClr val="FFFF00"/>
    <a:srgbClr val="CC0000"/>
    <a:srgbClr val="808080"/>
    <a:srgbClr val="7575D1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22222" autoAdjust="0"/>
    <p:restoredTop sz="99857" autoAdjust="0"/>
  </p:normalViewPr>
  <p:slideViewPr>
    <p:cSldViewPr>
      <p:cViewPr>
        <p:scale>
          <a:sx n="70" d="100"/>
          <a:sy n="70" d="100"/>
        </p:scale>
        <p:origin x="-1356" y="-59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Relationship Id="rId4" Type="http://schemas.openxmlformats.org/officeDocument/2006/relationships/image" Target="../media/image27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5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image" Target="../media/image30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34.wmf"/><Relationship Id="rId1" Type="http://schemas.openxmlformats.org/officeDocument/2006/relationships/image" Target="../media/image33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6" Type="http://schemas.openxmlformats.org/officeDocument/2006/relationships/image" Target="../media/image11.wmf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0.wmf"/><Relationship Id="rId1" Type="http://schemas.openxmlformats.org/officeDocument/2006/relationships/image" Target="../media/image14.wmf"/><Relationship Id="rId5" Type="http://schemas.openxmlformats.org/officeDocument/2006/relationships/image" Target="../media/image11.wmf"/><Relationship Id="rId4" Type="http://schemas.openxmlformats.org/officeDocument/2006/relationships/image" Target="../media/image16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54057ACB-BACE-4B49-A25C-4DFAE713F4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510580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48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52500" y="685800"/>
            <a:ext cx="4953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1F21156-6568-4DD2-8C27-1AF4D15CC4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06573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136D574-BA3E-4AA4-B225-FE895FB32686}" type="slidenum">
              <a:rPr lang="ru-RU" smtClean="0"/>
              <a:pPr/>
              <a:t>1</a:t>
            </a:fld>
            <a:endParaRPr lang="ru-RU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F21156-6568-4DD2-8C27-1AF4D15CC4E5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033"/>
          <p:cNvSpPr txBox="1">
            <a:spLocks noChangeArrowheads="1"/>
          </p:cNvSpPr>
          <p:nvPr/>
        </p:nvSpPr>
        <p:spPr bwMode="auto">
          <a:xfrm>
            <a:off x="0" y="115888"/>
            <a:ext cx="9945688" cy="94481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9pPr>
          </a:lstStyle>
          <a:p>
            <a:pPr algn="ctr" eaLnBrk="1" hangingPunct="1">
              <a:lnSpc>
                <a:spcPct val="120000"/>
              </a:lnSpc>
              <a:spcAft>
                <a:spcPct val="20000"/>
              </a:spcAft>
              <a:defRPr/>
            </a:pPr>
            <a:r>
              <a:rPr lang="en-US" sz="2400" b="1" i="0" kern="1200" dirty="0" err="1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Lobachevsky</a:t>
            </a:r>
            <a:r>
              <a:rPr lang="en-US" sz="2400" b="1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State University of </a:t>
            </a:r>
            <a:r>
              <a:rPr lang="en-US" sz="2400" b="1" i="0" kern="1200" dirty="0" err="1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Nizhni</a:t>
            </a:r>
            <a:r>
              <a:rPr lang="en-US" sz="2400" b="1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Novgorod </a:t>
            </a:r>
          </a:p>
          <a:p>
            <a:pPr marL="0" marR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buClrTx/>
              <a:buSzTx/>
              <a:buFontTx/>
              <a:buNone/>
              <a:tabLst/>
              <a:defRPr/>
            </a:pPr>
            <a:r>
              <a:rPr lang="en-US" sz="2000" b="1" i="1" u="none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Computing Mathematics and Cybernetics faculty</a:t>
            </a:r>
          </a:p>
        </p:txBody>
      </p:sp>
      <p:pic>
        <p:nvPicPr>
          <p:cNvPr id="5" name="Picture 13" descr="NNGU_Logo_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8" y="260350"/>
            <a:ext cx="1008062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0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2291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" name="Rectangle 1028"/>
          <p:cNvSpPr>
            <a:spLocks noGrp="1" noChangeArrowheads="1"/>
          </p:cNvSpPr>
          <p:nvPr>
            <p:ph type="dt" sz="half" idx="10"/>
          </p:nvPr>
        </p:nvSpPr>
        <p:spPr>
          <a:xfrm>
            <a:off x="495300" y="6245225"/>
            <a:ext cx="23114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N. Novgorod</a:t>
            </a:r>
            <a:r>
              <a:rPr lang="ru-RU" dirty="0" smtClean="0"/>
              <a:t>, 2014</a:t>
            </a:r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1"/>
          </p:nvPr>
        </p:nvSpPr>
        <p:spPr>
          <a:xfrm>
            <a:off x="3384550" y="6245225"/>
            <a:ext cx="31369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Cholesky factorization for systems with symmetric positive definite matrix</a:t>
            </a:r>
            <a:endParaRPr lang="ru-RU" dirty="0"/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99300" y="6245225"/>
            <a:ext cx="2311400" cy="476250"/>
          </a:xfrm>
        </p:spPr>
        <p:txBody>
          <a:bodyPr/>
          <a:lstStyle>
            <a:lvl1pPr algn="l">
              <a:lnSpc>
                <a:spcPct val="100000"/>
              </a:lnSpc>
              <a:defRPr sz="1200"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973138" y="6381750"/>
            <a:ext cx="87376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Line 12"/>
          <p:cNvSpPr>
            <a:spLocks noChangeShapeType="1"/>
          </p:cNvSpPr>
          <p:nvPr/>
        </p:nvSpPr>
        <p:spPr bwMode="auto">
          <a:xfrm>
            <a:off x="131763" y="960438"/>
            <a:ext cx="9440862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Line 13"/>
          <p:cNvSpPr>
            <a:spLocks noChangeShapeType="1"/>
          </p:cNvSpPr>
          <p:nvPr/>
        </p:nvSpPr>
        <p:spPr bwMode="auto">
          <a:xfrm>
            <a:off x="131763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7" name="Picture 13" descr="NNGU_Logo_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" y="6092825"/>
            <a:ext cx="7207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N. Novgorod</a:t>
            </a:r>
            <a:r>
              <a:rPr lang="ru-RU" dirty="0" smtClean="0"/>
              <a:t>, 2014</a:t>
            </a:r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008313" y="6413500"/>
            <a:ext cx="5761037" cy="482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Cholesky factorization for systems with symmetric positive definite matrix</a:t>
            </a:r>
            <a:endParaRPr lang="ru-RU" dirty="0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49E2D5-AAC5-4873-B1DD-F45494D063D0}" type="slidenum">
              <a:rPr lang="ru-RU"/>
              <a:pPr>
                <a:defRPr/>
              </a:pPr>
              <a:t>‹#›</a:t>
            </a:fld>
            <a:r>
              <a:rPr lang="ru-RU" dirty="0"/>
              <a:t> 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196975"/>
            <a:ext cx="4381500" cy="4968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29200" y="1196975"/>
            <a:ext cx="4381500" cy="4968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N. Novgorod</a:t>
            </a:r>
            <a:r>
              <a:rPr lang="ru-RU" dirty="0" smtClean="0"/>
              <a:t>, 2014</a:t>
            </a:r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Cholesky factorization for systems with symmetric positive definite matrix</a:t>
            </a:r>
            <a:endParaRPr lang="ru-RU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2D757E-127A-4D98-97FA-1760955E8DD9}" type="slidenum">
              <a:rPr lang="ru-RU"/>
              <a:pPr>
                <a:defRPr/>
              </a:pPr>
              <a:t>‹#›</a:t>
            </a:fld>
            <a:r>
              <a:rPr lang="ru-RU"/>
              <a:t> из 20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73050" y="207963"/>
            <a:ext cx="9083675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Введение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196975"/>
            <a:ext cx="8915400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82650" y="6408738"/>
            <a:ext cx="2051050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 dirty="0" smtClean="0"/>
              <a:t>N. Novgorod</a:t>
            </a:r>
            <a:r>
              <a:rPr lang="ru-RU" dirty="0" smtClean="0"/>
              <a:t>, 2014</a:t>
            </a:r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08313" y="6410325"/>
            <a:ext cx="5761037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 dirty="0" smtClean="0"/>
              <a:t>Cholesky factorization for systems with symmetric positive definite matrix</a:t>
            </a:r>
            <a:endParaRPr lang="ru-RU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843963" y="6408738"/>
            <a:ext cx="935037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50000"/>
              </a:lnSpc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13A68CDF-5993-4C19-824F-4647D1AF94E1}" type="slidenum">
              <a:rPr lang="ru-RU"/>
              <a:pPr>
                <a:defRPr/>
              </a:pPr>
              <a:t>‹#›</a:t>
            </a:fld>
            <a:r>
              <a:rPr lang="ru-RU"/>
              <a:t> из 20</a:t>
            </a:r>
          </a:p>
        </p:txBody>
      </p:sp>
      <p:sp>
        <p:nvSpPr>
          <p:cNvPr id="1031" name="Line 9"/>
          <p:cNvSpPr>
            <a:spLocks noChangeShapeType="1"/>
          </p:cNvSpPr>
          <p:nvPr/>
        </p:nvSpPr>
        <p:spPr bwMode="auto">
          <a:xfrm>
            <a:off x="973138" y="6381750"/>
            <a:ext cx="87376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32" name="Line 12"/>
          <p:cNvSpPr>
            <a:spLocks noChangeShapeType="1"/>
          </p:cNvSpPr>
          <p:nvPr/>
        </p:nvSpPr>
        <p:spPr bwMode="auto">
          <a:xfrm>
            <a:off x="131763" y="960438"/>
            <a:ext cx="9440862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33" name="Line 13"/>
          <p:cNvSpPr>
            <a:spLocks noChangeShapeType="1"/>
          </p:cNvSpPr>
          <p:nvPr/>
        </p:nvSpPr>
        <p:spPr bwMode="auto">
          <a:xfrm>
            <a:off x="131763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14346" name="Picture 13" descr="NNGU_Logo_PNG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" y="6092825"/>
            <a:ext cx="7207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52" r:id="rId1"/>
    <p:sldLayoutId id="2147483853" r:id="rId2"/>
    <p:sldLayoutId id="2147483851" r:id="rId3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itchFamily="2" charset="2"/>
        <a:buChar char="q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7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5.bin"/><Relationship Id="rId5" Type="http://schemas.openxmlformats.org/officeDocument/2006/relationships/oleObject" Target="../embeddings/oleObject14.bin"/><Relationship Id="rId4" Type="http://schemas.openxmlformats.org/officeDocument/2006/relationships/oleObject" Target="../embeddings/oleObject13.bin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5" Type="http://schemas.openxmlformats.org/officeDocument/2006/relationships/oleObject" Target="../embeddings/oleObject20.bin"/><Relationship Id="rId4" Type="http://schemas.openxmlformats.org/officeDocument/2006/relationships/oleObject" Target="../embeddings/oleObject19.bin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oleObject22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26.bin"/><Relationship Id="rId5" Type="http://schemas.openxmlformats.org/officeDocument/2006/relationships/oleObject" Target="../embeddings/oleObject25.bin"/><Relationship Id="rId4" Type="http://schemas.openxmlformats.org/officeDocument/2006/relationships/oleObject" Target="../embeddings/oleObject24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5" Type="http://schemas.openxmlformats.org/officeDocument/2006/relationships/oleObject" Target="../embeddings/oleObject29.bin"/><Relationship Id="rId4" Type="http://schemas.openxmlformats.org/officeDocument/2006/relationships/oleObject" Target="../embeddings/oleObject28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32.png"/><Relationship Id="rId5" Type="http://schemas.openxmlformats.org/officeDocument/2006/relationships/oleObject" Target="../embeddings/oleObject32.bin"/><Relationship Id="rId4" Type="http://schemas.openxmlformats.org/officeDocument/2006/relationships/oleObject" Target="../embeddings/oleObject31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4" Type="http://schemas.openxmlformats.org/officeDocument/2006/relationships/oleObject" Target="../embeddings/oleObject34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software.intel.com/sites/products/documentation/hpc/mkl/mklman.pdf" TargetMode="External"/><Relationship Id="rId2" Type="http://schemas.openxmlformats.org/officeDocument/2006/relationships/hyperlink" Target="http://www.hpcu.ru/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mailto:barkalov@fup.unn.ru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7.bin"/><Relationship Id="rId5" Type="http://schemas.openxmlformats.org/officeDocument/2006/relationships/oleObject" Target="../embeddings/oleObject6.bin"/><Relationship Id="rId4" Type="http://schemas.openxmlformats.org/officeDocument/2006/relationships/oleObject" Target="../embeddings/oleObject5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11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76288" y="3426638"/>
            <a:ext cx="8420100" cy="553998"/>
          </a:xfrm>
          <a:noFill/>
        </p:spPr>
        <p:txBody>
          <a:bodyPr>
            <a:spAutoFit/>
          </a:bodyPr>
          <a:lstStyle/>
          <a:p>
            <a:pPr algn="ctr" eaLnBrk="1" hangingPunct="1"/>
            <a:r>
              <a:rPr lang="en-US" dirty="0" smtClean="0"/>
              <a:t>Cholesky factorization</a:t>
            </a:r>
            <a:endParaRPr lang="ru-RU" dirty="0" smtClean="0"/>
          </a:p>
        </p:txBody>
      </p:sp>
      <p:sp>
        <p:nvSpPr>
          <p:cNvPr id="4085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28625" y="2205038"/>
            <a:ext cx="9047163" cy="461962"/>
          </a:xfr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Direct methods for solving system of linear equations</a:t>
            </a:r>
            <a:endParaRPr lang="ru-RU" b="1" i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7113166" y="5591175"/>
            <a:ext cx="273637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l"/>
            <a:r>
              <a:rPr lang="en-US" sz="2000" dirty="0" smtClean="0">
                <a:latin typeface="Arial" charset="0"/>
              </a:rPr>
              <a:t>K.A. </a:t>
            </a:r>
            <a:r>
              <a:rPr lang="en-US" sz="2000" smtClean="0">
                <a:latin typeface="Arial" charset="0"/>
              </a:rPr>
              <a:t>Barkalov</a:t>
            </a:r>
            <a:r>
              <a:rPr lang="ru-RU" sz="2000" smtClean="0">
                <a:latin typeface="Arial" charset="0"/>
              </a:rPr>
              <a:t>,</a:t>
            </a:r>
            <a:endParaRPr lang="ru-RU" sz="2000" dirty="0">
              <a:latin typeface="Arial" charset="0"/>
            </a:endParaRPr>
          </a:p>
          <a:p>
            <a:pPr algn="l"/>
            <a:r>
              <a:rPr lang="en-US" sz="2000" dirty="0">
                <a:latin typeface="Arial" charset="0"/>
              </a:rPr>
              <a:t>Software department</a:t>
            </a:r>
            <a:endParaRPr lang="ru-RU" sz="2000" dirty="0">
              <a:latin typeface="Arial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7041505" y="4724400"/>
            <a:ext cx="288004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l"/>
            <a:r>
              <a:rPr lang="en-US" i="1" dirty="0">
                <a:solidFill>
                  <a:srgbClr val="000000"/>
                </a:solidFill>
                <a:latin typeface="Arial" charset="0"/>
              </a:rPr>
              <a:t>With the support of Intel</a:t>
            </a:r>
            <a:endParaRPr lang="ru-RU" dirty="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60725" y="1928813"/>
            <a:ext cx="2835275" cy="289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137650" cy="4968875"/>
          </a:xfrm>
        </p:spPr>
        <p:txBody>
          <a:bodyPr/>
          <a:lstStyle/>
          <a:p>
            <a:r>
              <a:rPr lang="en-US" dirty="0"/>
              <a:t>The general scheme of the data state at the </a:t>
            </a:r>
            <a:r>
              <a:rPr lang="ru-RU" i="1" dirty="0">
                <a:latin typeface="Times New Roman" pitchFamily="18" charset="0"/>
              </a:rPr>
              <a:t>i</a:t>
            </a:r>
            <a:r>
              <a:rPr lang="ru-RU" dirty="0"/>
              <a:t>-</a:t>
            </a:r>
            <a:r>
              <a:rPr lang="en-US" dirty="0" err="1"/>
              <a:t>th</a:t>
            </a:r>
            <a:r>
              <a:rPr lang="en-US" dirty="0"/>
              <a:t> iteration of the decomposition </a:t>
            </a:r>
            <a:r>
              <a:rPr lang="en-US" dirty="0" smtClean="0"/>
              <a:t>(</a:t>
            </a:r>
            <a:r>
              <a:rPr lang="en-US" dirty="0" err="1" smtClean="0"/>
              <a:t>rowwise</a:t>
            </a:r>
            <a:r>
              <a:rPr lang="en-US" dirty="0" smtClean="0"/>
              <a:t> </a:t>
            </a:r>
            <a:r>
              <a:rPr lang="en-US" dirty="0"/>
              <a:t>algorithm).</a:t>
            </a:r>
            <a:endParaRPr lang="ru-RU" dirty="0"/>
          </a:p>
          <a:p>
            <a:pPr lvl="1">
              <a:lnSpc>
                <a:spcPct val="90000"/>
              </a:lnSpc>
              <a:buFontTx/>
              <a:buNone/>
            </a:pPr>
            <a:r>
              <a:rPr lang="ru-RU" dirty="0" smtClean="0"/>
              <a:t>	</a:t>
            </a:r>
            <a:r>
              <a:rPr lang="en-US" dirty="0" smtClean="0"/>
              <a:t>					       </a:t>
            </a:r>
            <a:r>
              <a:rPr lang="en-US" sz="2000" dirty="0" smtClean="0"/>
              <a:t>the </a:t>
            </a:r>
            <a:r>
              <a:rPr lang="en-US" sz="2000" dirty="0"/>
              <a:t>elements under modification</a:t>
            </a:r>
            <a:endParaRPr lang="ru-RU" sz="2000" dirty="0"/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000" dirty="0"/>
              <a:t>						         the values used for the 						         modification</a:t>
            </a:r>
            <a:endParaRPr lang="ru-RU" sz="2000" dirty="0"/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000" dirty="0"/>
              <a:t>						         the elements that are not 						         accessed</a:t>
            </a:r>
            <a:endParaRPr lang="ru-RU" sz="2000" dirty="0"/>
          </a:p>
          <a:p>
            <a:endParaRPr lang="ru-RU" dirty="0" smtClean="0"/>
          </a:p>
          <a:p>
            <a:endParaRPr lang="ru-RU" baseline="-25000" dirty="0" smtClean="0">
              <a:latin typeface="Times New Roman" pitchFamily="18" charset="0"/>
            </a:endParaRPr>
          </a:p>
        </p:txBody>
      </p:sp>
      <p:sp>
        <p:nvSpPr>
          <p:cNvPr id="21510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2800" dirty="0" smtClean="0"/>
              <a:t>Cholesky</a:t>
            </a:r>
            <a:r>
              <a:rPr lang="en-US" sz="2800" dirty="0"/>
              <a:t> </a:t>
            </a:r>
            <a:r>
              <a:rPr lang="en-US" sz="2800" dirty="0" smtClean="0"/>
              <a:t>factorization:</a:t>
            </a:r>
            <a:r>
              <a:rPr lang="ru-RU" sz="2800" dirty="0" smtClean="0"/>
              <a:t> </a:t>
            </a:r>
            <a:r>
              <a:rPr lang="en-US" sz="2800" dirty="0" err="1" smtClean="0"/>
              <a:t>rowwise</a:t>
            </a:r>
            <a:r>
              <a:rPr lang="en-US" sz="2800" dirty="0" smtClean="0"/>
              <a:t> </a:t>
            </a:r>
            <a:r>
              <a:rPr lang="en-US" sz="2800" dirty="0"/>
              <a:t>algorithm</a:t>
            </a:r>
            <a:endParaRPr lang="ru-RU" sz="2800" dirty="0" smtClean="0"/>
          </a:p>
        </p:txBody>
      </p:sp>
      <p:sp>
        <p:nvSpPr>
          <p:cNvPr id="21511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1512" name="Rectangle 5"/>
          <p:cNvSpPr>
            <a:spLocks noChangeArrowheads="1"/>
          </p:cNvSpPr>
          <p:nvPr/>
        </p:nvSpPr>
        <p:spPr bwMode="auto">
          <a:xfrm>
            <a:off x="0" y="4286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1513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1514" name="Rectangle 7"/>
          <p:cNvSpPr>
            <a:spLocks noChangeArrowheads="1"/>
          </p:cNvSpPr>
          <p:nvPr/>
        </p:nvSpPr>
        <p:spPr bwMode="auto">
          <a:xfrm>
            <a:off x="0" y="4286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1515" name="Rectangle 8"/>
          <p:cNvSpPr>
            <a:spLocks noChangeArrowheads="1"/>
          </p:cNvSpPr>
          <p:nvPr/>
        </p:nvSpPr>
        <p:spPr bwMode="auto">
          <a:xfrm>
            <a:off x="0" y="2957513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1516" name="Line 83"/>
          <p:cNvSpPr>
            <a:spLocks noChangeShapeType="1"/>
          </p:cNvSpPr>
          <p:nvPr/>
        </p:nvSpPr>
        <p:spPr bwMode="auto">
          <a:xfrm>
            <a:off x="2794000" y="3471863"/>
            <a:ext cx="6477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1517" name="Text Box 88"/>
          <p:cNvSpPr txBox="1">
            <a:spLocks noChangeArrowheads="1"/>
          </p:cNvSpPr>
          <p:nvPr/>
        </p:nvSpPr>
        <p:spPr bwMode="auto">
          <a:xfrm>
            <a:off x="3452813" y="5143500"/>
            <a:ext cx="301460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dirty="0">
                <a:latin typeface="Arial" charset="0"/>
              </a:rPr>
              <a:t>The coefficients that will be </a:t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changed later</a:t>
            </a:r>
            <a:endParaRPr lang="ru-RU" dirty="0">
              <a:latin typeface="Arial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66049" y="3071813"/>
            <a:ext cx="2172390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latin typeface="+mn-lt"/>
              </a:rPr>
              <a:t>The column </a:t>
            </a:r>
            <a:r>
              <a:rPr lang="en-US" dirty="0" smtClean="0">
                <a:latin typeface="+mn-lt"/>
              </a:rPr>
              <a:t>for</a:t>
            </a:r>
            <a:br>
              <a:rPr lang="en-US" dirty="0" smtClean="0">
                <a:latin typeface="+mn-lt"/>
              </a:rPr>
            </a:br>
            <a:r>
              <a:rPr lang="en-US" dirty="0" smtClean="0">
                <a:latin typeface="+mn-lt"/>
              </a:rPr>
              <a:t>current </a:t>
            </a:r>
            <a:r>
              <a:rPr lang="en-US" dirty="0">
                <a:latin typeface="+mn-lt"/>
              </a:rPr>
              <a:t>calculations</a:t>
            </a:r>
            <a:endParaRPr lang="ru-RU" dirty="0">
              <a:latin typeface="+mn-lt"/>
            </a:endParaRPr>
          </a:p>
        </p:txBody>
      </p:sp>
      <p:cxnSp>
        <p:nvCxnSpPr>
          <p:cNvPr id="21519" name="Прямая со стрелкой 22"/>
          <p:cNvCxnSpPr>
            <a:cxnSpLocks noChangeShapeType="1"/>
          </p:cNvCxnSpPr>
          <p:nvPr/>
        </p:nvCxnSpPr>
        <p:spPr bwMode="auto">
          <a:xfrm rot="5400000" flipH="1" flipV="1">
            <a:off x="4165600" y="4787900"/>
            <a:ext cx="719138" cy="1588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/>
            <a:tailEnd type="triangle" w="lg" len="med"/>
          </a:ln>
        </p:spPr>
      </p:cxnSp>
      <p:sp>
        <p:nvSpPr>
          <p:cNvPr id="21522" name="Прямоугольник 20"/>
          <p:cNvSpPr>
            <a:spLocks noChangeArrowheads="1"/>
          </p:cNvSpPr>
          <p:nvPr/>
        </p:nvSpPr>
        <p:spPr bwMode="auto">
          <a:xfrm>
            <a:off x="5385743" y="3139504"/>
            <a:ext cx="287337" cy="217488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1523" name="Text Box 82"/>
          <p:cNvSpPr txBox="1">
            <a:spLocks noChangeArrowheads="1"/>
          </p:cNvSpPr>
          <p:nvPr/>
        </p:nvSpPr>
        <p:spPr bwMode="auto">
          <a:xfrm>
            <a:off x="886128" y="2000250"/>
            <a:ext cx="206979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latin typeface="Arial" charset="0"/>
              </a:rPr>
              <a:t>Already calculated</a:t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coefficients</a:t>
            </a:r>
            <a:endParaRPr lang="ru-RU" dirty="0">
              <a:latin typeface="Arial" charset="0"/>
            </a:endParaRPr>
          </a:p>
        </p:txBody>
      </p:sp>
      <p:sp>
        <p:nvSpPr>
          <p:cNvPr id="21524" name="Line 83"/>
          <p:cNvSpPr>
            <a:spLocks noChangeShapeType="1"/>
          </p:cNvSpPr>
          <p:nvPr/>
        </p:nvSpPr>
        <p:spPr bwMode="auto">
          <a:xfrm>
            <a:off x="2881313" y="2500313"/>
            <a:ext cx="6477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2" name="Дата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49E2D5-AAC5-4873-B1DD-F45494D063D0}" type="slidenum">
              <a:rPr lang="ru-RU" smtClean="0"/>
              <a:pPr>
                <a:defRPr/>
              </a:pPr>
              <a:t>10</a:t>
            </a:fld>
            <a:r>
              <a:rPr lang="ru-RU" smtClean="0"/>
              <a:t> </a:t>
            </a:r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Cholesky factorization for systems with symmetric positive definite matrix</a:t>
            </a:r>
            <a:endParaRPr lang="ru-RU" dirty="0"/>
          </a:p>
        </p:txBody>
      </p:sp>
      <p:sp>
        <p:nvSpPr>
          <p:cNvPr id="25" name="Прямоугольник 18"/>
          <p:cNvSpPr>
            <a:spLocks noChangeArrowheads="1"/>
          </p:cNvSpPr>
          <p:nvPr/>
        </p:nvSpPr>
        <p:spPr bwMode="auto">
          <a:xfrm>
            <a:off x="5363518" y="2132856"/>
            <a:ext cx="288925" cy="215900"/>
          </a:xfrm>
          <a:prstGeom prst="rect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6" name="Прямоугольник 19"/>
          <p:cNvSpPr>
            <a:spLocks noChangeArrowheads="1"/>
          </p:cNvSpPr>
          <p:nvPr/>
        </p:nvSpPr>
        <p:spPr bwMode="auto">
          <a:xfrm>
            <a:off x="5385743" y="2626568"/>
            <a:ext cx="287337" cy="215900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137650" cy="4968875"/>
          </a:xfrm>
        </p:spPr>
        <p:txBody>
          <a:bodyPr/>
          <a:lstStyle/>
          <a:p>
            <a:r>
              <a:rPr lang="en-US" dirty="0" smtClean="0"/>
              <a:t>The algorithm complexity</a:t>
            </a:r>
            <a:endParaRPr lang="ru-RU" dirty="0" smtClean="0"/>
          </a:p>
          <a:p>
            <a:r>
              <a:rPr lang="en-US" dirty="0" smtClean="0"/>
              <a:t>The calculations according to the formula                               require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en-US" dirty="0"/>
              <a:t>The calculations according to the formula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when </a:t>
            </a:r>
            <a:r>
              <a:rPr lang="en-US" i="1" dirty="0" smtClean="0"/>
              <a:t>j</a:t>
            </a:r>
            <a:r>
              <a:rPr lang="en-US" dirty="0" smtClean="0"/>
              <a:t>=</a:t>
            </a:r>
            <a:r>
              <a:rPr lang="en-US" dirty="0" err="1" smtClean="0"/>
              <a:t>const</a:t>
            </a:r>
            <a:r>
              <a:rPr lang="ru-RU" dirty="0" smtClean="0"/>
              <a:t> </a:t>
            </a:r>
            <a:r>
              <a:rPr lang="en-US" dirty="0" smtClean="0"/>
              <a:t>require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Total</a:t>
            </a:r>
            <a:endParaRPr lang="ru-RU" dirty="0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endParaRPr lang="ru-RU" dirty="0" smtClean="0">
              <a:latin typeface="Times New Roman" pitchFamily="18" charset="0"/>
            </a:endParaRPr>
          </a:p>
        </p:txBody>
      </p:sp>
      <p:sp>
        <p:nvSpPr>
          <p:cNvPr id="6154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2800" dirty="0" smtClean="0"/>
              <a:t>Cholesky</a:t>
            </a:r>
            <a:r>
              <a:rPr lang="en-US" sz="2800" dirty="0"/>
              <a:t> </a:t>
            </a:r>
            <a:r>
              <a:rPr lang="en-US" sz="2800" dirty="0" smtClean="0"/>
              <a:t>factorization: complexity</a:t>
            </a:r>
            <a:endParaRPr lang="ru-RU" sz="2800" dirty="0" smtClean="0"/>
          </a:p>
        </p:txBody>
      </p:sp>
      <p:sp>
        <p:nvSpPr>
          <p:cNvPr id="6155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156" name="Rectangle 5"/>
          <p:cNvSpPr>
            <a:spLocks noChangeArrowheads="1"/>
          </p:cNvSpPr>
          <p:nvPr/>
        </p:nvSpPr>
        <p:spPr bwMode="auto">
          <a:xfrm>
            <a:off x="0" y="4286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157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158" name="Rectangle 7"/>
          <p:cNvSpPr>
            <a:spLocks noChangeArrowheads="1"/>
          </p:cNvSpPr>
          <p:nvPr/>
        </p:nvSpPr>
        <p:spPr bwMode="auto">
          <a:xfrm>
            <a:off x="0" y="4286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159" name="Rectangle 8"/>
          <p:cNvSpPr>
            <a:spLocks noChangeArrowheads="1"/>
          </p:cNvSpPr>
          <p:nvPr/>
        </p:nvSpPr>
        <p:spPr bwMode="auto">
          <a:xfrm>
            <a:off x="0" y="2957513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160" name="Rectangle 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614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815256337"/>
              </p:ext>
            </p:extLst>
          </p:nvPr>
        </p:nvGraphicFramePr>
        <p:xfrm>
          <a:off x="2920281" y="2346201"/>
          <a:ext cx="3544887" cy="866775"/>
        </p:xfrm>
        <a:graphic>
          <a:graphicData uri="http://schemas.openxmlformats.org/presentationml/2006/ole">
            <p:oleObj spid="_x0000_s6286" name="Формула" r:id="rId3" imgW="1752600" imgH="431800" progId="Equation.3">
              <p:embed/>
            </p:oleObj>
          </a:graphicData>
        </a:graphic>
      </p:graphicFrame>
      <p:graphicFrame>
        <p:nvGraphicFramePr>
          <p:cNvPr id="6147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748163813"/>
              </p:ext>
            </p:extLst>
          </p:nvPr>
        </p:nvGraphicFramePr>
        <p:xfrm>
          <a:off x="6715199" y="1390650"/>
          <a:ext cx="2054225" cy="960438"/>
        </p:xfrm>
        <a:graphic>
          <a:graphicData uri="http://schemas.openxmlformats.org/presentationml/2006/ole">
            <p:oleObj spid="_x0000_s6287" name="Формула" r:id="rId4" imgW="1040948" imgH="482391" progId="Equation.3">
              <p:embed/>
            </p:oleObj>
          </a:graphicData>
        </a:graphic>
      </p:graphicFrame>
      <p:sp>
        <p:nvSpPr>
          <p:cNvPr id="6161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614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979549240"/>
              </p:ext>
            </p:extLst>
          </p:nvPr>
        </p:nvGraphicFramePr>
        <p:xfrm>
          <a:off x="3306043" y="4074393"/>
          <a:ext cx="3159125" cy="866775"/>
        </p:xfrm>
        <a:graphic>
          <a:graphicData uri="http://schemas.openxmlformats.org/presentationml/2006/ole">
            <p:oleObj spid="_x0000_s6288" name="Формула" r:id="rId5" imgW="1562100" imgH="431800" progId="Equation.3">
              <p:embed/>
            </p:oleObj>
          </a:graphicData>
        </a:graphic>
      </p:graphicFrame>
      <p:sp>
        <p:nvSpPr>
          <p:cNvPr id="6162" name="Rectangle 1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6149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890201337"/>
              </p:ext>
            </p:extLst>
          </p:nvPr>
        </p:nvGraphicFramePr>
        <p:xfrm>
          <a:off x="2024063" y="4847431"/>
          <a:ext cx="7327900" cy="885825"/>
        </p:xfrm>
        <a:graphic>
          <a:graphicData uri="http://schemas.openxmlformats.org/presentationml/2006/ole">
            <p:oleObj spid="_x0000_s6289" name="Формула" r:id="rId6" imgW="3708400" imgH="444500" progId="Equation.3">
              <p:embed/>
            </p:oleObj>
          </a:graphicData>
        </a:graphic>
      </p:graphicFrame>
      <p:graphicFrame>
        <p:nvGraphicFramePr>
          <p:cNvPr id="6150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45097536"/>
              </p:ext>
            </p:extLst>
          </p:nvPr>
        </p:nvGraphicFramePr>
        <p:xfrm>
          <a:off x="6663754" y="3068960"/>
          <a:ext cx="2825750" cy="942975"/>
        </p:xfrm>
        <a:graphic>
          <a:graphicData uri="http://schemas.openxmlformats.org/presentationml/2006/ole">
            <p:oleObj spid="_x0000_s6290" name="Формула" r:id="rId7" imgW="1397000" imgH="469900" progId="Equation.3">
              <p:embed/>
            </p:oleObj>
          </a:graphicData>
        </a:graphic>
      </p:graphicFrame>
      <p:sp>
        <p:nvSpPr>
          <p:cNvPr id="20" name="Дата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21" name="Номер слайда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49E2D5-AAC5-4873-B1DD-F45494D063D0}" type="slidenum">
              <a:rPr lang="ru-RU" smtClean="0"/>
              <a:pPr>
                <a:defRPr/>
              </a:pPr>
              <a:t>11</a:t>
            </a:fld>
            <a:r>
              <a:rPr lang="ru-RU" smtClean="0"/>
              <a:t> </a:t>
            </a:r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Cholesky factorization for systems with symmetric positive definite matrix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2800" dirty="0" smtClean="0"/>
              <a:t>Cholesky</a:t>
            </a:r>
            <a:r>
              <a:rPr lang="en-US" sz="2800" dirty="0"/>
              <a:t> </a:t>
            </a:r>
            <a:r>
              <a:rPr lang="en-US" sz="2800" dirty="0" smtClean="0"/>
              <a:t>factorization: backward phase</a:t>
            </a:r>
            <a:endParaRPr lang="ru-RU" sz="2800" dirty="0" smtClean="0"/>
          </a:p>
        </p:txBody>
      </p:sp>
      <p:sp>
        <p:nvSpPr>
          <p:cNvPr id="22533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137650" cy="4968875"/>
          </a:xfrm>
        </p:spPr>
        <p:txBody>
          <a:bodyPr/>
          <a:lstStyle/>
          <a:p>
            <a:r>
              <a:rPr lang="en-US" dirty="0" smtClean="0"/>
              <a:t>After decomposing the matrix</a:t>
            </a:r>
            <a:r>
              <a:rPr lang="en-US" dirty="0"/>
              <a:t>, it </a:t>
            </a:r>
            <a:r>
              <a:rPr lang="en-US" dirty="0" smtClean="0"/>
              <a:t>becomes possible to determine the values of the unknowns</a:t>
            </a:r>
            <a:r>
              <a:rPr lang="ru-RU" dirty="0" smtClean="0"/>
              <a:t>:</a:t>
            </a:r>
          </a:p>
          <a:p>
            <a:pPr>
              <a:buFont typeface="Wingdings" pitchFamily="2" charset="2"/>
              <a:buNone/>
            </a:pPr>
            <a:r>
              <a:rPr lang="en-US" i="1" dirty="0" smtClean="0"/>
              <a:t>				</a:t>
            </a:r>
            <a:r>
              <a:rPr lang="en-US" dirty="0" smtClean="0"/>
              <a:t>(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LL</a:t>
            </a:r>
            <a:r>
              <a:rPr lang="en-US" i="1" baseline="30000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dirty="0" smtClean="0"/>
              <a:t>)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b</a:t>
            </a:r>
          </a:p>
          <a:p>
            <a:pPr>
              <a:buFont typeface="Wingdings" pitchFamily="2" charset="2"/>
              <a:buNone/>
            </a:pPr>
            <a:r>
              <a:rPr lang="en-US" dirty="0" smtClean="0"/>
              <a:t>	Solving two triangular systems</a:t>
            </a:r>
            <a:endParaRPr lang="ru-RU" dirty="0" smtClean="0"/>
          </a:p>
          <a:p>
            <a:pPr>
              <a:buFont typeface="Wingdings" pitchFamily="2" charset="2"/>
              <a:buNone/>
            </a:pPr>
            <a:r>
              <a:rPr lang="en-US" i="1" dirty="0" smtClean="0"/>
              <a:t>				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Ly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b</a:t>
            </a:r>
          </a:p>
          <a:p>
            <a:pPr>
              <a:buFont typeface="Wingdings" pitchFamily="2" charset="2"/>
              <a:buNone/>
            </a:pPr>
            <a:r>
              <a:rPr lang="en-US" i="1" dirty="0" smtClean="0"/>
              <a:t>				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LTx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y</a:t>
            </a:r>
          </a:p>
          <a:p>
            <a:pPr>
              <a:buFont typeface="Wingdings" pitchFamily="2" charset="2"/>
              <a:buNone/>
            </a:pPr>
            <a:r>
              <a:rPr lang="en-US" dirty="0" smtClean="0"/>
              <a:t>	The complexity of the backward phase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Font typeface="Wingdings" pitchFamily="2" charset="2"/>
              <a:buNone/>
            </a:pPr>
            <a:endParaRPr lang="ru-RU" dirty="0" smtClean="0"/>
          </a:p>
          <a:p>
            <a:endParaRPr lang="ru-RU" sz="1600" dirty="0" smtClean="0"/>
          </a:p>
          <a:p>
            <a:pPr>
              <a:buFont typeface="Wingdings" pitchFamily="2" charset="2"/>
              <a:buNone/>
            </a:pPr>
            <a:r>
              <a:rPr lang="ru-RU" sz="2000" i="1" dirty="0" smtClean="0">
                <a:latin typeface="Times New Roman" pitchFamily="18" charset="0"/>
              </a:rPr>
              <a:t>			</a:t>
            </a:r>
            <a:endParaRPr lang="ru-RU" dirty="0" smtClean="0">
              <a:latin typeface="Times New Roman" pitchFamily="18" charset="0"/>
            </a:endParaRPr>
          </a:p>
        </p:txBody>
      </p:sp>
      <p:sp>
        <p:nvSpPr>
          <p:cNvPr id="22534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2535" name="Rectangle 5"/>
          <p:cNvSpPr>
            <a:spLocks noChangeArrowheads="1"/>
          </p:cNvSpPr>
          <p:nvPr/>
        </p:nvSpPr>
        <p:spPr bwMode="auto">
          <a:xfrm>
            <a:off x="0" y="4286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2536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2537" name="Rectangle 7"/>
          <p:cNvSpPr>
            <a:spLocks noChangeArrowheads="1"/>
          </p:cNvSpPr>
          <p:nvPr/>
        </p:nvSpPr>
        <p:spPr bwMode="auto">
          <a:xfrm>
            <a:off x="0" y="4286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2538" name="Rectangle 8"/>
          <p:cNvSpPr>
            <a:spLocks noChangeArrowheads="1"/>
          </p:cNvSpPr>
          <p:nvPr/>
        </p:nvSpPr>
        <p:spPr bwMode="auto">
          <a:xfrm>
            <a:off x="0" y="2957513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2539" name="Rectangle 11"/>
          <p:cNvSpPr>
            <a:spLocks noChangeArrowheads="1"/>
          </p:cNvSpPr>
          <p:nvPr/>
        </p:nvSpPr>
        <p:spPr bwMode="auto">
          <a:xfrm>
            <a:off x="0" y="33147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2540" name="Rectangle 13"/>
          <p:cNvSpPr>
            <a:spLocks noChangeArrowheads="1"/>
          </p:cNvSpPr>
          <p:nvPr/>
        </p:nvSpPr>
        <p:spPr bwMode="auto">
          <a:xfrm>
            <a:off x="0" y="3186113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49E2D5-AAC5-4873-B1DD-F45494D063D0}" type="slidenum">
              <a:rPr lang="ru-RU" smtClean="0"/>
              <a:pPr>
                <a:defRPr/>
              </a:pPr>
              <a:t>12</a:t>
            </a:fld>
            <a:r>
              <a:rPr lang="ru-RU" smtClean="0"/>
              <a:t> </a:t>
            </a:r>
            <a:endParaRPr lang="ru-RU" dirty="0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Cholesky factorization for systems with symmetric positive definite matrix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2800" dirty="0" smtClean="0"/>
              <a:t>Solution error</a:t>
            </a:r>
            <a:endParaRPr lang="ru-RU" sz="2800" dirty="0" smtClean="0"/>
          </a:p>
        </p:txBody>
      </p:sp>
      <p:sp>
        <p:nvSpPr>
          <p:cNvPr id="23557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137650" cy="4968875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</a:rPr>
              <a:t>The choice of the pivot elements is not required. It is known that the solution derived with rounding satisfies the perturbed system</a:t>
            </a:r>
            <a:endParaRPr lang="ru-RU" dirty="0" smtClean="0">
              <a:latin typeface="Times New Roman" pitchFamily="18" charset="0"/>
            </a:endParaRPr>
          </a:p>
          <a:p>
            <a:pPr algn="ctr">
              <a:buFont typeface="Wingdings" pitchFamily="2" charset="2"/>
              <a:buNone/>
            </a:pPr>
            <a:r>
              <a:rPr lang="en-US" dirty="0" smtClean="0">
                <a:latin typeface="Times New Roman" pitchFamily="18" charset="0"/>
              </a:rPr>
              <a:t>(</a:t>
            </a:r>
            <a:r>
              <a:rPr lang="en-US" i="1" dirty="0" smtClean="0">
                <a:latin typeface="Times New Roman" pitchFamily="18" charset="0"/>
              </a:rPr>
              <a:t>A</a:t>
            </a:r>
            <a:r>
              <a:rPr lang="en-US" dirty="0" smtClean="0">
                <a:latin typeface="Times New Roman" pitchFamily="18" charset="0"/>
              </a:rPr>
              <a:t>+</a:t>
            </a:r>
            <a:r>
              <a:rPr lang="ru-RU" dirty="0" smtClean="0">
                <a:sym typeface="Symbol" pitchFamily="18" charset="2"/>
              </a:rPr>
              <a:t></a:t>
            </a:r>
            <a:r>
              <a:rPr lang="en-US" i="1" dirty="0" smtClean="0">
                <a:latin typeface="Times New Roman" pitchFamily="18" charset="0"/>
              </a:rPr>
              <a:t>A</a:t>
            </a:r>
            <a:r>
              <a:rPr lang="en-US" dirty="0" smtClean="0">
                <a:latin typeface="Times New Roman" pitchFamily="18" charset="0"/>
              </a:rPr>
              <a:t>) </a:t>
            </a:r>
            <a:r>
              <a:rPr lang="en-US" i="1" dirty="0" err="1" smtClean="0">
                <a:latin typeface="Times New Roman" pitchFamily="18" charset="0"/>
              </a:rPr>
              <a:t>x</a:t>
            </a:r>
            <a:r>
              <a:rPr lang="en-US" dirty="0" err="1" smtClean="0">
                <a:latin typeface="Times New Roman" pitchFamily="18" charset="0"/>
                <a:sym typeface="Symbol" pitchFamily="18" charset="2"/>
              </a:rPr>
              <a:t></a:t>
            </a:r>
            <a:r>
              <a:rPr lang="en-US" i="1" dirty="0" err="1" smtClean="0">
                <a:latin typeface="Times New Roman" pitchFamily="18" charset="0"/>
              </a:rPr>
              <a:t>b</a:t>
            </a:r>
            <a:endParaRPr lang="ru-RU" dirty="0" smtClean="0">
              <a:latin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n-US" dirty="0" smtClean="0">
                <a:latin typeface="Times New Roman" pitchFamily="18" charset="0"/>
              </a:rPr>
              <a:t>Where |</a:t>
            </a:r>
            <a:r>
              <a:rPr lang="ru-RU" dirty="0" smtClean="0">
                <a:sym typeface="Symbol" pitchFamily="18" charset="2"/>
              </a:rPr>
              <a:t></a:t>
            </a:r>
            <a:r>
              <a:rPr lang="en-US" i="1" dirty="0" smtClean="0">
                <a:latin typeface="Times New Roman" pitchFamily="18" charset="0"/>
              </a:rPr>
              <a:t>A</a:t>
            </a:r>
            <a:r>
              <a:rPr lang="en-US" dirty="0" smtClean="0">
                <a:latin typeface="Times New Roman" pitchFamily="18" charset="0"/>
              </a:rPr>
              <a:t>|</a:t>
            </a:r>
            <a:r>
              <a:rPr lang="en-US" dirty="0" smtClean="0">
                <a:latin typeface="Times New Roman" pitchFamily="18" charset="0"/>
                <a:sym typeface="Symbol" pitchFamily="18" charset="2"/>
              </a:rPr>
              <a:t>3</a:t>
            </a:r>
            <a:r>
              <a:rPr lang="en-US" i="1" dirty="0" smtClean="0">
                <a:latin typeface="Times New Roman" pitchFamily="18" charset="0"/>
                <a:sym typeface="Symbol" pitchFamily="18" charset="2"/>
              </a:rPr>
              <a:t>n</a:t>
            </a:r>
            <a:r>
              <a:rPr lang="en-US" i="1" baseline="-25000" dirty="0" smtClean="0">
                <a:latin typeface="Times New Roman" pitchFamily="18" charset="0"/>
                <a:sym typeface="Symbol" pitchFamily="18" charset="2"/>
              </a:rPr>
              <a:t>m</a:t>
            </a:r>
            <a:r>
              <a:rPr lang="en-US" dirty="0" smtClean="0">
                <a:latin typeface="Times New Roman" pitchFamily="18" charset="0"/>
                <a:sym typeface="Symbol" pitchFamily="18" charset="2"/>
              </a:rPr>
              <a:t> </a:t>
            </a:r>
            <a:r>
              <a:rPr lang="en-US" dirty="0" smtClean="0">
                <a:latin typeface="Times New Roman" pitchFamily="18" charset="0"/>
              </a:rPr>
              <a:t>|</a:t>
            </a:r>
            <a:r>
              <a:rPr lang="en-US" i="1" dirty="0" smtClean="0">
                <a:latin typeface="Times New Roman" pitchFamily="18" charset="0"/>
              </a:rPr>
              <a:t>L</a:t>
            </a:r>
            <a:r>
              <a:rPr lang="en-US" dirty="0" smtClean="0">
                <a:latin typeface="Times New Roman" pitchFamily="18" charset="0"/>
              </a:rPr>
              <a:t>| |</a:t>
            </a:r>
            <a:r>
              <a:rPr lang="en-US" i="1" dirty="0" smtClean="0">
                <a:latin typeface="Times New Roman" pitchFamily="18" charset="0"/>
              </a:rPr>
              <a:t>L</a:t>
            </a:r>
            <a:r>
              <a:rPr lang="en-US" i="1" baseline="30000" dirty="0" smtClean="0">
                <a:latin typeface="Times New Roman" pitchFamily="18" charset="0"/>
              </a:rPr>
              <a:t>T</a:t>
            </a:r>
            <a:r>
              <a:rPr lang="en-US" dirty="0" smtClean="0">
                <a:latin typeface="Times New Roman" pitchFamily="18" charset="0"/>
              </a:rPr>
              <a:t>|+</a:t>
            </a:r>
            <a:r>
              <a:rPr lang="en-US" i="1" dirty="0" smtClean="0">
                <a:latin typeface="Times New Roman" pitchFamily="18" charset="0"/>
              </a:rPr>
              <a:t>O</a:t>
            </a:r>
            <a:r>
              <a:rPr lang="en-US" dirty="0" smtClean="0">
                <a:latin typeface="Times New Roman" pitchFamily="18" charset="0"/>
              </a:rPr>
              <a:t>(</a:t>
            </a:r>
            <a:r>
              <a:rPr lang="en-US" i="1" dirty="0" smtClean="0">
                <a:latin typeface="Times New Roman" pitchFamily="18" charset="0"/>
                <a:sym typeface="Symbol" pitchFamily="18" charset="2"/>
              </a:rPr>
              <a:t></a:t>
            </a:r>
            <a:r>
              <a:rPr lang="en-US" i="1" baseline="-25000" dirty="0" smtClean="0">
                <a:latin typeface="Times New Roman" pitchFamily="18" charset="0"/>
                <a:sym typeface="Symbol" pitchFamily="18" charset="2"/>
              </a:rPr>
              <a:t>m</a:t>
            </a:r>
            <a:r>
              <a:rPr lang="en-US" baseline="30000" dirty="0" smtClean="0">
                <a:latin typeface="Times New Roman" pitchFamily="18" charset="0"/>
                <a:sym typeface="Symbol" pitchFamily="18" charset="2"/>
              </a:rPr>
              <a:t>2</a:t>
            </a:r>
            <a:r>
              <a:rPr lang="en-US" dirty="0" smtClean="0">
                <a:latin typeface="Times New Roman" pitchFamily="18" charset="0"/>
              </a:rPr>
              <a:t>)</a:t>
            </a:r>
          </a:p>
          <a:p>
            <a:pPr>
              <a:buFont typeface="Wingdings" pitchFamily="2" charset="2"/>
              <a:buNone/>
            </a:pPr>
            <a:r>
              <a:rPr lang="en-US" dirty="0" smtClean="0">
                <a:latin typeface="Times New Roman" pitchFamily="18" charset="0"/>
              </a:rPr>
              <a:t>It could be shown that || |</a:t>
            </a:r>
            <a:r>
              <a:rPr lang="en-US" i="1" dirty="0" smtClean="0">
                <a:latin typeface="Times New Roman" pitchFamily="18" charset="0"/>
              </a:rPr>
              <a:t>L</a:t>
            </a:r>
            <a:r>
              <a:rPr lang="en-US" dirty="0" smtClean="0">
                <a:latin typeface="Times New Roman" pitchFamily="18" charset="0"/>
              </a:rPr>
              <a:t>| |</a:t>
            </a:r>
            <a:r>
              <a:rPr lang="en-US" i="1" dirty="0" smtClean="0">
                <a:latin typeface="Times New Roman" pitchFamily="18" charset="0"/>
              </a:rPr>
              <a:t>L</a:t>
            </a:r>
            <a:r>
              <a:rPr lang="en-US" i="1" baseline="30000" dirty="0" smtClean="0">
                <a:latin typeface="Times New Roman" pitchFamily="18" charset="0"/>
              </a:rPr>
              <a:t>T</a:t>
            </a:r>
            <a:r>
              <a:rPr lang="en-US" dirty="0" smtClean="0">
                <a:latin typeface="Times New Roman" pitchFamily="18" charset="0"/>
              </a:rPr>
              <a:t>| || ≤ </a:t>
            </a:r>
            <a:r>
              <a:rPr lang="en-US" i="1" dirty="0" smtClean="0">
                <a:latin typeface="Times New Roman" pitchFamily="18" charset="0"/>
              </a:rPr>
              <a:t>n</a:t>
            </a:r>
            <a:r>
              <a:rPr lang="en-US" dirty="0" smtClean="0">
                <a:latin typeface="Times New Roman" pitchFamily="18" charset="0"/>
              </a:rPr>
              <a:t> ||</a:t>
            </a:r>
            <a:r>
              <a:rPr lang="en-US" i="1" dirty="0" smtClean="0">
                <a:latin typeface="Times New Roman" pitchFamily="18" charset="0"/>
              </a:rPr>
              <a:t>A</a:t>
            </a:r>
            <a:r>
              <a:rPr lang="en-US" dirty="0" smtClean="0">
                <a:latin typeface="Times New Roman" pitchFamily="18" charset="0"/>
              </a:rPr>
              <a:t>||</a:t>
            </a:r>
            <a:endParaRPr lang="ru-RU" i="1" dirty="0" smtClean="0">
              <a:latin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n-US" dirty="0" smtClean="0">
                <a:latin typeface="Times New Roman" pitchFamily="18" charset="0"/>
              </a:rPr>
              <a:t>Now the estimate follows:</a:t>
            </a:r>
            <a:endParaRPr lang="ru-RU" dirty="0" smtClean="0">
              <a:latin typeface="Times New Roman" pitchFamily="18" charset="0"/>
            </a:endParaRPr>
          </a:p>
          <a:p>
            <a:pPr algn="ctr">
              <a:buFont typeface="Wingdings" pitchFamily="2" charset="2"/>
              <a:buNone/>
            </a:pPr>
            <a:r>
              <a:rPr lang="en-US" dirty="0" smtClean="0">
                <a:latin typeface="Times New Roman" pitchFamily="18" charset="0"/>
              </a:rPr>
              <a:t>||</a:t>
            </a:r>
            <a:r>
              <a:rPr lang="ru-RU" dirty="0" smtClean="0">
                <a:sym typeface="Symbol" pitchFamily="18" charset="2"/>
              </a:rPr>
              <a:t></a:t>
            </a:r>
            <a:r>
              <a:rPr lang="en-US" i="1" dirty="0" smtClean="0">
                <a:latin typeface="Times New Roman" pitchFamily="18" charset="0"/>
              </a:rPr>
              <a:t>A</a:t>
            </a:r>
            <a:r>
              <a:rPr lang="en-US" dirty="0" smtClean="0">
                <a:latin typeface="Times New Roman" pitchFamily="18" charset="0"/>
              </a:rPr>
              <a:t>||</a:t>
            </a:r>
            <a:r>
              <a:rPr lang="en-US" dirty="0" smtClean="0">
                <a:latin typeface="Times New Roman" pitchFamily="18" charset="0"/>
                <a:sym typeface="Symbol" pitchFamily="18" charset="2"/>
              </a:rPr>
              <a:t></a:t>
            </a:r>
            <a:r>
              <a:rPr lang="ru-RU" dirty="0" smtClean="0">
                <a:latin typeface="Times New Roman" pitchFamily="18" charset="0"/>
                <a:sym typeface="Symbol" pitchFamily="18" charset="2"/>
              </a:rPr>
              <a:t>3</a:t>
            </a:r>
            <a:r>
              <a:rPr lang="en-US" i="1" dirty="0" smtClean="0">
                <a:latin typeface="Times New Roman" pitchFamily="18" charset="0"/>
                <a:sym typeface="Symbol" pitchFamily="18" charset="2"/>
              </a:rPr>
              <a:t>n</a:t>
            </a:r>
            <a:r>
              <a:rPr lang="ru-RU" baseline="30000" dirty="0" smtClean="0">
                <a:latin typeface="Times New Roman" pitchFamily="18" charset="0"/>
                <a:sym typeface="Symbol" pitchFamily="18" charset="2"/>
              </a:rPr>
              <a:t>2</a:t>
            </a:r>
            <a:r>
              <a:rPr lang="en-US" i="1" dirty="0" smtClean="0">
                <a:latin typeface="Times New Roman" pitchFamily="18" charset="0"/>
                <a:sym typeface="Symbol" pitchFamily="18" charset="2"/>
              </a:rPr>
              <a:t></a:t>
            </a:r>
            <a:r>
              <a:rPr lang="en-US" i="1" baseline="-25000" dirty="0" smtClean="0">
                <a:latin typeface="Times New Roman" pitchFamily="18" charset="0"/>
                <a:sym typeface="Symbol" pitchFamily="18" charset="2"/>
              </a:rPr>
              <a:t>m</a:t>
            </a:r>
            <a:r>
              <a:rPr lang="en-US" dirty="0" smtClean="0">
                <a:latin typeface="Times New Roman" pitchFamily="18" charset="0"/>
                <a:sym typeface="Symbol" pitchFamily="18" charset="2"/>
              </a:rPr>
              <a:t> </a:t>
            </a:r>
            <a:r>
              <a:rPr lang="en-US" dirty="0" smtClean="0">
                <a:latin typeface="Times New Roman" pitchFamily="18" charset="0"/>
              </a:rPr>
              <a:t>||</a:t>
            </a:r>
            <a:r>
              <a:rPr lang="en-US" i="1" dirty="0" smtClean="0">
                <a:latin typeface="Times New Roman" pitchFamily="18" charset="0"/>
              </a:rPr>
              <a:t>A</a:t>
            </a:r>
            <a:r>
              <a:rPr lang="en-US" dirty="0" smtClean="0">
                <a:latin typeface="Times New Roman" pitchFamily="18" charset="0"/>
              </a:rPr>
              <a:t>||+</a:t>
            </a:r>
            <a:r>
              <a:rPr lang="en-US" i="1" dirty="0" smtClean="0">
                <a:latin typeface="Times New Roman" pitchFamily="18" charset="0"/>
              </a:rPr>
              <a:t>O</a:t>
            </a:r>
            <a:r>
              <a:rPr lang="en-US" dirty="0" smtClean="0">
                <a:latin typeface="Times New Roman" pitchFamily="18" charset="0"/>
              </a:rPr>
              <a:t>(</a:t>
            </a:r>
            <a:r>
              <a:rPr lang="en-US" i="1" dirty="0" smtClean="0">
                <a:latin typeface="Times New Roman" pitchFamily="18" charset="0"/>
                <a:sym typeface="Symbol" pitchFamily="18" charset="2"/>
              </a:rPr>
              <a:t></a:t>
            </a:r>
            <a:r>
              <a:rPr lang="en-US" i="1" baseline="-25000" dirty="0" smtClean="0">
                <a:latin typeface="Times New Roman" pitchFamily="18" charset="0"/>
                <a:sym typeface="Symbol" pitchFamily="18" charset="2"/>
              </a:rPr>
              <a:t>m</a:t>
            </a:r>
            <a:r>
              <a:rPr lang="en-US" baseline="30000" dirty="0" smtClean="0">
                <a:latin typeface="Times New Roman" pitchFamily="18" charset="0"/>
                <a:sym typeface="Symbol" pitchFamily="18" charset="2"/>
              </a:rPr>
              <a:t>2</a:t>
            </a:r>
            <a:r>
              <a:rPr lang="en-US" dirty="0" smtClean="0">
                <a:latin typeface="Times New Roman" pitchFamily="18" charset="0"/>
              </a:rPr>
              <a:t>)</a:t>
            </a:r>
          </a:p>
          <a:p>
            <a:pPr>
              <a:buFont typeface="Wingdings" pitchFamily="2" charset="2"/>
              <a:buNone/>
            </a:pPr>
            <a:endParaRPr lang="ru-RU" dirty="0" smtClean="0">
              <a:latin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n-US" dirty="0" smtClean="0">
                <a:latin typeface="Times New Roman" pitchFamily="18" charset="0"/>
              </a:rPr>
              <a:t>The stated above holds for the norms || ||</a:t>
            </a:r>
            <a:r>
              <a:rPr lang="en-US" baseline="-25000" dirty="0" smtClean="0">
                <a:latin typeface="Times New Roman" pitchFamily="18" charset="0"/>
                <a:sym typeface="Symbol" pitchFamily="18" charset="2"/>
              </a:rPr>
              <a:t></a:t>
            </a:r>
            <a:r>
              <a:rPr lang="en-US" dirty="0" smtClean="0">
                <a:latin typeface="Times New Roman" pitchFamily="18" charset="0"/>
              </a:rPr>
              <a:t> and</a:t>
            </a:r>
            <a:r>
              <a:rPr lang="ru-RU" dirty="0" smtClean="0">
                <a:latin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</a:rPr>
              <a:t>|| ||</a:t>
            </a:r>
            <a:r>
              <a:rPr lang="ru-RU" baseline="-25000" dirty="0" smtClean="0">
                <a:latin typeface="Times New Roman" pitchFamily="18" charset="0"/>
                <a:sym typeface="Symbol" pitchFamily="18" charset="2"/>
              </a:rPr>
              <a:t>1</a:t>
            </a:r>
            <a:r>
              <a:rPr lang="ru-RU" dirty="0" smtClean="0">
                <a:latin typeface="Times New Roman" pitchFamily="18" charset="0"/>
              </a:rPr>
              <a:t>.</a:t>
            </a:r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23558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3559" name="Rectangle 5"/>
          <p:cNvSpPr>
            <a:spLocks noChangeArrowheads="1"/>
          </p:cNvSpPr>
          <p:nvPr/>
        </p:nvSpPr>
        <p:spPr bwMode="auto">
          <a:xfrm>
            <a:off x="0" y="4286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3560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3561" name="Rectangle 7"/>
          <p:cNvSpPr>
            <a:spLocks noChangeArrowheads="1"/>
          </p:cNvSpPr>
          <p:nvPr/>
        </p:nvSpPr>
        <p:spPr bwMode="auto">
          <a:xfrm>
            <a:off x="0" y="4286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3562" name="Rectangle 8"/>
          <p:cNvSpPr>
            <a:spLocks noChangeArrowheads="1"/>
          </p:cNvSpPr>
          <p:nvPr/>
        </p:nvSpPr>
        <p:spPr bwMode="auto">
          <a:xfrm>
            <a:off x="0" y="2957513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3563" name="Rectangle 9"/>
          <p:cNvSpPr>
            <a:spLocks noChangeArrowheads="1"/>
          </p:cNvSpPr>
          <p:nvPr/>
        </p:nvSpPr>
        <p:spPr bwMode="auto">
          <a:xfrm>
            <a:off x="0" y="33147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3" name="Дата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49E2D5-AAC5-4873-B1DD-F45494D063D0}" type="slidenum">
              <a:rPr lang="ru-RU" smtClean="0"/>
              <a:pPr>
                <a:defRPr/>
              </a:pPr>
              <a:t>13</a:t>
            </a:fld>
            <a:r>
              <a:rPr lang="ru-RU" smtClean="0"/>
              <a:t> </a:t>
            </a:r>
            <a:endParaRPr lang="ru-RU" dirty="0"/>
          </a:p>
        </p:txBody>
      </p:sp>
      <p:sp>
        <p:nvSpPr>
          <p:cNvPr id="15" name="Нижний колонтитул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Cholesky factorization for systems with symmetric positive definite matrix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2800" dirty="0" smtClean="0"/>
              <a:t>Parallel algorithm</a:t>
            </a:r>
            <a:endParaRPr lang="ru-RU" sz="2800" dirty="0" smtClean="0"/>
          </a:p>
        </p:txBody>
      </p:sp>
      <p:sp>
        <p:nvSpPr>
          <p:cNvPr id="24581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137650" cy="4968875"/>
          </a:xfrm>
        </p:spPr>
        <p:txBody>
          <a:bodyPr/>
          <a:lstStyle/>
          <a:p>
            <a:r>
              <a:rPr lang="en-US" dirty="0"/>
              <a:t>All the calculations are reduced to the one-type computational operations with the rows of the </a:t>
            </a:r>
            <a:r>
              <a:rPr lang="en-US" dirty="0" smtClean="0"/>
              <a:t>matrix </a:t>
            </a:r>
            <a:r>
              <a:rPr lang="en-US" i="1" dirty="0" smtClean="0"/>
              <a:t>L</a:t>
            </a:r>
            <a:endParaRPr lang="ru-RU" i="1" dirty="0" smtClean="0"/>
          </a:p>
          <a:p>
            <a:r>
              <a:rPr lang="en-US" dirty="0"/>
              <a:t>Thus, </a:t>
            </a:r>
            <a:r>
              <a:rPr lang="en-US" dirty="0" smtClean="0"/>
              <a:t>the </a:t>
            </a:r>
            <a:r>
              <a:rPr lang="en-US" dirty="0"/>
              <a:t>principle of parallelization by data </a:t>
            </a:r>
            <a:r>
              <a:rPr lang="en-US" dirty="0" smtClean="0"/>
              <a:t>distribution could </a:t>
            </a:r>
            <a:r>
              <a:rPr lang="en-US" dirty="0"/>
              <a:t>be a base for parallel implementation of </a:t>
            </a:r>
            <a:r>
              <a:rPr lang="en-US"/>
              <a:t>the </a:t>
            </a:r>
            <a:r>
              <a:rPr lang="en-US" smtClean="0"/>
              <a:t>algorithm</a:t>
            </a:r>
            <a:endParaRPr lang="ru-RU" dirty="0"/>
          </a:p>
          <a:p>
            <a:r>
              <a:rPr lang="en-US" dirty="0"/>
              <a:t>All the calculations that include processing a row of the matrix </a:t>
            </a:r>
            <a:r>
              <a:rPr lang="en-US" i="1" dirty="0" smtClean="0"/>
              <a:t>L</a:t>
            </a:r>
            <a:r>
              <a:rPr lang="en-US" dirty="0" smtClean="0"/>
              <a:t> could </a:t>
            </a:r>
            <a:r>
              <a:rPr lang="en-US" dirty="0"/>
              <a:t>be considered as a basic subtask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endParaRPr lang="ru-RU" sz="1600" dirty="0" smtClean="0"/>
          </a:p>
          <a:p>
            <a:pPr>
              <a:buFont typeface="Wingdings" pitchFamily="2" charset="2"/>
              <a:buNone/>
            </a:pPr>
            <a:r>
              <a:rPr lang="ru-RU" sz="2000" i="1" dirty="0" smtClean="0">
                <a:latin typeface="Times New Roman" pitchFamily="18" charset="0"/>
              </a:rPr>
              <a:t>					</a:t>
            </a:r>
          </a:p>
        </p:txBody>
      </p:sp>
      <p:sp>
        <p:nvSpPr>
          <p:cNvPr id="24582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4583" name="Rectangle 5"/>
          <p:cNvSpPr>
            <a:spLocks noChangeArrowheads="1"/>
          </p:cNvSpPr>
          <p:nvPr/>
        </p:nvSpPr>
        <p:spPr bwMode="auto">
          <a:xfrm>
            <a:off x="0" y="4286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4584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4585" name="Rectangle 7"/>
          <p:cNvSpPr>
            <a:spLocks noChangeArrowheads="1"/>
          </p:cNvSpPr>
          <p:nvPr/>
        </p:nvSpPr>
        <p:spPr bwMode="auto">
          <a:xfrm>
            <a:off x="0" y="4286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4586" name="Rectangle 8"/>
          <p:cNvSpPr>
            <a:spLocks noChangeArrowheads="1"/>
          </p:cNvSpPr>
          <p:nvPr/>
        </p:nvSpPr>
        <p:spPr bwMode="auto">
          <a:xfrm>
            <a:off x="0" y="2957513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4587" name="Rectangle 9"/>
          <p:cNvSpPr>
            <a:spLocks noChangeArrowheads="1"/>
          </p:cNvSpPr>
          <p:nvPr/>
        </p:nvSpPr>
        <p:spPr bwMode="auto">
          <a:xfrm>
            <a:off x="0" y="33147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4588" name="Rectangle 11"/>
          <p:cNvSpPr>
            <a:spLocks noChangeArrowheads="1"/>
          </p:cNvSpPr>
          <p:nvPr/>
        </p:nvSpPr>
        <p:spPr bwMode="auto">
          <a:xfrm>
            <a:off x="0" y="3186113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49E2D5-AAC5-4873-B1DD-F45494D063D0}" type="slidenum">
              <a:rPr lang="ru-RU" smtClean="0"/>
              <a:pPr>
                <a:defRPr/>
              </a:pPr>
              <a:t>14</a:t>
            </a:fld>
            <a:r>
              <a:rPr lang="ru-RU" smtClean="0"/>
              <a:t> </a:t>
            </a:r>
            <a:endParaRPr lang="ru-RU" dirty="0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Cholesky factorization for systems with symmetric positive definite matrix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2800" dirty="0"/>
              <a:t>Parallel algorithm</a:t>
            </a:r>
            <a:endParaRPr lang="ru-RU" sz="2800" dirty="0" smtClean="0"/>
          </a:p>
        </p:txBody>
      </p:sp>
      <p:sp>
        <p:nvSpPr>
          <p:cNvPr id="18436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137650" cy="4968875"/>
          </a:xfrm>
        </p:spPr>
        <p:txBody>
          <a:bodyPr/>
          <a:lstStyle/>
          <a:p>
            <a:r>
              <a:rPr lang="en-US" sz="2200" dirty="0" smtClean="0"/>
              <a:t>The matrix size is greater that the number of cores</a:t>
            </a:r>
            <a:r>
              <a:rPr lang="ru-RU" sz="2200" dirty="0" smtClean="0"/>
              <a:t> (</a:t>
            </a:r>
            <a:r>
              <a:rPr lang="ru-RU" sz="2200" i="1" dirty="0" smtClean="0"/>
              <a:t>n</a:t>
            </a:r>
            <a:r>
              <a:rPr lang="ru-RU" sz="2200" dirty="0" smtClean="0"/>
              <a:t>&gt;&gt;</a:t>
            </a:r>
            <a:r>
              <a:rPr lang="ru-RU" sz="2200" i="1" dirty="0" smtClean="0"/>
              <a:t>p</a:t>
            </a:r>
            <a:r>
              <a:rPr lang="ru-RU" sz="2200" dirty="0" smtClean="0"/>
              <a:t>)</a:t>
            </a:r>
          </a:p>
          <a:p>
            <a:r>
              <a:rPr lang="en-US" sz="2200" dirty="0" smtClean="0"/>
              <a:t>The basic subtasks may be extended by uniting several matrix rows into one subtask</a:t>
            </a:r>
            <a:r>
              <a:rPr lang="ru-RU" sz="2200" dirty="0" smtClean="0"/>
              <a:t>.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en-US" sz="2200" dirty="0" smtClean="0"/>
              <a:t>Using the </a:t>
            </a:r>
            <a:r>
              <a:rPr lang="en-US" sz="2200" b="1" dirty="0" smtClean="0"/>
              <a:t>cyclic method </a:t>
            </a:r>
            <a:r>
              <a:rPr lang="en-US" sz="2200" dirty="0" smtClean="0"/>
              <a:t>of stripes generation allows us to ensure the better computational load balance among the subtasks </a:t>
            </a:r>
            <a:r>
              <a:rPr lang="ru-RU" sz="2200" i="1" dirty="0" smtClean="0"/>
              <a:t>		</a:t>
            </a:r>
          </a:p>
        </p:txBody>
      </p:sp>
      <p:sp>
        <p:nvSpPr>
          <p:cNvPr id="18437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8438" name="Rectangle 5"/>
          <p:cNvSpPr>
            <a:spLocks noChangeArrowheads="1"/>
          </p:cNvSpPr>
          <p:nvPr/>
        </p:nvSpPr>
        <p:spPr bwMode="auto">
          <a:xfrm>
            <a:off x="0" y="4286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8439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8440" name="Rectangle 7"/>
          <p:cNvSpPr>
            <a:spLocks noChangeArrowheads="1"/>
          </p:cNvSpPr>
          <p:nvPr/>
        </p:nvSpPr>
        <p:spPr bwMode="auto">
          <a:xfrm>
            <a:off x="0" y="4286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8441" name="Rectangle 8"/>
          <p:cNvSpPr>
            <a:spLocks noChangeArrowheads="1"/>
          </p:cNvSpPr>
          <p:nvPr/>
        </p:nvSpPr>
        <p:spPr bwMode="auto">
          <a:xfrm>
            <a:off x="0" y="2957513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8442" name="Rectangle 9"/>
          <p:cNvSpPr>
            <a:spLocks noChangeArrowheads="1"/>
          </p:cNvSpPr>
          <p:nvPr/>
        </p:nvSpPr>
        <p:spPr bwMode="auto">
          <a:xfrm>
            <a:off x="0" y="33147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8443" name="Rectangle 11"/>
          <p:cNvSpPr>
            <a:spLocks noChangeArrowheads="1"/>
          </p:cNvSpPr>
          <p:nvPr/>
        </p:nvSpPr>
        <p:spPr bwMode="auto">
          <a:xfrm>
            <a:off x="0" y="3186113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8444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8434" name="Object 1"/>
          <p:cNvGraphicFramePr>
            <a:graphicFrameLocks noChangeAspect="1"/>
          </p:cNvGraphicFramePr>
          <p:nvPr/>
        </p:nvGraphicFramePr>
        <p:xfrm>
          <a:off x="1928813" y="2349500"/>
          <a:ext cx="5510212" cy="2076450"/>
        </p:xfrm>
        <a:graphic>
          <a:graphicData uri="http://schemas.openxmlformats.org/presentationml/2006/ole">
            <p:oleObj spid="_x0000_s31746" name="Picture" r:id="rId3" imgW="2746778" imgH="1038999" progId="Word.Picture.8">
              <p:embed/>
            </p:oleObj>
          </a:graphicData>
        </a:graphic>
      </p:graphicFrame>
      <p:sp>
        <p:nvSpPr>
          <p:cNvPr id="18445" name="Дата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pPr>
              <a:defRPr/>
            </a:pPr>
            <a:r>
              <a:rPr lang="en-US" dirty="0"/>
              <a:t>N. Novgorod</a:t>
            </a:r>
            <a:r>
              <a:rPr lang="ru-RU" dirty="0"/>
              <a:t>, 2014</a:t>
            </a:r>
            <a:r>
              <a:rPr lang="en-US" dirty="0"/>
              <a:t>.</a:t>
            </a:r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395F45-E841-462A-AE4C-2FD404BBB533}" type="slidenum">
              <a:rPr lang="ru-RU" smtClean="0"/>
              <a:pPr>
                <a:defRPr/>
              </a:pPr>
              <a:t>15</a:t>
            </a:fld>
            <a:r>
              <a:rPr lang="ru-RU" smtClean="0"/>
              <a:t> </a:t>
            </a:r>
            <a:endParaRPr lang="ru-RU" dirty="0"/>
          </a:p>
        </p:txBody>
      </p:sp>
      <p:sp>
        <p:nvSpPr>
          <p:cNvPr id="18" name="Нижний колонтитул 15"/>
          <p:cNvSpPr>
            <a:spLocks noGrp="1"/>
          </p:cNvSpPr>
          <p:nvPr>
            <p:ph type="ftr" sz="quarter" idx="11"/>
          </p:nvPr>
        </p:nvSpPr>
        <p:spPr>
          <a:xfrm>
            <a:off x="3008313" y="6413500"/>
            <a:ext cx="5761037" cy="4826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Cholesky factorization for systems with symmetric positive definite matrix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2800" dirty="0" smtClean="0"/>
              <a:t>Efficiency estimate</a:t>
            </a:r>
            <a:endParaRPr lang="ru-RU" sz="2800" dirty="0" smtClean="0"/>
          </a:p>
        </p:txBody>
      </p:sp>
      <p:sp>
        <p:nvSpPr>
          <p:cNvPr id="7176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137650" cy="4968875"/>
          </a:xfrm>
        </p:spPr>
        <p:txBody>
          <a:bodyPr/>
          <a:lstStyle/>
          <a:p>
            <a:r>
              <a:rPr lang="en-US" sz="2200" dirty="0"/>
              <a:t>The execution time of the sequential algorithm is</a:t>
            </a:r>
            <a:endParaRPr lang="ru-RU" sz="2200" dirty="0"/>
          </a:p>
          <a:p>
            <a:pPr>
              <a:buNone/>
            </a:pPr>
            <a:r>
              <a:rPr lang="ru-RU" sz="2200" dirty="0"/>
              <a:t>	</a:t>
            </a:r>
          </a:p>
          <a:p>
            <a:pPr>
              <a:buNone/>
            </a:pPr>
            <a:endParaRPr lang="ru-RU" sz="2200" dirty="0"/>
          </a:p>
          <a:p>
            <a:pPr>
              <a:buNone/>
            </a:pPr>
            <a:r>
              <a:rPr lang="ru-RU" sz="2200" dirty="0"/>
              <a:t>	</a:t>
            </a:r>
            <a:r>
              <a:rPr lang="en-US" sz="2200" dirty="0"/>
              <a:t>where</a:t>
            </a:r>
            <a:r>
              <a:rPr lang="ru-RU" sz="2200" i="1" dirty="0">
                <a:sym typeface="Symbol" pitchFamily="18" charset="2"/>
              </a:rPr>
              <a:t></a:t>
            </a:r>
            <a:r>
              <a:rPr lang="ru-RU" sz="2200" dirty="0"/>
              <a:t> </a:t>
            </a:r>
            <a:r>
              <a:rPr lang="en-US" sz="2200" dirty="0"/>
              <a:t>is the execution time of one operation</a:t>
            </a:r>
            <a:r>
              <a:rPr lang="ru-RU" sz="2200" dirty="0"/>
              <a:t>.</a:t>
            </a:r>
          </a:p>
          <a:p>
            <a:r>
              <a:rPr lang="en-US" sz="2200" dirty="0"/>
              <a:t>The execution time of the parallel algorithm is</a:t>
            </a:r>
            <a:endParaRPr lang="ru-RU" sz="2200" dirty="0"/>
          </a:p>
          <a:p>
            <a:pPr>
              <a:buFont typeface="Wingdings" pitchFamily="2" charset="2"/>
              <a:buNone/>
            </a:pPr>
            <a:endParaRPr lang="ru-RU" sz="2200" dirty="0" smtClean="0"/>
          </a:p>
          <a:p>
            <a:pPr>
              <a:buFont typeface="Wingdings" pitchFamily="2" charset="2"/>
              <a:buNone/>
            </a:pPr>
            <a:endParaRPr lang="ru-RU" sz="2200" dirty="0" smtClean="0"/>
          </a:p>
          <a:p>
            <a:r>
              <a:rPr lang="en-US" sz="2200" dirty="0"/>
              <a:t>Taking into account the overhead charges </a:t>
            </a:r>
            <a:r>
              <a:rPr lang="ru-RU" sz="2200" dirty="0">
                <a:sym typeface="Symbol" pitchFamily="18" charset="2"/>
              </a:rPr>
              <a:t> </a:t>
            </a:r>
            <a:r>
              <a:rPr lang="en-US" sz="2200" dirty="0">
                <a:sym typeface="Symbol" pitchFamily="18" charset="2"/>
              </a:rPr>
              <a:t>on creation/closure of a parallel section, we derive</a:t>
            </a:r>
            <a:endParaRPr lang="ru-RU" sz="2200" dirty="0"/>
          </a:p>
          <a:p>
            <a:pPr>
              <a:buFont typeface="Wingdings" pitchFamily="2" charset="2"/>
              <a:buNone/>
            </a:pPr>
            <a:endParaRPr lang="ru-RU" sz="2200" dirty="0" smtClean="0"/>
          </a:p>
          <a:p>
            <a:pPr>
              <a:buFont typeface="Wingdings" pitchFamily="2" charset="2"/>
              <a:buNone/>
            </a:pPr>
            <a:endParaRPr lang="ru-RU" sz="2200" dirty="0" smtClean="0"/>
          </a:p>
        </p:txBody>
      </p:sp>
      <p:sp>
        <p:nvSpPr>
          <p:cNvPr id="7177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7178" name="Rectangle 5"/>
          <p:cNvSpPr>
            <a:spLocks noChangeArrowheads="1"/>
          </p:cNvSpPr>
          <p:nvPr/>
        </p:nvSpPr>
        <p:spPr bwMode="auto">
          <a:xfrm>
            <a:off x="0" y="4286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7179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7180" name="Rectangle 7"/>
          <p:cNvSpPr>
            <a:spLocks noChangeArrowheads="1"/>
          </p:cNvSpPr>
          <p:nvPr/>
        </p:nvSpPr>
        <p:spPr bwMode="auto">
          <a:xfrm>
            <a:off x="0" y="4286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7181" name="Rectangle 8"/>
          <p:cNvSpPr>
            <a:spLocks noChangeArrowheads="1"/>
          </p:cNvSpPr>
          <p:nvPr/>
        </p:nvSpPr>
        <p:spPr bwMode="auto">
          <a:xfrm>
            <a:off x="0" y="2957513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7182" name="Rectangle 9"/>
          <p:cNvSpPr>
            <a:spLocks noChangeArrowheads="1"/>
          </p:cNvSpPr>
          <p:nvPr/>
        </p:nvSpPr>
        <p:spPr bwMode="auto">
          <a:xfrm>
            <a:off x="0" y="33147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7183" name="Rectangle 11"/>
          <p:cNvSpPr>
            <a:spLocks noChangeArrowheads="1"/>
          </p:cNvSpPr>
          <p:nvPr/>
        </p:nvSpPr>
        <p:spPr bwMode="auto">
          <a:xfrm>
            <a:off x="0" y="3186113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7184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7185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7186" name="Rectangle 5"/>
          <p:cNvSpPr>
            <a:spLocks noChangeArrowheads="1"/>
          </p:cNvSpPr>
          <p:nvPr/>
        </p:nvSpPr>
        <p:spPr bwMode="auto">
          <a:xfrm>
            <a:off x="0" y="3905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7187" name="Rectangle 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7188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7172" name="Object 8"/>
          <p:cNvGraphicFramePr>
            <a:graphicFrameLocks noChangeAspect="1"/>
          </p:cNvGraphicFramePr>
          <p:nvPr/>
        </p:nvGraphicFramePr>
        <p:xfrm>
          <a:off x="3308350" y="4652963"/>
          <a:ext cx="2632075" cy="885825"/>
        </p:xfrm>
        <a:graphic>
          <a:graphicData uri="http://schemas.openxmlformats.org/presentationml/2006/ole">
            <p:oleObj spid="_x0000_s7256" name="Формула" r:id="rId3" imgW="1333500" imgH="444500" progId="Equation.3">
              <p:embed/>
            </p:oleObj>
          </a:graphicData>
        </a:graphic>
      </p:graphicFrame>
      <p:sp>
        <p:nvSpPr>
          <p:cNvPr id="22" name="Дата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49E2D5-AAC5-4873-B1DD-F45494D063D0}" type="slidenum">
              <a:rPr lang="ru-RU" smtClean="0"/>
              <a:pPr>
                <a:defRPr/>
              </a:pPr>
              <a:t>16</a:t>
            </a:fld>
            <a:r>
              <a:rPr lang="ru-RU" smtClean="0"/>
              <a:t> </a:t>
            </a:r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Cholesky factorization for systems with symmetric positive definite matrix</a:t>
            </a:r>
            <a:endParaRPr lang="ru-RU" dirty="0"/>
          </a:p>
        </p:txBody>
      </p:sp>
      <p:graphicFrame>
        <p:nvGraphicFramePr>
          <p:cNvPr id="2" name="Объект 1"/>
          <p:cNvGraphicFramePr>
            <a:graphicFrameLocks noChangeAspect="1"/>
          </p:cNvGraphicFramePr>
          <p:nvPr/>
        </p:nvGraphicFramePr>
        <p:xfrm>
          <a:off x="3659188" y="1557338"/>
          <a:ext cx="1281112" cy="787400"/>
        </p:xfrm>
        <a:graphic>
          <a:graphicData uri="http://schemas.openxmlformats.org/presentationml/2006/ole">
            <p:oleObj spid="_x0000_s7257" name="Формула" r:id="rId4" imgW="634725" imgH="393529" progId="Equation.3">
              <p:embed/>
            </p:oleObj>
          </a:graphicData>
        </a:graphic>
      </p:graphicFrame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3659188" y="3213100"/>
          <a:ext cx="1155700" cy="885825"/>
        </p:xfrm>
        <a:graphic>
          <a:graphicData uri="http://schemas.openxmlformats.org/presentationml/2006/ole">
            <p:oleObj spid="_x0000_s7258" name="Формула" r:id="rId5" imgW="583947" imgH="444307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Заголовок 1"/>
          <p:cNvSpPr>
            <a:spLocks/>
          </p:cNvSpPr>
          <p:nvPr/>
        </p:nvSpPr>
        <p:spPr bwMode="auto">
          <a:xfrm>
            <a:off x="273050" y="207963"/>
            <a:ext cx="9083675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 eaLnBrk="0" hangingPunct="0"/>
            <a:r>
              <a:rPr lang="en-US" sz="2800" b="1" dirty="0" smtClean="0">
                <a:solidFill>
                  <a:schemeClr val="tx2"/>
                </a:solidFill>
                <a:latin typeface="Arial" charset="0"/>
              </a:rPr>
              <a:t>Experiments results</a:t>
            </a:r>
            <a:endParaRPr lang="ru-RU" sz="2800" b="1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25605" name="Text Box 3"/>
          <p:cNvSpPr txBox="1">
            <a:spLocks noChangeArrowheads="1"/>
          </p:cNvSpPr>
          <p:nvPr/>
        </p:nvSpPr>
        <p:spPr bwMode="auto">
          <a:xfrm>
            <a:off x="1116013" y="23653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5606" name="Содержимое 2"/>
          <p:cNvSpPr>
            <a:spLocks/>
          </p:cNvSpPr>
          <p:nvPr/>
        </p:nvSpPr>
        <p:spPr bwMode="auto">
          <a:xfrm>
            <a:off x="495300" y="1196975"/>
            <a:ext cx="9137650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 eaLnBrk="0" hangingPunct="0">
              <a:spcBef>
                <a:spcPct val="20000"/>
              </a:spcBef>
              <a:buSzPct val="80000"/>
              <a:buFont typeface="Wingdings" pitchFamily="2" charset="2"/>
              <a:buChar char="q"/>
            </a:pPr>
            <a:r>
              <a:rPr lang="en-US" sz="2400" dirty="0">
                <a:latin typeface="Arial" charset="0"/>
              </a:rPr>
              <a:t>Speedup relative to the one-thread version</a:t>
            </a:r>
            <a:endParaRPr lang="ru-RU" sz="2400" dirty="0">
              <a:latin typeface="Arial" charset="0"/>
            </a:endParaRPr>
          </a:p>
          <a:p>
            <a:pPr marL="342900" indent="-342900" algn="l" eaLnBrk="0" hangingPunct="0">
              <a:spcBef>
                <a:spcPct val="20000"/>
              </a:spcBef>
              <a:buSzPct val="80000"/>
              <a:buFont typeface="Wingdings" pitchFamily="2" charset="2"/>
              <a:buChar char="q"/>
            </a:pPr>
            <a:endParaRPr lang="ru-RU" sz="2400" dirty="0">
              <a:latin typeface="Arial" charset="0"/>
            </a:endParaRPr>
          </a:p>
          <a:p>
            <a:pPr marL="342900" indent="-342900" algn="l" eaLnBrk="0" hangingPunct="0">
              <a:spcBef>
                <a:spcPct val="20000"/>
              </a:spcBef>
              <a:buSzPct val="80000"/>
              <a:buFont typeface="Wingdings" pitchFamily="2" charset="2"/>
              <a:buChar char="q"/>
            </a:pPr>
            <a:endParaRPr lang="ru-RU" sz="2400" dirty="0">
              <a:latin typeface="Arial" charset="0"/>
            </a:endParaRPr>
          </a:p>
          <a:p>
            <a:pPr marL="342900" indent="-342900" algn="l" eaLnBrk="0" hangingPunct="0">
              <a:spcBef>
                <a:spcPct val="20000"/>
              </a:spcBef>
              <a:buSzPct val="80000"/>
              <a:buFont typeface="Wingdings" pitchFamily="2" charset="2"/>
              <a:buChar char="q"/>
            </a:pPr>
            <a:endParaRPr lang="ru-RU" sz="2400" dirty="0">
              <a:latin typeface="Arial" charset="0"/>
            </a:endParaRPr>
          </a:p>
          <a:p>
            <a:pPr marL="342900" indent="-342900" algn="l" eaLnBrk="0" hangingPunct="0">
              <a:spcBef>
                <a:spcPct val="20000"/>
              </a:spcBef>
              <a:buSzPct val="80000"/>
              <a:buFont typeface="Wingdings" pitchFamily="2" charset="2"/>
              <a:buChar char="q"/>
            </a:pPr>
            <a:endParaRPr lang="ru-RU" sz="2400" dirty="0">
              <a:latin typeface="Arial" charset="0"/>
            </a:endParaRPr>
          </a:p>
          <a:p>
            <a:pPr marL="342900" indent="-342900" algn="l" eaLnBrk="0" hangingPunct="0">
              <a:spcBef>
                <a:spcPct val="20000"/>
              </a:spcBef>
              <a:buSzPct val="80000"/>
              <a:buFont typeface="Wingdings" pitchFamily="2" charset="2"/>
              <a:buChar char="q"/>
            </a:pPr>
            <a:endParaRPr lang="ru-RU" sz="2400" dirty="0">
              <a:latin typeface="Arial" charset="0"/>
            </a:endParaRPr>
          </a:p>
          <a:p>
            <a:pPr marL="342900" indent="-342900" algn="l" eaLnBrk="0" hangingPunct="0">
              <a:spcBef>
                <a:spcPct val="20000"/>
              </a:spcBef>
              <a:buSzPct val="80000"/>
              <a:buFont typeface="Wingdings" pitchFamily="2" charset="2"/>
              <a:buChar char="q"/>
            </a:pPr>
            <a:endParaRPr lang="ru-RU" sz="2400" dirty="0">
              <a:latin typeface="Arial" charset="0"/>
            </a:endParaRPr>
          </a:p>
          <a:p>
            <a:pPr marL="342900" indent="-342900" algn="l" eaLnBrk="0" hangingPunct="0">
              <a:spcBef>
                <a:spcPct val="20000"/>
              </a:spcBef>
              <a:buSzPct val="80000"/>
              <a:buFont typeface="Wingdings" pitchFamily="2" charset="2"/>
              <a:buChar char="q"/>
            </a:pPr>
            <a:endParaRPr lang="ru-RU" sz="2400" dirty="0">
              <a:latin typeface="Arial" charset="0"/>
            </a:endParaRPr>
          </a:p>
          <a:p>
            <a:pPr marL="342900" indent="-342900" algn="l" eaLnBrk="0" hangingPunct="0">
              <a:spcBef>
                <a:spcPct val="20000"/>
              </a:spcBef>
              <a:buSzPct val="80000"/>
              <a:buFont typeface="Wingdings" pitchFamily="2" charset="2"/>
              <a:buChar char="q"/>
            </a:pPr>
            <a:endParaRPr lang="ru-RU" sz="2400" dirty="0">
              <a:latin typeface="Arial" charset="0"/>
            </a:endParaRPr>
          </a:p>
          <a:p>
            <a:pPr marL="342900" indent="-342900" algn="l" eaLnBrk="0" hangingPunct="0">
              <a:spcBef>
                <a:spcPct val="20000"/>
              </a:spcBef>
              <a:buSzPct val="80000"/>
              <a:buFont typeface="Wingdings" pitchFamily="2" charset="2"/>
              <a:buChar char="q"/>
            </a:pPr>
            <a:endParaRPr lang="ru-RU" sz="2400" dirty="0">
              <a:latin typeface="Arial" charset="0"/>
            </a:endParaRPr>
          </a:p>
          <a:p>
            <a:pPr marL="342900" indent="-342900" algn="l" eaLnBrk="0" hangingPunct="0">
              <a:spcBef>
                <a:spcPct val="20000"/>
              </a:spcBef>
              <a:buSzPct val="80000"/>
              <a:buFont typeface="Wingdings" pitchFamily="2" charset="2"/>
              <a:buChar char="q"/>
            </a:pPr>
            <a:r>
              <a:rPr lang="en-US" sz="2400" dirty="0" smtClean="0">
                <a:latin typeface="Arial" charset="0"/>
              </a:rPr>
              <a:t>The inefficient work with cache-memory is observed</a:t>
            </a:r>
            <a:endParaRPr lang="ru-RU" sz="2400" dirty="0">
              <a:latin typeface="Arial" charset="0"/>
            </a:endParaRPr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49E2D5-AAC5-4873-B1DD-F45494D063D0}" type="slidenum">
              <a:rPr lang="ru-RU" smtClean="0"/>
              <a:pPr>
                <a:defRPr/>
              </a:pPr>
              <a:t>17</a:t>
            </a:fld>
            <a:r>
              <a:rPr lang="ru-RU" smtClean="0"/>
              <a:t> </a:t>
            </a:r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Cholesky factorization for systems with symmetric positive definite matrix</a:t>
            </a:r>
            <a:endParaRPr lang="ru-RU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3513" y="1703040"/>
            <a:ext cx="7038975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2800" dirty="0" smtClean="0"/>
              <a:t>Block algorithm</a:t>
            </a:r>
            <a:endParaRPr lang="ru-RU" sz="2800" dirty="0" smtClean="0"/>
          </a:p>
        </p:txBody>
      </p:sp>
      <p:sp>
        <p:nvSpPr>
          <p:cNvPr id="26629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137650" cy="4968875"/>
          </a:xfrm>
        </p:spPr>
        <p:txBody>
          <a:bodyPr/>
          <a:lstStyle/>
          <a:p>
            <a:r>
              <a:rPr lang="en-US" dirty="0"/>
              <a:t>The disadvantage of the described trivial algorithm is conditioned by the fact that its scheme </a:t>
            </a:r>
            <a:r>
              <a:rPr lang="en-US" dirty="0" smtClean="0"/>
              <a:t>conforms poorly to </a:t>
            </a:r>
            <a:r>
              <a:rPr lang="en-US" dirty="0"/>
              <a:t>the rules of the </a:t>
            </a:r>
            <a:r>
              <a:rPr lang="en-US" i="1" dirty="0"/>
              <a:t>cache-memory </a:t>
            </a:r>
            <a:r>
              <a:rPr lang="en-US" dirty="0"/>
              <a:t>usage</a:t>
            </a:r>
            <a:r>
              <a:rPr lang="ru-RU" dirty="0"/>
              <a:t>.</a:t>
            </a:r>
          </a:p>
          <a:p>
            <a:r>
              <a:rPr lang="en-US" dirty="0"/>
              <a:t>C language supposes that the data is located in memory by rows of the matrix </a:t>
            </a:r>
            <a:r>
              <a:rPr lang="en-US" i="1" dirty="0"/>
              <a:t>A.</a:t>
            </a:r>
            <a:endParaRPr lang="ru-RU" i="1" dirty="0"/>
          </a:p>
          <a:p>
            <a:r>
              <a:rPr lang="en-US" dirty="0"/>
              <a:t>In the considered algorithm the calculations are executed by columns. This results in low efficiency of cache-memory usage</a:t>
            </a:r>
            <a:r>
              <a:rPr lang="ru-RU" dirty="0"/>
              <a:t>. </a:t>
            </a:r>
          </a:p>
          <a:p>
            <a:r>
              <a:rPr lang="en-US" dirty="0"/>
              <a:t>A possible way to improve the situation is the consolidation of the computational operations, leading to the sequential processing of some rectangular submatrices of the matrix </a:t>
            </a:r>
            <a:r>
              <a:rPr lang="en-US" i="1" dirty="0"/>
              <a:t>A</a:t>
            </a:r>
            <a:r>
              <a:rPr lang="en-US" dirty="0"/>
              <a:t>. </a:t>
            </a:r>
            <a:endParaRPr lang="en-US" dirty="0">
              <a:latin typeface="Times New Roman" pitchFamily="18" charset="0"/>
            </a:endParaRPr>
          </a:p>
        </p:txBody>
      </p:sp>
      <p:sp>
        <p:nvSpPr>
          <p:cNvPr id="26630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6631" name="Rectangle 5"/>
          <p:cNvSpPr>
            <a:spLocks noChangeArrowheads="1"/>
          </p:cNvSpPr>
          <p:nvPr/>
        </p:nvSpPr>
        <p:spPr bwMode="auto">
          <a:xfrm>
            <a:off x="0" y="4286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6632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6633" name="Rectangle 7"/>
          <p:cNvSpPr>
            <a:spLocks noChangeArrowheads="1"/>
          </p:cNvSpPr>
          <p:nvPr/>
        </p:nvSpPr>
        <p:spPr bwMode="auto">
          <a:xfrm>
            <a:off x="0" y="4286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6634" name="Rectangle 8"/>
          <p:cNvSpPr>
            <a:spLocks noChangeArrowheads="1"/>
          </p:cNvSpPr>
          <p:nvPr/>
        </p:nvSpPr>
        <p:spPr bwMode="auto">
          <a:xfrm>
            <a:off x="0" y="2957513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6635" name="Rectangle 9"/>
          <p:cNvSpPr>
            <a:spLocks noChangeArrowheads="1"/>
          </p:cNvSpPr>
          <p:nvPr/>
        </p:nvSpPr>
        <p:spPr bwMode="auto">
          <a:xfrm>
            <a:off x="0" y="33147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3" name="Дата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49E2D5-AAC5-4873-B1DD-F45494D063D0}" type="slidenum">
              <a:rPr lang="ru-RU" smtClean="0"/>
              <a:pPr>
                <a:defRPr/>
              </a:pPr>
              <a:t>18</a:t>
            </a:fld>
            <a:r>
              <a:rPr lang="ru-RU" smtClean="0"/>
              <a:t> </a:t>
            </a:r>
            <a:endParaRPr lang="ru-RU" dirty="0"/>
          </a:p>
        </p:txBody>
      </p:sp>
      <p:sp>
        <p:nvSpPr>
          <p:cNvPr id="15" name="Нижний колонтитул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Cholesky factorization for systems with symmetric positive definite matrix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8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2800" dirty="0"/>
              <a:t>Block algorithm</a:t>
            </a:r>
            <a:endParaRPr lang="ru-RU" sz="2800" dirty="0" smtClean="0"/>
          </a:p>
        </p:txBody>
      </p:sp>
      <p:sp>
        <p:nvSpPr>
          <p:cNvPr id="8199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137650" cy="4968875"/>
          </a:xfrm>
        </p:spPr>
        <p:txBody>
          <a:bodyPr/>
          <a:lstStyle/>
          <a:p>
            <a:r>
              <a:rPr lang="en-US" dirty="0" smtClean="0"/>
              <a:t>The factorization is executed by means of overwriting of the source matrix to the elements of the required factor </a:t>
            </a:r>
            <a:r>
              <a:rPr lang="en-US" i="1" dirty="0" smtClean="0"/>
              <a:t>L</a:t>
            </a:r>
            <a:r>
              <a:rPr lang="ru-RU" dirty="0" smtClean="0"/>
              <a:t> </a:t>
            </a:r>
            <a:r>
              <a:rPr lang="en-US" dirty="0" smtClean="0"/>
              <a:t>top-down by blocks.</a:t>
            </a:r>
          </a:p>
          <a:p>
            <a:r>
              <a:rPr lang="en-US" dirty="0" smtClean="0"/>
              <a:t>Let </a:t>
            </a:r>
            <a:r>
              <a:rPr lang="en-US" i="1" dirty="0" smtClean="0">
                <a:latin typeface="Times New Roman" pitchFamily="18" charset="0"/>
              </a:rPr>
              <a:t>r</a:t>
            </a:r>
            <a:r>
              <a:rPr lang="en-US" dirty="0" smtClean="0">
                <a:latin typeface="Times New Roman" pitchFamily="18" charset="0"/>
              </a:rPr>
              <a:t> </a:t>
            </a:r>
            <a:r>
              <a:rPr lang="en-US" dirty="0" smtClean="0"/>
              <a:t>be the block size. Then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en-US" dirty="0" smtClean="0"/>
              <a:t>where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baseline="-25000" dirty="0" smtClean="0">
                <a:latin typeface="Times New Roman" pitchFamily="18" charset="0"/>
                <a:cs typeface="Times New Roman" pitchFamily="18" charset="0"/>
              </a:rPr>
              <a:t>11</a:t>
            </a:r>
            <a:r>
              <a:rPr lang="ru-RU" dirty="0" smtClean="0"/>
              <a:t> </a:t>
            </a:r>
            <a:r>
              <a:rPr lang="en-US" dirty="0" smtClean="0"/>
              <a:t>is a </a:t>
            </a:r>
            <a:r>
              <a:rPr lang="en-US" dirty="0" err="1" smtClean="0"/>
              <a:t>submatrix</a:t>
            </a:r>
            <a:r>
              <a:rPr lang="en-US" dirty="0" smtClean="0"/>
              <a:t> of the matrix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dirty="0" smtClean="0"/>
              <a:t> </a:t>
            </a:r>
            <a:r>
              <a:rPr lang="en-US" dirty="0" smtClean="0"/>
              <a:t>of size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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dirty="0" smtClean="0"/>
              <a:t>,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baseline="-25000" dirty="0" smtClean="0">
                <a:latin typeface="Times New Roman" pitchFamily="18" charset="0"/>
                <a:cs typeface="Times New Roman" pitchFamily="18" charset="0"/>
              </a:rPr>
              <a:t>21</a:t>
            </a:r>
            <a:r>
              <a:rPr lang="ru-RU" dirty="0" smtClean="0"/>
              <a:t> </a:t>
            </a:r>
            <a:r>
              <a:rPr lang="en-US" dirty="0" smtClean="0"/>
              <a:t>is </a:t>
            </a:r>
            <a:r>
              <a:rPr lang="en-US" dirty="0"/>
              <a:t>a </a:t>
            </a:r>
            <a:r>
              <a:rPr lang="en-US" dirty="0" err="1"/>
              <a:t>submatrix</a:t>
            </a:r>
            <a:r>
              <a:rPr lang="en-US" dirty="0"/>
              <a:t> of the matrix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dirty="0"/>
              <a:t> </a:t>
            </a:r>
            <a:r>
              <a:rPr lang="en-US" dirty="0"/>
              <a:t>of size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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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baseline="-25000" dirty="0" smtClean="0">
                <a:latin typeface="Times New Roman" pitchFamily="18" charset="0"/>
                <a:cs typeface="Times New Roman" pitchFamily="18" charset="0"/>
              </a:rPr>
              <a:t>22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ym typeface="Symbol" pitchFamily="18" charset="2"/>
              </a:rPr>
              <a:t></a:t>
            </a:r>
            <a:r>
              <a:rPr lang="ru-RU" dirty="0" smtClean="0"/>
              <a:t> </a:t>
            </a:r>
            <a:r>
              <a:rPr lang="en-US" dirty="0" smtClean="0"/>
              <a:t>of size</a:t>
            </a:r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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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>
              <a:buNone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u-RU" baseline="-25000" dirty="0" smtClean="0">
                <a:latin typeface="Times New Roman" pitchFamily="18" charset="0"/>
                <a:cs typeface="Times New Roman" pitchFamily="18" charset="0"/>
              </a:rPr>
              <a:t>11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u-RU" baseline="-25000" dirty="0" smtClean="0">
                <a:latin typeface="Times New Roman" pitchFamily="18" charset="0"/>
                <a:cs typeface="Times New Roman" pitchFamily="18" charset="0"/>
              </a:rPr>
              <a:t>21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u-RU" baseline="-25000" dirty="0" smtClean="0">
                <a:latin typeface="Times New Roman" pitchFamily="18" charset="0"/>
                <a:cs typeface="Times New Roman" pitchFamily="18" charset="0"/>
              </a:rPr>
              <a:t>22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ym typeface="Symbol" pitchFamily="18" charset="2"/>
              </a:rPr>
              <a:t></a:t>
            </a:r>
            <a:r>
              <a:rPr lang="en-US" dirty="0" smtClean="0">
                <a:sym typeface="Symbol" pitchFamily="18" charset="2"/>
              </a:rPr>
              <a:t> the </a:t>
            </a:r>
            <a:r>
              <a:rPr lang="en-US" dirty="0" err="1" smtClean="0">
                <a:sym typeface="Symbol" pitchFamily="18" charset="2"/>
              </a:rPr>
              <a:t>submatrices</a:t>
            </a:r>
            <a:r>
              <a:rPr lang="en-US" dirty="0" smtClean="0">
                <a:sym typeface="Symbol" pitchFamily="18" charset="2"/>
              </a:rPr>
              <a:t> of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L </a:t>
            </a:r>
            <a:r>
              <a:rPr lang="en-US" dirty="0" smtClean="0">
                <a:sym typeface="Symbol" pitchFamily="18" charset="2"/>
              </a:rPr>
              <a:t>of the corresponding sizes</a:t>
            </a:r>
            <a:r>
              <a:rPr lang="en-US" i="1" dirty="0" smtClean="0"/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ru-RU" dirty="0" smtClean="0"/>
              <a:t> </a:t>
            </a:r>
            <a:endParaRPr lang="en-US" dirty="0" smtClean="0"/>
          </a:p>
        </p:txBody>
      </p:sp>
      <p:sp>
        <p:nvSpPr>
          <p:cNvPr id="8200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8201" name="Rectangle 5"/>
          <p:cNvSpPr>
            <a:spLocks noChangeArrowheads="1"/>
          </p:cNvSpPr>
          <p:nvPr/>
        </p:nvSpPr>
        <p:spPr bwMode="auto">
          <a:xfrm>
            <a:off x="0" y="4286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8202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8203" name="Rectangle 7"/>
          <p:cNvSpPr>
            <a:spLocks noChangeArrowheads="1"/>
          </p:cNvSpPr>
          <p:nvPr/>
        </p:nvSpPr>
        <p:spPr bwMode="auto">
          <a:xfrm>
            <a:off x="0" y="4286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8204" name="Rectangle 8"/>
          <p:cNvSpPr>
            <a:spLocks noChangeArrowheads="1"/>
          </p:cNvSpPr>
          <p:nvPr/>
        </p:nvSpPr>
        <p:spPr bwMode="auto">
          <a:xfrm>
            <a:off x="0" y="2957513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8205" name="Rectangle 9"/>
          <p:cNvSpPr>
            <a:spLocks noChangeArrowheads="1"/>
          </p:cNvSpPr>
          <p:nvPr/>
        </p:nvSpPr>
        <p:spPr bwMode="auto">
          <a:xfrm>
            <a:off x="0" y="33147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8206" name="Rectangle 2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8194" name="Object 1"/>
          <p:cNvGraphicFramePr>
            <a:graphicFrameLocks noChangeAspect="1"/>
          </p:cNvGraphicFramePr>
          <p:nvPr/>
        </p:nvGraphicFramePr>
        <p:xfrm>
          <a:off x="2073275" y="2924175"/>
          <a:ext cx="1979613" cy="960438"/>
        </p:xfrm>
        <a:graphic>
          <a:graphicData uri="http://schemas.openxmlformats.org/presentationml/2006/ole">
            <p:oleObj spid="_x0000_s8250" name="Формула" r:id="rId3" imgW="1002865" imgH="482391" progId="Equation.3">
              <p:embed/>
            </p:oleObj>
          </a:graphicData>
        </a:graphic>
      </p:graphicFrame>
      <p:sp>
        <p:nvSpPr>
          <p:cNvPr id="8207" name="Rectangle 4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8195" name="Object 3"/>
          <p:cNvGraphicFramePr>
            <a:graphicFrameLocks noChangeAspect="1"/>
          </p:cNvGraphicFramePr>
          <p:nvPr/>
        </p:nvGraphicFramePr>
        <p:xfrm>
          <a:off x="5024438" y="2924175"/>
          <a:ext cx="1939925" cy="960438"/>
        </p:xfrm>
        <a:graphic>
          <a:graphicData uri="http://schemas.openxmlformats.org/presentationml/2006/ole">
            <p:oleObj spid="_x0000_s8251" name="Формула" r:id="rId4" imgW="977476" imgH="482391" progId="Equation.3">
              <p:embed/>
            </p:oleObj>
          </a:graphicData>
        </a:graphic>
      </p:graphicFrame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49E2D5-AAC5-4873-B1DD-F45494D063D0}" type="slidenum">
              <a:rPr lang="ru-RU" smtClean="0"/>
              <a:pPr>
                <a:defRPr/>
              </a:pPr>
              <a:t>19</a:t>
            </a:fld>
            <a:r>
              <a:rPr lang="ru-RU" smtClean="0"/>
              <a:t> </a:t>
            </a:r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Cholesky factorization for systems with symmetric positive definite matrix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  <a:endParaRPr lang="ru-RU" dirty="0" smtClean="0"/>
          </a:p>
        </p:txBody>
      </p:sp>
      <p:sp>
        <p:nvSpPr>
          <p:cNvPr id="1843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Problem statement</a:t>
            </a:r>
            <a:endParaRPr lang="ru-RU" dirty="0"/>
          </a:p>
          <a:p>
            <a:r>
              <a:rPr lang="en-US" dirty="0" smtClean="0"/>
              <a:t>Cholesky factorization</a:t>
            </a:r>
            <a:endParaRPr lang="ru-RU" dirty="0" smtClean="0"/>
          </a:p>
          <a:p>
            <a:pPr lvl="1"/>
            <a:r>
              <a:rPr lang="en-US" sz="2200" dirty="0" err="1" smtClean="0"/>
              <a:t>Columnwise</a:t>
            </a:r>
            <a:r>
              <a:rPr lang="en-US" sz="2200" dirty="0" smtClean="0"/>
              <a:t> algorithm</a:t>
            </a:r>
            <a:endParaRPr lang="ru-RU" sz="2200" dirty="0" smtClean="0"/>
          </a:p>
          <a:p>
            <a:pPr lvl="1"/>
            <a:r>
              <a:rPr lang="en-US" sz="2200" dirty="0" err="1" smtClean="0"/>
              <a:t>Rowwise</a:t>
            </a:r>
            <a:r>
              <a:rPr lang="en-US" sz="2200" dirty="0" smtClean="0"/>
              <a:t> </a:t>
            </a:r>
            <a:r>
              <a:rPr lang="en-US" sz="2200" dirty="0"/>
              <a:t>algorithm</a:t>
            </a:r>
            <a:endParaRPr lang="ru-RU" sz="2200" dirty="0" smtClean="0"/>
          </a:p>
          <a:p>
            <a:pPr lvl="1"/>
            <a:r>
              <a:rPr lang="en-US" sz="2200" dirty="0" smtClean="0"/>
              <a:t>Complexity estimate</a:t>
            </a:r>
            <a:endParaRPr lang="ru-RU" sz="2200" dirty="0" smtClean="0"/>
          </a:p>
          <a:p>
            <a:pPr lvl="1"/>
            <a:r>
              <a:rPr lang="en-US" sz="2200" dirty="0" smtClean="0"/>
              <a:t>Computational error of decomposition</a:t>
            </a:r>
            <a:endParaRPr lang="ru-RU" sz="2200" dirty="0" smtClean="0"/>
          </a:p>
          <a:p>
            <a:r>
              <a:rPr lang="en-US" dirty="0" smtClean="0"/>
              <a:t>Method </a:t>
            </a:r>
            <a:r>
              <a:rPr lang="en-US" dirty="0"/>
              <a:t>parallelization</a:t>
            </a:r>
            <a:endParaRPr lang="ru-RU" dirty="0"/>
          </a:p>
          <a:p>
            <a:pPr lvl="1"/>
            <a:r>
              <a:rPr lang="en-US" sz="2200" dirty="0"/>
              <a:t>Efficiency estimate</a:t>
            </a:r>
            <a:endParaRPr lang="ru-RU" sz="2200" dirty="0" smtClean="0"/>
          </a:p>
          <a:p>
            <a:pPr lvl="1"/>
            <a:r>
              <a:rPr lang="en-US" sz="2200" dirty="0" smtClean="0"/>
              <a:t>Block algorithm</a:t>
            </a:r>
            <a:endParaRPr lang="ru-RU" sz="2200" dirty="0" smtClean="0"/>
          </a:p>
          <a:p>
            <a:r>
              <a:rPr lang="en-US" dirty="0"/>
              <a:t>Experiments results</a:t>
            </a:r>
            <a:endParaRPr lang="ru-RU" dirty="0"/>
          </a:p>
          <a:p>
            <a:endParaRPr lang="ru-RU" dirty="0" smtClean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49E2D5-AAC5-4873-B1DD-F45494D063D0}" type="slidenum">
              <a:rPr lang="ru-RU" smtClean="0"/>
              <a:pPr>
                <a:defRPr/>
              </a:pPr>
              <a:t>2</a:t>
            </a:fld>
            <a:r>
              <a:rPr lang="ru-RU" smtClean="0"/>
              <a:t> </a:t>
            </a:r>
            <a:endParaRPr lang="ru-RU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Cholesky factorization for systems with symmetric positive definite matrix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4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2800" dirty="0"/>
              <a:t>Block algorithm</a:t>
            </a:r>
            <a:endParaRPr lang="ru-RU" sz="2800" dirty="0" smtClean="0"/>
          </a:p>
        </p:txBody>
      </p:sp>
      <p:sp>
        <p:nvSpPr>
          <p:cNvPr id="9225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137650" cy="4968875"/>
          </a:xfrm>
        </p:spPr>
        <p:txBody>
          <a:bodyPr/>
          <a:lstStyle/>
          <a:p>
            <a:r>
              <a:rPr lang="en-US" dirty="0" smtClean="0"/>
              <a:t>Let us determine the connection between the blocks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L </a:t>
            </a:r>
            <a:r>
              <a:rPr lang="en-US" dirty="0" smtClean="0">
                <a:cs typeface="Times New Roman" pitchFamily="18" charset="0"/>
              </a:rPr>
              <a:t>and</a:t>
            </a:r>
            <a:r>
              <a:rPr lang="ru-RU" dirty="0" smtClean="0"/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Font typeface="Wingdings" pitchFamily="2" charset="2"/>
              <a:buNone/>
            </a:pPr>
            <a:r>
              <a:rPr lang="en-US" dirty="0" smtClean="0"/>
              <a:t>From here we derive</a:t>
            </a:r>
            <a:endParaRPr lang="ru-RU" dirty="0" smtClean="0"/>
          </a:p>
          <a:p>
            <a:pPr>
              <a:buFont typeface="Wingdings" pitchFamily="2" charset="2"/>
              <a:buNone/>
            </a:pPr>
            <a:endParaRPr lang="ru-RU" dirty="0" smtClean="0"/>
          </a:p>
          <a:p>
            <a:pPr>
              <a:buFont typeface="Wingdings" pitchFamily="2" charset="2"/>
              <a:buNone/>
            </a:pPr>
            <a:endParaRPr lang="ru-RU" sz="1000" dirty="0" smtClean="0"/>
          </a:p>
          <a:p>
            <a:r>
              <a:rPr lang="en-US" dirty="0" smtClean="0"/>
              <a:t>Using these matrix equations the block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u-RU" baseline="-25000" dirty="0" smtClean="0">
                <a:latin typeface="Times New Roman" pitchFamily="18" charset="0"/>
                <a:cs typeface="Times New Roman" pitchFamily="18" charset="0"/>
              </a:rPr>
              <a:t>11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u-RU" baseline="-25000" dirty="0" smtClean="0">
                <a:latin typeface="Times New Roman" pitchFamily="18" charset="0"/>
                <a:cs typeface="Times New Roman" pitchFamily="18" charset="0"/>
              </a:rPr>
              <a:t>21</a:t>
            </a:r>
            <a:r>
              <a:rPr lang="en-US" dirty="0" smtClean="0"/>
              <a:t> could be obtained.</a:t>
            </a:r>
          </a:p>
          <a:p>
            <a:pPr>
              <a:buFont typeface="Wingdings" pitchFamily="2" charset="2"/>
              <a:buNone/>
            </a:pPr>
            <a:r>
              <a:rPr lang="ru-RU" dirty="0" smtClean="0"/>
              <a:t> </a:t>
            </a:r>
            <a:endParaRPr lang="en-US" dirty="0" smtClean="0"/>
          </a:p>
        </p:txBody>
      </p:sp>
      <p:sp>
        <p:nvSpPr>
          <p:cNvPr id="9226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227" name="Rectangle 5"/>
          <p:cNvSpPr>
            <a:spLocks noChangeArrowheads="1"/>
          </p:cNvSpPr>
          <p:nvPr/>
        </p:nvSpPr>
        <p:spPr bwMode="auto">
          <a:xfrm>
            <a:off x="0" y="4286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228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229" name="Rectangle 7"/>
          <p:cNvSpPr>
            <a:spLocks noChangeArrowheads="1"/>
          </p:cNvSpPr>
          <p:nvPr/>
        </p:nvSpPr>
        <p:spPr bwMode="auto">
          <a:xfrm>
            <a:off x="0" y="4286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230" name="Rectangle 8"/>
          <p:cNvSpPr>
            <a:spLocks noChangeArrowheads="1"/>
          </p:cNvSpPr>
          <p:nvPr/>
        </p:nvSpPr>
        <p:spPr bwMode="auto">
          <a:xfrm>
            <a:off x="0" y="2957513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231" name="Rectangle 9"/>
          <p:cNvSpPr>
            <a:spLocks noChangeArrowheads="1"/>
          </p:cNvSpPr>
          <p:nvPr/>
        </p:nvSpPr>
        <p:spPr bwMode="auto">
          <a:xfrm>
            <a:off x="0" y="33147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232" name="Rectangle 2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233" name="Rectangle 4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234" name="Rectangle 5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9218" name="Object 4"/>
          <p:cNvGraphicFramePr>
            <a:graphicFrameLocks noChangeAspect="1"/>
          </p:cNvGraphicFramePr>
          <p:nvPr/>
        </p:nvGraphicFramePr>
        <p:xfrm>
          <a:off x="1116013" y="1844675"/>
          <a:ext cx="7742237" cy="960438"/>
        </p:xfrm>
        <a:graphic>
          <a:graphicData uri="http://schemas.openxmlformats.org/presentationml/2006/ole">
            <p:oleObj spid="_x0000_s9330" name="Формула" r:id="rId3" imgW="3911600" imgH="482600" progId="Equation.3">
              <p:embed/>
            </p:oleObj>
          </a:graphicData>
        </a:graphic>
      </p:graphicFrame>
      <p:graphicFrame>
        <p:nvGraphicFramePr>
          <p:cNvPr id="9219" name="Object 8"/>
          <p:cNvGraphicFramePr>
            <a:graphicFrameLocks noChangeAspect="1"/>
          </p:cNvGraphicFramePr>
          <p:nvPr/>
        </p:nvGraphicFramePr>
        <p:xfrm>
          <a:off x="1136650" y="3500438"/>
          <a:ext cx="1446213" cy="457200"/>
        </p:xfrm>
        <a:graphic>
          <a:graphicData uri="http://schemas.openxmlformats.org/presentationml/2006/ole">
            <p:oleObj spid="_x0000_s9331" name="Формула" r:id="rId4" imgW="723586" imgH="228501" progId="Equation.3">
              <p:embed/>
            </p:oleObj>
          </a:graphicData>
        </a:graphic>
      </p:graphicFrame>
      <p:graphicFrame>
        <p:nvGraphicFramePr>
          <p:cNvPr id="9220" name="Object 7"/>
          <p:cNvGraphicFramePr>
            <a:graphicFrameLocks noChangeAspect="1"/>
          </p:cNvGraphicFramePr>
          <p:nvPr/>
        </p:nvGraphicFramePr>
        <p:xfrm>
          <a:off x="2936875" y="3508375"/>
          <a:ext cx="1504950" cy="457200"/>
        </p:xfrm>
        <a:graphic>
          <a:graphicData uri="http://schemas.openxmlformats.org/presentationml/2006/ole">
            <p:oleObj spid="_x0000_s9332" name="Формула" r:id="rId5" imgW="749300" imgH="228600" progId="Equation.3">
              <p:embed/>
            </p:oleObj>
          </a:graphicData>
        </a:graphic>
      </p:graphicFrame>
      <p:graphicFrame>
        <p:nvGraphicFramePr>
          <p:cNvPr id="9221" name="Object 6"/>
          <p:cNvGraphicFramePr>
            <a:graphicFrameLocks noChangeAspect="1"/>
          </p:cNvGraphicFramePr>
          <p:nvPr/>
        </p:nvGraphicFramePr>
        <p:xfrm>
          <a:off x="4881563" y="3530600"/>
          <a:ext cx="2590800" cy="457200"/>
        </p:xfrm>
        <a:graphic>
          <a:graphicData uri="http://schemas.openxmlformats.org/presentationml/2006/ole">
            <p:oleObj spid="_x0000_s9333" name="Формула" r:id="rId6" imgW="1295400" imgH="228600" progId="Equation.3">
              <p:embed/>
            </p:oleObj>
          </a:graphicData>
        </a:graphic>
      </p:graphicFrame>
      <p:sp>
        <p:nvSpPr>
          <p:cNvPr id="20" name="Дата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21" name="Номер слайда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49E2D5-AAC5-4873-B1DD-F45494D063D0}" type="slidenum">
              <a:rPr lang="ru-RU" smtClean="0"/>
              <a:pPr>
                <a:defRPr/>
              </a:pPr>
              <a:t>20</a:t>
            </a:fld>
            <a:r>
              <a:rPr lang="ru-RU" smtClean="0"/>
              <a:t> </a:t>
            </a:r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Cholesky factorization for systems with symmetric positive definite matrix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7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2800" dirty="0"/>
              <a:t>Block algorithm</a:t>
            </a:r>
            <a:endParaRPr lang="ru-RU" sz="2800" dirty="0" smtClean="0"/>
          </a:p>
        </p:txBody>
      </p:sp>
      <p:sp>
        <p:nvSpPr>
          <p:cNvPr id="13318" name="Содержимое 2"/>
          <p:cNvSpPr>
            <a:spLocks noGrp="1"/>
          </p:cNvSpPr>
          <p:nvPr>
            <p:ph idx="4294967295"/>
          </p:nvPr>
        </p:nvSpPr>
        <p:spPr>
          <a:xfrm>
            <a:off x="415925" y="1268413"/>
            <a:ext cx="9137650" cy="49688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The block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u-RU" baseline="-25000" dirty="0" smtClean="0">
                <a:latin typeface="Times New Roman" pitchFamily="18" charset="0"/>
                <a:cs typeface="Times New Roman" pitchFamily="18" charset="0"/>
              </a:rPr>
              <a:t>11</a:t>
            </a:r>
            <a:r>
              <a:rPr lang="ru-RU" dirty="0" smtClean="0"/>
              <a:t> </a:t>
            </a:r>
            <a:r>
              <a:rPr lang="en-US" dirty="0" smtClean="0"/>
              <a:t>may be derived with the help of the standard algorithm because the formula                   corresponds to the Cholesky factorization for the matrix</a:t>
            </a:r>
            <a:r>
              <a:rPr lang="ru-RU" dirty="0" smtClean="0"/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baseline="-25000" dirty="0" smtClean="0">
                <a:latin typeface="Times New Roman" pitchFamily="18" charset="0"/>
                <a:cs typeface="Times New Roman" pitchFamily="18" charset="0"/>
              </a:rPr>
              <a:t>11</a:t>
            </a:r>
            <a:r>
              <a:rPr lang="ru-RU" dirty="0" smtClean="0"/>
              <a:t>.</a:t>
            </a:r>
          </a:p>
          <a:p>
            <a:pPr>
              <a:defRPr/>
            </a:pPr>
            <a:r>
              <a:rPr lang="en-US" dirty="0" smtClean="0"/>
              <a:t>The block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u-RU" baseline="-25000" dirty="0" smtClean="0">
                <a:latin typeface="Times New Roman" pitchFamily="18" charset="0"/>
                <a:cs typeface="Times New Roman" pitchFamily="18" charset="0"/>
              </a:rPr>
              <a:t>21</a:t>
            </a:r>
            <a:r>
              <a:rPr lang="ru-RU" dirty="0" smtClean="0"/>
              <a:t> </a:t>
            </a:r>
            <a:r>
              <a:rPr lang="en-US" dirty="0" smtClean="0"/>
              <a:t>may be obtained from the correlation</a:t>
            </a:r>
            <a:endParaRPr lang="ru-RU" dirty="0" smtClean="0"/>
          </a:p>
          <a:p>
            <a:pPr>
              <a:defRPr/>
            </a:pPr>
            <a:endParaRPr lang="ru-RU" dirty="0" smtClean="0"/>
          </a:p>
          <a:p>
            <a:pPr>
              <a:buFont typeface="Wingdings" pitchFamily="2" charset="2"/>
              <a:buNone/>
              <a:defRPr/>
            </a:pPr>
            <a:r>
              <a:rPr lang="ru-RU" dirty="0" smtClean="0"/>
              <a:t>	</a:t>
            </a:r>
            <a:r>
              <a:rPr lang="en-US" dirty="0" smtClean="0"/>
              <a:t>as a solution of the triangular system (since         is triangular matrix) with several right-hand sides</a:t>
            </a:r>
            <a:r>
              <a:rPr lang="ru-RU" dirty="0" smtClean="0"/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baseline="-25000" dirty="0" smtClean="0">
                <a:latin typeface="Times New Roman" pitchFamily="18" charset="0"/>
                <a:cs typeface="Times New Roman" pitchFamily="18" charset="0"/>
              </a:rPr>
              <a:t>21</a:t>
            </a:r>
            <a:r>
              <a:rPr lang="ru-RU" dirty="0" smtClean="0"/>
              <a:t>.</a:t>
            </a:r>
            <a:r>
              <a:rPr lang="en-US" dirty="0" smtClean="0"/>
              <a:t> The block algorithm considered before could be applied for this</a:t>
            </a:r>
            <a:r>
              <a:rPr lang="ru-RU" dirty="0" smtClean="0"/>
              <a:t>. </a:t>
            </a:r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sz="1000" dirty="0" smtClean="0"/>
          </a:p>
          <a:p>
            <a:pPr>
              <a:buFont typeface="Wingdings" pitchFamily="2" charset="2"/>
              <a:buNone/>
              <a:defRPr/>
            </a:pPr>
            <a:r>
              <a:rPr lang="ru-RU" sz="1000" i="1" kern="800" dirty="0" smtClean="0">
                <a:latin typeface="Times New Roman"/>
              </a:rPr>
              <a:t>	</a:t>
            </a:r>
            <a:r>
              <a:rPr lang="ru-RU" i="1" kern="800" dirty="0" smtClean="0">
                <a:latin typeface="Times New Roman"/>
              </a:rPr>
              <a:t>	</a:t>
            </a:r>
            <a:endParaRPr lang="en-US" dirty="0" smtClean="0"/>
          </a:p>
        </p:txBody>
      </p:sp>
      <p:sp>
        <p:nvSpPr>
          <p:cNvPr id="10249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0250" name="Rectangle 5"/>
          <p:cNvSpPr>
            <a:spLocks noChangeArrowheads="1"/>
          </p:cNvSpPr>
          <p:nvPr/>
        </p:nvSpPr>
        <p:spPr bwMode="auto">
          <a:xfrm>
            <a:off x="0" y="4286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0251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0252" name="Rectangle 7"/>
          <p:cNvSpPr>
            <a:spLocks noChangeArrowheads="1"/>
          </p:cNvSpPr>
          <p:nvPr/>
        </p:nvSpPr>
        <p:spPr bwMode="auto">
          <a:xfrm>
            <a:off x="0" y="4286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0253" name="Rectangle 8"/>
          <p:cNvSpPr>
            <a:spLocks noChangeArrowheads="1"/>
          </p:cNvSpPr>
          <p:nvPr/>
        </p:nvSpPr>
        <p:spPr bwMode="auto">
          <a:xfrm>
            <a:off x="0" y="2957513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0254" name="Rectangle 9"/>
          <p:cNvSpPr>
            <a:spLocks noChangeArrowheads="1"/>
          </p:cNvSpPr>
          <p:nvPr/>
        </p:nvSpPr>
        <p:spPr bwMode="auto">
          <a:xfrm>
            <a:off x="0" y="33147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0255" name="Rectangle 2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0256" name="Rectangle 4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0257" name="Rectangle 5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0242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114894405"/>
              </p:ext>
            </p:extLst>
          </p:nvPr>
        </p:nvGraphicFramePr>
        <p:xfrm>
          <a:off x="5090964" y="1663700"/>
          <a:ext cx="1446212" cy="457200"/>
        </p:xfrm>
        <a:graphic>
          <a:graphicData uri="http://schemas.openxmlformats.org/presentationml/2006/ole">
            <p:oleObj spid="_x0000_s10326" name="Формула" r:id="rId3" imgW="723586" imgH="228501" progId="Equation.3">
              <p:embed/>
            </p:oleObj>
          </a:graphicData>
        </a:graphic>
      </p:graphicFrame>
      <p:sp>
        <p:nvSpPr>
          <p:cNvPr id="10258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0259" name="Rectangle 12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0243" name="Object 7"/>
          <p:cNvGraphicFramePr>
            <a:graphicFrameLocks noChangeAspect="1"/>
          </p:cNvGraphicFramePr>
          <p:nvPr/>
        </p:nvGraphicFramePr>
        <p:xfrm>
          <a:off x="3094038" y="2852738"/>
          <a:ext cx="1479550" cy="457200"/>
        </p:xfrm>
        <a:graphic>
          <a:graphicData uri="http://schemas.openxmlformats.org/presentationml/2006/ole">
            <p:oleObj spid="_x0000_s10327" name="Формула" r:id="rId4" imgW="736600" imgH="228600" progId="Equation.3">
              <p:embed/>
            </p:oleObj>
          </a:graphicData>
        </a:graphic>
      </p:graphicFrame>
      <p:graphicFrame>
        <p:nvGraphicFramePr>
          <p:cNvPr id="1024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721850975"/>
              </p:ext>
            </p:extLst>
          </p:nvPr>
        </p:nvGraphicFramePr>
        <p:xfrm>
          <a:off x="6897216" y="3332163"/>
          <a:ext cx="407987" cy="457200"/>
        </p:xfrm>
        <a:graphic>
          <a:graphicData uri="http://schemas.openxmlformats.org/presentationml/2006/ole">
            <p:oleObj spid="_x0000_s10328" name="Формула" r:id="rId5" imgW="203112" imgH="228501" progId="Equation.3">
              <p:embed/>
            </p:oleObj>
          </a:graphicData>
        </a:graphic>
      </p:graphicFrame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49E2D5-AAC5-4873-B1DD-F45494D063D0}" type="slidenum">
              <a:rPr lang="ru-RU" smtClean="0"/>
              <a:pPr>
                <a:defRPr/>
              </a:pPr>
              <a:t>21</a:t>
            </a:fld>
            <a:r>
              <a:rPr lang="ru-RU" smtClean="0"/>
              <a:t> </a:t>
            </a:r>
            <a:endParaRPr lang="ru-RU" dirty="0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Cholesky factorization for systems with symmetric positive definite matrix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1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2800" dirty="0"/>
              <a:t>Block algorithm</a:t>
            </a:r>
            <a:endParaRPr lang="ru-RU" sz="2800" dirty="0" smtClean="0"/>
          </a:p>
        </p:txBody>
      </p:sp>
      <p:sp>
        <p:nvSpPr>
          <p:cNvPr id="11272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137650" cy="4968875"/>
          </a:xfrm>
        </p:spPr>
        <p:txBody>
          <a:bodyPr/>
          <a:lstStyle/>
          <a:p>
            <a:r>
              <a:rPr lang="en-US" dirty="0" smtClean="0"/>
              <a:t>Later, calculate the reduced matrix         as</a:t>
            </a:r>
            <a:r>
              <a:rPr lang="ru-RU" dirty="0" smtClean="0"/>
              <a:t> </a:t>
            </a:r>
          </a:p>
          <a:p>
            <a:endParaRPr lang="ru-RU" dirty="0" smtClean="0"/>
          </a:p>
          <a:p>
            <a:r>
              <a:rPr lang="en-US" dirty="0" smtClean="0"/>
              <a:t>The Cholesky factor for the matrix          coincides with the required block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u-RU" baseline="-25000" dirty="0" smtClean="0">
                <a:latin typeface="Times New Roman" pitchFamily="18" charset="0"/>
                <a:cs typeface="Times New Roman" pitchFamily="18" charset="0"/>
              </a:rPr>
              <a:t>22</a:t>
            </a:r>
            <a:r>
              <a:rPr lang="ru-RU" dirty="0" smtClean="0"/>
              <a:t>, </a:t>
            </a:r>
            <a:r>
              <a:rPr lang="en-US" dirty="0" smtClean="0"/>
              <a:t>and to determine it the described algorithm could be applied recursively</a:t>
            </a:r>
            <a:r>
              <a:rPr lang="ru-RU" dirty="0" smtClean="0"/>
              <a:t>.</a:t>
            </a:r>
          </a:p>
        </p:txBody>
      </p:sp>
      <p:sp>
        <p:nvSpPr>
          <p:cNvPr id="11273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1274" name="Rectangle 5"/>
          <p:cNvSpPr>
            <a:spLocks noChangeArrowheads="1"/>
          </p:cNvSpPr>
          <p:nvPr/>
        </p:nvSpPr>
        <p:spPr bwMode="auto">
          <a:xfrm>
            <a:off x="0" y="4286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1275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1276" name="Rectangle 7"/>
          <p:cNvSpPr>
            <a:spLocks noChangeArrowheads="1"/>
          </p:cNvSpPr>
          <p:nvPr/>
        </p:nvSpPr>
        <p:spPr bwMode="auto">
          <a:xfrm>
            <a:off x="0" y="4286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1277" name="Rectangle 8"/>
          <p:cNvSpPr>
            <a:spLocks noChangeArrowheads="1"/>
          </p:cNvSpPr>
          <p:nvPr/>
        </p:nvSpPr>
        <p:spPr bwMode="auto">
          <a:xfrm>
            <a:off x="0" y="2957513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1278" name="Rectangle 9"/>
          <p:cNvSpPr>
            <a:spLocks noChangeArrowheads="1"/>
          </p:cNvSpPr>
          <p:nvPr/>
        </p:nvSpPr>
        <p:spPr bwMode="auto">
          <a:xfrm>
            <a:off x="0" y="33147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1279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1266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417669861"/>
              </p:ext>
            </p:extLst>
          </p:nvPr>
        </p:nvGraphicFramePr>
        <p:xfrm>
          <a:off x="5745088" y="1196975"/>
          <a:ext cx="463550" cy="482600"/>
        </p:xfrm>
        <a:graphic>
          <a:graphicData uri="http://schemas.openxmlformats.org/presentationml/2006/ole">
            <p:oleObj spid="_x0000_s11350" name="Формула" r:id="rId3" imgW="228600" imgH="241300" progId="Equation.3">
              <p:embed/>
            </p:oleObj>
          </a:graphicData>
        </a:graphic>
      </p:graphicFrame>
      <p:sp>
        <p:nvSpPr>
          <p:cNvPr id="11280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1267" name="Object 3"/>
          <p:cNvGraphicFramePr>
            <a:graphicFrameLocks noChangeAspect="1"/>
          </p:cNvGraphicFramePr>
          <p:nvPr/>
        </p:nvGraphicFramePr>
        <p:xfrm>
          <a:off x="2720975" y="1636713"/>
          <a:ext cx="3238500" cy="482600"/>
        </p:xfrm>
        <a:graphic>
          <a:graphicData uri="http://schemas.openxmlformats.org/presentationml/2006/ole">
            <p:oleObj spid="_x0000_s11351" name="Формула" r:id="rId4" imgW="1600200" imgH="241300" progId="Equation.3">
              <p:embed/>
            </p:oleObj>
          </a:graphicData>
        </a:graphic>
      </p:graphicFrame>
      <p:graphicFrame>
        <p:nvGraphicFramePr>
          <p:cNvPr id="1126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975419700"/>
              </p:ext>
            </p:extLst>
          </p:nvPr>
        </p:nvGraphicFramePr>
        <p:xfrm>
          <a:off x="5713586" y="2082304"/>
          <a:ext cx="463550" cy="482600"/>
        </p:xfrm>
        <a:graphic>
          <a:graphicData uri="http://schemas.openxmlformats.org/presentationml/2006/ole">
            <p:oleObj spid="_x0000_s11352" name="Формула" r:id="rId5" imgW="228600" imgH="241300" progId="Equation.3">
              <p:embed/>
            </p:oleObj>
          </a:graphicData>
        </a:graphic>
      </p:graphicFrame>
      <p:pic>
        <p:nvPicPr>
          <p:cNvPr id="11281" name="Рисунок 18" descr="dual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23988" y="3429000"/>
            <a:ext cx="594995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20" name="Номер слайда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49E2D5-AAC5-4873-B1DD-F45494D063D0}" type="slidenum">
              <a:rPr lang="ru-RU" smtClean="0"/>
              <a:pPr>
                <a:defRPr/>
              </a:pPr>
              <a:t>22</a:t>
            </a:fld>
            <a:r>
              <a:rPr lang="ru-RU" smtClean="0"/>
              <a:t> </a:t>
            </a:r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Cholesky factorization for systems with symmetric positive definite matrix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4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2800" dirty="0" smtClean="0"/>
              <a:t>Complexity estimate</a:t>
            </a:r>
            <a:endParaRPr lang="ru-RU" sz="2800" dirty="0" smtClean="0"/>
          </a:p>
        </p:txBody>
      </p:sp>
      <p:sp>
        <p:nvSpPr>
          <p:cNvPr id="12295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137650" cy="4968875"/>
          </a:xfrm>
        </p:spPr>
        <p:txBody>
          <a:bodyPr/>
          <a:lstStyle/>
          <a:p>
            <a:r>
              <a:rPr lang="en-US" dirty="0"/>
              <a:t>This computational procedure includes</a:t>
            </a:r>
            <a:endParaRPr lang="ru-RU" dirty="0"/>
          </a:p>
          <a:p>
            <a:endParaRPr lang="ru-RU" dirty="0"/>
          </a:p>
          <a:p>
            <a:pPr>
              <a:buNone/>
            </a:pPr>
            <a:r>
              <a:rPr lang="ru-RU" dirty="0"/>
              <a:t>	</a:t>
            </a:r>
            <a:r>
              <a:rPr lang="en-US" dirty="0"/>
              <a:t>operations as well as the other possible implementations of the decomposition</a:t>
            </a:r>
            <a:r>
              <a:rPr lang="ru-RU" dirty="0"/>
              <a:t>.</a:t>
            </a:r>
          </a:p>
          <a:p>
            <a:r>
              <a:rPr lang="en-US" dirty="0"/>
              <a:t>The contribution of the matrix operations to the total number of actions is approximated by the quantity</a:t>
            </a:r>
            <a:endParaRPr lang="ru-RU" dirty="0"/>
          </a:p>
          <a:p>
            <a:endParaRPr lang="ru-RU" dirty="0"/>
          </a:p>
          <a:p>
            <a:r>
              <a:rPr lang="en-US" dirty="0"/>
              <a:t>In case of proper choice of the block size, the matrix operations </a:t>
            </a:r>
            <a:r>
              <a:rPr lang="ru-RU" dirty="0"/>
              <a:t>(</a:t>
            </a:r>
            <a:r>
              <a:rPr lang="en-US" dirty="0"/>
              <a:t>that are parallelized efficiently</a:t>
            </a:r>
            <a:r>
              <a:rPr lang="ru-RU" dirty="0"/>
              <a:t>) </a:t>
            </a:r>
            <a:r>
              <a:rPr lang="en-US" dirty="0"/>
              <a:t>would constitute the greatest portion of the calculations</a:t>
            </a:r>
            <a:r>
              <a:rPr lang="ru-RU" dirty="0"/>
              <a:t>. </a:t>
            </a:r>
          </a:p>
        </p:txBody>
      </p:sp>
      <p:sp>
        <p:nvSpPr>
          <p:cNvPr id="12296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2297" name="Rectangle 5"/>
          <p:cNvSpPr>
            <a:spLocks noChangeArrowheads="1"/>
          </p:cNvSpPr>
          <p:nvPr/>
        </p:nvSpPr>
        <p:spPr bwMode="auto">
          <a:xfrm>
            <a:off x="0" y="4286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2298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2299" name="Rectangle 7"/>
          <p:cNvSpPr>
            <a:spLocks noChangeArrowheads="1"/>
          </p:cNvSpPr>
          <p:nvPr/>
        </p:nvSpPr>
        <p:spPr bwMode="auto">
          <a:xfrm>
            <a:off x="0" y="4286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2300" name="Rectangle 8"/>
          <p:cNvSpPr>
            <a:spLocks noChangeArrowheads="1"/>
          </p:cNvSpPr>
          <p:nvPr/>
        </p:nvSpPr>
        <p:spPr bwMode="auto">
          <a:xfrm>
            <a:off x="0" y="2957513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2301" name="Rectangle 9"/>
          <p:cNvSpPr>
            <a:spLocks noChangeArrowheads="1"/>
          </p:cNvSpPr>
          <p:nvPr/>
        </p:nvSpPr>
        <p:spPr bwMode="auto">
          <a:xfrm>
            <a:off x="0" y="33147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2302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2303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2304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2290" name="Object 5"/>
          <p:cNvGraphicFramePr>
            <a:graphicFrameLocks noChangeAspect="1"/>
          </p:cNvGraphicFramePr>
          <p:nvPr/>
        </p:nvGraphicFramePr>
        <p:xfrm>
          <a:off x="3040063" y="1651000"/>
          <a:ext cx="1570037" cy="458788"/>
        </p:xfrm>
        <a:graphic>
          <a:graphicData uri="http://schemas.openxmlformats.org/presentationml/2006/ole">
            <p:oleObj spid="_x0000_s12346" name="Формула" r:id="rId3" imgW="787400" imgH="228600" progId="Equation.3">
              <p:embed/>
            </p:oleObj>
          </a:graphicData>
        </a:graphic>
      </p:graphicFrame>
      <p:sp>
        <p:nvSpPr>
          <p:cNvPr id="12305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2291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608734719"/>
              </p:ext>
            </p:extLst>
          </p:nvPr>
        </p:nvGraphicFramePr>
        <p:xfrm>
          <a:off x="3359150" y="3691880"/>
          <a:ext cx="1058863" cy="457200"/>
        </p:xfrm>
        <a:graphic>
          <a:graphicData uri="http://schemas.openxmlformats.org/presentationml/2006/ole">
            <p:oleObj spid="_x0000_s12347" name="Формула" r:id="rId4" imgW="533169" imgH="228501" progId="Equation.3">
              <p:embed/>
            </p:oleObj>
          </a:graphicData>
        </a:graphic>
      </p:graphicFrame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20" name="Номер слайда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49E2D5-AAC5-4873-B1DD-F45494D063D0}" type="slidenum">
              <a:rPr lang="ru-RU" smtClean="0"/>
              <a:pPr>
                <a:defRPr/>
              </a:pPr>
              <a:t>23</a:t>
            </a:fld>
            <a:r>
              <a:rPr lang="ru-RU" smtClean="0"/>
              <a:t> </a:t>
            </a:r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Cholesky factorization for systems with symmetric positive definite matrix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2800" dirty="0"/>
              <a:t>Parallelization of block algorithm</a:t>
            </a:r>
            <a:endParaRPr lang="ru-RU" sz="2800" dirty="0" smtClean="0"/>
          </a:p>
        </p:txBody>
      </p:sp>
      <p:sp>
        <p:nvSpPr>
          <p:cNvPr id="13318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137650" cy="4968875"/>
          </a:xfrm>
        </p:spPr>
        <p:txBody>
          <a:bodyPr/>
          <a:lstStyle/>
          <a:p>
            <a:pPr>
              <a:defRPr/>
            </a:pPr>
            <a:r>
              <a:rPr lang="en-US" dirty="0"/>
              <a:t>The parallelization is possible for the following computational actions</a:t>
            </a:r>
            <a:r>
              <a:rPr lang="ru-RU" dirty="0"/>
              <a:t>:</a:t>
            </a:r>
            <a:endParaRPr lang="ru-RU" dirty="0" smtClean="0"/>
          </a:p>
          <a:p>
            <a:pPr lvl="1">
              <a:defRPr/>
            </a:pPr>
            <a:r>
              <a:rPr lang="en-US" sz="2200" dirty="0"/>
              <a:t>the calculation of the </a:t>
            </a:r>
            <a:r>
              <a:rPr lang="en-US" sz="2200" dirty="0" smtClean="0"/>
              <a:t>block </a:t>
            </a:r>
            <a:r>
              <a:rPr lang="en-US" sz="2200" i="1" dirty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u-RU" sz="2200" baseline="-25000" dirty="0">
                <a:latin typeface="Times New Roman" pitchFamily="18" charset="0"/>
                <a:cs typeface="Times New Roman" pitchFamily="18" charset="0"/>
              </a:rPr>
              <a:t>11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/>
              <a:t>(</a:t>
            </a:r>
            <a:r>
              <a:rPr lang="en-US" sz="2200" dirty="0"/>
              <a:t>the parallel version of the standard algorithm</a:t>
            </a:r>
            <a:r>
              <a:rPr lang="ru-RU" sz="2200" dirty="0"/>
              <a:t>);</a:t>
            </a:r>
          </a:p>
          <a:p>
            <a:pPr lvl="1">
              <a:defRPr/>
            </a:pPr>
            <a:r>
              <a:rPr lang="en-US" sz="2200" dirty="0"/>
              <a:t>the calculation of the </a:t>
            </a:r>
            <a:r>
              <a:rPr lang="en-US" sz="2200" dirty="0" smtClean="0"/>
              <a:t>block </a:t>
            </a:r>
            <a:r>
              <a:rPr lang="en-US" sz="2200" i="1" dirty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u-RU" sz="2200" baseline="-25000" dirty="0">
                <a:latin typeface="Times New Roman" pitchFamily="18" charset="0"/>
                <a:cs typeface="Times New Roman" pitchFamily="18" charset="0"/>
              </a:rPr>
              <a:t>21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/>
              <a:t>(</a:t>
            </a:r>
            <a:r>
              <a:rPr lang="en-US" sz="2200" dirty="0"/>
              <a:t>parallel solving the linear equations system with triangular matrix and different right-hand sides</a:t>
            </a:r>
            <a:r>
              <a:rPr lang="ru-RU" sz="2200" dirty="0"/>
              <a:t>);</a:t>
            </a:r>
          </a:p>
          <a:p>
            <a:pPr lvl="1">
              <a:defRPr/>
            </a:pPr>
            <a:r>
              <a:rPr lang="en-US" sz="2200" dirty="0"/>
              <a:t>the execution of the matrix multiplication when calculating the reduced </a:t>
            </a:r>
            <a:r>
              <a:rPr lang="en-US" sz="2200" dirty="0" smtClean="0"/>
              <a:t>matrix</a:t>
            </a:r>
            <a:r>
              <a:rPr lang="ru-RU" sz="2200" dirty="0" smtClean="0">
                <a:ea typeface="+mn-ea"/>
              </a:rPr>
              <a:t> </a:t>
            </a:r>
          </a:p>
          <a:p>
            <a:pPr>
              <a:defRPr/>
            </a:pPr>
            <a:r>
              <a:rPr lang="en-US" dirty="0"/>
              <a:t>The efficiency of the parallel block algorithm is determined by the efficiency of the matrix operations parallelization</a:t>
            </a:r>
            <a:r>
              <a:rPr lang="ru-RU" dirty="0"/>
              <a:t>.</a:t>
            </a:r>
          </a:p>
          <a:p>
            <a:pPr>
              <a:defRPr/>
            </a:pPr>
            <a:endParaRPr lang="ru-RU" dirty="0" smtClean="0"/>
          </a:p>
        </p:txBody>
      </p:sp>
      <p:sp>
        <p:nvSpPr>
          <p:cNvPr id="13319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3320" name="Rectangle 5"/>
          <p:cNvSpPr>
            <a:spLocks noChangeArrowheads="1"/>
          </p:cNvSpPr>
          <p:nvPr/>
        </p:nvSpPr>
        <p:spPr bwMode="auto">
          <a:xfrm>
            <a:off x="0" y="4286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3321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3322" name="Rectangle 7"/>
          <p:cNvSpPr>
            <a:spLocks noChangeArrowheads="1"/>
          </p:cNvSpPr>
          <p:nvPr/>
        </p:nvSpPr>
        <p:spPr bwMode="auto">
          <a:xfrm>
            <a:off x="0" y="4286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3323" name="Rectangle 8"/>
          <p:cNvSpPr>
            <a:spLocks noChangeArrowheads="1"/>
          </p:cNvSpPr>
          <p:nvPr/>
        </p:nvSpPr>
        <p:spPr bwMode="auto">
          <a:xfrm>
            <a:off x="0" y="2957513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3324" name="Rectangle 9"/>
          <p:cNvSpPr>
            <a:spLocks noChangeArrowheads="1"/>
          </p:cNvSpPr>
          <p:nvPr/>
        </p:nvSpPr>
        <p:spPr bwMode="auto">
          <a:xfrm>
            <a:off x="0" y="33147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3325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3326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3327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3328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3314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582474720"/>
              </p:ext>
            </p:extLst>
          </p:nvPr>
        </p:nvGraphicFramePr>
        <p:xfrm>
          <a:off x="3296816" y="4098528"/>
          <a:ext cx="463550" cy="482600"/>
        </p:xfrm>
        <a:graphic>
          <a:graphicData uri="http://schemas.openxmlformats.org/presentationml/2006/ole">
            <p:oleObj spid="_x0000_s13342" name="Формула" r:id="rId3" imgW="228600" imgH="241300" progId="Equation.3">
              <p:embed/>
            </p:oleObj>
          </a:graphicData>
        </a:graphic>
      </p:graphicFrame>
      <p:sp>
        <p:nvSpPr>
          <p:cNvPr id="18" name="Дата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19" name="Номер слайда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49E2D5-AAC5-4873-B1DD-F45494D063D0}" type="slidenum">
              <a:rPr lang="ru-RU" smtClean="0"/>
              <a:pPr>
                <a:defRPr/>
              </a:pPr>
              <a:t>24</a:t>
            </a:fld>
            <a:r>
              <a:rPr lang="ru-RU" smtClean="0"/>
              <a:t> </a:t>
            </a:r>
            <a:endParaRPr lang="ru-RU" dirty="0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Cholesky factorization for systems with symmetric positive definite matrix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Заголовок 1"/>
          <p:cNvSpPr>
            <a:spLocks/>
          </p:cNvSpPr>
          <p:nvPr/>
        </p:nvSpPr>
        <p:spPr bwMode="auto">
          <a:xfrm>
            <a:off x="273050" y="207963"/>
            <a:ext cx="9083675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 eaLnBrk="0" hangingPunct="0"/>
            <a:r>
              <a:rPr lang="en-US" sz="2800" b="1" dirty="0">
                <a:solidFill>
                  <a:schemeClr val="tx2"/>
                </a:solidFill>
                <a:latin typeface="Arial" charset="0"/>
              </a:rPr>
              <a:t>Experiments results</a:t>
            </a:r>
            <a:endParaRPr lang="ru-RU" sz="2800" b="1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27654" name="Text Box 3"/>
          <p:cNvSpPr txBox="1">
            <a:spLocks noChangeArrowheads="1"/>
          </p:cNvSpPr>
          <p:nvPr/>
        </p:nvSpPr>
        <p:spPr bwMode="auto">
          <a:xfrm>
            <a:off x="1116013" y="23653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7655" name="Содержимое 2"/>
          <p:cNvSpPr>
            <a:spLocks/>
          </p:cNvSpPr>
          <p:nvPr/>
        </p:nvSpPr>
        <p:spPr bwMode="auto">
          <a:xfrm>
            <a:off x="495300" y="1196975"/>
            <a:ext cx="9137650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 eaLnBrk="0" hangingPunct="0">
              <a:spcBef>
                <a:spcPct val="20000"/>
              </a:spcBef>
              <a:buSzPct val="80000"/>
              <a:buFont typeface="Wingdings" pitchFamily="2" charset="2"/>
              <a:buChar char="q"/>
            </a:pPr>
            <a:r>
              <a:rPr lang="en-US" sz="2400" dirty="0" smtClean="0">
                <a:latin typeface="Arial" charset="0"/>
              </a:rPr>
              <a:t>The comparison of the initial algorithm with the block one</a:t>
            </a:r>
            <a:endParaRPr lang="ru-RU" sz="2400" dirty="0">
              <a:latin typeface="Arial" charset="0"/>
            </a:endParaRPr>
          </a:p>
          <a:p>
            <a:pPr marL="342900" indent="-342900" algn="l" eaLnBrk="0" hangingPunct="0">
              <a:spcBef>
                <a:spcPct val="20000"/>
              </a:spcBef>
              <a:buSzPct val="80000"/>
              <a:buFont typeface="Wingdings" pitchFamily="2" charset="2"/>
              <a:buChar char="q"/>
            </a:pPr>
            <a:endParaRPr lang="ru-RU" sz="2400" dirty="0">
              <a:latin typeface="Arial" charset="0"/>
            </a:endParaRPr>
          </a:p>
          <a:p>
            <a:pPr marL="342900" indent="-342900" algn="l" eaLnBrk="0" hangingPunct="0">
              <a:spcBef>
                <a:spcPct val="20000"/>
              </a:spcBef>
              <a:buSzPct val="80000"/>
              <a:buFont typeface="Wingdings" pitchFamily="2" charset="2"/>
              <a:buChar char="q"/>
            </a:pPr>
            <a:endParaRPr lang="ru-RU" sz="2400" dirty="0">
              <a:latin typeface="Arial" charset="0"/>
            </a:endParaRPr>
          </a:p>
          <a:p>
            <a:pPr marL="342900" indent="-342900" algn="l" eaLnBrk="0" hangingPunct="0">
              <a:spcBef>
                <a:spcPct val="20000"/>
              </a:spcBef>
              <a:buSzPct val="80000"/>
              <a:buFont typeface="Wingdings" pitchFamily="2" charset="2"/>
              <a:buChar char="q"/>
            </a:pPr>
            <a:endParaRPr lang="ru-RU" sz="2400" dirty="0">
              <a:latin typeface="Arial" charset="0"/>
            </a:endParaRPr>
          </a:p>
          <a:p>
            <a:pPr marL="342900" indent="-342900" algn="l" eaLnBrk="0" hangingPunct="0">
              <a:spcBef>
                <a:spcPct val="20000"/>
              </a:spcBef>
              <a:buSzPct val="80000"/>
              <a:buFont typeface="Wingdings" pitchFamily="2" charset="2"/>
              <a:buChar char="q"/>
            </a:pPr>
            <a:endParaRPr lang="ru-RU" sz="2400" dirty="0">
              <a:latin typeface="Arial" charset="0"/>
            </a:endParaRPr>
          </a:p>
          <a:p>
            <a:pPr marL="342900" indent="-342900" algn="l" eaLnBrk="0" hangingPunct="0">
              <a:spcBef>
                <a:spcPct val="20000"/>
              </a:spcBef>
              <a:buSzPct val="80000"/>
              <a:buFont typeface="Wingdings" pitchFamily="2" charset="2"/>
              <a:buChar char="q"/>
            </a:pPr>
            <a:endParaRPr lang="ru-RU" sz="2400" dirty="0">
              <a:latin typeface="Arial" charset="0"/>
            </a:endParaRPr>
          </a:p>
          <a:p>
            <a:pPr marL="342900" indent="-342900" algn="l" eaLnBrk="0" hangingPunct="0">
              <a:spcBef>
                <a:spcPct val="20000"/>
              </a:spcBef>
              <a:buSzPct val="80000"/>
              <a:buFont typeface="Wingdings" pitchFamily="2" charset="2"/>
              <a:buChar char="q"/>
            </a:pPr>
            <a:endParaRPr lang="ru-RU" sz="2400" dirty="0">
              <a:latin typeface="Arial" charset="0"/>
            </a:endParaRPr>
          </a:p>
          <a:p>
            <a:pPr marL="342900" indent="-342900" algn="l" eaLnBrk="0" hangingPunct="0">
              <a:spcBef>
                <a:spcPct val="20000"/>
              </a:spcBef>
              <a:buSzPct val="80000"/>
              <a:buFont typeface="Wingdings" pitchFamily="2" charset="2"/>
              <a:buChar char="q"/>
            </a:pPr>
            <a:endParaRPr lang="ru-RU" sz="2400" dirty="0">
              <a:latin typeface="Arial" charset="0"/>
            </a:endParaRPr>
          </a:p>
          <a:p>
            <a:pPr marL="342900" indent="-342900" algn="l" eaLnBrk="0" hangingPunct="0">
              <a:spcBef>
                <a:spcPct val="20000"/>
              </a:spcBef>
              <a:buSzPct val="80000"/>
              <a:buFont typeface="Wingdings" pitchFamily="2" charset="2"/>
              <a:buChar char="q"/>
            </a:pPr>
            <a:endParaRPr lang="ru-RU" sz="2400" dirty="0">
              <a:latin typeface="Arial" charset="0"/>
            </a:endParaRPr>
          </a:p>
          <a:p>
            <a:pPr marL="342900" indent="-342900" algn="l" eaLnBrk="0" hangingPunct="0">
              <a:spcBef>
                <a:spcPct val="20000"/>
              </a:spcBef>
              <a:buSzPct val="80000"/>
            </a:pPr>
            <a:r>
              <a:rPr lang="en-US" sz="2400" dirty="0" smtClean="0">
                <a:latin typeface="Arial" charset="0"/>
              </a:rPr>
              <a:t>The algorithm for matrix multiplication by definition is used.</a:t>
            </a:r>
            <a:endParaRPr lang="ru-RU" sz="2400" dirty="0">
              <a:latin typeface="Arial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228625773"/>
              </p:ext>
            </p:extLst>
          </p:nvPr>
        </p:nvGraphicFramePr>
        <p:xfrm>
          <a:off x="1952625" y="1928813"/>
          <a:ext cx="6532745" cy="2811466"/>
        </p:xfrm>
        <a:graphic>
          <a:graphicData uri="http://schemas.openxmlformats.org/drawingml/2006/table">
            <a:tbl>
              <a:tblPr/>
              <a:tblGrid>
                <a:gridCol w="1442585"/>
                <a:gridCol w="835660"/>
                <a:gridCol w="835660"/>
                <a:gridCol w="835660"/>
                <a:gridCol w="835660"/>
                <a:gridCol w="873760"/>
                <a:gridCol w="873760"/>
              </a:tblGrid>
              <a:tr h="401638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n-U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Execution time </a:t>
                      </a:r>
                      <a:r>
                        <a:rPr kumimoji="0" lang="ru-RU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t, </a:t>
                      </a:r>
                      <a:r>
                        <a:rPr kumimoji="0" lang="en-U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sec</a:t>
                      </a:r>
                      <a:endParaRPr kumimoji="0" lang="ru-RU" sz="2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16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---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</a:t>
                      </a:r>
                      <a:r>
                        <a:rPr kumimoji="0" lang="ru-RU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  <a:sym typeface="Symbol"/>
                        </a:rPr>
                        <a:t></a:t>
                      </a:r>
                      <a:r>
                        <a:rPr kumimoji="0" lang="ru-RU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</a:t>
                      </a:r>
                      <a:r>
                        <a:rPr kumimoji="0" lang="ru-RU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  <a:sym typeface="Symbol"/>
                        </a:rPr>
                        <a:t></a:t>
                      </a:r>
                      <a:r>
                        <a:rPr kumimoji="0" lang="ru-RU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</a:t>
                      </a:r>
                      <a:r>
                        <a:rPr kumimoji="0" lang="ru-RU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  <a:sym typeface="Symbol"/>
                        </a:rPr>
                        <a:t></a:t>
                      </a:r>
                      <a:r>
                        <a:rPr kumimoji="0" lang="ru-RU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</a:t>
                      </a:r>
                      <a:r>
                        <a:rPr kumimoji="0" lang="ru-RU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  <a:sym typeface="Symbol"/>
                        </a:rPr>
                        <a:t></a:t>
                      </a:r>
                      <a:r>
                        <a:rPr kumimoji="0" lang="ru-RU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</a:t>
                      </a:r>
                      <a:r>
                        <a:rPr kumimoji="0" lang="ru-RU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  <a:sym typeface="Symbol"/>
                        </a:rPr>
                        <a:t></a:t>
                      </a:r>
                      <a:r>
                        <a:rPr kumimoji="0" lang="ru-RU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1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1000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0,11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0,28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0,21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0,16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0,16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0,15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1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2000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1,05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2,62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1,99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1,39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1,23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1,09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1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3000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4,16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9,81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7,25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4,84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4,17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3,71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1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4000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10,00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25,05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18,22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11,74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10,00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9,63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1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5000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19,59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49,23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35,82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23,24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20,39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20,22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49E2D5-AAC5-4873-B1DD-F45494D063D0}" type="slidenum">
              <a:rPr lang="ru-RU" smtClean="0"/>
              <a:pPr>
                <a:defRPr/>
              </a:pPr>
              <a:t>25</a:t>
            </a:fld>
            <a:r>
              <a:rPr lang="ru-RU" smtClean="0"/>
              <a:t> </a:t>
            </a:r>
            <a:endParaRPr lang="ru-RU" dirty="0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Cholesky factorization for systems with symmetric positive definite matrix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Заголовок 1"/>
          <p:cNvSpPr>
            <a:spLocks/>
          </p:cNvSpPr>
          <p:nvPr/>
        </p:nvSpPr>
        <p:spPr bwMode="auto">
          <a:xfrm>
            <a:off x="273050" y="207963"/>
            <a:ext cx="9083675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 eaLnBrk="0" hangingPunct="0"/>
            <a:r>
              <a:rPr lang="en-US" sz="2800" b="1" dirty="0">
                <a:solidFill>
                  <a:schemeClr val="tx2"/>
                </a:solidFill>
                <a:latin typeface="Arial" charset="0"/>
              </a:rPr>
              <a:t>Experiments results</a:t>
            </a:r>
            <a:endParaRPr lang="ru-RU" sz="2800" b="1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28678" name="Text Box 3"/>
          <p:cNvSpPr txBox="1">
            <a:spLocks noChangeArrowheads="1"/>
          </p:cNvSpPr>
          <p:nvPr/>
        </p:nvSpPr>
        <p:spPr bwMode="auto">
          <a:xfrm>
            <a:off x="1116013" y="23653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8679" name="Содержимое 2"/>
          <p:cNvSpPr>
            <a:spLocks/>
          </p:cNvSpPr>
          <p:nvPr/>
        </p:nvSpPr>
        <p:spPr bwMode="auto">
          <a:xfrm>
            <a:off x="495300" y="1196975"/>
            <a:ext cx="9137650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 eaLnBrk="0" hangingPunct="0">
              <a:spcBef>
                <a:spcPct val="20000"/>
              </a:spcBef>
              <a:buSzPct val="80000"/>
              <a:buFont typeface="Wingdings" pitchFamily="2" charset="2"/>
              <a:buChar char="q"/>
            </a:pPr>
            <a:r>
              <a:rPr lang="en-US" sz="2400" dirty="0">
                <a:latin typeface="Arial" charset="0"/>
              </a:rPr>
              <a:t>The comparison of the initial algorithm with the block one</a:t>
            </a:r>
            <a:endParaRPr lang="ru-RU" sz="2400" dirty="0">
              <a:latin typeface="Arial" charset="0"/>
            </a:endParaRPr>
          </a:p>
          <a:p>
            <a:pPr marL="342900" indent="-342900" algn="l" eaLnBrk="0" hangingPunct="0">
              <a:spcBef>
                <a:spcPct val="20000"/>
              </a:spcBef>
              <a:buSzPct val="80000"/>
              <a:buFont typeface="Wingdings" pitchFamily="2" charset="2"/>
              <a:buChar char="q"/>
            </a:pPr>
            <a:endParaRPr lang="ru-RU" sz="2400" dirty="0">
              <a:latin typeface="Arial" charset="0"/>
            </a:endParaRPr>
          </a:p>
          <a:p>
            <a:pPr marL="342900" indent="-342900" algn="l" eaLnBrk="0" hangingPunct="0">
              <a:spcBef>
                <a:spcPct val="20000"/>
              </a:spcBef>
              <a:buSzPct val="80000"/>
              <a:buFont typeface="Wingdings" pitchFamily="2" charset="2"/>
              <a:buChar char="q"/>
            </a:pPr>
            <a:endParaRPr lang="ru-RU" sz="2400" dirty="0">
              <a:latin typeface="Arial" charset="0"/>
            </a:endParaRPr>
          </a:p>
          <a:p>
            <a:pPr marL="342900" indent="-342900" algn="l" eaLnBrk="0" hangingPunct="0">
              <a:spcBef>
                <a:spcPct val="20000"/>
              </a:spcBef>
              <a:buSzPct val="80000"/>
              <a:buFont typeface="Wingdings" pitchFamily="2" charset="2"/>
              <a:buChar char="q"/>
            </a:pPr>
            <a:endParaRPr lang="ru-RU" sz="2400" dirty="0">
              <a:latin typeface="Arial" charset="0"/>
            </a:endParaRPr>
          </a:p>
          <a:p>
            <a:pPr marL="342900" indent="-342900" algn="l" eaLnBrk="0" hangingPunct="0">
              <a:spcBef>
                <a:spcPct val="20000"/>
              </a:spcBef>
              <a:buSzPct val="80000"/>
              <a:buFont typeface="Wingdings" pitchFamily="2" charset="2"/>
              <a:buChar char="q"/>
            </a:pPr>
            <a:endParaRPr lang="ru-RU" sz="2400" dirty="0">
              <a:latin typeface="Arial" charset="0"/>
            </a:endParaRPr>
          </a:p>
          <a:p>
            <a:pPr marL="342900" indent="-342900" algn="l" eaLnBrk="0" hangingPunct="0">
              <a:spcBef>
                <a:spcPct val="20000"/>
              </a:spcBef>
              <a:buSzPct val="80000"/>
              <a:buFont typeface="Wingdings" pitchFamily="2" charset="2"/>
              <a:buChar char="q"/>
            </a:pPr>
            <a:endParaRPr lang="ru-RU" sz="2400" dirty="0">
              <a:latin typeface="Arial" charset="0"/>
            </a:endParaRPr>
          </a:p>
          <a:p>
            <a:pPr marL="342900" indent="-342900" algn="l" eaLnBrk="0" hangingPunct="0">
              <a:spcBef>
                <a:spcPct val="20000"/>
              </a:spcBef>
              <a:buSzPct val="80000"/>
              <a:buFont typeface="Wingdings" pitchFamily="2" charset="2"/>
              <a:buChar char="q"/>
            </a:pPr>
            <a:endParaRPr lang="ru-RU" sz="2400" dirty="0">
              <a:latin typeface="Arial" charset="0"/>
            </a:endParaRPr>
          </a:p>
          <a:p>
            <a:pPr marL="342900" indent="-342900" algn="l" eaLnBrk="0" hangingPunct="0">
              <a:spcBef>
                <a:spcPct val="20000"/>
              </a:spcBef>
              <a:buSzPct val="80000"/>
              <a:buFont typeface="Wingdings" pitchFamily="2" charset="2"/>
              <a:buChar char="q"/>
            </a:pPr>
            <a:endParaRPr lang="ru-RU" sz="2400" dirty="0">
              <a:latin typeface="Arial" charset="0"/>
            </a:endParaRPr>
          </a:p>
          <a:p>
            <a:pPr marL="342900" indent="-342900" algn="l" eaLnBrk="0" hangingPunct="0">
              <a:spcBef>
                <a:spcPct val="20000"/>
              </a:spcBef>
              <a:buSzPct val="80000"/>
              <a:buFont typeface="Wingdings" pitchFamily="2" charset="2"/>
              <a:buChar char="q"/>
            </a:pPr>
            <a:endParaRPr lang="ru-RU" sz="2400" dirty="0">
              <a:latin typeface="Arial" charset="0"/>
            </a:endParaRPr>
          </a:p>
          <a:p>
            <a:pPr marL="342900" indent="-342900" algn="l" eaLnBrk="0" hangingPunct="0">
              <a:spcBef>
                <a:spcPct val="20000"/>
              </a:spcBef>
              <a:buSzPct val="80000"/>
            </a:pPr>
            <a:r>
              <a:rPr lang="en-US" sz="2400" dirty="0">
                <a:latin typeface="Arial" charset="0"/>
              </a:rPr>
              <a:t>The </a:t>
            </a:r>
            <a:r>
              <a:rPr lang="en-US" sz="2400" dirty="0" smtClean="0">
                <a:latin typeface="Arial" charset="0"/>
              </a:rPr>
              <a:t>block algorithm </a:t>
            </a:r>
            <a:r>
              <a:rPr lang="en-US" sz="2400" dirty="0">
                <a:latin typeface="Arial" charset="0"/>
              </a:rPr>
              <a:t>for matrix multiplication </a:t>
            </a:r>
            <a:r>
              <a:rPr lang="en-US" sz="2400" dirty="0" smtClean="0">
                <a:latin typeface="Arial" charset="0"/>
              </a:rPr>
              <a:t>is used.</a:t>
            </a:r>
            <a:endParaRPr lang="ru-RU" sz="2400" dirty="0">
              <a:latin typeface="Arial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99778600"/>
              </p:ext>
            </p:extLst>
          </p:nvPr>
        </p:nvGraphicFramePr>
        <p:xfrm>
          <a:off x="1952625" y="1785938"/>
          <a:ext cx="5857875" cy="3200403"/>
        </p:xfrm>
        <a:graphic>
          <a:graphicData uri="http://schemas.openxmlformats.org/drawingml/2006/table">
            <a:tbl>
              <a:tblPr/>
              <a:tblGrid>
                <a:gridCol w="785813"/>
                <a:gridCol w="1000125"/>
                <a:gridCol w="1285875"/>
                <a:gridCol w="1357312"/>
                <a:gridCol w="1428750"/>
              </a:tblGrid>
              <a:tr h="376238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n-US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Execution time </a:t>
                      </a:r>
                      <a:r>
                        <a:rPr kumimoji="0" lang="ru-RU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429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---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</a:t>
                      </a:r>
                      <a:r>
                        <a:rPr kumimoji="0" lang="ru-RU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  <a:sym typeface="Symbol"/>
                        </a:rPr>
                        <a:t></a:t>
                      </a:r>
                      <a:r>
                        <a:rPr kumimoji="0" lang="ru-RU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50 (25</a:t>
                      </a:r>
                      <a:r>
                        <a:rPr kumimoji="0" lang="ru-RU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  <a:sym typeface="Symbol"/>
                        </a:rPr>
                        <a:t></a:t>
                      </a:r>
                      <a:r>
                        <a:rPr kumimoji="0" lang="ru-RU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50)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2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</a:t>
                      </a:r>
                      <a:r>
                        <a:rPr kumimoji="0" lang="ru-RU" sz="2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  <a:sym typeface="Symbol"/>
                        </a:rPr>
                        <a:t></a:t>
                      </a:r>
                      <a:r>
                        <a:rPr kumimoji="0" lang="ru-RU" sz="2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100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2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(25</a:t>
                      </a:r>
                      <a:r>
                        <a:rPr kumimoji="0" lang="ru-RU" sz="2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  <a:sym typeface="Symbol"/>
                        </a:rPr>
                        <a:t></a:t>
                      </a:r>
                      <a:r>
                        <a:rPr kumimoji="0" lang="ru-RU" sz="2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50)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2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</a:t>
                      </a:r>
                      <a:r>
                        <a:rPr kumimoji="0" lang="ru-RU" sz="2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  <a:sym typeface="Symbol"/>
                        </a:rPr>
                        <a:t></a:t>
                      </a:r>
                      <a:r>
                        <a:rPr kumimoji="0" lang="ru-RU" sz="2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200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2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(10</a:t>
                      </a:r>
                      <a:r>
                        <a:rPr kumimoji="0" lang="ru-RU" sz="2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  <a:sym typeface="Symbol"/>
                        </a:rPr>
                        <a:t></a:t>
                      </a:r>
                      <a:r>
                        <a:rPr kumimoji="0" lang="ru-RU" sz="2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200)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6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1000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2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0,12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0,11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0,12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2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0,13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6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2000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2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1,07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2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0,78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0,80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2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0,83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6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3000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2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4,20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2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2,57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2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2,61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2,64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6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4000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2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10,11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2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5,98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2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5,99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6,10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6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5000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2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19,75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2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12,57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22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11,50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2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11,84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49E2D5-AAC5-4873-B1DD-F45494D063D0}" type="slidenum">
              <a:rPr lang="ru-RU" smtClean="0"/>
              <a:pPr>
                <a:defRPr/>
              </a:pPr>
              <a:t>26</a:t>
            </a:fld>
            <a:r>
              <a:rPr lang="ru-RU" smtClean="0"/>
              <a:t> </a:t>
            </a:r>
            <a:endParaRPr lang="ru-RU" dirty="0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Cholesky factorization for systems with symmetric positive definite matrix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1" name="Заголовок 1"/>
          <p:cNvSpPr>
            <a:spLocks/>
          </p:cNvSpPr>
          <p:nvPr/>
        </p:nvSpPr>
        <p:spPr bwMode="auto">
          <a:xfrm>
            <a:off x="273050" y="207963"/>
            <a:ext cx="9083675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 eaLnBrk="0" hangingPunct="0"/>
            <a:r>
              <a:rPr lang="en-US" sz="2800" b="1" dirty="0">
                <a:solidFill>
                  <a:schemeClr val="tx2"/>
                </a:solidFill>
                <a:latin typeface="Arial" charset="0"/>
              </a:rPr>
              <a:t>Experiments results</a:t>
            </a:r>
            <a:endParaRPr lang="ru-RU" sz="2800" b="1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29702" name="Text Box 3"/>
          <p:cNvSpPr txBox="1">
            <a:spLocks noChangeArrowheads="1"/>
          </p:cNvSpPr>
          <p:nvPr/>
        </p:nvSpPr>
        <p:spPr bwMode="auto">
          <a:xfrm>
            <a:off x="1116013" y="23653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9703" name="Содержимое 2"/>
          <p:cNvSpPr>
            <a:spLocks/>
          </p:cNvSpPr>
          <p:nvPr/>
        </p:nvSpPr>
        <p:spPr bwMode="auto">
          <a:xfrm>
            <a:off x="495300" y="1196975"/>
            <a:ext cx="9137650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 eaLnBrk="0" hangingPunct="0">
              <a:spcBef>
                <a:spcPct val="20000"/>
              </a:spcBef>
              <a:buSzPct val="80000"/>
              <a:buFont typeface="Wingdings" pitchFamily="2" charset="2"/>
              <a:buChar char="q"/>
            </a:pPr>
            <a:r>
              <a:rPr lang="en-US" sz="2400" dirty="0" smtClean="0">
                <a:latin typeface="Arial" charset="0"/>
              </a:rPr>
              <a:t>The speedup of the parallel block algorithm</a:t>
            </a:r>
            <a:endParaRPr lang="ru-RU" sz="2400" dirty="0">
              <a:latin typeface="Arial" charset="0"/>
            </a:endParaRPr>
          </a:p>
          <a:p>
            <a:pPr marL="342900" indent="-342900" algn="l" eaLnBrk="0" hangingPunct="0">
              <a:spcBef>
                <a:spcPct val="20000"/>
              </a:spcBef>
              <a:buSzPct val="80000"/>
              <a:buFont typeface="Wingdings" pitchFamily="2" charset="2"/>
              <a:buChar char="q"/>
            </a:pPr>
            <a:endParaRPr lang="ru-RU" sz="2400" dirty="0">
              <a:latin typeface="Arial" charset="0"/>
            </a:endParaRPr>
          </a:p>
          <a:p>
            <a:pPr marL="342900" indent="-342900" algn="l" eaLnBrk="0" hangingPunct="0">
              <a:spcBef>
                <a:spcPct val="20000"/>
              </a:spcBef>
              <a:buSzPct val="80000"/>
              <a:buFont typeface="Wingdings" pitchFamily="2" charset="2"/>
              <a:buChar char="q"/>
            </a:pPr>
            <a:endParaRPr lang="ru-RU" sz="2400" dirty="0">
              <a:latin typeface="Arial" charset="0"/>
            </a:endParaRPr>
          </a:p>
          <a:p>
            <a:pPr marL="342900" indent="-342900" algn="l" eaLnBrk="0" hangingPunct="0">
              <a:spcBef>
                <a:spcPct val="20000"/>
              </a:spcBef>
              <a:buSzPct val="80000"/>
              <a:buFont typeface="Wingdings" pitchFamily="2" charset="2"/>
              <a:buChar char="q"/>
            </a:pPr>
            <a:endParaRPr lang="ru-RU" sz="2400" dirty="0">
              <a:latin typeface="Arial" charset="0"/>
            </a:endParaRPr>
          </a:p>
          <a:p>
            <a:pPr marL="342900" indent="-342900" algn="l" eaLnBrk="0" hangingPunct="0">
              <a:spcBef>
                <a:spcPct val="20000"/>
              </a:spcBef>
              <a:buSzPct val="80000"/>
              <a:buFont typeface="Wingdings" pitchFamily="2" charset="2"/>
              <a:buChar char="q"/>
            </a:pPr>
            <a:endParaRPr lang="ru-RU" sz="2400" dirty="0">
              <a:latin typeface="Arial" charset="0"/>
            </a:endParaRPr>
          </a:p>
          <a:p>
            <a:pPr marL="342900" indent="-342900" algn="l" eaLnBrk="0" hangingPunct="0">
              <a:spcBef>
                <a:spcPct val="20000"/>
              </a:spcBef>
              <a:buSzPct val="80000"/>
              <a:buFont typeface="Wingdings" pitchFamily="2" charset="2"/>
              <a:buChar char="q"/>
            </a:pPr>
            <a:endParaRPr lang="ru-RU" sz="2400" dirty="0">
              <a:latin typeface="Arial" charset="0"/>
            </a:endParaRPr>
          </a:p>
          <a:p>
            <a:pPr marL="342900" indent="-342900" algn="l" eaLnBrk="0" hangingPunct="0">
              <a:spcBef>
                <a:spcPct val="20000"/>
              </a:spcBef>
              <a:buSzPct val="80000"/>
              <a:buFont typeface="Wingdings" pitchFamily="2" charset="2"/>
              <a:buChar char="q"/>
            </a:pPr>
            <a:endParaRPr lang="ru-RU" sz="2400" dirty="0">
              <a:latin typeface="Arial" charset="0"/>
            </a:endParaRPr>
          </a:p>
          <a:p>
            <a:pPr marL="342900" indent="-342900" algn="l" eaLnBrk="0" hangingPunct="0">
              <a:spcBef>
                <a:spcPct val="20000"/>
              </a:spcBef>
              <a:buSzPct val="80000"/>
              <a:buFont typeface="Wingdings" pitchFamily="2" charset="2"/>
              <a:buChar char="q"/>
            </a:pPr>
            <a:endParaRPr lang="ru-RU" sz="2400" dirty="0">
              <a:latin typeface="Arial" charset="0"/>
            </a:endParaRPr>
          </a:p>
          <a:p>
            <a:pPr marL="342900" indent="-342900" algn="l" eaLnBrk="0" hangingPunct="0">
              <a:spcBef>
                <a:spcPct val="20000"/>
              </a:spcBef>
              <a:buSzPct val="80000"/>
              <a:buFont typeface="Wingdings" pitchFamily="2" charset="2"/>
              <a:buChar char="q"/>
            </a:pPr>
            <a:endParaRPr lang="ru-RU" sz="2400" dirty="0">
              <a:latin typeface="Arial" charset="0"/>
            </a:endParaRPr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49E2D5-AAC5-4873-B1DD-F45494D063D0}" type="slidenum">
              <a:rPr lang="ru-RU" smtClean="0"/>
              <a:pPr>
                <a:defRPr/>
              </a:pPr>
              <a:t>27</a:t>
            </a:fld>
            <a:r>
              <a:rPr lang="ru-RU" smtClean="0"/>
              <a:t> </a:t>
            </a:r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Cholesky factorization for systems with symmetric positive definite matrix</a:t>
            </a:r>
            <a:endParaRPr lang="ru-RU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1477" y="1712937"/>
            <a:ext cx="6810375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Заголовок 1"/>
          <p:cNvSpPr>
            <a:spLocks/>
          </p:cNvSpPr>
          <p:nvPr/>
        </p:nvSpPr>
        <p:spPr bwMode="auto">
          <a:xfrm>
            <a:off x="273050" y="207963"/>
            <a:ext cx="9083675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 eaLnBrk="0" hangingPunct="0"/>
            <a:r>
              <a:rPr lang="en-US" sz="2800" b="1" dirty="0" smtClean="0">
                <a:solidFill>
                  <a:schemeClr val="tx2"/>
                </a:solidFill>
                <a:latin typeface="Arial" charset="0"/>
              </a:rPr>
              <a:t>Conclusion</a:t>
            </a:r>
            <a:endParaRPr lang="ru-RU" sz="2800" b="1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30725" name="Text Box 3"/>
          <p:cNvSpPr txBox="1">
            <a:spLocks noChangeArrowheads="1"/>
          </p:cNvSpPr>
          <p:nvPr/>
        </p:nvSpPr>
        <p:spPr bwMode="auto">
          <a:xfrm>
            <a:off x="1116013" y="23653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0726" name="Содержимое 2"/>
          <p:cNvSpPr>
            <a:spLocks/>
          </p:cNvSpPr>
          <p:nvPr/>
        </p:nvSpPr>
        <p:spPr bwMode="auto">
          <a:xfrm>
            <a:off x="495300" y="1196975"/>
            <a:ext cx="9137650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 eaLnBrk="0" hangingPunct="0">
              <a:spcBef>
                <a:spcPct val="20000"/>
              </a:spcBef>
              <a:buSzPct val="80000"/>
              <a:buFont typeface="Wingdings" pitchFamily="2" charset="2"/>
              <a:buChar char="q"/>
            </a:pPr>
            <a:r>
              <a:rPr lang="en-US" sz="2400" dirty="0" smtClean="0">
                <a:latin typeface="Arial" charset="0"/>
              </a:rPr>
              <a:t>During the lecture the following items have been considered:</a:t>
            </a:r>
            <a:endParaRPr lang="en-US" sz="2400" dirty="0">
              <a:latin typeface="Arial" charset="0"/>
            </a:endParaRPr>
          </a:p>
          <a:p>
            <a:pPr lvl="1" algn="l">
              <a:buFont typeface="Arial" charset="0"/>
              <a:buChar char="•"/>
            </a:pPr>
            <a:r>
              <a:rPr lang="en-US" sz="2400" dirty="0" smtClean="0">
                <a:latin typeface="Arial" charset="0"/>
              </a:rPr>
              <a:t>Cholesky decompositi</a:t>
            </a:r>
            <a:r>
              <a:rPr lang="en-US" sz="2400" dirty="0" smtClean="0">
                <a:latin typeface="+mn-lt"/>
              </a:rPr>
              <a:t>on</a:t>
            </a:r>
            <a:endParaRPr lang="ru-RU" sz="2400" dirty="0" smtClean="0">
              <a:latin typeface="+mn-lt"/>
            </a:endParaRPr>
          </a:p>
          <a:p>
            <a:pPr marL="1257300" lvl="2" indent="-342900" algn="l">
              <a:buFont typeface="Courier New" pitchFamily="49" charset="0"/>
              <a:buChar char="o"/>
            </a:pPr>
            <a:r>
              <a:rPr lang="en-US" sz="2400" dirty="0" err="1" smtClean="0">
                <a:latin typeface="+mn-lt"/>
              </a:rPr>
              <a:t>Columnwise</a:t>
            </a:r>
            <a:r>
              <a:rPr lang="en-US" sz="2400" dirty="0" smtClean="0">
                <a:latin typeface="+mn-lt"/>
              </a:rPr>
              <a:t> algorithm</a:t>
            </a:r>
            <a:endParaRPr lang="ru-RU" sz="2400" dirty="0" smtClean="0">
              <a:latin typeface="+mn-lt"/>
            </a:endParaRPr>
          </a:p>
          <a:p>
            <a:pPr marL="1257300" lvl="2" indent="-342900" algn="l">
              <a:buFont typeface="Courier New" pitchFamily="49" charset="0"/>
              <a:buChar char="o"/>
            </a:pPr>
            <a:r>
              <a:rPr lang="en-US" sz="2400" dirty="0" err="1" smtClean="0">
                <a:latin typeface="+mn-lt"/>
              </a:rPr>
              <a:t>Rowwise</a:t>
            </a:r>
            <a:r>
              <a:rPr lang="en-US" sz="2400" dirty="0" smtClean="0">
                <a:latin typeface="+mn-lt"/>
              </a:rPr>
              <a:t> </a:t>
            </a:r>
            <a:r>
              <a:rPr lang="en-US" sz="2400" dirty="0">
                <a:latin typeface="+mn-lt"/>
              </a:rPr>
              <a:t>algorithm</a:t>
            </a:r>
            <a:endParaRPr lang="ru-RU" sz="2400" dirty="0">
              <a:latin typeface="+mn-lt"/>
            </a:endParaRPr>
          </a:p>
          <a:p>
            <a:pPr marL="1257300" lvl="2" indent="-342900" algn="l">
              <a:buFont typeface="Courier New" pitchFamily="49" charset="0"/>
              <a:buChar char="o"/>
            </a:pPr>
            <a:r>
              <a:rPr lang="en-US" sz="2400" dirty="0">
                <a:latin typeface="+mn-lt"/>
              </a:rPr>
              <a:t>Complexity estimate</a:t>
            </a:r>
            <a:endParaRPr lang="ru-RU" sz="2400" dirty="0">
              <a:latin typeface="+mn-lt"/>
            </a:endParaRPr>
          </a:p>
          <a:p>
            <a:pPr marL="1257300" lvl="2" indent="-342900" algn="l">
              <a:buFont typeface="Courier New" pitchFamily="49" charset="0"/>
              <a:buChar char="o"/>
            </a:pPr>
            <a:r>
              <a:rPr lang="en-US" sz="2400" dirty="0">
                <a:latin typeface="+mn-lt"/>
              </a:rPr>
              <a:t>Computational error of </a:t>
            </a:r>
            <a:r>
              <a:rPr lang="en-US" sz="2400" dirty="0" smtClean="0">
                <a:latin typeface="+mn-lt"/>
              </a:rPr>
              <a:t>decomposition</a:t>
            </a:r>
            <a:endParaRPr lang="en-US" sz="2400" dirty="0"/>
          </a:p>
          <a:p>
            <a:pPr lvl="1" algn="l">
              <a:buFont typeface="Arial" charset="0"/>
              <a:buChar char="•"/>
            </a:pPr>
            <a:r>
              <a:rPr lang="en-US" sz="2400" dirty="0">
                <a:latin typeface="+mn-lt"/>
              </a:rPr>
              <a:t>Method </a:t>
            </a:r>
            <a:r>
              <a:rPr lang="en-US" sz="2400" dirty="0" smtClean="0">
                <a:latin typeface="+mn-lt"/>
              </a:rPr>
              <a:t>parallelization</a:t>
            </a:r>
            <a:endParaRPr lang="ru-RU" sz="2400" dirty="0" smtClean="0">
              <a:latin typeface="+mn-lt"/>
            </a:endParaRPr>
          </a:p>
          <a:p>
            <a:pPr marL="1257300" lvl="2" indent="-342900" algn="l">
              <a:buFont typeface="Courier New" pitchFamily="49" charset="0"/>
              <a:buChar char="o"/>
            </a:pPr>
            <a:r>
              <a:rPr lang="en-US" sz="2400" dirty="0" smtClean="0">
                <a:latin typeface="+mn-lt"/>
              </a:rPr>
              <a:t>Efficiency estimate</a:t>
            </a:r>
            <a:endParaRPr lang="ru-RU" sz="2400" dirty="0" smtClean="0">
              <a:latin typeface="+mn-lt"/>
            </a:endParaRPr>
          </a:p>
          <a:p>
            <a:pPr marL="1257300" lvl="2" indent="-342900" algn="l">
              <a:buFont typeface="Courier New" pitchFamily="49" charset="0"/>
              <a:buChar char="o"/>
            </a:pPr>
            <a:r>
              <a:rPr lang="en-US" sz="2400" dirty="0" smtClean="0">
                <a:latin typeface="+mn-lt"/>
              </a:rPr>
              <a:t>Block algorithm</a:t>
            </a:r>
            <a:endParaRPr lang="ru-RU" sz="2400" dirty="0">
              <a:latin typeface="+mn-lt"/>
            </a:endParaRPr>
          </a:p>
          <a:p>
            <a:pPr lvl="1" algn="l">
              <a:buFont typeface="Arial" charset="0"/>
              <a:buChar char="•"/>
            </a:pPr>
            <a:r>
              <a:rPr lang="en-US" sz="2400" dirty="0" smtClean="0">
                <a:latin typeface="Arial" charset="0"/>
              </a:rPr>
              <a:t>Experiments results</a:t>
            </a:r>
            <a:endParaRPr lang="en-US" sz="2400" dirty="0">
              <a:latin typeface="Arial" charset="0"/>
            </a:endParaRPr>
          </a:p>
          <a:p>
            <a:pPr marL="1257300" lvl="2" indent="-342900" algn="l">
              <a:buFont typeface="Courier New" pitchFamily="49" charset="0"/>
              <a:buChar char="o"/>
            </a:pPr>
            <a:r>
              <a:rPr lang="en-US" sz="2400" dirty="0" smtClean="0">
                <a:latin typeface="Arial" charset="0"/>
              </a:rPr>
              <a:t>Comparison of block and not block algorithms</a:t>
            </a:r>
            <a:endParaRPr lang="ru-RU" sz="2400" dirty="0" smtClean="0">
              <a:latin typeface="Arial" charset="0"/>
            </a:endParaRPr>
          </a:p>
          <a:p>
            <a:pPr marL="1257300" lvl="2" indent="-342900" algn="l">
              <a:buFont typeface="Courier New" pitchFamily="49" charset="0"/>
              <a:buChar char="o"/>
            </a:pPr>
            <a:r>
              <a:rPr lang="en-US" sz="2400" dirty="0" smtClean="0">
                <a:latin typeface="Arial" charset="0"/>
              </a:rPr>
              <a:t>Speedup of parallel block algorithm</a:t>
            </a:r>
            <a:endParaRPr lang="ru-RU" sz="2400" dirty="0">
              <a:latin typeface="Arial" charset="0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49E2D5-AAC5-4873-B1DD-F45494D063D0}" type="slidenum">
              <a:rPr lang="ru-RU" smtClean="0"/>
              <a:pPr>
                <a:defRPr/>
              </a:pPr>
              <a:t>28</a:t>
            </a:fld>
            <a:r>
              <a:rPr lang="ru-RU" smtClean="0"/>
              <a:t> </a:t>
            </a:r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Cholesky factorization for systems with symmetric positive definite matrix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ru-RU" dirty="0" smtClean="0"/>
          </a:p>
        </p:txBody>
      </p:sp>
      <p:sp>
        <p:nvSpPr>
          <p:cNvPr id="3174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0" indent="-457200">
              <a:buFont typeface="+mj-lt"/>
              <a:buAutoNum type="arabicPeriod"/>
            </a:pPr>
            <a:r>
              <a:rPr lang="en-US" dirty="0" smtClean="0"/>
              <a:t>Richard </a:t>
            </a:r>
            <a:r>
              <a:rPr lang="en-US" dirty="0" smtClean="0"/>
              <a:t>L. Burden, J. Douglas </a:t>
            </a:r>
            <a:r>
              <a:rPr lang="en-US" dirty="0" err="1" smtClean="0"/>
              <a:t>Faires</a:t>
            </a:r>
            <a:r>
              <a:rPr lang="en-US" dirty="0" smtClean="0"/>
              <a:t>. Numerical Analysis. Brooks Cole, 2000.</a:t>
            </a:r>
            <a:endParaRPr lang="ru-RU" dirty="0" smtClean="0"/>
          </a:p>
          <a:p>
            <a:pPr marL="457200" lvl="0" indent="-457200">
              <a:buFont typeface="+mj-lt"/>
              <a:buAutoNum type="arabicPeriod"/>
            </a:pPr>
            <a:r>
              <a:rPr lang="en-US" dirty="0" smtClean="0"/>
              <a:t>Gene H. </a:t>
            </a:r>
            <a:r>
              <a:rPr lang="en-US" dirty="0" err="1" smtClean="0"/>
              <a:t>Golub</a:t>
            </a:r>
            <a:r>
              <a:rPr lang="en-US" dirty="0" smtClean="0"/>
              <a:t>, Charles F. Van Loan. Matrix Computations. The John Hopkins University Press, 1996. </a:t>
            </a:r>
            <a:endParaRPr lang="ru-RU" dirty="0" smtClean="0"/>
          </a:p>
          <a:p>
            <a:pPr marL="457200" lvl="0" indent="-457200">
              <a:buFont typeface="+mj-lt"/>
              <a:buAutoNum type="arabicPeriod"/>
            </a:pPr>
            <a:r>
              <a:rPr lang="en-US" dirty="0" smtClean="0"/>
              <a:t>James W. </a:t>
            </a:r>
            <a:r>
              <a:rPr lang="en-US" dirty="0" err="1" smtClean="0"/>
              <a:t>Demmel</a:t>
            </a:r>
            <a:r>
              <a:rPr lang="en-US" dirty="0" smtClean="0"/>
              <a:t>. Applied Numerical Linear Algebra. SIAM, 1997. </a:t>
            </a:r>
            <a:endParaRPr lang="ru-RU" dirty="0" smtClean="0"/>
          </a:p>
          <a:p>
            <a:pPr marL="457200" lvl="0" indent="-457200">
              <a:buFont typeface="+mj-lt"/>
              <a:buAutoNum type="arabicPeriod"/>
            </a:pPr>
            <a:r>
              <a:rPr lang="en-US" dirty="0" smtClean="0"/>
              <a:t>M. Quinn. Parallel programming in C with MPI and </a:t>
            </a:r>
            <a:r>
              <a:rPr lang="en-US" dirty="0" err="1" smtClean="0"/>
              <a:t>OpenMP</a:t>
            </a:r>
            <a:r>
              <a:rPr lang="en-US" dirty="0" smtClean="0"/>
              <a:t>. </a:t>
            </a:r>
            <a:r>
              <a:rPr lang="ru-RU" dirty="0" err="1" smtClean="0"/>
              <a:t>McGraw-Hill</a:t>
            </a:r>
            <a:r>
              <a:rPr lang="ru-RU" dirty="0" smtClean="0"/>
              <a:t>, 2004.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dirty="0" smtClean="0"/>
              <a:t>William H. Press, Saul A. </a:t>
            </a:r>
            <a:r>
              <a:rPr lang="en-US" dirty="0" err="1" smtClean="0"/>
              <a:t>Teukolsky</a:t>
            </a:r>
            <a:r>
              <a:rPr lang="en-US" dirty="0" smtClean="0"/>
              <a:t>, William T. </a:t>
            </a:r>
            <a:r>
              <a:rPr lang="en-US" dirty="0" err="1" smtClean="0"/>
              <a:t>Vetterling</a:t>
            </a:r>
            <a:r>
              <a:rPr lang="en-US" dirty="0" smtClean="0"/>
              <a:t>, Brian P. Flannery. Numerical Recipes. The Art of Scientific Computing. Cambridge University Press, 2007.</a:t>
            </a:r>
            <a:endParaRPr lang="ru-RU" dirty="0" smtClean="0"/>
          </a:p>
          <a:p>
            <a:pPr marL="457200" indent="-457200">
              <a:buFont typeface="Arial" charset="0"/>
              <a:buAutoNum type="arabicPeriod"/>
            </a:pPr>
            <a:endParaRPr lang="ru-RU" dirty="0" smtClean="0"/>
          </a:p>
        </p:txBody>
      </p:sp>
      <p:sp>
        <p:nvSpPr>
          <p:cNvPr id="31750" name="Номер слайда 5"/>
          <p:cNvSpPr txBox="1">
            <a:spLocks noGrp="1"/>
          </p:cNvSpPr>
          <p:nvPr/>
        </p:nvSpPr>
        <p:spPr bwMode="auto">
          <a:xfrm>
            <a:off x="8843963" y="6408738"/>
            <a:ext cx="935037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50000"/>
              </a:lnSpc>
            </a:pPr>
            <a:endParaRPr lang="ru-RU" sz="1200">
              <a:latin typeface="Arial" charset="0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49E2D5-AAC5-4873-B1DD-F45494D063D0}" type="slidenum">
              <a:rPr lang="ru-RU" smtClean="0"/>
              <a:pPr>
                <a:defRPr/>
              </a:pPr>
              <a:t>29</a:t>
            </a:fld>
            <a:r>
              <a:rPr lang="ru-RU" smtClean="0"/>
              <a:t> </a:t>
            </a:r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Cholesky factorization for systems with symmetric positive definite matrix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Problem statement</a:t>
            </a:r>
            <a:endParaRPr lang="ru-RU" sz="2800" dirty="0" smtClean="0"/>
          </a:p>
        </p:txBody>
      </p:sp>
      <p:sp>
        <p:nvSpPr>
          <p:cNvPr id="1030" name="Содержимое 2"/>
          <p:cNvSpPr>
            <a:spLocks noGrp="1"/>
          </p:cNvSpPr>
          <p:nvPr>
            <p:ph idx="1"/>
          </p:nvPr>
        </p:nvSpPr>
        <p:spPr>
          <a:xfrm>
            <a:off x="495300" y="1196975"/>
            <a:ext cx="9137650" cy="4968875"/>
          </a:xfrm>
        </p:spPr>
        <p:txBody>
          <a:bodyPr/>
          <a:lstStyle/>
          <a:p>
            <a:r>
              <a:rPr lang="en-US" sz="1800" dirty="0"/>
              <a:t>Let us consider the system of </a:t>
            </a:r>
            <a:r>
              <a:rPr lang="en-US" sz="2000" i="1" dirty="0">
                <a:latin typeface="Times New Roman" pitchFamily="18" charset="0"/>
              </a:rPr>
              <a:t>n</a:t>
            </a:r>
            <a:r>
              <a:rPr lang="ru-RU" sz="2000" dirty="0">
                <a:latin typeface="Times New Roman" pitchFamily="18" charset="0"/>
              </a:rPr>
              <a:t> </a:t>
            </a:r>
            <a:r>
              <a:rPr lang="en-US" sz="2000" dirty="0"/>
              <a:t>linear algebraic equations in the form of</a:t>
            </a:r>
            <a:r>
              <a:rPr lang="ru-RU" dirty="0" smtClean="0"/>
              <a:t>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en-US" sz="2000" dirty="0"/>
              <a:t>In the matrix form the system may be written as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				</a:t>
            </a:r>
            <a:r>
              <a:rPr lang="en-US" i="1" dirty="0" err="1" smtClean="0">
                <a:latin typeface="Times New Roman" pitchFamily="18" charset="0"/>
              </a:rPr>
              <a:t>Ax</a:t>
            </a:r>
            <a:r>
              <a:rPr lang="en-US" dirty="0" err="1" smtClean="0">
                <a:latin typeface="Times New Roman" pitchFamily="18" charset="0"/>
                <a:sym typeface="Symbol" pitchFamily="18" charset="2"/>
              </a:rPr>
              <a:t></a:t>
            </a:r>
            <a:r>
              <a:rPr lang="en-US" i="1" dirty="0" err="1" smtClean="0">
                <a:latin typeface="Times New Roman" pitchFamily="18" charset="0"/>
              </a:rPr>
              <a:t>b</a:t>
            </a:r>
            <a:endParaRPr lang="ru-RU" i="1" dirty="0" smtClean="0">
              <a:latin typeface="Times New Roman" pitchFamily="18" charset="0"/>
            </a:endParaRPr>
          </a:p>
          <a:p>
            <a:r>
              <a:rPr lang="en-US" sz="2200" i="1" dirty="0" smtClean="0">
                <a:latin typeface="Times New Roman" pitchFamily="18" charset="0"/>
              </a:rPr>
              <a:t>A</a:t>
            </a:r>
            <a:r>
              <a:rPr lang="en-US" sz="2200" dirty="0" smtClean="0">
                <a:latin typeface="Times New Roman" pitchFamily="18" charset="0"/>
                <a:sym typeface="Symbol" pitchFamily="18" charset="2"/>
              </a:rPr>
              <a:t></a:t>
            </a:r>
            <a:r>
              <a:rPr lang="en-US" sz="2200" dirty="0" smtClean="0">
                <a:latin typeface="Times New Roman" pitchFamily="18" charset="0"/>
              </a:rPr>
              <a:t>(</a:t>
            </a:r>
            <a:r>
              <a:rPr lang="en-US" sz="2200" i="1" dirty="0" err="1" smtClean="0">
                <a:latin typeface="Times New Roman" pitchFamily="18" charset="0"/>
              </a:rPr>
              <a:t>a</a:t>
            </a:r>
            <a:r>
              <a:rPr lang="en-US" sz="2200" i="1" baseline="-25000" dirty="0" err="1" smtClean="0">
                <a:latin typeface="Times New Roman" pitchFamily="18" charset="0"/>
              </a:rPr>
              <a:t>ij</a:t>
            </a:r>
            <a:r>
              <a:rPr lang="en-US" sz="2200" dirty="0" smtClean="0">
                <a:latin typeface="Times New Roman" pitchFamily="18" charset="0"/>
              </a:rPr>
              <a:t>)</a:t>
            </a:r>
            <a:r>
              <a:rPr lang="ru-RU" sz="2000" dirty="0" smtClean="0"/>
              <a:t> </a:t>
            </a:r>
            <a:r>
              <a:rPr lang="en-US" sz="2000" dirty="0"/>
              <a:t>is a real matrix of size </a:t>
            </a:r>
            <a:r>
              <a:rPr lang="en-US" sz="2200" i="1" dirty="0" err="1">
                <a:latin typeface="Times New Roman" pitchFamily="18" charset="0"/>
              </a:rPr>
              <a:t>n</a:t>
            </a:r>
            <a:r>
              <a:rPr lang="en-US" sz="2200" dirty="0" err="1">
                <a:latin typeface="Times New Roman" pitchFamily="18" charset="0"/>
              </a:rPr>
              <a:t>×</a:t>
            </a:r>
            <a:r>
              <a:rPr lang="en-US" sz="2200" i="1" dirty="0" err="1">
                <a:latin typeface="Times New Roman" pitchFamily="18" charset="0"/>
              </a:rPr>
              <a:t>n</a:t>
            </a:r>
            <a:r>
              <a:rPr lang="ru-RU" sz="2200" dirty="0">
                <a:latin typeface="Times New Roman" pitchFamily="18" charset="0"/>
              </a:rPr>
              <a:t>; </a:t>
            </a:r>
            <a:r>
              <a:rPr lang="en-US" sz="2200" i="1" dirty="0">
                <a:latin typeface="Times New Roman" pitchFamily="18" charset="0"/>
              </a:rPr>
              <a:t>b</a:t>
            </a:r>
            <a:r>
              <a:rPr lang="ru-RU" sz="2200" dirty="0">
                <a:latin typeface="Times New Roman" pitchFamily="18" charset="0"/>
              </a:rPr>
              <a:t> </a:t>
            </a:r>
            <a:r>
              <a:rPr lang="en-US" sz="2200" dirty="0">
                <a:latin typeface="Times New Roman" pitchFamily="18" charset="0"/>
              </a:rPr>
              <a:t>and</a:t>
            </a:r>
            <a:r>
              <a:rPr lang="ru-RU" sz="2200" dirty="0">
                <a:latin typeface="Times New Roman" pitchFamily="18" charset="0"/>
              </a:rPr>
              <a:t> </a:t>
            </a:r>
            <a:r>
              <a:rPr lang="en-US" sz="2200" i="1" dirty="0">
                <a:latin typeface="Times New Roman" pitchFamily="18" charset="0"/>
              </a:rPr>
              <a:t>x</a:t>
            </a:r>
            <a:r>
              <a:rPr lang="ru-RU" sz="2200" i="1" dirty="0">
                <a:latin typeface="Times New Roman" pitchFamily="18" charset="0"/>
              </a:rPr>
              <a:t> </a:t>
            </a:r>
            <a:r>
              <a:rPr lang="en-US" sz="2000" dirty="0">
                <a:sym typeface="Symbol" pitchFamily="18" charset="2"/>
              </a:rPr>
              <a:t>are the vectors of </a:t>
            </a:r>
            <a:r>
              <a:rPr lang="en-US" sz="2200" i="1" dirty="0">
                <a:latin typeface="Times New Roman" pitchFamily="18" charset="0"/>
              </a:rPr>
              <a:t>n</a:t>
            </a:r>
            <a:r>
              <a:rPr lang="ru-RU" sz="2000" dirty="0"/>
              <a:t> </a:t>
            </a:r>
            <a:r>
              <a:rPr lang="en-US" sz="2000" dirty="0"/>
              <a:t>elements</a:t>
            </a:r>
            <a:r>
              <a:rPr lang="ru-RU" sz="2000" dirty="0"/>
              <a:t>.. </a:t>
            </a:r>
            <a:endParaRPr lang="ru-RU" sz="2000" dirty="0" smtClean="0"/>
          </a:p>
          <a:p>
            <a:r>
              <a:rPr lang="en-US" sz="2000" dirty="0"/>
              <a:t>We will search a value of the vector </a:t>
            </a:r>
            <a:r>
              <a:rPr lang="en-US" sz="2000" i="1" dirty="0">
                <a:latin typeface="Times New Roman" pitchFamily="18" charset="0"/>
              </a:rPr>
              <a:t>x </a:t>
            </a:r>
            <a:r>
              <a:rPr lang="en-US" sz="2000" dirty="0"/>
              <a:t>of the unknowns such</a:t>
            </a:r>
            <a:r>
              <a:rPr lang="ru-RU" sz="2000" dirty="0"/>
              <a:t> </a:t>
            </a:r>
            <a:r>
              <a:rPr lang="en-US" sz="2000" dirty="0"/>
              <a:t>that all the equations in the system hold.</a:t>
            </a:r>
            <a:r>
              <a:rPr lang="ru-RU" dirty="0" smtClean="0"/>
              <a:t> </a:t>
            </a:r>
            <a:endParaRPr lang="en-US" dirty="0" smtClean="0"/>
          </a:p>
        </p:txBody>
      </p:sp>
      <p:sp>
        <p:nvSpPr>
          <p:cNvPr id="1031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026" name="Object 8"/>
          <p:cNvGraphicFramePr>
            <a:graphicFrameLocks noChangeAspect="1"/>
          </p:cNvGraphicFramePr>
          <p:nvPr/>
        </p:nvGraphicFramePr>
        <p:xfrm>
          <a:off x="2724150" y="1700213"/>
          <a:ext cx="3592513" cy="1555750"/>
        </p:xfrm>
        <a:graphic>
          <a:graphicData uri="http://schemas.openxmlformats.org/presentationml/2006/ole">
            <p:oleObj spid="_x0000_s1054" name="Формула" r:id="rId3" imgW="2108200" imgH="914400" progId="Equation.3">
              <p:embed/>
            </p:oleObj>
          </a:graphicData>
        </a:graphic>
      </p:graphicFrame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49E2D5-AAC5-4873-B1DD-F45494D063D0}" type="slidenum">
              <a:rPr lang="ru-RU" smtClean="0"/>
              <a:pPr>
                <a:defRPr/>
              </a:pPr>
              <a:t>3</a:t>
            </a:fld>
            <a:r>
              <a:rPr lang="ru-RU" smtClean="0"/>
              <a:t> </a:t>
            </a:r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Cholesky factorization for systems with symmetric positive definite matrix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Internet resources</a:t>
            </a:r>
            <a:endParaRPr lang="ru-RU" dirty="0" smtClean="0"/>
          </a:p>
        </p:txBody>
      </p:sp>
      <p:sp>
        <p:nvSpPr>
          <p:cNvPr id="3277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 startAt="6"/>
            </a:pPr>
            <a:r>
              <a:rPr lang="en-US" dirty="0"/>
              <a:t>High-Performance Computing </a:t>
            </a:r>
            <a:r>
              <a:rPr lang="en-US" smtClean="0"/>
              <a:t>University</a:t>
            </a:r>
            <a:r>
              <a:rPr lang="en-US" smtClean="0"/>
              <a:t> </a:t>
            </a:r>
            <a:r>
              <a:rPr lang="en-US" smtClean="0"/>
              <a:t/>
            </a:r>
            <a:br>
              <a:rPr lang="en-US" smtClean="0"/>
            </a:br>
            <a:r>
              <a:rPr lang="ru-RU" smtClean="0"/>
              <a:t>[</a:t>
            </a:r>
            <a:r>
              <a:rPr lang="en-US" dirty="0" smtClean="0">
                <a:hlinkClick r:id="rId2"/>
              </a:rPr>
              <a:t>http://www.hpcu.ru</a:t>
            </a:r>
            <a:r>
              <a:rPr lang="ru-RU" dirty="0" smtClean="0">
                <a:hlinkClick r:id="rId2"/>
              </a:rPr>
              <a:t> </a:t>
            </a:r>
            <a:r>
              <a:rPr lang="en-US" dirty="0" smtClean="0"/>
              <a:t>].</a:t>
            </a:r>
          </a:p>
          <a:p>
            <a:pPr marL="457200" indent="-457200">
              <a:buFont typeface="+mj-lt"/>
              <a:buAutoNum type="arabicPeriod" startAt="6"/>
            </a:pPr>
            <a:r>
              <a:rPr lang="en-US" dirty="0" smtClean="0"/>
              <a:t>Intel</a:t>
            </a:r>
            <a:r>
              <a:rPr lang="en-US" dirty="0" smtClean="0"/>
              <a:t> Math Kernel Library Reference Manual.</a:t>
            </a:r>
            <a:endParaRPr lang="ru-RU" dirty="0" smtClean="0"/>
          </a:p>
          <a:p>
            <a:pPr marL="457200" indent="-457200">
              <a:buFont typeface="Wingdings" pitchFamily="2" charset="2"/>
              <a:buNone/>
            </a:pPr>
            <a:r>
              <a:rPr lang="ru-RU" dirty="0" smtClean="0"/>
              <a:t>	</a:t>
            </a:r>
            <a:r>
              <a:rPr lang="en-US" dirty="0" smtClean="0"/>
              <a:t>[</a:t>
            </a:r>
            <a:r>
              <a:rPr lang="en-US" u="sng" dirty="0" smtClean="0">
                <a:hlinkClick r:id="rId3"/>
              </a:rPr>
              <a:t>http://software.intel.com/sites/products/documentation/hpc/mkl/mklman.pdf</a:t>
            </a:r>
            <a:r>
              <a:rPr lang="en-US" dirty="0" smtClean="0"/>
              <a:t>].</a:t>
            </a:r>
            <a:endParaRPr lang="ru-RU" dirty="0" smtClean="0"/>
          </a:p>
        </p:txBody>
      </p:sp>
      <p:sp>
        <p:nvSpPr>
          <p:cNvPr id="32774" name="Номер слайда 5"/>
          <p:cNvSpPr txBox="1">
            <a:spLocks noGrp="1"/>
          </p:cNvSpPr>
          <p:nvPr/>
        </p:nvSpPr>
        <p:spPr bwMode="auto">
          <a:xfrm>
            <a:off x="8843963" y="6408738"/>
            <a:ext cx="935037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50000"/>
              </a:lnSpc>
            </a:pPr>
            <a:endParaRPr lang="ru-RU" sz="1200">
              <a:latin typeface="Arial" charset="0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49E2D5-AAC5-4873-B1DD-F45494D063D0}" type="slidenum">
              <a:rPr lang="ru-RU" smtClean="0"/>
              <a:pPr>
                <a:defRPr/>
              </a:pPr>
              <a:t>30</a:t>
            </a:fld>
            <a:r>
              <a:rPr lang="ru-RU" smtClean="0"/>
              <a:t> </a:t>
            </a:r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Cholesky factorization for systems with symmetric positive definite matrix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Team of authors</a:t>
            </a:r>
            <a:endParaRPr lang="ru-RU" dirty="0" smtClean="0"/>
          </a:p>
        </p:txBody>
      </p:sp>
      <p:sp>
        <p:nvSpPr>
          <p:cNvPr id="33797" name="Содержимое 2"/>
          <p:cNvSpPr>
            <a:spLocks noGrp="1"/>
          </p:cNvSpPr>
          <p:nvPr>
            <p:ph idx="1"/>
          </p:nvPr>
        </p:nvSpPr>
        <p:spPr>
          <a:xfrm>
            <a:off x="166688" y="1196975"/>
            <a:ext cx="9244012" cy="4968875"/>
          </a:xfrm>
        </p:spPr>
        <p:txBody>
          <a:bodyPr/>
          <a:lstStyle/>
          <a:p>
            <a:pPr eaLnBrk="1" hangingPunct="1"/>
            <a:r>
              <a:rPr lang="en" dirty="0" smtClean="0"/>
              <a:t>Konstantin Barkalov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" dirty="0" smtClean="0"/>
              <a:t>Candidate of Physical and Mathematical Sciences,</a:t>
            </a:r>
            <a:br>
              <a:rPr lang="en" dirty="0" smtClean="0"/>
            </a:br>
            <a:r>
              <a:rPr lang="en-US" dirty="0" smtClean="0"/>
              <a:t>Associate Professor, Software Department, </a:t>
            </a:r>
            <a:r>
              <a:rPr lang="en-GB" smtClean="0"/>
              <a:t>CMC Faculty,</a:t>
            </a:r>
            <a:br>
              <a:rPr lang="en-GB" smtClean="0"/>
            </a:br>
            <a:r>
              <a:rPr lang="en-GB" smtClean="0"/>
              <a:t>Nizhny Novgorod State University </a:t>
            </a:r>
            <a:r>
              <a:rPr lang="ru-RU" dirty="0"/>
              <a:t/>
            </a:r>
            <a:br>
              <a:rPr lang="ru-RU" dirty="0"/>
            </a:br>
            <a:r>
              <a:rPr lang="en-US" dirty="0">
                <a:hlinkClick r:id="rId2"/>
              </a:rPr>
              <a:t>barkalov@vmk.unn.ru</a:t>
            </a:r>
            <a:r>
              <a:rPr lang="en-US" dirty="0"/>
              <a:t> </a:t>
            </a:r>
            <a:endParaRPr lang="ru-RU" dirty="0"/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The code of the learning programs was designed by </a:t>
            </a:r>
            <a:r>
              <a:rPr lang="en-US" dirty="0" err="1"/>
              <a:t>Pirova</a:t>
            </a:r>
            <a:r>
              <a:rPr lang="en-US" dirty="0"/>
              <a:t> Anna and </a:t>
            </a:r>
            <a:r>
              <a:rPr lang="en-US" dirty="0" err="1"/>
              <a:t>Safonova</a:t>
            </a:r>
            <a:r>
              <a:rPr lang="en-US" dirty="0"/>
              <a:t> Yana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49E2D5-AAC5-4873-B1DD-F45494D063D0}" type="slidenum">
              <a:rPr lang="ru-RU" smtClean="0"/>
              <a:pPr>
                <a:defRPr/>
              </a:pPr>
              <a:t>31</a:t>
            </a:fld>
            <a:r>
              <a:rPr lang="ru-RU" smtClean="0"/>
              <a:t> </a:t>
            </a:r>
            <a:endParaRPr lang="ru-RU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Cholesky factorization for systems with symmetric positive definite matrix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2800" dirty="0" smtClean="0"/>
              <a:t>Particular case</a:t>
            </a:r>
            <a:endParaRPr lang="ru-RU" sz="2800" dirty="0" smtClean="0"/>
          </a:p>
        </p:txBody>
      </p:sp>
      <p:sp>
        <p:nvSpPr>
          <p:cNvPr id="19461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137650" cy="4968875"/>
          </a:xfrm>
        </p:spPr>
        <p:txBody>
          <a:bodyPr/>
          <a:lstStyle/>
          <a:p>
            <a:r>
              <a:rPr lang="en-US" dirty="0" smtClean="0"/>
              <a:t>The matrix </a:t>
            </a:r>
            <a:r>
              <a:rPr lang="ru-RU" i="1" dirty="0" smtClean="0"/>
              <a:t>А</a:t>
            </a:r>
            <a:r>
              <a:rPr lang="ru-RU" dirty="0" smtClean="0"/>
              <a:t> </a:t>
            </a:r>
            <a:r>
              <a:rPr lang="en-US" dirty="0" smtClean="0"/>
              <a:t>is symmetric if</a:t>
            </a:r>
            <a:r>
              <a:rPr lang="ru-RU" dirty="0" smtClean="0"/>
              <a:t> </a:t>
            </a:r>
            <a:r>
              <a:rPr lang="en-US" i="1" dirty="0" smtClean="0"/>
              <a:t>A</a:t>
            </a:r>
            <a:r>
              <a:rPr lang="en-US" dirty="0" smtClean="0"/>
              <a:t>=</a:t>
            </a:r>
            <a:r>
              <a:rPr lang="en-US" i="1" dirty="0" smtClean="0"/>
              <a:t>A</a:t>
            </a:r>
            <a:r>
              <a:rPr lang="en-US" i="1" baseline="30000" dirty="0" smtClean="0"/>
              <a:t>T</a:t>
            </a:r>
            <a:r>
              <a:rPr lang="en-US" dirty="0" smtClean="0"/>
              <a:t>.</a:t>
            </a:r>
          </a:p>
          <a:p>
            <a:r>
              <a:rPr lang="en-US" dirty="0"/>
              <a:t>The matrix </a:t>
            </a:r>
            <a:r>
              <a:rPr lang="en-US" i="1" dirty="0" smtClean="0"/>
              <a:t>A </a:t>
            </a:r>
            <a:r>
              <a:rPr lang="en-US" dirty="0" smtClean="0"/>
              <a:t>is positive definite if</a:t>
            </a:r>
            <a:endParaRPr lang="ru-RU" dirty="0" smtClean="0"/>
          </a:p>
          <a:p>
            <a:pPr>
              <a:buFont typeface="Wingdings" pitchFamily="2" charset="2"/>
              <a:buNone/>
            </a:pPr>
            <a:r>
              <a:rPr lang="ru-RU" dirty="0" smtClean="0"/>
              <a:t>	</a:t>
            </a:r>
            <a:r>
              <a:rPr lang="ru-RU" dirty="0" smtClean="0">
                <a:sym typeface="Symbol" pitchFamily="18" charset="2"/>
              </a:rPr>
              <a:t></a:t>
            </a:r>
            <a:r>
              <a:rPr lang="en-US" dirty="0" smtClean="0"/>
              <a:t> </a:t>
            </a:r>
            <a:r>
              <a:rPr lang="en-US" i="1" dirty="0" smtClean="0"/>
              <a:t>x</a:t>
            </a:r>
            <a:r>
              <a:rPr lang="en-US" dirty="0" smtClean="0"/>
              <a:t>&gt;0 </a:t>
            </a:r>
            <a:r>
              <a:rPr lang="en-US" dirty="0" smtClean="0">
                <a:sym typeface="Symbol" pitchFamily="18" charset="2"/>
              </a:rPr>
              <a:t></a:t>
            </a:r>
            <a:r>
              <a:rPr lang="en-US" dirty="0" smtClean="0"/>
              <a:t> </a:t>
            </a:r>
            <a:r>
              <a:rPr lang="ru-RU" dirty="0" smtClean="0"/>
              <a:t>(</a:t>
            </a:r>
            <a:r>
              <a:rPr lang="en-US" i="1" dirty="0" err="1" smtClean="0"/>
              <a:t>Ax</a:t>
            </a:r>
            <a:r>
              <a:rPr lang="en-US" dirty="0" err="1" smtClean="0"/>
              <a:t>,</a:t>
            </a:r>
            <a:r>
              <a:rPr lang="en-US" i="1" dirty="0" err="1" smtClean="0"/>
              <a:t>x</a:t>
            </a:r>
            <a:r>
              <a:rPr lang="ru-RU" dirty="0" smtClean="0"/>
              <a:t>)</a:t>
            </a:r>
            <a:r>
              <a:rPr lang="en-US" dirty="0" smtClean="0"/>
              <a:t>&gt;0.</a:t>
            </a:r>
          </a:p>
          <a:p>
            <a:r>
              <a:rPr lang="en-US" dirty="0" smtClean="0"/>
              <a:t>Consider the equations system with the symmetric positive definite (SPD) matrix </a:t>
            </a:r>
            <a:r>
              <a:rPr lang="en-US" i="1" dirty="0" smtClean="0"/>
              <a:t>A</a:t>
            </a:r>
            <a:r>
              <a:rPr lang="en-US" dirty="0" smtClean="0"/>
              <a:t>.</a:t>
            </a:r>
            <a:r>
              <a:rPr lang="ru-RU" dirty="0" smtClean="0"/>
              <a:t> </a:t>
            </a:r>
            <a:r>
              <a:rPr lang="en-US" dirty="0" smtClean="0"/>
              <a:t>They appear:</a:t>
            </a:r>
            <a:endParaRPr lang="ru-RU" dirty="0" smtClean="0"/>
          </a:p>
          <a:p>
            <a:pPr lvl="1"/>
            <a:r>
              <a:rPr lang="en-US" sz="2200" dirty="0" smtClean="0"/>
              <a:t>When solving the problems of mathematical physics</a:t>
            </a:r>
          </a:p>
          <a:p>
            <a:pPr lvl="2"/>
            <a:r>
              <a:rPr lang="en-US" dirty="0" smtClean="0"/>
              <a:t>by means of finite difference method</a:t>
            </a:r>
            <a:endParaRPr lang="ru-RU" dirty="0" smtClean="0"/>
          </a:p>
          <a:p>
            <a:pPr lvl="2"/>
            <a:r>
              <a:rPr lang="en-US" dirty="0"/>
              <a:t>by means of finite </a:t>
            </a:r>
            <a:r>
              <a:rPr lang="en-US" dirty="0" smtClean="0"/>
              <a:t>element </a:t>
            </a:r>
            <a:r>
              <a:rPr lang="en-US" dirty="0"/>
              <a:t>method</a:t>
            </a:r>
            <a:endParaRPr lang="ru-RU" dirty="0" smtClean="0">
              <a:solidFill>
                <a:srgbClr val="FF0000"/>
              </a:solidFill>
            </a:endParaRPr>
          </a:p>
          <a:p>
            <a:pPr lvl="1"/>
            <a:r>
              <a:rPr lang="en-US" sz="2200" dirty="0" smtClean="0"/>
              <a:t>When solving the approximation problem with the help of the least squares method</a:t>
            </a:r>
            <a:endParaRPr lang="ru-RU" sz="2200" dirty="0" smtClean="0"/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  <p:sp>
        <p:nvSpPr>
          <p:cNvPr id="19462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49E2D5-AAC5-4873-B1DD-F45494D063D0}" type="slidenum">
              <a:rPr lang="ru-RU" smtClean="0"/>
              <a:pPr>
                <a:defRPr/>
              </a:pPr>
              <a:t>4</a:t>
            </a:fld>
            <a:r>
              <a:rPr lang="ru-RU" smtClean="0"/>
              <a:t> </a:t>
            </a:r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Cholesky factorization for systems with symmetric positive definite matrix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2800" dirty="0" smtClean="0"/>
              <a:t>LDL</a:t>
            </a:r>
            <a:r>
              <a:rPr lang="en-US" sz="2800" baseline="30000" dirty="0" smtClean="0"/>
              <a:t>T</a:t>
            </a:r>
            <a:r>
              <a:rPr lang="en-US" sz="2800" dirty="0" smtClean="0"/>
              <a:t>-decomposition</a:t>
            </a:r>
            <a:endParaRPr lang="ru-RU" sz="2800" dirty="0" smtClean="0"/>
          </a:p>
        </p:txBody>
      </p:sp>
      <p:sp>
        <p:nvSpPr>
          <p:cNvPr id="2054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137650" cy="4968875"/>
          </a:xfrm>
        </p:spPr>
        <p:txBody>
          <a:bodyPr/>
          <a:lstStyle/>
          <a:p>
            <a:r>
              <a:rPr lang="en-US" dirty="0" smtClean="0"/>
              <a:t>The matrix </a:t>
            </a:r>
            <a:r>
              <a:rPr lang="ru-RU" i="1" dirty="0" smtClean="0"/>
              <a:t>А</a:t>
            </a:r>
            <a:r>
              <a:rPr lang="ru-RU" dirty="0" smtClean="0"/>
              <a:t> </a:t>
            </a:r>
            <a:r>
              <a:rPr lang="en-US" dirty="0" smtClean="0"/>
              <a:t>is symmetric.</a:t>
            </a:r>
          </a:p>
          <a:p>
            <a:r>
              <a:rPr lang="en-US" i="1" dirty="0" smtClean="0"/>
              <a:t>A</a:t>
            </a:r>
            <a:r>
              <a:rPr lang="en-US" dirty="0" smtClean="0"/>
              <a:t> assumes the </a:t>
            </a:r>
            <a:r>
              <a:rPr lang="en-US" i="1" dirty="0" smtClean="0"/>
              <a:t>LU</a:t>
            </a:r>
            <a:r>
              <a:rPr lang="en-US" dirty="0" smtClean="0"/>
              <a:t>-decomposition</a:t>
            </a:r>
            <a:r>
              <a:rPr lang="ru-RU" dirty="0" smtClean="0"/>
              <a:t>, </a:t>
            </a:r>
            <a:r>
              <a:rPr lang="en-US" dirty="0" smtClean="0"/>
              <a:t>i.e.</a:t>
            </a:r>
            <a:r>
              <a:rPr lang="ru-RU" dirty="0" smtClean="0"/>
              <a:t> </a:t>
            </a:r>
            <a:r>
              <a:rPr lang="en-US" i="1" dirty="0" smtClean="0"/>
              <a:t>A</a:t>
            </a:r>
            <a:r>
              <a:rPr lang="en-US" dirty="0" smtClean="0"/>
              <a:t>=</a:t>
            </a:r>
            <a:r>
              <a:rPr lang="en-US" i="1" dirty="0" smtClean="0"/>
              <a:t>LU</a:t>
            </a:r>
            <a:r>
              <a:rPr lang="en-US" dirty="0" smtClean="0"/>
              <a:t>.</a:t>
            </a:r>
            <a:endParaRPr lang="ru-RU" dirty="0" smtClean="0"/>
          </a:p>
          <a:p>
            <a:r>
              <a:rPr lang="en-US" dirty="0" smtClean="0"/>
              <a:t>Let </a:t>
            </a:r>
            <a:r>
              <a:rPr lang="en-US" i="1" dirty="0" smtClean="0"/>
              <a:t>D</a:t>
            </a:r>
            <a:r>
              <a:rPr lang="en-US" dirty="0" smtClean="0"/>
              <a:t> be a diagonal of the matrix </a:t>
            </a:r>
            <a:r>
              <a:rPr lang="en-US" i="1" dirty="0" smtClean="0"/>
              <a:t>U</a:t>
            </a:r>
            <a:r>
              <a:rPr lang="ru-RU" dirty="0" smtClean="0"/>
              <a:t> </a:t>
            </a:r>
            <a:r>
              <a:rPr lang="en-US" dirty="0" smtClean="0"/>
              <a:t>and</a:t>
            </a:r>
            <a:r>
              <a:rPr lang="ru-RU" dirty="0" smtClean="0"/>
              <a:t> </a:t>
            </a:r>
            <a:r>
              <a:rPr lang="en-US" i="1" dirty="0" smtClean="0"/>
              <a:t>U</a:t>
            </a:r>
            <a:r>
              <a:rPr lang="en-US" dirty="0" smtClean="0">
                <a:sym typeface="Symbol" pitchFamily="18" charset="2"/>
              </a:rPr>
              <a:t>=</a:t>
            </a:r>
            <a:r>
              <a:rPr lang="en-US" i="1" dirty="0" smtClean="0">
                <a:sym typeface="Symbol" pitchFamily="18" charset="2"/>
              </a:rPr>
              <a:t>D</a:t>
            </a:r>
            <a:r>
              <a:rPr lang="en-US" baseline="30000" dirty="0" smtClean="0">
                <a:sym typeface="Symbol" pitchFamily="18" charset="2"/>
              </a:rPr>
              <a:t>1</a:t>
            </a:r>
            <a:r>
              <a:rPr lang="en-US" i="1" dirty="0" smtClean="0">
                <a:sym typeface="Symbol" pitchFamily="18" charset="2"/>
              </a:rPr>
              <a:t>U</a:t>
            </a:r>
            <a:endParaRPr lang="ru-RU" dirty="0" smtClean="0">
              <a:sym typeface="Symbol" pitchFamily="18" charset="2"/>
            </a:endParaRPr>
          </a:p>
          <a:p>
            <a:r>
              <a:rPr lang="en-US" dirty="0" smtClean="0">
                <a:sym typeface="Symbol" pitchFamily="18" charset="2"/>
              </a:rPr>
              <a:t>Since </a:t>
            </a:r>
            <a:r>
              <a:rPr lang="ru-RU" i="1" dirty="0" smtClean="0">
                <a:sym typeface="Symbol" pitchFamily="18" charset="2"/>
              </a:rPr>
              <a:t>А</a:t>
            </a:r>
            <a:r>
              <a:rPr lang="ru-RU" dirty="0" smtClean="0">
                <a:sym typeface="Symbol" pitchFamily="18" charset="2"/>
              </a:rPr>
              <a:t> </a:t>
            </a:r>
            <a:r>
              <a:rPr lang="en-US" dirty="0" smtClean="0">
                <a:sym typeface="Symbol" pitchFamily="18" charset="2"/>
              </a:rPr>
              <a:t>is symmetric</a:t>
            </a:r>
            <a:r>
              <a:rPr lang="ru-RU" dirty="0" smtClean="0">
                <a:sym typeface="Symbol" pitchFamily="18" charset="2"/>
              </a:rPr>
              <a:t>, </a:t>
            </a:r>
            <a:r>
              <a:rPr lang="en-US" dirty="0" smtClean="0">
                <a:sym typeface="Symbol" pitchFamily="18" charset="2"/>
              </a:rPr>
              <a:t>then</a:t>
            </a:r>
            <a:r>
              <a:rPr lang="ru-RU" dirty="0" smtClean="0">
                <a:sym typeface="Symbol" pitchFamily="18" charset="2"/>
              </a:rPr>
              <a:t> </a:t>
            </a:r>
            <a:r>
              <a:rPr lang="en-US" i="1" dirty="0" smtClean="0"/>
              <a:t>U</a:t>
            </a:r>
            <a:r>
              <a:rPr lang="en-US" dirty="0" smtClean="0">
                <a:sym typeface="Symbol" pitchFamily="18" charset="2"/>
              </a:rPr>
              <a:t>=</a:t>
            </a:r>
            <a:r>
              <a:rPr lang="en-US" i="1" dirty="0" smtClean="0">
                <a:sym typeface="Symbol" pitchFamily="18" charset="2"/>
              </a:rPr>
              <a:t>L</a:t>
            </a:r>
            <a:r>
              <a:rPr lang="en-US" i="1" baseline="30000" dirty="0" smtClean="0">
                <a:sym typeface="Symbol" pitchFamily="18" charset="2"/>
              </a:rPr>
              <a:t>T</a:t>
            </a:r>
            <a:r>
              <a:rPr lang="en-US" dirty="0" smtClean="0">
                <a:sym typeface="Symbol" pitchFamily="18" charset="2"/>
              </a:rPr>
              <a:t>, so</a:t>
            </a:r>
            <a:endParaRPr lang="ru-RU" dirty="0" smtClean="0">
              <a:sym typeface="Symbol" pitchFamily="18" charset="2"/>
            </a:endParaRPr>
          </a:p>
          <a:p>
            <a:pPr algn="ctr">
              <a:buFont typeface="Wingdings" pitchFamily="2" charset="2"/>
              <a:buNone/>
            </a:pPr>
            <a:endParaRPr lang="ru-RU" sz="1200" i="1" dirty="0" smtClean="0">
              <a:sym typeface="Symbol" pitchFamily="18" charset="2"/>
            </a:endParaRPr>
          </a:p>
          <a:p>
            <a:pPr algn="ctr">
              <a:buFont typeface="Wingdings" pitchFamily="2" charset="2"/>
              <a:buNone/>
            </a:pPr>
            <a:r>
              <a:rPr lang="en-US" i="1" dirty="0" smtClean="0">
                <a:sym typeface="Symbol" pitchFamily="18" charset="2"/>
              </a:rPr>
              <a:t>A</a:t>
            </a:r>
            <a:r>
              <a:rPr lang="en-US" dirty="0" smtClean="0">
                <a:sym typeface="Symbol" pitchFamily="18" charset="2"/>
              </a:rPr>
              <a:t>=</a:t>
            </a:r>
            <a:r>
              <a:rPr lang="en-US" i="1" dirty="0" smtClean="0">
                <a:sym typeface="Symbol" pitchFamily="18" charset="2"/>
              </a:rPr>
              <a:t>LDL</a:t>
            </a:r>
            <a:r>
              <a:rPr lang="en-US" i="1" baseline="30000" dirty="0" smtClean="0">
                <a:sym typeface="Symbol" pitchFamily="18" charset="2"/>
              </a:rPr>
              <a:t>T</a:t>
            </a:r>
            <a:r>
              <a:rPr lang="en-US" dirty="0" smtClean="0">
                <a:sym typeface="Symbol" pitchFamily="18" charset="2"/>
              </a:rPr>
              <a:t>.</a:t>
            </a:r>
          </a:p>
          <a:p>
            <a:pPr>
              <a:buFont typeface="Wingdings" pitchFamily="2" charset="2"/>
              <a:buNone/>
            </a:pPr>
            <a:endParaRPr lang="en-US" sz="1200" dirty="0" smtClean="0">
              <a:sym typeface="Symbol" pitchFamily="18" charset="2"/>
            </a:endParaRPr>
          </a:p>
          <a:p>
            <a:r>
              <a:rPr lang="en-US" dirty="0" smtClean="0">
                <a:sym typeface="Symbol" pitchFamily="18" charset="2"/>
              </a:rPr>
              <a:t>In order to handle the symmetric matrix, </a:t>
            </a:r>
            <a:r>
              <a:rPr lang="en-US" i="1" dirty="0" smtClean="0">
                <a:sym typeface="Symbol" pitchFamily="18" charset="2"/>
              </a:rPr>
              <a:t>n</a:t>
            </a:r>
            <a:r>
              <a:rPr lang="en-US" dirty="0" smtClean="0">
                <a:sym typeface="Symbol" pitchFamily="18" charset="2"/>
              </a:rPr>
              <a:t>(</a:t>
            </a:r>
            <a:r>
              <a:rPr lang="en-US" i="1" dirty="0" smtClean="0">
                <a:sym typeface="Symbol" pitchFamily="18" charset="2"/>
              </a:rPr>
              <a:t>n</a:t>
            </a:r>
            <a:r>
              <a:rPr lang="en-US" dirty="0" smtClean="0">
                <a:sym typeface="Symbol" pitchFamily="18" charset="2"/>
              </a:rPr>
              <a:t>+1)/2 elements should be stored </a:t>
            </a:r>
            <a:r>
              <a:rPr lang="ru-RU" dirty="0" smtClean="0">
                <a:sym typeface="Symbol" pitchFamily="18" charset="2"/>
              </a:rPr>
              <a:t>(</a:t>
            </a:r>
            <a:r>
              <a:rPr lang="en-US" dirty="0" smtClean="0">
                <a:sym typeface="Symbol" pitchFamily="18" charset="2"/>
              </a:rPr>
              <a:t>not </a:t>
            </a:r>
            <a:r>
              <a:rPr lang="en-US" i="1" dirty="0" smtClean="0">
                <a:sym typeface="Symbol" pitchFamily="18" charset="2"/>
              </a:rPr>
              <a:t>n</a:t>
            </a:r>
            <a:r>
              <a:rPr lang="en-US" baseline="30000" dirty="0" smtClean="0">
                <a:sym typeface="Symbol" pitchFamily="18" charset="2"/>
              </a:rPr>
              <a:t>2</a:t>
            </a:r>
            <a:r>
              <a:rPr lang="ru-RU" dirty="0" smtClean="0">
                <a:sym typeface="Symbol" pitchFamily="18" charset="2"/>
              </a:rPr>
              <a:t>)</a:t>
            </a:r>
          </a:p>
          <a:p>
            <a:r>
              <a:rPr lang="en-US" dirty="0" smtClean="0">
                <a:sym typeface="Symbol" pitchFamily="18" charset="2"/>
              </a:rPr>
              <a:t>If </a:t>
            </a:r>
            <a:r>
              <a:rPr lang="en-US" i="1" dirty="0" smtClean="0">
                <a:sym typeface="Symbol" pitchFamily="18" charset="2"/>
              </a:rPr>
              <a:t>A</a:t>
            </a:r>
            <a:r>
              <a:rPr lang="en-US" dirty="0" smtClean="0">
                <a:sym typeface="Symbol" pitchFamily="18" charset="2"/>
              </a:rPr>
              <a:t>&gt;0</a:t>
            </a:r>
            <a:r>
              <a:rPr lang="ru-RU" dirty="0" smtClean="0">
                <a:sym typeface="Symbol" pitchFamily="18" charset="2"/>
              </a:rPr>
              <a:t>, </a:t>
            </a:r>
            <a:r>
              <a:rPr lang="en-US" dirty="0" smtClean="0">
                <a:sym typeface="Symbol" pitchFamily="18" charset="2"/>
              </a:rPr>
              <a:t>then </a:t>
            </a:r>
            <a:r>
              <a:rPr lang="en-US" i="1" dirty="0" smtClean="0">
                <a:sym typeface="Symbol" pitchFamily="18" charset="2"/>
              </a:rPr>
              <a:t>D</a:t>
            </a:r>
            <a:r>
              <a:rPr lang="en-US" dirty="0" smtClean="0">
                <a:sym typeface="Symbol" pitchFamily="18" charset="2"/>
              </a:rPr>
              <a:t>&gt;0</a:t>
            </a:r>
            <a:r>
              <a:rPr lang="ru-RU" dirty="0" smtClean="0">
                <a:sym typeface="Symbol" pitchFamily="18" charset="2"/>
              </a:rPr>
              <a:t>, </a:t>
            </a:r>
            <a:r>
              <a:rPr lang="en-US" dirty="0" smtClean="0">
                <a:sym typeface="Symbol" pitchFamily="18" charset="2"/>
              </a:rPr>
              <a:t>so          could be calculated</a:t>
            </a:r>
          </a:p>
          <a:p>
            <a:pPr>
              <a:buFont typeface="Wingdings" pitchFamily="2" charset="2"/>
              <a:buNone/>
            </a:pPr>
            <a:endParaRPr lang="en-US" dirty="0" smtClean="0">
              <a:sym typeface="Symbol" pitchFamily="18" charset="2"/>
            </a:endParaRPr>
          </a:p>
          <a:p>
            <a:endParaRPr lang="en-US" dirty="0" smtClean="0"/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4202958818"/>
              </p:ext>
            </p:extLst>
          </p:nvPr>
        </p:nvGraphicFramePr>
        <p:xfrm>
          <a:off x="3729236" y="4581525"/>
          <a:ext cx="647700" cy="500063"/>
        </p:xfrm>
        <a:graphic>
          <a:graphicData uri="http://schemas.openxmlformats.org/presentationml/2006/ole">
            <p:oleObj spid="_x0000_s2079" name="Формула" r:id="rId3" imgW="279279" imgH="215806" progId="Equation.3">
              <p:embed/>
            </p:oleObj>
          </a:graphicData>
        </a:graphic>
      </p:graphicFrame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49E2D5-AAC5-4873-B1DD-F45494D063D0}" type="slidenum">
              <a:rPr lang="ru-RU" smtClean="0"/>
              <a:pPr>
                <a:defRPr/>
              </a:pPr>
              <a:t>5</a:t>
            </a:fld>
            <a:r>
              <a:rPr lang="ru-RU" smtClean="0"/>
              <a:t> </a:t>
            </a:r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Cholesky factorization for systems with symmetric positive definite matrix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2800" dirty="0" smtClean="0"/>
              <a:t>Cholesky factorization</a:t>
            </a:r>
            <a:endParaRPr lang="ru-RU" sz="2800" dirty="0" smtClean="0"/>
          </a:p>
        </p:txBody>
      </p:sp>
      <p:sp>
        <p:nvSpPr>
          <p:cNvPr id="2055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137650" cy="49688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The main idea is to decompose the matrix </a:t>
            </a:r>
            <a:r>
              <a:rPr lang="en-US" i="1" dirty="0" smtClean="0"/>
              <a:t>A</a:t>
            </a:r>
            <a:r>
              <a:rPr lang="en-US" dirty="0" smtClean="0"/>
              <a:t> into the multiplication </a:t>
            </a:r>
            <a:r>
              <a:rPr lang="en-US" i="1" kern="800" dirty="0" smtClean="0">
                <a:latin typeface="Times New Roman"/>
              </a:rPr>
              <a:t>A</a:t>
            </a:r>
            <a:r>
              <a:rPr lang="en-US" i="1" kern="800" dirty="0" smtClean="0">
                <a:latin typeface="Times New Roman"/>
                <a:sym typeface="Symbol"/>
              </a:rPr>
              <a:t>LL</a:t>
            </a:r>
            <a:r>
              <a:rPr lang="en-US" i="1" kern="800" baseline="30000" dirty="0" smtClean="0">
                <a:latin typeface="Times New Roman"/>
                <a:sym typeface="Symbol"/>
              </a:rPr>
              <a:t>T</a:t>
            </a:r>
            <a:r>
              <a:rPr lang="ru-RU" dirty="0" smtClean="0"/>
              <a:t>, </a:t>
            </a:r>
            <a:r>
              <a:rPr lang="en-US" dirty="0" smtClean="0"/>
              <a:t>where </a:t>
            </a:r>
            <a:r>
              <a:rPr lang="en-US" i="1" dirty="0" smtClean="0"/>
              <a:t>L</a:t>
            </a:r>
            <a:r>
              <a:rPr lang="ru-RU" dirty="0" smtClean="0"/>
              <a:t> </a:t>
            </a:r>
            <a:r>
              <a:rPr lang="en-US" dirty="0" smtClean="0"/>
              <a:t>is a lower triangular matrix</a:t>
            </a:r>
            <a:r>
              <a:rPr lang="ru-RU" dirty="0" smtClean="0"/>
              <a:t>,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i="1" baseline="-25000" dirty="0" err="1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&gt;0</a:t>
            </a:r>
            <a:r>
              <a:rPr lang="en-US" dirty="0" smtClean="0"/>
              <a:t>.</a:t>
            </a:r>
            <a:r>
              <a:rPr lang="ru-RU" dirty="0" smtClean="0"/>
              <a:t> </a:t>
            </a:r>
            <a:endParaRPr lang="en-US" dirty="0" smtClean="0"/>
          </a:p>
          <a:p>
            <a:pPr>
              <a:buFont typeface="Wingdings" pitchFamily="2" charset="2"/>
              <a:buNone/>
              <a:defRPr/>
            </a:pPr>
            <a:r>
              <a:rPr lang="en-US" i="1" dirty="0" smtClean="0">
                <a:latin typeface="Times New Roman" pitchFamily="18" charset="0"/>
              </a:rPr>
              <a:t>		</a:t>
            </a:r>
            <a:endParaRPr lang="ru-RU" dirty="0" smtClean="0"/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 smtClean="0"/>
          </a:p>
          <a:p>
            <a:pPr>
              <a:buFont typeface="Wingdings" pitchFamily="2" charset="2"/>
              <a:buNone/>
              <a:defRPr/>
            </a:pPr>
            <a:endParaRPr lang="ru-RU" dirty="0" smtClean="0"/>
          </a:p>
          <a:p>
            <a:pPr>
              <a:defRPr/>
            </a:pPr>
            <a:endParaRPr lang="ru-RU" baseline="-25000" dirty="0" smtClean="0">
              <a:latin typeface="Times New Roman" pitchFamily="18" charset="0"/>
            </a:endParaRPr>
          </a:p>
          <a:p>
            <a:pPr>
              <a:defRPr/>
            </a:pPr>
            <a:r>
              <a:rPr lang="en-US" dirty="0"/>
              <a:t>If the decomposition is </a:t>
            </a:r>
            <a:r>
              <a:rPr lang="en-US" dirty="0" smtClean="0"/>
              <a:t>obtained, </a:t>
            </a:r>
            <a:r>
              <a:rPr lang="en-US" dirty="0"/>
              <a:t>the solving of the source system is reduced to the sequential solving </a:t>
            </a:r>
            <a:r>
              <a:rPr lang="en-US" dirty="0" smtClean="0"/>
              <a:t>of two </a:t>
            </a:r>
            <a:r>
              <a:rPr lang="en-US" dirty="0"/>
              <a:t>equations systems with the triangular </a:t>
            </a:r>
            <a:r>
              <a:rPr lang="en-US" dirty="0" smtClean="0"/>
              <a:t>matrices</a:t>
            </a:r>
            <a:endParaRPr lang="ru-RU" dirty="0" smtClean="0"/>
          </a:p>
          <a:p>
            <a:pPr algn="ctr">
              <a:buFont typeface="Wingdings" pitchFamily="2" charset="2"/>
              <a:buNone/>
              <a:defRPr/>
            </a:pPr>
            <a:r>
              <a:rPr lang="en-US" i="1" kern="800" dirty="0" err="1" smtClean="0">
                <a:latin typeface="Times New Roman"/>
              </a:rPr>
              <a:t>Ly</a:t>
            </a:r>
            <a:r>
              <a:rPr lang="en-US" i="1" kern="800" dirty="0" err="1" smtClean="0">
                <a:latin typeface="Times New Roman"/>
                <a:sym typeface="Symbol"/>
              </a:rPr>
              <a:t>b</a:t>
            </a:r>
            <a:r>
              <a:rPr lang="en-US" i="1" kern="800" dirty="0" smtClean="0">
                <a:latin typeface="Times New Roman"/>
                <a:sym typeface="Symbol"/>
              </a:rPr>
              <a:t>, </a:t>
            </a:r>
            <a:r>
              <a:rPr lang="en-US" i="1" kern="800" dirty="0" err="1" smtClean="0">
                <a:latin typeface="Times New Roman"/>
                <a:sym typeface="Symbol"/>
              </a:rPr>
              <a:t>L</a:t>
            </a:r>
            <a:r>
              <a:rPr lang="en-US" i="1" kern="800" baseline="30000" dirty="0" err="1" smtClean="0">
                <a:latin typeface="Times New Roman"/>
                <a:sym typeface="Symbol"/>
              </a:rPr>
              <a:t>T</a:t>
            </a:r>
            <a:r>
              <a:rPr lang="en-US" i="1" kern="800" dirty="0" err="1" smtClean="0">
                <a:latin typeface="Times New Roman"/>
                <a:sym typeface="Symbol"/>
              </a:rPr>
              <a:t>xy</a:t>
            </a:r>
            <a:r>
              <a:rPr lang="en-US" i="1" kern="800" dirty="0" smtClean="0">
                <a:latin typeface="Times New Roman"/>
                <a:sym typeface="Symbol"/>
              </a:rPr>
              <a:t>.</a:t>
            </a:r>
            <a:endParaRPr lang="ru-RU" baseline="-25000" dirty="0" smtClean="0">
              <a:latin typeface="Times New Roman" pitchFamily="18" charset="0"/>
            </a:endParaRPr>
          </a:p>
        </p:txBody>
      </p:sp>
      <p:sp>
        <p:nvSpPr>
          <p:cNvPr id="3079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080" name="Rectangle 5"/>
          <p:cNvSpPr>
            <a:spLocks noChangeArrowheads="1"/>
          </p:cNvSpPr>
          <p:nvPr/>
        </p:nvSpPr>
        <p:spPr bwMode="auto">
          <a:xfrm>
            <a:off x="0" y="4286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081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082" name="Rectangle 7"/>
          <p:cNvSpPr>
            <a:spLocks noChangeArrowheads="1"/>
          </p:cNvSpPr>
          <p:nvPr/>
        </p:nvSpPr>
        <p:spPr bwMode="auto">
          <a:xfrm>
            <a:off x="0" y="4286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083" name="Rectangle 8"/>
          <p:cNvSpPr>
            <a:spLocks noChangeArrowheads="1"/>
          </p:cNvSpPr>
          <p:nvPr/>
        </p:nvSpPr>
        <p:spPr bwMode="auto">
          <a:xfrm>
            <a:off x="0" y="2957513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3074" name="Object 9"/>
          <p:cNvGraphicFramePr>
            <a:graphicFrameLocks noChangeAspect="1"/>
          </p:cNvGraphicFramePr>
          <p:nvPr/>
        </p:nvGraphicFramePr>
        <p:xfrm>
          <a:off x="992188" y="2060575"/>
          <a:ext cx="2921000" cy="1857375"/>
        </p:xfrm>
        <a:graphic>
          <a:graphicData uri="http://schemas.openxmlformats.org/presentationml/2006/ole">
            <p:oleObj spid="_x0000_s3103" name="Формула" r:id="rId3" imgW="1485900" imgH="939800" progId="Equation.3">
              <p:embed/>
            </p:oleObj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4016375" y="2133600"/>
            <a:ext cx="5580063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l">
              <a:defRPr/>
            </a:pPr>
            <a:r>
              <a:rPr lang="en-US" sz="2400" dirty="0">
                <a:latin typeface="+mn-lt"/>
              </a:rPr>
              <a:t>T</a:t>
            </a:r>
            <a:r>
              <a:rPr lang="en-US" sz="2400" dirty="0" smtClean="0">
                <a:latin typeface="+mn-lt"/>
              </a:rPr>
              <a:t>he Cholesky </a:t>
            </a:r>
            <a:r>
              <a:rPr lang="en-US" sz="2400" dirty="0">
                <a:latin typeface="+mn-lt"/>
              </a:rPr>
              <a:t>decomposition </a:t>
            </a:r>
            <a:r>
              <a:rPr lang="en-US" sz="2400" dirty="0" smtClean="0">
                <a:latin typeface="+mn-lt"/>
              </a:rPr>
              <a:t>(Cholesky factorization) can </a:t>
            </a:r>
            <a:r>
              <a:rPr lang="en-US" sz="2400" dirty="0">
                <a:latin typeface="+mn-lt"/>
              </a:rPr>
              <a:t>be derived for any </a:t>
            </a:r>
            <a:r>
              <a:rPr lang="en-US" sz="2400" dirty="0" smtClean="0">
                <a:latin typeface="+mn-lt"/>
              </a:rPr>
              <a:t>SPD-matrix</a:t>
            </a:r>
            <a:r>
              <a:rPr lang="ru-RU" sz="2400" dirty="0" smtClean="0">
                <a:latin typeface="+mn-lt"/>
                <a:cs typeface="+mn-cs"/>
              </a:rPr>
              <a:t>.</a:t>
            </a:r>
            <a:endParaRPr lang="ru-RU" sz="2400" dirty="0">
              <a:latin typeface="+mn-lt"/>
              <a:cs typeface="+mn-cs"/>
            </a:endParaRPr>
          </a:p>
        </p:txBody>
      </p:sp>
      <p:sp>
        <p:nvSpPr>
          <p:cNvPr id="1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49E2D5-AAC5-4873-B1DD-F45494D063D0}" type="slidenum">
              <a:rPr lang="ru-RU" smtClean="0"/>
              <a:pPr>
                <a:defRPr/>
              </a:pPr>
              <a:t>6</a:t>
            </a:fld>
            <a:r>
              <a:rPr lang="ru-RU" smtClean="0"/>
              <a:t> </a:t>
            </a:r>
            <a:endParaRPr lang="ru-RU" dirty="0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Cholesky factorization for systems with symmetric positive definite matrix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6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2800" dirty="0" smtClean="0"/>
              <a:t>Cholesky</a:t>
            </a:r>
            <a:r>
              <a:rPr lang="en-US" sz="2800" dirty="0"/>
              <a:t> factorization</a:t>
            </a:r>
            <a:endParaRPr lang="ru-RU" sz="2800" dirty="0" smtClean="0"/>
          </a:p>
        </p:txBody>
      </p:sp>
      <p:sp>
        <p:nvSpPr>
          <p:cNvPr id="2055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052736"/>
            <a:ext cx="9137650" cy="4968875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+mj-lt"/>
              </a:rPr>
              <a:t>From the decomposition conditions we derive</a:t>
            </a:r>
          </a:p>
          <a:p>
            <a:pPr>
              <a:defRPr/>
            </a:pPr>
            <a:endParaRPr lang="en-US" dirty="0" smtClean="0">
              <a:latin typeface="+mj-lt"/>
            </a:endParaRPr>
          </a:p>
          <a:p>
            <a:pPr>
              <a:defRPr/>
            </a:pPr>
            <a:endParaRPr lang="ru-RU" dirty="0" smtClean="0">
              <a:latin typeface="+mj-lt"/>
            </a:endParaRPr>
          </a:p>
          <a:p>
            <a:pPr>
              <a:defRPr/>
            </a:pPr>
            <a:r>
              <a:rPr lang="en-US" dirty="0" smtClean="0"/>
              <a:t>It follows from the symmetry of the matrix </a:t>
            </a:r>
            <a:r>
              <a:rPr lang="en-US" i="1" dirty="0" smtClean="0"/>
              <a:t>A </a:t>
            </a:r>
            <a:r>
              <a:rPr lang="en-US" dirty="0" smtClean="0"/>
              <a:t>that</a:t>
            </a:r>
            <a:endParaRPr lang="ru-RU" dirty="0" smtClean="0">
              <a:latin typeface="+mj-lt"/>
            </a:endParaRPr>
          </a:p>
          <a:p>
            <a:pPr>
              <a:defRPr/>
            </a:pPr>
            <a:endParaRPr lang="ru-RU" dirty="0" smtClean="0">
              <a:latin typeface="+mj-lt"/>
            </a:endParaRPr>
          </a:p>
          <a:p>
            <a:pPr>
              <a:defRPr/>
            </a:pPr>
            <a:endParaRPr lang="ru-RU" dirty="0" smtClean="0">
              <a:latin typeface="+mj-lt"/>
            </a:endParaRPr>
          </a:p>
          <a:p>
            <a:pPr algn="just">
              <a:defRPr/>
            </a:pPr>
            <a:r>
              <a:rPr lang="en-US" dirty="0" smtClean="0"/>
              <a:t>In particular</a:t>
            </a:r>
            <a:r>
              <a:rPr lang="ru-RU" dirty="0" smtClean="0"/>
              <a:t>, </a:t>
            </a:r>
            <a:r>
              <a:rPr lang="en-US" dirty="0" smtClean="0"/>
              <a:t>when</a:t>
            </a:r>
            <a:r>
              <a:rPr lang="ru-RU" dirty="0" smtClean="0"/>
              <a:t> </a:t>
            </a:r>
            <a:r>
              <a:rPr lang="en-US" i="1" kern="800" dirty="0" err="1" smtClean="0">
                <a:latin typeface="Times New Roman"/>
              </a:rPr>
              <a:t>i</a:t>
            </a:r>
            <a:r>
              <a:rPr lang="en-US" kern="800" dirty="0" err="1" smtClean="0">
                <a:latin typeface="Times New Roman"/>
                <a:sym typeface="Symbol"/>
              </a:rPr>
              <a:t></a:t>
            </a:r>
            <a:r>
              <a:rPr lang="en-US" i="1" kern="800" dirty="0" err="1" smtClean="0">
                <a:latin typeface="Times New Roman"/>
                <a:sym typeface="Symbol"/>
              </a:rPr>
              <a:t>j</a:t>
            </a:r>
            <a:r>
              <a:rPr lang="en-US" kern="800" dirty="0" smtClean="0">
                <a:sym typeface="Symbol"/>
              </a:rPr>
              <a:t>,</a:t>
            </a:r>
            <a:r>
              <a:rPr lang="ru-RU" kern="800" dirty="0" smtClean="0">
                <a:sym typeface="Symbol"/>
              </a:rPr>
              <a:t> </a:t>
            </a:r>
            <a:r>
              <a:rPr lang="en-US" kern="800" dirty="0" smtClean="0">
                <a:sym typeface="Symbol"/>
              </a:rPr>
              <a:t>we obtain</a:t>
            </a:r>
            <a:r>
              <a:rPr lang="ru-RU" kern="800" dirty="0" smtClean="0">
                <a:sym typeface="Symbol"/>
              </a:rPr>
              <a:t>     </a:t>
            </a:r>
            <a:r>
              <a:rPr lang="ru-RU" kern="800" dirty="0" smtClean="0">
                <a:latin typeface="Times New Roman"/>
                <a:sym typeface="Symbol"/>
              </a:rPr>
              <a:t>                   </a:t>
            </a:r>
            <a:r>
              <a:rPr lang="en-US" kern="800" dirty="0" smtClean="0">
                <a:latin typeface="Times New Roman"/>
                <a:sym typeface="Symbol"/>
              </a:rPr>
              <a:t>and</a:t>
            </a:r>
            <a:r>
              <a:rPr lang="ru-RU" kern="800" dirty="0" smtClean="0">
                <a:latin typeface="Times New Roman"/>
                <a:sym typeface="Symbol"/>
              </a:rPr>
              <a:t>   </a:t>
            </a:r>
          </a:p>
          <a:p>
            <a:pPr algn="just">
              <a:defRPr/>
            </a:pPr>
            <a:endParaRPr lang="ru-RU" kern="800" dirty="0" smtClean="0">
              <a:latin typeface="Times New Roman"/>
              <a:sym typeface="Symbol"/>
            </a:endParaRPr>
          </a:p>
          <a:p>
            <a:pPr algn="just">
              <a:defRPr/>
            </a:pPr>
            <a:r>
              <a:rPr lang="en-US" dirty="0" smtClean="0"/>
              <a:t>After that</a:t>
            </a:r>
            <a:r>
              <a:rPr lang="ru-RU" dirty="0" smtClean="0"/>
              <a:t>, </a:t>
            </a:r>
            <a:r>
              <a:rPr lang="en-US" dirty="0" smtClean="0"/>
              <a:t>when</a:t>
            </a:r>
            <a:r>
              <a:rPr lang="ru-RU" dirty="0" smtClean="0"/>
              <a:t> </a:t>
            </a:r>
            <a:r>
              <a:rPr lang="en-US" i="1" dirty="0" smtClean="0"/>
              <a:t>i</a:t>
            </a:r>
            <a:r>
              <a:rPr lang="en-US" dirty="0" smtClean="0"/>
              <a:t>&lt;</a:t>
            </a:r>
            <a:r>
              <a:rPr lang="en-US" i="1" dirty="0" smtClean="0"/>
              <a:t>j</a:t>
            </a:r>
            <a:r>
              <a:rPr lang="en-US" dirty="0" smtClean="0"/>
              <a:t> , we have</a:t>
            </a:r>
            <a:r>
              <a:rPr lang="ru-RU" dirty="0" smtClean="0"/>
              <a:t>                                       </a:t>
            </a:r>
            <a:r>
              <a:rPr lang="en-US" dirty="0" smtClean="0"/>
              <a:t>         </a:t>
            </a:r>
            <a:r>
              <a:rPr lang="ru-RU" dirty="0" smtClean="0"/>
              <a:t> (</a:t>
            </a:r>
            <a:r>
              <a:rPr lang="ru-RU" dirty="0" smtClean="0">
                <a:sym typeface="Symbol"/>
              </a:rPr>
              <a:t></a:t>
            </a:r>
            <a:r>
              <a:rPr lang="ru-RU" dirty="0" smtClean="0"/>
              <a:t>)</a:t>
            </a:r>
            <a:endParaRPr lang="ru-RU" kern="800" dirty="0" smtClean="0">
              <a:latin typeface="Times New Roman"/>
              <a:sym typeface="Symbol"/>
            </a:endParaRPr>
          </a:p>
          <a:p>
            <a:pPr algn="just">
              <a:defRPr/>
            </a:pPr>
            <a:r>
              <a:rPr lang="en-US" dirty="0" smtClean="0">
                <a:sym typeface="Symbol"/>
              </a:rPr>
              <a:t>Thus, the elements of the matrix </a:t>
            </a:r>
            <a:r>
              <a:rPr lang="en-US" i="1" dirty="0" smtClean="0"/>
              <a:t>L</a:t>
            </a:r>
            <a:r>
              <a:rPr lang="ru-RU" dirty="0" smtClean="0"/>
              <a:t> </a:t>
            </a:r>
            <a:r>
              <a:rPr lang="en-US" dirty="0" smtClean="0"/>
              <a:t>could be calculated according to the formulas </a:t>
            </a:r>
            <a:r>
              <a:rPr lang="ru-RU" dirty="0"/>
              <a:t>(</a:t>
            </a:r>
            <a:r>
              <a:rPr lang="ru-RU" dirty="0">
                <a:sym typeface="Symbol"/>
              </a:rPr>
              <a:t></a:t>
            </a:r>
            <a:r>
              <a:rPr lang="ru-RU" dirty="0"/>
              <a:t>) </a:t>
            </a:r>
            <a:r>
              <a:rPr lang="en-US" dirty="0" smtClean="0"/>
              <a:t>and</a:t>
            </a:r>
            <a:r>
              <a:rPr lang="ru-RU" dirty="0" smtClean="0"/>
              <a:t> </a:t>
            </a:r>
            <a:r>
              <a:rPr lang="ru-RU" dirty="0"/>
              <a:t>(</a:t>
            </a:r>
            <a:r>
              <a:rPr lang="ru-RU" dirty="0">
                <a:sym typeface="Symbol"/>
              </a:rPr>
              <a:t></a:t>
            </a:r>
            <a:r>
              <a:rPr lang="ru-RU" dirty="0" smtClean="0"/>
              <a:t>)</a:t>
            </a:r>
            <a:r>
              <a:rPr lang="en-US" dirty="0" smtClean="0"/>
              <a:t>,</a:t>
            </a:r>
            <a:r>
              <a:rPr lang="ru-RU" dirty="0" smtClean="0"/>
              <a:t> </a:t>
            </a:r>
            <a:r>
              <a:rPr lang="en-US" dirty="0" smtClean="0"/>
              <a:t>starting with its top left corner. </a:t>
            </a:r>
            <a:endParaRPr lang="ru-RU" kern="800" dirty="0" smtClean="0">
              <a:latin typeface="Times New Roman"/>
              <a:sym typeface="Symbol"/>
            </a:endParaRPr>
          </a:p>
          <a:p>
            <a:pPr>
              <a:defRPr/>
            </a:pPr>
            <a:endParaRPr lang="ru-RU" dirty="0" smtClean="0">
              <a:latin typeface="+mj-lt"/>
            </a:endParaRPr>
          </a:p>
          <a:p>
            <a:pPr>
              <a:defRPr/>
            </a:pPr>
            <a:endParaRPr lang="ru-RU" baseline="-25000" dirty="0" smtClean="0">
              <a:latin typeface="+mj-lt"/>
            </a:endParaRPr>
          </a:p>
          <a:p>
            <a:pPr>
              <a:defRPr/>
            </a:pPr>
            <a:endParaRPr lang="ru-RU" baseline="-25000" dirty="0" smtClean="0">
              <a:latin typeface="Times New Roman" pitchFamily="18" charset="0"/>
            </a:endParaRPr>
          </a:p>
        </p:txBody>
      </p:sp>
      <p:sp>
        <p:nvSpPr>
          <p:cNvPr id="4108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109" name="Rectangle 5"/>
          <p:cNvSpPr>
            <a:spLocks noChangeArrowheads="1"/>
          </p:cNvSpPr>
          <p:nvPr/>
        </p:nvSpPr>
        <p:spPr bwMode="auto">
          <a:xfrm>
            <a:off x="0" y="4286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110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111" name="Rectangle 7"/>
          <p:cNvSpPr>
            <a:spLocks noChangeArrowheads="1"/>
          </p:cNvSpPr>
          <p:nvPr/>
        </p:nvSpPr>
        <p:spPr bwMode="auto">
          <a:xfrm>
            <a:off x="0" y="4286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112" name="Rectangle 8"/>
          <p:cNvSpPr>
            <a:spLocks noChangeArrowheads="1"/>
          </p:cNvSpPr>
          <p:nvPr/>
        </p:nvSpPr>
        <p:spPr bwMode="auto">
          <a:xfrm>
            <a:off x="0" y="2957513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113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4098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237966936"/>
              </p:ext>
            </p:extLst>
          </p:nvPr>
        </p:nvGraphicFramePr>
        <p:xfrm>
          <a:off x="3512840" y="1486867"/>
          <a:ext cx="1690688" cy="862013"/>
        </p:xfrm>
        <a:graphic>
          <a:graphicData uri="http://schemas.openxmlformats.org/presentationml/2006/ole">
            <p:oleObj spid="_x0000_s4272" name="Формула" r:id="rId3" imgW="837836" imgH="431613" progId="Equation.3">
              <p:embed/>
            </p:oleObj>
          </a:graphicData>
        </a:graphic>
      </p:graphicFrame>
      <p:sp>
        <p:nvSpPr>
          <p:cNvPr id="4114" name="Rectangle 11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4099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57730609"/>
              </p:ext>
            </p:extLst>
          </p:nvPr>
        </p:nvGraphicFramePr>
        <p:xfrm>
          <a:off x="5384503" y="1639267"/>
          <a:ext cx="1079500" cy="457200"/>
        </p:xfrm>
        <a:graphic>
          <a:graphicData uri="http://schemas.openxmlformats.org/presentationml/2006/ole">
            <p:oleObj spid="_x0000_s4273" name="Формула" r:id="rId4" imgW="558558" imgH="241195" progId="Equation.3">
              <p:embed/>
            </p:oleObj>
          </a:graphicData>
        </a:graphic>
      </p:graphicFrame>
      <p:sp>
        <p:nvSpPr>
          <p:cNvPr id="4115" name="Rectangle 12"/>
          <p:cNvSpPr>
            <a:spLocks noChangeArrowheads="1"/>
          </p:cNvSpPr>
          <p:nvPr/>
        </p:nvSpPr>
        <p:spPr bwMode="auto">
          <a:xfrm>
            <a:off x="0" y="2381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116" name="Rectangle 1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4100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115426534"/>
              </p:ext>
            </p:extLst>
          </p:nvPr>
        </p:nvGraphicFramePr>
        <p:xfrm>
          <a:off x="2289175" y="2709416"/>
          <a:ext cx="5453063" cy="863600"/>
        </p:xfrm>
        <a:graphic>
          <a:graphicData uri="http://schemas.openxmlformats.org/presentationml/2006/ole">
            <p:oleObj spid="_x0000_s4274" name="Формула" r:id="rId5" imgW="2705100" imgH="431800" progId="Equation.3">
              <p:embed/>
            </p:oleObj>
          </a:graphicData>
        </a:graphic>
      </p:graphicFrame>
      <p:sp>
        <p:nvSpPr>
          <p:cNvPr id="4117" name="Rectangle 1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4101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605237383"/>
              </p:ext>
            </p:extLst>
          </p:nvPr>
        </p:nvGraphicFramePr>
        <p:xfrm>
          <a:off x="5361211" y="3549178"/>
          <a:ext cx="1824037" cy="863600"/>
        </p:xfrm>
        <a:graphic>
          <a:graphicData uri="http://schemas.openxmlformats.org/presentationml/2006/ole">
            <p:oleObj spid="_x0000_s4275" name="Формула" r:id="rId6" imgW="901309" imgH="431613" progId="Equation.3">
              <p:embed/>
            </p:oleObj>
          </a:graphicData>
        </a:graphic>
      </p:graphicFrame>
      <p:sp>
        <p:nvSpPr>
          <p:cNvPr id="4118" name="Rectangle 17"/>
          <p:cNvSpPr>
            <a:spLocks noChangeArrowheads="1"/>
          </p:cNvSpPr>
          <p:nvPr/>
        </p:nvSpPr>
        <p:spPr bwMode="auto">
          <a:xfrm>
            <a:off x="0" y="4286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119" name="Rectangle 1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4102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689456339"/>
              </p:ext>
            </p:extLst>
          </p:nvPr>
        </p:nvGraphicFramePr>
        <p:xfrm>
          <a:off x="7689304" y="3476674"/>
          <a:ext cx="2054225" cy="960438"/>
        </p:xfrm>
        <a:graphic>
          <a:graphicData uri="http://schemas.openxmlformats.org/presentationml/2006/ole">
            <p:oleObj spid="_x0000_s4276" name="Формула" r:id="rId7" imgW="1040948" imgH="482391" progId="Equation.3">
              <p:embed/>
            </p:oleObj>
          </a:graphicData>
        </a:graphic>
      </p:graphicFrame>
      <p:sp>
        <p:nvSpPr>
          <p:cNvPr id="4120" name="Rectangle 21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4103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458584443"/>
              </p:ext>
            </p:extLst>
          </p:nvPr>
        </p:nvGraphicFramePr>
        <p:xfrm>
          <a:off x="4880992" y="4286225"/>
          <a:ext cx="2825750" cy="942975"/>
        </p:xfrm>
        <a:graphic>
          <a:graphicData uri="http://schemas.openxmlformats.org/presentationml/2006/ole">
            <p:oleObj spid="_x0000_s4277" name="Формула" r:id="rId8" imgW="1397000" imgH="469900" progId="Equation.3">
              <p:embed/>
            </p:oleObj>
          </a:graphicData>
        </a:graphic>
      </p:graphicFrame>
      <p:sp>
        <p:nvSpPr>
          <p:cNvPr id="4121" name="Rectangle 22"/>
          <p:cNvSpPr>
            <a:spLocks noChangeArrowheads="1"/>
          </p:cNvSpPr>
          <p:nvPr/>
        </p:nvSpPr>
        <p:spPr bwMode="auto">
          <a:xfrm>
            <a:off x="0" y="4667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4" name="TextBox 33"/>
          <p:cNvSpPr txBox="1"/>
          <p:nvPr/>
        </p:nvSpPr>
        <p:spPr>
          <a:xfrm>
            <a:off x="9057456" y="2852936"/>
            <a:ext cx="561975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>
                <a:latin typeface="+mn-lt"/>
              </a:rPr>
              <a:t>(</a:t>
            </a:r>
            <a:r>
              <a:rPr lang="ru-RU" sz="2400" dirty="0">
                <a:latin typeface="+mn-lt"/>
                <a:sym typeface="Symbol"/>
              </a:rPr>
              <a:t></a:t>
            </a:r>
            <a:r>
              <a:rPr lang="ru-RU" sz="2400" dirty="0">
                <a:latin typeface="+mn-lt"/>
              </a:rPr>
              <a:t>)</a:t>
            </a:r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49E2D5-AAC5-4873-B1DD-F45494D063D0}" type="slidenum">
              <a:rPr lang="ru-RU" smtClean="0"/>
              <a:pPr>
                <a:defRPr/>
              </a:pPr>
              <a:t>7</a:t>
            </a:fld>
            <a:r>
              <a:rPr lang="ru-RU" smtClean="0"/>
              <a:t> </a:t>
            </a:r>
            <a:endParaRPr lang="ru-RU" dirty="0"/>
          </a:p>
        </p:txBody>
      </p:sp>
      <p:sp>
        <p:nvSpPr>
          <p:cNvPr id="30" name="Нижний колонтитул 2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Cholesky factorization for systems with symmetric positive definite matrix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137650" cy="4968875"/>
          </a:xfrm>
        </p:spPr>
        <p:txBody>
          <a:bodyPr/>
          <a:lstStyle/>
          <a:p>
            <a:r>
              <a:rPr lang="en-US" dirty="0" smtClean="0"/>
              <a:t>The scheme of the algorithm</a:t>
            </a:r>
            <a:endParaRPr lang="ru-RU" dirty="0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for i = 1 to n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nn-NO" dirty="0" smtClean="0">
                <a:latin typeface="Times New Roman" pitchFamily="18" charset="0"/>
                <a:cs typeface="Times New Roman" pitchFamily="18" charset="0"/>
              </a:rPr>
              <a:t>for k = 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to </a:t>
            </a:r>
            <a:r>
              <a:rPr lang="nn-NO" dirty="0" smtClean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nn-NO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 </a:t>
            </a:r>
            <a:r>
              <a:rPr lang="nn-NO" dirty="0" smtClean="0">
                <a:latin typeface="Times New Roman" pitchFamily="18" charset="0"/>
                <a:cs typeface="Times New Roman" pitchFamily="18" charset="0"/>
              </a:rPr>
              <a:t>1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i="1" baseline="-25000" dirty="0" err="1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i="1" baseline="-25000" dirty="0" err="1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nn-NO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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i="1" baseline="-25000" dirty="0" err="1" smtClean="0">
                <a:latin typeface="Times New Roman" pitchFamily="18" charset="0"/>
                <a:cs typeface="Times New Roman" pitchFamily="18" charset="0"/>
              </a:rPr>
              <a:t>ik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i="1" baseline="-25000" dirty="0" err="1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sqrt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i="1" baseline="-25000" dirty="0" err="1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nb-NO" dirty="0" smtClean="0">
                <a:latin typeface="Times New Roman" pitchFamily="18" charset="0"/>
                <a:cs typeface="Times New Roman" pitchFamily="18" charset="0"/>
              </a:rPr>
              <a:t>for j = i+1 to n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80000"/>
              </a:lnSpc>
              <a:buFontTx/>
              <a:buNone/>
            </a:pPr>
            <a:r>
              <a:rPr lang="nn-NO" dirty="0" smtClean="0">
                <a:latin typeface="Times New Roman" pitchFamily="18" charset="0"/>
                <a:cs typeface="Times New Roman" pitchFamily="18" charset="0"/>
              </a:rPr>
              <a:t>	for k = 1 to i</a:t>
            </a:r>
            <a:r>
              <a:rPr lang="nn-NO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 </a:t>
            </a:r>
            <a:r>
              <a:rPr lang="nn-NO" dirty="0" smtClean="0">
                <a:latin typeface="Times New Roman" pitchFamily="18" charset="0"/>
                <a:cs typeface="Times New Roman" pitchFamily="18" charset="0"/>
              </a:rPr>
              <a:t>1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1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 i="1" baseline="-25000" dirty="0" err="1" smtClean="0">
                <a:latin typeface="Times New Roman" pitchFamily="18" charset="0"/>
                <a:cs typeface="Times New Roman" pitchFamily="18" charset="0"/>
              </a:rPr>
              <a:t>ji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2400" i="1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 i="1" baseline="-25000" dirty="0" err="1" smtClean="0">
                <a:latin typeface="Times New Roman" pitchFamily="18" charset="0"/>
                <a:cs typeface="Times New Roman" pitchFamily="18" charset="0"/>
              </a:rPr>
              <a:t>ji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nn-NO" sz="24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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1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 i="1" baseline="-25000" dirty="0" err="1" smtClean="0">
                <a:latin typeface="Times New Roman" pitchFamily="18" charset="0"/>
                <a:cs typeface="Times New Roman" pitchFamily="18" charset="0"/>
              </a:rPr>
              <a:t>ik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1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 i="1" baseline="-25000" dirty="0" err="1" smtClean="0">
                <a:latin typeface="Times New Roman" pitchFamily="18" charset="0"/>
                <a:cs typeface="Times New Roman" pitchFamily="18" charset="0"/>
              </a:rPr>
              <a:t>jk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2">
              <a:lnSpc>
                <a:spcPct val="80000"/>
              </a:lnSpc>
              <a:buFontTx/>
              <a:buNone/>
            </a:pPr>
            <a:r>
              <a:rPr lang="en-US" sz="2400" i="1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 i="1" baseline="-25000" dirty="0" err="1" smtClean="0">
                <a:latin typeface="Times New Roman" pitchFamily="18" charset="0"/>
                <a:cs typeface="Times New Roman" pitchFamily="18" charset="0"/>
              </a:rPr>
              <a:t>ji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2400" i="1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 i="1" baseline="-25000" dirty="0" err="1" smtClean="0">
                <a:latin typeface="Times New Roman" pitchFamily="18" charset="0"/>
                <a:cs typeface="Times New Roman" pitchFamily="18" charset="0"/>
              </a:rPr>
              <a:t>ji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/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1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 i="1" baseline="-25000" dirty="0" err="1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end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end</a:t>
            </a:r>
          </a:p>
          <a:p>
            <a:endParaRPr lang="ru-RU" dirty="0" smtClean="0">
              <a:latin typeface="Times New Roman" pitchFamily="18" charset="0"/>
            </a:endParaRPr>
          </a:p>
        </p:txBody>
      </p:sp>
      <p:sp>
        <p:nvSpPr>
          <p:cNvPr id="5127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2800" dirty="0" smtClean="0"/>
              <a:t>Cholesky</a:t>
            </a:r>
            <a:r>
              <a:rPr lang="en-US" sz="2800" dirty="0"/>
              <a:t> factorization</a:t>
            </a:r>
            <a:endParaRPr lang="ru-RU" sz="2800" dirty="0" smtClean="0"/>
          </a:p>
        </p:txBody>
      </p:sp>
      <p:sp>
        <p:nvSpPr>
          <p:cNvPr id="5128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129" name="Rectangle 5"/>
          <p:cNvSpPr>
            <a:spLocks noChangeArrowheads="1"/>
          </p:cNvSpPr>
          <p:nvPr/>
        </p:nvSpPr>
        <p:spPr bwMode="auto">
          <a:xfrm>
            <a:off x="0" y="4286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130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131" name="Rectangle 7"/>
          <p:cNvSpPr>
            <a:spLocks noChangeArrowheads="1"/>
          </p:cNvSpPr>
          <p:nvPr/>
        </p:nvSpPr>
        <p:spPr bwMode="auto">
          <a:xfrm>
            <a:off x="0" y="4286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5132" name="Rectangle 8"/>
          <p:cNvSpPr>
            <a:spLocks noChangeArrowheads="1"/>
          </p:cNvSpPr>
          <p:nvPr/>
        </p:nvSpPr>
        <p:spPr bwMode="auto">
          <a:xfrm>
            <a:off x="0" y="2957513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5122" name="Object 18"/>
          <p:cNvGraphicFramePr>
            <a:graphicFrameLocks noChangeAspect="1"/>
          </p:cNvGraphicFramePr>
          <p:nvPr/>
        </p:nvGraphicFramePr>
        <p:xfrm>
          <a:off x="6596063" y="1357313"/>
          <a:ext cx="2054225" cy="960437"/>
        </p:xfrm>
        <a:graphic>
          <a:graphicData uri="http://schemas.openxmlformats.org/presentationml/2006/ole">
            <p:oleObj spid="_x0000_s5178" name="Формула" r:id="rId3" imgW="1040948" imgH="482391" progId="Equation.3">
              <p:embed/>
            </p:oleObj>
          </a:graphicData>
        </a:graphic>
      </p:graphicFrame>
      <p:graphicFrame>
        <p:nvGraphicFramePr>
          <p:cNvPr id="5123" name="Object 20"/>
          <p:cNvGraphicFramePr>
            <a:graphicFrameLocks noChangeAspect="1"/>
          </p:cNvGraphicFramePr>
          <p:nvPr/>
        </p:nvGraphicFramePr>
        <p:xfrm>
          <a:off x="6310313" y="2428875"/>
          <a:ext cx="2825750" cy="942975"/>
        </p:xfrm>
        <a:graphic>
          <a:graphicData uri="http://schemas.openxmlformats.org/presentationml/2006/ole">
            <p:oleObj spid="_x0000_s5179" name="Формула" r:id="rId4" imgW="1397000" imgH="469900" progId="Equation.3">
              <p:embed/>
            </p:oleObj>
          </a:graphicData>
        </a:graphic>
      </p:graphicFrame>
      <p:sp>
        <p:nvSpPr>
          <p:cNvPr id="1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49E2D5-AAC5-4873-B1DD-F45494D063D0}" type="slidenum">
              <a:rPr lang="ru-RU" smtClean="0"/>
              <a:pPr>
                <a:defRPr/>
              </a:pPr>
              <a:t>8</a:t>
            </a:fld>
            <a:r>
              <a:rPr lang="ru-RU" smtClean="0"/>
              <a:t> </a:t>
            </a:r>
            <a:endParaRPr lang="ru-RU" dirty="0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Cholesky factorization for systems with symmetric positive definite matrix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09938" y="1928813"/>
            <a:ext cx="2868612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137650" cy="4968875"/>
          </a:xfrm>
        </p:spPr>
        <p:txBody>
          <a:bodyPr/>
          <a:lstStyle/>
          <a:p>
            <a:r>
              <a:rPr lang="en-US" dirty="0"/>
              <a:t>The general scheme of the data state at the </a:t>
            </a:r>
            <a:r>
              <a:rPr lang="ru-RU" i="1" dirty="0">
                <a:latin typeface="Times New Roman" pitchFamily="18" charset="0"/>
              </a:rPr>
              <a:t>i</a:t>
            </a:r>
            <a:r>
              <a:rPr lang="ru-RU" dirty="0"/>
              <a:t>-</a:t>
            </a:r>
            <a:r>
              <a:rPr lang="en-US" dirty="0" err="1"/>
              <a:t>th</a:t>
            </a:r>
            <a:r>
              <a:rPr lang="en-US" dirty="0"/>
              <a:t> iteration of the </a:t>
            </a:r>
            <a:r>
              <a:rPr lang="en-US" dirty="0" smtClean="0"/>
              <a:t>decomposition (</a:t>
            </a:r>
            <a:r>
              <a:rPr lang="en-US" dirty="0" err="1" smtClean="0"/>
              <a:t>columnwise</a:t>
            </a:r>
            <a:r>
              <a:rPr lang="en-US" dirty="0" smtClean="0"/>
              <a:t> algorithm).</a:t>
            </a:r>
            <a:endParaRPr lang="ru-RU" dirty="0" smtClean="0"/>
          </a:p>
          <a:p>
            <a:pPr lvl="1">
              <a:lnSpc>
                <a:spcPct val="90000"/>
              </a:lnSpc>
              <a:buFontTx/>
              <a:buNone/>
            </a:pPr>
            <a:r>
              <a:rPr lang="ru-RU" dirty="0" smtClean="0"/>
              <a:t>	</a:t>
            </a:r>
            <a:r>
              <a:rPr lang="en-US" dirty="0" smtClean="0"/>
              <a:t>					       </a:t>
            </a:r>
            <a:r>
              <a:rPr lang="en-US" sz="2000" dirty="0" smtClean="0"/>
              <a:t>the elements under modification</a:t>
            </a:r>
            <a:endParaRPr lang="ru-RU" sz="2000" dirty="0" smtClean="0"/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000" dirty="0" smtClean="0"/>
              <a:t>						</a:t>
            </a:r>
            <a:r>
              <a:rPr lang="en-US" sz="2000" dirty="0"/>
              <a:t> </a:t>
            </a:r>
            <a:r>
              <a:rPr lang="en-US" sz="2000" dirty="0" smtClean="0"/>
              <a:t>        the values used for the 						         modification</a:t>
            </a:r>
            <a:endParaRPr lang="ru-RU" sz="2000" dirty="0" smtClean="0"/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000" dirty="0" smtClean="0"/>
              <a:t>						</a:t>
            </a:r>
            <a:r>
              <a:rPr lang="en-US" sz="2000" dirty="0"/>
              <a:t> </a:t>
            </a:r>
            <a:r>
              <a:rPr lang="en-US" sz="2000" dirty="0" smtClean="0"/>
              <a:t>        the elements that are not 						         accessed</a:t>
            </a:r>
            <a:endParaRPr lang="ru-RU" dirty="0" smtClean="0"/>
          </a:p>
          <a:p>
            <a:endParaRPr lang="ru-RU" baseline="-25000" dirty="0" smtClean="0">
              <a:latin typeface="Times New Roman" pitchFamily="18" charset="0"/>
            </a:endParaRPr>
          </a:p>
        </p:txBody>
      </p:sp>
      <p:sp>
        <p:nvSpPr>
          <p:cNvPr id="20486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2800" dirty="0" smtClean="0"/>
              <a:t>Cholesky</a:t>
            </a:r>
            <a:r>
              <a:rPr lang="en-US" sz="2800" dirty="0"/>
              <a:t> </a:t>
            </a:r>
            <a:r>
              <a:rPr lang="en-US" sz="2800" dirty="0" smtClean="0"/>
              <a:t>factorization:</a:t>
            </a:r>
            <a:r>
              <a:rPr lang="ru-RU" sz="2800" dirty="0" smtClean="0"/>
              <a:t> </a:t>
            </a:r>
            <a:r>
              <a:rPr lang="en-US" sz="2800" dirty="0" err="1" smtClean="0"/>
              <a:t>columnwise</a:t>
            </a:r>
            <a:r>
              <a:rPr lang="en-US" sz="2800" dirty="0" smtClean="0"/>
              <a:t> algorithm</a:t>
            </a:r>
            <a:endParaRPr lang="ru-RU" sz="2800" dirty="0" smtClean="0"/>
          </a:p>
        </p:txBody>
      </p:sp>
      <p:sp>
        <p:nvSpPr>
          <p:cNvPr id="20487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0488" name="Rectangle 5"/>
          <p:cNvSpPr>
            <a:spLocks noChangeArrowheads="1"/>
          </p:cNvSpPr>
          <p:nvPr/>
        </p:nvSpPr>
        <p:spPr bwMode="auto">
          <a:xfrm>
            <a:off x="0" y="4286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0489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0490" name="Rectangle 7"/>
          <p:cNvSpPr>
            <a:spLocks noChangeArrowheads="1"/>
          </p:cNvSpPr>
          <p:nvPr/>
        </p:nvSpPr>
        <p:spPr bwMode="auto">
          <a:xfrm>
            <a:off x="0" y="4286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0491" name="Rectangle 8"/>
          <p:cNvSpPr>
            <a:spLocks noChangeArrowheads="1"/>
          </p:cNvSpPr>
          <p:nvPr/>
        </p:nvSpPr>
        <p:spPr bwMode="auto">
          <a:xfrm>
            <a:off x="0" y="2957513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0492" name="Text Box 82"/>
          <p:cNvSpPr txBox="1">
            <a:spLocks noChangeArrowheads="1"/>
          </p:cNvSpPr>
          <p:nvPr/>
        </p:nvSpPr>
        <p:spPr bwMode="auto">
          <a:xfrm>
            <a:off x="265961" y="3357563"/>
            <a:ext cx="260423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latin typeface="Arial" charset="0"/>
              </a:rPr>
              <a:t>The coefficients used in</a:t>
            </a:r>
            <a:br>
              <a:rPr lang="en-US" dirty="0" smtClean="0">
                <a:latin typeface="Arial" charset="0"/>
              </a:rPr>
            </a:br>
            <a:r>
              <a:rPr lang="en-US" dirty="0" smtClean="0">
                <a:latin typeface="Arial" charset="0"/>
              </a:rPr>
              <a:t>the calculations</a:t>
            </a:r>
            <a:endParaRPr lang="ru-RU" dirty="0">
              <a:latin typeface="Arial" charset="0"/>
            </a:endParaRPr>
          </a:p>
        </p:txBody>
      </p:sp>
      <p:sp>
        <p:nvSpPr>
          <p:cNvPr id="20493" name="Line 83"/>
          <p:cNvSpPr>
            <a:spLocks noChangeShapeType="1"/>
          </p:cNvSpPr>
          <p:nvPr/>
        </p:nvSpPr>
        <p:spPr bwMode="auto">
          <a:xfrm>
            <a:off x="2865438" y="3716338"/>
            <a:ext cx="6477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0494" name="Text Box 88"/>
          <p:cNvSpPr txBox="1">
            <a:spLocks noChangeArrowheads="1"/>
          </p:cNvSpPr>
          <p:nvPr/>
        </p:nvSpPr>
        <p:spPr bwMode="auto">
          <a:xfrm>
            <a:off x="6642100" y="4371975"/>
            <a:ext cx="301460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dirty="0">
                <a:latin typeface="Arial" charset="0"/>
              </a:rPr>
              <a:t>The coefficients that will be </a:t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changed later</a:t>
            </a:r>
            <a:endParaRPr lang="ru-RU" dirty="0">
              <a:latin typeface="Arial" charset="0"/>
            </a:endParaRPr>
          </a:p>
        </p:txBody>
      </p:sp>
      <p:sp>
        <p:nvSpPr>
          <p:cNvPr id="20495" name="Line 89"/>
          <p:cNvSpPr>
            <a:spLocks noChangeShapeType="1"/>
          </p:cNvSpPr>
          <p:nvPr/>
        </p:nvSpPr>
        <p:spPr bwMode="auto">
          <a:xfrm>
            <a:off x="5745163" y="4652963"/>
            <a:ext cx="792162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lg" len="lg"/>
            <a:tailEnd type="none" w="lg" len="lg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2580263" y="5373688"/>
            <a:ext cx="4172937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dirty="0" smtClean="0">
                <a:latin typeface="+mn-lt"/>
              </a:rPr>
              <a:t>The column for current calculations</a:t>
            </a:r>
            <a:endParaRPr lang="ru-RU" sz="2000" dirty="0">
              <a:latin typeface="+mn-lt"/>
            </a:endParaRPr>
          </a:p>
        </p:txBody>
      </p:sp>
      <p:cxnSp>
        <p:nvCxnSpPr>
          <p:cNvPr id="20497" name="Прямая со стрелкой 22"/>
          <p:cNvCxnSpPr>
            <a:cxnSpLocks noChangeShapeType="1"/>
          </p:cNvCxnSpPr>
          <p:nvPr/>
        </p:nvCxnSpPr>
        <p:spPr bwMode="auto">
          <a:xfrm rot="5400000" flipH="1" flipV="1">
            <a:off x="4165600" y="5073650"/>
            <a:ext cx="719138" cy="1588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/>
            <a:tailEnd type="triangle" w="lg" len="med"/>
          </a:ln>
        </p:spPr>
      </p:cxnSp>
      <p:sp>
        <p:nvSpPr>
          <p:cNvPr id="20498" name="Прямоугольник 18"/>
          <p:cNvSpPr>
            <a:spLocks noChangeArrowheads="1"/>
          </p:cNvSpPr>
          <p:nvPr/>
        </p:nvSpPr>
        <p:spPr bwMode="auto">
          <a:xfrm>
            <a:off x="5313040" y="2071688"/>
            <a:ext cx="288925" cy="215900"/>
          </a:xfrm>
          <a:prstGeom prst="rect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0499" name="Прямоугольник 19"/>
          <p:cNvSpPr>
            <a:spLocks noChangeArrowheads="1"/>
          </p:cNvSpPr>
          <p:nvPr/>
        </p:nvSpPr>
        <p:spPr bwMode="auto">
          <a:xfrm>
            <a:off x="5335265" y="2565400"/>
            <a:ext cx="287337" cy="215900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0500" name="Прямоугольник 20"/>
          <p:cNvSpPr>
            <a:spLocks noChangeArrowheads="1"/>
          </p:cNvSpPr>
          <p:nvPr/>
        </p:nvSpPr>
        <p:spPr bwMode="auto">
          <a:xfrm>
            <a:off x="5335265" y="3140075"/>
            <a:ext cx="287337" cy="217488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0501" name="Text Box 82"/>
          <p:cNvSpPr txBox="1">
            <a:spLocks noChangeArrowheads="1"/>
          </p:cNvSpPr>
          <p:nvPr/>
        </p:nvSpPr>
        <p:spPr bwMode="auto">
          <a:xfrm>
            <a:off x="886128" y="2000250"/>
            <a:ext cx="206979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latin typeface="Arial" charset="0"/>
              </a:rPr>
              <a:t>Already calculated</a:t>
            </a:r>
            <a:br>
              <a:rPr lang="en-US" dirty="0" smtClean="0">
                <a:latin typeface="Arial" charset="0"/>
              </a:rPr>
            </a:br>
            <a:r>
              <a:rPr lang="en-US" dirty="0" smtClean="0">
                <a:latin typeface="Arial" charset="0"/>
              </a:rPr>
              <a:t>coefficients</a:t>
            </a:r>
            <a:endParaRPr lang="ru-RU" dirty="0">
              <a:latin typeface="Arial" charset="0"/>
            </a:endParaRPr>
          </a:p>
        </p:txBody>
      </p:sp>
      <p:sp>
        <p:nvSpPr>
          <p:cNvPr id="20502" name="Line 83"/>
          <p:cNvSpPr>
            <a:spLocks noChangeShapeType="1"/>
          </p:cNvSpPr>
          <p:nvPr/>
        </p:nvSpPr>
        <p:spPr bwMode="auto">
          <a:xfrm>
            <a:off x="2881313" y="2500313"/>
            <a:ext cx="6477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0503" name="Line 83"/>
          <p:cNvSpPr>
            <a:spLocks noChangeShapeType="1"/>
          </p:cNvSpPr>
          <p:nvPr/>
        </p:nvSpPr>
        <p:spPr bwMode="auto">
          <a:xfrm>
            <a:off x="2881313" y="2500313"/>
            <a:ext cx="571500" cy="78581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N. Novgorod, 2014.</a:t>
            </a:r>
            <a:endParaRPr lang="ru-RU" dirty="0"/>
          </a:p>
        </p:txBody>
      </p:sp>
      <p:sp>
        <p:nvSpPr>
          <p:cNvPr id="26" name="Номер слайда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49E2D5-AAC5-4873-B1DD-F45494D063D0}" type="slidenum">
              <a:rPr lang="ru-RU" smtClean="0"/>
              <a:pPr>
                <a:defRPr/>
              </a:pPr>
              <a:t>9</a:t>
            </a:fld>
            <a:r>
              <a:rPr lang="ru-RU" smtClean="0"/>
              <a:t> </a:t>
            </a:r>
            <a:endParaRPr lang="ru-RU" dirty="0"/>
          </a:p>
        </p:txBody>
      </p:sp>
      <p:sp>
        <p:nvSpPr>
          <p:cNvPr id="27" name="Нижний колонтитул 2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Cholesky factorization for systems with symmetric positive definite matrix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ernard MT Condensed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ernard MT Condensed" pitchFamily="18" charset="0"/>
            <a:cs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11332</TotalTime>
  <Words>1807</Words>
  <Application>Microsoft Office PowerPoint</Application>
  <PresentationFormat>Лист A4 (210x297 мм)</PresentationFormat>
  <Paragraphs>437</Paragraphs>
  <Slides>31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31</vt:i4>
      </vt:variant>
    </vt:vector>
  </HeadingPairs>
  <TitlesOfParts>
    <vt:vector size="34" baseType="lpstr">
      <vt:lpstr>Оформление по умолчанию</vt:lpstr>
      <vt:lpstr>Формула</vt:lpstr>
      <vt:lpstr>Picture</vt:lpstr>
      <vt:lpstr>Cholesky factorization</vt:lpstr>
      <vt:lpstr>Content</vt:lpstr>
      <vt:lpstr>Problem statement</vt:lpstr>
      <vt:lpstr>Particular case</vt:lpstr>
      <vt:lpstr>LDLT-decomposition</vt:lpstr>
      <vt:lpstr>Cholesky factorization</vt:lpstr>
      <vt:lpstr>Cholesky factorization</vt:lpstr>
      <vt:lpstr>Cholesky factorization</vt:lpstr>
      <vt:lpstr>Cholesky factorization: columnwise algorithm</vt:lpstr>
      <vt:lpstr>Cholesky factorization: rowwise algorithm</vt:lpstr>
      <vt:lpstr>Cholesky factorization: complexity</vt:lpstr>
      <vt:lpstr>Cholesky factorization: backward phase</vt:lpstr>
      <vt:lpstr>Solution error</vt:lpstr>
      <vt:lpstr>Parallel algorithm</vt:lpstr>
      <vt:lpstr>Parallel algorithm</vt:lpstr>
      <vt:lpstr>Efficiency estimate</vt:lpstr>
      <vt:lpstr>Слайд 17</vt:lpstr>
      <vt:lpstr>Block algorithm</vt:lpstr>
      <vt:lpstr>Block algorithm</vt:lpstr>
      <vt:lpstr>Block algorithm</vt:lpstr>
      <vt:lpstr>Block algorithm</vt:lpstr>
      <vt:lpstr>Block algorithm</vt:lpstr>
      <vt:lpstr>Complexity estimate</vt:lpstr>
      <vt:lpstr>Parallelization of block algorithm</vt:lpstr>
      <vt:lpstr>Слайд 25</vt:lpstr>
      <vt:lpstr>Слайд 26</vt:lpstr>
      <vt:lpstr>Слайд 27</vt:lpstr>
      <vt:lpstr>Слайд 28</vt:lpstr>
      <vt:lpstr>References</vt:lpstr>
      <vt:lpstr>Internet resources</vt:lpstr>
      <vt:lpstr>Team of authors</vt:lpstr>
    </vt:vector>
  </TitlesOfParts>
  <Company>Нижегородский университет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Параллельные численные методы. Метод Холецкого</dc:title>
  <dc:creator>Баркалов К.А.</dc:creator>
  <cp:lastModifiedBy>bka</cp:lastModifiedBy>
  <cp:revision>1602</cp:revision>
  <dcterms:created xsi:type="dcterms:W3CDTF">2004-08-14T10:27:56Z</dcterms:created>
  <dcterms:modified xsi:type="dcterms:W3CDTF">2014-11-18T15:27:09Z</dcterms:modified>
</cp:coreProperties>
</file>