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0"/>
  </p:notesMasterIdLst>
  <p:handoutMasterIdLst>
    <p:handoutMasterId r:id="rId61"/>
  </p:handoutMasterIdLst>
  <p:sldIdLst>
    <p:sldId id="478" r:id="rId2"/>
    <p:sldId id="590" r:id="rId3"/>
    <p:sldId id="599" r:id="rId4"/>
    <p:sldId id="617" r:id="rId5"/>
    <p:sldId id="618" r:id="rId6"/>
    <p:sldId id="619" r:id="rId7"/>
    <p:sldId id="620" r:id="rId8"/>
    <p:sldId id="622" r:id="rId9"/>
    <p:sldId id="649" r:id="rId10"/>
    <p:sldId id="621" r:id="rId11"/>
    <p:sldId id="623" r:id="rId12"/>
    <p:sldId id="624" r:id="rId13"/>
    <p:sldId id="625" r:id="rId14"/>
    <p:sldId id="626" r:id="rId15"/>
    <p:sldId id="627" r:id="rId16"/>
    <p:sldId id="628" r:id="rId17"/>
    <p:sldId id="629" r:id="rId18"/>
    <p:sldId id="630" r:id="rId19"/>
    <p:sldId id="631" r:id="rId20"/>
    <p:sldId id="648" r:id="rId21"/>
    <p:sldId id="647" r:id="rId22"/>
    <p:sldId id="633" r:id="rId23"/>
    <p:sldId id="634" r:id="rId24"/>
    <p:sldId id="635" r:id="rId25"/>
    <p:sldId id="650" r:id="rId26"/>
    <p:sldId id="636" r:id="rId27"/>
    <p:sldId id="637" r:id="rId28"/>
    <p:sldId id="638" r:id="rId29"/>
    <p:sldId id="651" r:id="rId30"/>
    <p:sldId id="652" r:id="rId31"/>
    <p:sldId id="654" r:id="rId32"/>
    <p:sldId id="659" r:id="rId33"/>
    <p:sldId id="660" r:id="rId34"/>
    <p:sldId id="661" r:id="rId35"/>
    <p:sldId id="662" r:id="rId36"/>
    <p:sldId id="646" r:id="rId37"/>
    <p:sldId id="668" r:id="rId38"/>
    <p:sldId id="664" r:id="rId39"/>
    <p:sldId id="665" r:id="rId40"/>
    <p:sldId id="666" r:id="rId41"/>
    <p:sldId id="667" r:id="rId42"/>
    <p:sldId id="669" r:id="rId43"/>
    <p:sldId id="670" r:id="rId44"/>
    <p:sldId id="671" r:id="rId45"/>
    <p:sldId id="672" r:id="rId46"/>
    <p:sldId id="673" r:id="rId47"/>
    <p:sldId id="674" r:id="rId48"/>
    <p:sldId id="675" r:id="rId49"/>
    <p:sldId id="676" r:id="rId50"/>
    <p:sldId id="677" r:id="rId51"/>
    <p:sldId id="678" r:id="rId52"/>
    <p:sldId id="679" r:id="rId53"/>
    <p:sldId id="680" r:id="rId54"/>
    <p:sldId id="681" r:id="rId55"/>
    <p:sldId id="682" r:id="rId56"/>
    <p:sldId id="596" r:id="rId57"/>
    <p:sldId id="598" r:id="rId58"/>
    <p:sldId id="513" r:id="rId59"/>
  </p:sldIdLst>
  <p:sldSz cx="9906000" cy="6858000" type="A4"/>
  <p:notesSz cx="6858000" cy="9144000"/>
  <p:defaultTextStyle>
    <a:defPPr>
      <a:defRPr lang="ru-RU"/>
    </a:defPPr>
    <a:lvl1pPr algn="r" rtl="0" fontAlgn="base">
      <a:spcBef>
        <a:spcPct val="0"/>
      </a:spcBef>
      <a:spcAft>
        <a:spcPct val="0"/>
      </a:spcAft>
      <a:defRPr kern="1200">
        <a:solidFill>
          <a:schemeClr val="tx1"/>
        </a:solidFill>
        <a:latin typeface="Bernard MT Condensed" pitchFamily="18" charset="0"/>
        <a:ea typeface="+mn-ea"/>
        <a:cs typeface="Arial" charset="0"/>
      </a:defRPr>
    </a:lvl1pPr>
    <a:lvl2pPr marL="457200" algn="r" rtl="0" fontAlgn="base">
      <a:spcBef>
        <a:spcPct val="0"/>
      </a:spcBef>
      <a:spcAft>
        <a:spcPct val="0"/>
      </a:spcAft>
      <a:defRPr kern="1200">
        <a:solidFill>
          <a:schemeClr val="tx1"/>
        </a:solidFill>
        <a:latin typeface="Bernard MT Condensed" pitchFamily="18" charset="0"/>
        <a:ea typeface="+mn-ea"/>
        <a:cs typeface="Arial" charset="0"/>
      </a:defRPr>
    </a:lvl2pPr>
    <a:lvl3pPr marL="914400" algn="r" rtl="0" fontAlgn="base">
      <a:spcBef>
        <a:spcPct val="0"/>
      </a:spcBef>
      <a:spcAft>
        <a:spcPct val="0"/>
      </a:spcAft>
      <a:defRPr kern="1200">
        <a:solidFill>
          <a:schemeClr val="tx1"/>
        </a:solidFill>
        <a:latin typeface="Bernard MT Condensed" pitchFamily="18" charset="0"/>
        <a:ea typeface="+mn-ea"/>
        <a:cs typeface="Arial" charset="0"/>
      </a:defRPr>
    </a:lvl3pPr>
    <a:lvl4pPr marL="1371600" algn="r" rtl="0" fontAlgn="base">
      <a:spcBef>
        <a:spcPct val="0"/>
      </a:spcBef>
      <a:spcAft>
        <a:spcPct val="0"/>
      </a:spcAft>
      <a:defRPr kern="1200">
        <a:solidFill>
          <a:schemeClr val="tx1"/>
        </a:solidFill>
        <a:latin typeface="Bernard MT Condensed" pitchFamily="18" charset="0"/>
        <a:ea typeface="+mn-ea"/>
        <a:cs typeface="Arial" charset="0"/>
      </a:defRPr>
    </a:lvl4pPr>
    <a:lvl5pPr marL="1828800" algn="r" rtl="0" fontAlgn="base">
      <a:spcBef>
        <a:spcPct val="0"/>
      </a:spcBef>
      <a:spcAft>
        <a:spcPct val="0"/>
      </a:spcAft>
      <a:defRPr kern="1200">
        <a:solidFill>
          <a:schemeClr val="tx1"/>
        </a:solidFill>
        <a:latin typeface="Bernard MT Condensed" pitchFamily="18" charset="0"/>
        <a:ea typeface="+mn-ea"/>
        <a:cs typeface="Arial" charset="0"/>
      </a:defRPr>
    </a:lvl5pPr>
    <a:lvl6pPr marL="2286000" algn="l" defTabSz="914400" rtl="0" eaLnBrk="1" latinLnBrk="0" hangingPunct="1">
      <a:defRPr kern="1200">
        <a:solidFill>
          <a:schemeClr val="tx1"/>
        </a:solidFill>
        <a:latin typeface="Bernard MT Condensed" pitchFamily="18" charset="0"/>
        <a:ea typeface="+mn-ea"/>
        <a:cs typeface="Arial" charset="0"/>
      </a:defRPr>
    </a:lvl6pPr>
    <a:lvl7pPr marL="2743200" algn="l" defTabSz="914400" rtl="0" eaLnBrk="1" latinLnBrk="0" hangingPunct="1">
      <a:defRPr kern="1200">
        <a:solidFill>
          <a:schemeClr val="tx1"/>
        </a:solidFill>
        <a:latin typeface="Bernard MT Condensed" pitchFamily="18" charset="0"/>
        <a:ea typeface="+mn-ea"/>
        <a:cs typeface="Arial" charset="0"/>
      </a:defRPr>
    </a:lvl7pPr>
    <a:lvl8pPr marL="3200400" algn="l" defTabSz="914400" rtl="0" eaLnBrk="1" latinLnBrk="0" hangingPunct="1">
      <a:defRPr kern="1200">
        <a:solidFill>
          <a:schemeClr val="tx1"/>
        </a:solidFill>
        <a:latin typeface="Bernard MT Condensed" pitchFamily="18" charset="0"/>
        <a:ea typeface="+mn-ea"/>
        <a:cs typeface="Arial" charset="0"/>
      </a:defRPr>
    </a:lvl8pPr>
    <a:lvl9pPr marL="3657600" algn="l" defTabSz="914400" rtl="0" eaLnBrk="1" latinLnBrk="0" hangingPunct="1">
      <a:defRPr kern="1200">
        <a:solidFill>
          <a:schemeClr val="tx1"/>
        </a:solidFill>
        <a:latin typeface="Bernard MT Condensed"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863D"/>
    <a:srgbClr val="0969CD"/>
    <a:srgbClr val="CCCCCC"/>
    <a:srgbClr val="FF0000"/>
    <a:srgbClr val="FFFF00"/>
    <a:srgbClr val="CC0000"/>
    <a:srgbClr val="808080"/>
    <a:srgbClr val="7575D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22" autoAdjust="0"/>
    <p:restoredTop sz="99832" autoAdjust="0"/>
  </p:normalViewPr>
  <p:slideViewPr>
    <p:cSldViewPr>
      <p:cViewPr varScale="1">
        <p:scale>
          <a:sx n="93" d="100"/>
          <a:sy n="93" d="100"/>
        </p:scale>
        <p:origin x="-642" y="-96"/>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1794"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28.wmf"/><Relationship Id="rId3" Type="http://schemas.openxmlformats.org/officeDocument/2006/relationships/image" Target="../media/image23.wmf"/><Relationship Id="rId7" Type="http://schemas.openxmlformats.org/officeDocument/2006/relationships/image" Target="../media/image27.wmf"/><Relationship Id="rId2" Type="http://schemas.openxmlformats.org/officeDocument/2006/relationships/image" Target="../media/image22.wmf"/><Relationship Id="rId1" Type="http://schemas.openxmlformats.org/officeDocument/2006/relationships/image" Target="../media/image21.wmf"/><Relationship Id="rId6" Type="http://schemas.openxmlformats.org/officeDocument/2006/relationships/image" Target="../media/image26.wmf"/><Relationship Id="rId5" Type="http://schemas.openxmlformats.org/officeDocument/2006/relationships/image" Target="../media/image25.wmf"/><Relationship Id="rId10" Type="http://schemas.openxmlformats.org/officeDocument/2006/relationships/image" Target="../media/image30.wmf"/><Relationship Id="rId4" Type="http://schemas.openxmlformats.org/officeDocument/2006/relationships/image" Target="../media/image24.wmf"/><Relationship Id="rId9" Type="http://schemas.openxmlformats.org/officeDocument/2006/relationships/image" Target="../media/image29.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 Id="rId5" Type="http://schemas.openxmlformats.org/officeDocument/2006/relationships/image" Target="../media/image36.wmf"/><Relationship Id="rId4" Type="http://schemas.openxmlformats.org/officeDocument/2006/relationships/image" Target="../media/image35.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ru-RU"/>
          </a:p>
        </p:txBody>
      </p:sp>
      <p:sp>
        <p:nvSpPr>
          <p:cNvPr id="921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ru-RU"/>
          </a:p>
        </p:txBody>
      </p:sp>
      <p:sp>
        <p:nvSpPr>
          <p:cNvPr id="922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ru-RU"/>
          </a:p>
        </p:txBody>
      </p:sp>
      <p:sp>
        <p:nvSpPr>
          <p:cNvPr id="922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fld id="{7C259AEA-5A21-49B3-B048-93CD649E3CF0}" type="slidenum">
              <a:rPr lang="ru-RU"/>
              <a:pPr>
                <a:defRPr/>
              </a:pPr>
              <a:t>‹#›</a:t>
            </a:fld>
            <a:endParaRPr lang="ru-RU"/>
          </a:p>
        </p:txBody>
      </p:sp>
    </p:spTree>
    <p:extLst>
      <p:ext uri="{BB962C8B-B14F-4D97-AF65-F5344CB8AC3E}">
        <p14:creationId xmlns:p14="http://schemas.microsoft.com/office/powerpoint/2010/main" xmlns="" val="36779658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ru-RU"/>
          </a:p>
        </p:txBody>
      </p:sp>
      <p:sp>
        <p:nvSpPr>
          <p:cNvPr id="8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ru-RU"/>
          </a:p>
        </p:txBody>
      </p:sp>
      <p:sp>
        <p:nvSpPr>
          <p:cNvPr id="51204" name="Rectangle 4"/>
          <p:cNvSpPr>
            <a:spLocks noGrp="1" noRot="1" noChangeAspect="1" noChangeArrowheads="1" noTextEdit="1"/>
          </p:cNvSpPr>
          <p:nvPr>
            <p:ph type="sldImg" idx="2"/>
          </p:nvPr>
        </p:nvSpPr>
        <p:spPr bwMode="auto">
          <a:xfrm>
            <a:off x="952500" y="685800"/>
            <a:ext cx="4953000" cy="3429000"/>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ru-RU"/>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fld id="{0011D8F6-E252-467F-8EAE-4E3673731DF4}" type="slidenum">
              <a:rPr lang="ru-RU"/>
              <a:pPr>
                <a:defRPr/>
              </a:pPr>
              <a:t>‹#›</a:t>
            </a:fld>
            <a:endParaRPr lang="ru-RU"/>
          </a:p>
        </p:txBody>
      </p:sp>
    </p:spTree>
    <p:extLst>
      <p:ext uri="{BB962C8B-B14F-4D97-AF65-F5344CB8AC3E}">
        <p14:creationId xmlns:p14="http://schemas.microsoft.com/office/powerpoint/2010/main" xmlns="" val="13521403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5449F842-3804-4D8D-8D29-7E82A854DDAE}" type="slidenum">
              <a:rPr lang="ru-RU" smtClean="0"/>
              <a:pPr/>
              <a:t>1</a:t>
            </a:fld>
            <a:endParaRPr lang="ru-RU" smtClean="0"/>
          </a:p>
        </p:txBody>
      </p:sp>
      <p:sp>
        <p:nvSpPr>
          <p:cNvPr id="52227" name="Rectangle 2"/>
          <p:cNvSpPr>
            <a:spLocks noGrp="1" noRot="1" noChangeAspect="1" noChangeArrowheads="1" noTextEdit="1"/>
          </p:cNvSpPr>
          <p:nvPr>
            <p:ph type="sldImg"/>
          </p:nvPr>
        </p:nvSpPr>
        <p:spPr>
          <a:solidFill>
            <a:srgbClr val="FFFFFF"/>
          </a:solidFill>
          <a:ln/>
        </p:spPr>
      </p:sp>
      <p:sp>
        <p:nvSpPr>
          <p:cNvPr id="52228"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Text Box 1033"/>
          <p:cNvSpPr txBox="1">
            <a:spLocks noChangeArrowheads="1"/>
          </p:cNvSpPr>
          <p:nvPr/>
        </p:nvSpPr>
        <p:spPr bwMode="auto">
          <a:xfrm>
            <a:off x="0" y="115888"/>
            <a:ext cx="9945688" cy="944810"/>
          </a:xfrm>
          <a:prstGeom prst="rect">
            <a:avLst/>
          </a:prstGeom>
          <a:noFill/>
          <a:ln>
            <a:noFill/>
          </a:ln>
          <a:extLst/>
        </p:spPr>
        <p:txBody>
          <a:bodyPr>
            <a:spAutoFit/>
          </a:bodyPr>
          <a:lstStyle>
            <a:lvl1pPr eaLnBrk="0" hangingPunct="0">
              <a:defRPr>
                <a:solidFill>
                  <a:schemeClr val="tx1"/>
                </a:solidFill>
                <a:latin typeface="Bernard MT Condensed" pitchFamily="18" charset="0"/>
                <a:cs typeface="Arial" charset="0"/>
              </a:defRPr>
            </a:lvl1pPr>
            <a:lvl2pPr marL="742950" indent="-285750" eaLnBrk="0" hangingPunct="0">
              <a:defRPr>
                <a:solidFill>
                  <a:schemeClr val="tx1"/>
                </a:solidFill>
                <a:latin typeface="Bernard MT Condensed" pitchFamily="18" charset="0"/>
                <a:cs typeface="Arial" charset="0"/>
              </a:defRPr>
            </a:lvl2pPr>
            <a:lvl3pPr marL="1143000" indent="-228600" eaLnBrk="0" hangingPunct="0">
              <a:defRPr>
                <a:solidFill>
                  <a:schemeClr val="tx1"/>
                </a:solidFill>
                <a:latin typeface="Bernard MT Condensed" pitchFamily="18" charset="0"/>
                <a:cs typeface="Arial" charset="0"/>
              </a:defRPr>
            </a:lvl3pPr>
            <a:lvl4pPr marL="1600200" indent="-228600" eaLnBrk="0" hangingPunct="0">
              <a:defRPr>
                <a:solidFill>
                  <a:schemeClr val="tx1"/>
                </a:solidFill>
                <a:latin typeface="Bernard MT Condensed" pitchFamily="18" charset="0"/>
                <a:cs typeface="Arial" charset="0"/>
              </a:defRPr>
            </a:lvl4pPr>
            <a:lvl5pPr marL="2057400" indent="-228600" eaLnBrk="0" hangingPunct="0">
              <a:defRPr>
                <a:solidFill>
                  <a:schemeClr val="tx1"/>
                </a:solidFill>
                <a:latin typeface="Bernard MT Condensed" pitchFamily="18" charset="0"/>
                <a:cs typeface="Arial" charset="0"/>
              </a:defRPr>
            </a:lvl5pPr>
            <a:lvl6pPr marL="2514600" indent="-228600" algn="r" eaLnBrk="0" fontAlgn="base" hangingPunct="0">
              <a:spcBef>
                <a:spcPct val="0"/>
              </a:spcBef>
              <a:spcAft>
                <a:spcPct val="0"/>
              </a:spcAft>
              <a:defRPr>
                <a:solidFill>
                  <a:schemeClr val="tx1"/>
                </a:solidFill>
                <a:latin typeface="Bernard MT Condensed" pitchFamily="18" charset="0"/>
                <a:cs typeface="Arial" charset="0"/>
              </a:defRPr>
            </a:lvl6pPr>
            <a:lvl7pPr marL="2971800" indent="-228600" algn="r" eaLnBrk="0" fontAlgn="base" hangingPunct="0">
              <a:spcBef>
                <a:spcPct val="0"/>
              </a:spcBef>
              <a:spcAft>
                <a:spcPct val="0"/>
              </a:spcAft>
              <a:defRPr>
                <a:solidFill>
                  <a:schemeClr val="tx1"/>
                </a:solidFill>
                <a:latin typeface="Bernard MT Condensed" pitchFamily="18" charset="0"/>
                <a:cs typeface="Arial" charset="0"/>
              </a:defRPr>
            </a:lvl7pPr>
            <a:lvl8pPr marL="3429000" indent="-228600" algn="r" eaLnBrk="0" fontAlgn="base" hangingPunct="0">
              <a:spcBef>
                <a:spcPct val="0"/>
              </a:spcBef>
              <a:spcAft>
                <a:spcPct val="0"/>
              </a:spcAft>
              <a:defRPr>
                <a:solidFill>
                  <a:schemeClr val="tx1"/>
                </a:solidFill>
                <a:latin typeface="Bernard MT Condensed" pitchFamily="18" charset="0"/>
                <a:cs typeface="Arial" charset="0"/>
              </a:defRPr>
            </a:lvl8pPr>
            <a:lvl9pPr marL="3886200" indent="-228600" algn="r" eaLnBrk="0" fontAlgn="base" hangingPunct="0">
              <a:spcBef>
                <a:spcPct val="0"/>
              </a:spcBef>
              <a:spcAft>
                <a:spcPct val="0"/>
              </a:spcAft>
              <a:defRPr>
                <a:solidFill>
                  <a:schemeClr val="tx1"/>
                </a:solidFill>
                <a:latin typeface="Bernard MT Condensed" pitchFamily="18" charset="0"/>
                <a:cs typeface="Arial" charset="0"/>
              </a:defRPr>
            </a:lvl9pPr>
          </a:lstStyle>
          <a:p>
            <a:pPr algn="ctr" eaLnBrk="1" hangingPunct="1">
              <a:lnSpc>
                <a:spcPct val="120000"/>
              </a:lnSpc>
              <a:spcAft>
                <a:spcPct val="20000"/>
              </a:spcAft>
              <a:defRPr/>
            </a:pPr>
            <a:r>
              <a:rPr lang="en-US" sz="2400" b="1" i="0" kern="1200" dirty="0" err="1" smtClean="0">
                <a:solidFill>
                  <a:schemeClr val="tx1"/>
                </a:solidFill>
                <a:effectLst/>
                <a:latin typeface="Arial" panose="020B0604020202020204" pitchFamily="34" charset="0"/>
                <a:ea typeface="+mn-ea"/>
                <a:cs typeface="Arial" panose="020B0604020202020204" pitchFamily="34" charset="0"/>
              </a:rPr>
              <a:t>Lobachevsky</a:t>
            </a:r>
            <a:r>
              <a:rPr lang="en-US" sz="2400" b="1" i="0" kern="1200" dirty="0" smtClean="0">
                <a:solidFill>
                  <a:schemeClr val="tx1"/>
                </a:solidFill>
                <a:effectLst/>
                <a:latin typeface="Arial" panose="020B0604020202020204" pitchFamily="34" charset="0"/>
                <a:ea typeface="+mn-ea"/>
                <a:cs typeface="Arial" panose="020B0604020202020204" pitchFamily="34" charset="0"/>
              </a:rPr>
              <a:t> State University of </a:t>
            </a:r>
            <a:r>
              <a:rPr lang="en-US" sz="2400" b="1" i="0" kern="1200" dirty="0" err="1" smtClean="0">
                <a:solidFill>
                  <a:schemeClr val="tx1"/>
                </a:solidFill>
                <a:effectLst/>
                <a:latin typeface="Arial" panose="020B0604020202020204" pitchFamily="34" charset="0"/>
                <a:ea typeface="+mn-ea"/>
                <a:cs typeface="Arial" panose="020B0604020202020204" pitchFamily="34" charset="0"/>
              </a:rPr>
              <a:t>Nizhni</a:t>
            </a:r>
            <a:r>
              <a:rPr lang="en-US" sz="2400" b="1" i="0" kern="1200" dirty="0" smtClean="0">
                <a:solidFill>
                  <a:schemeClr val="tx1"/>
                </a:solidFill>
                <a:effectLst/>
                <a:latin typeface="Arial" panose="020B0604020202020204" pitchFamily="34" charset="0"/>
                <a:ea typeface="+mn-ea"/>
                <a:cs typeface="Arial" panose="020B0604020202020204" pitchFamily="34" charset="0"/>
              </a:rPr>
              <a:t> Novgorod </a:t>
            </a:r>
          </a:p>
          <a:p>
            <a:pPr marL="0" marR="0" indent="0" algn="ctr" defTabSz="914400" rtl="0" eaLnBrk="1" fontAlgn="base" latinLnBrk="0" hangingPunct="1">
              <a:lnSpc>
                <a:spcPct val="120000"/>
              </a:lnSpc>
              <a:spcBef>
                <a:spcPct val="0"/>
              </a:spcBef>
              <a:spcAft>
                <a:spcPct val="20000"/>
              </a:spcAft>
              <a:buClrTx/>
              <a:buSzTx/>
              <a:buFontTx/>
              <a:buNone/>
              <a:tabLst/>
              <a:defRPr/>
            </a:pPr>
            <a:r>
              <a:rPr lang="en-US" sz="2000" b="1" i="1" u="none" kern="1200" dirty="0" smtClean="0">
                <a:solidFill>
                  <a:schemeClr val="tx1"/>
                </a:solidFill>
                <a:effectLst/>
                <a:latin typeface="Arial" panose="020B0604020202020204" pitchFamily="34" charset="0"/>
                <a:ea typeface="+mn-ea"/>
                <a:cs typeface="Arial" panose="020B0604020202020204" pitchFamily="34" charset="0"/>
              </a:rPr>
              <a:t>Computing Mathematics and Cybernetics faculty</a:t>
            </a:r>
          </a:p>
        </p:txBody>
      </p:sp>
      <p:pic>
        <p:nvPicPr>
          <p:cNvPr id="5" name="Picture 13" descr="NNGU_Logo_PNG"/>
          <p:cNvPicPr>
            <a:picLocks noChangeAspect="1" noChangeArrowheads="1"/>
          </p:cNvPicPr>
          <p:nvPr userDrawn="1"/>
        </p:nvPicPr>
        <p:blipFill>
          <a:blip r:embed="rId2" cstate="print"/>
          <a:srcRect/>
          <a:stretch>
            <a:fillRect/>
          </a:stretch>
        </p:blipFill>
        <p:spPr bwMode="auto">
          <a:xfrm>
            <a:off x="128588" y="260350"/>
            <a:ext cx="1008062" cy="1008063"/>
          </a:xfrm>
          <a:prstGeom prst="rect">
            <a:avLst/>
          </a:prstGeom>
          <a:noFill/>
          <a:ln w="9525">
            <a:noFill/>
            <a:miter lim="800000"/>
            <a:headEnd/>
            <a:tailEnd/>
          </a:ln>
        </p:spPr>
      </p:pic>
      <p:sp>
        <p:nvSpPr>
          <p:cNvPr id="12290" name="Rectangle 1026"/>
          <p:cNvSpPr>
            <a:spLocks noGrp="1" noChangeArrowheads="1"/>
          </p:cNvSpPr>
          <p:nvPr>
            <p:ph type="ctrTitle"/>
          </p:nvPr>
        </p:nvSpPr>
        <p:spPr>
          <a:xfrm>
            <a:off x="742950" y="2130425"/>
            <a:ext cx="8420100" cy="1470025"/>
          </a:xfrm>
        </p:spPr>
        <p:txBody>
          <a:bodyPr/>
          <a:lstStyle>
            <a:lvl1pPr>
              <a:defRPr/>
            </a:lvl1pPr>
          </a:lstStyle>
          <a:p>
            <a:r>
              <a:rPr lang="ru-RU"/>
              <a:t>Образец заголовка</a:t>
            </a:r>
          </a:p>
        </p:txBody>
      </p:sp>
      <p:sp>
        <p:nvSpPr>
          <p:cNvPr id="12291" name="Rectangle 1027"/>
          <p:cNvSpPr>
            <a:spLocks noGrp="1" noChangeArrowheads="1"/>
          </p:cNvSpPr>
          <p:nvPr>
            <p:ph type="subTitle" idx="1"/>
          </p:nvPr>
        </p:nvSpPr>
        <p:spPr>
          <a:xfrm>
            <a:off x="1485900" y="3886200"/>
            <a:ext cx="6934200" cy="1752600"/>
          </a:xfrm>
        </p:spPr>
        <p:txBody>
          <a:bodyPr/>
          <a:lstStyle>
            <a:lvl1pPr marL="0" indent="0" algn="ctr">
              <a:buFont typeface="Wingdings" pitchFamily="2" charset="2"/>
              <a:buNone/>
              <a:defRPr/>
            </a:lvl1pPr>
          </a:lstStyle>
          <a:p>
            <a:r>
              <a:rPr lang="ru-RU"/>
              <a:t>Образец подзаголовка</a:t>
            </a:r>
          </a:p>
        </p:txBody>
      </p:sp>
      <p:sp>
        <p:nvSpPr>
          <p:cNvPr id="6" name="Rectangle 1028"/>
          <p:cNvSpPr>
            <a:spLocks noGrp="1" noChangeArrowheads="1"/>
          </p:cNvSpPr>
          <p:nvPr>
            <p:ph type="dt" sz="half" idx="10"/>
          </p:nvPr>
        </p:nvSpPr>
        <p:spPr>
          <a:xfrm>
            <a:off x="495300" y="6245225"/>
            <a:ext cx="2311400" cy="476250"/>
          </a:xfrm>
        </p:spPr>
        <p:txBody>
          <a:bodyPr/>
          <a:lstStyle>
            <a:lvl1pPr>
              <a:defRPr/>
            </a:lvl1pPr>
          </a:lstStyle>
          <a:p>
            <a:pPr>
              <a:defRPr/>
            </a:pPr>
            <a:r>
              <a:rPr lang="en-US" dirty="0" smtClean="0"/>
              <a:t>N. Novgorod, 2014.</a:t>
            </a:r>
            <a:endParaRPr lang="ru-RU" dirty="0"/>
          </a:p>
        </p:txBody>
      </p:sp>
      <p:sp>
        <p:nvSpPr>
          <p:cNvPr id="7" name="Rectangle 1029"/>
          <p:cNvSpPr>
            <a:spLocks noGrp="1" noChangeArrowheads="1"/>
          </p:cNvSpPr>
          <p:nvPr>
            <p:ph type="ftr" sz="quarter" idx="11"/>
          </p:nvPr>
        </p:nvSpPr>
        <p:spPr>
          <a:xfrm>
            <a:off x="3384550" y="6245225"/>
            <a:ext cx="3136900" cy="476250"/>
          </a:xfrm>
        </p:spPr>
        <p:txBody>
          <a:bodyPr/>
          <a:lstStyle>
            <a:lvl1pPr>
              <a:defRPr/>
            </a:lvl1pPr>
          </a:lstStyle>
          <a:p>
            <a:pPr>
              <a:defRPr/>
            </a:pPr>
            <a:r>
              <a:rPr lang="en-US" dirty="0" smtClean="0"/>
              <a:t>Sweep and reduction methods for solving systems with tridiagonal matrix</a:t>
            </a:r>
            <a:endParaRPr lang="ru-RU" dirty="0"/>
          </a:p>
        </p:txBody>
      </p:sp>
      <p:sp>
        <p:nvSpPr>
          <p:cNvPr id="8" name="Rectangle 1030"/>
          <p:cNvSpPr>
            <a:spLocks noGrp="1" noChangeArrowheads="1"/>
          </p:cNvSpPr>
          <p:nvPr>
            <p:ph type="sldNum" sz="quarter" idx="12"/>
          </p:nvPr>
        </p:nvSpPr>
        <p:spPr>
          <a:xfrm>
            <a:off x="7099300" y="6245225"/>
            <a:ext cx="2311400" cy="476250"/>
          </a:xfrm>
        </p:spPr>
        <p:txBody>
          <a:bodyPr/>
          <a:lstStyle>
            <a:lvl1pPr algn="l">
              <a:lnSpc>
                <a:spcPct val="100000"/>
              </a:lnSpc>
              <a:defRPr sz="1200"/>
            </a:lvl1pPr>
          </a:lstStyle>
          <a:p>
            <a:pPr>
              <a:defRPr/>
            </a:pPr>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4" name="Line 9"/>
          <p:cNvSpPr>
            <a:spLocks noChangeShapeType="1"/>
          </p:cNvSpPr>
          <p:nvPr/>
        </p:nvSpPr>
        <p:spPr bwMode="auto">
          <a:xfrm>
            <a:off x="973138" y="6381750"/>
            <a:ext cx="8737600" cy="0"/>
          </a:xfrm>
          <a:prstGeom prst="line">
            <a:avLst/>
          </a:prstGeom>
          <a:noFill/>
          <a:ln w="38100">
            <a:solidFill>
              <a:srgbClr val="0969CD"/>
            </a:solidFill>
            <a:round/>
            <a:headEnd/>
            <a:tailEnd/>
          </a:ln>
        </p:spPr>
        <p:txBody>
          <a:bodyPr/>
          <a:lstStyle/>
          <a:p>
            <a:pPr>
              <a:defRPr/>
            </a:pPr>
            <a:endParaRPr lang="ru-RU"/>
          </a:p>
        </p:txBody>
      </p:sp>
      <p:sp>
        <p:nvSpPr>
          <p:cNvPr id="5" name="Line 12"/>
          <p:cNvSpPr>
            <a:spLocks noChangeShapeType="1"/>
          </p:cNvSpPr>
          <p:nvPr/>
        </p:nvSpPr>
        <p:spPr bwMode="auto">
          <a:xfrm>
            <a:off x="131763" y="960438"/>
            <a:ext cx="9440862" cy="0"/>
          </a:xfrm>
          <a:prstGeom prst="line">
            <a:avLst/>
          </a:prstGeom>
          <a:noFill/>
          <a:ln w="38100">
            <a:solidFill>
              <a:srgbClr val="0969CD"/>
            </a:solidFill>
            <a:round/>
            <a:headEnd/>
            <a:tailEnd/>
          </a:ln>
        </p:spPr>
        <p:txBody>
          <a:bodyPr/>
          <a:lstStyle/>
          <a:p>
            <a:pPr>
              <a:defRPr/>
            </a:pPr>
            <a:endParaRPr lang="ru-RU"/>
          </a:p>
        </p:txBody>
      </p:sp>
      <p:sp>
        <p:nvSpPr>
          <p:cNvPr id="6" name="Line 13"/>
          <p:cNvSpPr>
            <a:spLocks noChangeShapeType="1"/>
          </p:cNvSpPr>
          <p:nvPr/>
        </p:nvSpPr>
        <p:spPr bwMode="auto">
          <a:xfrm>
            <a:off x="131763" y="109538"/>
            <a:ext cx="0" cy="863600"/>
          </a:xfrm>
          <a:prstGeom prst="line">
            <a:avLst/>
          </a:prstGeom>
          <a:noFill/>
          <a:ln w="38100">
            <a:solidFill>
              <a:srgbClr val="0969CD"/>
            </a:solidFill>
            <a:round/>
            <a:headEnd/>
            <a:tailEnd/>
          </a:ln>
        </p:spPr>
        <p:txBody>
          <a:bodyPr/>
          <a:lstStyle/>
          <a:p>
            <a:pPr>
              <a:defRPr/>
            </a:pPr>
            <a:endParaRPr lang="ru-RU"/>
          </a:p>
        </p:txBody>
      </p:sp>
      <p:pic>
        <p:nvPicPr>
          <p:cNvPr id="7" name="Picture 13" descr="NNGU_Logo_PNG"/>
          <p:cNvPicPr>
            <a:picLocks noChangeAspect="1" noChangeArrowheads="1"/>
          </p:cNvPicPr>
          <p:nvPr userDrawn="1"/>
        </p:nvPicPr>
        <p:blipFill>
          <a:blip r:embed="rId2" cstate="print"/>
          <a:srcRect/>
          <a:stretch>
            <a:fillRect/>
          </a:stretch>
        </p:blipFill>
        <p:spPr bwMode="auto">
          <a:xfrm>
            <a:off x="57150" y="6092825"/>
            <a:ext cx="720725" cy="720725"/>
          </a:xfrm>
          <a:prstGeom prst="rect">
            <a:avLst/>
          </a:prstGeom>
          <a:noFill/>
          <a:ln w="9525">
            <a:noFill/>
            <a:miter lim="800000"/>
            <a:headEnd/>
            <a:tailEnd/>
          </a:ln>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8" name="Дата 3"/>
          <p:cNvSpPr>
            <a:spLocks noGrp="1"/>
          </p:cNvSpPr>
          <p:nvPr>
            <p:ph type="dt" sz="half" idx="10"/>
          </p:nvPr>
        </p:nvSpPr>
        <p:spPr/>
        <p:txBody>
          <a:bodyPr/>
          <a:lstStyle>
            <a:lvl1pPr>
              <a:defRPr/>
            </a:lvl1pPr>
          </a:lstStyle>
          <a:p>
            <a:pPr>
              <a:defRPr/>
            </a:pPr>
            <a:r>
              <a:rPr lang="en-US" dirty="0" smtClean="0"/>
              <a:t>N. Novgorod, 2014.</a:t>
            </a:r>
            <a:endParaRPr lang="ru-RU" dirty="0"/>
          </a:p>
        </p:txBody>
      </p:sp>
      <p:sp>
        <p:nvSpPr>
          <p:cNvPr id="9" name="Нижний колонтитул 4"/>
          <p:cNvSpPr>
            <a:spLocks noGrp="1"/>
          </p:cNvSpPr>
          <p:nvPr>
            <p:ph type="ftr" sz="quarter" idx="11"/>
          </p:nvPr>
        </p:nvSpPr>
        <p:spPr>
          <a:xfrm>
            <a:off x="3008313" y="6413500"/>
            <a:ext cx="5761037" cy="482600"/>
          </a:xfrm>
        </p:spPr>
        <p:txBody>
          <a:bodyPr/>
          <a:lstStyle>
            <a:lvl1pPr>
              <a:defRPr/>
            </a:lvl1pPr>
          </a:lstStyle>
          <a:p>
            <a:pPr>
              <a:defRPr/>
            </a:pPr>
            <a:r>
              <a:rPr lang="en-US" dirty="0" smtClean="0"/>
              <a:t>Sweep and reduction methods for solving systems with tridiagonal matrix</a:t>
            </a:r>
            <a:endParaRPr lang="ru-RU" dirty="0"/>
          </a:p>
        </p:txBody>
      </p:sp>
      <p:sp>
        <p:nvSpPr>
          <p:cNvPr id="10" name="Номер слайда 5"/>
          <p:cNvSpPr>
            <a:spLocks noGrp="1"/>
          </p:cNvSpPr>
          <p:nvPr>
            <p:ph type="sldNum" sz="quarter" idx="12"/>
          </p:nvPr>
        </p:nvSpPr>
        <p:spPr/>
        <p:txBody>
          <a:bodyPr/>
          <a:lstStyle>
            <a:lvl1pPr>
              <a:defRPr/>
            </a:lvl1pPr>
          </a:lstStyle>
          <a:p>
            <a:pPr>
              <a:defRPr/>
            </a:pPr>
            <a:fld id="{4934E5F4-6405-42E1-9C1C-B05AB0513A99}" type="slidenum">
              <a:rPr lang="ru-RU" smtClean="0"/>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95300" y="1196975"/>
            <a:ext cx="43815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029200" y="1196975"/>
            <a:ext cx="43815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r>
              <a:rPr lang="en-US" dirty="0" smtClean="0"/>
              <a:t>N. Novgorod, 2014.</a:t>
            </a:r>
            <a:endParaRPr lang="ru-RU"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Sweep and reduction methods for solving systems with tridiagonal matrix</a:t>
            </a:r>
            <a:endParaRPr lang="ru-RU" dirty="0"/>
          </a:p>
        </p:txBody>
      </p:sp>
      <p:sp>
        <p:nvSpPr>
          <p:cNvPr id="7" name="Rectangle 6"/>
          <p:cNvSpPr>
            <a:spLocks noGrp="1" noChangeArrowheads="1"/>
          </p:cNvSpPr>
          <p:nvPr>
            <p:ph type="sldNum" sz="quarter" idx="12"/>
          </p:nvPr>
        </p:nvSpPr>
        <p:spPr>
          <a:ln/>
        </p:spPr>
        <p:txBody>
          <a:bodyPr/>
          <a:lstStyle>
            <a:lvl1pPr>
              <a:defRPr/>
            </a:lvl1pPr>
          </a:lstStyle>
          <a:p>
            <a:pPr>
              <a:defRPr/>
            </a:pPr>
            <a:fld id="{88756BC0-D7D8-4871-8B7D-41186643067F}" type="slidenum">
              <a:rPr lang="ru-RU"/>
              <a:pPr>
                <a:defRPr/>
              </a:pPr>
              <a:t>‹#›</a:t>
            </a:fld>
            <a:r>
              <a:rPr lang="ru-RU"/>
              <a:t> из 20</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273050" y="207963"/>
            <a:ext cx="9083675"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Введение</a:t>
            </a:r>
          </a:p>
        </p:txBody>
      </p:sp>
      <p:sp>
        <p:nvSpPr>
          <p:cNvPr id="13315" name="Rectangle 3"/>
          <p:cNvSpPr>
            <a:spLocks noGrp="1" noChangeArrowheads="1"/>
          </p:cNvSpPr>
          <p:nvPr>
            <p:ph type="body" idx="1"/>
          </p:nvPr>
        </p:nvSpPr>
        <p:spPr bwMode="auto">
          <a:xfrm>
            <a:off x="495300" y="1196975"/>
            <a:ext cx="8915400" cy="4968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2" name="Rectangle 4"/>
          <p:cNvSpPr>
            <a:spLocks noGrp="1" noChangeArrowheads="1"/>
          </p:cNvSpPr>
          <p:nvPr>
            <p:ph type="dt" sz="half" idx="2"/>
          </p:nvPr>
        </p:nvSpPr>
        <p:spPr bwMode="auto">
          <a:xfrm>
            <a:off x="882650" y="6408738"/>
            <a:ext cx="2051050"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a:latin typeface="Arial" charset="0"/>
              </a:defRPr>
            </a:lvl1pPr>
          </a:lstStyle>
          <a:p>
            <a:pPr>
              <a:defRPr/>
            </a:pPr>
            <a:r>
              <a:rPr lang="en-US" dirty="0" smtClean="0"/>
              <a:t>N. Novgorod, 2014.</a:t>
            </a:r>
            <a:endParaRPr lang="ru-RU" dirty="0"/>
          </a:p>
        </p:txBody>
      </p:sp>
      <p:sp>
        <p:nvSpPr>
          <p:cNvPr id="3" name="Rectangle 5"/>
          <p:cNvSpPr>
            <a:spLocks noGrp="1" noChangeArrowheads="1"/>
          </p:cNvSpPr>
          <p:nvPr>
            <p:ph type="ftr" sz="quarter" idx="3"/>
          </p:nvPr>
        </p:nvSpPr>
        <p:spPr bwMode="auto">
          <a:xfrm>
            <a:off x="3008313" y="6410325"/>
            <a:ext cx="5761037" cy="48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a:latin typeface="Arial" charset="0"/>
              </a:defRPr>
            </a:lvl1pPr>
          </a:lstStyle>
          <a:p>
            <a:pPr>
              <a:defRPr/>
            </a:pPr>
            <a:r>
              <a:rPr lang="en-US" dirty="0" smtClean="0"/>
              <a:t>Sweep and reduction methods for solving systems with tridiagonal matrix</a:t>
            </a:r>
            <a:endParaRPr lang="ru-RU" dirty="0"/>
          </a:p>
        </p:txBody>
      </p:sp>
      <p:sp>
        <p:nvSpPr>
          <p:cNvPr id="1030" name="Rectangle 6"/>
          <p:cNvSpPr>
            <a:spLocks noGrp="1" noChangeArrowheads="1"/>
          </p:cNvSpPr>
          <p:nvPr>
            <p:ph type="sldNum" sz="quarter" idx="4"/>
          </p:nvPr>
        </p:nvSpPr>
        <p:spPr bwMode="auto">
          <a:xfrm>
            <a:off x="8843963" y="6408738"/>
            <a:ext cx="935037"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50000"/>
              </a:lnSpc>
              <a:defRPr sz="1000">
                <a:latin typeface="Arial" charset="0"/>
              </a:defRPr>
            </a:lvl1pPr>
          </a:lstStyle>
          <a:p>
            <a:pPr>
              <a:defRPr/>
            </a:pPr>
            <a:fld id="{2EC51F38-95D9-41E4-9A48-BE2C19D1BB8E}" type="slidenum">
              <a:rPr lang="ru-RU"/>
              <a:pPr>
                <a:defRPr/>
              </a:pPr>
              <a:t>‹#›</a:t>
            </a:fld>
            <a:r>
              <a:rPr lang="ru-RU"/>
              <a:t> из 20</a:t>
            </a:r>
          </a:p>
        </p:txBody>
      </p:sp>
      <p:sp>
        <p:nvSpPr>
          <p:cNvPr id="1031" name="Line 9"/>
          <p:cNvSpPr>
            <a:spLocks noChangeShapeType="1"/>
          </p:cNvSpPr>
          <p:nvPr/>
        </p:nvSpPr>
        <p:spPr bwMode="auto">
          <a:xfrm>
            <a:off x="973138" y="6381750"/>
            <a:ext cx="8737600" cy="0"/>
          </a:xfrm>
          <a:prstGeom prst="line">
            <a:avLst/>
          </a:prstGeom>
          <a:noFill/>
          <a:ln w="38100">
            <a:solidFill>
              <a:srgbClr val="0969CD"/>
            </a:solidFill>
            <a:round/>
            <a:headEnd/>
            <a:tailEnd/>
          </a:ln>
        </p:spPr>
        <p:txBody>
          <a:bodyPr/>
          <a:lstStyle/>
          <a:p>
            <a:pPr>
              <a:defRPr/>
            </a:pPr>
            <a:endParaRPr lang="ru-RU"/>
          </a:p>
        </p:txBody>
      </p:sp>
      <p:sp>
        <p:nvSpPr>
          <p:cNvPr id="1032" name="Line 12"/>
          <p:cNvSpPr>
            <a:spLocks noChangeShapeType="1"/>
          </p:cNvSpPr>
          <p:nvPr/>
        </p:nvSpPr>
        <p:spPr bwMode="auto">
          <a:xfrm>
            <a:off x="131763" y="960438"/>
            <a:ext cx="9440862" cy="0"/>
          </a:xfrm>
          <a:prstGeom prst="line">
            <a:avLst/>
          </a:prstGeom>
          <a:noFill/>
          <a:ln w="38100">
            <a:solidFill>
              <a:srgbClr val="0969CD"/>
            </a:solidFill>
            <a:round/>
            <a:headEnd/>
            <a:tailEnd/>
          </a:ln>
        </p:spPr>
        <p:txBody>
          <a:bodyPr/>
          <a:lstStyle/>
          <a:p>
            <a:pPr>
              <a:defRPr/>
            </a:pPr>
            <a:endParaRPr lang="ru-RU"/>
          </a:p>
        </p:txBody>
      </p:sp>
      <p:sp>
        <p:nvSpPr>
          <p:cNvPr id="1033" name="Line 13"/>
          <p:cNvSpPr>
            <a:spLocks noChangeShapeType="1"/>
          </p:cNvSpPr>
          <p:nvPr/>
        </p:nvSpPr>
        <p:spPr bwMode="auto">
          <a:xfrm>
            <a:off x="131763" y="109538"/>
            <a:ext cx="0" cy="863600"/>
          </a:xfrm>
          <a:prstGeom prst="line">
            <a:avLst/>
          </a:prstGeom>
          <a:noFill/>
          <a:ln w="38100">
            <a:solidFill>
              <a:srgbClr val="0969CD"/>
            </a:solidFill>
            <a:round/>
            <a:headEnd/>
            <a:tailEnd/>
          </a:ln>
        </p:spPr>
        <p:txBody>
          <a:bodyPr/>
          <a:lstStyle/>
          <a:p>
            <a:pPr>
              <a:defRPr/>
            </a:pPr>
            <a:endParaRPr lang="ru-RU"/>
          </a:p>
        </p:txBody>
      </p:sp>
      <p:pic>
        <p:nvPicPr>
          <p:cNvPr id="13322" name="Picture 13" descr="NNGU_Logo_PNG"/>
          <p:cNvPicPr>
            <a:picLocks noChangeAspect="1" noChangeArrowheads="1"/>
          </p:cNvPicPr>
          <p:nvPr userDrawn="1"/>
        </p:nvPicPr>
        <p:blipFill>
          <a:blip r:embed="rId5" cstate="print"/>
          <a:srcRect/>
          <a:stretch>
            <a:fillRect/>
          </a:stretch>
        </p:blipFill>
        <p:spPr bwMode="auto">
          <a:xfrm>
            <a:off x="57150" y="6092825"/>
            <a:ext cx="720725" cy="7207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07" r:id="rId1"/>
    <p:sldLayoutId id="2147483808" r:id="rId2"/>
    <p:sldLayoutId id="2147483806" r:id="rId3"/>
  </p:sldLayoutIdLst>
  <p:hf hdr="0"/>
  <p:txStyles>
    <p:titleStyle>
      <a:lvl1pPr algn="l" rtl="0" eaLnBrk="0" fontAlgn="base" hangingPunct="0">
        <a:spcBef>
          <a:spcPct val="0"/>
        </a:spcBef>
        <a:spcAft>
          <a:spcPct val="0"/>
        </a:spcAft>
        <a:defRPr sz="3000" b="1">
          <a:solidFill>
            <a:schemeClr val="tx2"/>
          </a:solidFill>
          <a:latin typeface="+mj-lt"/>
          <a:ea typeface="+mj-ea"/>
          <a:cs typeface="+mj-cs"/>
        </a:defRPr>
      </a:lvl1pPr>
      <a:lvl2pPr algn="l" rtl="0" eaLnBrk="0" fontAlgn="base" hangingPunct="0">
        <a:spcBef>
          <a:spcPct val="0"/>
        </a:spcBef>
        <a:spcAft>
          <a:spcPct val="0"/>
        </a:spcAft>
        <a:defRPr sz="3000" b="1">
          <a:solidFill>
            <a:schemeClr val="tx2"/>
          </a:solidFill>
          <a:latin typeface="Arial" charset="0"/>
          <a:cs typeface="Arial" charset="0"/>
        </a:defRPr>
      </a:lvl2pPr>
      <a:lvl3pPr algn="l" rtl="0" eaLnBrk="0" fontAlgn="base" hangingPunct="0">
        <a:spcBef>
          <a:spcPct val="0"/>
        </a:spcBef>
        <a:spcAft>
          <a:spcPct val="0"/>
        </a:spcAft>
        <a:defRPr sz="3000" b="1">
          <a:solidFill>
            <a:schemeClr val="tx2"/>
          </a:solidFill>
          <a:latin typeface="Arial" charset="0"/>
          <a:cs typeface="Arial" charset="0"/>
        </a:defRPr>
      </a:lvl3pPr>
      <a:lvl4pPr algn="l" rtl="0" eaLnBrk="0" fontAlgn="base" hangingPunct="0">
        <a:spcBef>
          <a:spcPct val="0"/>
        </a:spcBef>
        <a:spcAft>
          <a:spcPct val="0"/>
        </a:spcAft>
        <a:defRPr sz="3000" b="1">
          <a:solidFill>
            <a:schemeClr val="tx2"/>
          </a:solidFill>
          <a:latin typeface="Arial" charset="0"/>
          <a:cs typeface="Arial" charset="0"/>
        </a:defRPr>
      </a:lvl4pPr>
      <a:lvl5pPr algn="l" rtl="0" eaLnBrk="0" fontAlgn="base" hangingPunct="0">
        <a:spcBef>
          <a:spcPct val="0"/>
        </a:spcBef>
        <a:spcAft>
          <a:spcPct val="0"/>
        </a:spcAft>
        <a:defRPr sz="3000" b="1">
          <a:solidFill>
            <a:schemeClr val="tx2"/>
          </a:solidFill>
          <a:latin typeface="Arial" charset="0"/>
          <a:cs typeface="Arial" charset="0"/>
        </a:defRPr>
      </a:lvl5pPr>
      <a:lvl6pPr marL="457200" algn="l" rtl="0" fontAlgn="base">
        <a:spcBef>
          <a:spcPct val="0"/>
        </a:spcBef>
        <a:spcAft>
          <a:spcPct val="0"/>
        </a:spcAft>
        <a:defRPr sz="3000" b="1">
          <a:solidFill>
            <a:schemeClr val="tx2"/>
          </a:solidFill>
          <a:latin typeface="Arial" charset="0"/>
          <a:cs typeface="Arial" charset="0"/>
        </a:defRPr>
      </a:lvl6pPr>
      <a:lvl7pPr marL="914400" algn="l" rtl="0" fontAlgn="base">
        <a:spcBef>
          <a:spcPct val="0"/>
        </a:spcBef>
        <a:spcAft>
          <a:spcPct val="0"/>
        </a:spcAft>
        <a:defRPr sz="3000" b="1">
          <a:solidFill>
            <a:schemeClr val="tx2"/>
          </a:solidFill>
          <a:latin typeface="Arial" charset="0"/>
          <a:cs typeface="Arial" charset="0"/>
        </a:defRPr>
      </a:lvl7pPr>
      <a:lvl8pPr marL="1371600" algn="l" rtl="0" fontAlgn="base">
        <a:spcBef>
          <a:spcPct val="0"/>
        </a:spcBef>
        <a:spcAft>
          <a:spcPct val="0"/>
        </a:spcAft>
        <a:defRPr sz="3000" b="1">
          <a:solidFill>
            <a:schemeClr val="tx2"/>
          </a:solidFill>
          <a:latin typeface="Arial" charset="0"/>
          <a:cs typeface="Arial" charset="0"/>
        </a:defRPr>
      </a:lvl8pPr>
      <a:lvl9pPr marL="1828800" algn="l" rtl="0" fontAlgn="base">
        <a:spcBef>
          <a:spcPct val="0"/>
        </a:spcBef>
        <a:spcAft>
          <a:spcPct val="0"/>
        </a:spcAft>
        <a:defRPr sz="3000" b="1">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fontAlgn="base">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fontAlgn="base">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fontAlgn="base">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fontAlgn="base">
        <a:spcBef>
          <a:spcPct val="20000"/>
        </a:spcBef>
        <a:spcAft>
          <a:spcPct val="0"/>
        </a:spcAft>
        <a:buFont typeface="Wingdings" pitchFamily="2" charset="2"/>
        <a:buChar char="Ø"/>
        <a:defRPr sz="16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oleObject13.bin"/></Relationships>
</file>

<file path=ppt/slides/_rels/slide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20.bin"/><Relationship Id="rId3" Type="http://schemas.openxmlformats.org/officeDocument/2006/relationships/oleObject" Target="../embeddings/oleObject15.bin"/><Relationship Id="rId7" Type="http://schemas.openxmlformats.org/officeDocument/2006/relationships/oleObject" Target="../embeddings/oleObject19.bin"/><Relationship Id="rId12"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18.bin"/><Relationship Id="rId11" Type="http://schemas.openxmlformats.org/officeDocument/2006/relationships/oleObject" Target="../embeddings/oleObject23.bin"/><Relationship Id="rId5" Type="http://schemas.openxmlformats.org/officeDocument/2006/relationships/oleObject" Target="../embeddings/oleObject17.bin"/><Relationship Id="rId10" Type="http://schemas.openxmlformats.org/officeDocument/2006/relationships/oleObject" Target="../embeddings/oleObject22.bin"/><Relationship Id="rId4" Type="http://schemas.openxmlformats.org/officeDocument/2006/relationships/oleObject" Target="../embeddings/oleObject16.bin"/><Relationship Id="rId9" Type="http://schemas.openxmlformats.org/officeDocument/2006/relationships/oleObject" Target="../embeddings/oleObject21.bin"/></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26.bin"/><Relationship Id="rId7"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oleObject" Target="../embeddings/oleObject29.bin"/><Relationship Id="rId5" Type="http://schemas.openxmlformats.org/officeDocument/2006/relationships/oleObject" Target="../embeddings/oleObject28.bin"/><Relationship Id="rId4" Type="http://schemas.openxmlformats.org/officeDocument/2006/relationships/oleObject" Target="../embeddings/oleObject27.bin"/></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hyperlink" Target="http://software.intel.com/sites/products/documentation/hpc/mkl/mklman.pdf"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hyperlink" Target="mailto:barkalov@fup.unn.ru"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5.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776288" y="3426638"/>
            <a:ext cx="8420100" cy="553998"/>
          </a:xfrm>
          <a:noFill/>
        </p:spPr>
        <p:txBody>
          <a:bodyPr>
            <a:spAutoFit/>
          </a:bodyPr>
          <a:lstStyle/>
          <a:p>
            <a:pPr algn="ctr" eaLnBrk="1" hangingPunct="1"/>
            <a:r>
              <a:rPr lang="en-US" dirty="0" smtClean="0"/>
              <a:t>Sweep and reduction methods</a:t>
            </a:r>
            <a:endParaRPr lang="ru-RU" dirty="0" smtClean="0"/>
          </a:p>
        </p:txBody>
      </p:sp>
      <p:sp>
        <p:nvSpPr>
          <p:cNvPr id="408579" name="Rectangle 3"/>
          <p:cNvSpPr>
            <a:spLocks noGrp="1" noChangeArrowheads="1"/>
          </p:cNvSpPr>
          <p:nvPr>
            <p:ph type="subTitle" idx="1"/>
          </p:nvPr>
        </p:nvSpPr>
        <p:spPr>
          <a:xfrm>
            <a:off x="428625" y="2205038"/>
            <a:ext cx="9047163" cy="461962"/>
          </a:xfrm>
        </p:spPr>
        <p:txBody>
          <a:bodyPr>
            <a:spAutoFit/>
          </a:bodyPr>
          <a:lstStyle/>
          <a:p>
            <a:pPr eaLnBrk="1" hangingPunct="1">
              <a:defRPr/>
            </a:pPr>
            <a:r>
              <a:rPr lang="en-US" b="1" i="1" dirty="0">
                <a:effectLst>
                  <a:outerShdw blurRad="38100" dist="38100" dir="2700000" algn="tl">
                    <a:srgbClr val="C0C0C0"/>
                  </a:outerShdw>
                </a:effectLst>
              </a:rPr>
              <a:t>Direct methods for solving system of linear equations</a:t>
            </a:r>
            <a:endParaRPr lang="ru-RU" b="1" i="1" dirty="0">
              <a:effectLst>
                <a:outerShdw blurRad="38100" dist="38100" dir="2700000" algn="tl">
                  <a:srgbClr val="C0C0C0"/>
                </a:outerShdw>
              </a:effectLst>
            </a:endParaRPr>
          </a:p>
        </p:txBody>
      </p:sp>
      <p:sp>
        <p:nvSpPr>
          <p:cNvPr id="6" name="Rectangle 4"/>
          <p:cNvSpPr>
            <a:spLocks noChangeArrowheads="1"/>
          </p:cNvSpPr>
          <p:nvPr/>
        </p:nvSpPr>
        <p:spPr bwMode="auto">
          <a:xfrm>
            <a:off x="7113166" y="5591175"/>
            <a:ext cx="2736378" cy="708025"/>
          </a:xfrm>
          <a:prstGeom prst="rect">
            <a:avLst/>
          </a:prstGeom>
          <a:noFill/>
          <a:ln w="9525">
            <a:noFill/>
            <a:miter lim="800000"/>
            <a:headEnd/>
            <a:tailEnd/>
          </a:ln>
        </p:spPr>
        <p:txBody>
          <a:bodyPr wrap="square" anchor="ctr">
            <a:spAutoFit/>
          </a:bodyPr>
          <a:lstStyle/>
          <a:p>
            <a:pPr algn="l"/>
            <a:r>
              <a:rPr lang="en-US" sz="2000" dirty="0" smtClean="0">
                <a:latin typeface="Arial" charset="0"/>
              </a:rPr>
              <a:t>K.A. </a:t>
            </a:r>
            <a:r>
              <a:rPr lang="en-US" sz="2000" smtClean="0">
                <a:latin typeface="Arial" charset="0"/>
              </a:rPr>
              <a:t>Barkalov</a:t>
            </a:r>
            <a:r>
              <a:rPr lang="ru-RU" sz="2000" smtClean="0">
                <a:latin typeface="Arial" charset="0"/>
              </a:rPr>
              <a:t>,</a:t>
            </a:r>
            <a:endParaRPr lang="ru-RU" sz="2000" dirty="0">
              <a:latin typeface="Arial" charset="0"/>
            </a:endParaRPr>
          </a:p>
          <a:p>
            <a:pPr algn="l"/>
            <a:r>
              <a:rPr lang="en-US" sz="2000" dirty="0">
                <a:latin typeface="Arial" charset="0"/>
              </a:rPr>
              <a:t>Software department</a:t>
            </a:r>
            <a:endParaRPr lang="ru-RU" sz="2000" dirty="0">
              <a:latin typeface="Arial" charset="0"/>
            </a:endParaRPr>
          </a:p>
        </p:txBody>
      </p:sp>
      <p:sp>
        <p:nvSpPr>
          <p:cNvPr id="7" name="Rectangle 4"/>
          <p:cNvSpPr>
            <a:spLocks noChangeArrowheads="1"/>
          </p:cNvSpPr>
          <p:nvPr/>
        </p:nvSpPr>
        <p:spPr bwMode="auto">
          <a:xfrm>
            <a:off x="7041505" y="4724400"/>
            <a:ext cx="2880047" cy="369888"/>
          </a:xfrm>
          <a:prstGeom prst="rect">
            <a:avLst/>
          </a:prstGeom>
          <a:noFill/>
          <a:ln w="9525">
            <a:noFill/>
            <a:miter lim="800000"/>
            <a:headEnd/>
            <a:tailEnd/>
          </a:ln>
        </p:spPr>
        <p:txBody>
          <a:bodyPr wrap="square" anchor="ctr">
            <a:spAutoFit/>
          </a:bodyPr>
          <a:lstStyle/>
          <a:p>
            <a:pPr algn="l"/>
            <a:r>
              <a:rPr lang="en-US" i="1" dirty="0">
                <a:solidFill>
                  <a:srgbClr val="000000"/>
                </a:solidFill>
                <a:latin typeface="Arial" charset="0"/>
              </a:rPr>
              <a:t>With the support of Intel</a:t>
            </a:r>
            <a:endParaRPr lang="ru-RU" dirty="0">
              <a:solidFill>
                <a:srgbClr val="000000"/>
              </a:solidFill>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Заголовок 1"/>
          <p:cNvSpPr>
            <a:spLocks noGrp="1"/>
          </p:cNvSpPr>
          <p:nvPr>
            <p:ph type="title" idx="4294967295"/>
          </p:nvPr>
        </p:nvSpPr>
        <p:spPr/>
        <p:txBody>
          <a:bodyPr/>
          <a:lstStyle/>
          <a:p>
            <a:r>
              <a:rPr lang="en-US" sz="2800" dirty="0" smtClean="0"/>
              <a:t>Counter-sweep</a:t>
            </a:r>
            <a:endParaRPr lang="ru-RU" sz="2800" dirty="0" smtClean="0"/>
          </a:p>
        </p:txBody>
      </p:sp>
      <p:sp>
        <p:nvSpPr>
          <p:cNvPr id="6151" name="Содержимое 2"/>
          <p:cNvSpPr>
            <a:spLocks noGrp="1"/>
          </p:cNvSpPr>
          <p:nvPr>
            <p:ph idx="4294967295"/>
          </p:nvPr>
        </p:nvSpPr>
        <p:spPr>
          <a:xfrm>
            <a:off x="495300" y="1196975"/>
            <a:ext cx="9137650" cy="4968875"/>
          </a:xfrm>
        </p:spPr>
        <p:txBody>
          <a:bodyPr/>
          <a:lstStyle/>
          <a:p>
            <a:pPr marL="271463" indent="-271463"/>
            <a:r>
              <a:rPr lang="en-US" sz="2000" dirty="0"/>
              <a:t>Combination of the left and right sweeps gives us the </a:t>
            </a:r>
            <a:r>
              <a:rPr lang="en-US" sz="2000" i="1" dirty="0"/>
              <a:t>counter-sweep</a:t>
            </a:r>
            <a:r>
              <a:rPr lang="en-US" sz="2000" dirty="0"/>
              <a:t> method which makes the parallelization for two threads </a:t>
            </a:r>
            <a:r>
              <a:rPr lang="en-US" sz="2000" dirty="0" smtClean="0"/>
              <a:t>possible</a:t>
            </a:r>
            <a:r>
              <a:rPr lang="ru-RU" sz="2000" dirty="0" smtClean="0"/>
              <a:t>.</a:t>
            </a:r>
          </a:p>
          <a:p>
            <a:pPr marL="271463" indent="-271463"/>
            <a:r>
              <a:rPr lang="en-US" sz="2000" dirty="0" smtClean="0"/>
              <a:t>Distribute the system among two threads: the first one will operate with the equations with numbers </a:t>
            </a:r>
            <a:r>
              <a:rPr lang="en-US" sz="2000" dirty="0" smtClean="0">
                <a:latin typeface="Times New Roman" pitchFamily="18" charset="0"/>
              </a:rPr>
              <a:t>1</a:t>
            </a:r>
            <a:r>
              <a:rPr lang="en-US" sz="2000" dirty="0" smtClean="0">
                <a:latin typeface="Times New Roman" pitchFamily="18" charset="0"/>
                <a:sym typeface="Symbol" pitchFamily="18" charset="2"/>
              </a:rPr>
              <a:t></a:t>
            </a:r>
            <a:r>
              <a:rPr lang="en-US" sz="2000" i="1" dirty="0" smtClean="0">
                <a:latin typeface="Times New Roman" pitchFamily="18" charset="0"/>
              </a:rPr>
              <a:t>i</a:t>
            </a:r>
            <a:r>
              <a:rPr lang="en-US" sz="2000" dirty="0" smtClean="0">
                <a:latin typeface="Times New Roman" pitchFamily="18" charset="0"/>
                <a:sym typeface="Symbol" pitchFamily="18" charset="2"/>
              </a:rPr>
              <a:t></a:t>
            </a:r>
            <a:r>
              <a:rPr lang="en-US" sz="2000" i="1" dirty="0" smtClean="0">
                <a:latin typeface="Times New Roman" pitchFamily="18" charset="0"/>
              </a:rPr>
              <a:t>p</a:t>
            </a:r>
            <a:r>
              <a:rPr lang="ru-RU" sz="2000" dirty="0" smtClean="0"/>
              <a:t>, </a:t>
            </a:r>
            <a:r>
              <a:rPr lang="en-US" sz="2000" dirty="0" smtClean="0"/>
              <a:t>the second one – </a:t>
            </a:r>
            <a:r>
              <a:rPr lang="en-US" sz="2000" dirty="0"/>
              <a:t>with the equations </a:t>
            </a:r>
            <a:r>
              <a:rPr lang="en-US" sz="2000" i="1" dirty="0" err="1" smtClean="0">
                <a:latin typeface="Times New Roman" pitchFamily="18" charset="0"/>
              </a:rPr>
              <a:t>p</a:t>
            </a:r>
            <a:r>
              <a:rPr lang="en-US" sz="2000" dirty="0" err="1" smtClean="0">
                <a:latin typeface="Times New Roman" pitchFamily="18" charset="0"/>
                <a:sym typeface="Symbol" pitchFamily="18" charset="2"/>
              </a:rPr>
              <a:t></a:t>
            </a:r>
            <a:r>
              <a:rPr lang="en-US" sz="2000" i="1" dirty="0" err="1" smtClean="0">
                <a:latin typeface="Times New Roman" pitchFamily="18" charset="0"/>
              </a:rPr>
              <a:t>i</a:t>
            </a:r>
            <a:r>
              <a:rPr lang="en-US" sz="2000" dirty="0" err="1" smtClean="0">
                <a:latin typeface="Times New Roman" pitchFamily="18" charset="0"/>
                <a:sym typeface="Symbol" pitchFamily="18" charset="2"/>
              </a:rPr>
              <a:t></a:t>
            </a:r>
            <a:r>
              <a:rPr lang="en-US" sz="2000" i="1" dirty="0" err="1" smtClean="0">
                <a:latin typeface="Times New Roman" pitchFamily="18" charset="0"/>
              </a:rPr>
              <a:t>n</a:t>
            </a:r>
            <a:r>
              <a:rPr lang="ru-RU" sz="2000" dirty="0" smtClean="0"/>
              <a:t>, </a:t>
            </a:r>
            <a:r>
              <a:rPr lang="en-US" sz="2000" dirty="0" smtClean="0"/>
              <a:t/>
            </a:r>
            <a:br>
              <a:rPr lang="en-US" sz="2000" dirty="0" smtClean="0"/>
            </a:br>
            <a:endParaRPr lang="ru-RU" sz="2000" dirty="0" smtClean="0"/>
          </a:p>
          <a:p>
            <a:pPr marL="271463" indent="-271463"/>
            <a:r>
              <a:rPr lang="en-US" sz="2000" dirty="0" smtClean="0"/>
              <a:t>The coefficients </a:t>
            </a:r>
            <a:r>
              <a:rPr lang="en-US" sz="2000" i="1" dirty="0">
                <a:latin typeface="Times New Roman" pitchFamily="18" charset="0"/>
                <a:sym typeface="Symbol" pitchFamily="18" charset="2"/>
              </a:rPr>
              <a:t></a:t>
            </a:r>
            <a:r>
              <a:rPr lang="en-US" sz="2000" i="1" baseline="-25000" dirty="0" err="1">
                <a:latin typeface="Times New Roman" pitchFamily="18" charset="0"/>
              </a:rPr>
              <a:t>i</a:t>
            </a:r>
            <a:r>
              <a:rPr lang="en-US" sz="2000" dirty="0">
                <a:latin typeface="Times New Roman" pitchFamily="18" charset="0"/>
              </a:rPr>
              <a:t>,</a:t>
            </a:r>
            <a:r>
              <a:rPr lang="en-US" sz="2000" i="1" dirty="0">
                <a:latin typeface="Times New Roman" pitchFamily="18" charset="0"/>
                <a:sym typeface="Symbol" pitchFamily="18" charset="2"/>
              </a:rPr>
              <a:t></a:t>
            </a:r>
            <a:r>
              <a:rPr lang="en-US" sz="2000" i="1" baseline="-25000" dirty="0" err="1">
                <a:latin typeface="Times New Roman" pitchFamily="18" charset="0"/>
              </a:rPr>
              <a:t>i</a:t>
            </a:r>
            <a:r>
              <a:rPr lang="ru-RU" sz="2000" dirty="0"/>
              <a:t>, </a:t>
            </a:r>
            <a:r>
              <a:rPr lang="en-US" sz="2000" dirty="0" smtClean="0"/>
              <a:t>where </a:t>
            </a:r>
            <a:r>
              <a:rPr lang="en-US" sz="2000" dirty="0" smtClean="0">
                <a:latin typeface="Times New Roman" pitchFamily="18" charset="0"/>
              </a:rPr>
              <a:t>1</a:t>
            </a:r>
            <a:r>
              <a:rPr lang="en-US" sz="2000" dirty="0">
                <a:latin typeface="Times New Roman" pitchFamily="18" charset="0"/>
                <a:sym typeface="Symbol" pitchFamily="18" charset="2"/>
              </a:rPr>
              <a:t></a:t>
            </a:r>
            <a:r>
              <a:rPr lang="en-US" sz="2000" i="1" dirty="0">
                <a:latin typeface="Times New Roman" pitchFamily="18" charset="0"/>
              </a:rPr>
              <a:t>i</a:t>
            </a:r>
            <a:r>
              <a:rPr lang="en-US" sz="2000" dirty="0">
                <a:latin typeface="Times New Roman" pitchFamily="18" charset="0"/>
                <a:sym typeface="Symbol" pitchFamily="18" charset="2"/>
              </a:rPr>
              <a:t></a:t>
            </a:r>
            <a:r>
              <a:rPr lang="en-US" sz="2000" i="1" dirty="0" smtClean="0">
                <a:latin typeface="Times New Roman" pitchFamily="18" charset="0"/>
              </a:rPr>
              <a:t>p,</a:t>
            </a:r>
            <a:r>
              <a:rPr lang="en-US" sz="2000" dirty="0" smtClean="0"/>
              <a:t> are</a:t>
            </a:r>
            <a:r>
              <a:rPr lang="ru-RU" sz="2000" dirty="0" smtClean="0"/>
              <a:t> </a:t>
            </a:r>
            <a:r>
              <a:rPr lang="en-US" sz="2000" dirty="0" smtClean="0"/>
              <a:t>calculated in the first thread according to the formulas </a:t>
            </a:r>
            <a:r>
              <a:rPr lang="ru-RU" sz="2000" dirty="0" smtClean="0"/>
              <a:t>(1.4)</a:t>
            </a:r>
            <a:r>
              <a:rPr lang="en-US" sz="2000" dirty="0" smtClean="0"/>
              <a:t> and the coefficients </a:t>
            </a:r>
            <a:r>
              <a:rPr lang="ru-RU" sz="2000" dirty="0" smtClean="0"/>
              <a:t> </a:t>
            </a:r>
            <a:r>
              <a:rPr lang="en-US" sz="2000" i="1" dirty="0">
                <a:latin typeface="Times New Roman" pitchFamily="18" charset="0"/>
                <a:sym typeface="Symbol" pitchFamily="18" charset="2"/>
              </a:rPr>
              <a:t></a:t>
            </a:r>
            <a:r>
              <a:rPr lang="en-US" sz="2000" i="1" baseline="-25000" dirty="0" err="1">
                <a:latin typeface="Times New Roman" pitchFamily="18" charset="0"/>
              </a:rPr>
              <a:t>i</a:t>
            </a:r>
            <a:r>
              <a:rPr lang="ru-RU" sz="2000" dirty="0">
                <a:latin typeface="Times New Roman" pitchFamily="18" charset="0"/>
              </a:rPr>
              <a:t>,</a:t>
            </a:r>
            <a:r>
              <a:rPr lang="en-US" sz="2000" i="1" dirty="0">
                <a:latin typeface="Times New Roman" pitchFamily="18" charset="0"/>
                <a:sym typeface="Symbol" pitchFamily="18" charset="2"/>
              </a:rPr>
              <a:t></a:t>
            </a:r>
            <a:r>
              <a:rPr lang="en-US" sz="2000" i="1" baseline="-25000" dirty="0" err="1">
                <a:latin typeface="Times New Roman" pitchFamily="18" charset="0"/>
              </a:rPr>
              <a:t>i</a:t>
            </a:r>
            <a:r>
              <a:rPr lang="ru-RU" sz="2000" dirty="0">
                <a:latin typeface="Times New Roman" pitchFamily="18" charset="0"/>
              </a:rPr>
              <a:t>,</a:t>
            </a:r>
            <a:r>
              <a:rPr lang="en-US" sz="2000" i="1" dirty="0">
                <a:latin typeface="Times New Roman" pitchFamily="18" charset="0"/>
              </a:rPr>
              <a:t> </a:t>
            </a:r>
            <a:r>
              <a:rPr lang="en-US" sz="2000" i="1" dirty="0" err="1">
                <a:latin typeface="Times New Roman" pitchFamily="18" charset="0"/>
              </a:rPr>
              <a:t>p</a:t>
            </a:r>
            <a:r>
              <a:rPr lang="en-US" sz="2000" dirty="0" err="1">
                <a:latin typeface="Times New Roman" pitchFamily="18" charset="0"/>
                <a:sym typeface="Symbol" pitchFamily="18" charset="2"/>
              </a:rPr>
              <a:t></a:t>
            </a:r>
            <a:r>
              <a:rPr lang="en-US" sz="2000" i="1" dirty="0" err="1">
                <a:latin typeface="Times New Roman" pitchFamily="18" charset="0"/>
              </a:rPr>
              <a:t>i</a:t>
            </a:r>
            <a:r>
              <a:rPr lang="en-US" sz="2000" dirty="0" err="1">
                <a:latin typeface="Times New Roman" pitchFamily="18" charset="0"/>
                <a:sym typeface="Symbol" pitchFamily="18" charset="2"/>
              </a:rPr>
              <a:t></a:t>
            </a:r>
            <a:r>
              <a:rPr lang="en-US" sz="2000" i="1" dirty="0" err="1" smtClean="0">
                <a:latin typeface="Times New Roman" pitchFamily="18" charset="0"/>
              </a:rPr>
              <a:t>n</a:t>
            </a:r>
            <a:r>
              <a:rPr lang="en-US" sz="2000" i="1" dirty="0" smtClean="0">
                <a:latin typeface="Times New Roman" pitchFamily="18" charset="0"/>
              </a:rPr>
              <a:t>,</a:t>
            </a:r>
            <a:r>
              <a:rPr lang="en-US" sz="2000" dirty="0" smtClean="0"/>
              <a:t> </a:t>
            </a:r>
            <a:r>
              <a:rPr lang="en-US" sz="2000" dirty="0"/>
              <a:t>–</a:t>
            </a:r>
            <a:r>
              <a:rPr lang="en-US" sz="2000" dirty="0" smtClean="0"/>
              <a:t> in the second thread </a:t>
            </a:r>
            <a:r>
              <a:rPr lang="en-US" sz="2000" dirty="0"/>
              <a:t>according to the formulas</a:t>
            </a:r>
            <a:r>
              <a:rPr lang="ru-RU" sz="2000" dirty="0" smtClean="0"/>
              <a:t> (1.8).  </a:t>
            </a:r>
            <a:endParaRPr lang="en-US" sz="2000" dirty="0" smtClean="0"/>
          </a:p>
          <a:p>
            <a:pPr marL="271463" indent="-271463"/>
            <a:r>
              <a:rPr lang="en-US" sz="2000" dirty="0" smtClean="0"/>
              <a:t>When </a:t>
            </a:r>
            <a:r>
              <a:rPr lang="en-US" sz="2200" i="1" dirty="0" err="1" smtClean="0">
                <a:latin typeface="Times New Roman" pitchFamily="18" charset="0"/>
              </a:rPr>
              <a:t>i</a:t>
            </a:r>
            <a:r>
              <a:rPr lang="en-US" sz="2200" dirty="0" err="1" smtClean="0">
                <a:latin typeface="Times New Roman" pitchFamily="18" charset="0"/>
                <a:sym typeface="Symbol" pitchFamily="18" charset="2"/>
              </a:rPr>
              <a:t></a:t>
            </a:r>
            <a:r>
              <a:rPr lang="en-US" sz="2200" i="1" dirty="0" err="1" smtClean="0">
                <a:latin typeface="Times New Roman" pitchFamily="18" charset="0"/>
              </a:rPr>
              <a:t>p</a:t>
            </a:r>
            <a:r>
              <a:rPr lang="en-US" sz="2200" i="1" dirty="0" smtClean="0">
                <a:latin typeface="Times New Roman" pitchFamily="18" charset="0"/>
              </a:rPr>
              <a:t>,</a:t>
            </a:r>
            <a:r>
              <a:rPr lang="en-US" sz="2000" dirty="0" smtClean="0"/>
              <a:t> </a:t>
            </a:r>
            <a:r>
              <a:rPr lang="en-US" sz="2000" dirty="0"/>
              <a:t>the solving processes are interfaced </a:t>
            </a:r>
            <a:r>
              <a:rPr lang="en-US" sz="2000" dirty="0" smtClean="0"/>
              <a:t> according to </a:t>
            </a:r>
            <a:r>
              <a:rPr lang="ru-RU" sz="2000" dirty="0" smtClean="0"/>
              <a:t>(1.6) </a:t>
            </a:r>
            <a:r>
              <a:rPr lang="en-US" sz="2000" dirty="0" smtClean="0"/>
              <a:t>and</a:t>
            </a:r>
            <a:r>
              <a:rPr lang="ru-RU" sz="2000" dirty="0" smtClean="0"/>
              <a:t> (1.9): </a:t>
            </a:r>
            <a:r>
              <a:rPr lang="en-US" sz="2000" dirty="0" smtClean="0"/>
              <a:t>the value of </a:t>
            </a:r>
            <a:r>
              <a:rPr lang="en-US" sz="2200" i="1" dirty="0" err="1" smtClean="0">
                <a:latin typeface="Times New Roman" pitchFamily="18" charset="0"/>
              </a:rPr>
              <a:t>x</a:t>
            </a:r>
            <a:r>
              <a:rPr lang="en-US" sz="2200" i="1" baseline="-25000" dirty="0" err="1" smtClean="0">
                <a:latin typeface="Times New Roman" pitchFamily="18" charset="0"/>
              </a:rPr>
              <a:t>p</a:t>
            </a:r>
            <a:r>
              <a:rPr lang="en-US" sz="2000" dirty="0" smtClean="0"/>
              <a:t> is determined from the following system:</a:t>
            </a:r>
          </a:p>
          <a:p>
            <a:pPr marL="271463" indent="-271463">
              <a:buFont typeface="Wingdings" pitchFamily="2" charset="2"/>
              <a:buNone/>
            </a:pPr>
            <a:r>
              <a:rPr lang="en-US" sz="2000" i="1" dirty="0" smtClean="0">
                <a:latin typeface="Times New Roman" pitchFamily="18" charset="0"/>
              </a:rPr>
              <a:t>				</a:t>
            </a:r>
            <a:r>
              <a:rPr lang="en-US" sz="2000" i="1" dirty="0" err="1" smtClean="0">
                <a:latin typeface="Times New Roman" pitchFamily="18" charset="0"/>
              </a:rPr>
              <a:t>x</a:t>
            </a:r>
            <a:r>
              <a:rPr lang="en-US" sz="2000" i="1" baseline="-25000" dirty="0" err="1" smtClean="0">
                <a:latin typeface="Times New Roman" pitchFamily="18" charset="0"/>
              </a:rPr>
              <a:t>p</a:t>
            </a:r>
            <a:r>
              <a:rPr lang="en-US" sz="2000" dirty="0" smtClean="0">
                <a:latin typeface="Times New Roman" pitchFamily="18" charset="0"/>
                <a:sym typeface="Symbol" pitchFamily="18" charset="2"/>
              </a:rPr>
              <a:t></a:t>
            </a:r>
            <a:r>
              <a:rPr lang="en-US" sz="2000" i="1" dirty="0" smtClean="0">
                <a:latin typeface="Times New Roman" pitchFamily="18" charset="0"/>
                <a:sym typeface="Symbol" pitchFamily="18" charset="2"/>
              </a:rPr>
              <a:t></a:t>
            </a:r>
            <a:r>
              <a:rPr lang="en-US" sz="2000" i="1" baseline="-25000" dirty="0" smtClean="0">
                <a:latin typeface="Times New Roman" pitchFamily="18" charset="0"/>
              </a:rPr>
              <a:t>p</a:t>
            </a:r>
            <a:r>
              <a:rPr lang="en-US" sz="2000" baseline="-25000" dirty="0" smtClean="0">
                <a:latin typeface="Times New Roman" pitchFamily="18" charset="0"/>
              </a:rPr>
              <a:t>+1</a:t>
            </a:r>
            <a:r>
              <a:rPr lang="en-US" sz="2000" i="1" dirty="0" smtClean="0">
                <a:latin typeface="Times New Roman" pitchFamily="18" charset="0"/>
              </a:rPr>
              <a:t>x</a:t>
            </a:r>
            <a:r>
              <a:rPr lang="en-US" sz="2000" i="1" baseline="-25000" dirty="0" smtClean="0">
                <a:latin typeface="Times New Roman" pitchFamily="18" charset="0"/>
              </a:rPr>
              <a:t>p</a:t>
            </a:r>
            <a:r>
              <a:rPr lang="en-US" sz="2000" baseline="-25000" dirty="0" smtClean="0">
                <a:latin typeface="Times New Roman" pitchFamily="18" charset="0"/>
              </a:rPr>
              <a:t>+1</a:t>
            </a:r>
            <a:r>
              <a:rPr lang="en-US" sz="2000" i="1" dirty="0" smtClean="0">
                <a:latin typeface="Times New Roman" pitchFamily="18" charset="0"/>
              </a:rPr>
              <a:t>+</a:t>
            </a:r>
            <a:r>
              <a:rPr lang="en-US" sz="2000" i="1" dirty="0" smtClean="0">
                <a:latin typeface="Times New Roman" pitchFamily="18" charset="0"/>
                <a:sym typeface="Symbol" pitchFamily="18" charset="2"/>
              </a:rPr>
              <a:t></a:t>
            </a:r>
            <a:r>
              <a:rPr lang="en-US" sz="2000" i="1" baseline="-25000" dirty="0" smtClean="0">
                <a:latin typeface="Times New Roman" pitchFamily="18" charset="0"/>
              </a:rPr>
              <a:t>p</a:t>
            </a:r>
            <a:r>
              <a:rPr lang="en-US" sz="2000" baseline="-25000" dirty="0" smtClean="0">
                <a:latin typeface="Times New Roman" pitchFamily="18" charset="0"/>
              </a:rPr>
              <a:t>+1</a:t>
            </a:r>
            <a:r>
              <a:rPr lang="en-US" sz="2000" i="1" dirty="0" smtClean="0">
                <a:latin typeface="Times New Roman" pitchFamily="18" charset="0"/>
              </a:rPr>
              <a:t>	</a:t>
            </a:r>
          </a:p>
          <a:p>
            <a:pPr marL="271463" indent="-271463">
              <a:buFont typeface="Wingdings" pitchFamily="2" charset="2"/>
              <a:buNone/>
            </a:pPr>
            <a:r>
              <a:rPr lang="en-US" sz="2000" i="1" dirty="0" smtClean="0">
                <a:latin typeface="Times New Roman" pitchFamily="18" charset="0"/>
              </a:rPr>
              <a:t>				x</a:t>
            </a:r>
            <a:r>
              <a:rPr lang="en-US" sz="2000" i="1" baseline="-25000" dirty="0" smtClean="0">
                <a:latin typeface="Times New Roman" pitchFamily="18" charset="0"/>
              </a:rPr>
              <a:t>p</a:t>
            </a:r>
            <a:r>
              <a:rPr lang="en-US" sz="2000" baseline="-25000" dirty="0" smtClean="0">
                <a:latin typeface="Times New Roman" pitchFamily="18" charset="0"/>
              </a:rPr>
              <a:t>+1</a:t>
            </a:r>
            <a:r>
              <a:rPr lang="en-US" sz="2000" dirty="0" smtClean="0">
                <a:latin typeface="Times New Roman" pitchFamily="18" charset="0"/>
                <a:sym typeface="Symbol" pitchFamily="18" charset="2"/>
              </a:rPr>
              <a:t></a:t>
            </a:r>
            <a:r>
              <a:rPr lang="en-US" sz="2000" i="1" dirty="0" smtClean="0">
                <a:latin typeface="Times New Roman" pitchFamily="18" charset="0"/>
                <a:sym typeface="Symbol" pitchFamily="18" charset="2"/>
              </a:rPr>
              <a:t></a:t>
            </a:r>
            <a:r>
              <a:rPr lang="en-US" sz="2000" i="1" baseline="-25000" dirty="0" smtClean="0">
                <a:latin typeface="Times New Roman" pitchFamily="18" charset="0"/>
              </a:rPr>
              <a:t>p</a:t>
            </a:r>
            <a:r>
              <a:rPr lang="en-US" sz="2000" baseline="-25000" dirty="0" smtClean="0">
                <a:latin typeface="Times New Roman" pitchFamily="18" charset="0"/>
              </a:rPr>
              <a:t>+1</a:t>
            </a:r>
            <a:r>
              <a:rPr lang="en-US" sz="2000" i="1" dirty="0" smtClean="0">
                <a:latin typeface="Times New Roman" pitchFamily="18" charset="0"/>
              </a:rPr>
              <a:t>x</a:t>
            </a:r>
            <a:r>
              <a:rPr lang="en-US" sz="2000" i="1" baseline="-25000" dirty="0" smtClean="0">
                <a:latin typeface="Times New Roman" pitchFamily="18" charset="0"/>
              </a:rPr>
              <a:t>p</a:t>
            </a:r>
            <a:r>
              <a:rPr lang="en-US" sz="2000" i="1" dirty="0" smtClean="0">
                <a:latin typeface="Times New Roman" pitchFamily="18" charset="0"/>
              </a:rPr>
              <a:t>+</a:t>
            </a:r>
            <a:r>
              <a:rPr lang="en-US" sz="2000" i="1" dirty="0" smtClean="0">
                <a:latin typeface="Times New Roman" pitchFamily="18" charset="0"/>
                <a:sym typeface="Symbol" pitchFamily="18" charset="2"/>
              </a:rPr>
              <a:t></a:t>
            </a:r>
            <a:r>
              <a:rPr lang="en-US" sz="2000" i="1" baseline="-25000" dirty="0" smtClean="0">
                <a:latin typeface="Times New Roman" pitchFamily="18" charset="0"/>
              </a:rPr>
              <a:t>p</a:t>
            </a:r>
            <a:r>
              <a:rPr lang="en-US" sz="2000" baseline="-25000" dirty="0" smtClean="0">
                <a:latin typeface="Times New Roman" pitchFamily="18" charset="0"/>
              </a:rPr>
              <a:t>+1</a:t>
            </a:r>
            <a:r>
              <a:rPr lang="en-US" sz="2000" i="1" dirty="0" smtClean="0">
                <a:latin typeface="Times New Roman" pitchFamily="18" charset="0"/>
              </a:rPr>
              <a:t>	</a:t>
            </a:r>
          </a:p>
          <a:p>
            <a:pPr marL="271463" indent="-271463"/>
            <a:r>
              <a:rPr lang="en-US" sz="2000" dirty="0" smtClean="0"/>
              <a:t>In the first thread </a:t>
            </a:r>
            <a:r>
              <a:rPr lang="en-US" i="1" dirty="0" smtClean="0">
                <a:latin typeface="Times New Roman" pitchFamily="18" charset="0"/>
              </a:rPr>
              <a:t>x</a:t>
            </a:r>
            <a:r>
              <a:rPr lang="en-US" i="1" baseline="-25000" dirty="0" smtClean="0">
                <a:latin typeface="Times New Roman" pitchFamily="18" charset="0"/>
              </a:rPr>
              <a:t>i</a:t>
            </a:r>
            <a:r>
              <a:rPr lang="ru-RU" sz="2000" dirty="0" smtClean="0"/>
              <a:t> </a:t>
            </a:r>
            <a:r>
              <a:rPr lang="en-US" sz="2000" dirty="0" smtClean="0"/>
              <a:t>is obtained (when</a:t>
            </a:r>
            <a:r>
              <a:rPr lang="ru-RU" sz="2000" dirty="0" smtClean="0"/>
              <a:t> </a:t>
            </a:r>
            <a:r>
              <a:rPr lang="en-US" sz="2000" dirty="0" smtClean="0">
                <a:latin typeface="Times New Roman" pitchFamily="18" charset="0"/>
              </a:rPr>
              <a:t>1</a:t>
            </a:r>
            <a:r>
              <a:rPr lang="en-US" sz="2000" dirty="0" smtClean="0">
                <a:latin typeface="Times New Roman" pitchFamily="18" charset="0"/>
                <a:sym typeface="Symbol" pitchFamily="18" charset="2"/>
              </a:rPr>
              <a:t></a:t>
            </a:r>
            <a:r>
              <a:rPr lang="en-US" sz="2000" i="1" dirty="0" smtClean="0">
                <a:latin typeface="Times New Roman" pitchFamily="18" charset="0"/>
              </a:rPr>
              <a:t>i</a:t>
            </a:r>
            <a:r>
              <a:rPr lang="en-US" sz="2000" dirty="0" smtClean="0">
                <a:latin typeface="Times New Roman" pitchFamily="18" charset="0"/>
              </a:rPr>
              <a:t>&lt;</a:t>
            </a:r>
            <a:r>
              <a:rPr lang="en-US" sz="2000" i="1" dirty="0" smtClean="0">
                <a:latin typeface="Times New Roman" pitchFamily="18" charset="0"/>
              </a:rPr>
              <a:t>p</a:t>
            </a:r>
            <a:r>
              <a:rPr lang="en-US" sz="2000" dirty="0" smtClean="0"/>
              <a:t>), in the second – all </a:t>
            </a:r>
            <a:r>
              <a:rPr lang="en-US" i="1" dirty="0" smtClean="0">
                <a:latin typeface="Times New Roman" pitchFamily="18" charset="0"/>
              </a:rPr>
              <a:t>x</a:t>
            </a:r>
            <a:r>
              <a:rPr lang="en-US" i="1" baseline="-25000" dirty="0" smtClean="0">
                <a:latin typeface="Times New Roman" pitchFamily="18" charset="0"/>
              </a:rPr>
              <a:t>i</a:t>
            </a:r>
            <a:r>
              <a:rPr lang="ru-RU" sz="2000" dirty="0" smtClean="0"/>
              <a:t> </a:t>
            </a:r>
            <a:r>
              <a:rPr lang="en-US" sz="2000" dirty="0" smtClean="0"/>
              <a:t>for  </a:t>
            </a:r>
            <a:r>
              <a:rPr lang="en-US" i="1" dirty="0" smtClean="0">
                <a:latin typeface="Times New Roman" pitchFamily="18" charset="0"/>
              </a:rPr>
              <a:t>p</a:t>
            </a:r>
            <a:r>
              <a:rPr lang="en-US" dirty="0" smtClean="0">
                <a:latin typeface="Times New Roman" pitchFamily="18" charset="0"/>
              </a:rPr>
              <a:t>&lt;</a:t>
            </a:r>
            <a:r>
              <a:rPr lang="en-US" i="1" dirty="0" err="1" smtClean="0">
                <a:latin typeface="Times New Roman" pitchFamily="18" charset="0"/>
              </a:rPr>
              <a:t>i</a:t>
            </a:r>
            <a:r>
              <a:rPr lang="en-US" dirty="0" err="1" smtClean="0">
                <a:latin typeface="Times New Roman" pitchFamily="18" charset="0"/>
                <a:sym typeface="Symbol" pitchFamily="18" charset="2"/>
              </a:rPr>
              <a:t></a:t>
            </a:r>
            <a:r>
              <a:rPr lang="en-US" i="1" dirty="0" err="1" smtClean="0">
                <a:latin typeface="Times New Roman" pitchFamily="18" charset="0"/>
              </a:rPr>
              <a:t>n</a:t>
            </a:r>
            <a:r>
              <a:rPr lang="ru-RU" i="1" dirty="0" smtClean="0">
                <a:latin typeface="Times New Roman" pitchFamily="18" charset="0"/>
              </a:rPr>
              <a:t>.</a:t>
            </a:r>
          </a:p>
        </p:txBody>
      </p:sp>
      <p:sp>
        <p:nvSpPr>
          <p:cNvPr id="6152" name="Rectangle 4"/>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6153" name="Rectangle 5"/>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6154" name="Rectangle 6"/>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6155" name="Rectangle 7"/>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6156" name="Rectangle 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6157" name="Rectangle 11"/>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6158" name="Rectangle 12"/>
          <p:cNvSpPr>
            <a:spLocks noChangeArrowheads="1"/>
          </p:cNvSpPr>
          <p:nvPr/>
        </p:nvSpPr>
        <p:spPr bwMode="auto">
          <a:xfrm>
            <a:off x="0" y="257175"/>
            <a:ext cx="9906000" cy="0"/>
          </a:xfrm>
          <a:prstGeom prst="rect">
            <a:avLst/>
          </a:prstGeom>
          <a:noFill/>
          <a:ln w="9525">
            <a:noFill/>
            <a:miter lim="800000"/>
            <a:headEnd/>
            <a:tailEnd/>
          </a:ln>
        </p:spPr>
        <p:txBody>
          <a:bodyPr wrap="none" anchor="ctr">
            <a:spAutoFit/>
          </a:bodyPr>
          <a:lstStyle/>
          <a:p>
            <a:endParaRPr lang="ru-RU"/>
          </a:p>
        </p:txBody>
      </p:sp>
      <p:sp>
        <p:nvSpPr>
          <p:cNvPr id="6159" name="Rectangle 14"/>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6160" name="Rectangle 16"/>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6161" name="Rectangle 1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6162" name="Rectangle 20"/>
          <p:cNvSpPr>
            <a:spLocks noChangeArrowheads="1"/>
          </p:cNvSpPr>
          <p:nvPr/>
        </p:nvSpPr>
        <p:spPr bwMode="auto">
          <a:xfrm>
            <a:off x="0" y="3314700"/>
            <a:ext cx="9906000" cy="0"/>
          </a:xfrm>
          <a:prstGeom prst="rect">
            <a:avLst/>
          </a:prstGeom>
          <a:noFill/>
          <a:ln w="9525">
            <a:noFill/>
            <a:miter lim="800000"/>
            <a:headEnd/>
            <a:tailEnd/>
          </a:ln>
        </p:spPr>
        <p:txBody>
          <a:bodyPr wrap="none" anchor="ctr">
            <a:spAutoFit/>
          </a:bodyPr>
          <a:lstStyle/>
          <a:p>
            <a:endParaRPr lang="ru-RU"/>
          </a:p>
        </p:txBody>
      </p:sp>
      <p:graphicFrame>
        <p:nvGraphicFramePr>
          <p:cNvPr id="6146" name="Object 19"/>
          <p:cNvGraphicFramePr>
            <a:graphicFrameLocks noChangeAspect="1"/>
          </p:cNvGraphicFramePr>
          <p:nvPr>
            <p:extLst>
              <p:ext uri="{D42A27DB-BD31-4B8C-83A1-F6EECF244321}">
                <p14:modId xmlns:p14="http://schemas.microsoft.com/office/powerpoint/2010/main" xmlns="" val="52732626"/>
              </p:ext>
            </p:extLst>
          </p:nvPr>
        </p:nvGraphicFramePr>
        <p:xfrm>
          <a:off x="848544" y="2564904"/>
          <a:ext cx="936625" cy="346075"/>
        </p:xfrm>
        <a:graphic>
          <a:graphicData uri="http://schemas.openxmlformats.org/presentationml/2006/ole">
            <p:oleObj spid="_x0000_s6182" name="Формула" r:id="rId3" imgW="622030" imgH="228501" progId="Equation.3">
              <p:embed/>
            </p:oleObj>
          </a:graphicData>
        </a:graphic>
      </p:graphicFrame>
      <p:sp>
        <p:nvSpPr>
          <p:cNvPr id="19" name="Дата 18"/>
          <p:cNvSpPr>
            <a:spLocks noGrp="1"/>
          </p:cNvSpPr>
          <p:nvPr>
            <p:ph type="dt" sz="half" idx="10"/>
          </p:nvPr>
        </p:nvSpPr>
        <p:spPr/>
        <p:txBody>
          <a:bodyPr/>
          <a:lstStyle/>
          <a:p>
            <a:pPr>
              <a:defRPr/>
            </a:pPr>
            <a:r>
              <a:rPr lang="en-US" dirty="0" smtClean="0"/>
              <a:t>N. Novgorod, 2014.</a:t>
            </a:r>
            <a:endParaRPr lang="ru-RU" dirty="0"/>
          </a:p>
        </p:txBody>
      </p:sp>
      <p:sp>
        <p:nvSpPr>
          <p:cNvPr id="20" name="Номер слайда 19"/>
          <p:cNvSpPr>
            <a:spLocks noGrp="1"/>
          </p:cNvSpPr>
          <p:nvPr>
            <p:ph type="sldNum" sz="quarter" idx="12"/>
          </p:nvPr>
        </p:nvSpPr>
        <p:spPr/>
        <p:txBody>
          <a:bodyPr/>
          <a:lstStyle/>
          <a:p>
            <a:pPr>
              <a:defRPr/>
            </a:pPr>
            <a:fld id="{4934E5F4-6405-42E1-9C1C-B05AB0513A99}" type="slidenum">
              <a:rPr lang="ru-RU" smtClean="0"/>
              <a:pPr>
                <a:defRPr/>
              </a:pPr>
              <a:t>10</a:t>
            </a:fld>
            <a:endParaRPr lang="ru-RU" dirty="0"/>
          </a:p>
        </p:txBody>
      </p:sp>
      <p:sp>
        <p:nvSpPr>
          <p:cNvPr id="21" name="Нижний колонтитул 20"/>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528" name="Group 176"/>
          <p:cNvGraphicFramePr>
            <a:graphicFrameLocks noGrp="1"/>
          </p:cNvGraphicFramePr>
          <p:nvPr>
            <p:ph idx="4294967295"/>
          </p:nvPr>
        </p:nvGraphicFramePr>
        <p:xfrm>
          <a:off x="495300" y="1196975"/>
          <a:ext cx="8915400" cy="4457700"/>
        </p:xfrm>
        <a:graphic>
          <a:graphicData uri="http://schemas.openxmlformats.org/drawingml/2006/table">
            <a:tbl>
              <a:tblPr/>
              <a:tblGrid>
                <a:gridCol w="636588"/>
                <a:gridCol w="636587"/>
                <a:gridCol w="636588"/>
                <a:gridCol w="638175"/>
                <a:gridCol w="636587"/>
                <a:gridCol w="636588"/>
                <a:gridCol w="636587"/>
                <a:gridCol w="636588"/>
                <a:gridCol w="636587"/>
                <a:gridCol w="636588"/>
                <a:gridCol w="638175"/>
                <a:gridCol w="636587"/>
                <a:gridCol w="636588"/>
                <a:gridCol w="63658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a:t>
                      </a:r>
                      <a:r>
                        <a:rPr kumimoji="0" lang="ru-RU" sz="1600" b="0" i="0" u="none" strike="noStrike" cap="none" normalizeH="0" baseline="0" smtClean="0">
                          <a:ln>
                            <a:noFill/>
                          </a:ln>
                          <a:solidFill>
                            <a:schemeClr val="tx1"/>
                          </a:solidFill>
                          <a:effectLst/>
                          <a:latin typeface="Arial" charset="0"/>
                          <a:cs typeface="Arial" charset="0"/>
                        </a:rPr>
                        <a:t>1</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bl>
          </a:graphicData>
        </a:graphic>
      </p:graphicFrame>
      <p:sp>
        <p:nvSpPr>
          <p:cNvPr id="20654"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smtClean="0">
                <a:solidFill>
                  <a:schemeClr val="tx2"/>
                </a:solidFill>
                <a:latin typeface="Arial" charset="0"/>
              </a:rPr>
              <a:t>Counter-sweep for two threads</a:t>
            </a:r>
            <a:endParaRPr lang="ru-RU" sz="2800" b="1" dirty="0">
              <a:solidFill>
                <a:schemeClr val="tx2"/>
              </a:solidFill>
              <a:latin typeface="Arial" charset="0"/>
            </a:endParaRPr>
          </a:p>
        </p:txBody>
      </p:sp>
      <p:sp>
        <p:nvSpPr>
          <p:cNvPr id="7" name="Дата 6"/>
          <p:cNvSpPr>
            <a:spLocks noGrp="1"/>
          </p:cNvSpPr>
          <p:nvPr>
            <p:ph type="dt" sz="half" idx="10"/>
          </p:nvPr>
        </p:nvSpPr>
        <p:spPr/>
        <p:txBody>
          <a:bodyPr/>
          <a:lstStyle/>
          <a:p>
            <a:pPr>
              <a:defRPr/>
            </a:pPr>
            <a:r>
              <a:rPr lang="en-US" dirty="0" smtClean="0"/>
              <a:t>N. Novgorod, 2014.</a:t>
            </a:r>
            <a:endParaRPr lang="ru-RU" dirty="0"/>
          </a:p>
        </p:txBody>
      </p:sp>
      <p:sp>
        <p:nvSpPr>
          <p:cNvPr id="8" name="Номер слайда 7"/>
          <p:cNvSpPr>
            <a:spLocks noGrp="1"/>
          </p:cNvSpPr>
          <p:nvPr>
            <p:ph type="sldNum" sz="quarter" idx="12"/>
          </p:nvPr>
        </p:nvSpPr>
        <p:spPr/>
        <p:txBody>
          <a:bodyPr/>
          <a:lstStyle/>
          <a:p>
            <a:pPr>
              <a:defRPr/>
            </a:pPr>
            <a:fld id="{4934E5F4-6405-42E1-9C1C-B05AB0513A99}" type="slidenum">
              <a:rPr lang="ru-RU" smtClean="0"/>
              <a:pPr>
                <a:defRPr/>
              </a:pPr>
              <a:t>11</a:t>
            </a:fld>
            <a:endParaRPr lang="ru-RU" dirty="0"/>
          </a:p>
        </p:txBody>
      </p:sp>
      <p:sp>
        <p:nvSpPr>
          <p:cNvPr id="9" name="Нижний колонтитул 8"/>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1552" name="Group 176"/>
          <p:cNvGraphicFramePr>
            <a:graphicFrameLocks noGrp="1"/>
          </p:cNvGraphicFramePr>
          <p:nvPr>
            <p:ph idx="4294967295"/>
          </p:nvPr>
        </p:nvGraphicFramePr>
        <p:xfrm>
          <a:off x="495300" y="1196975"/>
          <a:ext cx="8915400" cy="4457700"/>
        </p:xfrm>
        <a:graphic>
          <a:graphicData uri="http://schemas.openxmlformats.org/drawingml/2006/table">
            <a:tbl>
              <a:tblPr/>
              <a:tblGrid>
                <a:gridCol w="636588"/>
                <a:gridCol w="636587"/>
                <a:gridCol w="636588"/>
                <a:gridCol w="638175"/>
                <a:gridCol w="636587"/>
                <a:gridCol w="636588"/>
                <a:gridCol w="636587"/>
                <a:gridCol w="636588"/>
                <a:gridCol w="636587"/>
                <a:gridCol w="636588"/>
                <a:gridCol w="638175"/>
                <a:gridCol w="636587"/>
                <a:gridCol w="636588"/>
                <a:gridCol w="63658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a:t>
                      </a:r>
                      <a:r>
                        <a:rPr kumimoji="0" lang="ru-RU" sz="1600" b="0" i="0" u="none" strike="noStrike" cap="none" normalizeH="0" baseline="0" smtClean="0">
                          <a:ln>
                            <a:noFill/>
                          </a:ln>
                          <a:solidFill>
                            <a:schemeClr val="tx1"/>
                          </a:solidFill>
                          <a:effectLst/>
                          <a:latin typeface="Arial" charset="0"/>
                          <a:cs typeface="Arial" charset="0"/>
                        </a:rPr>
                        <a:t>1</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D9D9D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D9D9D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bl>
          </a:graphicData>
        </a:graphic>
      </p:graphicFrame>
      <p:sp>
        <p:nvSpPr>
          <p:cNvPr id="21678"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Counter-sweep for two threads</a:t>
            </a:r>
            <a:endParaRPr lang="ru-RU" sz="2800" b="1" dirty="0">
              <a:solidFill>
                <a:schemeClr val="tx2"/>
              </a:solidFill>
              <a:latin typeface="Arial" charset="0"/>
            </a:endParaRPr>
          </a:p>
        </p:txBody>
      </p:sp>
      <p:sp>
        <p:nvSpPr>
          <p:cNvPr id="7" name="Дата 6"/>
          <p:cNvSpPr>
            <a:spLocks noGrp="1"/>
          </p:cNvSpPr>
          <p:nvPr>
            <p:ph type="dt" sz="half" idx="10"/>
          </p:nvPr>
        </p:nvSpPr>
        <p:spPr/>
        <p:txBody>
          <a:bodyPr/>
          <a:lstStyle/>
          <a:p>
            <a:pPr>
              <a:defRPr/>
            </a:pPr>
            <a:r>
              <a:rPr lang="en-US" dirty="0" smtClean="0"/>
              <a:t>N. Novgorod, 2014.</a:t>
            </a:r>
            <a:endParaRPr lang="ru-RU" dirty="0"/>
          </a:p>
        </p:txBody>
      </p:sp>
      <p:sp>
        <p:nvSpPr>
          <p:cNvPr id="8" name="Номер слайда 7"/>
          <p:cNvSpPr>
            <a:spLocks noGrp="1"/>
          </p:cNvSpPr>
          <p:nvPr>
            <p:ph type="sldNum" sz="quarter" idx="12"/>
          </p:nvPr>
        </p:nvSpPr>
        <p:spPr/>
        <p:txBody>
          <a:bodyPr/>
          <a:lstStyle/>
          <a:p>
            <a:pPr>
              <a:defRPr/>
            </a:pPr>
            <a:fld id="{4934E5F4-6405-42E1-9C1C-B05AB0513A99}" type="slidenum">
              <a:rPr lang="ru-RU" smtClean="0"/>
              <a:pPr>
                <a:defRPr/>
              </a:pPr>
              <a:t>12</a:t>
            </a:fld>
            <a:endParaRPr lang="ru-RU" dirty="0"/>
          </a:p>
        </p:txBody>
      </p:sp>
      <p:sp>
        <p:nvSpPr>
          <p:cNvPr id="9" name="Нижний колонтитул 8"/>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576" name="Group 176"/>
          <p:cNvGraphicFramePr>
            <a:graphicFrameLocks noGrp="1"/>
          </p:cNvGraphicFramePr>
          <p:nvPr>
            <p:ph idx="4294967295"/>
          </p:nvPr>
        </p:nvGraphicFramePr>
        <p:xfrm>
          <a:off x="495300" y="1196975"/>
          <a:ext cx="8915400" cy="4457700"/>
        </p:xfrm>
        <a:graphic>
          <a:graphicData uri="http://schemas.openxmlformats.org/drawingml/2006/table">
            <a:tbl>
              <a:tblPr/>
              <a:tblGrid>
                <a:gridCol w="636588"/>
                <a:gridCol w="636587"/>
                <a:gridCol w="636588"/>
                <a:gridCol w="638175"/>
                <a:gridCol w="636587"/>
                <a:gridCol w="636588"/>
                <a:gridCol w="636587"/>
                <a:gridCol w="636588"/>
                <a:gridCol w="636587"/>
                <a:gridCol w="636588"/>
                <a:gridCol w="638175"/>
                <a:gridCol w="636587"/>
                <a:gridCol w="636588"/>
                <a:gridCol w="63658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a:t>
                      </a:r>
                      <a:r>
                        <a:rPr kumimoji="0" lang="ru-RU" sz="1600" b="0" i="0" u="none" strike="noStrike" cap="none" normalizeH="0" baseline="0" smtClean="0">
                          <a:ln>
                            <a:noFill/>
                          </a:ln>
                          <a:solidFill>
                            <a:schemeClr val="tx1"/>
                          </a:solidFill>
                          <a:effectLst/>
                          <a:latin typeface="Arial" charset="0"/>
                          <a:cs typeface="Arial" charset="0"/>
                        </a:rPr>
                        <a:t>1</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D9D9D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D9D9D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bl>
          </a:graphicData>
        </a:graphic>
      </p:graphicFrame>
      <p:sp>
        <p:nvSpPr>
          <p:cNvPr id="22702"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Counter-sweep for two threads</a:t>
            </a:r>
            <a:endParaRPr lang="ru-RU" sz="2800" b="1" dirty="0">
              <a:solidFill>
                <a:schemeClr val="tx2"/>
              </a:solidFill>
              <a:latin typeface="Arial" charset="0"/>
            </a:endParaRPr>
          </a:p>
        </p:txBody>
      </p:sp>
      <p:sp>
        <p:nvSpPr>
          <p:cNvPr id="7" name="Дата 6"/>
          <p:cNvSpPr>
            <a:spLocks noGrp="1"/>
          </p:cNvSpPr>
          <p:nvPr>
            <p:ph type="dt" sz="half" idx="10"/>
          </p:nvPr>
        </p:nvSpPr>
        <p:spPr/>
        <p:txBody>
          <a:bodyPr/>
          <a:lstStyle/>
          <a:p>
            <a:pPr>
              <a:defRPr/>
            </a:pPr>
            <a:r>
              <a:rPr lang="en-US" dirty="0" smtClean="0"/>
              <a:t>N. Novgorod, 2014.</a:t>
            </a:r>
            <a:endParaRPr lang="ru-RU" dirty="0"/>
          </a:p>
        </p:txBody>
      </p:sp>
      <p:sp>
        <p:nvSpPr>
          <p:cNvPr id="8" name="Номер слайда 7"/>
          <p:cNvSpPr>
            <a:spLocks noGrp="1"/>
          </p:cNvSpPr>
          <p:nvPr>
            <p:ph type="sldNum" sz="quarter" idx="12"/>
          </p:nvPr>
        </p:nvSpPr>
        <p:spPr/>
        <p:txBody>
          <a:bodyPr/>
          <a:lstStyle/>
          <a:p>
            <a:pPr>
              <a:defRPr/>
            </a:pPr>
            <a:fld id="{4934E5F4-6405-42E1-9C1C-B05AB0513A99}" type="slidenum">
              <a:rPr lang="ru-RU" smtClean="0"/>
              <a:pPr>
                <a:defRPr/>
              </a:pPr>
              <a:t>13</a:t>
            </a:fld>
            <a:endParaRPr lang="ru-RU" dirty="0"/>
          </a:p>
        </p:txBody>
      </p:sp>
      <p:sp>
        <p:nvSpPr>
          <p:cNvPr id="9" name="Нижний колонтитул 8"/>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3600" name="Group 176"/>
          <p:cNvGraphicFramePr>
            <a:graphicFrameLocks noGrp="1"/>
          </p:cNvGraphicFramePr>
          <p:nvPr>
            <p:ph idx="4294967295"/>
          </p:nvPr>
        </p:nvGraphicFramePr>
        <p:xfrm>
          <a:off x="495300" y="1196975"/>
          <a:ext cx="8915400" cy="4457700"/>
        </p:xfrm>
        <a:graphic>
          <a:graphicData uri="http://schemas.openxmlformats.org/drawingml/2006/table">
            <a:tbl>
              <a:tblPr/>
              <a:tblGrid>
                <a:gridCol w="636588"/>
                <a:gridCol w="636587"/>
                <a:gridCol w="636588"/>
                <a:gridCol w="638175"/>
                <a:gridCol w="636587"/>
                <a:gridCol w="636588"/>
                <a:gridCol w="636587"/>
                <a:gridCol w="636588"/>
                <a:gridCol w="636587"/>
                <a:gridCol w="636588"/>
                <a:gridCol w="638175"/>
                <a:gridCol w="636587"/>
                <a:gridCol w="636588"/>
                <a:gridCol w="63658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a:t>
                      </a:r>
                      <a:r>
                        <a:rPr kumimoji="0" lang="ru-RU" sz="1600" b="0" i="0" u="none" strike="noStrike" cap="none" normalizeH="0" baseline="0" smtClean="0">
                          <a:ln>
                            <a:noFill/>
                          </a:ln>
                          <a:solidFill>
                            <a:schemeClr val="tx1"/>
                          </a:solidFill>
                          <a:effectLst/>
                          <a:latin typeface="Arial" charset="0"/>
                          <a:cs typeface="Arial" charset="0"/>
                        </a:rPr>
                        <a:t>1</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D9D9D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a9</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f9</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D9D9D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bl>
          </a:graphicData>
        </a:graphic>
      </p:graphicFrame>
      <p:sp>
        <p:nvSpPr>
          <p:cNvPr id="23726"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Counter-sweep for two threads</a:t>
            </a:r>
            <a:endParaRPr lang="ru-RU" sz="2800" b="1" dirty="0">
              <a:solidFill>
                <a:schemeClr val="tx2"/>
              </a:solidFill>
              <a:latin typeface="Arial" charset="0"/>
            </a:endParaRPr>
          </a:p>
        </p:txBody>
      </p:sp>
      <p:sp>
        <p:nvSpPr>
          <p:cNvPr id="7" name="Дата 6"/>
          <p:cNvSpPr>
            <a:spLocks noGrp="1"/>
          </p:cNvSpPr>
          <p:nvPr>
            <p:ph type="dt" sz="half" idx="10"/>
          </p:nvPr>
        </p:nvSpPr>
        <p:spPr/>
        <p:txBody>
          <a:bodyPr/>
          <a:lstStyle/>
          <a:p>
            <a:pPr>
              <a:defRPr/>
            </a:pPr>
            <a:r>
              <a:rPr lang="en-US" dirty="0" smtClean="0"/>
              <a:t>N. Novgorod, 2014.</a:t>
            </a:r>
            <a:endParaRPr lang="ru-RU" dirty="0"/>
          </a:p>
        </p:txBody>
      </p:sp>
      <p:sp>
        <p:nvSpPr>
          <p:cNvPr id="8" name="Номер слайда 7"/>
          <p:cNvSpPr>
            <a:spLocks noGrp="1"/>
          </p:cNvSpPr>
          <p:nvPr>
            <p:ph type="sldNum" sz="quarter" idx="12"/>
          </p:nvPr>
        </p:nvSpPr>
        <p:spPr/>
        <p:txBody>
          <a:bodyPr/>
          <a:lstStyle/>
          <a:p>
            <a:pPr>
              <a:defRPr/>
            </a:pPr>
            <a:fld id="{4934E5F4-6405-42E1-9C1C-B05AB0513A99}" type="slidenum">
              <a:rPr lang="ru-RU" smtClean="0"/>
              <a:pPr>
                <a:defRPr/>
              </a:pPr>
              <a:t>14</a:t>
            </a:fld>
            <a:endParaRPr lang="ru-RU" dirty="0"/>
          </a:p>
        </p:txBody>
      </p:sp>
      <p:sp>
        <p:nvSpPr>
          <p:cNvPr id="9" name="Нижний колонтитул 8"/>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4624" name="Group 176"/>
          <p:cNvGraphicFramePr>
            <a:graphicFrameLocks noGrp="1"/>
          </p:cNvGraphicFramePr>
          <p:nvPr>
            <p:ph idx="4294967295"/>
          </p:nvPr>
        </p:nvGraphicFramePr>
        <p:xfrm>
          <a:off x="495300" y="1196975"/>
          <a:ext cx="8915400" cy="4457700"/>
        </p:xfrm>
        <a:graphic>
          <a:graphicData uri="http://schemas.openxmlformats.org/drawingml/2006/table">
            <a:tbl>
              <a:tblPr/>
              <a:tblGrid>
                <a:gridCol w="636588"/>
                <a:gridCol w="636587"/>
                <a:gridCol w="636588"/>
                <a:gridCol w="638175"/>
                <a:gridCol w="636587"/>
                <a:gridCol w="636588"/>
                <a:gridCol w="636587"/>
                <a:gridCol w="636588"/>
                <a:gridCol w="636587"/>
                <a:gridCol w="636588"/>
                <a:gridCol w="638175"/>
                <a:gridCol w="636587"/>
                <a:gridCol w="636588"/>
                <a:gridCol w="63658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a:t>
                      </a:r>
                      <a:r>
                        <a:rPr kumimoji="0" lang="ru-RU" sz="1600" b="0" i="0" u="none" strike="noStrike" cap="none" normalizeH="0" baseline="0" smtClean="0">
                          <a:ln>
                            <a:noFill/>
                          </a:ln>
                          <a:solidFill>
                            <a:schemeClr val="tx1"/>
                          </a:solidFill>
                          <a:effectLst/>
                          <a:latin typeface="Arial" charset="0"/>
                          <a:cs typeface="Arial" charset="0"/>
                        </a:rPr>
                        <a:t>1</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D9D9D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a5</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f5</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a8</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f8</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a9</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f9</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D9D9D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bl>
          </a:graphicData>
        </a:graphic>
      </p:graphicFrame>
      <p:sp>
        <p:nvSpPr>
          <p:cNvPr id="24750"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Counter-sweep for two threads</a:t>
            </a:r>
            <a:endParaRPr lang="ru-RU" sz="2800" b="1" dirty="0">
              <a:solidFill>
                <a:schemeClr val="tx2"/>
              </a:solidFill>
              <a:latin typeface="Arial" charset="0"/>
            </a:endParaRPr>
          </a:p>
        </p:txBody>
      </p:sp>
      <p:sp>
        <p:nvSpPr>
          <p:cNvPr id="7" name="Дата 6"/>
          <p:cNvSpPr>
            <a:spLocks noGrp="1"/>
          </p:cNvSpPr>
          <p:nvPr>
            <p:ph type="dt" sz="half" idx="10"/>
          </p:nvPr>
        </p:nvSpPr>
        <p:spPr/>
        <p:txBody>
          <a:bodyPr/>
          <a:lstStyle/>
          <a:p>
            <a:pPr>
              <a:defRPr/>
            </a:pPr>
            <a:r>
              <a:rPr lang="en-US" dirty="0" smtClean="0"/>
              <a:t>N. Novgorod, 2014.</a:t>
            </a:r>
            <a:endParaRPr lang="ru-RU" dirty="0"/>
          </a:p>
        </p:txBody>
      </p:sp>
      <p:sp>
        <p:nvSpPr>
          <p:cNvPr id="8" name="Номер слайда 7"/>
          <p:cNvSpPr>
            <a:spLocks noGrp="1"/>
          </p:cNvSpPr>
          <p:nvPr>
            <p:ph type="sldNum" sz="quarter" idx="12"/>
          </p:nvPr>
        </p:nvSpPr>
        <p:spPr/>
        <p:txBody>
          <a:bodyPr/>
          <a:lstStyle/>
          <a:p>
            <a:pPr>
              <a:defRPr/>
            </a:pPr>
            <a:fld id="{4934E5F4-6405-42E1-9C1C-B05AB0513A99}" type="slidenum">
              <a:rPr lang="ru-RU" smtClean="0"/>
              <a:pPr>
                <a:defRPr/>
              </a:pPr>
              <a:t>15</a:t>
            </a:fld>
            <a:endParaRPr lang="ru-RU" dirty="0"/>
          </a:p>
        </p:txBody>
      </p:sp>
      <p:sp>
        <p:nvSpPr>
          <p:cNvPr id="9" name="Нижний колонтитул 8"/>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5648" name="Group 176"/>
          <p:cNvGraphicFramePr>
            <a:graphicFrameLocks noGrp="1"/>
          </p:cNvGraphicFramePr>
          <p:nvPr>
            <p:ph idx="4294967295"/>
          </p:nvPr>
        </p:nvGraphicFramePr>
        <p:xfrm>
          <a:off x="495300" y="1196975"/>
          <a:ext cx="8915400" cy="4457700"/>
        </p:xfrm>
        <a:graphic>
          <a:graphicData uri="http://schemas.openxmlformats.org/drawingml/2006/table">
            <a:tbl>
              <a:tblPr/>
              <a:tblGrid>
                <a:gridCol w="636588"/>
                <a:gridCol w="636587"/>
                <a:gridCol w="636588"/>
                <a:gridCol w="638175"/>
                <a:gridCol w="636587"/>
                <a:gridCol w="636588"/>
                <a:gridCol w="636587"/>
                <a:gridCol w="636588"/>
                <a:gridCol w="636587"/>
                <a:gridCol w="636588"/>
                <a:gridCol w="638175"/>
                <a:gridCol w="636587"/>
                <a:gridCol w="636588"/>
                <a:gridCol w="63658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a:t>
                      </a:r>
                      <a:r>
                        <a:rPr kumimoji="0" lang="ru-RU" sz="1600" b="0" i="0" u="none" strike="noStrike" cap="none" normalizeH="0" baseline="0" smtClean="0">
                          <a:ln>
                            <a:noFill/>
                          </a:ln>
                          <a:solidFill>
                            <a:schemeClr val="tx1"/>
                          </a:solidFill>
                          <a:effectLst/>
                          <a:latin typeface="Arial" charset="0"/>
                          <a:cs typeface="Arial" charset="0"/>
                        </a:rPr>
                        <a:t>1</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D9D9D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a5</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f5</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a6</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f6</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a7</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f7</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a8</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f8</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a9</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f9</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D9D9D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bl>
          </a:graphicData>
        </a:graphic>
      </p:graphicFrame>
      <p:sp>
        <p:nvSpPr>
          <p:cNvPr id="25774"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Counter-sweep for two threads</a:t>
            </a:r>
            <a:endParaRPr lang="ru-RU" sz="2800" b="1" dirty="0">
              <a:solidFill>
                <a:schemeClr val="tx2"/>
              </a:solidFill>
              <a:latin typeface="Arial" charset="0"/>
            </a:endParaRPr>
          </a:p>
        </p:txBody>
      </p:sp>
      <p:sp>
        <p:nvSpPr>
          <p:cNvPr id="7" name="Дата 6"/>
          <p:cNvSpPr>
            <a:spLocks noGrp="1"/>
          </p:cNvSpPr>
          <p:nvPr>
            <p:ph type="dt" sz="half" idx="10"/>
          </p:nvPr>
        </p:nvSpPr>
        <p:spPr/>
        <p:txBody>
          <a:bodyPr/>
          <a:lstStyle/>
          <a:p>
            <a:pPr>
              <a:defRPr/>
            </a:pPr>
            <a:r>
              <a:rPr lang="en-US" dirty="0" smtClean="0"/>
              <a:t>N. Novgorod, 2014.</a:t>
            </a:r>
            <a:endParaRPr lang="ru-RU" dirty="0"/>
          </a:p>
        </p:txBody>
      </p:sp>
      <p:sp>
        <p:nvSpPr>
          <p:cNvPr id="8" name="Номер слайда 7"/>
          <p:cNvSpPr>
            <a:spLocks noGrp="1"/>
          </p:cNvSpPr>
          <p:nvPr>
            <p:ph type="sldNum" sz="quarter" idx="12"/>
          </p:nvPr>
        </p:nvSpPr>
        <p:spPr/>
        <p:txBody>
          <a:bodyPr/>
          <a:lstStyle/>
          <a:p>
            <a:pPr>
              <a:defRPr/>
            </a:pPr>
            <a:fld id="{4934E5F4-6405-42E1-9C1C-B05AB0513A99}" type="slidenum">
              <a:rPr lang="ru-RU" smtClean="0"/>
              <a:pPr>
                <a:defRPr/>
              </a:pPr>
              <a:t>16</a:t>
            </a:fld>
            <a:endParaRPr lang="ru-RU" dirty="0"/>
          </a:p>
        </p:txBody>
      </p:sp>
      <p:sp>
        <p:nvSpPr>
          <p:cNvPr id="9" name="Нижний колонтитул 8"/>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6672" name="Group 176"/>
          <p:cNvGraphicFramePr>
            <a:graphicFrameLocks noGrp="1"/>
          </p:cNvGraphicFramePr>
          <p:nvPr>
            <p:ph idx="4294967295"/>
          </p:nvPr>
        </p:nvGraphicFramePr>
        <p:xfrm>
          <a:off x="495300" y="1196975"/>
          <a:ext cx="8915400" cy="4457700"/>
        </p:xfrm>
        <a:graphic>
          <a:graphicData uri="http://schemas.openxmlformats.org/drawingml/2006/table">
            <a:tbl>
              <a:tblPr/>
              <a:tblGrid>
                <a:gridCol w="636588"/>
                <a:gridCol w="636587"/>
                <a:gridCol w="636588"/>
                <a:gridCol w="638175"/>
                <a:gridCol w="636587"/>
                <a:gridCol w="636588"/>
                <a:gridCol w="636587"/>
                <a:gridCol w="636588"/>
                <a:gridCol w="636587"/>
                <a:gridCol w="636588"/>
                <a:gridCol w="638175"/>
                <a:gridCol w="636587"/>
                <a:gridCol w="636588"/>
                <a:gridCol w="63658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a:t>
                      </a:r>
                      <a:r>
                        <a:rPr kumimoji="0" lang="ru-RU" sz="1600" b="0" i="0" u="none" strike="noStrike" cap="none" normalizeH="0" baseline="0" smtClean="0">
                          <a:ln>
                            <a:noFill/>
                          </a:ln>
                          <a:solidFill>
                            <a:schemeClr val="tx1"/>
                          </a:solidFill>
                          <a:effectLst/>
                          <a:latin typeface="Arial" charset="0"/>
                          <a:cs typeface="Arial" charset="0"/>
                        </a:rPr>
                        <a:t>1</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D9D9D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a5</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f5</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a6</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f6</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a7</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f7</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a8</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f8</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a9</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f9</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D9D9D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bl>
          </a:graphicData>
        </a:graphic>
      </p:graphicFrame>
      <p:sp>
        <p:nvSpPr>
          <p:cNvPr id="26798"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Counter-sweep for two threads</a:t>
            </a:r>
            <a:endParaRPr lang="ru-RU" sz="2800" b="1" dirty="0">
              <a:solidFill>
                <a:schemeClr val="tx2"/>
              </a:solidFill>
              <a:latin typeface="Arial" charset="0"/>
            </a:endParaRPr>
          </a:p>
        </p:txBody>
      </p:sp>
      <p:sp>
        <p:nvSpPr>
          <p:cNvPr id="7" name="Дата 6"/>
          <p:cNvSpPr>
            <a:spLocks noGrp="1"/>
          </p:cNvSpPr>
          <p:nvPr>
            <p:ph type="dt" sz="half" idx="10"/>
          </p:nvPr>
        </p:nvSpPr>
        <p:spPr/>
        <p:txBody>
          <a:bodyPr/>
          <a:lstStyle/>
          <a:p>
            <a:pPr>
              <a:defRPr/>
            </a:pPr>
            <a:r>
              <a:rPr lang="en-US" dirty="0" smtClean="0"/>
              <a:t>N. Novgorod, 2014.</a:t>
            </a:r>
            <a:endParaRPr lang="ru-RU" dirty="0"/>
          </a:p>
        </p:txBody>
      </p:sp>
      <p:sp>
        <p:nvSpPr>
          <p:cNvPr id="8" name="Номер слайда 7"/>
          <p:cNvSpPr>
            <a:spLocks noGrp="1"/>
          </p:cNvSpPr>
          <p:nvPr>
            <p:ph type="sldNum" sz="quarter" idx="12"/>
          </p:nvPr>
        </p:nvSpPr>
        <p:spPr/>
        <p:txBody>
          <a:bodyPr/>
          <a:lstStyle/>
          <a:p>
            <a:pPr>
              <a:defRPr/>
            </a:pPr>
            <a:fld id="{4934E5F4-6405-42E1-9C1C-B05AB0513A99}" type="slidenum">
              <a:rPr lang="ru-RU" smtClean="0"/>
              <a:pPr>
                <a:defRPr/>
              </a:pPr>
              <a:t>17</a:t>
            </a:fld>
            <a:endParaRPr lang="ru-RU" dirty="0"/>
          </a:p>
        </p:txBody>
      </p:sp>
      <p:sp>
        <p:nvSpPr>
          <p:cNvPr id="9" name="Нижний колонтитул 8"/>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7696" name="Group 176"/>
          <p:cNvGraphicFramePr>
            <a:graphicFrameLocks noGrp="1"/>
          </p:cNvGraphicFramePr>
          <p:nvPr>
            <p:ph idx="4294967295"/>
          </p:nvPr>
        </p:nvGraphicFramePr>
        <p:xfrm>
          <a:off x="495300" y="1196975"/>
          <a:ext cx="8915400" cy="4457700"/>
        </p:xfrm>
        <a:graphic>
          <a:graphicData uri="http://schemas.openxmlformats.org/drawingml/2006/table">
            <a:tbl>
              <a:tblPr/>
              <a:tblGrid>
                <a:gridCol w="636588"/>
                <a:gridCol w="636587"/>
                <a:gridCol w="636588"/>
                <a:gridCol w="638175"/>
                <a:gridCol w="636587"/>
                <a:gridCol w="636588"/>
                <a:gridCol w="636587"/>
                <a:gridCol w="636588"/>
                <a:gridCol w="636587"/>
                <a:gridCol w="636588"/>
                <a:gridCol w="638175"/>
                <a:gridCol w="636587"/>
                <a:gridCol w="636588"/>
                <a:gridCol w="63658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a:t>
                      </a:r>
                      <a:r>
                        <a:rPr kumimoji="0" lang="ru-RU" sz="1600" b="0" i="0" u="none" strike="noStrike" cap="none" normalizeH="0" baseline="0" smtClean="0">
                          <a:ln>
                            <a:noFill/>
                          </a:ln>
                          <a:solidFill>
                            <a:schemeClr val="tx1"/>
                          </a:solidFill>
                          <a:effectLst/>
                          <a:latin typeface="Arial" charset="0"/>
                          <a:cs typeface="Arial" charset="0"/>
                        </a:rPr>
                        <a:t>1</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D9D9D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a5</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f5</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a6</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f6</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a7</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f7</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a8</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f8</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a9</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f9</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D9D9D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bl>
          </a:graphicData>
        </a:graphic>
      </p:graphicFrame>
      <p:sp>
        <p:nvSpPr>
          <p:cNvPr id="27822"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Counter-sweep for two threads</a:t>
            </a:r>
            <a:endParaRPr lang="ru-RU" sz="2800" b="1" dirty="0">
              <a:solidFill>
                <a:schemeClr val="tx2"/>
              </a:solidFill>
              <a:latin typeface="Arial" charset="0"/>
            </a:endParaRPr>
          </a:p>
        </p:txBody>
      </p:sp>
      <p:sp>
        <p:nvSpPr>
          <p:cNvPr id="7" name="Дата 6"/>
          <p:cNvSpPr>
            <a:spLocks noGrp="1"/>
          </p:cNvSpPr>
          <p:nvPr>
            <p:ph type="dt" sz="half" idx="10"/>
          </p:nvPr>
        </p:nvSpPr>
        <p:spPr/>
        <p:txBody>
          <a:bodyPr/>
          <a:lstStyle/>
          <a:p>
            <a:pPr>
              <a:defRPr/>
            </a:pPr>
            <a:r>
              <a:rPr lang="en-US" dirty="0" smtClean="0"/>
              <a:t>N. Novgorod, 2014.</a:t>
            </a:r>
            <a:endParaRPr lang="ru-RU" dirty="0"/>
          </a:p>
        </p:txBody>
      </p:sp>
      <p:sp>
        <p:nvSpPr>
          <p:cNvPr id="8" name="Номер слайда 7"/>
          <p:cNvSpPr>
            <a:spLocks noGrp="1"/>
          </p:cNvSpPr>
          <p:nvPr>
            <p:ph type="sldNum" sz="quarter" idx="12"/>
          </p:nvPr>
        </p:nvSpPr>
        <p:spPr/>
        <p:txBody>
          <a:bodyPr/>
          <a:lstStyle/>
          <a:p>
            <a:pPr>
              <a:defRPr/>
            </a:pPr>
            <a:fld id="{4934E5F4-6405-42E1-9C1C-B05AB0513A99}" type="slidenum">
              <a:rPr lang="ru-RU" smtClean="0"/>
              <a:pPr>
                <a:defRPr/>
              </a:pPr>
              <a:t>18</a:t>
            </a:fld>
            <a:endParaRPr lang="ru-RU" dirty="0"/>
          </a:p>
        </p:txBody>
      </p:sp>
      <p:sp>
        <p:nvSpPr>
          <p:cNvPr id="9" name="Нижний колонтитул 8"/>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8720" name="Group 176"/>
          <p:cNvGraphicFramePr>
            <a:graphicFrameLocks noGrp="1"/>
          </p:cNvGraphicFramePr>
          <p:nvPr>
            <p:ph idx="4294967295"/>
          </p:nvPr>
        </p:nvGraphicFramePr>
        <p:xfrm>
          <a:off x="495300" y="1196975"/>
          <a:ext cx="8915400" cy="4457700"/>
        </p:xfrm>
        <a:graphic>
          <a:graphicData uri="http://schemas.openxmlformats.org/drawingml/2006/table">
            <a:tbl>
              <a:tblPr/>
              <a:tblGrid>
                <a:gridCol w="636588"/>
                <a:gridCol w="636587"/>
                <a:gridCol w="636588"/>
                <a:gridCol w="638175"/>
                <a:gridCol w="636587"/>
                <a:gridCol w="636588"/>
                <a:gridCol w="636587"/>
                <a:gridCol w="636588"/>
                <a:gridCol w="636587"/>
                <a:gridCol w="636588"/>
                <a:gridCol w="638175"/>
                <a:gridCol w="636587"/>
                <a:gridCol w="636588"/>
                <a:gridCol w="63658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a:t>
                      </a:r>
                      <a:r>
                        <a:rPr kumimoji="0" lang="ru-RU" sz="1600" b="0" i="0" u="none" strike="noStrike" cap="none" normalizeH="0" baseline="0" smtClean="0">
                          <a:ln>
                            <a:noFill/>
                          </a:ln>
                          <a:solidFill>
                            <a:schemeClr val="tx1"/>
                          </a:solidFill>
                          <a:effectLst/>
                          <a:latin typeface="Arial" charset="0"/>
                          <a:cs typeface="Arial" charset="0"/>
                        </a:rPr>
                        <a:t>1</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D9D9D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a5</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f5</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a6</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f6</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a7</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f7</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a8</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f8</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a9</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f9</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D9D9D9"/>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f11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bl>
          </a:graphicData>
        </a:graphic>
      </p:graphicFrame>
      <p:sp>
        <p:nvSpPr>
          <p:cNvPr id="28846"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Counter-sweep for two threads</a:t>
            </a:r>
            <a:endParaRPr lang="ru-RU" sz="2800" b="1" dirty="0">
              <a:solidFill>
                <a:schemeClr val="tx2"/>
              </a:solidFill>
              <a:latin typeface="Arial" charset="0"/>
            </a:endParaRPr>
          </a:p>
        </p:txBody>
      </p:sp>
      <p:sp>
        <p:nvSpPr>
          <p:cNvPr id="7" name="Дата 6"/>
          <p:cNvSpPr>
            <a:spLocks noGrp="1"/>
          </p:cNvSpPr>
          <p:nvPr>
            <p:ph type="dt" sz="half" idx="10"/>
          </p:nvPr>
        </p:nvSpPr>
        <p:spPr/>
        <p:txBody>
          <a:bodyPr/>
          <a:lstStyle/>
          <a:p>
            <a:pPr>
              <a:defRPr/>
            </a:pPr>
            <a:r>
              <a:rPr lang="en-US" dirty="0" smtClean="0"/>
              <a:t>N. Novgorod, 2014.</a:t>
            </a:r>
            <a:endParaRPr lang="ru-RU" dirty="0"/>
          </a:p>
        </p:txBody>
      </p:sp>
      <p:sp>
        <p:nvSpPr>
          <p:cNvPr id="8" name="Номер слайда 7"/>
          <p:cNvSpPr>
            <a:spLocks noGrp="1"/>
          </p:cNvSpPr>
          <p:nvPr>
            <p:ph type="sldNum" sz="quarter" idx="12"/>
          </p:nvPr>
        </p:nvSpPr>
        <p:spPr/>
        <p:txBody>
          <a:bodyPr/>
          <a:lstStyle/>
          <a:p>
            <a:pPr>
              <a:defRPr/>
            </a:pPr>
            <a:fld id="{4934E5F4-6405-42E1-9C1C-B05AB0513A99}" type="slidenum">
              <a:rPr lang="ru-RU" smtClean="0"/>
              <a:pPr>
                <a:defRPr/>
              </a:pPr>
              <a:t>19</a:t>
            </a:fld>
            <a:endParaRPr lang="ru-RU" dirty="0"/>
          </a:p>
        </p:txBody>
      </p:sp>
      <p:sp>
        <p:nvSpPr>
          <p:cNvPr id="9" name="Нижний колонтитул 8"/>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Заголовок 1"/>
          <p:cNvSpPr>
            <a:spLocks noGrp="1"/>
          </p:cNvSpPr>
          <p:nvPr>
            <p:ph type="title"/>
          </p:nvPr>
        </p:nvSpPr>
        <p:spPr/>
        <p:txBody>
          <a:bodyPr/>
          <a:lstStyle/>
          <a:p>
            <a:r>
              <a:rPr lang="en-US" dirty="0"/>
              <a:t>Content</a:t>
            </a:r>
            <a:endParaRPr lang="ru-RU" dirty="0" smtClean="0"/>
          </a:p>
        </p:txBody>
      </p:sp>
      <p:sp>
        <p:nvSpPr>
          <p:cNvPr id="17414" name="Содержимое 2"/>
          <p:cNvSpPr>
            <a:spLocks noGrp="1"/>
          </p:cNvSpPr>
          <p:nvPr>
            <p:ph idx="1"/>
          </p:nvPr>
        </p:nvSpPr>
        <p:spPr/>
        <p:txBody>
          <a:bodyPr/>
          <a:lstStyle/>
          <a:p>
            <a:r>
              <a:rPr lang="en-US" dirty="0"/>
              <a:t>Problem statement</a:t>
            </a:r>
            <a:endParaRPr lang="ru-RU" dirty="0"/>
          </a:p>
          <a:p>
            <a:r>
              <a:rPr lang="en-US" dirty="0" smtClean="0"/>
              <a:t>Band matrices</a:t>
            </a:r>
            <a:endParaRPr lang="ru-RU" dirty="0" smtClean="0"/>
          </a:p>
          <a:p>
            <a:r>
              <a:rPr lang="en-US" dirty="0" smtClean="0"/>
              <a:t>Sweep method (right and left sweep)</a:t>
            </a:r>
            <a:endParaRPr lang="ru-RU" dirty="0" smtClean="0"/>
          </a:p>
          <a:p>
            <a:r>
              <a:rPr lang="en-US" dirty="0" smtClean="0"/>
              <a:t>Counter-sweep for two threads</a:t>
            </a:r>
            <a:endParaRPr lang="ru-RU" dirty="0" smtClean="0"/>
          </a:p>
          <a:p>
            <a:r>
              <a:rPr lang="en-US" dirty="0" smtClean="0"/>
              <a:t>Parallel block sweep</a:t>
            </a:r>
            <a:endParaRPr lang="ru-RU" dirty="0" smtClean="0"/>
          </a:p>
          <a:p>
            <a:r>
              <a:rPr lang="en-US" dirty="0" smtClean="0"/>
              <a:t>Reduction method</a:t>
            </a:r>
            <a:endParaRPr lang="ru-RU" dirty="0" smtClean="0"/>
          </a:p>
          <a:p>
            <a:r>
              <a:rPr lang="en-US" dirty="0" smtClean="0"/>
              <a:t>Parallelization of reduction method</a:t>
            </a:r>
            <a:endParaRPr lang="ru-RU" dirty="0" smtClean="0"/>
          </a:p>
          <a:p>
            <a:r>
              <a:rPr lang="en-US" dirty="0" smtClean="0"/>
              <a:t>Efficiency estimate</a:t>
            </a:r>
            <a:endParaRPr lang="ru-RU" dirty="0" smtClean="0"/>
          </a:p>
          <a:p>
            <a:r>
              <a:rPr lang="en-US" dirty="0"/>
              <a:t>Experiments </a:t>
            </a:r>
            <a:r>
              <a:rPr lang="en-US" dirty="0" smtClean="0"/>
              <a:t>results</a:t>
            </a:r>
            <a:endParaRPr lang="ru-RU" dirty="0"/>
          </a:p>
        </p:txBody>
      </p:sp>
      <p:sp>
        <p:nvSpPr>
          <p:cNvPr id="7" name="Дата 6"/>
          <p:cNvSpPr>
            <a:spLocks noGrp="1"/>
          </p:cNvSpPr>
          <p:nvPr>
            <p:ph type="dt" sz="half" idx="10"/>
          </p:nvPr>
        </p:nvSpPr>
        <p:spPr/>
        <p:txBody>
          <a:bodyPr/>
          <a:lstStyle/>
          <a:p>
            <a:pPr>
              <a:defRPr/>
            </a:pPr>
            <a:r>
              <a:rPr lang="en-US" dirty="0" smtClean="0"/>
              <a:t>N. Novgorod, 2014.</a:t>
            </a:r>
            <a:endParaRPr lang="ru-RU" dirty="0"/>
          </a:p>
        </p:txBody>
      </p:sp>
      <p:sp>
        <p:nvSpPr>
          <p:cNvPr id="8" name="Номер слайда 7"/>
          <p:cNvSpPr>
            <a:spLocks noGrp="1"/>
          </p:cNvSpPr>
          <p:nvPr>
            <p:ph type="sldNum" sz="quarter" idx="12"/>
          </p:nvPr>
        </p:nvSpPr>
        <p:spPr/>
        <p:txBody>
          <a:bodyPr/>
          <a:lstStyle/>
          <a:p>
            <a:pPr>
              <a:defRPr/>
            </a:pPr>
            <a:fld id="{4934E5F4-6405-42E1-9C1C-B05AB0513A99}" type="slidenum">
              <a:rPr lang="ru-RU" smtClean="0"/>
              <a:pPr>
                <a:defRPr/>
              </a:pPr>
              <a:t>2</a:t>
            </a:fld>
            <a:endParaRPr lang="ru-RU" dirty="0"/>
          </a:p>
        </p:txBody>
      </p:sp>
      <p:sp>
        <p:nvSpPr>
          <p:cNvPr id="9" name="Нижний колонтитул 8"/>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smtClean="0">
                <a:solidFill>
                  <a:schemeClr val="tx2"/>
                </a:solidFill>
                <a:latin typeface="Arial" charset="0"/>
              </a:rPr>
              <a:t>Parallel block sweep</a:t>
            </a:r>
            <a:endParaRPr lang="ru-RU" sz="2800" b="1" dirty="0">
              <a:solidFill>
                <a:schemeClr val="tx2"/>
              </a:solidFill>
              <a:latin typeface="Arial" charset="0"/>
            </a:endParaRPr>
          </a:p>
        </p:txBody>
      </p:sp>
      <p:sp>
        <p:nvSpPr>
          <p:cNvPr id="7175" name="Содержимое 2"/>
          <p:cNvSpPr>
            <a:spLocks/>
          </p:cNvSpPr>
          <p:nvPr/>
        </p:nvSpPr>
        <p:spPr bwMode="auto">
          <a:xfrm>
            <a:off x="495300" y="1196975"/>
            <a:ext cx="9137650" cy="4968875"/>
          </a:xfrm>
          <a:prstGeom prst="rect">
            <a:avLst/>
          </a:prstGeom>
          <a:noFill/>
          <a:ln w="9525">
            <a:noFill/>
            <a:miter lim="800000"/>
            <a:headEnd/>
            <a:tailEnd/>
          </a:ln>
        </p:spPr>
        <p:txBody>
          <a:bodyPr/>
          <a:lstStyle/>
          <a:p>
            <a:pPr marL="342900" indent="-342900" algn="l" eaLnBrk="0" hangingPunct="0">
              <a:spcBef>
                <a:spcPct val="20000"/>
              </a:spcBef>
              <a:buSzPct val="80000"/>
              <a:buFont typeface="Wingdings" pitchFamily="2" charset="2"/>
              <a:buChar char="q"/>
            </a:pPr>
            <a:r>
              <a:rPr lang="en-US" sz="2000" dirty="0" smtClean="0">
                <a:latin typeface="Arial" charset="0"/>
              </a:rPr>
              <a:t>Let us use the block approach to the data partitioning: let every thread process                     rows of the matrix </a:t>
            </a:r>
            <a:r>
              <a:rPr lang="en-US" sz="2200" i="1" dirty="0" smtClean="0">
                <a:latin typeface="Times New Roman" pitchFamily="18" charset="0"/>
              </a:rPr>
              <a:t>A</a:t>
            </a:r>
            <a:r>
              <a:rPr lang="ru-RU" sz="2000" dirty="0" smtClean="0">
                <a:latin typeface="Arial" charset="0"/>
              </a:rPr>
              <a:t>,</a:t>
            </a:r>
            <a:r>
              <a:rPr lang="en-US" sz="2000" dirty="0" smtClean="0">
                <a:latin typeface="Arial" charset="0"/>
              </a:rPr>
              <a:t> i.e. the </a:t>
            </a:r>
            <a:r>
              <a:rPr lang="en-US" sz="2200" i="1" dirty="0" smtClean="0">
                <a:latin typeface="Times New Roman" pitchFamily="18" charset="0"/>
              </a:rPr>
              <a:t>k</a:t>
            </a:r>
            <a:r>
              <a:rPr lang="ru-RU" sz="2000" dirty="0" smtClean="0">
                <a:latin typeface="Arial" charset="0"/>
              </a:rPr>
              <a:t>-</a:t>
            </a:r>
            <a:r>
              <a:rPr lang="en-US" sz="2000" dirty="0" err="1" smtClean="0">
                <a:latin typeface="Arial" charset="0"/>
              </a:rPr>
              <a:t>th</a:t>
            </a:r>
            <a:r>
              <a:rPr lang="en-US" sz="2000" dirty="0" smtClean="0">
                <a:latin typeface="Arial" charset="0"/>
              </a:rPr>
              <a:t> thread processes the rows with numbers </a:t>
            </a:r>
            <a:r>
              <a:rPr lang="en-US" sz="2200" dirty="0" smtClean="0">
                <a:latin typeface="Times New Roman" pitchFamily="18" charset="0"/>
              </a:rPr>
              <a:t>1</a:t>
            </a:r>
            <a:r>
              <a:rPr lang="en-US" sz="2200" dirty="0">
                <a:latin typeface="Times New Roman" pitchFamily="18" charset="0"/>
              </a:rPr>
              <a:t>+(</a:t>
            </a:r>
            <a:r>
              <a:rPr lang="en-US" sz="2200" i="1" dirty="0">
                <a:latin typeface="Times New Roman" pitchFamily="18" charset="0"/>
              </a:rPr>
              <a:t>k</a:t>
            </a:r>
            <a:r>
              <a:rPr lang="en-US" sz="2200" dirty="0">
                <a:latin typeface="Times New Roman" pitchFamily="18" charset="0"/>
              </a:rPr>
              <a:t>–1)</a:t>
            </a:r>
            <a:r>
              <a:rPr lang="en-US" sz="2200" i="1" dirty="0" err="1">
                <a:latin typeface="Times New Roman" pitchFamily="18" charset="0"/>
              </a:rPr>
              <a:t>m</a:t>
            </a:r>
            <a:r>
              <a:rPr lang="en-US" sz="2200" dirty="0" err="1">
                <a:latin typeface="Times New Roman" pitchFamily="18" charset="0"/>
                <a:sym typeface="Symbol" pitchFamily="18" charset="2"/>
              </a:rPr>
              <a:t></a:t>
            </a:r>
            <a:r>
              <a:rPr lang="en-US" sz="2200" i="1" dirty="0" err="1">
                <a:latin typeface="Times New Roman" pitchFamily="18" charset="0"/>
              </a:rPr>
              <a:t>i</a:t>
            </a:r>
            <a:r>
              <a:rPr lang="en-US" sz="2200" dirty="0" err="1">
                <a:latin typeface="Times New Roman" pitchFamily="18" charset="0"/>
                <a:sym typeface="Symbol" pitchFamily="18" charset="2"/>
              </a:rPr>
              <a:t></a:t>
            </a:r>
            <a:r>
              <a:rPr lang="en-US" sz="2200" i="1" dirty="0" err="1">
                <a:latin typeface="Times New Roman" pitchFamily="18" charset="0"/>
              </a:rPr>
              <a:t>km</a:t>
            </a:r>
            <a:r>
              <a:rPr lang="ru-RU" sz="2000" dirty="0">
                <a:latin typeface="Arial" charset="0"/>
              </a:rPr>
              <a:t>. </a:t>
            </a:r>
            <a:r>
              <a:rPr lang="en-US" sz="2000" dirty="0" smtClean="0">
                <a:latin typeface="Arial" charset="0"/>
              </a:rPr>
              <a:t>Assume that the number of the equations in the system is multiple to the number of the threads</a:t>
            </a:r>
            <a:r>
              <a:rPr lang="ru-RU" sz="2000" dirty="0" smtClean="0">
                <a:latin typeface="Arial" charset="0"/>
              </a:rPr>
              <a:t>.</a:t>
            </a:r>
            <a:endParaRPr lang="ru-RU" sz="2000" dirty="0">
              <a:latin typeface="Arial" charset="0"/>
            </a:endParaRPr>
          </a:p>
          <a:p>
            <a:pPr marL="342900" indent="-342900" algn="l" eaLnBrk="0" hangingPunct="0">
              <a:spcBef>
                <a:spcPct val="20000"/>
              </a:spcBef>
              <a:buSzPct val="80000"/>
              <a:buFont typeface="Wingdings" pitchFamily="2" charset="2"/>
              <a:buChar char="q"/>
            </a:pPr>
            <a:r>
              <a:rPr lang="en-US" sz="2000" dirty="0">
                <a:latin typeface="+mn-lt"/>
              </a:rPr>
              <a:t>Within a matrix stripe </a:t>
            </a:r>
            <a:r>
              <a:rPr lang="en-US" sz="2000" dirty="0" smtClean="0">
                <a:latin typeface="+mn-lt"/>
              </a:rPr>
              <a:t>the elimination </a:t>
            </a:r>
            <a:r>
              <a:rPr lang="en-US" sz="2000" dirty="0">
                <a:latin typeface="+mn-lt"/>
              </a:rPr>
              <a:t>of the subdiagonal elements of the matrix could be organized (the </a:t>
            </a:r>
            <a:r>
              <a:rPr lang="en-US" sz="2000" i="1" dirty="0">
                <a:latin typeface="+mn-lt"/>
              </a:rPr>
              <a:t>forward phase </a:t>
            </a:r>
            <a:r>
              <a:rPr lang="en-US" sz="2000" dirty="0">
                <a:latin typeface="+mn-lt"/>
              </a:rPr>
              <a:t>of the method</a:t>
            </a:r>
            <a:r>
              <a:rPr lang="en-US" sz="2000" dirty="0" smtClean="0">
                <a:latin typeface="+mn-lt"/>
              </a:rPr>
              <a:t>): subtracting the row</a:t>
            </a:r>
            <a:r>
              <a:rPr lang="en-US" sz="2000" dirty="0" smtClean="0">
                <a:latin typeface="Arial" charset="0"/>
              </a:rPr>
              <a:t> </a:t>
            </a:r>
            <a:r>
              <a:rPr lang="ru-RU" sz="2000" i="1" dirty="0" smtClean="0">
                <a:latin typeface="Times New Roman" pitchFamily="18" charset="0"/>
              </a:rPr>
              <a:t>i</a:t>
            </a:r>
            <a:r>
              <a:rPr lang="ru-RU" sz="2000" dirty="0">
                <a:latin typeface="Arial" charset="0"/>
              </a:rPr>
              <a:t>, </a:t>
            </a:r>
            <a:r>
              <a:rPr lang="en-US" sz="2000" dirty="0" smtClean="0">
                <a:latin typeface="Arial" charset="0"/>
              </a:rPr>
              <a:t>multiplied by the constant </a:t>
            </a:r>
            <a:r>
              <a:rPr lang="en-US" sz="2000" i="1" dirty="0" smtClean="0">
                <a:latin typeface="Times New Roman" pitchFamily="18" charset="0"/>
              </a:rPr>
              <a:t>b</a:t>
            </a:r>
            <a:r>
              <a:rPr lang="en-US" sz="2000" i="1" baseline="-25000" dirty="0" smtClean="0">
                <a:latin typeface="Times New Roman" pitchFamily="18" charset="0"/>
              </a:rPr>
              <a:t>i</a:t>
            </a:r>
            <a:r>
              <a:rPr lang="en-US" sz="2000" baseline="-25000" dirty="0" smtClean="0">
                <a:latin typeface="Times New Roman" pitchFamily="18" charset="0"/>
              </a:rPr>
              <a:t>+1</a:t>
            </a:r>
            <a:r>
              <a:rPr lang="en-US" sz="2000" i="1" dirty="0" smtClean="0">
                <a:latin typeface="Times New Roman" pitchFamily="18" charset="0"/>
              </a:rPr>
              <a:t>/</a:t>
            </a:r>
            <a:r>
              <a:rPr lang="en-US" sz="2000" i="1" dirty="0" err="1" smtClean="0">
                <a:latin typeface="Times New Roman" pitchFamily="18" charset="0"/>
              </a:rPr>
              <a:t>a</a:t>
            </a:r>
            <a:r>
              <a:rPr lang="en-US" sz="2000" i="1" baseline="-25000" dirty="0" err="1" smtClean="0">
                <a:latin typeface="Times New Roman" pitchFamily="18" charset="0"/>
              </a:rPr>
              <a:t>i</a:t>
            </a:r>
            <a:r>
              <a:rPr lang="ru-RU" sz="2000" dirty="0">
                <a:latin typeface="Arial" charset="0"/>
              </a:rPr>
              <a:t>, </a:t>
            </a:r>
            <a:r>
              <a:rPr lang="en-US" sz="2000" dirty="0" smtClean="0">
                <a:latin typeface="Arial" charset="0"/>
              </a:rPr>
              <a:t>from the row </a:t>
            </a:r>
            <a:r>
              <a:rPr lang="ru-RU" sz="2000" i="1" dirty="0" smtClean="0">
                <a:latin typeface="Times New Roman" pitchFamily="18" charset="0"/>
              </a:rPr>
              <a:t>i</a:t>
            </a:r>
            <a:r>
              <a:rPr lang="ru-RU" sz="2000" dirty="0" smtClean="0">
                <a:latin typeface="Times New Roman" pitchFamily="18" charset="0"/>
              </a:rPr>
              <a:t>+1</a:t>
            </a:r>
            <a:r>
              <a:rPr lang="ru-RU" sz="2000" dirty="0" smtClean="0">
                <a:latin typeface="Arial" charset="0"/>
              </a:rPr>
              <a:t> </a:t>
            </a:r>
            <a:r>
              <a:rPr lang="en-US" sz="2000" dirty="0" smtClean="0">
                <a:latin typeface="Arial" charset="0"/>
              </a:rPr>
              <a:t>so that the resulting coefficient of the unknown </a:t>
            </a:r>
            <a:r>
              <a:rPr lang="en-US" sz="2000" i="1" dirty="0" smtClean="0">
                <a:latin typeface="Times New Roman" pitchFamily="18" charset="0"/>
              </a:rPr>
              <a:t>x</a:t>
            </a:r>
            <a:r>
              <a:rPr lang="en-US" sz="2000" i="1" baseline="-25000" dirty="0" smtClean="0">
                <a:latin typeface="Times New Roman" pitchFamily="18" charset="0"/>
              </a:rPr>
              <a:t>i</a:t>
            </a:r>
            <a:r>
              <a:rPr lang="ru-RU" sz="2000" dirty="0" smtClean="0">
                <a:latin typeface="Arial" charset="0"/>
              </a:rPr>
              <a:t> </a:t>
            </a:r>
            <a:r>
              <a:rPr lang="en-US" sz="2000" dirty="0" smtClean="0">
                <a:latin typeface="Arial" charset="0"/>
              </a:rPr>
              <a:t>in the </a:t>
            </a:r>
            <a:r>
              <a:rPr lang="ru-RU" sz="2000" dirty="0" smtClean="0">
                <a:latin typeface="Arial" charset="0"/>
              </a:rPr>
              <a:t>(</a:t>
            </a:r>
            <a:r>
              <a:rPr lang="ru-RU" sz="2000" i="1" dirty="0">
                <a:latin typeface="Times New Roman" pitchFamily="18" charset="0"/>
              </a:rPr>
              <a:t>i</a:t>
            </a:r>
            <a:r>
              <a:rPr lang="ru-RU" sz="2000" dirty="0">
                <a:latin typeface="Times New Roman" pitchFamily="18" charset="0"/>
              </a:rPr>
              <a:t>+1</a:t>
            </a:r>
            <a:r>
              <a:rPr lang="ru-RU" sz="2000" dirty="0" smtClean="0">
                <a:latin typeface="Arial" charset="0"/>
              </a:rPr>
              <a:t>)-</a:t>
            </a:r>
            <a:r>
              <a:rPr lang="en-US" sz="2000" dirty="0" err="1" smtClean="0">
                <a:latin typeface="Arial" charset="0"/>
              </a:rPr>
              <a:t>th</a:t>
            </a:r>
            <a:r>
              <a:rPr lang="en-US" sz="2000" dirty="0" smtClean="0">
                <a:latin typeface="Arial" charset="0"/>
              </a:rPr>
              <a:t> row would equal zero</a:t>
            </a:r>
            <a:endParaRPr lang="en-US" sz="2000" dirty="0">
              <a:latin typeface="Arial" charset="0"/>
            </a:endParaRPr>
          </a:p>
          <a:p>
            <a:pPr marL="342900" indent="-342900" algn="l" eaLnBrk="0" hangingPunct="0">
              <a:spcBef>
                <a:spcPct val="20000"/>
              </a:spcBef>
              <a:buSzPct val="80000"/>
              <a:buFont typeface="Wingdings" pitchFamily="2" charset="2"/>
              <a:buChar char="q"/>
            </a:pPr>
            <a:endParaRPr lang="ru-RU" sz="2000" baseline="-25000" dirty="0">
              <a:latin typeface="Times New Roman" pitchFamily="18" charset="0"/>
            </a:endParaRPr>
          </a:p>
        </p:txBody>
      </p:sp>
      <p:sp>
        <p:nvSpPr>
          <p:cNvPr id="7176" name="Rectangle 9"/>
          <p:cNvSpPr>
            <a:spLocks noChangeArrowheads="1"/>
          </p:cNvSpPr>
          <p:nvPr/>
        </p:nvSpPr>
        <p:spPr bwMode="auto">
          <a:xfrm>
            <a:off x="0" y="3314700"/>
            <a:ext cx="9906000" cy="0"/>
          </a:xfrm>
          <a:prstGeom prst="rect">
            <a:avLst/>
          </a:prstGeom>
          <a:noFill/>
          <a:ln w="9525">
            <a:noFill/>
            <a:miter lim="800000"/>
            <a:headEnd/>
            <a:tailEnd/>
          </a:ln>
        </p:spPr>
        <p:txBody>
          <a:bodyPr wrap="none" anchor="ctr">
            <a:spAutoFit/>
          </a:bodyPr>
          <a:lstStyle/>
          <a:p>
            <a:endParaRPr lang="ru-RU"/>
          </a:p>
        </p:txBody>
      </p:sp>
      <p:graphicFrame>
        <p:nvGraphicFramePr>
          <p:cNvPr id="7170" name="Object 8"/>
          <p:cNvGraphicFramePr>
            <a:graphicFrameLocks noChangeAspect="1"/>
          </p:cNvGraphicFramePr>
          <p:nvPr>
            <p:extLst>
              <p:ext uri="{D42A27DB-BD31-4B8C-83A1-F6EECF244321}">
                <p14:modId xmlns:p14="http://schemas.microsoft.com/office/powerpoint/2010/main" xmlns="" val="1252376789"/>
              </p:ext>
            </p:extLst>
          </p:nvPr>
        </p:nvGraphicFramePr>
        <p:xfrm>
          <a:off x="2000672" y="1576388"/>
          <a:ext cx="1079500" cy="358775"/>
        </p:xfrm>
        <a:graphic>
          <a:graphicData uri="http://schemas.openxmlformats.org/presentationml/2006/ole">
            <p:oleObj spid="_x0000_s7206" name="Формула" r:id="rId3" imgW="685800" imgH="228600" progId="Equation.3">
              <p:embed/>
            </p:oleObj>
          </a:graphicData>
        </a:graphic>
      </p:graphicFrame>
      <p:sp>
        <p:nvSpPr>
          <p:cNvPr id="9" name="Дата 8"/>
          <p:cNvSpPr>
            <a:spLocks noGrp="1"/>
          </p:cNvSpPr>
          <p:nvPr>
            <p:ph type="dt" sz="half" idx="10"/>
          </p:nvPr>
        </p:nvSpPr>
        <p:spPr/>
        <p:txBody>
          <a:bodyPr/>
          <a:lstStyle/>
          <a:p>
            <a:pPr>
              <a:defRPr/>
            </a:pPr>
            <a:r>
              <a:rPr lang="en-US" dirty="0" smtClean="0"/>
              <a:t>N. Novgorod, 2014.</a:t>
            </a:r>
            <a:endParaRPr lang="ru-RU" dirty="0"/>
          </a:p>
        </p:txBody>
      </p:sp>
      <p:sp>
        <p:nvSpPr>
          <p:cNvPr id="10" name="Номер слайда 9"/>
          <p:cNvSpPr>
            <a:spLocks noGrp="1"/>
          </p:cNvSpPr>
          <p:nvPr>
            <p:ph type="sldNum" sz="quarter" idx="12"/>
          </p:nvPr>
        </p:nvSpPr>
        <p:spPr/>
        <p:txBody>
          <a:bodyPr/>
          <a:lstStyle/>
          <a:p>
            <a:pPr>
              <a:defRPr/>
            </a:pPr>
            <a:fld id="{4934E5F4-6405-42E1-9C1C-B05AB0513A99}" type="slidenum">
              <a:rPr lang="ru-RU" smtClean="0"/>
              <a:pPr>
                <a:defRPr/>
              </a:pPr>
              <a:t>20</a:t>
            </a:fld>
            <a:endParaRPr lang="ru-RU" dirty="0"/>
          </a:p>
        </p:txBody>
      </p:sp>
      <p:sp>
        <p:nvSpPr>
          <p:cNvPr id="11" name="Нижний колонтитул 10"/>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Содержимое 6"/>
          <p:cNvGraphicFramePr>
            <a:graphicFrameLocks noGrp="1"/>
          </p:cNvGraphicFramePr>
          <p:nvPr>
            <p:ph idx="4294967295"/>
          </p:nvPr>
        </p:nvGraphicFramePr>
        <p:xfrm>
          <a:off x="495300" y="1196975"/>
          <a:ext cx="8915400" cy="4457700"/>
        </p:xfrm>
        <a:graphic>
          <a:graphicData uri="http://schemas.openxmlformats.org/drawingml/2006/table">
            <a:tbl>
              <a:tblPr/>
              <a:tblGrid>
                <a:gridCol w="636588"/>
                <a:gridCol w="636587"/>
                <a:gridCol w="636588"/>
                <a:gridCol w="638175"/>
                <a:gridCol w="636587"/>
                <a:gridCol w="636588"/>
                <a:gridCol w="636587"/>
                <a:gridCol w="636588"/>
                <a:gridCol w="636587"/>
                <a:gridCol w="636588"/>
                <a:gridCol w="638175"/>
                <a:gridCol w="636587"/>
                <a:gridCol w="636588"/>
                <a:gridCol w="63658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a:t>
                      </a:r>
                      <a:r>
                        <a:rPr kumimoji="0" lang="ru-RU" sz="1600" b="0" i="0" u="none" strike="noStrike" cap="none" normalizeH="0" baseline="0" smtClean="0">
                          <a:ln>
                            <a:noFill/>
                          </a:ln>
                          <a:solidFill>
                            <a:schemeClr val="tx1"/>
                          </a:solidFill>
                          <a:effectLst/>
                          <a:latin typeface="Arial" charset="0"/>
                          <a:cs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29898"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Parallel block sweep</a:t>
            </a:r>
            <a:endParaRPr lang="ru-RU" sz="2800" b="1" dirty="0">
              <a:solidFill>
                <a:schemeClr val="tx2"/>
              </a:solidFill>
              <a:latin typeface="Arial" charset="0"/>
            </a:endParaRPr>
          </a:p>
        </p:txBody>
      </p:sp>
      <p:sp>
        <p:nvSpPr>
          <p:cNvPr id="8" name="Дата 7"/>
          <p:cNvSpPr>
            <a:spLocks noGrp="1"/>
          </p:cNvSpPr>
          <p:nvPr>
            <p:ph type="dt" sz="half" idx="10"/>
          </p:nvPr>
        </p:nvSpPr>
        <p:spPr/>
        <p:txBody>
          <a:bodyPr/>
          <a:lstStyle/>
          <a:p>
            <a:pPr>
              <a:defRPr/>
            </a:pPr>
            <a:r>
              <a:rPr lang="en-US" dirty="0" smtClean="0"/>
              <a:t>N. Novgorod, 2014.</a:t>
            </a:r>
            <a:endParaRPr lang="ru-RU" dirty="0"/>
          </a:p>
        </p:txBody>
      </p:sp>
      <p:sp>
        <p:nvSpPr>
          <p:cNvPr id="9" name="Номер слайда 8"/>
          <p:cNvSpPr>
            <a:spLocks noGrp="1"/>
          </p:cNvSpPr>
          <p:nvPr>
            <p:ph type="sldNum" sz="quarter" idx="12"/>
          </p:nvPr>
        </p:nvSpPr>
        <p:spPr/>
        <p:txBody>
          <a:bodyPr/>
          <a:lstStyle/>
          <a:p>
            <a:pPr>
              <a:defRPr/>
            </a:pPr>
            <a:fld id="{4934E5F4-6405-42E1-9C1C-B05AB0513A99}" type="slidenum">
              <a:rPr lang="ru-RU" smtClean="0"/>
              <a:pPr>
                <a:defRPr/>
              </a:pPr>
              <a:t>21</a:t>
            </a:fld>
            <a:endParaRPr lang="ru-RU" dirty="0"/>
          </a:p>
        </p:txBody>
      </p:sp>
      <p:sp>
        <p:nvSpPr>
          <p:cNvPr id="10" name="Нижний колонтитул 9"/>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Содержимое 6"/>
          <p:cNvGraphicFramePr>
            <a:graphicFrameLocks noGrp="1"/>
          </p:cNvGraphicFramePr>
          <p:nvPr>
            <p:ph idx="4294967295"/>
          </p:nvPr>
        </p:nvGraphicFramePr>
        <p:xfrm>
          <a:off x="495300" y="1196975"/>
          <a:ext cx="8915400" cy="4457700"/>
        </p:xfrm>
        <a:graphic>
          <a:graphicData uri="http://schemas.openxmlformats.org/drawingml/2006/table">
            <a:tbl>
              <a:tblPr/>
              <a:tblGrid>
                <a:gridCol w="636588"/>
                <a:gridCol w="636587"/>
                <a:gridCol w="636588"/>
                <a:gridCol w="638175"/>
                <a:gridCol w="636587"/>
                <a:gridCol w="636588"/>
                <a:gridCol w="636587"/>
                <a:gridCol w="636588"/>
                <a:gridCol w="636587"/>
                <a:gridCol w="636588"/>
                <a:gridCol w="638175"/>
                <a:gridCol w="636587"/>
                <a:gridCol w="636588"/>
                <a:gridCol w="63658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a:t>
                      </a:r>
                      <a:r>
                        <a:rPr kumimoji="0" lang="ru-RU" sz="1600" b="0" i="0" u="none" strike="noStrike" cap="none" normalizeH="0" baseline="0" smtClean="0">
                          <a:ln>
                            <a:noFill/>
                          </a:ln>
                          <a:solidFill>
                            <a:schemeClr val="tx1"/>
                          </a:solidFill>
                          <a:effectLst/>
                          <a:latin typeface="Arial" charset="0"/>
                          <a:cs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a6</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d6</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30922"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Parallel block sweep</a:t>
            </a:r>
            <a:endParaRPr lang="ru-RU" sz="2800" b="1" dirty="0">
              <a:solidFill>
                <a:schemeClr val="tx2"/>
              </a:solidFill>
              <a:latin typeface="Arial" charset="0"/>
            </a:endParaRPr>
          </a:p>
        </p:txBody>
      </p:sp>
      <p:sp>
        <p:nvSpPr>
          <p:cNvPr id="8" name="Дата 7"/>
          <p:cNvSpPr>
            <a:spLocks noGrp="1"/>
          </p:cNvSpPr>
          <p:nvPr>
            <p:ph type="dt" sz="half" idx="10"/>
          </p:nvPr>
        </p:nvSpPr>
        <p:spPr/>
        <p:txBody>
          <a:bodyPr/>
          <a:lstStyle/>
          <a:p>
            <a:pPr>
              <a:defRPr/>
            </a:pPr>
            <a:r>
              <a:rPr lang="en-US" dirty="0" smtClean="0"/>
              <a:t>N. Novgorod, 2014.</a:t>
            </a:r>
            <a:endParaRPr lang="ru-RU" dirty="0"/>
          </a:p>
        </p:txBody>
      </p:sp>
      <p:sp>
        <p:nvSpPr>
          <p:cNvPr id="9" name="Номер слайда 8"/>
          <p:cNvSpPr>
            <a:spLocks noGrp="1"/>
          </p:cNvSpPr>
          <p:nvPr>
            <p:ph type="sldNum" sz="quarter" idx="12"/>
          </p:nvPr>
        </p:nvSpPr>
        <p:spPr/>
        <p:txBody>
          <a:bodyPr/>
          <a:lstStyle/>
          <a:p>
            <a:pPr>
              <a:defRPr/>
            </a:pPr>
            <a:fld id="{4934E5F4-6405-42E1-9C1C-B05AB0513A99}" type="slidenum">
              <a:rPr lang="ru-RU" smtClean="0"/>
              <a:pPr>
                <a:defRPr/>
              </a:pPr>
              <a:t>22</a:t>
            </a:fld>
            <a:endParaRPr lang="ru-RU" dirty="0"/>
          </a:p>
        </p:txBody>
      </p:sp>
      <p:sp>
        <p:nvSpPr>
          <p:cNvPr id="10" name="Нижний колонтитул 9"/>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Содержимое 6"/>
          <p:cNvGraphicFramePr>
            <a:graphicFrameLocks noGrp="1"/>
          </p:cNvGraphicFramePr>
          <p:nvPr>
            <p:ph idx="4294967295"/>
          </p:nvPr>
        </p:nvGraphicFramePr>
        <p:xfrm>
          <a:off x="495300" y="1196975"/>
          <a:ext cx="8915400" cy="4457700"/>
        </p:xfrm>
        <a:graphic>
          <a:graphicData uri="http://schemas.openxmlformats.org/drawingml/2006/table">
            <a:tbl>
              <a:tblPr/>
              <a:tblGrid>
                <a:gridCol w="636588"/>
                <a:gridCol w="636587"/>
                <a:gridCol w="636588"/>
                <a:gridCol w="638175"/>
                <a:gridCol w="636587"/>
                <a:gridCol w="636588"/>
                <a:gridCol w="636587"/>
                <a:gridCol w="636588"/>
                <a:gridCol w="636587"/>
                <a:gridCol w="636588"/>
                <a:gridCol w="638175"/>
                <a:gridCol w="636587"/>
                <a:gridCol w="636588"/>
                <a:gridCol w="63658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a:t>
                      </a:r>
                      <a:r>
                        <a:rPr kumimoji="0" lang="ru-RU" sz="1600" b="0" i="0" u="none" strike="noStrike" cap="none" normalizeH="0" baseline="0" smtClean="0">
                          <a:ln>
                            <a:noFill/>
                          </a:ln>
                          <a:solidFill>
                            <a:schemeClr val="tx1"/>
                          </a:solidFill>
                          <a:effectLst/>
                          <a:latin typeface="Arial" charset="0"/>
                          <a:cs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a6</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d6</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a7</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d7</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31946"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Parallel block sweep</a:t>
            </a:r>
            <a:endParaRPr lang="ru-RU" sz="2800" b="1" dirty="0">
              <a:solidFill>
                <a:schemeClr val="tx2"/>
              </a:solidFill>
              <a:latin typeface="Arial" charset="0"/>
            </a:endParaRPr>
          </a:p>
        </p:txBody>
      </p:sp>
      <p:sp>
        <p:nvSpPr>
          <p:cNvPr id="8" name="Дата 7"/>
          <p:cNvSpPr>
            <a:spLocks noGrp="1"/>
          </p:cNvSpPr>
          <p:nvPr>
            <p:ph type="dt" sz="half" idx="10"/>
          </p:nvPr>
        </p:nvSpPr>
        <p:spPr/>
        <p:txBody>
          <a:bodyPr/>
          <a:lstStyle/>
          <a:p>
            <a:pPr>
              <a:defRPr/>
            </a:pPr>
            <a:r>
              <a:rPr lang="en-US" dirty="0" smtClean="0"/>
              <a:t>N. Novgorod, 2014.</a:t>
            </a:r>
            <a:endParaRPr lang="ru-RU" dirty="0"/>
          </a:p>
        </p:txBody>
      </p:sp>
      <p:sp>
        <p:nvSpPr>
          <p:cNvPr id="9" name="Номер слайда 8"/>
          <p:cNvSpPr>
            <a:spLocks noGrp="1"/>
          </p:cNvSpPr>
          <p:nvPr>
            <p:ph type="sldNum" sz="quarter" idx="12"/>
          </p:nvPr>
        </p:nvSpPr>
        <p:spPr/>
        <p:txBody>
          <a:bodyPr/>
          <a:lstStyle/>
          <a:p>
            <a:pPr>
              <a:defRPr/>
            </a:pPr>
            <a:fld id="{4934E5F4-6405-42E1-9C1C-B05AB0513A99}" type="slidenum">
              <a:rPr lang="ru-RU" smtClean="0"/>
              <a:pPr>
                <a:defRPr/>
              </a:pPr>
              <a:t>23</a:t>
            </a:fld>
            <a:endParaRPr lang="ru-RU" dirty="0"/>
          </a:p>
        </p:txBody>
      </p:sp>
      <p:sp>
        <p:nvSpPr>
          <p:cNvPr id="10" name="Нижний колонтитул 9"/>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Содержимое 6"/>
          <p:cNvGraphicFramePr>
            <a:graphicFrameLocks noGrp="1"/>
          </p:cNvGraphicFramePr>
          <p:nvPr>
            <p:ph idx="4294967295"/>
          </p:nvPr>
        </p:nvGraphicFramePr>
        <p:xfrm>
          <a:off x="495300" y="1196975"/>
          <a:ext cx="8915400" cy="4457700"/>
        </p:xfrm>
        <a:graphic>
          <a:graphicData uri="http://schemas.openxmlformats.org/drawingml/2006/table">
            <a:tbl>
              <a:tblPr/>
              <a:tblGrid>
                <a:gridCol w="636588"/>
                <a:gridCol w="636587"/>
                <a:gridCol w="636588"/>
                <a:gridCol w="638175"/>
                <a:gridCol w="636587"/>
                <a:gridCol w="636588"/>
                <a:gridCol w="636587"/>
                <a:gridCol w="636588"/>
                <a:gridCol w="636587"/>
                <a:gridCol w="636588"/>
                <a:gridCol w="638175"/>
                <a:gridCol w="636587"/>
                <a:gridCol w="636588"/>
                <a:gridCol w="63658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a:t>
                      </a:r>
                      <a:r>
                        <a:rPr kumimoji="0" lang="ru-RU" sz="1600" b="0" i="0" u="none" strike="noStrike" cap="none" normalizeH="0" baseline="0" smtClean="0">
                          <a:ln>
                            <a:noFill/>
                          </a:ln>
                          <a:solidFill>
                            <a:schemeClr val="tx1"/>
                          </a:solidFill>
                          <a:effectLst/>
                          <a:latin typeface="Arial" charset="0"/>
                          <a:cs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a6</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d6</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a7</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d7</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a8</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d8</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d12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32970"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Parallel block sweep</a:t>
            </a:r>
            <a:endParaRPr lang="ru-RU" sz="2800" b="1" dirty="0">
              <a:solidFill>
                <a:schemeClr val="tx2"/>
              </a:solidFill>
              <a:latin typeface="Arial" charset="0"/>
            </a:endParaRPr>
          </a:p>
        </p:txBody>
      </p:sp>
      <p:sp>
        <p:nvSpPr>
          <p:cNvPr id="8" name="Дата 7"/>
          <p:cNvSpPr>
            <a:spLocks noGrp="1"/>
          </p:cNvSpPr>
          <p:nvPr>
            <p:ph type="dt" sz="half" idx="10"/>
          </p:nvPr>
        </p:nvSpPr>
        <p:spPr/>
        <p:txBody>
          <a:bodyPr/>
          <a:lstStyle/>
          <a:p>
            <a:pPr>
              <a:defRPr/>
            </a:pPr>
            <a:r>
              <a:rPr lang="en-US" dirty="0" smtClean="0"/>
              <a:t>N. Novgorod, 2014.</a:t>
            </a:r>
            <a:endParaRPr lang="ru-RU" dirty="0"/>
          </a:p>
        </p:txBody>
      </p:sp>
      <p:sp>
        <p:nvSpPr>
          <p:cNvPr id="9" name="Номер слайда 8"/>
          <p:cNvSpPr>
            <a:spLocks noGrp="1"/>
          </p:cNvSpPr>
          <p:nvPr>
            <p:ph type="sldNum" sz="quarter" idx="12"/>
          </p:nvPr>
        </p:nvSpPr>
        <p:spPr/>
        <p:txBody>
          <a:bodyPr/>
          <a:lstStyle/>
          <a:p>
            <a:pPr>
              <a:defRPr/>
            </a:pPr>
            <a:fld id="{4934E5F4-6405-42E1-9C1C-B05AB0513A99}" type="slidenum">
              <a:rPr lang="ru-RU" smtClean="0"/>
              <a:pPr>
                <a:defRPr/>
              </a:pPr>
              <a:t>24</a:t>
            </a:fld>
            <a:endParaRPr lang="ru-RU" dirty="0"/>
          </a:p>
        </p:txBody>
      </p:sp>
      <p:sp>
        <p:nvSpPr>
          <p:cNvPr id="10" name="Нижний колонтитул 9"/>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Parallel block sweep</a:t>
            </a:r>
            <a:endParaRPr lang="ru-RU" sz="2800" b="1" dirty="0">
              <a:solidFill>
                <a:schemeClr val="tx2"/>
              </a:solidFill>
              <a:latin typeface="Arial" charset="0"/>
            </a:endParaRPr>
          </a:p>
        </p:txBody>
      </p:sp>
      <p:sp>
        <p:nvSpPr>
          <p:cNvPr id="33798" name="Содержимое 2"/>
          <p:cNvSpPr>
            <a:spLocks/>
          </p:cNvSpPr>
          <p:nvPr/>
        </p:nvSpPr>
        <p:spPr bwMode="auto">
          <a:xfrm>
            <a:off x="495300" y="1196975"/>
            <a:ext cx="9137650" cy="4968875"/>
          </a:xfrm>
          <a:prstGeom prst="rect">
            <a:avLst/>
          </a:prstGeom>
          <a:noFill/>
          <a:ln w="9525">
            <a:noFill/>
            <a:miter lim="800000"/>
            <a:headEnd/>
            <a:tailEnd/>
          </a:ln>
        </p:spPr>
        <p:txBody>
          <a:bodyPr/>
          <a:lstStyle/>
          <a:p>
            <a:pPr marL="342900" indent="-342900" algn="l" eaLnBrk="0" hangingPunct="0">
              <a:spcBef>
                <a:spcPct val="20000"/>
              </a:spcBef>
              <a:buSzPct val="80000"/>
              <a:buFont typeface="Wingdings" pitchFamily="2" charset="2"/>
              <a:buChar char="q"/>
            </a:pPr>
            <a:r>
              <a:rPr lang="en-US" sz="2000" dirty="0">
                <a:latin typeface="+mn-lt"/>
              </a:rPr>
              <a:t>If the elimination of the subdiagonal variables by the first thread does not add any new coefficients to the matrix, the elimination of the subdiagonal variables in the other threads will lead to generation of the column of the nonzero coefficients: in all the blocks (except the </a:t>
            </a:r>
            <a:r>
              <a:rPr lang="en-US" sz="2000" dirty="0" smtClean="0">
                <a:latin typeface="+mn-lt"/>
              </a:rPr>
              <a:t>first one) </a:t>
            </a:r>
            <a:r>
              <a:rPr lang="en-US" sz="2000" dirty="0">
                <a:latin typeface="+mn-lt"/>
              </a:rPr>
              <a:t>a number of the nonzero elements in row will not change but the equations structure will </a:t>
            </a:r>
            <a:r>
              <a:rPr lang="en-US" sz="2000" dirty="0" smtClean="0">
                <a:latin typeface="+mn-lt"/>
              </a:rPr>
              <a:t>change. The elements of the right-hand side vector will also be modified.</a:t>
            </a:r>
            <a:r>
              <a:rPr lang="ru-RU" sz="2000" dirty="0" smtClean="0">
                <a:latin typeface="Arial" charset="0"/>
              </a:rPr>
              <a:t> </a:t>
            </a:r>
            <a:endParaRPr lang="ru-RU" sz="2000" dirty="0">
              <a:latin typeface="Arial" charset="0"/>
            </a:endParaRPr>
          </a:p>
          <a:p>
            <a:pPr marL="342900" indent="-342900" algn="l" eaLnBrk="0" hangingPunct="0">
              <a:spcBef>
                <a:spcPct val="20000"/>
              </a:spcBef>
              <a:buSzPct val="80000"/>
              <a:buFont typeface="Wingdings" pitchFamily="2" charset="2"/>
              <a:buChar char="q"/>
            </a:pPr>
            <a:r>
              <a:rPr lang="en-US" sz="2000" dirty="0">
                <a:latin typeface="+mn-lt"/>
              </a:rPr>
              <a:t>After that, the backward phase of the algorithm is executed: each thread eliminates the superdiagonal elements starting with the last one</a:t>
            </a:r>
            <a:r>
              <a:rPr lang="en-US" sz="2000" dirty="0" smtClean="0">
                <a:latin typeface="+mn-lt"/>
              </a:rPr>
              <a:t>.</a:t>
            </a:r>
            <a:endParaRPr lang="en-US" sz="2000" dirty="0">
              <a:latin typeface="Arial" charset="0"/>
            </a:endParaRPr>
          </a:p>
          <a:p>
            <a:pPr marL="342900" indent="-342900" algn="l" eaLnBrk="0" hangingPunct="0">
              <a:spcBef>
                <a:spcPct val="20000"/>
              </a:spcBef>
              <a:buSzPct val="80000"/>
              <a:buFont typeface="Wingdings" pitchFamily="2" charset="2"/>
              <a:buChar char="q"/>
            </a:pPr>
            <a:endParaRPr lang="ru-RU" sz="2000" baseline="-25000" dirty="0">
              <a:latin typeface="Times New Roman" pitchFamily="18" charset="0"/>
            </a:endParaRPr>
          </a:p>
        </p:txBody>
      </p:sp>
      <p:sp>
        <p:nvSpPr>
          <p:cNvPr id="33799" name="Rectangle 4"/>
          <p:cNvSpPr>
            <a:spLocks noChangeArrowheads="1"/>
          </p:cNvSpPr>
          <p:nvPr/>
        </p:nvSpPr>
        <p:spPr bwMode="auto">
          <a:xfrm>
            <a:off x="0" y="3314700"/>
            <a:ext cx="9906000" cy="0"/>
          </a:xfrm>
          <a:prstGeom prst="rect">
            <a:avLst/>
          </a:prstGeom>
          <a:noFill/>
          <a:ln w="9525">
            <a:noFill/>
            <a:miter lim="800000"/>
            <a:headEnd/>
            <a:tailEnd/>
          </a:ln>
        </p:spPr>
        <p:txBody>
          <a:bodyPr wrap="none" anchor="ctr">
            <a:spAutoFit/>
          </a:bodyPr>
          <a:lstStyle/>
          <a:p>
            <a:endParaRPr lang="ru-RU"/>
          </a:p>
        </p:txBody>
      </p:sp>
      <p:sp>
        <p:nvSpPr>
          <p:cNvPr id="8" name="Дата 7"/>
          <p:cNvSpPr>
            <a:spLocks noGrp="1"/>
          </p:cNvSpPr>
          <p:nvPr>
            <p:ph type="dt" sz="half" idx="10"/>
          </p:nvPr>
        </p:nvSpPr>
        <p:spPr/>
        <p:txBody>
          <a:bodyPr/>
          <a:lstStyle/>
          <a:p>
            <a:pPr>
              <a:defRPr/>
            </a:pPr>
            <a:r>
              <a:rPr lang="en-US" dirty="0" smtClean="0"/>
              <a:t>N. Novgorod, 2014.</a:t>
            </a:r>
            <a:endParaRPr lang="ru-RU" dirty="0"/>
          </a:p>
        </p:txBody>
      </p:sp>
      <p:sp>
        <p:nvSpPr>
          <p:cNvPr id="9" name="Номер слайда 8"/>
          <p:cNvSpPr>
            <a:spLocks noGrp="1"/>
          </p:cNvSpPr>
          <p:nvPr>
            <p:ph type="sldNum" sz="quarter" idx="12"/>
          </p:nvPr>
        </p:nvSpPr>
        <p:spPr/>
        <p:txBody>
          <a:bodyPr/>
          <a:lstStyle/>
          <a:p>
            <a:pPr>
              <a:defRPr/>
            </a:pPr>
            <a:fld id="{4934E5F4-6405-42E1-9C1C-B05AB0513A99}" type="slidenum">
              <a:rPr lang="ru-RU" smtClean="0"/>
              <a:pPr>
                <a:defRPr/>
              </a:pPr>
              <a:t>25</a:t>
            </a:fld>
            <a:endParaRPr lang="ru-RU" dirty="0"/>
          </a:p>
        </p:txBody>
      </p:sp>
      <p:sp>
        <p:nvSpPr>
          <p:cNvPr id="10" name="Нижний колонтитул 9"/>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Содержимое 6"/>
          <p:cNvGraphicFramePr>
            <a:graphicFrameLocks noGrp="1"/>
          </p:cNvGraphicFramePr>
          <p:nvPr>
            <p:ph idx="4294967295"/>
          </p:nvPr>
        </p:nvGraphicFramePr>
        <p:xfrm>
          <a:off x="495300" y="1196975"/>
          <a:ext cx="8915400" cy="4457700"/>
        </p:xfrm>
        <a:graphic>
          <a:graphicData uri="http://schemas.openxmlformats.org/drawingml/2006/table">
            <a:tbl>
              <a:tblPr/>
              <a:tblGrid>
                <a:gridCol w="636588"/>
                <a:gridCol w="636587"/>
                <a:gridCol w="636588"/>
                <a:gridCol w="638175"/>
                <a:gridCol w="636587"/>
                <a:gridCol w="636588"/>
                <a:gridCol w="636587"/>
                <a:gridCol w="636588"/>
                <a:gridCol w="636587"/>
                <a:gridCol w="636588"/>
                <a:gridCol w="638175"/>
                <a:gridCol w="636587"/>
                <a:gridCol w="636588"/>
                <a:gridCol w="63658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a:t>
                      </a:r>
                      <a:r>
                        <a:rPr kumimoji="0" lang="ru-RU" sz="1600" b="0" i="0" u="none" strike="noStrike" cap="none" normalizeH="0" baseline="0" smtClean="0">
                          <a:ln>
                            <a:noFill/>
                          </a:ln>
                          <a:solidFill>
                            <a:schemeClr val="tx1"/>
                          </a:solidFill>
                          <a:effectLst/>
                          <a:latin typeface="Arial" charset="0"/>
                          <a:cs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a3</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g3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d3</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a6</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d6</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f7</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a7</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g7 </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d7</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a8</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d8</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f11</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a11</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d11</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d12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35018"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Parallel block sweep</a:t>
            </a:r>
            <a:endParaRPr lang="ru-RU" sz="2800" b="1" dirty="0">
              <a:solidFill>
                <a:schemeClr val="tx2"/>
              </a:solidFill>
              <a:latin typeface="Arial" charset="0"/>
            </a:endParaRPr>
          </a:p>
        </p:txBody>
      </p:sp>
      <p:sp>
        <p:nvSpPr>
          <p:cNvPr id="8" name="Дата 7"/>
          <p:cNvSpPr>
            <a:spLocks noGrp="1"/>
          </p:cNvSpPr>
          <p:nvPr>
            <p:ph type="dt" sz="half" idx="10"/>
          </p:nvPr>
        </p:nvSpPr>
        <p:spPr/>
        <p:txBody>
          <a:bodyPr/>
          <a:lstStyle/>
          <a:p>
            <a:pPr>
              <a:defRPr/>
            </a:pPr>
            <a:r>
              <a:rPr lang="en-US" dirty="0" smtClean="0"/>
              <a:t>N. Novgorod, 2014.</a:t>
            </a:r>
            <a:endParaRPr lang="ru-RU" dirty="0"/>
          </a:p>
        </p:txBody>
      </p:sp>
      <p:sp>
        <p:nvSpPr>
          <p:cNvPr id="9" name="Номер слайда 8"/>
          <p:cNvSpPr>
            <a:spLocks noGrp="1"/>
          </p:cNvSpPr>
          <p:nvPr>
            <p:ph type="sldNum" sz="quarter" idx="12"/>
          </p:nvPr>
        </p:nvSpPr>
        <p:spPr/>
        <p:txBody>
          <a:bodyPr/>
          <a:lstStyle/>
          <a:p>
            <a:pPr>
              <a:defRPr/>
            </a:pPr>
            <a:fld id="{4934E5F4-6405-42E1-9C1C-B05AB0513A99}" type="slidenum">
              <a:rPr lang="ru-RU" smtClean="0"/>
              <a:pPr>
                <a:defRPr/>
              </a:pPr>
              <a:t>26</a:t>
            </a:fld>
            <a:endParaRPr lang="ru-RU" dirty="0"/>
          </a:p>
        </p:txBody>
      </p:sp>
      <p:sp>
        <p:nvSpPr>
          <p:cNvPr id="10" name="Нижний колонтитул 9"/>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Содержимое 6"/>
          <p:cNvGraphicFramePr>
            <a:graphicFrameLocks noGrp="1"/>
          </p:cNvGraphicFramePr>
          <p:nvPr>
            <p:ph idx="4294967295"/>
          </p:nvPr>
        </p:nvGraphicFramePr>
        <p:xfrm>
          <a:off x="495300" y="1196975"/>
          <a:ext cx="8915400" cy="4457700"/>
        </p:xfrm>
        <a:graphic>
          <a:graphicData uri="http://schemas.openxmlformats.org/drawingml/2006/table">
            <a:tbl>
              <a:tblPr/>
              <a:tblGrid>
                <a:gridCol w="636588"/>
                <a:gridCol w="636587"/>
                <a:gridCol w="636588"/>
                <a:gridCol w="638175"/>
                <a:gridCol w="636587"/>
                <a:gridCol w="636588"/>
                <a:gridCol w="636587"/>
                <a:gridCol w="636588"/>
                <a:gridCol w="636587"/>
                <a:gridCol w="636588"/>
                <a:gridCol w="638175"/>
                <a:gridCol w="636587"/>
                <a:gridCol w="636588"/>
                <a:gridCol w="63658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a:t>
                      </a:r>
                      <a:r>
                        <a:rPr kumimoji="0" lang="ru-RU" sz="1600" b="0" i="0" u="none" strike="noStrike" cap="none" normalizeH="0" baseline="0" smtClean="0">
                          <a:ln>
                            <a:noFill/>
                          </a:ln>
                          <a:solidFill>
                            <a:schemeClr val="tx1"/>
                          </a:solidFill>
                          <a:effectLst/>
                          <a:latin typeface="Arial" charset="0"/>
                          <a:cs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a2</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g2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d2</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a3</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g3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d3</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f6</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a6</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g6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d6</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f7</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a7</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g7 </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d7</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a8</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d8</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f10</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a10</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d10</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f11</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a11</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d11</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d12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36042"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Parallel block sweep</a:t>
            </a:r>
            <a:endParaRPr lang="ru-RU" sz="2800" b="1" dirty="0">
              <a:solidFill>
                <a:schemeClr val="tx2"/>
              </a:solidFill>
              <a:latin typeface="Arial" charset="0"/>
            </a:endParaRPr>
          </a:p>
        </p:txBody>
      </p:sp>
      <p:sp>
        <p:nvSpPr>
          <p:cNvPr id="8" name="Дата 7"/>
          <p:cNvSpPr>
            <a:spLocks noGrp="1"/>
          </p:cNvSpPr>
          <p:nvPr>
            <p:ph type="dt" sz="half" idx="10"/>
          </p:nvPr>
        </p:nvSpPr>
        <p:spPr/>
        <p:txBody>
          <a:bodyPr/>
          <a:lstStyle/>
          <a:p>
            <a:pPr>
              <a:defRPr/>
            </a:pPr>
            <a:r>
              <a:rPr lang="en-US" dirty="0" smtClean="0"/>
              <a:t>N. Novgorod, 2014.</a:t>
            </a:r>
            <a:endParaRPr lang="ru-RU" dirty="0"/>
          </a:p>
        </p:txBody>
      </p:sp>
      <p:sp>
        <p:nvSpPr>
          <p:cNvPr id="9" name="Номер слайда 8"/>
          <p:cNvSpPr>
            <a:spLocks noGrp="1"/>
          </p:cNvSpPr>
          <p:nvPr>
            <p:ph type="sldNum" sz="quarter" idx="12"/>
          </p:nvPr>
        </p:nvSpPr>
        <p:spPr/>
        <p:txBody>
          <a:bodyPr/>
          <a:lstStyle/>
          <a:p>
            <a:pPr>
              <a:defRPr/>
            </a:pPr>
            <a:fld id="{4934E5F4-6405-42E1-9C1C-B05AB0513A99}" type="slidenum">
              <a:rPr lang="ru-RU" smtClean="0"/>
              <a:pPr>
                <a:defRPr/>
              </a:pPr>
              <a:t>27</a:t>
            </a:fld>
            <a:endParaRPr lang="ru-RU" dirty="0"/>
          </a:p>
        </p:txBody>
      </p:sp>
      <p:sp>
        <p:nvSpPr>
          <p:cNvPr id="10" name="Нижний колонтитул 9"/>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Содержимое 6"/>
          <p:cNvGraphicFramePr>
            <a:graphicFrameLocks noGrp="1"/>
          </p:cNvGraphicFramePr>
          <p:nvPr>
            <p:ph idx="4294967295"/>
          </p:nvPr>
        </p:nvGraphicFramePr>
        <p:xfrm>
          <a:off x="495300" y="1196975"/>
          <a:ext cx="8915400" cy="4457700"/>
        </p:xfrm>
        <a:graphic>
          <a:graphicData uri="http://schemas.openxmlformats.org/drawingml/2006/table">
            <a:tbl>
              <a:tblPr/>
              <a:tblGrid>
                <a:gridCol w="636588"/>
                <a:gridCol w="636587"/>
                <a:gridCol w="636588"/>
                <a:gridCol w="638175"/>
                <a:gridCol w="636587"/>
                <a:gridCol w="636588"/>
                <a:gridCol w="636587"/>
                <a:gridCol w="636588"/>
                <a:gridCol w="636587"/>
                <a:gridCol w="636588"/>
                <a:gridCol w="638175"/>
                <a:gridCol w="636587"/>
                <a:gridCol w="636588"/>
                <a:gridCol w="63658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a:t>
                      </a:r>
                      <a:r>
                        <a:rPr kumimoji="0" lang="ru-RU" sz="1600" b="0" i="0" u="none" strike="noStrike" cap="none" normalizeH="0" baseline="0" smtClean="0">
                          <a:ln>
                            <a:noFill/>
                          </a:ln>
                          <a:solidFill>
                            <a:srgbClr val="0000FA"/>
                          </a:solidFill>
                          <a:effectLst/>
                          <a:latin typeface="Arial" charset="0"/>
                          <a:cs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g1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d1</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a2</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g2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d2</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a3</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g3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d3</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b5</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a5</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g5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d5</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f6</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a6</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g6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d6</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f7</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a7</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g7 </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d7</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a8</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d8</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b9</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a9</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d9</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f10</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a10</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d10</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f11</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a11</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d11</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d12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37066"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Parallel block sweep</a:t>
            </a:r>
            <a:endParaRPr lang="ru-RU" sz="2800" b="1" dirty="0">
              <a:solidFill>
                <a:schemeClr val="tx2"/>
              </a:solidFill>
              <a:latin typeface="Arial" charset="0"/>
            </a:endParaRPr>
          </a:p>
        </p:txBody>
      </p:sp>
      <p:sp>
        <p:nvSpPr>
          <p:cNvPr id="8" name="Дата 7"/>
          <p:cNvSpPr>
            <a:spLocks noGrp="1"/>
          </p:cNvSpPr>
          <p:nvPr>
            <p:ph type="dt" sz="half" idx="10"/>
          </p:nvPr>
        </p:nvSpPr>
        <p:spPr/>
        <p:txBody>
          <a:bodyPr/>
          <a:lstStyle/>
          <a:p>
            <a:pPr>
              <a:defRPr/>
            </a:pPr>
            <a:r>
              <a:rPr lang="en-US" dirty="0" smtClean="0"/>
              <a:t>N. Novgorod, 2014.</a:t>
            </a:r>
            <a:endParaRPr lang="ru-RU" dirty="0"/>
          </a:p>
        </p:txBody>
      </p:sp>
      <p:sp>
        <p:nvSpPr>
          <p:cNvPr id="9" name="Номер слайда 8"/>
          <p:cNvSpPr>
            <a:spLocks noGrp="1"/>
          </p:cNvSpPr>
          <p:nvPr>
            <p:ph type="sldNum" sz="quarter" idx="12"/>
          </p:nvPr>
        </p:nvSpPr>
        <p:spPr/>
        <p:txBody>
          <a:bodyPr/>
          <a:lstStyle/>
          <a:p>
            <a:pPr>
              <a:defRPr/>
            </a:pPr>
            <a:fld id="{4934E5F4-6405-42E1-9C1C-B05AB0513A99}" type="slidenum">
              <a:rPr lang="ru-RU" smtClean="0"/>
              <a:pPr>
                <a:defRPr/>
              </a:pPr>
              <a:t>28</a:t>
            </a:fld>
            <a:endParaRPr lang="ru-RU" dirty="0"/>
          </a:p>
        </p:txBody>
      </p:sp>
      <p:sp>
        <p:nvSpPr>
          <p:cNvPr id="10" name="Нижний колонтитул 9"/>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Parallel block sweep</a:t>
            </a:r>
            <a:endParaRPr lang="ru-RU" sz="2800" b="1" dirty="0">
              <a:solidFill>
                <a:schemeClr val="tx2"/>
              </a:solidFill>
              <a:latin typeface="Arial" charset="0"/>
            </a:endParaRPr>
          </a:p>
        </p:txBody>
      </p:sp>
      <p:sp>
        <p:nvSpPr>
          <p:cNvPr id="37894" name="Содержимое 2"/>
          <p:cNvSpPr>
            <a:spLocks/>
          </p:cNvSpPr>
          <p:nvPr/>
        </p:nvSpPr>
        <p:spPr bwMode="auto">
          <a:xfrm>
            <a:off x="495300" y="1196975"/>
            <a:ext cx="9137650" cy="4968875"/>
          </a:xfrm>
          <a:prstGeom prst="rect">
            <a:avLst/>
          </a:prstGeom>
          <a:noFill/>
          <a:ln w="9525">
            <a:noFill/>
            <a:miter lim="800000"/>
            <a:headEnd/>
            <a:tailEnd/>
          </a:ln>
        </p:spPr>
        <p:txBody>
          <a:bodyPr/>
          <a:lstStyle/>
          <a:p>
            <a:pPr marL="342900" indent="-342900" algn="l" eaLnBrk="0" hangingPunct="0">
              <a:spcBef>
                <a:spcPct val="20000"/>
              </a:spcBef>
              <a:buSzPct val="80000"/>
              <a:buFont typeface="Wingdings" pitchFamily="2" charset="2"/>
              <a:buChar char="q"/>
            </a:pPr>
            <a:r>
              <a:rPr lang="en-US" sz="2000" dirty="0">
                <a:latin typeface="+mn-lt"/>
              </a:rPr>
              <a:t>After the backward phase completion, the matrix becomes a block one. Eliminate the inner rows of every </a:t>
            </a:r>
            <a:r>
              <a:rPr lang="en-US" sz="2000" dirty="0" smtClean="0">
                <a:latin typeface="+mn-lt"/>
              </a:rPr>
              <a:t>stripe. </a:t>
            </a:r>
            <a:r>
              <a:rPr lang="en-US" sz="2000" dirty="0">
                <a:latin typeface="+mn-lt"/>
              </a:rPr>
              <a:t>As a result, an equations system relative to a part of initial unknowns is derived</a:t>
            </a:r>
            <a:r>
              <a:rPr lang="en-US" sz="2000" dirty="0" smtClean="0">
                <a:latin typeface="+mn-lt"/>
              </a:rPr>
              <a:t>.</a:t>
            </a:r>
            <a:r>
              <a:rPr lang="ru-RU" sz="2000" dirty="0" smtClean="0">
                <a:latin typeface="Arial" charset="0"/>
              </a:rPr>
              <a:t> </a:t>
            </a:r>
            <a:endParaRPr lang="en-US" sz="2000" dirty="0">
              <a:latin typeface="Arial" charset="0"/>
            </a:endParaRPr>
          </a:p>
          <a:p>
            <a:pPr marL="342900" indent="-342900" algn="l" eaLnBrk="0" hangingPunct="0">
              <a:spcBef>
                <a:spcPct val="20000"/>
              </a:spcBef>
              <a:buSzPct val="80000"/>
              <a:buFont typeface="Wingdings" pitchFamily="2" charset="2"/>
              <a:buChar char="q"/>
            </a:pPr>
            <a:endParaRPr lang="en-US" sz="2000" dirty="0">
              <a:latin typeface="Arial" charset="0"/>
            </a:endParaRPr>
          </a:p>
          <a:p>
            <a:pPr marL="342900" indent="-342900" algn="l" eaLnBrk="0" hangingPunct="0">
              <a:spcBef>
                <a:spcPct val="20000"/>
              </a:spcBef>
              <a:buSzPct val="80000"/>
              <a:buFont typeface="Wingdings" pitchFamily="2" charset="2"/>
              <a:buChar char="q"/>
            </a:pPr>
            <a:endParaRPr lang="ru-RU" sz="2000" baseline="-25000" dirty="0">
              <a:latin typeface="Times New Roman" pitchFamily="18" charset="0"/>
            </a:endParaRPr>
          </a:p>
        </p:txBody>
      </p:sp>
      <p:sp>
        <p:nvSpPr>
          <p:cNvPr id="37895" name="Rectangle 4"/>
          <p:cNvSpPr>
            <a:spLocks noChangeArrowheads="1"/>
          </p:cNvSpPr>
          <p:nvPr/>
        </p:nvSpPr>
        <p:spPr bwMode="auto">
          <a:xfrm>
            <a:off x="0" y="3314700"/>
            <a:ext cx="9906000" cy="0"/>
          </a:xfrm>
          <a:prstGeom prst="rect">
            <a:avLst/>
          </a:prstGeom>
          <a:noFill/>
          <a:ln w="9525">
            <a:noFill/>
            <a:miter lim="800000"/>
            <a:headEnd/>
            <a:tailEnd/>
          </a:ln>
        </p:spPr>
        <p:txBody>
          <a:bodyPr wrap="none" anchor="ctr">
            <a:spAutoFit/>
          </a:bodyPr>
          <a:lstStyle/>
          <a:p>
            <a:endParaRPr lang="ru-RU"/>
          </a:p>
        </p:txBody>
      </p:sp>
      <p:sp>
        <p:nvSpPr>
          <p:cNvPr id="8" name="Дата 7"/>
          <p:cNvSpPr>
            <a:spLocks noGrp="1"/>
          </p:cNvSpPr>
          <p:nvPr>
            <p:ph type="dt" sz="half" idx="10"/>
          </p:nvPr>
        </p:nvSpPr>
        <p:spPr/>
        <p:txBody>
          <a:bodyPr/>
          <a:lstStyle/>
          <a:p>
            <a:pPr>
              <a:defRPr/>
            </a:pPr>
            <a:r>
              <a:rPr lang="en-US" dirty="0" smtClean="0"/>
              <a:t>N. Novgorod, 2014.</a:t>
            </a:r>
            <a:endParaRPr lang="ru-RU" dirty="0"/>
          </a:p>
        </p:txBody>
      </p:sp>
      <p:sp>
        <p:nvSpPr>
          <p:cNvPr id="9" name="Номер слайда 8"/>
          <p:cNvSpPr>
            <a:spLocks noGrp="1"/>
          </p:cNvSpPr>
          <p:nvPr>
            <p:ph type="sldNum" sz="quarter" idx="12"/>
          </p:nvPr>
        </p:nvSpPr>
        <p:spPr/>
        <p:txBody>
          <a:bodyPr/>
          <a:lstStyle/>
          <a:p>
            <a:pPr>
              <a:defRPr/>
            </a:pPr>
            <a:fld id="{4934E5F4-6405-42E1-9C1C-B05AB0513A99}" type="slidenum">
              <a:rPr lang="ru-RU" smtClean="0"/>
              <a:pPr>
                <a:defRPr/>
              </a:pPr>
              <a:t>29</a:t>
            </a:fld>
            <a:endParaRPr lang="ru-RU" dirty="0"/>
          </a:p>
        </p:txBody>
      </p:sp>
      <p:sp>
        <p:nvSpPr>
          <p:cNvPr id="10" name="Нижний колонтитул 9"/>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graphicFrame>
        <p:nvGraphicFramePr>
          <p:cNvPr id="11" name="Содержимое 6"/>
          <p:cNvGraphicFramePr>
            <a:graphicFrameLocks noGrp="1"/>
          </p:cNvGraphicFramePr>
          <p:nvPr>
            <p:ph idx="4294967295"/>
          </p:nvPr>
        </p:nvGraphicFramePr>
        <p:xfrm>
          <a:off x="881038" y="2214553"/>
          <a:ext cx="8529662" cy="4023360"/>
        </p:xfrm>
        <a:graphic>
          <a:graphicData uri="http://schemas.openxmlformats.org/drawingml/2006/table">
            <a:tbl>
              <a:tblPr/>
              <a:tblGrid>
                <a:gridCol w="609045"/>
                <a:gridCol w="609044"/>
                <a:gridCol w="609045"/>
                <a:gridCol w="610564"/>
                <a:gridCol w="609044"/>
                <a:gridCol w="609045"/>
                <a:gridCol w="609044"/>
                <a:gridCol w="609045"/>
                <a:gridCol w="609044"/>
                <a:gridCol w="609045"/>
                <a:gridCol w="610564"/>
                <a:gridCol w="609044"/>
                <a:gridCol w="609045"/>
                <a:gridCol w="609044"/>
              </a:tblGrid>
              <a:tr h="28667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A"/>
                          </a:solidFill>
                          <a:effectLst/>
                          <a:latin typeface="Arial" charset="0"/>
                          <a:cs typeface="Arial" charset="0"/>
                        </a:rPr>
                        <a:t>a</a:t>
                      </a:r>
                      <a:r>
                        <a:rPr kumimoji="0" lang="ru-RU" sz="1600" b="0" i="0" u="none" strike="noStrike" cap="none" normalizeH="0" baseline="0" dirty="0" smtClean="0">
                          <a:ln>
                            <a:noFill/>
                          </a:ln>
                          <a:solidFill>
                            <a:srgbClr val="0000FA"/>
                          </a:solidFill>
                          <a:effectLst/>
                          <a:latin typeface="Arial" charset="0"/>
                          <a:cs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g1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A"/>
                          </a:solidFill>
                          <a:effectLst/>
                          <a:latin typeface="Arial" charset="0"/>
                          <a:cs typeface="Arial" charset="0"/>
                        </a:rPr>
                        <a:t>d1</a:t>
                      </a:r>
                      <a:endParaRPr kumimoji="0" lang="ru-RU" sz="1600" b="0" i="0" u="none" strike="noStrike" cap="none" normalizeH="0" baseline="0" dirty="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r h="286677">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86677">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86677">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6677">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b5</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a5</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g5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d5</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86677">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86677">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86677">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a8</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d8</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6677">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b9</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a9</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d9</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86677">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86677">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286677">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CC0099"/>
                          </a:solidFill>
                          <a:effectLst/>
                          <a:latin typeface="Arial" charset="0"/>
                          <a:cs typeface="Arial" charset="0"/>
                        </a:rPr>
                        <a:t>d12</a:t>
                      </a:r>
                      <a:endParaRPr kumimoji="0" lang="ru-RU" sz="1600" b="0" i="0" u="none" strike="noStrike" cap="none" normalizeH="0" baseline="0" dirty="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Заголовок 1"/>
          <p:cNvSpPr>
            <a:spLocks noGrp="1"/>
          </p:cNvSpPr>
          <p:nvPr>
            <p:ph type="title"/>
          </p:nvPr>
        </p:nvSpPr>
        <p:spPr/>
        <p:txBody>
          <a:bodyPr/>
          <a:lstStyle/>
          <a:p>
            <a:r>
              <a:rPr lang="en-US" sz="2800" dirty="0"/>
              <a:t>Problem statement</a:t>
            </a:r>
            <a:endParaRPr lang="ru-RU" sz="2800" dirty="0" smtClean="0"/>
          </a:p>
        </p:txBody>
      </p:sp>
      <p:sp>
        <p:nvSpPr>
          <p:cNvPr id="1031" name="Содержимое 2"/>
          <p:cNvSpPr>
            <a:spLocks noGrp="1"/>
          </p:cNvSpPr>
          <p:nvPr>
            <p:ph idx="1"/>
          </p:nvPr>
        </p:nvSpPr>
        <p:spPr>
          <a:xfrm>
            <a:off x="495300" y="1196975"/>
            <a:ext cx="9137650" cy="4968875"/>
          </a:xfrm>
        </p:spPr>
        <p:txBody>
          <a:bodyPr/>
          <a:lstStyle/>
          <a:p>
            <a:r>
              <a:rPr lang="en-US" sz="2000" dirty="0"/>
              <a:t>Let us consider the system of </a:t>
            </a:r>
            <a:r>
              <a:rPr lang="en-US" sz="2000" i="1" dirty="0">
                <a:latin typeface="Times New Roman" pitchFamily="18" charset="0"/>
              </a:rPr>
              <a:t>n</a:t>
            </a:r>
            <a:r>
              <a:rPr lang="ru-RU" sz="2000" dirty="0">
                <a:latin typeface="Times New Roman" pitchFamily="18" charset="0"/>
              </a:rPr>
              <a:t> </a:t>
            </a:r>
            <a:r>
              <a:rPr lang="en-US" sz="2000" dirty="0"/>
              <a:t>linear algebraic equations in the form of</a:t>
            </a:r>
            <a:r>
              <a:rPr lang="ru-RU" sz="2000" dirty="0"/>
              <a:t> </a:t>
            </a:r>
          </a:p>
          <a:p>
            <a:endParaRPr lang="ru-RU" sz="2000" dirty="0"/>
          </a:p>
          <a:p>
            <a:endParaRPr lang="ru-RU" sz="2000" dirty="0"/>
          </a:p>
          <a:p>
            <a:endParaRPr lang="ru-RU" sz="2000" dirty="0"/>
          </a:p>
          <a:p>
            <a:endParaRPr lang="en-US" sz="2000" dirty="0" smtClean="0"/>
          </a:p>
          <a:p>
            <a:endParaRPr lang="ru-RU" sz="2000" dirty="0"/>
          </a:p>
          <a:p>
            <a:r>
              <a:rPr lang="en-US" sz="2000" dirty="0"/>
              <a:t>In the matrix form the system may be written as</a:t>
            </a:r>
            <a:r>
              <a:rPr lang="ru-RU" sz="2000" dirty="0"/>
              <a:t/>
            </a:r>
            <a:br>
              <a:rPr lang="ru-RU" sz="2000" dirty="0"/>
            </a:br>
            <a:r>
              <a:rPr lang="ru-RU" sz="2000" dirty="0"/>
              <a:t>				</a:t>
            </a:r>
            <a:r>
              <a:rPr lang="en-US" i="1" dirty="0" err="1">
                <a:latin typeface="Times New Roman" pitchFamily="18" charset="0"/>
              </a:rPr>
              <a:t>Ax</a:t>
            </a:r>
            <a:r>
              <a:rPr lang="en-US" dirty="0" err="1">
                <a:latin typeface="Times New Roman" pitchFamily="18" charset="0"/>
                <a:sym typeface="Symbol" pitchFamily="18" charset="2"/>
              </a:rPr>
              <a:t></a:t>
            </a:r>
            <a:r>
              <a:rPr lang="en-US" i="1" dirty="0" err="1">
                <a:latin typeface="Times New Roman" pitchFamily="18" charset="0"/>
              </a:rPr>
              <a:t>b</a:t>
            </a:r>
            <a:endParaRPr lang="ru-RU" i="1" dirty="0">
              <a:latin typeface="Times New Roman" pitchFamily="18" charset="0"/>
            </a:endParaRPr>
          </a:p>
          <a:p>
            <a:r>
              <a:rPr lang="en-US" sz="2200" i="1" dirty="0">
                <a:latin typeface="Times New Roman" pitchFamily="18" charset="0"/>
              </a:rPr>
              <a:t>A</a:t>
            </a:r>
            <a:r>
              <a:rPr lang="en-US" sz="2200" dirty="0">
                <a:latin typeface="Times New Roman" pitchFamily="18" charset="0"/>
                <a:sym typeface="Symbol" pitchFamily="18" charset="2"/>
              </a:rPr>
              <a:t></a:t>
            </a:r>
            <a:r>
              <a:rPr lang="en-US" sz="2200" dirty="0">
                <a:latin typeface="Times New Roman" pitchFamily="18" charset="0"/>
              </a:rPr>
              <a:t>(</a:t>
            </a:r>
            <a:r>
              <a:rPr lang="en-US" sz="2200" i="1" dirty="0" err="1">
                <a:latin typeface="Times New Roman" pitchFamily="18" charset="0"/>
              </a:rPr>
              <a:t>a</a:t>
            </a:r>
            <a:r>
              <a:rPr lang="en-US" sz="2200" i="1" baseline="-25000" dirty="0" err="1">
                <a:latin typeface="Times New Roman" pitchFamily="18" charset="0"/>
              </a:rPr>
              <a:t>ij</a:t>
            </a:r>
            <a:r>
              <a:rPr lang="en-US" sz="2200" dirty="0">
                <a:latin typeface="Times New Roman" pitchFamily="18" charset="0"/>
              </a:rPr>
              <a:t>)</a:t>
            </a:r>
            <a:r>
              <a:rPr lang="ru-RU" sz="2000" dirty="0"/>
              <a:t> </a:t>
            </a:r>
            <a:r>
              <a:rPr lang="en-US" sz="2000" dirty="0"/>
              <a:t>is a real matrix of size </a:t>
            </a:r>
            <a:r>
              <a:rPr lang="en-US" sz="2200" i="1" dirty="0" err="1">
                <a:latin typeface="Times New Roman" pitchFamily="18" charset="0"/>
              </a:rPr>
              <a:t>n</a:t>
            </a:r>
            <a:r>
              <a:rPr lang="en-US" sz="2200" dirty="0" err="1">
                <a:latin typeface="Times New Roman" pitchFamily="18" charset="0"/>
              </a:rPr>
              <a:t>×</a:t>
            </a:r>
            <a:r>
              <a:rPr lang="en-US" sz="2200" i="1" dirty="0" err="1">
                <a:latin typeface="Times New Roman" pitchFamily="18" charset="0"/>
              </a:rPr>
              <a:t>n</a:t>
            </a:r>
            <a:r>
              <a:rPr lang="ru-RU" sz="2200" dirty="0">
                <a:latin typeface="Times New Roman" pitchFamily="18" charset="0"/>
              </a:rPr>
              <a:t>; </a:t>
            </a:r>
            <a:r>
              <a:rPr lang="en-US" sz="2200" i="1" dirty="0">
                <a:latin typeface="Times New Roman" pitchFamily="18" charset="0"/>
              </a:rPr>
              <a:t>b</a:t>
            </a:r>
            <a:r>
              <a:rPr lang="ru-RU" sz="2200" dirty="0">
                <a:latin typeface="Times New Roman" pitchFamily="18" charset="0"/>
              </a:rPr>
              <a:t> </a:t>
            </a:r>
            <a:r>
              <a:rPr lang="en-US" sz="2200" dirty="0">
                <a:latin typeface="Times New Roman" pitchFamily="18" charset="0"/>
              </a:rPr>
              <a:t>and</a:t>
            </a:r>
            <a:r>
              <a:rPr lang="ru-RU" sz="2200" dirty="0">
                <a:latin typeface="Times New Roman" pitchFamily="18" charset="0"/>
              </a:rPr>
              <a:t> </a:t>
            </a:r>
            <a:r>
              <a:rPr lang="en-US" sz="2200" i="1" dirty="0">
                <a:latin typeface="Times New Roman" pitchFamily="18" charset="0"/>
              </a:rPr>
              <a:t>x</a:t>
            </a:r>
            <a:r>
              <a:rPr lang="ru-RU" sz="2200" i="1" dirty="0">
                <a:latin typeface="Times New Roman" pitchFamily="18" charset="0"/>
              </a:rPr>
              <a:t> </a:t>
            </a:r>
            <a:r>
              <a:rPr lang="en-US" sz="2000" dirty="0">
                <a:sym typeface="Symbol" pitchFamily="18" charset="2"/>
              </a:rPr>
              <a:t>are the vectors of </a:t>
            </a:r>
            <a:r>
              <a:rPr lang="en-US" sz="2200" i="1" dirty="0">
                <a:latin typeface="Times New Roman" pitchFamily="18" charset="0"/>
              </a:rPr>
              <a:t>n</a:t>
            </a:r>
            <a:r>
              <a:rPr lang="ru-RU" sz="2000" dirty="0"/>
              <a:t> </a:t>
            </a:r>
            <a:r>
              <a:rPr lang="en-US" sz="2000" dirty="0"/>
              <a:t>elements</a:t>
            </a:r>
            <a:r>
              <a:rPr lang="ru-RU" sz="2000" dirty="0"/>
              <a:t>.. </a:t>
            </a:r>
          </a:p>
          <a:p>
            <a:r>
              <a:rPr lang="en-US" sz="2000" dirty="0"/>
              <a:t>We will search a value of the vector </a:t>
            </a:r>
            <a:r>
              <a:rPr lang="en-US" sz="2000" i="1" dirty="0">
                <a:latin typeface="Times New Roman" pitchFamily="18" charset="0"/>
              </a:rPr>
              <a:t>x </a:t>
            </a:r>
            <a:r>
              <a:rPr lang="en-US" sz="2000" dirty="0"/>
              <a:t>of the unknowns such</a:t>
            </a:r>
            <a:r>
              <a:rPr lang="ru-RU" sz="2000" dirty="0"/>
              <a:t> </a:t>
            </a:r>
            <a:r>
              <a:rPr lang="en-US" sz="2000" dirty="0"/>
              <a:t>that all the equations in the system hold.</a:t>
            </a:r>
            <a:r>
              <a:rPr lang="ru-RU" sz="2000" dirty="0"/>
              <a:t> </a:t>
            </a:r>
            <a:endParaRPr lang="en-US" sz="2000" dirty="0"/>
          </a:p>
        </p:txBody>
      </p:sp>
      <p:sp>
        <p:nvSpPr>
          <p:cNvPr id="1032" name="Rectangle 9"/>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graphicFrame>
        <p:nvGraphicFramePr>
          <p:cNvPr id="1026" name="Object 8"/>
          <p:cNvGraphicFramePr>
            <a:graphicFrameLocks noChangeAspect="1"/>
          </p:cNvGraphicFramePr>
          <p:nvPr/>
        </p:nvGraphicFramePr>
        <p:xfrm>
          <a:off x="2649538" y="1700213"/>
          <a:ext cx="3743325" cy="1555750"/>
        </p:xfrm>
        <a:graphic>
          <a:graphicData uri="http://schemas.openxmlformats.org/presentationml/2006/ole">
            <p:oleObj spid="_x0000_s1060" name="Формула" r:id="rId3" imgW="2197100" imgH="914400" progId="Equation.3">
              <p:embed/>
            </p:oleObj>
          </a:graphicData>
        </a:graphic>
      </p:graphicFrame>
      <p:sp>
        <p:nvSpPr>
          <p:cNvPr id="9" name="Дата 8"/>
          <p:cNvSpPr>
            <a:spLocks noGrp="1"/>
          </p:cNvSpPr>
          <p:nvPr>
            <p:ph type="dt" sz="half" idx="10"/>
          </p:nvPr>
        </p:nvSpPr>
        <p:spPr/>
        <p:txBody>
          <a:bodyPr/>
          <a:lstStyle/>
          <a:p>
            <a:pPr>
              <a:defRPr/>
            </a:pPr>
            <a:r>
              <a:rPr lang="en-US" dirty="0" smtClean="0"/>
              <a:t>N. Novgorod, 2014.</a:t>
            </a:r>
            <a:endParaRPr lang="ru-RU" dirty="0"/>
          </a:p>
        </p:txBody>
      </p:sp>
      <p:sp>
        <p:nvSpPr>
          <p:cNvPr id="10" name="Номер слайда 9"/>
          <p:cNvSpPr>
            <a:spLocks noGrp="1"/>
          </p:cNvSpPr>
          <p:nvPr>
            <p:ph type="sldNum" sz="quarter" idx="12"/>
          </p:nvPr>
        </p:nvSpPr>
        <p:spPr/>
        <p:txBody>
          <a:bodyPr/>
          <a:lstStyle/>
          <a:p>
            <a:pPr>
              <a:defRPr/>
            </a:pPr>
            <a:fld id="{4934E5F4-6405-42E1-9C1C-B05AB0513A99}" type="slidenum">
              <a:rPr lang="ru-RU" smtClean="0"/>
              <a:pPr>
                <a:defRPr/>
              </a:pPr>
              <a:t>3</a:t>
            </a:fld>
            <a:endParaRPr lang="ru-RU" dirty="0"/>
          </a:p>
        </p:txBody>
      </p:sp>
      <p:sp>
        <p:nvSpPr>
          <p:cNvPr id="11" name="Нижний колонтитул 10"/>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1"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Parallel block sweep</a:t>
            </a:r>
            <a:endParaRPr lang="ru-RU" sz="2800" b="1" dirty="0">
              <a:solidFill>
                <a:schemeClr val="tx2"/>
              </a:solidFill>
              <a:latin typeface="Arial" charset="0"/>
            </a:endParaRPr>
          </a:p>
        </p:txBody>
      </p:sp>
      <p:sp>
        <p:nvSpPr>
          <p:cNvPr id="39942" name="Содержимое 2"/>
          <p:cNvSpPr>
            <a:spLocks/>
          </p:cNvSpPr>
          <p:nvPr/>
        </p:nvSpPr>
        <p:spPr bwMode="auto">
          <a:xfrm>
            <a:off x="495300" y="1196975"/>
            <a:ext cx="9137650" cy="4968875"/>
          </a:xfrm>
          <a:prstGeom prst="rect">
            <a:avLst/>
          </a:prstGeom>
          <a:noFill/>
          <a:ln w="9525">
            <a:noFill/>
            <a:miter lim="800000"/>
            <a:headEnd/>
            <a:tailEnd/>
          </a:ln>
        </p:spPr>
        <p:txBody>
          <a:bodyPr/>
          <a:lstStyle/>
          <a:p>
            <a:pPr marL="342900" indent="-342900" algn="l" eaLnBrk="0" hangingPunct="0">
              <a:spcBef>
                <a:spcPct val="20000"/>
              </a:spcBef>
              <a:buSzPct val="80000"/>
              <a:buFont typeface="Wingdings" pitchFamily="2" charset="2"/>
              <a:buChar char="q"/>
            </a:pPr>
            <a:r>
              <a:rPr lang="en-US" sz="2000" dirty="0">
                <a:latin typeface="+mn-lt"/>
              </a:rPr>
              <a:t>Such system contains 2</a:t>
            </a:r>
            <a:r>
              <a:rPr lang="en-US" sz="2000" i="1" dirty="0">
                <a:latin typeface="+mn-lt"/>
              </a:rPr>
              <a:t>p</a:t>
            </a:r>
            <a:r>
              <a:rPr lang="en-US" sz="2000" dirty="0">
                <a:latin typeface="+mn-lt"/>
              </a:rPr>
              <a:t> equations and is tridiagonal. It could be solved by the sequential sweep method. After this system is solved, the values of the unknowns on the boundaries of the data division stripes will become known. Then, the values of the inner variables could be determined during one step</a:t>
            </a:r>
            <a:r>
              <a:rPr lang="en-US" sz="2000" dirty="0" smtClean="0">
                <a:latin typeface="+mn-lt"/>
              </a:rPr>
              <a:t>.</a:t>
            </a:r>
            <a:endParaRPr lang="ru-RU" sz="2000" dirty="0" smtClean="0">
              <a:latin typeface="Arial" charset="0"/>
            </a:endParaRPr>
          </a:p>
          <a:p>
            <a:pPr marL="342900" indent="-342900" algn="l" eaLnBrk="0" hangingPunct="0">
              <a:spcBef>
                <a:spcPct val="20000"/>
              </a:spcBef>
              <a:buSzPct val="80000"/>
              <a:buFont typeface="Wingdings" pitchFamily="2" charset="2"/>
              <a:buChar char="q"/>
            </a:pPr>
            <a:r>
              <a:rPr lang="en-US" sz="2000" dirty="0">
                <a:latin typeface="+mn-lt"/>
              </a:rPr>
              <a:t>The described method of parallelization already gives us the good results. However, a better strategy for the elimination of the unknowns may be </a:t>
            </a:r>
            <a:r>
              <a:rPr lang="en-US" sz="2000" dirty="0" smtClean="0">
                <a:latin typeface="+mn-lt"/>
              </a:rPr>
              <a:t>used.</a:t>
            </a:r>
            <a:r>
              <a:rPr lang="ru-RU" sz="2000" dirty="0" smtClean="0">
                <a:latin typeface="Arial" charset="0"/>
              </a:rPr>
              <a:t> </a:t>
            </a:r>
          </a:p>
          <a:p>
            <a:pPr marL="342900" indent="-342900" algn="l" eaLnBrk="0" hangingPunct="0">
              <a:spcBef>
                <a:spcPct val="20000"/>
              </a:spcBef>
              <a:buSzPct val="80000"/>
              <a:buFont typeface="Wingdings" pitchFamily="2" charset="2"/>
              <a:buChar char="q"/>
            </a:pPr>
            <a:r>
              <a:rPr lang="en-US" sz="2000" dirty="0">
                <a:latin typeface="+mn-lt"/>
              </a:rPr>
              <a:t>The forward phase of a new algorithm is the </a:t>
            </a:r>
            <a:r>
              <a:rPr lang="en-US" sz="2000" dirty="0" smtClean="0">
                <a:latin typeface="+mn-lt"/>
              </a:rPr>
              <a:t>same.</a:t>
            </a:r>
          </a:p>
          <a:p>
            <a:pPr marL="342900" indent="-342900" algn="l" eaLnBrk="0" hangingPunct="0">
              <a:spcBef>
                <a:spcPct val="20000"/>
              </a:spcBef>
              <a:buSzPct val="80000"/>
              <a:buFont typeface="Wingdings" pitchFamily="2" charset="2"/>
              <a:buChar char="q"/>
            </a:pPr>
            <a:r>
              <a:rPr lang="en-US" sz="2000" dirty="0" smtClean="0">
                <a:latin typeface="+mn-lt"/>
              </a:rPr>
              <a:t>The backward phase: </a:t>
            </a:r>
            <a:r>
              <a:rPr lang="en-US" sz="2000" dirty="0">
                <a:latin typeface="+mn-lt"/>
              </a:rPr>
              <a:t>every thread eliminates superdiagonal elements starting with its last but one element and finishing in the last one for the previous thread</a:t>
            </a:r>
            <a:r>
              <a:rPr lang="en-US" sz="2000" dirty="0" smtClean="0">
                <a:latin typeface="+mn-lt"/>
              </a:rPr>
              <a:t>.</a:t>
            </a:r>
            <a:endParaRPr lang="en-US" sz="2000" dirty="0">
              <a:latin typeface="Arial" charset="0"/>
            </a:endParaRPr>
          </a:p>
          <a:p>
            <a:pPr marL="342900" indent="-342900" algn="l" eaLnBrk="0" hangingPunct="0">
              <a:spcBef>
                <a:spcPct val="20000"/>
              </a:spcBef>
              <a:buSzPct val="80000"/>
              <a:buFont typeface="Wingdings" pitchFamily="2" charset="2"/>
              <a:buChar char="q"/>
            </a:pPr>
            <a:endParaRPr lang="en-US" sz="2000" dirty="0">
              <a:latin typeface="Arial" charset="0"/>
            </a:endParaRPr>
          </a:p>
          <a:p>
            <a:pPr marL="342900" indent="-342900" algn="l" eaLnBrk="0" hangingPunct="0">
              <a:spcBef>
                <a:spcPct val="20000"/>
              </a:spcBef>
              <a:buSzPct val="80000"/>
              <a:buFont typeface="Wingdings" pitchFamily="2" charset="2"/>
              <a:buChar char="q"/>
            </a:pPr>
            <a:endParaRPr lang="ru-RU" sz="2000" baseline="-25000" dirty="0">
              <a:latin typeface="Times New Roman" pitchFamily="18" charset="0"/>
            </a:endParaRPr>
          </a:p>
        </p:txBody>
      </p:sp>
      <p:sp>
        <p:nvSpPr>
          <p:cNvPr id="39943" name="Rectangle 4"/>
          <p:cNvSpPr>
            <a:spLocks noChangeArrowheads="1"/>
          </p:cNvSpPr>
          <p:nvPr/>
        </p:nvSpPr>
        <p:spPr bwMode="auto">
          <a:xfrm>
            <a:off x="0" y="3314700"/>
            <a:ext cx="9906000" cy="0"/>
          </a:xfrm>
          <a:prstGeom prst="rect">
            <a:avLst/>
          </a:prstGeom>
          <a:noFill/>
          <a:ln w="9525">
            <a:noFill/>
            <a:miter lim="800000"/>
            <a:headEnd/>
            <a:tailEnd/>
          </a:ln>
        </p:spPr>
        <p:txBody>
          <a:bodyPr wrap="none" anchor="ctr">
            <a:spAutoFit/>
          </a:bodyPr>
          <a:lstStyle/>
          <a:p>
            <a:endParaRPr lang="ru-RU"/>
          </a:p>
        </p:txBody>
      </p:sp>
      <p:sp>
        <p:nvSpPr>
          <p:cNvPr id="8" name="Дата 7"/>
          <p:cNvSpPr>
            <a:spLocks noGrp="1"/>
          </p:cNvSpPr>
          <p:nvPr>
            <p:ph type="dt" sz="half" idx="10"/>
          </p:nvPr>
        </p:nvSpPr>
        <p:spPr/>
        <p:txBody>
          <a:bodyPr/>
          <a:lstStyle/>
          <a:p>
            <a:pPr>
              <a:defRPr/>
            </a:pPr>
            <a:r>
              <a:rPr lang="en-US" dirty="0" smtClean="0"/>
              <a:t>N. Novgorod, 2014.</a:t>
            </a:r>
            <a:endParaRPr lang="ru-RU" dirty="0"/>
          </a:p>
        </p:txBody>
      </p:sp>
      <p:sp>
        <p:nvSpPr>
          <p:cNvPr id="9" name="Номер слайда 8"/>
          <p:cNvSpPr>
            <a:spLocks noGrp="1"/>
          </p:cNvSpPr>
          <p:nvPr>
            <p:ph type="sldNum" sz="quarter" idx="12"/>
          </p:nvPr>
        </p:nvSpPr>
        <p:spPr/>
        <p:txBody>
          <a:bodyPr/>
          <a:lstStyle/>
          <a:p>
            <a:pPr>
              <a:defRPr/>
            </a:pPr>
            <a:fld id="{4934E5F4-6405-42E1-9C1C-B05AB0513A99}" type="slidenum">
              <a:rPr lang="ru-RU" smtClean="0"/>
              <a:pPr>
                <a:defRPr/>
              </a:pPr>
              <a:t>30</a:t>
            </a:fld>
            <a:endParaRPr lang="ru-RU" dirty="0"/>
          </a:p>
        </p:txBody>
      </p:sp>
      <p:sp>
        <p:nvSpPr>
          <p:cNvPr id="10" name="Нижний колонтитул 9"/>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Содержимое 6"/>
          <p:cNvGraphicFramePr>
            <a:graphicFrameLocks noGrp="1"/>
          </p:cNvGraphicFramePr>
          <p:nvPr>
            <p:ph idx="4294967295"/>
          </p:nvPr>
        </p:nvGraphicFramePr>
        <p:xfrm>
          <a:off x="495300" y="1196975"/>
          <a:ext cx="8915400" cy="4457700"/>
        </p:xfrm>
        <a:graphic>
          <a:graphicData uri="http://schemas.openxmlformats.org/drawingml/2006/table">
            <a:tbl>
              <a:tblPr/>
              <a:tblGrid>
                <a:gridCol w="636588"/>
                <a:gridCol w="636587"/>
                <a:gridCol w="636588"/>
                <a:gridCol w="638175"/>
                <a:gridCol w="636587"/>
                <a:gridCol w="636588"/>
                <a:gridCol w="636587"/>
                <a:gridCol w="636588"/>
                <a:gridCol w="636587"/>
                <a:gridCol w="636588"/>
                <a:gridCol w="638175"/>
                <a:gridCol w="636587"/>
                <a:gridCol w="636588"/>
                <a:gridCol w="63658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a:t>
                      </a:r>
                      <a:r>
                        <a:rPr kumimoji="0" lang="ru-RU" sz="1600" b="0" i="0" u="none" strike="noStrike" cap="none" normalizeH="0" baseline="0" smtClean="0">
                          <a:ln>
                            <a:noFill/>
                          </a:ln>
                          <a:solidFill>
                            <a:schemeClr val="tx1"/>
                          </a:solidFill>
                          <a:effectLst/>
                          <a:latin typeface="Arial" charset="0"/>
                          <a:cs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a6</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d6</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a7</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d7</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a8</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d8</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d12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42186"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Parallel block </a:t>
            </a:r>
            <a:r>
              <a:rPr lang="en-US" sz="2800" b="1" dirty="0" smtClean="0">
                <a:solidFill>
                  <a:schemeClr val="tx2"/>
                </a:solidFill>
                <a:latin typeface="Arial" charset="0"/>
              </a:rPr>
              <a:t>sweep </a:t>
            </a:r>
            <a:r>
              <a:rPr lang="ru-RU" sz="2800" b="1" dirty="0" smtClean="0">
                <a:solidFill>
                  <a:schemeClr val="tx2"/>
                </a:solidFill>
                <a:latin typeface="Arial" charset="0"/>
              </a:rPr>
              <a:t>(</a:t>
            </a:r>
            <a:r>
              <a:rPr lang="en-US" sz="2800" b="1" dirty="0" smtClean="0">
                <a:solidFill>
                  <a:schemeClr val="tx2"/>
                </a:solidFill>
                <a:latin typeface="Arial" charset="0"/>
              </a:rPr>
              <a:t>variant </a:t>
            </a:r>
            <a:r>
              <a:rPr lang="ru-RU" sz="2800" b="1" dirty="0" smtClean="0">
                <a:solidFill>
                  <a:schemeClr val="tx2"/>
                </a:solidFill>
                <a:latin typeface="Arial" charset="0"/>
              </a:rPr>
              <a:t>2</a:t>
            </a:r>
            <a:r>
              <a:rPr lang="ru-RU" sz="2800" b="1" dirty="0">
                <a:solidFill>
                  <a:schemeClr val="tx2"/>
                </a:solidFill>
                <a:latin typeface="Arial" charset="0"/>
              </a:rPr>
              <a:t>)</a:t>
            </a:r>
          </a:p>
        </p:txBody>
      </p:sp>
      <p:sp>
        <p:nvSpPr>
          <p:cNvPr id="8" name="Дата 7"/>
          <p:cNvSpPr>
            <a:spLocks noGrp="1"/>
          </p:cNvSpPr>
          <p:nvPr>
            <p:ph type="dt" sz="half" idx="10"/>
          </p:nvPr>
        </p:nvSpPr>
        <p:spPr/>
        <p:txBody>
          <a:bodyPr/>
          <a:lstStyle/>
          <a:p>
            <a:pPr>
              <a:defRPr/>
            </a:pPr>
            <a:r>
              <a:rPr lang="en-US" dirty="0" smtClean="0"/>
              <a:t>N. Novgorod, 2014.</a:t>
            </a:r>
            <a:endParaRPr lang="ru-RU" dirty="0"/>
          </a:p>
        </p:txBody>
      </p:sp>
      <p:sp>
        <p:nvSpPr>
          <p:cNvPr id="9" name="Номер слайда 8"/>
          <p:cNvSpPr>
            <a:spLocks noGrp="1"/>
          </p:cNvSpPr>
          <p:nvPr>
            <p:ph type="sldNum" sz="quarter" idx="12"/>
          </p:nvPr>
        </p:nvSpPr>
        <p:spPr/>
        <p:txBody>
          <a:bodyPr/>
          <a:lstStyle/>
          <a:p>
            <a:pPr>
              <a:defRPr/>
            </a:pPr>
            <a:fld id="{4934E5F4-6405-42E1-9C1C-B05AB0513A99}" type="slidenum">
              <a:rPr lang="ru-RU" smtClean="0"/>
              <a:pPr>
                <a:defRPr/>
              </a:pPr>
              <a:t>31</a:t>
            </a:fld>
            <a:endParaRPr lang="ru-RU" dirty="0"/>
          </a:p>
        </p:txBody>
      </p:sp>
      <p:sp>
        <p:nvSpPr>
          <p:cNvPr id="10" name="Нижний колонтитул 9"/>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0488" name="Group 200"/>
          <p:cNvGraphicFramePr>
            <a:graphicFrameLocks noGrp="1"/>
          </p:cNvGraphicFramePr>
          <p:nvPr>
            <p:ph idx="4294967295"/>
          </p:nvPr>
        </p:nvGraphicFramePr>
        <p:xfrm>
          <a:off x="495300" y="1196975"/>
          <a:ext cx="8915400" cy="4457700"/>
        </p:xfrm>
        <a:graphic>
          <a:graphicData uri="http://schemas.openxmlformats.org/drawingml/2006/table">
            <a:tbl>
              <a:tblPr/>
              <a:tblGrid>
                <a:gridCol w="636588"/>
                <a:gridCol w="636587"/>
                <a:gridCol w="636588"/>
                <a:gridCol w="638175"/>
                <a:gridCol w="636587"/>
                <a:gridCol w="636588"/>
                <a:gridCol w="636587"/>
                <a:gridCol w="636588"/>
                <a:gridCol w="636587"/>
                <a:gridCol w="636588"/>
                <a:gridCol w="638175"/>
                <a:gridCol w="636587"/>
                <a:gridCol w="636588"/>
                <a:gridCol w="63658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a:t>
                      </a:r>
                      <a:r>
                        <a:rPr kumimoji="0" lang="ru-RU" sz="1600" b="0" i="0" u="none" strike="noStrike" cap="none" normalizeH="0" baseline="0" smtClean="0">
                          <a:ln>
                            <a:noFill/>
                          </a:ln>
                          <a:solidFill>
                            <a:schemeClr val="tx1"/>
                          </a:solidFill>
                          <a:effectLst/>
                          <a:latin typeface="Arial" charset="0"/>
                          <a:cs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g2</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d2</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f6</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a6</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g6</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d6</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a7</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d7</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a8</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d8</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d9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f10</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g10</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d10</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d12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43210"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Parallel block sweep </a:t>
            </a:r>
            <a:r>
              <a:rPr lang="ru-RU" sz="2800" b="1" dirty="0">
                <a:solidFill>
                  <a:schemeClr val="tx2"/>
                </a:solidFill>
                <a:latin typeface="Arial" charset="0"/>
              </a:rPr>
              <a:t>(</a:t>
            </a:r>
            <a:r>
              <a:rPr lang="en-US" sz="2800" b="1" dirty="0">
                <a:solidFill>
                  <a:schemeClr val="tx2"/>
                </a:solidFill>
                <a:latin typeface="Arial" charset="0"/>
              </a:rPr>
              <a:t>variant </a:t>
            </a:r>
            <a:r>
              <a:rPr lang="ru-RU" sz="2800" b="1" dirty="0">
                <a:solidFill>
                  <a:schemeClr val="tx2"/>
                </a:solidFill>
                <a:latin typeface="Arial" charset="0"/>
              </a:rPr>
              <a:t>2)</a:t>
            </a:r>
          </a:p>
        </p:txBody>
      </p:sp>
      <p:sp>
        <p:nvSpPr>
          <p:cNvPr id="7" name="Дата 6"/>
          <p:cNvSpPr>
            <a:spLocks noGrp="1"/>
          </p:cNvSpPr>
          <p:nvPr>
            <p:ph type="dt" sz="half" idx="10"/>
          </p:nvPr>
        </p:nvSpPr>
        <p:spPr/>
        <p:txBody>
          <a:bodyPr/>
          <a:lstStyle/>
          <a:p>
            <a:pPr>
              <a:defRPr/>
            </a:pPr>
            <a:r>
              <a:rPr lang="en-US" dirty="0" smtClean="0"/>
              <a:t>N. Novgorod, 2014.</a:t>
            </a:r>
            <a:endParaRPr lang="ru-RU" dirty="0"/>
          </a:p>
        </p:txBody>
      </p:sp>
      <p:sp>
        <p:nvSpPr>
          <p:cNvPr id="8" name="Номер слайда 7"/>
          <p:cNvSpPr>
            <a:spLocks noGrp="1"/>
          </p:cNvSpPr>
          <p:nvPr>
            <p:ph type="sldNum" sz="quarter" idx="12"/>
          </p:nvPr>
        </p:nvSpPr>
        <p:spPr/>
        <p:txBody>
          <a:bodyPr/>
          <a:lstStyle/>
          <a:p>
            <a:pPr>
              <a:defRPr/>
            </a:pPr>
            <a:fld id="{4934E5F4-6405-42E1-9C1C-B05AB0513A99}" type="slidenum">
              <a:rPr lang="ru-RU" smtClean="0"/>
              <a:pPr>
                <a:defRPr/>
              </a:pPr>
              <a:t>32</a:t>
            </a:fld>
            <a:endParaRPr lang="ru-RU" dirty="0"/>
          </a:p>
        </p:txBody>
      </p:sp>
      <p:sp>
        <p:nvSpPr>
          <p:cNvPr id="9" name="Нижний колонтитул 8"/>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1314" name="Group 2"/>
          <p:cNvGraphicFramePr>
            <a:graphicFrameLocks noGrp="1"/>
          </p:cNvGraphicFramePr>
          <p:nvPr>
            <p:ph idx="4294967295"/>
          </p:nvPr>
        </p:nvGraphicFramePr>
        <p:xfrm>
          <a:off x="495300" y="1196975"/>
          <a:ext cx="8915400" cy="4457700"/>
        </p:xfrm>
        <a:graphic>
          <a:graphicData uri="http://schemas.openxmlformats.org/drawingml/2006/table">
            <a:tbl>
              <a:tblPr/>
              <a:tblGrid>
                <a:gridCol w="636588"/>
                <a:gridCol w="636587"/>
                <a:gridCol w="636588"/>
                <a:gridCol w="638175"/>
                <a:gridCol w="636587"/>
                <a:gridCol w="636588"/>
                <a:gridCol w="636587"/>
                <a:gridCol w="636588"/>
                <a:gridCol w="636587"/>
                <a:gridCol w="636588"/>
                <a:gridCol w="638175"/>
                <a:gridCol w="636587"/>
                <a:gridCol w="636588"/>
                <a:gridCol w="63658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a:t>
                      </a:r>
                      <a:r>
                        <a:rPr kumimoji="0" lang="ru-RU" sz="1600" b="0" i="0" u="none" strike="noStrike" cap="none" normalizeH="0" baseline="0" smtClean="0">
                          <a:ln>
                            <a:noFill/>
                          </a:ln>
                          <a:solidFill>
                            <a:schemeClr val="tx1"/>
                          </a:solidFill>
                          <a:effectLst/>
                          <a:latin typeface="Arial" charset="0"/>
                          <a:cs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g1</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d1</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g2</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d2</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d4</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b5</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g5</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d5</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f6</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a6</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g6</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d6</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a7</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d7</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a8</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d8</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b9</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g9</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d9</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f10</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g10</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d10</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d12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44234"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Parallel block sweep </a:t>
            </a:r>
            <a:r>
              <a:rPr lang="ru-RU" sz="2800" b="1" dirty="0">
                <a:solidFill>
                  <a:schemeClr val="tx2"/>
                </a:solidFill>
                <a:latin typeface="Arial" charset="0"/>
              </a:rPr>
              <a:t>(</a:t>
            </a:r>
            <a:r>
              <a:rPr lang="en-US" sz="2800" b="1" dirty="0">
                <a:solidFill>
                  <a:schemeClr val="tx2"/>
                </a:solidFill>
                <a:latin typeface="Arial" charset="0"/>
              </a:rPr>
              <a:t>variant </a:t>
            </a:r>
            <a:r>
              <a:rPr lang="ru-RU" sz="2800" b="1" dirty="0">
                <a:solidFill>
                  <a:schemeClr val="tx2"/>
                </a:solidFill>
                <a:latin typeface="Arial" charset="0"/>
              </a:rPr>
              <a:t>2)</a:t>
            </a:r>
          </a:p>
        </p:txBody>
      </p:sp>
      <p:sp>
        <p:nvSpPr>
          <p:cNvPr id="7" name="Дата 6"/>
          <p:cNvSpPr>
            <a:spLocks noGrp="1"/>
          </p:cNvSpPr>
          <p:nvPr>
            <p:ph type="dt" sz="half" idx="10"/>
          </p:nvPr>
        </p:nvSpPr>
        <p:spPr/>
        <p:txBody>
          <a:bodyPr/>
          <a:lstStyle/>
          <a:p>
            <a:pPr>
              <a:defRPr/>
            </a:pPr>
            <a:r>
              <a:rPr lang="en-US" dirty="0" smtClean="0"/>
              <a:t>N. Novgorod, 2014.</a:t>
            </a:r>
            <a:endParaRPr lang="ru-RU" dirty="0"/>
          </a:p>
        </p:txBody>
      </p:sp>
      <p:sp>
        <p:nvSpPr>
          <p:cNvPr id="8" name="Номер слайда 7"/>
          <p:cNvSpPr>
            <a:spLocks noGrp="1"/>
          </p:cNvSpPr>
          <p:nvPr>
            <p:ph type="sldNum" sz="quarter" idx="12"/>
          </p:nvPr>
        </p:nvSpPr>
        <p:spPr/>
        <p:txBody>
          <a:bodyPr/>
          <a:lstStyle/>
          <a:p>
            <a:pPr>
              <a:defRPr/>
            </a:pPr>
            <a:fld id="{4934E5F4-6405-42E1-9C1C-B05AB0513A99}" type="slidenum">
              <a:rPr lang="ru-RU" smtClean="0"/>
              <a:pPr>
                <a:defRPr/>
              </a:pPr>
              <a:t>33</a:t>
            </a:fld>
            <a:endParaRPr lang="ru-RU" dirty="0"/>
          </a:p>
        </p:txBody>
      </p:sp>
      <p:sp>
        <p:nvSpPr>
          <p:cNvPr id="9" name="Нижний колонтитул 8"/>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2338" name="Group 2"/>
          <p:cNvGraphicFramePr>
            <a:graphicFrameLocks noGrp="1"/>
          </p:cNvGraphicFramePr>
          <p:nvPr>
            <p:ph idx="4294967295"/>
          </p:nvPr>
        </p:nvGraphicFramePr>
        <p:xfrm>
          <a:off x="495300" y="1196975"/>
          <a:ext cx="8915400" cy="4457700"/>
        </p:xfrm>
        <a:graphic>
          <a:graphicData uri="http://schemas.openxmlformats.org/drawingml/2006/table">
            <a:tbl>
              <a:tblPr/>
              <a:tblGrid>
                <a:gridCol w="636588"/>
                <a:gridCol w="636587"/>
                <a:gridCol w="636588"/>
                <a:gridCol w="638175"/>
                <a:gridCol w="636587"/>
                <a:gridCol w="636588"/>
                <a:gridCol w="636587"/>
                <a:gridCol w="636588"/>
                <a:gridCol w="636587"/>
                <a:gridCol w="636588"/>
                <a:gridCol w="638175"/>
                <a:gridCol w="636587"/>
                <a:gridCol w="636588"/>
                <a:gridCol w="63658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a:t>
                      </a:r>
                      <a:r>
                        <a:rPr kumimoji="0" lang="ru-RU" sz="1600" b="0" i="0" u="none" strike="noStrike" cap="none" normalizeH="0" baseline="0" smtClean="0">
                          <a:ln>
                            <a:noFill/>
                          </a:ln>
                          <a:solidFill>
                            <a:schemeClr val="tx1"/>
                          </a:solidFill>
                          <a:effectLst/>
                          <a:latin typeface="Arial" charset="0"/>
                          <a:cs typeface="Arial"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g1</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d1</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g2</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d2</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d3</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a4</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g5</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d4</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b5</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g5</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d5</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f6</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a6</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g6</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d6</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a7</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d7</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a8</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g8</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d8</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b9</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g9</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d9</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f10</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a10</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g10</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FA"/>
                          </a:solidFill>
                          <a:effectLst/>
                          <a:latin typeface="Arial" charset="0"/>
                          <a:cs typeface="Arial" charset="0"/>
                        </a:rPr>
                        <a:t>d10</a:t>
                      </a:r>
                      <a:endParaRPr kumimoji="0" lang="ru-RU" sz="1600" b="0" i="0" u="none" strike="noStrike" cap="none" normalizeH="0" baseline="0" smtClean="0">
                        <a:ln>
                          <a:noFill/>
                        </a:ln>
                        <a:solidFill>
                          <a:srgbClr val="0000FA"/>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d11</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a12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CC0099"/>
                          </a:solidFill>
                          <a:effectLst/>
                          <a:latin typeface="Arial" charset="0"/>
                          <a:cs typeface="Arial" charset="0"/>
                        </a:rPr>
                        <a:t>d12</a:t>
                      </a:r>
                      <a:endParaRPr kumimoji="0" lang="ru-RU" sz="1600" b="0" i="0" u="none" strike="noStrike" cap="none" normalizeH="0" baseline="0" smtClean="0">
                        <a:ln>
                          <a:noFill/>
                        </a:ln>
                        <a:solidFill>
                          <a:srgbClr val="CC0099"/>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45258"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Parallel block sweep </a:t>
            </a:r>
            <a:r>
              <a:rPr lang="ru-RU" sz="2800" b="1" dirty="0">
                <a:solidFill>
                  <a:schemeClr val="tx2"/>
                </a:solidFill>
                <a:latin typeface="Arial" charset="0"/>
              </a:rPr>
              <a:t>(</a:t>
            </a:r>
            <a:r>
              <a:rPr lang="en-US" sz="2800" b="1" dirty="0">
                <a:solidFill>
                  <a:schemeClr val="tx2"/>
                </a:solidFill>
                <a:latin typeface="Arial" charset="0"/>
              </a:rPr>
              <a:t>variant </a:t>
            </a:r>
            <a:r>
              <a:rPr lang="ru-RU" sz="2800" b="1" dirty="0">
                <a:solidFill>
                  <a:schemeClr val="tx2"/>
                </a:solidFill>
                <a:latin typeface="Arial" charset="0"/>
              </a:rPr>
              <a:t>2)</a:t>
            </a:r>
          </a:p>
        </p:txBody>
      </p:sp>
      <p:sp>
        <p:nvSpPr>
          <p:cNvPr id="7" name="Дата 6"/>
          <p:cNvSpPr>
            <a:spLocks noGrp="1"/>
          </p:cNvSpPr>
          <p:nvPr>
            <p:ph type="dt" sz="half" idx="10"/>
          </p:nvPr>
        </p:nvSpPr>
        <p:spPr/>
        <p:txBody>
          <a:bodyPr/>
          <a:lstStyle/>
          <a:p>
            <a:pPr>
              <a:defRPr/>
            </a:pPr>
            <a:r>
              <a:rPr lang="en-US" dirty="0" smtClean="0"/>
              <a:t>N. Novgorod, 2014.</a:t>
            </a:r>
            <a:endParaRPr lang="ru-RU" dirty="0"/>
          </a:p>
        </p:txBody>
      </p:sp>
      <p:sp>
        <p:nvSpPr>
          <p:cNvPr id="8" name="Номер слайда 7"/>
          <p:cNvSpPr>
            <a:spLocks noGrp="1"/>
          </p:cNvSpPr>
          <p:nvPr>
            <p:ph type="sldNum" sz="quarter" idx="12"/>
          </p:nvPr>
        </p:nvSpPr>
        <p:spPr/>
        <p:txBody>
          <a:bodyPr/>
          <a:lstStyle/>
          <a:p>
            <a:pPr>
              <a:defRPr/>
            </a:pPr>
            <a:fld id="{4934E5F4-6405-42E1-9C1C-B05AB0513A99}" type="slidenum">
              <a:rPr lang="ru-RU" smtClean="0"/>
              <a:pPr>
                <a:defRPr/>
              </a:pPr>
              <a:t>34</a:t>
            </a:fld>
            <a:endParaRPr lang="ru-RU" dirty="0"/>
          </a:p>
        </p:txBody>
      </p:sp>
      <p:sp>
        <p:nvSpPr>
          <p:cNvPr id="9" name="Нижний колонтитул 8"/>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5"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Parallel block sweep </a:t>
            </a:r>
            <a:r>
              <a:rPr lang="ru-RU" sz="2800" b="1" dirty="0">
                <a:solidFill>
                  <a:schemeClr val="tx2"/>
                </a:solidFill>
                <a:latin typeface="Arial" charset="0"/>
              </a:rPr>
              <a:t>(</a:t>
            </a:r>
            <a:r>
              <a:rPr lang="en-US" sz="2800" b="1" dirty="0">
                <a:solidFill>
                  <a:schemeClr val="tx2"/>
                </a:solidFill>
                <a:latin typeface="Arial" charset="0"/>
              </a:rPr>
              <a:t>variant </a:t>
            </a:r>
            <a:r>
              <a:rPr lang="ru-RU" sz="2800" b="1" dirty="0">
                <a:solidFill>
                  <a:schemeClr val="tx2"/>
                </a:solidFill>
                <a:latin typeface="Arial" charset="0"/>
              </a:rPr>
              <a:t>2)</a:t>
            </a:r>
          </a:p>
        </p:txBody>
      </p:sp>
      <p:sp>
        <p:nvSpPr>
          <p:cNvPr id="46086" name="Содержимое 2"/>
          <p:cNvSpPr>
            <a:spLocks/>
          </p:cNvSpPr>
          <p:nvPr/>
        </p:nvSpPr>
        <p:spPr bwMode="auto">
          <a:xfrm>
            <a:off x="495300" y="1196975"/>
            <a:ext cx="9137650" cy="4968875"/>
          </a:xfrm>
          <a:prstGeom prst="rect">
            <a:avLst/>
          </a:prstGeom>
          <a:noFill/>
          <a:ln w="9525">
            <a:noFill/>
            <a:miter lim="800000"/>
            <a:headEnd/>
            <a:tailEnd/>
          </a:ln>
        </p:spPr>
        <p:txBody>
          <a:bodyPr/>
          <a:lstStyle/>
          <a:p>
            <a:pPr marL="342900" indent="-342900" algn="l" eaLnBrk="0" hangingPunct="0">
              <a:spcBef>
                <a:spcPct val="20000"/>
              </a:spcBef>
              <a:buSzPct val="80000"/>
              <a:buFont typeface="Wingdings" pitchFamily="2" charset="2"/>
              <a:buChar char="q"/>
            </a:pPr>
            <a:r>
              <a:rPr lang="en-US" sz="2000" dirty="0" smtClean="0">
                <a:latin typeface="+mn-lt"/>
              </a:rPr>
              <a:t>Let us generate </a:t>
            </a:r>
            <a:r>
              <a:rPr lang="en-US" sz="2000" dirty="0">
                <a:latin typeface="+mn-lt"/>
              </a:rPr>
              <a:t>an auxiliary task of the smaller </a:t>
            </a:r>
            <a:r>
              <a:rPr lang="en-US" sz="2000" dirty="0" smtClean="0">
                <a:latin typeface="+mn-lt"/>
              </a:rPr>
              <a:t>size. </a:t>
            </a:r>
            <a:r>
              <a:rPr lang="en-US" sz="2000" dirty="0">
                <a:latin typeface="+mn-lt"/>
              </a:rPr>
              <a:t>E</a:t>
            </a:r>
            <a:r>
              <a:rPr lang="en-US" sz="2000" dirty="0" smtClean="0">
                <a:latin typeface="+mn-lt"/>
              </a:rPr>
              <a:t>liminate </a:t>
            </a:r>
            <a:r>
              <a:rPr lang="en-US" sz="2000" dirty="0">
                <a:latin typeface="+mn-lt"/>
              </a:rPr>
              <a:t>all the rows within every stripe of the matrix except the last one. As a result, an equations system relative to a part of initial unknowns is derived. </a:t>
            </a:r>
            <a:endParaRPr lang="en-US" sz="2000" dirty="0" smtClean="0">
              <a:latin typeface="+mn-lt"/>
            </a:endParaRPr>
          </a:p>
          <a:p>
            <a:pPr marL="342900" indent="-342900" algn="l" eaLnBrk="0" hangingPunct="0">
              <a:spcBef>
                <a:spcPct val="20000"/>
              </a:spcBef>
              <a:buSzPct val="80000"/>
              <a:buFont typeface="Wingdings" pitchFamily="2" charset="2"/>
              <a:buChar char="q"/>
            </a:pPr>
            <a:r>
              <a:rPr lang="en-US" sz="2000" dirty="0" smtClean="0">
                <a:latin typeface="+mn-lt"/>
              </a:rPr>
              <a:t>Such </a:t>
            </a:r>
            <a:r>
              <a:rPr lang="en-US" sz="2000" dirty="0">
                <a:latin typeface="+mn-lt"/>
              </a:rPr>
              <a:t>system contains just </a:t>
            </a:r>
            <a:r>
              <a:rPr lang="en-US" sz="2000" i="1" dirty="0">
                <a:latin typeface="+mn-lt"/>
              </a:rPr>
              <a:t>p</a:t>
            </a:r>
            <a:r>
              <a:rPr lang="en-US" sz="2000" dirty="0">
                <a:latin typeface="+mn-lt"/>
              </a:rPr>
              <a:t> equations and is also tridiagonal. </a:t>
            </a:r>
            <a:endParaRPr lang="en-US" sz="2000" dirty="0" smtClean="0">
              <a:latin typeface="+mn-lt"/>
            </a:endParaRPr>
          </a:p>
          <a:p>
            <a:pPr marL="342900" indent="-342900" algn="l" eaLnBrk="0" hangingPunct="0">
              <a:spcBef>
                <a:spcPct val="20000"/>
              </a:spcBef>
              <a:buSzPct val="80000"/>
              <a:buFont typeface="Wingdings" pitchFamily="2" charset="2"/>
              <a:buChar char="q"/>
            </a:pPr>
            <a:r>
              <a:rPr lang="en-US" sz="2000" dirty="0" smtClean="0">
                <a:latin typeface="+mn-lt"/>
              </a:rPr>
              <a:t>It </a:t>
            </a:r>
            <a:r>
              <a:rPr lang="en-US" sz="2000" dirty="0">
                <a:latin typeface="+mn-lt"/>
              </a:rPr>
              <a:t>could be solved by the sequential sweep method. </a:t>
            </a:r>
            <a:endParaRPr lang="en-US" sz="2000" dirty="0" smtClean="0">
              <a:latin typeface="+mn-lt"/>
            </a:endParaRPr>
          </a:p>
          <a:p>
            <a:pPr marL="342900" indent="-342900" algn="l" eaLnBrk="0" hangingPunct="0">
              <a:spcBef>
                <a:spcPct val="20000"/>
              </a:spcBef>
              <a:buSzPct val="80000"/>
              <a:buFont typeface="Wingdings" pitchFamily="2" charset="2"/>
              <a:buChar char="q"/>
            </a:pPr>
            <a:r>
              <a:rPr lang="en-US" sz="2000" dirty="0" smtClean="0">
                <a:latin typeface="+mn-lt"/>
              </a:rPr>
              <a:t>After </a:t>
            </a:r>
            <a:r>
              <a:rPr lang="en-US" sz="2000" dirty="0">
                <a:latin typeface="+mn-lt"/>
              </a:rPr>
              <a:t>this system is solved, the values of the unknowns on the lower boundaries of the data division stripes will become known. Then, the values of the inner variables could be determined in every thread during one </a:t>
            </a:r>
            <a:r>
              <a:rPr lang="en-US" sz="2000" dirty="0" smtClean="0">
                <a:latin typeface="+mn-lt"/>
              </a:rPr>
              <a:t>step</a:t>
            </a:r>
            <a:r>
              <a:rPr lang="ru-RU" sz="2000" dirty="0" smtClean="0">
                <a:latin typeface="Arial" charset="0"/>
              </a:rPr>
              <a:t>. </a:t>
            </a:r>
            <a:endParaRPr lang="ru-RU" sz="2000" dirty="0">
              <a:latin typeface="Arial" charset="0"/>
            </a:endParaRPr>
          </a:p>
        </p:txBody>
      </p:sp>
      <p:sp>
        <p:nvSpPr>
          <p:cNvPr id="46087" name="Rectangle 4"/>
          <p:cNvSpPr>
            <a:spLocks noChangeArrowheads="1"/>
          </p:cNvSpPr>
          <p:nvPr/>
        </p:nvSpPr>
        <p:spPr bwMode="auto">
          <a:xfrm>
            <a:off x="0" y="3314700"/>
            <a:ext cx="9906000" cy="0"/>
          </a:xfrm>
          <a:prstGeom prst="rect">
            <a:avLst/>
          </a:prstGeom>
          <a:noFill/>
          <a:ln w="9525">
            <a:noFill/>
            <a:miter lim="800000"/>
            <a:headEnd/>
            <a:tailEnd/>
          </a:ln>
        </p:spPr>
        <p:txBody>
          <a:bodyPr wrap="none" anchor="ctr">
            <a:spAutoFit/>
          </a:bodyPr>
          <a:lstStyle/>
          <a:p>
            <a:endParaRPr lang="ru-RU"/>
          </a:p>
        </p:txBody>
      </p:sp>
      <p:sp>
        <p:nvSpPr>
          <p:cNvPr id="8" name="Дата 7"/>
          <p:cNvSpPr>
            <a:spLocks noGrp="1"/>
          </p:cNvSpPr>
          <p:nvPr>
            <p:ph type="dt" sz="half" idx="10"/>
          </p:nvPr>
        </p:nvSpPr>
        <p:spPr/>
        <p:txBody>
          <a:bodyPr/>
          <a:lstStyle/>
          <a:p>
            <a:pPr>
              <a:defRPr/>
            </a:pPr>
            <a:r>
              <a:rPr lang="en-US" dirty="0" smtClean="0"/>
              <a:t>N. Novgorod, 2014.</a:t>
            </a:r>
            <a:endParaRPr lang="ru-RU" dirty="0"/>
          </a:p>
        </p:txBody>
      </p:sp>
      <p:sp>
        <p:nvSpPr>
          <p:cNvPr id="9" name="Номер слайда 8"/>
          <p:cNvSpPr>
            <a:spLocks noGrp="1"/>
          </p:cNvSpPr>
          <p:nvPr>
            <p:ph type="sldNum" sz="quarter" idx="12"/>
          </p:nvPr>
        </p:nvSpPr>
        <p:spPr/>
        <p:txBody>
          <a:bodyPr/>
          <a:lstStyle/>
          <a:p>
            <a:pPr>
              <a:defRPr/>
            </a:pPr>
            <a:fld id="{4934E5F4-6405-42E1-9C1C-B05AB0513A99}" type="slidenum">
              <a:rPr lang="ru-RU" smtClean="0"/>
              <a:pPr>
                <a:defRPr/>
              </a:pPr>
              <a:t>35</a:t>
            </a:fld>
            <a:endParaRPr lang="ru-RU" dirty="0"/>
          </a:p>
        </p:txBody>
      </p:sp>
      <p:sp>
        <p:nvSpPr>
          <p:cNvPr id="10" name="Нижний колонтитул 9"/>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Содержимое 6"/>
          <p:cNvGraphicFramePr>
            <a:graphicFrameLocks noGrp="1"/>
          </p:cNvGraphicFramePr>
          <p:nvPr>
            <p:ph idx="4294967295"/>
          </p:nvPr>
        </p:nvGraphicFramePr>
        <p:xfrm>
          <a:off x="495300" y="1196975"/>
          <a:ext cx="8915400" cy="4457700"/>
        </p:xfrm>
        <a:graphic>
          <a:graphicData uri="http://schemas.openxmlformats.org/drawingml/2006/table">
            <a:tbl>
              <a:tblPr/>
              <a:tblGrid>
                <a:gridCol w="636588"/>
                <a:gridCol w="636587"/>
                <a:gridCol w="636588"/>
                <a:gridCol w="638175"/>
                <a:gridCol w="636587"/>
                <a:gridCol w="636588"/>
                <a:gridCol w="636587"/>
                <a:gridCol w="636588"/>
                <a:gridCol w="636587"/>
                <a:gridCol w="636588"/>
                <a:gridCol w="638175"/>
                <a:gridCol w="636587"/>
                <a:gridCol w="636588"/>
                <a:gridCol w="636587"/>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800000"/>
                          </a:solidFill>
                          <a:effectLst/>
                          <a:latin typeface="Arial" charset="0"/>
                          <a:cs typeface="Arial" charset="0"/>
                        </a:rPr>
                        <a:t>a4</a:t>
                      </a: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800000"/>
                          </a:solidFill>
                          <a:effectLst/>
                          <a:latin typeface="Arial" charset="0"/>
                          <a:cs typeface="Arial" charset="0"/>
                        </a:rPr>
                        <a:t>g4</a:t>
                      </a: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800000"/>
                          </a:solidFill>
                          <a:effectLst/>
                          <a:latin typeface="Arial" charset="0"/>
                          <a:cs typeface="Arial" charset="0"/>
                        </a:rPr>
                        <a:t>d4</a:t>
                      </a: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800000"/>
                          </a:solidFill>
                          <a:effectLst/>
                          <a:latin typeface="Arial" charset="0"/>
                          <a:cs typeface="Arial" charset="0"/>
                        </a:rPr>
                        <a:t>f8</a:t>
                      </a: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800000"/>
                          </a:solidFill>
                          <a:effectLst/>
                          <a:latin typeface="Arial" charset="0"/>
                          <a:cs typeface="Arial" charset="0"/>
                        </a:rPr>
                        <a:t>a8</a:t>
                      </a: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800000"/>
                          </a:solidFill>
                          <a:effectLst/>
                          <a:latin typeface="Arial" charset="0"/>
                          <a:cs typeface="Arial" charset="0"/>
                        </a:rPr>
                        <a:t>g8</a:t>
                      </a: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800000"/>
                          </a:solidFill>
                          <a:effectLst/>
                          <a:latin typeface="Arial" charset="0"/>
                          <a:cs typeface="Arial" charset="0"/>
                        </a:rPr>
                        <a:t>d8</a:t>
                      </a: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800000"/>
                          </a:solidFill>
                          <a:effectLst/>
                          <a:latin typeface="Arial" charset="0"/>
                          <a:cs typeface="Arial" charset="0"/>
                        </a:rPr>
                        <a:t>f12</a:t>
                      </a: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800000"/>
                          </a:solidFill>
                          <a:effectLst/>
                          <a:latin typeface="Arial" charset="0"/>
                          <a:cs typeface="Arial" charset="0"/>
                        </a:rPr>
                        <a:t>a12</a:t>
                      </a: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800000"/>
                          </a:solidFill>
                          <a:effectLst/>
                          <a:latin typeface="Arial" charset="0"/>
                          <a:cs typeface="Arial" charset="0"/>
                        </a:rPr>
                        <a:t>d12</a:t>
                      </a:r>
                      <a:endParaRPr kumimoji="0" lang="ru-RU" sz="1600" b="0" i="0" u="none" strike="noStrike" cap="none" normalizeH="0" baseline="0" smtClean="0">
                        <a:ln>
                          <a:noFill/>
                        </a:ln>
                        <a:solidFill>
                          <a:srgbClr val="800000"/>
                        </a:solidFill>
                        <a:effectLst/>
                        <a:latin typeface="Arial" charset="0"/>
                        <a:cs typeface="Arial"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47306"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Parallel block sweep </a:t>
            </a:r>
            <a:r>
              <a:rPr lang="ru-RU" sz="2800" b="1" dirty="0">
                <a:solidFill>
                  <a:schemeClr val="tx2"/>
                </a:solidFill>
                <a:latin typeface="Arial" charset="0"/>
              </a:rPr>
              <a:t>(</a:t>
            </a:r>
            <a:r>
              <a:rPr lang="en-US" sz="2800" b="1" dirty="0">
                <a:solidFill>
                  <a:schemeClr val="tx2"/>
                </a:solidFill>
                <a:latin typeface="Arial" charset="0"/>
              </a:rPr>
              <a:t>variant </a:t>
            </a:r>
            <a:r>
              <a:rPr lang="ru-RU" sz="2800" b="1" dirty="0">
                <a:solidFill>
                  <a:schemeClr val="tx2"/>
                </a:solidFill>
                <a:latin typeface="Arial" charset="0"/>
              </a:rPr>
              <a:t>2)</a:t>
            </a:r>
          </a:p>
        </p:txBody>
      </p:sp>
      <p:sp>
        <p:nvSpPr>
          <p:cNvPr id="8" name="Дата 7"/>
          <p:cNvSpPr>
            <a:spLocks noGrp="1"/>
          </p:cNvSpPr>
          <p:nvPr>
            <p:ph type="dt" sz="half" idx="10"/>
          </p:nvPr>
        </p:nvSpPr>
        <p:spPr/>
        <p:txBody>
          <a:bodyPr/>
          <a:lstStyle/>
          <a:p>
            <a:pPr>
              <a:defRPr/>
            </a:pPr>
            <a:r>
              <a:rPr lang="en-US" dirty="0" smtClean="0"/>
              <a:t>N. Novgorod, 2014.</a:t>
            </a:r>
            <a:endParaRPr lang="ru-RU" dirty="0"/>
          </a:p>
        </p:txBody>
      </p:sp>
      <p:sp>
        <p:nvSpPr>
          <p:cNvPr id="9" name="Номер слайда 8"/>
          <p:cNvSpPr>
            <a:spLocks noGrp="1"/>
          </p:cNvSpPr>
          <p:nvPr>
            <p:ph type="sldNum" sz="quarter" idx="12"/>
          </p:nvPr>
        </p:nvSpPr>
        <p:spPr/>
        <p:txBody>
          <a:bodyPr/>
          <a:lstStyle/>
          <a:p>
            <a:pPr>
              <a:defRPr/>
            </a:pPr>
            <a:fld id="{4934E5F4-6405-42E1-9C1C-B05AB0513A99}" type="slidenum">
              <a:rPr lang="ru-RU" smtClean="0"/>
              <a:pPr>
                <a:defRPr/>
              </a:pPr>
              <a:t>36</a:t>
            </a:fld>
            <a:endParaRPr lang="ru-RU" dirty="0"/>
          </a:p>
        </p:txBody>
      </p:sp>
      <p:sp>
        <p:nvSpPr>
          <p:cNvPr id="10" name="Нижний колонтитул 9"/>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Содержимое 2"/>
          <p:cNvSpPr>
            <a:spLocks/>
          </p:cNvSpPr>
          <p:nvPr/>
        </p:nvSpPr>
        <p:spPr bwMode="auto">
          <a:xfrm>
            <a:off x="495300" y="1196975"/>
            <a:ext cx="9137650" cy="4968875"/>
          </a:xfrm>
          <a:prstGeom prst="rect">
            <a:avLst/>
          </a:prstGeom>
          <a:noFill/>
          <a:ln w="9525">
            <a:noFill/>
            <a:miter lim="800000"/>
            <a:headEnd/>
            <a:tailEnd/>
          </a:ln>
        </p:spPr>
        <p:txBody>
          <a:bodyPr/>
          <a:lstStyle/>
          <a:p>
            <a:pPr marL="342900" indent="-342900" algn="l" eaLnBrk="0" hangingPunct="0">
              <a:spcBef>
                <a:spcPct val="20000"/>
              </a:spcBef>
              <a:buSzPct val="80000"/>
              <a:buFont typeface="Wingdings" pitchFamily="2" charset="2"/>
              <a:buChar char="q"/>
            </a:pPr>
            <a:endParaRPr lang="ru-RU" sz="2400" dirty="0">
              <a:latin typeface="Arial" charset="0"/>
            </a:endParaRPr>
          </a:p>
          <a:p>
            <a:pPr marL="342900" indent="-342900" algn="l" eaLnBrk="0" hangingPunct="0">
              <a:spcBef>
                <a:spcPct val="20000"/>
              </a:spcBef>
              <a:buSzPct val="80000"/>
              <a:buFont typeface="Wingdings" pitchFamily="2" charset="2"/>
              <a:buChar char="q"/>
            </a:pPr>
            <a:r>
              <a:rPr lang="en-US" sz="2400" dirty="0" smtClean="0">
                <a:latin typeface="Arial" charset="0"/>
              </a:rPr>
              <a:t>The speedup is </a:t>
            </a:r>
            <a:endParaRPr lang="ru-RU" sz="2400" dirty="0">
              <a:latin typeface="Arial" charset="0"/>
            </a:endParaRPr>
          </a:p>
          <a:p>
            <a:pPr marL="342900" indent="-342900" algn="l" eaLnBrk="0" hangingPunct="0">
              <a:spcBef>
                <a:spcPct val="20000"/>
              </a:spcBef>
              <a:buSzPct val="80000"/>
              <a:buFont typeface="Wingdings" pitchFamily="2" charset="2"/>
              <a:buChar char="q"/>
            </a:pPr>
            <a:endParaRPr lang="ru-RU" sz="2400" dirty="0">
              <a:latin typeface="Arial" charset="0"/>
            </a:endParaRPr>
          </a:p>
          <a:p>
            <a:pPr marL="342900" indent="-342900" algn="l" eaLnBrk="0" hangingPunct="0">
              <a:spcBef>
                <a:spcPct val="20000"/>
              </a:spcBef>
              <a:buSzPct val="80000"/>
              <a:buFont typeface="Wingdings" pitchFamily="2" charset="2"/>
              <a:buChar char="q"/>
            </a:pPr>
            <a:endParaRPr lang="ru-RU" sz="2400" dirty="0">
              <a:latin typeface="Arial" charset="0"/>
            </a:endParaRPr>
          </a:p>
          <a:p>
            <a:pPr marL="342900" indent="-342900" algn="l" eaLnBrk="0" hangingPunct="0">
              <a:spcBef>
                <a:spcPct val="20000"/>
              </a:spcBef>
              <a:buSzPct val="80000"/>
              <a:buFont typeface="Wingdings" pitchFamily="2" charset="2"/>
              <a:buChar char="q"/>
            </a:pPr>
            <a:r>
              <a:rPr lang="en-US" sz="2400" dirty="0" smtClean="0">
                <a:latin typeface="Arial" charset="0"/>
              </a:rPr>
              <a:t>For the shared memory systems </a:t>
            </a:r>
            <a:r>
              <a:rPr lang="en-US" sz="2400" i="1" dirty="0" smtClean="0">
                <a:latin typeface="Times New Roman" pitchFamily="18" charset="0"/>
                <a:cs typeface="Times New Roman" pitchFamily="18" charset="0"/>
              </a:rPr>
              <a:t>n</a:t>
            </a:r>
            <a:r>
              <a:rPr lang="en-US" sz="2400" dirty="0">
                <a:latin typeface="Times New Roman" pitchFamily="18" charset="0"/>
                <a:cs typeface="Times New Roman" pitchFamily="18" charset="0"/>
              </a:rPr>
              <a:t>&gt;&gt;</a:t>
            </a:r>
            <a:r>
              <a:rPr lang="en-US" sz="2400" i="1" dirty="0">
                <a:latin typeface="Times New Roman" pitchFamily="18" charset="0"/>
                <a:cs typeface="Times New Roman" pitchFamily="18" charset="0"/>
              </a:rPr>
              <a:t>p</a:t>
            </a:r>
            <a:r>
              <a:rPr lang="ru-RU" sz="2400" dirty="0">
                <a:latin typeface="Arial" charset="0"/>
              </a:rPr>
              <a:t>, </a:t>
            </a:r>
            <a:r>
              <a:rPr lang="en-US" sz="2400" dirty="0" smtClean="0">
                <a:latin typeface="Arial" charset="0"/>
              </a:rPr>
              <a:t>therefore the speedup is</a:t>
            </a:r>
            <a:endParaRPr lang="ru-RU" sz="2400" dirty="0">
              <a:latin typeface="Arial" charset="0"/>
            </a:endParaRPr>
          </a:p>
          <a:p>
            <a:pPr marL="342900" indent="-342900" algn="l" eaLnBrk="0" hangingPunct="0">
              <a:spcBef>
                <a:spcPct val="20000"/>
              </a:spcBef>
              <a:buSzPct val="80000"/>
              <a:buFont typeface="Wingdings" pitchFamily="2" charset="2"/>
              <a:buChar char="q"/>
            </a:pPr>
            <a:endParaRPr lang="ru-RU" sz="2400" dirty="0">
              <a:latin typeface="Arial" charset="0"/>
            </a:endParaRPr>
          </a:p>
          <a:p>
            <a:pPr marL="342900" indent="-342900" algn="l" eaLnBrk="0" hangingPunct="0">
              <a:spcBef>
                <a:spcPct val="20000"/>
              </a:spcBef>
              <a:buSzPct val="80000"/>
            </a:pPr>
            <a:endParaRPr lang="ru-RU" sz="2400" dirty="0">
              <a:latin typeface="Arial" charset="0"/>
            </a:endParaRPr>
          </a:p>
          <a:p>
            <a:pPr marL="342900" indent="-342900" algn="l" eaLnBrk="0" hangingPunct="0">
              <a:spcBef>
                <a:spcPct val="20000"/>
              </a:spcBef>
              <a:buSzPct val="80000"/>
              <a:buFont typeface="Wingdings" pitchFamily="2" charset="2"/>
              <a:buChar char="q"/>
            </a:pPr>
            <a:endParaRPr lang="ru-RU" sz="2400" dirty="0">
              <a:latin typeface="Arial" charset="0"/>
            </a:endParaRPr>
          </a:p>
        </p:txBody>
      </p:sp>
      <p:sp>
        <p:nvSpPr>
          <p:cNvPr id="8200"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smtClean="0">
                <a:solidFill>
                  <a:schemeClr val="tx2"/>
                </a:solidFill>
                <a:latin typeface="Arial" charset="0"/>
              </a:rPr>
              <a:t>Efficiency estimate</a:t>
            </a:r>
            <a:endParaRPr lang="ru-RU" sz="2800" b="1" dirty="0">
              <a:solidFill>
                <a:schemeClr val="tx2"/>
              </a:solidFill>
              <a:latin typeface="Arial" charset="0"/>
            </a:endParaRPr>
          </a:p>
        </p:txBody>
      </p:sp>
      <p:graphicFrame>
        <p:nvGraphicFramePr>
          <p:cNvPr id="8194" name="Object 7"/>
          <p:cNvGraphicFramePr>
            <a:graphicFrameLocks noChangeAspect="1"/>
          </p:cNvGraphicFramePr>
          <p:nvPr>
            <p:extLst>
              <p:ext uri="{D42A27DB-BD31-4B8C-83A1-F6EECF244321}">
                <p14:modId xmlns:p14="http://schemas.microsoft.com/office/powerpoint/2010/main" xmlns="" val="361584233"/>
              </p:ext>
            </p:extLst>
          </p:nvPr>
        </p:nvGraphicFramePr>
        <p:xfrm>
          <a:off x="3136999" y="1508125"/>
          <a:ext cx="3832225" cy="1219200"/>
        </p:xfrm>
        <a:graphic>
          <a:graphicData uri="http://schemas.openxmlformats.org/presentationml/2006/ole">
            <p:oleObj spid="_x0000_s8264" name="Формула" r:id="rId3" imgW="1917700" imgH="609600" progId="Equation.3">
              <p:embed/>
            </p:oleObj>
          </a:graphicData>
        </a:graphic>
      </p:graphicFrame>
      <p:graphicFrame>
        <p:nvGraphicFramePr>
          <p:cNvPr id="8195" name="Object 4"/>
          <p:cNvGraphicFramePr>
            <a:graphicFrameLocks noChangeAspect="1"/>
          </p:cNvGraphicFramePr>
          <p:nvPr>
            <p:extLst>
              <p:ext uri="{D42A27DB-BD31-4B8C-83A1-F6EECF244321}">
                <p14:modId xmlns:p14="http://schemas.microsoft.com/office/powerpoint/2010/main" xmlns="" val="3589677369"/>
              </p:ext>
            </p:extLst>
          </p:nvPr>
        </p:nvGraphicFramePr>
        <p:xfrm>
          <a:off x="848544" y="3429000"/>
          <a:ext cx="2486025" cy="814387"/>
        </p:xfrm>
        <a:graphic>
          <a:graphicData uri="http://schemas.openxmlformats.org/presentationml/2006/ole">
            <p:oleObj spid="_x0000_s8265" name="Формула" r:id="rId4" imgW="1244600" imgH="419100" progId="Equation.3">
              <p:embed/>
            </p:oleObj>
          </a:graphicData>
        </a:graphic>
      </p:graphicFrame>
      <p:sp>
        <p:nvSpPr>
          <p:cNvPr id="9" name="Дата 8"/>
          <p:cNvSpPr>
            <a:spLocks noGrp="1"/>
          </p:cNvSpPr>
          <p:nvPr>
            <p:ph type="dt" sz="half" idx="10"/>
          </p:nvPr>
        </p:nvSpPr>
        <p:spPr/>
        <p:txBody>
          <a:bodyPr/>
          <a:lstStyle/>
          <a:p>
            <a:pPr>
              <a:defRPr/>
            </a:pPr>
            <a:r>
              <a:rPr lang="en-US" dirty="0" smtClean="0"/>
              <a:t>N. Novgorod, 2014.</a:t>
            </a:r>
            <a:endParaRPr lang="ru-RU" dirty="0"/>
          </a:p>
        </p:txBody>
      </p:sp>
      <p:sp>
        <p:nvSpPr>
          <p:cNvPr id="10" name="Номер слайда 9"/>
          <p:cNvSpPr>
            <a:spLocks noGrp="1"/>
          </p:cNvSpPr>
          <p:nvPr>
            <p:ph type="sldNum" sz="quarter" idx="12"/>
          </p:nvPr>
        </p:nvSpPr>
        <p:spPr/>
        <p:txBody>
          <a:bodyPr/>
          <a:lstStyle/>
          <a:p>
            <a:pPr>
              <a:defRPr/>
            </a:pPr>
            <a:fld id="{4934E5F4-6405-42E1-9C1C-B05AB0513A99}" type="slidenum">
              <a:rPr lang="ru-RU" smtClean="0"/>
              <a:pPr>
                <a:defRPr/>
              </a:pPr>
              <a:t>37</a:t>
            </a:fld>
            <a:endParaRPr lang="ru-RU" dirty="0"/>
          </a:p>
        </p:txBody>
      </p:sp>
      <p:sp>
        <p:nvSpPr>
          <p:cNvPr id="11" name="Нижний колонтитул 10"/>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smtClean="0">
                <a:solidFill>
                  <a:schemeClr val="tx2"/>
                </a:solidFill>
                <a:latin typeface="Arial" charset="0"/>
              </a:rPr>
              <a:t>Experiments results</a:t>
            </a:r>
            <a:endParaRPr lang="ru-RU" sz="2800" b="1" dirty="0">
              <a:solidFill>
                <a:schemeClr val="tx2"/>
              </a:solidFill>
              <a:latin typeface="Arial" charset="0"/>
            </a:endParaRPr>
          </a:p>
        </p:txBody>
      </p:sp>
      <p:sp>
        <p:nvSpPr>
          <p:cNvPr id="9223" name="Text Box 7"/>
          <p:cNvSpPr txBox="1">
            <a:spLocks noChangeArrowheads="1"/>
          </p:cNvSpPr>
          <p:nvPr/>
        </p:nvSpPr>
        <p:spPr bwMode="auto">
          <a:xfrm>
            <a:off x="1116013" y="2365375"/>
            <a:ext cx="184150" cy="366713"/>
          </a:xfrm>
          <a:prstGeom prst="rect">
            <a:avLst/>
          </a:prstGeom>
          <a:noFill/>
          <a:ln w="9525">
            <a:noFill/>
            <a:miter lim="800000"/>
            <a:headEnd/>
            <a:tailEnd/>
          </a:ln>
        </p:spPr>
        <p:txBody>
          <a:bodyPr wrap="none">
            <a:spAutoFit/>
          </a:bodyPr>
          <a:lstStyle/>
          <a:p>
            <a:endParaRPr lang="ru-RU"/>
          </a:p>
        </p:txBody>
      </p:sp>
      <p:sp>
        <p:nvSpPr>
          <p:cNvPr id="9224" name="Содержимое 2"/>
          <p:cNvSpPr>
            <a:spLocks/>
          </p:cNvSpPr>
          <p:nvPr/>
        </p:nvSpPr>
        <p:spPr bwMode="auto">
          <a:xfrm>
            <a:off x="495300" y="1196975"/>
            <a:ext cx="9137650" cy="4968875"/>
          </a:xfrm>
          <a:prstGeom prst="rect">
            <a:avLst/>
          </a:prstGeom>
          <a:noFill/>
          <a:ln w="9525">
            <a:noFill/>
            <a:miter lim="800000"/>
            <a:headEnd/>
            <a:tailEnd/>
          </a:ln>
        </p:spPr>
        <p:txBody>
          <a:bodyPr/>
          <a:lstStyle/>
          <a:p>
            <a:pPr marL="342900" indent="-342900" algn="l" eaLnBrk="0" hangingPunct="0">
              <a:spcBef>
                <a:spcPct val="20000"/>
              </a:spcBef>
              <a:buSzPct val="80000"/>
              <a:buFont typeface="Wingdings" pitchFamily="2" charset="2"/>
              <a:buChar char="q"/>
            </a:pPr>
            <a:r>
              <a:rPr lang="en-US" sz="2000" dirty="0" smtClean="0">
                <a:latin typeface="Arial" charset="0"/>
              </a:rPr>
              <a:t>The comparison of the different types of the sweep</a:t>
            </a:r>
            <a:endParaRPr lang="ru-RU" sz="2000" dirty="0">
              <a:latin typeface="Arial" charset="0"/>
            </a:endParaRPr>
          </a:p>
        </p:txBody>
      </p:sp>
      <p:sp>
        <p:nvSpPr>
          <p:cNvPr id="9" name="Дата 8"/>
          <p:cNvSpPr>
            <a:spLocks noGrp="1"/>
          </p:cNvSpPr>
          <p:nvPr>
            <p:ph type="dt" sz="half" idx="10"/>
          </p:nvPr>
        </p:nvSpPr>
        <p:spPr/>
        <p:txBody>
          <a:bodyPr/>
          <a:lstStyle/>
          <a:p>
            <a:pPr>
              <a:defRPr/>
            </a:pPr>
            <a:r>
              <a:rPr lang="en-US" dirty="0" smtClean="0"/>
              <a:t>N. Novgorod, 2014.</a:t>
            </a:r>
            <a:endParaRPr lang="ru-RU" dirty="0"/>
          </a:p>
        </p:txBody>
      </p:sp>
      <p:sp>
        <p:nvSpPr>
          <p:cNvPr id="10" name="Номер слайда 9"/>
          <p:cNvSpPr>
            <a:spLocks noGrp="1"/>
          </p:cNvSpPr>
          <p:nvPr>
            <p:ph type="sldNum" sz="quarter" idx="12"/>
          </p:nvPr>
        </p:nvSpPr>
        <p:spPr/>
        <p:txBody>
          <a:bodyPr/>
          <a:lstStyle/>
          <a:p>
            <a:pPr>
              <a:defRPr/>
            </a:pPr>
            <a:fld id="{4934E5F4-6405-42E1-9C1C-B05AB0513A99}" type="slidenum">
              <a:rPr lang="ru-RU" smtClean="0"/>
              <a:pPr>
                <a:defRPr/>
              </a:pPr>
              <a:t>38</a:t>
            </a:fld>
            <a:endParaRPr lang="ru-RU" dirty="0"/>
          </a:p>
        </p:txBody>
      </p:sp>
      <p:sp>
        <p:nvSpPr>
          <p:cNvPr id="11" name="Нижний колонтитул 10"/>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pic>
        <p:nvPicPr>
          <p:cNvPr id="9232" name="Picture 1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43025" y="1581014"/>
            <a:ext cx="6634311" cy="459578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6"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Experiments results</a:t>
            </a:r>
            <a:endParaRPr lang="ru-RU" sz="2800" b="1" dirty="0">
              <a:solidFill>
                <a:schemeClr val="tx2"/>
              </a:solidFill>
              <a:latin typeface="Arial" charset="0"/>
            </a:endParaRPr>
          </a:p>
        </p:txBody>
      </p:sp>
      <p:sp>
        <p:nvSpPr>
          <p:cNvPr id="10247" name="Text Box 3"/>
          <p:cNvSpPr txBox="1">
            <a:spLocks noChangeArrowheads="1"/>
          </p:cNvSpPr>
          <p:nvPr/>
        </p:nvSpPr>
        <p:spPr bwMode="auto">
          <a:xfrm>
            <a:off x="1116013" y="2365375"/>
            <a:ext cx="184150" cy="366713"/>
          </a:xfrm>
          <a:prstGeom prst="rect">
            <a:avLst/>
          </a:prstGeom>
          <a:noFill/>
          <a:ln w="9525">
            <a:noFill/>
            <a:miter lim="800000"/>
            <a:headEnd/>
            <a:tailEnd/>
          </a:ln>
        </p:spPr>
        <p:txBody>
          <a:bodyPr wrap="none">
            <a:spAutoFit/>
          </a:bodyPr>
          <a:lstStyle/>
          <a:p>
            <a:endParaRPr lang="ru-RU"/>
          </a:p>
        </p:txBody>
      </p:sp>
      <p:sp>
        <p:nvSpPr>
          <p:cNvPr id="10248" name="Содержимое 2"/>
          <p:cNvSpPr>
            <a:spLocks/>
          </p:cNvSpPr>
          <p:nvPr/>
        </p:nvSpPr>
        <p:spPr bwMode="auto">
          <a:xfrm>
            <a:off x="495300" y="1196975"/>
            <a:ext cx="9137650" cy="4968875"/>
          </a:xfrm>
          <a:prstGeom prst="rect">
            <a:avLst/>
          </a:prstGeom>
          <a:noFill/>
          <a:ln w="9525">
            <a:noFill/>
            <a:miter lim="800000"/>
            <a:headEnd/>
            <a:tailEnd/>
          </a:ln>
        </p:spPr>
        <p:txBody>
          <a:bodyPr/>
          <a:lstStyle/>
          <a:p>
            <a:pPr marL="342900" indent="-342900" algn="l" eaLnBrk="0" hangingPunct="0">
              <a:spcBef>
                <a:spcPct val="20000"/>
              </a:spcBef>
              <a:buSzPct val="80000"/>
              <a:buFont typeface="Wingdings" pitchFamily="2" charset="2"/>
              <a:buChar char="q"/>
            </a:pPr>
            <a:r>
              <a:rPr lang="en-US" sz="2000" dirty="0" smtClean="0">
                <a:latin typeface="Arial" charset="0"/>
              </a:rPr>
              <a:t>The speedup of the parallel counter-sweep method</a:t>
            </a:r>
            <a:endParaRPr lang="ru-RU" sz="2000" dirty="0">
              <a:latin typeface="Arial" charset="0"/>
            </a:endParaRPr>
          </a:p>
        </p:txBody>
      </p:sp>
      <p:sp>
        <p:nvSpPr>
          <p:cNvPr id="9" name="Дата 8"/>
          <p:cNvSpPr>
            <a:spLocks noGrp="1"/>
          </p:cNvSpPr>
          <p:nvPr>
            <p:ph type="dt" sz="half" idx="10"/>
          </p:nvPr>
        </p:nvSpPr>
        <p:spPr/>
        <p:txBody>
          <a:bodyPr/>
          <a:lstStyle/>
          <a:p>
            <a:pPr>
              <a:defRPr/>
            </a:pPr>
            <a:r>
              <a:rPr lang="en-US" dirty="0" smtClean="0"/>
              <a:t>N. Novgorod, 2014.</a:t>
            </a:r>
            <a:endParaRPr lang="ru-RU" dirty="0"/>
          </a:p>
        </p:txBody>
      </p:sp>
      <p:sp>
        <p:nvSpPr>
          <p:cNvPr id="10" name="Номер слайда 9"/>
          <p:cNvSpPr>
            <a:spLocks noGrp="1"/>
          </p:cNvSpPr>
          <p:nvPr>
            <p:ph type="sldNum" sz="quarter" idx="12"/>
          </p:nvPr>
        </p:nvSpPr>
        <p:spPr/>
        <p:txBody>
          <a:bodyPr/>
          <a:lstStyle/>
          <a:p>
            <a:pPr>
              <a:defRPr/>
            </a:pPr>
            <a:fld id="{4934E5F4-6405-42E1-9C1C-B05AB0513A99}" type="slidenum">
              <a:rPr lang="ru-RU" smtClean="0"/>
              <a:pPr>
                <a:defRPr/>
              </a:pPr>
              <a:t>39</a:t>
            </a:fld>
            <a:endParaRPr lang="ru-RU" dirty="0"/>
          </a:p>
        </p:txBody>
      </p:sp>
      <p:sp>
        <p:nvSpPr>
          <p:cNvPr id="11" name="Нижний колонтитул 10"/>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pic>
        <p:nvPicPr>
          <p:cNvPr id="10256" name="Picture 1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38263" y="1628800"/>
            <a:ext cx="7229475" cy="46672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Заголовок 1"/>
          <p:cNvSpPr>
            <a:spLocks noGrp="1"/>
          </p:cNvSpPr>
          <p:nvPr>
            <p:ph type="title" idx="4294967295"/>
          </p:nvPr>
        </p:nvSpPr>
        <p:spPr/>
        <p:txBody>
          <a:bodyPr/>
          <a:lstStyle/>
          <a:p>
            <a:r>
              <a:rPr lang="en-US" sz="2800" dirty="0" smtClean="0"/>
              <a:t>Band matrices</a:t>
            </a:r>
            <a:endParaRPr lang="ru-RU" sz="2800" dirty="0" smtClean="0"/>
          </a:p>
        </p:txBody>
      </p:sp>
      <p:sp>
        <p:nvSpPr>
          <p:cNvPr id="18438" name="Содержимое 2"/>
          <p:cNvSpPr>
            <a:spLocks noGrp="1"/>
          </p:cNvSpPr>
          <p:nvPr>
            <p:ph idx="4294967295"/>
          </p:nvPr>
        </p:nvSpPr>
        <p:spPr>
          <a:xfrm>
            <a:off x="495300" y="1196975"/>
            <a:ext cx="9137650" cy="4968875"/>
          </a:xfrm>
        </p:spPr>
        <p:txBody>
          <a:bodyPr/>
          <a:lstStyle/>
          <a:p>
            <a:r>
              <a:rPr lang="en-US" sz="2000" dirty="0" smtClean="0"/>
              <a:t>A matrix </a:t>
            </a:r>
            <a:r>
              <a:rPr lang="en-US" sz="2200" i="1" dirty="0" smtClean="0">
                <a:latin typeface="Times New Roman" pitchFamily="18" charset="0"/>
              </a:rPr>
              <a:t>A</a:t>
            </a:r>
            <a:r>
              <a:rPr lang="en-US" sz="2000" dirty="0" smtClean="0"/>
              <a:t> is said to be </a:t>
            </a:r>
            <a:r>
              <a:rPr lang="en-US" sz="2000" i="1" dirty="0" smtClean="0"/>
              <a:t>band</a:t>
            </a:r>
            <a:r>
              <a:rPr lang="en-US" sz="2000" dirty="0" smtClean="0"/>
              <a:t> if all </a:t>
            </a:r>
            <a:r>
              <a:rPr lang="en-US" sz="2000" dirty="0"/>
              <a:t>its nonzero </a:t>
            </a:r>
            <a:r>
              <a:rPr lang="en-US" sz="2000" dirty="0" smtClean="0"/>
              <a:t>elements </a:t>
            </a:r>
            <a:r>
              <a:rPr lang="en-US" sz="2000" dirty="0"/>
              <a:t>are confined to a </a:t>
            </a:r>
            <a:r>
              <a:rPr lang="en-US" sz="2000" dirty="0" smtClean="0"/>
              <a:t>main diagonal</a:t>
            </a:r>
            <a:r>
              <a:rPr lang="ru-RU" sz="2000" dirty="0" smtClean="0"/>
              <a:t>,</a:t>
            </a:r>
            <a:r>
              <a:rPr lang="en-US" sz="2000" dirty="0" smtClean="0"/>
              <a:t> i.e.</a:t>
            </a:r>
            <a:r>
              <a:rPr lang="ru-RU" sz="2000" dirty="0" smtClean="0"/>
              <a:t> </a:t>
            </a:r>
            <a:br>
              <a:rPr lang="ru-RU" sz="2000" dirty="0" smtClean="0"/>
            </a:br>
            <a:r>
              <a:rPr lang="ru-RU" sz="2000" dirty="0" smtClean="0">
                <a:latin typeface="Times New Roman" pitchFamily="18" charset="0"/>
              </a:rPr>
              <a:t> 		</a:t>
            </a:r>
            <a:r>
              <a:rPr lang="en-US" sz="2000" i="1" dirty="0" smtClean="0">
                <a:latin typeface="Times New Roman" pitchFamily="18" charset="0"/>
              </a:rPr>
              <a:t>a</a:t>
            </a:r>
            <a:r>
              <a:rPr lang="en-US" sz="2000" i="1" baseline="-25000" dirty="0" smtClean="0">
                <a:latin typeface="Times New Roman" pitchFamily="18" charset="0"/>
              </a:rPr>
              <a:t>ij</a:t>
            </a:r>
            <a:r>
              <a:rPr lang="en-US" sz="2000" dirty="0" smtClean="0">
                <a:latin typeface="Times New Roman" pitchFamily="18" charset="0"/>
                <a:sym typeface="Symbol" pitchFamily="18" charset="2"/>
              </a:rPr>
              <a:t></a:t>
            </a:r>
            <a:r>
              <a:rPr lang="en-US" sz="2000" dirty="0" smtClean="0">
                <a:latin typeface="Times New Roman" pitchFamily="18" charset="0"/>
              </a:rPr>
              <a:t>0</a:t>
            </a:r>
            <a:r>
              <a:rPr lang="ru-RU" sz="2000" dirty="0" smtClean="0">
                <a:latin typeface="Times New Roman" pitchFamily="18" charset="0"/>
              </a:rPr>
              <a:t>, </a:t>
            </a:r>
            <a:r>
              <a:rPr lang="en-US" sz="2000" dirty="0" smtClean="0">
                <a:latin typeface="Times New Roman" pitchFamily="18" charset="0"/>
              </a:rPr>
              <a:t>if </a:t>
            </a:r>
            <a:r>
              <a:rPr lang="en-US" sz="2000" i="1" dirty="0" smtClean="0">
                <a:latin typeface="Times New Roman" pitchFamily="18" charset="0"/>
              </a:rPr>
              <a:t>j </a:t>
            </a:r>
            <a:r>
              <a:rPr lang="en-US" sz="2000" dirty="0" smtClean="0">
                <a:latin typeface="Times New Roman" pitchFamily="18" charset="0"/>
              </a:rPr>
              <a:t>&gt; </a:t>
            </a:r>
            <a:r>
              <a:rPr lang="en-US" sz="2000" i="1" dirty="0" err="1" smtClean="0">
                <a:latin typeface="Times New Roman" pitchFamily="18" charset="0"/>
              </a:rPr>
              <a:t>i</a:t>
            </a:r>
            <a:r>
              <a:rPr lang="en-US" sz="2000" i="1" dirty="0" smtClean="0">
                <a:latin typeface="Times New Roman" pitchFamily="18" charset="0"/>
              </a:rPr>
              <a:t> +</a:t>
            </a:r>
            <a:r>
              <a:rPr lang="en-US" sz="2000" dirty="0" smtClean="0">
                <a:latin typeface="Times New Roman" pitchFamily="18" charset="0"/>
                <a:sym typeface="Symbol" pitchFamily="18" charset="2"/>
              </a:rPr>
              <a:t> </a:t>
            </a:r>
            <a:r>
              <a:rPr lang="en-US" sz="2000" i="1" dirty="0" smtClean="0">
                <a:latin typeface="Times New Roman" pitchFamily="18" charset="0"/>
                <a:sym typeface="Symbol" pitchFamily="18" charset="2"/>
              </a:rPr>
              <a:t>k</a:t>
            </a:r>
            <a:r>
              <a:rPr lang="en-US" sz="2000" baseline="-25000" dirty="0" smtClean="0">
                <a:latin typeface="Times New Roman" pitchFamily="18" charset="0"/>
                <a:sym typeface="Symbol" pitchFamily="18" charset="2"/>
              </a:rPr>
              <a:t>1</a:t>
            </a:r>
            <a:r>
              <a:rPr lang="ru-RU" sz="2000" dirty="0" smtClean="0">
                <a:latin typeface="Times New Roman" pitchFamily="18" charset="0"/>
              </a:rPr>
              <a:t>, </a:t>
            </a:r>
            <a:r>
              <a:rPr lang="en-US" sz="2000" i="1" dirty="0" err="1" smtClean="0">
                <a:latin typeface="Times New Roman" pitchFamily="18" charset="0"/>
              </a:rPr>
              <a:t>i</a:t>
            </a:r>
            <a:r>
              <a:rPr lang="en-US" sz="2000" i="1" dirty="0" smtClean="0">
                <a:latin typeface="Times New Roman" pitchFamily="18" charset="0"/>
              </a:rPr>
              <a:t> </a:t>
            </a:r>
            <a:r>
              <a:rPr lang="en-US" sz="2000" dirty="0" smtClean="0">
                <a:latin typeface="Times New Roman" pitchFamily="18" charset="0"/>
              </a:rPr>
              <a:t>&gt; </a:t>
            </a:r>
            <a:r>
              <a:rPr lang="en-US" sz="2000" i="1" dirty="0" smtClean="0">
                <a:latin typeface="Times New Roman" pitchFamily="18" charset="0"/>
              </a:rPr>
              <a:t>j</a:t>
            </a:r>
            <a:r>
              <a:rPr lang="en-US" sz="2000" dirty="0" smtClean="0">
                <a:latin typeface="Times New Roman" pitchFamily="18" charset="0"/>
              </a:rPr>
              <a:t> </a:t>
            </a:r>
            <a:r>
              <a:rPr lang="en-US" sz="2000" dirty="0" smtClean="0">
                <a:latin typeface="Times New Roman" pitchFamily="18" charset="0"/>
                <a:sym typeface="Symbol" pitchFamily="18" charset="2"/>
              </a:rPr>
              <a:t>+ </a:t>
            </a:r>
            <a:r>
              <a:rPr lang="en-US" sz="2000" i="1" dirty="0" smtClean="0">
                <a:latin typeface="Times New Roman" pitchFamily="18" charset="0"/>
                <a:sym typeface="Symbol" pitchFamily="18" charset="2"/>
              </a:rPr>
              <a:t>k</a:t>
            </a:r>
            <a:r>
              <a:rPr lang="en-US" sz="2000" baseline="-25000" dirty="0" smtClean="0">
                <a:latin typeface="Times New Roman" pitchFamily="18" charset="0"/>
                <a:sym typeface="Symbol" pitchFamily="18" charset="2"/>
              </a:rPr>
              <a:t>2</a:t>
            </a:r>
            <a:r>
              <a:rPr lang="ru-RU" sz="2000" dirty="0" smtClean="0">
                <a:latin typeface="Times New Roman" pitchFamily="18" charset="0"/>
              </a:rPr>
              <a:t>, </a:t>
            </a:r>
            <a:r>
              <a:rPr lang="en-US" sz="2000" dirty="0" smtClean="0">
                <a:latin typeface="Times New Roman" pitchFamily="18" charset="0"/>
              </a:rPr>
              <a:t>where </a:t>
            </a:r>
            <a:r>
              <a:rPr lang="en-US" sz="2000" i="1" dirty="0" smtClean="0">
                <a:latin typeface="Times New Roman" pitchFamily="18" charset="0"/>
                <a:sym typeface="Symbol" pitchFamily="18" charset="2"/>
              </a:rPr>
              <a:t>k</a:t>
            </a:r>
            <a:r>
              <a:rPr lang="en-US" sz="2000" baseline="-25000" dirty="0" smtClean="0">
                <a:latin typeface="Times New Roman" pitchFamily="18" charset="0"/>
                <a:sym typeface="Symbol" pitchFamily="18" charset="2"/>
              </a:rPr>
              <a:t>1</a:t>
            </a:r>
            <a:r>
              <a:rPr lang="ru-RU" sz="2000" dirty="0" smtClean="0">
                <a:latin typeface="Times New Roman" pitchFamily="18" charset="0"/>
              </a:rPr>
              <a:t>, </a:t>
            </a:r>
            <a:r>
              <a:rPr lang="en-US" sz="2000" i="1" dirty="0" smtClean="0">
                <a:latin typeface="Times New Roman" pitchFamily="18" charset="0"/>
                <a:sym typeface="Symbol" pitchFamily="18" charset="2"/>
              </a:rPr>
              <a:t>k</a:t>
            </a:r>
            <a:r>
              <a:rPr lang="en-US" sz="2000" baseline="-25000" dirty="0" smtClean="0">
                <a:latin typeface="Times New Roman" pitchFamily="18" charset="0"/>
                <a:sym typeface="Symbol" pitchFamily="18" charset="2"/>
              </a:rPr>
              <a:t>2</a:t>
            </a:r>
            <a:r>
              <a:rPr lang="en-US" sz="2000" i="1" dirty="0" smtClean="0">
                <a:latin typeface="Times New Roman" pitchFamily="18" charset="0"/>
              </a:rPr>
              <a:t> </a:t>
            </a:r>
            <a:r>
              <a:rPr lang="en-US" sz="2000" dirty="0" smtClean="0">
                <a:latin typeface="Times New Roman" pitchFamily="18" charset="0"/>
              </a:rPr>
              <a:t>&lt;</a:t>
            </a:r>
            <a:r>
              <a:rPr lang="ru-RU" sz="2000" dirty="0" smtClean="0">
                <a:latin typeface="Times New Roman" pitchFamily="18" charset="0"/>
              </a:rPr>
              <a:t> </a:t>
            </a:r>
            <a:r>
              <a:rPr lang="en-US" sz="2000" i="1" dirty="0" smtClean="0">
                <a:latin typeface="Times New Roman" pitchFamily="18" charset="0"/>
              </a:rPr>
              <a:t>n</a:t>
            </a:r>
            <a:r>
              <a:rPr lang="ru-RU" sz="2000" dirty="0" smtClean="0"/>
              <a:t>. </a:t>
            </a:r>
            <a:br>
              <a:rPr lang="ru-RU" sz="2000" dirty="0" smtClean="0"/>
            </a:br>
            <a:r>
              <a:rPr lang="en-US" sz="2000" dirty="0" smtClean="0"/>
              <a:t>The numbers </a:t>
            </a:r>
            <a:r>
              <a:rPr lang="en-US" sz="2000" i="1" dirty="0" smtClean="0">
                <a:latin typeface="Times New Roman" pitchFamily="18" charset="0"/>
                <a:sym typeface="Symbol" pitchFamily="18" charset="2"/>
              </a:rPr>
              <a:t>k</a:t>
            </a:r>
            <a:r>
              <a:rPr lang="en-US" sz="2000" baseline="-25000" dirty="0" smtClean="0">
                <a:latin typeface="Times New Roman" pitchFamily="18" charset="0"/>
                <a:sym typeface="Symbol" pitchFamily="18" charset="2"/>
              </a:rPr>
              <a:t>1</a:t>
            </a:r>
            <a:r>
              <a:rPr lang="ru-RU" sz="2000" dirty="0" smtClean="0"/>
              <a:t> </a:t>
            </a:r>
            <a:r>
              <a:rPr lang="en-US" sz="2000" dirty="0" smtClean="0"/>
              <a:t>and</a:t>
            </a:r>
            <a:r>
              <a:rPr lang="ru-RU" sz="2000" dirty="0" smtClean="0"/>
              <a:t> </a:t>
            </a:r>
            <a:r>
              <a:rPr lang="en-US" sz="2000" i="1" dirty="0" smtClean="0">
                <a:latin typeface="Times New Roman" pitchFamily="18" charset="0"/>
                <a:sym typeface="Symbol" pitchFamily="18" charset="2"/>
              </a:rPr>
              <a:t>k</a:t>
            </a:r>
            <a:r>
              <a:rPr lang="en-US" sz="2000" baseline="-25000" dirty="0" smtClean="0">
                <a:latin typeface="Times New Roman" pitchFamily="18" charset="0"/>
                <a:sym typeface="Symbol" pitchFamily="18" charset="2"/>
              </a:rPr>
              <a:t>2</a:t>
            </a:r>
            <a:r>
              <a:rPr lang="ru-RU" sz="2000" dirty="0" smtClean="0"/>
              <a:t> </a:t>
            </a:r>
            <a:r>
              <a:rPr lang="en-US" sz="2000" dirty="0" smtClean="0"/>
              <a:t>are called the upper and lower bandwidth</a:t>
            </a:r>
            <a:r>
              <a:rPr lang="ru-RU" sz="2000" dirty="0" smtClean="0"/>
              <a:t>.</a:t>
            </a:r>
            <a:br>
              <a:rPr lang="ru-RU" sz="2000" dirty="0" smtClean="0"/>
            </a:br>
            <a:r>
              <a:rPr lang="en-US" sz="2000" dirty="0" smtClean="0"/>
              <a:t>Then, </a:t>
            </a:r>
            <a:r>
              <a:rPr lang="en-US" sz="2000" i="1" dirty="0" smtClean="0">
                <a:latin typeface="Times New Roman" pitchFamily="18" charset="0"/>
                <a:sym typeface="Symbol" pitchFamily="18" charset="2"/>
              </a:rPr>
              <a:t>k</a:t>
            </a:r>
            <a:r>
              <a:rPr lang="en-US" sz="2000" baseline="-25000" dirty="0" smtClean="0">
                <a:latin typeface="Times New Roman" pitchFamily="18" charset="0"/>
                <a:sym typeface="Symbol" pitchFamily="18" charset="2"/>
              </a:rPr>
              <a:t>1 </a:t>
            </a:r>
            <a:r>
              <a:rPr lang="en-US" sz="2000" dirty="0" smtClean="0">
                <a:latin typeface="Times New Roman" pitchFamily="18" charset="0"/>
                <a:sym typeface="Symbol" pitchFamily="18" charset="2"/>
              </a:rPr>
              <a:t>+ </a:t>
            </a:r>
            <a:r>
              <a:rPr lang="en-US" sz="2000" i="1" dirty="0" smtClean="0">
                <a:latin typeface="Times New Roman" pitchFamily="18" charset="0"/>
                <a:sym typeface="Symbol" pitchFamily="18" charset="2"/>
              </a:rPr>
              <a:t>k</a:t>
            </a:r>
            <a:r>
              <a:rPr lang="en-US" sz="2000" baseline="-25000" dirty="0" smtClean="0">
                <a:latin typeface="Times New Roman" pitchFamily="18" charset="0"/>
                <a:sym typeface="Symbol" pitchFamily="18" charset="2"/>
              </a:rPr>
              <a:t>2</a:t>
            </a:r>
            <a:r>
              <a:rPr lang="ru-RU" sz="2000" dirty="0" smtClean="0"/>
              <a:t> </a:t>
            </a:r>
            <a:r>
              <a:rPr lang="ru-RU" sz="2000" dirty="0" smtClean="0">
                <a:latin typeface="Times New Roman" pitchFamily="18" charset="0"/>
              </a:rPr>
              <a:t>+ 1</a:t>
            </a:r>
            <a:r>
              <a:rPr lang="ru-RU" sz="2000" dirty="0" smtClean="0"/>
              <a:t> </a:t>
            </a:r>
            <a:r>
              <a:rPr lang="en-US" sz="2000" dirty="0" smtClean="0"/>
              <a:t>is a matrix bandwidth</a:t>
            </a:r>
            <a:r>
              <a:rPr lang="ru-RU" sz="2000" dirty="0" smtClean="0"/>
              <a:t>. </a:t>
            </a:r>
          </a:p>
          <a:p>
            <a:r>
              <a:rPr lang="en-US" sz="2000" dirty="0" smtClean="0"/>
              <a:t>An important category is tridiagonal matrices </a:t>
            </a:r>
            <a:r>
              <a:rPr lang="ru-RU" sz="2000" dirty="0" smtClean="0"/>
              <a:t>(</a:t>
            </a:r>
            <a:r>
              <a:rPr lang="en-US" sz="2000" dirty="0" smtClean="0"/>
              <a:t>when</a:t>
            </a:r>
            <a:r>
              <a:rPr lang="ru-RU" sz="2000" dirty="0" smtClean="0"/>
              <a:t> </a:t>
            </a:r>
            <a:r>
              <a:rPr lang="en-US" sz="2000" i="1" dirty="0" smtClean="0">
                <a:latin typeface="Times New Roman" pitchFamily="18" charset="0"/>
                <a:sym typeface="Symbol" pitchFamily="18" charset="2"/>
              </a:rPr>
              <a:t>k</a:t>
            </a:r>
            <a:r>
              <a:rPr lang="en-US" sz="2000" baseline="-25000" dirty="0" smtClean="0">
                <a:latin typeface="Times New Roman" pitchFamily="18" charset="0"/>
                <a:sym typeface="Symbol" pitchFamily="18" charset="2"/>
              </a:rPr>
              <a:t>1 </a:t>
            </a:r>
            <a:r>
              <a:rPr lang="en-US" sz="2000" dirty="0" smtClean="0">
                <a:sym typeface="Symbol" pitchFamily="18" charset="2"/>
              </a:rPr>
              <a:t></a:t>
            </a:r>
            <a:r>
              <a:rPr lang="en-US" sz="2000" dirty="0" smtClean="0">
                <a:latin typeface="Times New Roman" pitchFamily="18" charset="0"/>
                <a:sym typeface="Symbol" pitchFamily="18" charset="2"/>
              </a:rPr>
              <a:t> </a:t>
            </a:r>
            <a:r>
              <a:rPr lang="en-US" sz="2000" i="1" dirty="0" smtClean="0">
                <a:latin typeface="Times New Roman" pitchFamily="18" charset="0"/>
                <a:sym typeface="Symbol" pitchFamily="18" charset="2"/>
              </a:rPr>
              <a:t>k</a:t>
            </a:r>
            <a:r>
              <a:rPr lang="en-US" sz="2000" baseline="-25000" dirty="0" smtClean="0">
                <a:latin typeface="Times New Roman" pitchFamily="18" charset="0"/>
                <a:sym typeface="Symbol" pitchFamily="18" charset="2"/>
              </a:rPr>
              <a:t>2</a:t>
            </a:r>
            <a:r>
              <a:rPr lang="ru-RU" sz="2000" dirty="0" smtClean="0"/>
              <a:t> </a:t>
            </a:r>
            <a:r>
              <a:rPr lang="en-US" sz="2000" dirty="0" smtClean="0">
                <a:sym typeface="Symbol" pitchFamily="18" charset="2"/>
              </a:rPr>
              <a:t></a:t>
            </a:r>
            <a:r>
              <a:rPr lang="ru-RU" sz="2000" dirty="0" smtClean="0">
                <a:sym typeface="Symbol" pitchFamily="18" charset="2"/>
              </a:rPr>
              <a:t> </a:t>
            </a:r>
            <a:r>
              <a:rPr lang="en-US" sz="2000" dirty="0" smtClean="0">
                <a:latin typeface="Times New Roman" pitchFamily="18" charset="0"/>
              </a:rPr>
              <a:t>1</a:t>
            </a:r>
            <a:r>
              <a:rPr lang="ru-RU" sz="2000" dirty="0" smtClean="0"/>
              <a:t>).</a:t>
            </a:r>
          </a:p>
          <a:p>
            <a:r>
              <a:rPr lang="en-US" sz="2000" dirty="0" smtClean="0"/>
              <a:t>The similar </a:t>
            </a:r>
            <a:r>
              <a:rPr lang="en-US" sz="2000" dirty="0"/>
              <a:t>equations systems arise in the problem of spline </a:t>
            </a:r>
            <a:r>
              <a:rPr lang="en-US" sz="2000" dirty="0" smtClean="0"/>
              <a:t>interpolation when solving the differential equations, </a:t>
            </a:r>
            <a:r>
              <a:rPr lang="en-US" sz="2000" dirty="0"/>
              <a:t>the solution of differential equations</a:t>
            </a:r>
            <a:r>
              <a:rPr lang="en-US" sz="2000" dirty="0" smtClean="0"/>
              <a:t>.</a:t>
            </a:r>
            <a:endParaRPr lang="ru-RU" sz="2000" dirty="0" smtClean="0"/>
          </a:p>
          <a:p>
            <a:r>
              <a:rPr lang="en-US" sz="2000" dirty="0" smtClean="0"/>
              <a:t>The special methods exist for solving the problems with the tridiagonal matrices</a:t>
            </a:r>
            <a:r>
              <a:rPr lang="ru-RU" sz="2000" dirty="0" smtClean="0"/>
              <a:t>.</a:t>
            </a:r>
          </a:p>
          <a:p>
            <a:endParaRPr lang="ru-RU" sz="2000" dirty="0" smtClean="0"/>
          </a:p>
        </p:txBody>
      </p:sp>
      <p:sp>
        <p:nvSpPr>
          <p:cNvPr id="7" name="Дата 6"/>
          <p:cNvSpPr>
            <a:spLocks noGrp="1"/>
          </p:cNvSpPr>
          <p:nvPr>
            <p:ph type="dt" sz="half" idx="10"/>
          </p:nvPr>
        </p:nvSpPr>
        <p:spPr/>
        <p:txBody>
          <a:bodyPr/>
          <a:lstStyle/>
          <a:p>
            <a:pPr>
              <a:defRPr/>
            </a:pPr>
            <a:r>
              <a:rPr lang="en-US" dirty="0" smtClean="0"/>
              <a:t>N. Novgorod, 2014.</a:t>
            </a:r>
            <a:endParaRPr lang="ru-RU" dirty="0"/>
          </a:p>
        </p:txBody>
      </p:sp>
      <p:sp>
        <p:nvSpPr>
          <p:cNvPr id="8" name="Номер слайда 7"/>
          <p:cNvSpPr>
            <a:spLocks noGrp="1"/>
          </p:cNvSpPr>
          <p:nvPr>
            <p:ph type="sldNum" sz="quarter" idx="12"/>
          </p:nvPr>
        </p:nvSpPr>
        <p:spPr/>
        <p:txBody>
          <a:bodyPr/>
          <a:lstStyle/>
          <a:p>
            <a:pPr>
              <a:defRPr/>
            </a:pPr>
            <a:fld id="{4934E5F4-6405-42E1-9C1C-B05AB0513A99}" type="slidenum">
              <a:rPr lang="ru-RU" smtClean="0"/>
              <a:pPr>
                <a:defRPr/>
              </a:pPr>
              <a:t>4</a:t>
            </a:fld>
            <a:endParaRPr lang="ru-RU" dirty="0"/>
          </a:p>
        </p:txBody>
      </p:sp>
      <p:sp>
        <p:nvSpPr>
          <p:cNvPr id="9" name="Нижний колонтитул 8"/>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0"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Experiments results</a:t>
            </a:r>
            <a:endParaRPr lang="ru-RU" sz="2800" b="1" dirty="0">
              <a:solidFill>
                <a:schemeClr val="tx2"/>
              </a:solidFill>
              <a:latin typeface="Arial" charset="0"/>
            </a:endParaRPr>
          </a:p>
        </p:txBody>
      </p:sp>
      <p:sp>
        <p:nvSpPr>
          <p:cNvPr id="11271" name="Text Box 3"/>
          <p:cNvSpPr txBox="1">
            <a:spLocks noChangeArrowheads="1"/>
          </p:cNvSpPr>
          <p:nvPr/>
        </p:nvSpPr>
        <p:spPr bwMode="auto">
          <a:xfrm>
            <a:off x="1116013" y="2365375"/>
            <a:ext cx="184150" cy="366713"/>
          </a:xfrm>
          <a:prstGeom prst="rect">
            <a:avLst/>
          </a:prstGeom>
          <a:noFill/>
          <a:ln w="9525">
            <a:noFill/>
            <a:miter lim="800000"/>
            <a:headEnd/>
            <a:tailEnd/>
          </a:ln>
        </p:spPr>
        <p:txBody>
          <a:bodyPr wrap="none">
            <a:spAutoFit/>
          </a:bodyPr>
          <a:lstStyle/>
          <a:p>
            <a:endParaRPr lang="ru-RU"/>
          </a:p>
        </p:txBody>
      </p:sp>
      <p:sp>
        <p:nvSpPr>
          <p:cNvPr id="11272" name="Содержимое 2"/>
          <p:cNvSpPr>
            <a:spLocks/>
          </p:cNvSpPr>
          <p:nvPr/>
        </p:nvSpPr>
        <p:spPr bwMode="auto">
          <a:xfrm>
            <a:off x="495300" y="1196975"/>
            <a:ext cx="9137650" cy="4968875"/>
          </a:xfrm>
          <a:prstGeom prst="rect">
            <a:avLst/>
          </a:prstGeom>
          <a:noFill/>
          <a:ln w="9525">
            <a:noFill/>
            <a:miter lim="800000"/>
            <a:headEnd/>
            <a:tailEnd/>
          </a:ln>
        </p:spPr>
        <p:txBody>
          <a:bodyPr/>
          <a:lstStyle/>
          <a:p>
            <a:pPr marL="342900" indent="-342900" algn="l" eaLnBrk="0" hangingPunct="0">
              <a:spcBef>
                <a:spcPct val="20000"/>
              </a:spcBef>
              <a:buSzPct val="80000"/>
              <a:buFont typeface="Wingdings" pitchFamily="2" charset="2"/>
              <a:buChar char="q"/>
            </a:pPr>
            <a:r>
              <a:rPr lang="en-US" sz="2000" dirty="0">
                <a:latin typeface="Arial" charset="0"/>
              </a:rPr>
              <a:t>The comparison of the </a:t>
            </a:r>
            <a:r>
              <a:rPr lang="en-US" sz="2000" dirty="0" smtClean="0">
                <a:latin typeface="Arial" charset="0"/>
              </a:rPr>
              <a:t>parallel counter-sweep and the parallel block sweep methods</a:t>
            </a:r>
            <a:endParaRPr lang="ru-RU" sz="2000" dirty="0">
              <a:latin typeface="Arial" charset="0"/>
            </a:endParaRPr>
          </a:p>
        </p:txBody>
      </p:sp>
      <p:sp>
        <p:nvSpPr>
          <p:cNvPr id="9" name="Дата 8"/>
          <p:cNvSpPr>
            <a:spLocks noGrp="1"/>
          </p:cNvSpPr>
          <p:nvPr>
            <p:ph type="dt" sz="half" idx="10"/>
          </p:nvPr>
        </p:nvSpPr>
        <p:spPr/>
        <p:txBody>
          <a:bodyPr/>
          <a:lstStyle/>
          <a:p>
            <a:pPr>
              <a:defRPr/>
            </a:pPr>
            <a:r>
              <a:rPr lang="en-US" dirty="0" smtClean="0"/>
              <a:t>N. Novgorod, 2014.</a:t>
            </a:r>
            <a:endParaRPr lang="ru-RU" dirty="0"/>
          </a:p>
        </p:txBody>
      </p:sp>
      <p:sp>
        <p:nvSpPr>
          <p:cNvPr id="10" name="Номер слайда 9"/>
          <p:cNvSpPr>
            <a:spLocks noGrp="1"/>
          </p:cNvSpPr>
          <p:nvPr>
            <p:ph type="sldNum" sz="quarter" idx="12"/>
          </p:nvPr>
        </p:nvSpPr>
        <p:spPr/>
        <p:txBody>
          <a:bodyPr/>
          <a:lstStyle/>
          <a:p>
            <a:pPr>
              <a:defRPr/>
            </a:pPr>
            <a:fld id="{4934E5F4-6405-42E1-9C1C-B05AB0513A99}" type="slidenum">
              <a:rPr lang="ru-RU" smtClean="0"/>
              <a:pPr>
                <a:defRPr/>
              </a:pPr>
              <a:t>40</a:t>
            </a:fld>
            <a:endParaRPr lang="ru-RU" dirty="0"/>
          </a:p>
        </p:txBody>
      </p:sp>
      <p:sp>
        <p:nvSpPr>
          <p:cNvPr id="11" name="Нижний колонтитул 10"/>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pic>
        <p:nvPicPr>
          <p:cNvPr id="11280" name="Picture 1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087563" y="1571331"/>
            <a:ext cx="5817766" cy="473798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Experiments results</a:t>
            </a:r>
            <a:endParaRPr lang="ru-RU" sz="2800" b="1" dirty="0">
              <a:solidFill>
                <a:schemeClr val="tx2"/>
              </a:solidFill>
              <a:latin typeface="Arial" charset="0"/>
            </a:endParaRPr>
          </a:p>
        </p:txBody>
      </p:sp>
      <p:sp>
        <p:nvSpPr>
          <p:cNvPr id="12295" name="Text Box 4"/>
          <p:cNvSpPr txBox="1">
            <a:spLocks noChangeArrowheads="1"/>
          </p:cNvSpPr>
          <p:nvPr/>
        </p:nvSpPr>
        <p:spPr bwMode="auto">
          <a:xfrm>
            <a:off x="1116013" y="2365375"/>
            <a:ext cx="184150" cy="366713"/>
          </a:xfrm>
          <a:prstGeom prst="rect">
            <a:avLst/>
          </a:prstGeom>
          <a:noFill/>
          <a:ln w="9525">
            <a:noFill/>
            <a:miter lim="800000"/>
            <a:headEnd/>
            <a:tailEnd/>
          </a:ln>
        </p:spPr>
        <p:txBody>
          <a:bodyPr wrap="none">
            <a:spAutoFit/>
          </a:bodyPr>
          <a:lstStyle/>
          <a:p>
            <a:endParaRPr lang="ru-RU"/>
          </a:p>
        </p:txBody>
      </p:sp>
      <p:sp>
        <p:nvSpPr>
          <p:cNvPr id="12296" name="Содержимое 2"/>
          <p:cNvSpPr>
            <a:spLocks/>
          </p:cNvSpPr>
          <p:nvPr/>
        </p:nvSpPr>
        <p:spPr bwMode="auto">
          <a:xfrm>
            <a:off x="495300" y="1196975"/>
            <a:ext cx="9137650" cy="4968875"/>
          </a:xfrm>
          <a:prstGeom prst="rect">
            <a:avLst/>
          </a:prstGeom>
          <a:noFill/>
          <a:ln w="9525">
            <a:noFill/>
            <a:miter lim="800000"/>
            <a:headEnd/>
            <a:tailEnd/>
          </a:ln>
        </p:spPr>
        <p:txBody>
          <a:bodyPr/>
          <a:lstStyle/>
          <a:p>
            <a:pPr marL="342900" indent="-342900" algn="l" eaLnBrk="0" hangingPunct="0">
              <a:spcBef>
                <a:spcPct val="20000"/>
              </a:spcBef>
              <a:buSzPct val="80000"/>
              <a:buFont typeface="Wingdings" pitchFamily="2" charset="2"/>
              <a:buChar char="q"/>
            </a:pPr>
            <a:r>
              <a:rPr lang="en-US" sz="2000" dirty="0">
                <a:latin typeface="Arial" charset="0"/>
              </a:rPr>
              <a:t>The speedup of the parallel </a:t>
            </a:r>
            <a:r>
              <a:rPr lang="en-US" sz="2000" dirty="0" smtClean="0">
                <a:latin typeface="Arial" charset="0"/>
              </a:rPr>
              <a:t>block sweep</a:t>
            </a:r>
            <a:endParaRPr lang="ru-RU" sz="2000" dirty="0">
              <a:latin typeface="Arial" charset="0"/>
            </a:endParaRPr>
          </a:p>
        </p:txBody>
      </p:sp>
      <p:sp>
        <p:nvSpPr>
          <p:cNvPr id="9" name="Дата 8"/>
          <p:cNvSpPr>
            <a:spLocks noGrp="1"/>
          </p:cNvSpPr>
          <p:nvPr>
            <p:ph type="dt" sz="half" idx="10"/>
          </p:nvPr>
        </p:nvSpPr>
        <p:spPr/>
        <p:txBody>
          <a:bodyPr/>
          <a:lstStyle/>
          <a:p>
            <a:pPr>
              <a:defRPr/>
            </a:pPr>
            <a:r>
              <a:rPr lang="en-US" dirty="0" smtClean="0"/>
              <a:t>N. Novgorod, 2014.</a:t>
            </a:r>
            <a:endParaRPr lang="ru-RU" dirty="0"/>
          </a:p>
        </p:txBody>
      </p:sp>
      <p:sp>
        <p:nvSpPr>
          <p:cNvPr id="10" name="Номер слайда 9"/>
          <p:cNvSpPr>
            <a:spLocks noGrp="1"/>
          </p:cNvSpPr>
          <p:nvPr>
            <p:ph type="sldNum" sz="quarter" idx="12"/>
          </p:nvPr>
        </p:nvSpPr>
        <p:spPr/>
        <p:txBody>
          <a:bodyPr/>
          <a:lstStyle/>
          <a:p>
            <a:pPr>
              <a:defRPr/>
            </a:pPr>
            <a:fld id="{4934E5F4-6405-42E1-9C1C-B05AB0513A99}" type="slidenum">
              <a:rPr lang="ru-RU" smtClean="0"/>
              <a:pPr>
                <a:defRPr/>
              </a:pPr>
              <a:t>41</a:t>
            </a:fld>
            <a:endParaRPr lang="ru-RU" dirty="0"/>
          </a:p>
        </p:txBody>
      </p:sp>
      <p:sp>
        <p:nvSpPr>
          <p:cNvPr id="11" name="Нижний колонтитул 10"/>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pic>
        <p:nvPicPr>
          <p:cNvPr id="12304" name="Picture 1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85614" y="1714847"/>
            <a:ext cx="7943850" cy="41624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Заголовок 1"/>
          <p:cNvSpPr>
            <a:spLocks noGrp="1"/>
          </p:cNvSpPr>
          <p:nvPr>
            <p:ph type="title" idx="4294967295"/>
          </p:nvPr>
        </p:nvSpPr>
        <p:spPr/>
        <p:txBody>
          <a:bodyPr/>
          <a:lstStyle/>
          <a:p>
            <a:r>
              <a:rPr lang="en-US" sz="2800" dirty="0" smtClean="0"/>
              <a:t>Reduction method</a:t>
            </a:r>
            <a:endParaRPr lang="ru-RU" sz="2800" dirty="0" smtClean="0"/>
          </a:p>
        </p:txBody>
      </p:sp>
      <p:sp>
        <p:nvSpPr>
          <p:cNvPr id="2056" name="Содержимое 2"/>
          <p:cNvSpPr>
            <a:spLocks noGrp="1"/>
          </p:cNvSpPr>
          <p:nvPr>
            <p:ph idx="4294967295"/>
          </p:nvPr>
        </p:nvSpPr>
        <p:spPr>
          <a:xfrm>
            <a:off x="495300" y="1196975"/>
            <a:ext cx="9137650" cy="4968875"/>
          </a:xfrm>
        </p:spPr>
        <p:txBody>
          <a:bodyPr/>
          <a:lstStyle/>
          <a:p>
            <a:pPr>
              <a:defRPr/>
            </a:pPr>
            <a:r>
              <a:rPr lang="en-US" sz="2000" dirty="0" smtClean="0"/>
              <a:t>In </a:t>
            </a:r>
            <a:r>
              <a:rPr lang="en-US" sz="2000" dirty="0"/>
              <a:t>some cases </a:t>
            </a:r>
            <a:r>
              <a:rPr lang="en-US" sz="2000" dirty="0" smtClean="0"/>
              <a:t>the sweep method </a:t>
            </a:r>
            <a:r>
              <a:rPr lang="en-US" sz="2000" dirty="0"/>
              <a:t>could result in a great </a:t>
            </a:r>
            <a:r>
              <a:rPr lang="en-US" sz="2000" dirty="0" smtClean="0"/>
              <a:t>error</a:t>
            </a:r>
            <a:r>
              <a:rPr lang="ru-RU" sz="2000" dirty="0" smtClean="0"/>
              <a:t>. </a:t>
            </a:r>
          </a:p>
          <a:p>
            <a:pPr>
              <a:defRPr/>
            </a:pPr>
            <a:r>
              <a:rPr lang="en-US" sz="2000" dirty="0"/>
              <a:t>A potential error source is the formulas for calculating the “sweep” coefficients, which include a division operation by the difference between close values. </a:t>
            </a:r>
            <a:endParaRPr lang="ru-RU" sz="2000" dirty="0" smtClean="0"/>
          </a:p>
          <a:p>
            <a:pPr>
              <a:defRPr/>
            </a:pPr>
            <a:r>
              <a:rPr lang="en-US" sz="2000" dirty="0" smtClean="0"/>
              <a:t>The </a:t>
            </a:r>
            <a:r>
              <a:rPr lang="en-US" sz="2000" i="1" dirty="0" smtClean="0"/>
              <a:t>reduction method</a:t>
            </a:r>
            <a:endParaRPr lang="ru-RU" sz="2000" i="1" dirty="0" smtClean="0"/>
          </a:p>
          <a:p>
            <a:pPr lvl="1">
              <a:defRPr/>
            </a:pPr>
            <a:r>
              <a:rPr lang="en-US" sz="2000" dirty="0"/>
              <a:t>does not have such </a:t>
            </a:r>
            <a:r>
              <a:rPr lang="en-US" sz="2000" dirty="0" smtClean="0"/>
              <a:t>disadvantage</a:t>
            </a:r>
            <a:r>
              <a:rPr lang="ru-RU" sz="2000" dirty="0" smtClean="0">
                <a:ea typeface="+mn-ea"/>
              </a:rPr>
              <a:t>; </a:t>
            </a:r>
          </a:p>
          <a:p>
            <a:pPr lvl="1">
              <a:defRPr/>
            </a:pPr>
            <a:r>
              <a:rPr lang="en-US" sz="2000" dirty="0" smtClean="0"/>
              <a:t>demonstrates </a:t>
            </a:r>
            <a:r>
              <a:rPr lang="en-US" sz="2000" dirty="0"/>
              <a:t>the greater efficiency </a:t>
            </a:r>
            <a:r>
              <a:rPr lang="en-US" sz="2000" dirty="0" smtClean="0"/>
              <a:t>while the theoretical complexity is the same</a:t>
            </a:r>
            <a:r>
              <a:rPr lang="ru-RU" sz="2000" dirty="0" smtClean="0">
                <a:ea typeface="+mn-ea"/>
              </a:rPr>
              <a:t>.</a:t>
            </a:r>
          </a:p>
          <a:p>
            <a:pPr>
              <a:defRPr/>
            </a:pPr>
            <a:r>
              <a:rPr lang="en-US" sz="2000" dirty="0" smtClean="0"/>
              <a:t>The disadvantage of the reduction method: </a:t>
            </a:r>
            <a:r>
              <a:rPr lang="en-US" sz="2000" dirty="0"/>
              <a:t>it is </a:t>
            </a:r>
            <a:r>
              <a:rPr lang="en-US" sz="2000" dirty="0" smtClean="0"/>
              <a:t>applicable </a:t>
            </a:r>
            <a:r>
              <a:rPr lang="en-US" sz="2000" dirty="0"/>
              <a:t>only for the matrices of the size equal to a power of </a:t>
            </a:r>
            <a:r>
              <a:rPr lang="en-US" sz="2000" dirty="0" smtClean="0"/>
              <a:t>two</a:t>
            </a:r>
            <a:r>
              <a:rPr lang="ru-RU" sz="2000" dirty="0" smtClean="0"/>
              <a:t>;</a:t>
            </a:r>
          </a:p>
          <a:p>
            <a:pPr>
              <a:defRPr/>
            </a:pPr>
            <a:r>
              <a:rPr lang="en-US" sz="2000" dirty="0"/>
              <a:t>A generalization of the reduction method to the case of block tridiagonal matrices exists. </a:t>
            </a:r>
            <a:r>
              <a:rPr lang="en-US" sz="2000" dirty="0" smtClean="0"/>
              <a:t>A </a:t>
            </a:r>
            <a:r>
              <a:rPr lang="en-US" sz="2000" dirty="0"/>
              <a:t>number of the blocks must be equal to a power of </a:t>
            </a:r>
            <a:r>
              <a:rPr lang="en-US" sz="2000" dirty="0" smtClean="0"/>
              <a:t>two; the </a:t>
            </a:r>
            <a:r>
              <a:rPr lang="en-US" sz="2000" dirty="0"/>
              <a:t>division operation is substituted by the multiplication operation by an inverse </a:t>
            </a:r>
            <a:r>
              <a:rPr lang="en-US" sz="2000" dirty="0" smtClean="0"/>
              <a:t>matrix. This </a:t>
            </a:r>
            <a:r>
              <a:rPr lang="en-US" sz="2000" dirty="0"/>
              <a:t>substitution supposes a good invertibility of the blocks of the matrix </a:t>
            </a:r>
            <a:r>
              <a:rPr lang="en-US" sz="2000" i="1" dirty="0" smtClean="0"/>
              <a:t>A</a:t>
            </a:r>
            <a:r>
              <a:rPr lang="ru-RU" sz="2000" dirty="0" smtClean="0"/>
              <a:t>.</a:t>
            </a:r>
          </a:p>
        </p:txBody>
      </p:sp>
      <p:sp>
        <p:nvSpPr>
          <p:cNvPr id="13319" name="Rectangle 5"/>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3320" name="Rectangle 6"/>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13321" name="Rectangle 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3322" name="Rectangle 9"/>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11" name="Дата 10"/>
          <p:cNvSpPr>
            <a:spLocks noGrp="1"/>
          </p:cNvSpPr>
          <p:nvPr>
            <p:ph type="dt" sz="half" idx="10"/>
          </p:nvPr>
        </p:nvSpPr>
        <p:spPr/>
        <p:txBody>
          <a:bodyPr/>
          <a:lstStyle/>
          <a:p>
            <a:pPr>
              <a:defRPr/>
            </a:pPr>
            <a:r>
              <a:rPr lang="en-US" dirty="0" smtClean="0"/>
              <a:t>N. Novgorod, 2014.</a:t>
            </a:r>
            <a:endParaRPr lang="ru-RU" dirty="0"/>
          </a:p>
        </p:txBody>
      </p:sp>
      <p:sp>
        <p:nvSpPr>
          <p:cNvPr id="12" name="Номер слайда 11"/>
          <p:cNvSpPr>
            <a:spLocks noGrp="1"/>
          </p:cNvSpPr>
          <p:nvPr>
            <p:ph type="sldNum" sz="quarter" idx="12"/>
          </p:nvPr>
        </p:nvSpPr>
        <p:spPr/>
        <p:txBody>
          <a:bodyPr/>
          <a:lstStyle/>
          <a:p>
            <a:pPr>
              <a:defRPr/>
            </a:pPr>
            <a:fld id="{4934E5F4-6405-42E1-9C1C-B05AB0513A99}" type="slidenum">
              <a:rPr lang="ru-RU" smtClean="0"/>
              <a:pPr>
                <a:defRPr/>
              </a:pPr>
              <a:t>42</a:t>
            </a:fld>
            <a:endParaRPr lang="ru-RU" dirty="0"/>
          </a:p>
        </p:txBody>
      </p:sp>
      <p:sp>
        <p:nvSpPr>
          <p:cNvPr id="13" name="Нижний колонтитул 12"/>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Заголовок 1"/>
          <p:cNvSpPr>
            <a:spLocks noGrp="1"/>
          </p:cNvSpPr>
          <p:nvPr>
            <p:ph type="title" idx="4294967295"/>
          </p:nvPr>
        </p:nvSpPr>
        <p:spPr/>
        <p:txBody>
          <a:bodyPr/>
          <a:lstStyle/>
          <a:p>
            <a:r>
              <a:rPr lang="en-US" sz="2800" dirty="0"/>
              <a:t>Reduction method</a:t>
            </a:r>
            <a:endParaRPr lang="ru-RU" sz="2800" dirty="0" smtClean="0"/>
          </a:p>
        </p:txBody>
      </p:sp>
      <p:sp>
        <p:nvSpPr>
          <p:cNvPr id="2055" name="Rectangle 5"/>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2056" name="Rectangle 6"/>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2057" name="Rectangle 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2058" name="Rectangle 9"/>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2059" name="Содержимое 2"/>
          <p:cNvSpPr>
            <a:spLocks noGrp="1"/>
          </p:cNvSpPr>
          <p:nvPr>
            <p:ph idx="4294967295"/>
          </p:nvPr>
        </p:nvSpPr>
        <p:spPr>
          <a:xfrm>
            <a:off x="495300" y="1196975"/>
            <a:ext cx="9137650" cy="4968875"/>
          </a:xfrm>
        </p:spPr>
        <p:txBody>
          <a:bodyPr/>
          <a:lstStyle/>
          <a:p>
            <a:r>
              <a:rPr lang="en-US" sz="2000" dirty="0" smtClean="0"/>
              <a:t>Let us consider a tridiagonal system in the following form:</a:t>
            </a:r>
            <a:endParaRPr lang="ru-RU" sz="2000" dirty="0" smtClean="0"/>
          </a:p>
          <a:p>
            <a:pPr>
              <a:buFont typeface="Wingdings" pitchFamily="2" charset="2"/>
              <a:buNone/>
            </a:pPr>
            <a:endParaRPr lang="ru-RU" sz="800" dirty="0" smtClean="0"/>
          </a:p>
          <a:p>
            <a:pPr>
              <a:buFont typeface="Wingdings" pitchFamily="2" charset="2"/>
              <a:buNone/>
            </a:pPr>
            <a:r>
              <a:rPr lang="ru-RU" sz="2000" dirty="0" smtClean="0"/>
              <a:t>					, 1</a:t>
            </a:r>
            <a:r>
              <a:rPr lang="ru-RU" sz="2000" dirty="0" smtClean="0">
                <a:sym typeface="Symbol" pitchFamily="18" charset="2"/>
              </a:rPr>
              <a:t></a:t>
            </a:r>
            <a:r>
              <a:rPr lang="en-US" sz="2000" i="1" dirty="0" err="1" smtClean="0"/>
              <a:t>i</a:t>
            </a:r>
            <a:r>
              <a:rPr lang="ru-RU" sz="2000" dirty="0" smtClean="0">
                <a:sym typeface="Symbol" pitchFamily="18" charset="2"/>
              </a:rPr>
              <a:t></a:t>
            </a:r>
            <a:r>
              <a:rPr lang="en-US" sz="2000" i="1" dirty="0" smtClean="0"/>
              <a:t>n</a:t>
            </a:r>
            <a:r>
              <a:rPr lang="en-US" sz="2000" dirty="0" smtClean="0">
                <a:sym typeface="Symbol" pitchFamily="18" charset="2"/>
              </a:rPr>
              <a:t></a:t>
            </a:r>
            <a:r>
              <a:rPr lang="en-US" sz="2000" dirty="0" smtClean="0"/>
              <a:t>1,</a:t>
            </a:r>
            <a:r>
              <a:rPr lang="en-US" sz="2000" i="1" dirty="0" smtClean="0"/>
              <a:t> x</a:t>
            </a:r>
            <a:r>
              <a:rPr lang="en-US" sz="2000" baseline="-25000" dirty="0" smtClean="0"/>
              <a:t>0</a:t>
            </a:r>
            <a:r>
              <a:rPr lang="en-US" sz="2000" dirty="0" smtClean="0">
                <a:sym typeface="Symbol" pitchFamily="18" charset="2"/>
              </a:rPr>
              <a:t></a:t>
            </a:r>
            <a:r>
              <a:rPr lang="en-US" sz="2000" dirty="0" smtClean="0"/>
              <a:t>0, </a:t>
            </a:r>
            <a:r>
              <a:rPr lang="en-US" sz="2000" i="1" dirty="0" smtClean="0"/>
              <a:t>x</a:t>
            </a:r>
            <a:r>
              <a:rPr lang="en-US" sz="2000" i="1" baseline="-25000" dirty="0" smtClean="0"/>
              <a:t>n</a:t>
            </a:r>
            <a:r>
              <a:rPr lang="en-US" sz="2000" dirty="0" smtClean="0">
                <a:sym typeface="Symbol" pitchFamily="18" charset="2"/>
              </a:rPr>
              <a:t></a:t>
            </a:r>
            <a:r>
              <a:rPr lang="en-US" sz="2000" dirty="0" smtClean="0"/>
              <a:t>0</a:t>
            </a:r>
            <a:endParaRPr lang="ru-RU" sz="2000" dirty="0" smtClean="0"/>
          </a:p>
          <a:p>
            <a:endParaRPr lang="en-US" sz="800" dirty="0" smtClean="0"/>
          </a:p>
          <a:p>
            <a:r>
              <a:rPr lang="en-US" sz="2000" dirty="0"/>
              <a:t>The idea of the reduction method consists in two following steps. The </a:t>
            </a:r>
            <a:r>
              <a:rPr lang="en-US" sz="2000" i="1" dirty="0"/>
              <a:t>forward phase</a:t>
            </a:r>
            <a:r>
              <a:rPr lang="en-US" sz="2000" dirty="0"/>
              <a:t> of the method is a sequential elimination of the unknowns from the source system: first, the unknowns with the odd numbers, then – with the numbers multiple to 2 (but not multiple to 4), etc. The </a:t>
            </a:r>
            <a:r>
              <a:rPr lang="en-US" sz="2000" i="1" dirty="0"/>
              <a:t>backward phase </a:t>
            </a:r>
            <a:r>
              <a:rPr lang="en-US" sz="2000" dirty="0"/>
              <a:t>of the method is a restoration of the values of the odd variables based on the known values of the even variables. </a:t>
            </a:r>
            <a:endParaRPr lang="ru-RU" sz="2000" dirty="0" smtClean="0"/>
          </a:p>
        </p:txBody>
      </p:sp>
      <p:sp>
        <p:nvSpPr>
          <p:cNvPr id="2060" name="Rectangle 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graphicFrame>
        <p:nvGraphicFramePr>
          <p:cNvPr id="2050" name="Object 7"/>
          <p:cNvGraphicFramePr>
            <a:graphicFrameLocks noChangeAspect="1"/>
          </p:cNvGraphicFramePr>
          <p:nvPr/>
        </p:nvGraphicFramePr>
        <p:xfrm>
          <a:off x="1352550" y="1676400"/>
          <a:ext cx="2792413" cy="457200"/>
        </p:xfrm>
        <a:graphic>
          <a:graphicData uri="http://schemas.openxmlformats.org/presentationml/2006/ole">
            <p:oleObj spid="_x0000_s54309" name="Формула" r:id="rId3" imgW="1397000" imgH="228600" progId="Equation.3">
              <p:embed/>
            </p:oleObj>
          </a:graphicData>
        </a:graphic>
      </p:graphicFrame>
      <p:sp>
        <p:nvSpPr>
          <p:cNvPr id="13" name="Дата 12"/>
          <p:cNvSpPr>
            <a:spLocks noGrp="1"/>
          </p:cNvSpPr>
          <p:nvPr>
            <p:ph type="dt" sz="half" idx="10"/>
          </p:nvPr>
        </p:nvSpPr>
        <p:spPr/>
        <p:txBody>
          <a:bodyPr/>
          <a:lstStyle/>
          <a:p>
            <a:pPr>
              <a:defRPr/>
            </a:pPr>
            <a:r>
              <a:rPr lang="en-US" dirty="0" smtClean="0"/>
              <a:t>N. Novgorod, 2014.</a:t>
            </a:r>
            <a:endParaRPr lang="ru-RU" dirty="0"/>
          </a:p>
        </p:txBody>
      </p:sp>
      <p:sp>
        <p:nvSpPr>
          <p:cNvPr id="14" name="Номер слайда 13"/>
          <p:cNvSpPr>
            <a:spLocks noGrp="1"/>
          </p:cNvSpPr>
          <p:nvPr>
            <p:ph type="sldNum" sz="quarter" idx="12"/>
          </p:nvPr>
        </p:nvSpPr>
        <p:spPr/>
        <p:txBody>
          <a:bodyPr/>
          <a:lstStyle/>
          <a:p>
            <a:pPr>
              <a:defRPr/>
            </a:pPr>
            <a:fld id="{4934E5F4-6405-42E1-9C1C-B05AB0513A99}" type="slidenum">
              <a:rPr lang="ru-RU" smtClean="0"/>
              <a:pPr>
                <a:defRPr/>
              </a:pPr>
              <a:t>43</a:t>
            </a:fld>
            <a:endParaRPr lang="ru-RU" dirty="0"/>
          </a:p>
        </p:txBody>
      </p:sp>
      <p:sp>
        <p:nvSpPr>
          <p:cNvPr id="15" name="Нижний колонтитул 14"/>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7" name="Заголовок 1"/>
          <p:cNvSpPr>
            <a:spLocks noGrp="1"/>
          </p:cNvSpPr>
          <p:nvPr>
            <p:ph type="title" idx="4294967295"/>
          </p:nvPr>
        </p:nvSpPr>
        <p:spPr/>
        <p:txBody>
          <a:bodyPr/>
          <a:lstStyle/>
          <a:p>
            <a:r>
              <a:rPr lang="en-US" sz="2800" dirty="0"/>
              <a:t>Reduction </a:t>
            </a:r>
            <a:r>
              <a:rPr lang="en-US" sz="2800" dirty="0" smtClean="0"/>
              <a:t>method </a:t>
            </a:r>
            <a:r>
              <a:rPr lang="ru-RU" sz="2800" dirty="0" smtClean="0"/>
              <a:t>(</a:t>
            </a:r>
            <a:r>
              <a:rPr lang="en-US" sz="2800" dirty="0" smtClean="0"/>
              <a:t>forward phase</a:t>
            </a:r>
            <a:r>
              <a:rPr lang="ru-RU" sz="2800" dirty="0" smtClean="0"/>
              <a:t>)</a:t>
            </a:r>
          </a:p>
        </p:txBody>
      </p:sp>
      <p:sp>
        <p:nvSpPr>
          <p:cNvPr id="3088" name="Rectangle 5"/>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3089" name="Rectangle 6"/>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3090" name="Rectangle 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3091" name="Rectangle 9"/>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3092" name="Содержимое 2"/>
          <p:cNvSpPr>
            <a:spLocks noGrp="1"/>
          </p:cNvSpPr>
          <p:nvPr>
            <p:ph idx="4294967295"/>
          </p:nvPr>
        </p:nvSpPr>
        <p:spPr>
          <a:xfrm>
            <a:off x="495300" y="1196975"/>
            <a:ext cx="9137650" cy="4968875"/>
          </a:xfrm>
        </p:spPr>
        <p:txBody>
          <a:bodyPr/>
          <a:lstStyle/>
          <a:p>
            <a:r>
              <a:rPr lang="en-US" sz="2000" dirty="0"/>
              <a:t>Write down three consecutive </a:t>
            </a:r>
            <a:r>
              <a:rPr lang="en-US" sz="2000" dirty="0" smtClean="0"/>
              <a:t>equations of the system </a:t>
            </a:r>
            <a:r>
              <a:rPr lang="ru-RU" sz="2000" dirty="0" smtClean="0"/>
              <a:t>(3.35) </a:t>
            </a:r>
            <a:r>
              <a:rPr lang="en-US" sz="2000" dirty="0" smtClean="0"/>
              <a:t>with numbers</a:t>
            </a:r>
            <a:br>
              <a:rPr lang="en-US" sz="2000" dirty="0" smtClean="0"/>
            </a:br>
            <a:r>
              <a:rPr lang="en-US" sz="2000" i="1" dirty="0" err="1" smtClean="0"/>
              <a:t>i</a:t>
            </a:r>
            <a:r>
              <a:rPr lang="en-US" sz="2000" dirty="0" smtClean="0"/>
              <a:t> </a:t>
            </a:r>
            <a:r>
              <a:rPr lang="en-US" sz="2000" dirty="0" smtClean="0">
                <a:sym typeface="Symbol" pitchFamily="18" charset="2"/>
              </a:rPr>
              <a:t></a:t>
            </a:r>
            <a:r>
              <a:rPr lang="ru-RU" sz="2000" dirty="0" smtClean="0"/>
              <a:t>1, </a:t>
            </a:r>
            <a:r>
              <a:rPr lang="en-US" sz="2000" i="1" dirty="0" err="1" smtClean="0"/>
              <a:t>i</a:t>
            </a:r>
            <a:r>
              <a:rPr lang="ru-RU" sz="2000" dirty="0" smtClean="0"/>
              <a:t>, </a:t>
            </a:r>
            <a:r>
              <a:rPr lang="en-US" sz="2000" i="1" dirty="0" err="1" smtClean="0"/>
              <a:t>i</a:t>
            </a:r>
            <a:r>
              <a:rPr lang="ru-RU" sz="2000" dirty="0" smtClean="0"/>
              <a:t>+1, </a:t>
            </a:r>
            <a:r>
              <a:rPr lang="en-US" sz="2000" dirty="0" smtClean="0"/>
              <a:t>where </a:t>
            </a:r>
            <a:r>
              <a:rPr lang="en-US" sz="2000" i="1" dirty="0" err="1" smtClean="0"/>
              <a:t>i</a:t>
            </a:r>
            <a:r>
              <a:rPr lang="ru-RU" sz="2000" dirty="0" smtClean="0"/>
              <a:t> </a:t>
            </a:r>
            <a:r>
              <a:rPr lang="en-US" sz="2000" dirty="0" smtClean="0"/>
              <a:t>is even number</a:t>
            </a:r>
            <a:endParaRPr lang="ru-RU" sz="2000" dirty="0" smtClean="0"/>
          </a:p>
          <a:p>
            <a:pPr>
              <a:buFont typeface="Wingdings" pitchFamily="2" charset="2"/>
              <a:buNone/>
            </a:pPr>
            <a:r>
              <a:rPr lang="ru-RU" sz="2000" dirty="0" smtClean="0"/>
              <a:t> </a:t>
            </a:r>
          </a:p>
          <a:p>
            <a:pPr>
              <a:buFont typeface="Wingdings" pitchFamily="2" charset="2"/>
              <a:buNone/>
            </a:pPr>
            <a:r>
              <a:rPr lang="ru-RU" sz="2000" dirty="0" smtClean="0"/>
              <a:t> </a:t>
            </a:r>
          </a:p>
          <a:p>
            <a:pPr>
              <a:buFont typeface="Wingdings" pitchFamily="2" charset="2"/>
              <a:buNone/>
            </a:pPr>
            <a:r>
              <a:rPr lang="ru-RU" sz="2000" dirty="0" smtClean="0"/>
              <a:t> </a:t>
            </a:r>
          </a:p>
          <a:p>
            <a:endParaRPr lang="ru-RU" sz="2000" dirty="0" smtClean="0"/>
          </a:p>
          <a:p>
            <a:r>
              <a:rPr lang="en-US" sz="2000" dirty="0" smtClean="0"/>
              <a:t>Multiply the first equation by                          , the last one – by</a:t>
            </a:r>
            <a:r>
              <a:rPr lang="ru-RU" sz="2000" dirty="0" smtClean="0"/>
              <a:t>  </a:t>
            </a:r>
            <a:r>
              <a:rPr lang="en-US" sz="2000" dirty="0" smtClean="0"/>
              <a:t>                and add to the second one. Derive</a:t>
            </a:r>
            <a:endParaRPr lang="ru-RU" sz="2000" dirty="0" smtClean="0"/>
          </a:p>
          <a:p>
            <a:endParaRPr lang="ru-RU" sz="800" dirty="0" smtClean="0"/>
          </a:p>
          <a:p>
            <a:pPr>
              <a:buFont typeface="Wingdings" pitchFamily="2" charset="2"/>
              <a:buNone/>
            </a:pPr>
            <a:r>
              <a:rPr lang="ru-RU" sz="2000" dirty="0" smtClean="0"/>
              <a:t>                                                                       </a:t>
            </a:r>
            <a:r>
              <a:rPr lang="en-US" sz="2000" dirty="0" smtClean="0"/>
              <a:t>, </a:t>
            </a:r>
            <a:r>
              <a:rPr lang="en-US" sz="2000" i="1" dirty="0" smtClean="0"/>
              <a:t>i</a:t>
            </a:r>
            <a:r>
              <a:rPr lang="en-US" sz="2000" dirty="0" smtClean="0">
                <a:sym typeface="Symbol" pitchFamily="18" charset="2"/>
              </a:rPr>
              <a:t></a:t>
            </a:r>
            <a:r>
              <a:rPr lang="en-US" sz="2000" dirty="0" smtClean="0"/>
              <a:t>2, 4, 6, …, </a:t>
            </a:r>
            <a:r>
              <a:rPr lang="en-US" sz="2000" i="1" dirty="0" smtClean="0"/>
              <a:t>n</a:t>
            </a:r>
            <a:r>
              <a:rPr lang="en-US" sz="2000" dirty="0" smtClean="0">
                <a:sym typeface="Symbol" pitchFamily="18" charset="2"/>
              </a:rPr>
              <a:t></a:t>
            </a:r>
            <a:r>
              <a:rPr lang="en-US" sz="2000" dirty="0" smtClean="0"/>
              <a:t>2</a:t>
            </a:r>
            <a:endParaRPr lang="ru-RU" sz="2000" dirty="0" smtClean="0"/>
          </a:p>
          <a:p>
            <a:endParaRPr lang="ru-RU" sz="800" dirty="0" smtClean="0"/>
          </a:p>
          <a:p>
            <a:r>
              <a:rPr lang="en-US" sz="2000" dirty="0" smtClean="0"/>
              <a:t>where</a:t>
            </a:r>
            <a:r>
              <a:rPr lang="ru-RU" sz="2000" dirty="0" smtClean="0"/>
              <a:t>                          ,                        ,    </a:t>
            </a:r>
          </a:p>
        </p:txBody>
      </p:sp>
      <p:sp>
        <p:nvSpPr>
          <p:cNvPr id="3093" name="Rectangle 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3094" name="Rectangle 4"/>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graphicFrame>
        <p:nvGraphicFramePr>
          <p:cNvPr id="3074" name="Object 3"/>
          <p:cNvGraphicFramePr>
            <a:graphicFrameLocks noChangeAspect="1"/>
          </p:cNvGraphicFramePr>
          <p:nvPr/>
        </p:nvGraphicFramePr>
        <p:xfrm>
          <a:off x="1784350" y="1916113"/>
          <a:ext cx="3554413" cy="457200"/>
        </p:xfrm>
        <a:graphic>
          <a:graphicData uri="http://schemas.openxmlformats.org/presentationml/2006/ole">
            <p:oleObj spid="_x0000_s55658" name="Формула" r:id="rId3" imgW="1778000" imgH="228600" progId="Equation.3">
              <p:embed/>
            </p:oleObj>
          </a:graphicData>
        </a:graphic>
      </p:graphicFrame>
      <p:sp>
        <p:nvSpPr>
          <p:cNvPr id="3095" name="Rectangle 6"/>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graphicFrame>
        <p:nvGraphicFramePr>
          <p:cNvPr id="3075" name="Object 5"/>
          <p:cNvGraphicFramePr>
            <a:graphicFrameLocks noChangeAspect="1"/>
          </p:cNvGraphicFramePr>
          <p:nvPr/>
        </p:nvGraphicFramePr>
        <p:xfrm>
          <a:off x="1784350" y="2349500"/>
          <a:ext cx="2792413" cy="457200"/>
        </p:xfrm>
        <a:graphic>
          <a:graphicData uri="http://schemas.openxmlformats.org/presentationml/2006/ole">
            <p:oleObj spid="_x0000_s55659" name="Формула" r:id="rId4" imgW="1397000" imgH="228600" progId="Equation.3">
              <p:embed/>
            </p:oleObj>
          </a:graphicData>
        </a:graphic>
      </p:graphicFrame>
      <p:sp>
        <p:nvSpPr>
          <p:cNvPr id="3096" name="Rectangle 8"/>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graphicFrame>
        <p:nvGraphicFramePr>
          <p:cNvPr id="3076" name="Object 7"/>
          <p:cNvGraphicFramePr>
            <a:graphicFrameLocks noChangeAspect="1"/>
          </p:cNvGraphicFramePr>
          <p:nvPr/>
        </p:nvGraphicFramePr>
        <p:xfrm>
          <a:off x="1784350" y="2803525"/>
          <a:ext cx="3554413" cy="457200"/>
        </p:xfrm>
        <a:graphic>
          <a:graphicData uri="http://schemas.openxmlformats.org/presentationml/2006/ole">
            <p:oleObj spid="_x0000_s55660" name="Формула" r:id="rId5" imgW="1778000" imgH="228600" progId="Equation.3">
              <p:embed/>
            </p:oleObj>
          </a:graphicData>
        </a:graphic>
      </p:graphicFrame>
      <p:sp>
        <p:nvSpPr>
          <p:cNvPr id="3097" name="Rectangle 10"/>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graphicFrame>
        <p:nvGraphicFramePr>
          <p:cNvPr id="3077" name="Object 9"/>
          <p:cNvGraphicFramePr>
            <a:graphicFrameLocks noChangeAspect="1"/>
          </p:cNvGraphicFramePr>
          <p:nvPr>
            <p:extLst>
              <p:ext uri="{D42A27DB-BD31-4B8C-83A1-F6EECF244321}">
                <p14:modId xmlns:p14="http://schemas.microsoft.com/office/powerpoint/2010/main" xmlns="" val="334570798"/>
              </p:ext>
            </p:extLst>
          </p:nvPr>
        </p:nvGraphicFramePr>
        <p:xfrm>
          <a:off x="4088904" y="3284984"/>
          <a:ext cx="1831975" cy="482600"/>
        </p:xfrm>
        <a:graphic>
          <a:graphicData uri="http://schemas.openxmlformats.org/presentationml/2006/ole">
            <p:oleObj spid="_x0000_s55661" name="Формула" r:id="rId6" imgW="901309" imgH="241195" progId="Equation.3">
              <p:embed/>
            </p:oleObj>
          </a:graphicData>
        </a:graphic>
      </p:graphicFrame>
      <p:sp>
        <p:nvSpPr>
          <p:cNvPr id="3098" name="Rectangle 12"/>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graphicFrame>
        <p:nvGraphicFramePr>
          <p:cNvPr id="3078" name="Object 11"/>
          <p:cNvGraphicFramePr>
            <a:graphicFrameLocks noChangeAspect="1"/>
          </p:cNvGraphicFramePr>
          <p:nvPr>
            <p:extLst>
              <p:ext uri="{D42A27DB-BD31-4B8C-83A1-F6EECF244321}">
                <p14:modId xmlns:p14="http://schemas.microsoft.com/office/powerpoint/2010/main" xmlns="" val="1884571604"/>
              </p:ext>
            </p:extLst>
          </p:nvPr>
        </p:nvGraphicFramePr>
        <p:xfrm>
          <a:off x="7873553" y="3284984"/>
          <a:ext cx="1831975" cy="482600"/>
        </p:xfrm>
        <a:graphic>
          <a:graphicData uri="http://schemas.openxmlformats.org/presentationml/2006/ole">
            <p:oleObj spid="_x0000_s55662" name="Формула" r:id="rId7" imgW="901309" imgH="241195" progId="Equation.3">
              <p:embed/>
            </p:oleObj>
          </a:graphicData>
        </a:graphic>
      </p:graphicFrame>
      <p:sp>
        <p:nvSpPr>
          <p:cNvPr id="3099" name="Rectangle 14"/>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graphicFrame>
        <p:nvGraphicFramePr>
          <p:cNvPr id="3079" name="Object 13"/>
          <p:cNvGraphicFramePr>
            <a:graphicFrameLocks noChangeAspect="1"/>
          </p:cNvGraphicFramePr>
          <p:nvPr/>
        </p:nvGraphicFramePr>
        <p:xfrm>
          <a:off x="1857375" y="4076700"/>
          <a:ext cx="3627438" cy="482600"/>
        </p:xfrm>
        <a:graphic>
          <a:graphicData uri="http://schemas.openxmlformats.org/presentationml/2006/ole">
            <p:oleObj spid="_x0000_s55663" name="Формула" r:id="rId8" imgW="1790700" imgH="241300" progId="Equation.3">
              <p:embed/>
            </p:oleObj>
          </a:graphicData>
        </a:graphic>
      </p:graphicFrame>
      <p:graphicFrame>
        <p:nvGraphicFramePr>
          <p:cNvPr id="3080" name="Object 18"/>
          <p:cNvGraphicFramePr>
            <a:graphicFrameLocks noChangeAspect="1"/>
          </p:cNvGraphicFramePr>
          <p:nvPr>
            <p:extLst>
              <p:ext uri="{D42A27DB-BD31-4B8C-83A1-F6EECF244321}">
                <p14:modId xmlns:p14="http://schemas.microsoft.com/office/powerpoint/2010/main" xmlns="" val="2503815763"/>
              </p:ext>
            </p:extLst>
          </p:nvPr>
        </p:nvGraphicFramePr>
        <p:xfrm>
          <a:off x="1773634" y="4601815"/>
          <a:ext cx="1598613" cy="482600"/>
        </p:xfrm>
        <a:graphic>
          <a:graphicData uri="http://schemas.openxmlformats.org/presentationml/2006/ole">
            <p:oleObj spid="_x0000_s55664" name="Формула" r:id="rId9" imgW="799753" imgH="241195" progId="Equation.3">
              <p:embed/>
            </p:oleObj>
          </a:graphicData>
        </a:graphic>
      </p:graphicFrame>
      <p:graphicFrame>
        <p:nvGraphicFramePr>
          <p:cNvPr id="3081" name="Object 17"/>
          <p:cNvGraphicFramePr>
            <a:graphicFrameLocks noChangeAspect="1"/>
          </p:cNvGraphicFramePr>
          <p:nvPr>
            <p:extLst>
              <p:ext uri="{D42A27DB-BD31-4B8C-83A1-F6EECF244321}">
                <p14:modId xmlns:p14="http://schemas.microsoft.com/office/powerpoint/2010/main" xmlns="" val="3457923752"/>
              </p:ext>
            </p:extLst>
          </p:nvPr>
        </p:nvGraphicFramePr>
        <p:xfrm>
          <a:off x="3597672" y="4624040"/>
          <a:ext cx="1574800" cy="482600"/>
        </p:xfrm>
        <a:graphic>
          <a:graphicData uri="http://schemas.openxmlformats.org/presentationml/2006/ole">
            <p:oleObj spid="_x0000_s55665" name="Формула" r:id="rId10" imgW="787400" imgH="241300" progId="Equation.3">
              <p:embed/>
            </p:oleObj>
          </a:graphicData>
        </a:graphic>
      </p:graphicFrame>
      <p:graphicFrame>
        <p:nvGraphicFramePr>
          <p:cNvPr id="3082" name="Object 16"/>
          <p:cNvGraphicFramePr>
            <a:graphicFrameLocks noChangeAspect="1"/>
          </p:cNvGraphicFramePr>
          <p:nvPr>
            <p:extLst>
              <p:ext uri="{D42A27DB-BD31-4B8C-83A1-F6EECF244321}">
                <p14:modId xmlns:p14="http://schemas.microsoft.com/office/powerpoint/2010/main" xmlns="" val="2069459267"/>
              </p:ext>
            </p:extLst>
          </p:nvPr>
        </p:nvGraphicFramePr>
        <p:xfrm>
          <a:off x="5261372" y="4612927"/>
          <a:ext cx="3148012" cy="482600"/>
        </p:xfrm>
        <a:graphic>
          <a:graphicData uri="http://schemas.openxmlformats.org/presentationml/2006/ole">
            <p:oleObj spid="_x0000_s55666" name="Формула" r:id="rId11" imgW="1574800" imgH="241300" progId="Equation.3">
              <p:embed/>
            </p:oleObj>
          </a:graphicData>
        </a:graphic>
      </p:graphicFrame>
      <p:graphicFrame>
        <p:nvGraphicFramePr>
          <p:cNvPr id="3083" name="Object 15"/>
          <p:cNvGraphicFramePr>
            <a:graphicFrameLocks noChangeAspect="1"/>
          </p:cNvGraphicFramePr>
          <p:nvPr>
            <p:extLst>
              <p:ext uri="{D42A27DB-BD31-4B8C-83A1-F6EECF244321}">
                <p14:modId xmlns:p14="http://schemas.microsoft.com/office/powerpoint/2010/main" xmlns="" val="788292706"/>
              </p:ext>
            </p:extLst>
          </p:nvPr>
        </p:nvGraphicFramePr>
        <p:xfrm>
          <a:off x="1787922" y="5106640"/>
          <a:ext cx="3300412" cy="482600"/>
        </p:xfrm>
        <a:graphic>
          <a:graphicData uri="http://schemas.openxmlformats.org/presentationml/2006/ole">
            <p:oleObj spid="_x0000_s55667" name="Формула" r:id="rId12" imgW="1651000" imgH="241300" progId="Equation.3">
              <p:embed/>
            </p:oleObj>
          </a:graphicData>
        </a:graphic>
      </p:graphicFrame>
      <p:sp>
        <p:nvSpPr>
          <p:cNvPr id="3100" name="Rectangle 19"/>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3101" name="Rectangle 20"/>
          <p:cNvSpPr>
            <a:spLocks noChangeArrowheads="1"/>
          </p:cNvSpPr>
          <p:nvPr/>
        </p:nvSpPr>
        <p:spPr bwMode="auto">
          <a:xfrm>
            <a:off x="0" y="238125"/>
            <a:ext cx="9906000" cy="0"/>
          </a:xfrm>
          <a:prstGeom prst="rect">
            <a:avLst/>
          </a:prstGeom>
          <a:noFill/>
          <a:ln w="9525">
            <a:noFill/>
            <a:miter lim="800000"/>
            <a:headEnd/>
            <a:tailEnd/>
          </a:ln>
        </p:spPr>
        <p:txBody>
          <a:bodyPr wrap="none" anchor="ctr">
            <a:spAutoFit/>
          </a:bodyPr>
          <a:lstStyle/>
          <a:p>
            <a:pPr eaLnBrk="0" hangingPunct="0"/>
            <a:r>
              <a:rPr lang="ru-RU" sz="1100">
                <a:cs typeface="Times New Roman" pitchFamily="18" charset="0"/>
              </a:rPr>
              <a:t>, </a:t>
            </a:r>
            <a:endParaRPr lang="ru-RU"/>
          </a:p>
        </p:txBody>
      </p:sp>
      <p:sp>
        <p:nvSpPr>
          <p:cNvPr id="3102" name="Rectangle 21"/>
          <p:cNvSpPr>
            <a:spLocks noChangeArrowheads="1"/>
          </p:cNvSpPr>
          <p:nvPr/>
        </p:nvSpPr>
        <p:spPr bwMode="auto">
          <a:xfrm>
            <a:off x="0" y="476250"/>
            <a:ext cx="9906000" cy="0"/>
          </a:xfrm>
          <a:prstGeom prst="rect">
            <a:avLst/>
          </a:prstGeom>
          <a:noFill/>
          <a:ln w="9525">
            <a:noFill/>
            <a:miter lim="800000"/>
            <a:headEnd/>
            <a:tailEnd/>
          </a:ln>
        </p:spPr>
        <p:txBody>
          <a:bodyPr wrap="none" anchor="ctr">
            <a:spAutoFit/>
          </a:bodyPr>
          <a:lstStyle/>
          <a:p>
            <a:pPr eaLnBrk="0" hangingPunct="0"/>
            <a:r>
              <a:rPr lang="ru-RU" sz="1100">
                <a:cs typeface="Times New Roman" pitchFamily="18" charset="0"/>
              </a:rPr>
              <a:t>, </a:t>
            </a:r>
            <a:endParaRPr lang="ru-RU"/>
          </a:p>
        </p:txBody>
      </p:sp>
      <p:sp>
        <p:nvSpPr>
          <p:cNvPr id="3103" name="Rectangle 22"/>
          <p:cNvSpPr>
            <a:spLocks noChangeArrowheads="1"/>
          </p:cNvSpPr>
          <p:nvPr/>
        </p:nvSpPr>
        <p:spPr bwMode="auto">
          <a:xfrm>
            <a:off x="0" y="714375"/>
            <a:ext cx="9906000" cy="0"/>
          </a:xfrm>
          <a:prstGeom prst="rect">
            <a:avLst/>
          </a:prstGeom>
          <a:noFill/>
          <a:ln w="9525">
            <a:noFill/>
            <a:miter lim="800000"/>
            <a:headEnd/>
            <a:tailEnd/>
          </a:ln>
        </p:spPr>
        <p:txBody>
          <a:bodyPr wrap="none" anchor="ctr">
            <a:spAutoFit/>
          </a:bodyPr>
          <a:lstStyle/>
          <a:p>
            <a:pPr eaLnBrk="0" hangingPunct="0"/>
            <a:r>
              <a:rPr lang="ru-RU" sz="1100">
                <a:cs typeface="Times New Roman" pitchFamily="18" charset="0"/>
              </a:rPr>
              <a:t>, </a:t>
            </a:r>
            <a:endParaRPr lang="ru-RU"/>
          </a:p>
        </p:txBody>
      </p:sp>
      <p:sp>
        <p:nvSpPr>
          <p:cNvPr id="32" name="Дата 31"/>
          <p:cNvSpPr>
            <a:spLocks noGrp="1"/>
          </p:cNvSpPr>
          <p:nvPr>
            <p:ph type="dt" sz="half" idx="10"/>
          </p:nvPr>
        </p:nvSpPr>
        <p:spPr/>
        <p:txBody>
          <a:bodyPr/>
          <a:lstStyle/>
          <a:p>
            <a:pPr>
              <a:defRPr/>
            </a:pPr>
            <a:r>
              <a:rPr lang="en-US" dirty="0" smtClean="0"/>
              <a:t>N. Novgorod, 2014.</a:t>
            </a:r>
            <a:endParaRPr lang="ru-RU" dirty="0"/>
          </a:p>
        </p:txBody>
      </p:sp>
      <p:sp>
        <p:nvSpPr>
          <p:cNvPr id="33" name="Номер слайда 32"/>
          <p:cNvSpPr>
            <a:spLocks noGrp="1"/>
          </p:cNvSpPr>
          <p:nvPr>
            <p:ph type="sldNum" sz="quarter" idx="12"/>
          </p:nvPr>
        </p:nvSpPr>
        <p:spPr/>
        <p:txBody>
          <a:bodyPr/>
          <a:lstStyle/>
          <a:p>
            <a:pPr>
              <a:defRPr/>
            </a:pPr>
            <a:fld id="{4934E5F4-6405-42E1-9C1C-B05AB0513A99}" type="slidenum">
              <a:rPr lang="ru-RU" smtClean="0"/>
              <a:pPr>
                <a:defRPr/>
              </a:pPr>
              <a:t>44</a:t>
            </a:fld>
            <a:endParaRPr lang="ru-RU" dirty="0"/>
          </a:p>
        </p:txBody>
      </p:sp>
      <p:sp>
        <p:nvSpPr>
          <p:cNvPr id="34" name="Нижний колонтитул 33"/>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Заголовок 1"/>
          <p:cNvSpPr>
            <a:spLocks noGrp="1"/>
          </p:cNvSpPr>
          <p:nvPr>
            <p:ph type="title" idx="4294967295"/>
          </p:nvPr>
        </p:nvSpPr>
        <p:spPr/>
        <p:txBody>
          <a:bodyPr/>
          <a:lstStyle/>
          <a:p>
            <a:r>
              <a:rPr lang="en-US" sz="2800" dirty="0"/>
              <a:t>Reduction method </a:t>
            </a:r>
            <a:r>
              <a:rPr lang="ru-RU" sz="2800" dirty="0"/>
              <a:t>(</a:t>
            </a:r>
            <a:r>
              <a:rPr lang="en-US" sz="2800" dirty="0"/>
              <a:t>forward phase</a:t>
            </a:r>
            <a:r>
              <a:rPr lang="ru-RU" sz="2800" dirty="0"/>
              <a:t>)</a:t>
            </a:r>
            <a:endParaRPr lang="ru-RU" sz="2800" dirty="0" smtClean="0"/>
          </a:p>
        </p:txBody>
      </p:sp>
      <p:sp>
        <p:nvSpPr>
          <p:cNvPr id="4103" name="Rectangle 5"/>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4104" name="Rectangle 6"/>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4105" name="Rectangle 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4106" name="Rectangle 9"/>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4107" name="Содержимое 2"/>
          <p:cNvSpPr>
            <a:spLocks noGrp="1"/>
          </p:cNvSpPr>
          <p:nvPr>
            <p:ph idx="4294967295"/>
          </p:nvPr>
        </p:nvSpPr>
        <p:spPr>
          <a:xfrm>
            <a:off x="495300" y="1196975"/>
            <a:ext cx="9137650" cy="4968875"/>
          </a:xfrm>
        </p:spPr>
        <p:txBody>
          <a:bodyPr/>
          <a:lstStyle/>
          <a:p>
            <a:r>
              <a:rPr lang="en-US" sz="2000" dirty="0" smtClean="0"/>
              <a:t>Supposing that the unknowns with even numbers are determined, the rest of the unknowns with odd numbers could be obtained as follows:</a:t>
            </a:r>
            <a:endParaRPr lang="ru-RU" sz="2000" dirty="0" smtClean="0"/>
          </a:p>
          <a:p>
            <a:endParaRPr lang="ru-RU" sz="2000" dirty="0" smtClean="0"/>
          </a:p>
          <a:p>
            <a:pPr>
              <a:buFont typeface="Wingdings" pitchFamily="2" charset="2"/>
              <a:buNone/>
            </a:pPr>
            <a:r>
              <a:rPr lang="ru-RU" sz="2000" dirty="0" smtClean="0"/>
              <a:t>                                                           , </a:t>
            </a:r>
            <a:r>
              <a:rPr lang="en-US" sz="2000" i="1" dirty="0" err="1" smtClean="0"/>
              <a:t>i</a:t>
            </a:r>
            <a:r>
              <a:rPr lang="en-US" sz="2000" dirty="0" smtClean="0">
                <a:sym typeface="Symbol" pitchFamily="18" charset="2"/>
              </a:rPr>
              <a:t></a:t>
            </a:r>
            <a:r>
              <a:rPr lang="ru-RU" sz="2000" dirty="0" smtClean="0"/>
              <a:t>1</a:t>
            </a:r>
            <a:r>
              <a:rPr lang="en-US" sz="2000" dirty="0" smtClean="0"/>
              <a:t>, </a:t>
            </a:r>
            <a:r>
              <a:rPr lang="ru-RU" sz="2000" dirty="0" smtClean="0"/>
              <a:t>3</a:t>
            </a:r>
            <a:r>
              <a:rPr lang="en-US" sz="2000" dirty="0" smtClean="0"/>
              <a:t>, </a:t>
            </a:r>
            <a:r>
              <a:rPr lang="ru-RU" sz="2000" dirty="0" smtClean="0"/>
              <a:t>5</a:t>
            </a:r>
            <a:r>
              <a:rPr lang="en-US" sz="2000" dirty="0" smtClean="0"/>
              <a:t>, …, </a:t>
            </a:r>
            <a:r>
              <a:rPr lang="en-US" sz="2000" i="1" dirty="0" smtClean="0"/>
              <a:t>n</a:t>
            </a:r>
            <a:r>
              <a:rPr lang="en-US" sz="2000" dirty="0" smtClean="0">
                <a:sym typeface="Symbol" pitchFamily="18" charset="2"/>
              </a:rPr>
              <a:t></a:t>
            </a:r>
            <a:r>
              <a:rPr lang="ru-RU" sz="2000" dirty="0" smtClean="0"/>
              <a:t>1.</a:t>
            </a:r>
          </a:p>
          <a:p>
            <a:endParaRPr lang="ru-RU" sz="2000" dirty="0" smtClean="0"/>
          </a:p>
          <a:p>
            <a:r>
              <a:rPr lang="en-US" sz="2000" dirty="0" smtClean="0"/>
              <a:t>The system relative to “even” unknowns might be solved using the described process recursively </a:t>
            </a:r>
            <a:r>
              <a:rPr lang="ru-RU" sz="2000" dirty="0" smtClean="0"/>
              <a:t>(</a:t>
            </a:r>
            <a:r>
              <a:rPr lang="en-US" sz="2000" dirty="0" smtClean="0"/>
              <a:t>the number of its variables equals </a:t>
            </a:r>
            <a:r>
              <a:rPr lang="ru-RU" sz="2000" dirty="0" smtClean="0"/>
              <a:t>2</a:t>
            </a:r>
            <a:r>
              <a:rPr lang="en-US" sz="2000" i="1" baseline="30000" dirty="0" smtClean="0"/>
              <a:t>n</a:t>
            </a:r>
            <a:r>
              <a:rPr lang="en-US" sz="2000" baseline="30000" dirty="0" smtClean="0">
                <a:sym typeface="Symbol" pitchFamily="18" charset="2"/>
              </a:rPr>
              <a:t></a:t>
            </a:r>
            <a:r>
              <a:rPr lang="ru-RU" sz="2000" baseline="30000" dirty="0" smtClean="0"/>
              <a:t>1</a:t>
            </a:r>
            <a:r>
              <a:rPr lang="ru-RU" sz="2000" dirty="0" smtClean="0"/>
              <a:t>)</a:t>
            </a:r>
          </a:p>
          <a:p>
            <a:r>
              <a:rPr lang="en-US" sz="2000" dirty="0" smtClean="0"/>
              <a:t>Thus, at the second step of the algorithm the unknowns with the </a:t>
            </a:r>
            <a:r>
              <a:rPr lang="en-US" sz="2000" dirty="0"/>
              <a:t>numbers multiple to 2 </a:t>
            </a:r>
            <a:r>
              <a:rPr lang="en-US" sz="2000" dirty="0" smtClean="0"/>
              <a:t>but </a:t>
            </a:r>
            <a:r>
              <a:rPr lang="en-US" sz="2000" dirty="0"/>
              <a:t>not multiple to </a:t>
            </a:r>
            <a:r>
              <a:rPr lang="en-US" sz="2000" dirty="0" smtClean="0"/>
              <a:t>4 will be eliminated, etc. At the last step only one equation relative to one “central” unknown remains.</a:t>
            </a:r>
            <a:endParaRPr lang="ru-RU" sz="2000" dirty="0" smtClean="0"/>
          </a:p>
        </p:txBody>
      </p:sp>
      <p:sp>
        <p:nvSpPr>
          <p:cNvPr id="4108" name="Rectangle 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4109" name="Rectangle 4"/>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4110" name="Rectangle 6"/>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4111" name="Rectangle 8"/>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4112" name="Rectangle 10"/>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4113" name="Rectangle 12"/>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4114" name="Rectangle 14"/>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4115" name="Rectangle 19"/>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4116" name="Rectangle 20"/>
          <p:cNvSpPr>
            <a:spLocks noChangeArrowheads="1"/>
          </p:cNvSpPr>
          <p:nvPr/>
        </p:nvSpPr>
        <p:spPr bwMode="auto">
          <a:xfrm>
            <a:off x="0" y="238125"/>
            <a:ext cx="9906000" cy="0"/>
          </a:xfrm>
          <a:prstGeom prst="rect">
            <a:avLst/>
          </a:prstGeom>
          <a:noFill/>
          <a:ln w="9525">
            <a:noFill/>
            <a:miter lim="800000"/>
            <a:headEnd/>
            <a:tailEnd/>
          </a:ln>
        </p:spPr>
        <p:txBody>
          <a:bodyPr wrap="none" anchor="ctr">
            <a:spAutoFit/>
          </a:bodyPr>
          <a:lstStyle/>
          <a:p>
            <a:pPr eaLnBrk="0" hangingPunct="0"/>
            <a:r>
              <a:rPr lang="ru-RU" sz="1100">
                <a:cs typeface="Times New Roman" pitchFamily="18" charset="0"/>
              </a:rPr>
              <a:t>, </a:t>
            </a:r>
            <a:endParaRPr lang="ru-RU"/>
          </a:p>
        </p:txBody>
      </p:sp>
      <p:sp>
        <p:nvSpPr>
          <p:cNvPr id="4117" name="Rectangle 21"/>
          <p:cNvSpPr>
            <a:spLocks noChangeArrowheads="1"/>
          </p:cNvSpPr>
          <p:nvPr/>
        </p:nvSpPr>
        <p:spPr bwMode="auto">
          <a:xfrm>
            <a:off x="0" y="476250"/>
            <a:ext cx="9906000" cy="0"/>
          </a:xfrm>
          <a:prstGeom prst="rect">
            <a:avLst/>
          </a:prstGeom>
          <a:noFill/>
          <a:ln w="9525">
            <a:noFill/>
            <a:miter lim="800000"/>
            <a:headEnd/>
            <a:tailEnd/>
          </a:ln>
        </p:spPr>
        <p:txBody>
          <a:bodyPr wrap="none" anchor="ctr">
            <a:spAutoFit/>
          </a:bodyPr>
          <a:lstStyle/>
          <a:p>
            <a:pPr eaLnBrk="0" hangingPunct="0"/>
            <a:r>
              <a:rPr lang="ru-RU" sz="1100">
                <a:cs typeface="Times New Roman" pitchFamily="18" charset="0"/>
              </a:rPr>
              <a:t>, </a:t>
            </a:r>
            <a:endParaRPr lang="ru-RU"/>
          </a:p>
        </p:txBody>
      </p:sp>
      <p:sp>
        <p:nvSpPr>
          <p:cNvPr id="4118" name="Rectangle 22"/>
          <p:cNvSpPr>
            <a:spLocks noChangeArrowheads="1"/>
          </p:cNvSpPr>
          <p:nvPr/>
        </p:nvSpPr>
        <p:spPr bwMode="auto">
          <a:xfrm>
            <a:off x="0" y="714375"/>
            <a:ext cx="9906000" cy="0"/>
          </a:xfrm>
          <a:prstGeom prst="rect">
            <a:avLst/>
          </a:prstGeom>
          <a:noFill/>
          <a:ln w="9525">
            <a:noFill/>
            <a:miter lim="800000"/>
            <a:headEnd/>
            <a:tailEnd/>
          </a:ln>
        </p:spPr>
        <p:txBody>
          <a:bodyPr wrap="none" anchor="ctr">
            <a:spAutoFit/>
          </a:bodyPr>
          <a:lstStyle/>
          <a:p>
            <a:pPr eaLnBrk="0" hangingPunct="0"/>
            <a:r>
              <a:rPr lang="ru-RU" sz="1100">
                <a:cs typeface="Times New Roman" pitchFamily="18" charset="0"/>
              </a:rPr>
              <a:t>, </a:t>
            </a:r>
            <a:endParaRPr lang="ru-RU"/>
          </a:p>
        </p:txBody>
      </p:sp>
      <p:graphicFrame>
        <p:nvGraphicFramePr>
          <p:cNvPr id="4098" name="Object 14"/>
          <p:cNvGraphicFramePr>
            <a:graphicFrameLocks noChangeAspect="1"/>
          </p:cNvGraphicFramePr>
          <p:nvPr/>
        </p:nvGraphicFramePr>
        <p:xfrm>
          <a:off x="1941513" y="1989138"/>
          <a:ext cx="2730500" cy="868362"/>
        </p:xfrm>
        <a:graphic>
          <a:graphicData uri="http://schemas.openxmlformats.org/presentationml/2006/ole">
            <p:oleObj spid="_x0000_s56357" name="Формула" r:id="rId3" imgW="1346200" imgH="431800" progId="Equation.3">
              <p:embed/>
            </p:oleObj>
          </a:graphicData>
        </a:graphic>
      </p:graphicFrame>
      <p:sp>
        <p:nvSpPr>
          <p:cNvPr id="23" name="Дата 22"/>
          <p:cNvSpPr>
            <a:spLocks noGrp="1"/>
          </p:cNvSpPr>
          <p:nvPr>
            <p:ph type="dt" sz="half" idx="10"/>
          </p:nvPr>
        </p:nvSpPr>
        <p:spPr/>
        <p:txBody>
          <a:bodyPr/>
          <a:lstStyle/>
          <a:p>
            <a:pPr>
              <a:defRPr/>
            </a:pPr>
            <a:r>
              <a:rPr lang="en-US" dirty="0" smtClean="0"/>
              <a:t>N. Novgorod, 2014.</a:t>
            </a:r>
            <a:endParaRPr lang="ru-RU" dirty="0"/>
          </a:p>
        </p:txBody>
      </p:sp>
      <p:sp>
        <p:nvSpPr>
          <p:cNvPr id="24" name="Номер слайда 23"/>
          <p:cNvSpPr>
            <a:spLocks noGrp="1"/>
          </p:cNvSpPr>
          <p:nvPr>
            <p:ph type="sldNum" sz="quarter" idx="12"/>
          </p:nvPr>
        </p:nvSpPr>
        <p:spPr/>
        <p:txBody>
          <a:bodyPr/>
          <a:lstStyle/>
          <a:p>
            <a:pPr>
              <a:defRPr/>
            </a:pPr>
            <a:fld id="{4934E5F4-6405-42E1-9C1C-B05AB0513A99}" type="slidenum">
              <a:rPr lang="ru-RU" smtClean="0"/>
              <a:pPr>
                <a:defRPr/>
              </a:pPr>
              <a:t>45</a:t>
            </a:fld>
            <a:endParaRPr lang="ru-RU" dirty="0"/>
          </a:p>
        </p:txBody>
      </p:sp>
      <p:sp>
        <p:nvSpPr>
          <p:cNvPr id="25" name="Нижний колонтитул 24"/>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Заголовок 1"/>
          <p:cNvSpPr>
            <a:spLocks noGrp="1"/>
          </p:cNvSpPr>
          <p:nvPr>
            <p:ph type="title" idx="4294967295"/>
          </p:nvPr>
        </p:nvSpPr>
        <p:spPr/>
        <p:txBody>
          <a:bodyPr/>
          <a:lstStyle/>
          <a:p>
            <a:r>
              <a:rPr lang="en-US" sz="2800" dirty="0"/>
              <a:t>Reduction method </a:t>
            </a:r>
            <a:r>
              <a:rPr lang="ru-RU" sz="2800" dirty="0"/>
              <a:t>(</a:t>
            </a:r>
            <a:r>
              <a:rPr lang="en-US" sz="2800" dirty="0"/>
              <a:t>forward phase</a:t>
            </a:r>
            <a:r>
              <a:rPr lang="ru-RU" sz="2800" dirty="0"/>
              <a:t>)</a:t>
            </a:r>
            <a:endParaRPr lang="ru-RU" sz="2800" dirty="0" smtClean="0"/>
          </a:p>
        </p:txBody>
      </p:sp>
      <p:sp>
        <p:nvSpPr>
          <p:cNvPr id="14342" name="Rectangle 5"/>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4343" name="Rectangle 6"/>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14344" name="Rectangle 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4345" name="Rectangle 9"/>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14346" name="Содержимое 2"/>
          <p:cNvSpPr>
            <a:spLocks noGrp="1"/>
          </p:cNvSpPr>
          <p:nvPr>
            <p:ph idx="4294967295"/>
          </p:nvPr>
        </p:nvSpPr>
        <p:spPr>
          <a:xfrm>
            <a:off x="495300" y="1196975"/>
            <a:ext cx="9137650" cy="4968875"/>
          </a:xfrm>
        </p:spPr>
        <p:txBody>
          <a:bodyPr/>
          <a:lstStyle/>
          <a:p>
            <a:r>
              <a:rPr lang="en-US" sz="2000" dirty="0" smtClean="0"/>
              <a:t>At first, the equation system coincides with the initial one. Then, the elimination of the unknowns with odd numbers is executed, etc. The arrows indicate the variables that take part in the elimination</a:t>
            </a:r>
            <a:r>
              <a:rPr lang="ru-RU" sz="2000" dirty="0" smtClean="0"/>
              <a:t>. </a:t>
            </a:r>
          </a:p>
          <a:p>
            <a:r>
              <a:rPr lang="en-US" sz="2000" dirty="0" smtClean="0"/>
              <a:t>At the last step</a:t>
            </a:r>
            <a:r>
              <a:rPr lang="ru-RU" sz="2000" dirty="0" smtClean="0"/>
              <a:t> (</a:t>
            </a:r>
            <a:r>
              <a:rPr lang="en-US" sz="2000" i="1" dirty="0" smtClean="0"/>
              <a:t>l</a:t>
            </a:r>
            <a:r>
              <a:rPr lang="en-US" sz="2000" dirty="0" smtClean="0">
                <a:sym typeface="Symbol" pitchFamily="18" charset="2"/>
              </a:rPr>
              <a:t></a:t>
            </a:r>
            <a:r>
              <a:rPr lang="ru-RU" sz="2000" dirty="0" smtClean="0"/>
              <a:t>2) </a:t>
            </a:r>
            <a:r>
              <a:rPr lang="en-US" sz="2000" dirty="0" smtClean="0"/>
              <a:t>the only one equation remains and it relates </a:t>
            </a:r>
            <a:r>
              <a:rPr lang="en-US" sz="2000" i="1" dirty="0" smtClean="0"/>
              <a:t>x</a:t>
            </a:r>
            <a:r>
              <a:rPr lang="ru-RU" sz="2000" baseline="-25000" dirty="0" smtClean="0"/>
              <a:t>0</a:t>
            </a:r>
            <a:r>
              <a:rPr lang="ru-RU" sz="2000" dirty="0" smtClean="0"/>
              <a:t>, </a:t>
            </a:r>
            <a:r>
              <a:rPr lang="en-US" sz="2000" i="1" dirty="0" smtClean="0"/>
              <a:t>x</a:t>
            </a:r>
            <a:r>
              <a:rPr lang="ru-RU" sz="2000" baseline="-25000" dirty="0" smtClean="0"/>
              <a:t>4</a:t>
            </a:r>
            <a:r>
              <a:rPr lang="ru-RU" sz="2000" dirty="0" smtClean="0"/>
              <a:t> </a:t>
            </a:r>
            <a:r>
              <a:rPr lang="en-US" sz="2000" dirty="0" smtClean="0"/>
              <a:t>and</a:t>
            </a:r>
            <a:r>
              <a:rPr lang="ru-RU" sz="2000" dirty="0" smtClean="0"/>
              <a:t> </a:t>
            </a:r>
            <a:r>
              <a:rPr lang="en-US" sz="2000" i="1" dirty="0" smtClean="0"/>
              <a:t>x</a:t>
            </a:r>
            <a:r>
              <a:rPr lang="ru-RU" sz="2000" baseline="-25000" dirty="0" smtClean="0"/>
              <a:t>8</a:t>
            </a:r>
            <a:r>
              <a:rPr lang="ru-RU" sz="2000" dirty="0" smtClean="0"/>
              <a:t>.</a:t>
            </a:r>
          </a:p>
        </p:txBody>
      </p:sp>
      <p:sp>
        <p:nvSpPr>
          <p:cNvPr id="14347" name="Rectangle 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4348" name="Rectangle 4"/>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14349" name="Rectangle 6"/>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14350" name="Rectangle 8"/>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14351" name="Rectangle 10"/>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4352" name="Rectangle 12"/>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4353" name="Rectangle 14"/>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14354" name="Rectangle 19"/>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4355" name="Rectangle 20"/>
          <p:cNvSpPr>
            <a:spLocks noChangeArrowheads="1"/>
          </p:cNvSpPr>
          <p:nvPr/>
        </p:nvSpPr>
        <p:spPr bwMode="auto">
          <a:xfrm>
            <a:off x="0" y="238125"/>
            <a:ext cx="9906000" cy="0"/>
          </a:xfrm>
          <a:prstGeom prst="rect">
            <a:avLst/>
          </a:prstGeom>
          <a:noFill/>
          <a:ln w="9525">
            <a:noFill/>
            <a:miter lim="800000"/>
            <a:headEnd/>
            <a:tailEnd/>
          </a:ln>
        </p:spPr>
        <p:txBody>
          <a:bodyPr wrap="none" anchor="ctr">
            <a:spAutoFit/>
          </a:bodyPr>
          <a:lstStyle/>
          <a:p>
            <a:pPr eaLnBrk="0" hangingPunct="0"/>
            <a:r>
              <a:rPr lang="ru-RU" sz="1100">
                <a:cs typeface="Times New Roman" pitchFamily="18" charset="0"/>
              </a:rPr>
              <a:t>, </a:t>
            </a:r>
            <a:endParaRPr lang="ru-RU"/>
          </a:p>
        </p:txBody>
      </p:sp>
      <p:sp>
        <p:nvSpPr>
          <p:cNvPr id="14356" name="Rectangle 21"/>
          <p:cNvSpPr>
            <a:spLocks noChangeArrowheads="1"/>
          </p:cNvSpPr>
          <p:nvPr/>
        </p:nvSpPr>
        <p:spPr bwMode="auto">
          <a:xfrm>
            <a:off x="0" y="476250"/>
            <a:ext cx="9906000" cy="0"/>
          </a:xfrm>
          <a:prstGeom prst="rect">
            <a:avLst/>
          </a:prstGeom>
          <a:noFill/>
          <a:ln w="9525">
            <a:noFill/>
            <a:miter lim="800000"/>
            <a:headEnd/>
            <a:tailEnd/>
          </a:ln>
        </p:spPr>
        <p:txBody>
          <a:bodyPr wrap="none" anchor="ctr">
            <a:spAutoFit/>
          </a:bodyPr>
          <a:lstStyle/>
          <a:p>
            <a:pPr eaLnBrk="0" hangingPunct="0"/>
            <a:r>
              <a:rPr lang="ru-RU" sz="1100">
                <a:cs typeface="Times New Roman" pitchFamily="18" charset="0"/>
              </a:rPr>
              <a:t>, </a:t>
            </a:r>
            <a:endParaRPr lang="ru-RU"/>
          </a:p>
        </p:txBody>
      </p:sp>
      <p:sp>
        <p:nvSpPr>
          <p:cNvPr id="14357" name="Rectangle 22"/>
          <p:cNvSpPr>
            <a:spLocks noChangeArrowheads="1"/>
          </p:cNvSpPr>
          <p:nvPr/>
        </p:nvSpPr>
        <p:spPr bwMode="auto">
          <a:xfrm>
            <a:off x="0" y="714375"/>
            <a:ext cx="9906000" cy="0"/>
          </a:xfrm>
          <a:prstGeom prst="rect">
            <a:avLst/>
          </a:prstGeom>
          <a:noFill/>
          <a:ln w="9525">
            <a:noFill/>
            <a:miter lim="800000"/>
            <a:headEnd/>
            <a:tailEnd/>
          </a:ln>
        </p:spPr>
        <p:txBody>
          <a:bodyPr wrap="none" anchor="ctr">
            <a:spAutoFit/>
          </a:bodyPr>
          <a:lstStyle/>
          <a:p>
            <a:pPr eaLnBrk="0" hangingPunct="0"/>
            <a:r>
              <a:rPr lang="ru-RU" sz="1100">
                <a:cs typeface="Times New Roman" pitchFamily="18" charset="0"/>
              </a:rPr>
              <a:t>, </a:t>
            </a:r>
            <a:endParaRPr lang="ru-RU"/>
          </a:p>
        </p:txBody>
      </p:sp>
      <p:sp>
        <p:nvSpPr>
          <p:cNvPr id="14358" name="Rectangle 71"/>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grpSp>
        <p:nvGrpSpPr>
          <p:cNvPr id="2" name="Group 3"/>
          <p:cNvGrpSpPr>
            <a:grpSpLocks noChangeAspect="1"/>
          </p:cNvGrpSpPr>
          <p:nvPr/>
        </p:nvGrpSpPr>
        <p:grpSpPr bwMode="auto">
          <a:xfrm>
            <a:off x="1136650" y="2636838"/>
            <a:ext cx="7608888" cy="3240087"/>
            <a:chOff x="2381" y="3527"/>
            <a:chExt cx="7144" cy="3043"/>
          </a:xfrm>
        </p:grpSpPr>
        <p:sp>
          <p:nvSpPr>
            <p:cNvPr id="65606" name="AutoShape 70"/>
            <p:cNvSpPr>
              <a:spLocks noChangeAspect="1" noChangeArrowheads="1"/>
            </p:cNvSpPr>
            <p:nvPr/>
          </p:nvSpPr>
          <p:spPr bwMode="auto">
            <a:xfrm>
              <a:off x="2381" y="3527"/>
              <a:ext cx="7144" cy="3043"/>
            </a:xfrm>
            <a:prstGeom prst="rect">
              <a:avLst/>
            </a:prstGeom>
            <a:noFill/>
          </p:spPr>
          <p:txBody>
            <a:bodyPr/>
            <a:lstStyle/>
            <a:p>
              <a:pPr>
                <a:defRPr/>
              </a:pPr>
              <a:endParaRPr lang="ru-RU" sz="1600" dirty="0">
                <a:latin typeface="+mn-lt"/>
              </a:endParaRPr>
            </a:p>
          </p:txBody>
        </p:sp>
        <p:grpSp>
          <p:nvGrpSpPr>
            <p:cNvPr id="3" name="Group 67"/>
            <p:cNvGrpSpPr>
              <a:grpSpLocks/>
            </p:cNvGrpSpPr>
            <p:nvPr/>
          </p:nvGrpSpPr>
          <p:grpSpPr bwMode="auto">
            <a:xfrm>
              <a:off x="2940" y="3857"/>
              <a:ext cx="564" cy="538"/>
              <a:chOff x="2742" y="3857"/>
              <a:chExt cx="564" cy="538"/>
            </a:xfrm>
          </p:grpSpPr>
          <p:sp>
            <p:nvSpPr>
              <p:cNvPr id="14425" name="AutoShape 69"/>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604" name="Text Box 68"/>
              <p:cNvSpPr txBox="1">
                <a:spLocks noChangeArrowheads="1"/>
              </p:cNvSpPr>
              <p:nvPr/>
            </p:nvSpPr>
            <p:spPr bwMode="auto">
              <a:xfrm>
                <a:off x="2875" y="3909"/>
                <a:ext cx="326" cy="413"/>
              </a:xfrm>
              <a:prstGeom prst="rect">
                <a:avLst/>
              </a:prstGeom>
              <a:solidFill>
                <a:srgbClr val="FFFFFF">
                  <a:alpha val="0"/>
                </a:srgbClr>
              </a:solidFill>
              <a:ln w="9525">
                <a:noFill/>
                <a:miter lim="800000"/>
                <a:headEnd/>
                <a:tailEnd/>
              </a:ln>
            </p:spPr>
            <p:txBody>
              <a:bodyPr/>
              <a:lstStyle/>
              <a:p>
                <a:pPr eaLnBrk="0" hangingPunct="0">
                  <a:defRPr/>
                </a:pPr>
                <a:r>
                  <a:rPr lang="en-US" sz="2000">
                    <a:latin typeface="+mn-lt"/>
                    <a:ea typeface="Times New Roman" pitchFamily="18" charset="0"/>
                    <a:cs typeface="Arial" pitchFamily="34" charset="0"/>
                  </a:rPr>
                  <a:t>0</a:t>
                </a:r>
                <a:endParaRPr lang="en-US" sz="2000">
                  <a:latin typeface="+mn-lt"/>
                  <a:cs typeface="Arial" pitchFamily="34" charset="0"/>
                </a:endParaRPr>
              </a:p>
            </p:txBody>
          </p:sp>
        </p:grpSp>
        <p:grpSp>
          <p:nvGrpSpPr>
            <p:cNvPr id="4" name="Group 64"/>
            <p:cNvGrpSpPr>
              <a:grpSpLocks/>
            </p:cNvGrpSpPr>
            <p:nvPr/>
          </p:nvGrpSpPr>
          <p:grpSpPr bwMode="auto">
            <a:xfrm>
              <a:off x="3651" y="3850"/>
              <a:ext cx="564" cy="538"/>
              <a:chOff x="2742" y="3857"/>
              <a:chExt cx="564" cy="538"/>
            </a:xfrm>
          </p:grpSpPr>
          <p:sp>
            <p:nvSpPr>
              <p:cNvPr id="14423" name="AutoShape 66"/>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601" name="Text Box 65"/>
              <p:cNvSpPr txBox="1">
                <a:spLocks noChangeArrowheads="1"/>
              </p:cNvSpPr>
              <p:nvPr/>
            </p:nvSpPr>
            <p:spPr bwMode="auto">
              <a:xfrm>
                <a:off x="2875" y="3910"/>
                <a:ext cx="326" cy="410"/>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1</a:t>
                </a:r>
                <a:endParaRPr lang="en-US" sz="2000">
                  <a:latin typeface="+mn-lt"/>
                  <a:cs typeface="Arial" pitchFamily="34" charset="0"/>
                </a:endParaRPr>
              </a:p>
            </p:txBody>
          </p:sp>
        </p:grpSp>
        <p:grpSp>
          <p:nvGrpSpPr>
            <p:cNvPr id="5" name="Group 61"/>
            <p:cNvGrpSpPr>
              <a:grpSpLocks/>
            </p:cNvGrpSpPr>
            <p:nvPr/>
          </p:nvGrpSpPr>
          <p:grpSpPr bwMode="auto">
            <a:xfrm>
              <a:off x="4362" y="3849"/>
              <a:ext cx="564" cy="538"/>
              <a:chOff x="2742" y="3857"/>
              <a:chExt cx="564" cy="538"/>
            </a:xfrm>
          </p:grpSpPr>
          <p:sp>
            <p:nvSpPr>
              <p:cNvPr id="14421" name="AutoShape 63"/>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98" name="Text Box 62"/>
              <p:cNvSpPr txBox="1">
                <a:spLocks noChangeArrowheads="1"/>
              </p:cNvSpPr>
              <p:nvPr/>
            </p:nvSpPr>
            <p:spPr bwMode="auto">
              <a:xfrm>
                <a:off x="2875" y="3909"/>
                <a:ext cx="326" cy="413"/>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2</a:t>
                </a:r>
                <a:endParaRPr lang="en-US" sz="2000">
                  <a:latin typeface="+mn-lt"/>
                  <a:cs typeface="Arial" pitchFamily="34" charset="0"/>
                </a:endParaRPr>
              </a:p>
            </p:txBody>
          </p:sp>
        </p:grpSp>
        <p:grpSp>
          <p:nvGrpSpPr>
            <p:cNvPr id="6" name="Group 58"/>
            <p:cNvGrpSpPr>
              <a:grpSpLocks/>
            </p:cNvGrpSpPr>
            <p:nvPr/>
          </p:nvGrpSpPr>
          <p:grpSpPr bwMode="auto">
            <a:xfrm>
              <a:off x="5106" y="3823"/>
              <a:ext cx="564" cy="538"/>
              <a:chOff x="2742" y="3857"/>
              <a:chExt cx="564" cy="538"/>
            </a:xfrm>
          </p:grpSpPr>
          <p:sp>
            <p:nvSpPr>
              <p:cNvPr id="14419" name="AutoShape 60"/>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95" name="Text Box 59"/>
              <p:cNvSpPr txBox="1">
                <a:spLocks noChangeArrowheads="1"/>
              </p:cNvSpPr>
              <p:nvPr/>
            </p:nvSpPr>
            <p:spPr bwMode="auto">
              <a:xfrm>
                <a:off x="2874" y="3910"/>
                <a:ext cx="326" cy="410"/>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3</a:t>
                </a:r>
                <a:endParaRPr lang="en-US" sz="2000">
                  <a:latin typeface="+mn-lt"/>
                  <a:cs typeface="Arial" pitchFamily="34" charset="0"/>
                </a:endParaRPr>
              </a:p>
            </p:txBody>
          </p:sp>
        </p:grpSp>
        <p:grpSp>
          <p:nvGrpSpPr>
            <p:cNvPr id="7" name="Group 55"/>
            <p:cNvGrpSpPr>
              <a:grpSpLocks/>
            </p:cNvGrpSpPr>
            <p:nvPr/>
          </p:nvGrpSpPr>
          <p:grpSpPr bwMode="auto">
            <a:xfrm>
              <a:off x="5853" y="3823"/>
              <a:ext cx="564" cy="538"/>
              <a:chOff x="2788" y="3857"/>
              <a:chExt cx="564" cy="538"/>
            </a:xfrm>
          </p:grpSpPr>
          <p:sp>
            <p:nvSpPr>
              <p:cNvPr id="14417" name="AutoShape 57"/>
              <p:cNvSpPr>
                <a:spLocks noChangeArrowheads="1"/>
              </p:cNvSpPr>
              <p:nvPr/>
            </p:nvSpPr>
            <p:spPr bwMode="auto">
              <a:xfrm>
                <a:off x="2788"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92" name="Text Box 56"/>
              <p:cNvSpPr txBox="1">
                <a:spLocks noChangeArrowheads="1"/>
              </p:cNvSpPr>
              <p:nvPr/>
            </p:nvSpPr>
            <p:spPr bwMode="auto">
              <a:xfrm>
                <a:off x="2829" y="3910"/>
                <a:ext cx="326" cy="410"/>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4</a:t>
                </a:r>
                <a:endParaRPr lang="en-US" sz="2000">
                  <a:latin typeface="+mn-lt"/>
                  <a:cs typeface="Arial" pitchFamily="34" charset="0"/>
                </a:endParaRPr>
              </a:p>
            </p:txBody>
          </p:sp>
        </p:grpSp>
        <p:grpSp>
          <p:nvGrpSpPr>
            <p:cNvPr id="8" name="Group 52"/>
            <p:cNvGrpSpPr>
              <a:grpSpLocks/>
            </p:cNvGrpSpPr>
            <p:nvPr/>
          </p:nvGrpSpPr>
          <p:grpSpPr bwMode="auto">
            <a:xfrm>
              <a:off x="6541" y="3823"/>
              <a:ext cx="564" cy="538"/>
              <a:chOff x="2742" y="3857"/>
              <a:chExt cx="564" cy="538"/>
            </a:xfrm>
          </p:grpSpPr>
          <p:sp>
            <p:nvSpPr>
              <p:cNvPr id="14415" name="AutoShape 54"/>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89" name="Text Box 53"/>
              <p:cNvSpPr txBox="1">
                <a:spLocks noChangeArrowheads="1"/>
              </p:cNvSpPr>
              <p:nvPr/>
            </p:nvSpPr>
            <p:spPr bwMode="auto">
              <a:xfrm>
                <a:off x="2875" y="3910"/>
                <a:ext cx="326" cy="410"/>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5</a:t>
                </a:r>
                <a:endParaRPr lang="en-US" sz="2000">
                  <a:latin typeface="+mn-lt"/>
                  <a:cs typeface="Arial" pitchFamily="34" charset="0"/>
                </a:endParaRPr>
              </a:p>
            </p:txBody>
          </p:sp>
        </p:grpSp>
        <p:grpSp>
          <p:nvGrpSpPr>
            <p:cNvPr id="9" name="Group 49"/>
            <p:cNvGrpSpPr>
              <a:grpSpLocks/>
            </p:cNvGrpSpPr>
            <p:nvPr/>
          </p:nvGrpSpPr>
          <p:grpSpPr bwMode="auto">
            <a:xfrm>
              <a:off x="7311" y="3810"/>
              <a:ext cx="564" cy="538"/>
              <a:chOff x="2742" y="3857"/>
              <a:chExt cx="564" cy="538"/>
            </a:xfrm>
          </p:grpSpPr>
          <p:sp>
            <p:nvSpPr>
              <p:cNvPr id="14413" name="AutoShape 51"/>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86" name="Text Box 50"/>
              <p:cNvSpPr txBox="1">
                <a:spLocks noChangeArrowheads="1"/>
              </p:cNvSpPr>
              <p:nvPr/>
            </p:nvSpPr>
            <p:spPr bwMode="auto">
              <a:xfrm>
                <a:off x="2875" y="3909"/>
                <a:ext cx="326" cy="413"/>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6</a:t>
                </a:r>
                <a:endParaRPr lang="en-US" sz="2000">
                  <a:latin typeface="+mn-lt"/>
                  <a:cs typeface="Arial" pitchFamily="34" charset="0"/>
                </a:endParaRPr>
              </a:p>
            </p:txBody>
          </p:sp>
        </p:grpSp>
        <p:grpSp>
          <p:nvGrpSpPr>
            <p:cNvPr id="10" name="Group 46"/>
            <p:cNvGrpSpPr>
              <a:grpSpLocks/>
            </p:cNvGrpSpPr>
            <p:nvPr/>
          </p:nvGrpSpPr>
          <p:grpSpPr bwMode="auto">
            <a:xfrm>
              <a:off x="8062" y="3797"/>
              <a:ext cx="564" cy="538"/>
              <a:chOff x="2742" y="3857"/>
              <a:chExt cx="564" cy="538"/>
            </a:xfrm>
          </p:grpSpPr>
          <p:sp>
            <p:nvSpPr>
              <p:cNvPr id="14411" name="AutoShape 48"/>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83" name="Text Box 47"/>
              <p:cNvSpPr txBox="1">
                <a:spLocks noChangeArrowheads="1"/>
              </p:cNvSpPr>
              <p:nvPr/>
            </p:nvSpPr>
            <p:spPr bwMode="auto">
              <a:xfrm>
                <a:off x="2874" y="3909"/>
                <a:ext cx="326" cy="413"/>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7</a:t>
                </a:r>
                <a:endParaRPr lang="en-US" sz="2000">
                  <a:latin typeface="+mn-lt"/>
                  <a:cs typeface="Arial" pitchFamily="34" charset="0"/>
                </a:endParaRPr>
              </a:p>
            </p:txBody>
          </p:sp>
        </p:grpSp>
        <p:grpSp>
          <p:nvGrpSpPr>
            <p:cNvPr id="11" name="Group 43"/>
            <p:cNvGrpSpPr>
              <a:grpSpLocks/>
            </p:cNvGrpSpPr>
            <p:nvPr/>
          </p:nvGrpSpPr>
          <p:grpSpPr bwMode="auto">
            <a:xfrm>
              <a:off x="8788" y="3793"/>
              <a:ext cx="564" cy="538"/>
              <a:chOff x="2742" y="3857"/>
              <a:chExt cx="564" cy="538"/>
            </a:xfrm>
          </p:grpSpPr>
          <p:sp>
            <p:nvSpPr>
              <p:cNvPr id="14409" name="AutoShape 45"/>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80" name="Text Box 44"/>
              <p:cNvSpPr txBox="1">
                <a:spLocks noChangeArrowheads="1"/>
              </p:cNvSpPr>
              <p:nvPr/>
            </p:nvSpPr>
            <p:spPr bwMode="auto">
              <a:xfrm>
                <a:off x="2829" y="3909"/>
                <a:ext cx="326" cy="413"/>
              </a:xfrm>
              <a:prstGeom prst="rect">
                <a:avLst/>
              </a:prstGeom>
              <a:solidFill>
                <a:srgbClr val="FFFFFF">
                  <a:alpha val="0"/>
                </a:srgbClr>
              </a:solidFill>
              <a:ln w="9525">
                <a:noFill/>
                <a:miter lim="800000"/>
                <a:headEnd/>
                <a:tailEnd/>
              </a:ln>
            </p:spPr>
            <p:txBody>
              <a:bodyPr/>
              <a:lstStyle/>
              <a:p>
                <a:pPr algn="just" eaLnBrk="0" hangingPunct="0">
                  <a:defRPr/>
                </a:pPr>
                <a:r>
                  <a:rPr lang="en-US" sz="2000" dirty="0">
                    <a:latin typeface="+mn-lt"/>
                    <a:ea typeface="Times New Roman" pitchFamily="18" charset="0"/>
                    <a:cs typeface="Arial" pitchFamily="34" charset="0"/>
                  </a:rPr>
                  <a:t>8</a:t>
                </a:r>
                <a:endParaRPr lang="en-US" sz="2000" dirty="0">
                  <a:latin typeface="+mn-lt"/>
                  <a:cs typeface="Arial" pitchFamily="34" charset="0"/>
                </a:endParaRPr>
              </a:p>
            </p:txBody>
          </p:sp>
        </p:grpSp>
        <p:grpSp>
          <p:nvGrpSpPr>
            <p:cNvPr id="12" name="Group 40"/>
            <p:cNvGrpSpPr>
              <a:grpSpLocks/>
            </p:cNvGrpSpPr>
            <p:nvPr/>
          </p:nvGrpSpPr>
          <p:grpSpPr bwMode="auto">
            <a:xfrm>
              <a:off x="4372" y="4973"/>
              <a:ext cx="564" cy="538"/>
              <a:chOff x="2742" y="3857"/>
              <a:chExt cx="564" cy="538"/>
            </a:xfrm>
          </p:grpSpPr>
          <p:sp>
            <p:nvSpPr>
              <p:cNvPr id="14407" name="AutoShape 42"/>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77" name="Text Box 41"/>
              <p:cNvSpPr txBox="1">
                <a:spLocks noChangeArrowheads="1"/>
              </p:cNvSpPr>
              <p:nvPr/>
            </p:nvSpPr>
            <p:spPr bwMode="auto">
              <a:xfrm>
                <a:off x="2829" y="3909"/>
                <a:ext cx="326" cy="413"/>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2</a:t>
                </a:r>
                <a:endParaRPr lang="en-US" sz="2000">
                  <a:latin typeface="+mn-lt"/>
                  <a:cs typeface="Arial" pitchFamily="34" charset="0"/>
                </a:endParaRPr>
              </a:p>
            </p:txBody>
          </p:sp>
        </p:grpSp>
        <p:grpSp>
          <p:nvGrpSpPr>
            <p:cNvPr id="13" name="Group 37"/>
            <p:cNvGrpSpPr>
              <a:grpSpLocks/>
            </p:cNvGrpSpPr>
            <p:nvPr/>
          </p:nvGrpSpPr>
          <p:grpSpPr bwMode="auto">
            <a:xfrm>
              <a:off x="5835" y="4947"/>
              <a:ext cx="564" cy="538"/>
              <a:chOff x="2742" y="3857"/>
              <a:chExt cx="564" cy="538"/>
            </a:xfrm>
          </p:grpSpPr>
          <p:sp>
            <p:nvSpPr>
              <p:cNvPr id="14405" name="AutoShape 39"/>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74" name="Text Box 38"/>
              <p:cNvSpPr txBox="1">
                <a:spLocks noChangeArrowheads="1"/>
              </p:cNvSpPr>
              <p:nvPr/>
            </p:nvSpPr>
            <p:spPr bwMode="auto">
              <a:xfrm>
                <a:off x="2828" y="3909"/>
                <a:ext cx="328" cy="413"/>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4</a:t>
                </a:r>
                <a:endParaRPr lang="en-US" sz="2000">
                  <a:latin typeface="+mn-lt"/>
                  <a:cs typeface="Arial" pitchFamily="34" charset="0"/>
                </a:endParaRPr>
              </a:p>
            </p:txBody>
          </p:sp>
        </p:grpSp>
        <p:grpSp>
          <p:nvGrpSpPr>
            <p:cNvPr id="14" name="Group 34"/>
            <p:cNvGrpSpPr>
              <a:grpSpLocks/>
            </p:cNvGrpSpPr>
            <p:nvPr/>
          </p:nvGrpSpPr>
          <p:grpSpPr bwMode="auto">
            <a:xfrm>
              <a:off x="7348" y="4934"/>
              <a:ext cx="564" cy="538"/>
              <a:chOff x="2742" y="3857"/>
              <a:chExt cx="564" cy="538"/>
            </a:xfrm>
          </p:grpSpPr>
          <p:sp>
            <p:nvSpPr>
              <p:cNvPr id="65572" name="AutoShape 36"/>
              <p:cNvSpPr>
                <a:spLocks noChangeArrowheads="1"/>
              </p:cNvSpPr>
              <p:nvPr/>
            </p:nvSpPr>
            <p:spPr bwMode="auto">
              <a:xfrm>
                <a:off x="2740" y="3857"/>
                <a:ext cx="566" cy="538"/>
              </a:xfrm>
              <a:prstGeom prst="flowChartConnector">
                <a:avLst/>
              </a:prstGeom>
              <a:solidFill>
                <a:srgbClr val="FFFFFF"/>
              </a:solidFill>
              <a:ln w="9525">
                <a:solidFill>
                  <a:srgbClr val="000000"/>
                </a:solidFill>
                <a:round/>
                <a:headEnd/>
                <a:tailEnd/>
              </a:ln>
            </p:spPr>
            <p:txBody>
              <a:bodyPr/>
              <a:lstStyle/>
              <a:p>
                <a:pPr>
                  <a:defRPr/>
                </a:pPr>
                <a:endParaRPr lang="ru-RU" sz="2000">
                  <a:latin typeface="+mn-lt"/>
                </a:endParaRPr>
              </a:p>
            </p:txBody>
          </p:sp>
          <p:sp>
            <p:nvSpPr>
              <p:cNvPr id="65571" name="Text Box 35"/>
              <p:cNvSpPr txBox="1">
                <a:spLocks noChangeArrowheads="1"/>
              </p:cNvSpPr>
              <p:nvPr/>
            </p:nvSpPr>
            <p:spPr bwMode="auto">
              <a:xfrm>
                <a:off x="2828" y="3911"/>
                <a:ext cx="328" cy="413"/>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6</a:t>
                </a:r>
                <a:endParaRPr lang="en-US" sz="2000">
                  <a:latin typeface="+mn-lt"/>
                  <a:cs typeface="Arial" pitchFamily="34" charset="0"/>
                </a:endParaRPr>
              </a:p>
            </p:txBody>
          </p:sp>
        </p:grpSp>
        <p:grpSp>
          <p:nvGrpSpPr>
            <p:cNvPr id="15" name="Group 31"/>
            <p:cNvGrpSpPr>
              <a:grpSpLocks/>
            </p:cNvGrpSpPr>
            <p:nvPr/>
          </p:nvGrpSpPr>
          <p:grpSpPr bwMode="auto">
            <a:xfrm>
              <a:off x="5815" y="6032"/>
              <a:ext cx="564" cy="538"/>
              <a:chOff x="2742" y="3857"/>
              <a:chExt cx="564" cy="538"/>
            </a:xfrm>
          </p:grpSpPr>
          <p:sp>
            <p:nvSpPr>
              <p:cNvPr id="14401" name="AutoShape 33"/>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68" name="Text Box 32"/>
              <p:cNvSpPr txBox="1">
                <a:spLocks noChangeArrowheads="1"/>
              </p:cNvSpPr>
              <p:nvPr/>
            </p:nvSpPr>
            <p:spPr bwMode="auto">
              <a:xfrm>
                <a:off x="2829" y="3909"/>
                <a:ext cx="326" cy="413"/>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4</a:t>
                </a:r>
                <a:endParaRPr lang="en-US" sz="2000">
                  <a:latin typeface="+mn-lt"/>
                  <a:cs typeface="Arial" pitchFamily="34" charset="0"/>
                </a:endParaRPr>
              </a:p>
            </p:txBody>
          </p:sp>
        </p:grpSp>
        <p:cxnSp>
          <p:nvCxnSpPr>
            <p:cNvPr id="14374" name="AutoShape 30"/>
            <p:cNvCxnSpPr>
              <a:cxnSpLocks noChangeShapeType="1"/>
            </p:cNvCxnSpPr>
            <p:nvPr/>
          </p:nvCxnSpPr>
          <p:spPr bwMode="auto">
            <a:xfrm flipH="1">
              <a:off x="6085" y="4361"/>
              <a:ext cx="4" cy="638"/>
            </a:xfrm>
            <a:prstGeom prst="straightConnector1">
              <a:avLst/>
            </a:prstGeom>
            <a:noFill/>
            <a:ln w="9525">
              <a:solidFill>
                <a:srgbClr val="000000"/>
              </a:solidFill>
              <a:round/>
              <a:headEnd/>
              <a:tailEnd type="triangle" w="med" len="med"/>
            </a:ln>
          </p:spPr>
        </p:cxnSp>
        <p:cxnSp>
          <p:nvCxnSpPr>
            <p:cNvPr id="14375" name="AutoShape 29"/>
            <p:cNvCxnSpPr>
              <a:cxnSpLocks noChangeShapeType="1"/>
            </p:cNvCxnSpPr>
            <p:nvPr/>
          </p:nvCxnSpPr>
          <p:spPr bwMode="auto">
            <a:xfrm>
              <a:off x="7593" y="4348"/>
              <a:ext cx="5" cy="638"/>
            </a:xfrm>
            <a:prstGeom prst="straightConnector1">
              <a:avLst/>
            </a:prstGeom>
            <a:noFill/>
            <a:ln w="9525">
              <a:solidFill>
                <a:srgbClr val="000000"/>
              </a:solidFill>
              <a:round/>
              <a:headEnd/>
              <a:tailEnd type="triangle" w="med" len="med"/>
            </a:ln>
          </p:spPr>
        </p:cxnSp>
        <p:cxnSp>
          <p:nvCxnSpPr>
            <p:cNvPr id="14376" name="AutoShape 28"/>
            <p:cNvCxnSpPr>
              <a:cxnSpLocks noChangeShapeType="1"/>
            </p:cNvCxnSpPr>
            <p:nvPr/>
          </p:nvCxnSpPr>
          <p:spPr bwMode="auto">
            <a:xfrm>
              <a:off x="4644" y="4387"/>
              <a:ext cx="10" cy="586"/>
            </a:xfrm>
            <a:prstGeom prst="straightConnector1">
              <a:avLst/>
            </a:prstGeom>
            <a:noFill/>
            <a:ln w="9525">
              <a:solidFill>
                <a:srgbClr val="000000"/>
              </a:solidFill>
              <a:round/>
              <a:headEnd/>
              <a:tailEnd type="triangle" w="med" len="med"/>
            </a:ln>
          </p:spPr>
        </p:cxnSp>
        <p:cxnSp>
          <p:nvCxnSpPr>
            <p:cNvPr id="14377" name="AutoShape 27"/>
            <p:cNvCxnSpPr>
              <a:cxnSpLocks noChangeShapeType="1"/>
            </p:cNvCxnSpPr>
            <p:nvPr/>
          </p:nvCxnSpPr>
          <p:spPr bwMode="auto">
            <a:xfrm flipH="1">
              <a:off x="4853" y="4361"/>
              <a:ext cx="535" cy="691"/>
            </a:xfrm>
            <a:prstGeom prst="straightConnector1">
              <a:avLst/>
            </a:prstGeom>
            <a:noFill/>
            <a:ln w="9525">
              <a:solidFill>
                <a:srgbClr val="000000"/>
              </a:solidFill>
              <a:round/>
              <a:headEnd/>
              <a:tailEnd type="triangle" w="med" len="med"/>
            </a:ln>
          </p:spPr>
        </p:cxnSp>
        <p:cxnSp>
          <p:nvCxnSpPr>
            <p:cNvPr id="14378" name="AutoShape 26"/>
            <p:cNvCxnSpPr>
              <a:cxnSpLocks noChangeShapeType="1"/>
            </p:cNvCxnSpPr>
            <p:nvPr/>
          </p:nvCxnSpPr>
          <p:spPr bwMode="auto">
            <a:xfrm>
              <a:off x="3933" y="4388"/>
              <a:ext cx="522" cy="664"/>
            </a:xfrm>
            <a:prstGeom prst="straightConnector1">
              <a:avLst/>
            </a:prstGeom>
            <a:noFill/>
            <a:ln w="9525">
              <a:solidFill>
                <a:srgbClr val="000000"/>
              </a:solidFill>
              <a:round/>
              <a:headEnd/>
              <a:tailEnd type="triangle" w="med" len="med"/>
            </a:ln>
          </p:spPr>
        </p:cxnSp>
        <p:cxnSp>
          <p:nvCxnSpPr>
            <p:cNvPr id="14379" name="AutoShape 25"/>
            <p:cNvCxnSpPr>
              <a:cxnSpLocks noChangeShapeType="1"/>
            </p:cNvCxnSpPr>
            <p:nvPr/>
          </p:nvCxnSpPr>
          <p:spPr bwMode="auto">
            <a:xfrm>
              <a:off x="5388" y="4361"/>
              <a:ext cx="530" cy="665"/>
            </a:xfrm>
            <a:prstGeom prst="straightConnector1">
              <a:avLst/>
            </a:prstGeom>
            <a:noFill/>
            <a:ln w="9525">
              <a:solidFill>
                <a:srgbClr val="000000"/>
              </a:solidFill>
              <a:round/>
              <a:headEnd/>
              <a:tailEnd type="triangle" w="med" len="med"/>
            </a:ln>
          </p:spPr>
        </p:cxnSp>
        <p:cxnSp>
          <p:nvCxnSpPr>
            <p:cNvPr id="14380" name="AutoShape 24"/>
            <p:cNvCxnSpPr>
              <a:cxnSpLocks noChangeShapeType="1"/>
            </p:cNvCxnSpPr>
            <p:nvPr/>
          </p:nvCxnSpPr>
          <p:spPr bwMode="auto">
            <a:xfrm flipH="1">
              <a:off x="6316" y="4361"/>
              <a:ext cx="507" cy="665"/>
            </a:xfrm>
            <a:prstGeom prst="straightConnector1">
              <a:avLst/>
            </a:prstGeom>
            <a:noFill/>
            <a:ln w="9525">
              <a:solidFill>
                <a:srgbClr val="000000"/>
              </a:solidFill>
              <a:round/>
              <a:headEnd/>
              <a:tailEnd type="triangle" w="med" len="med"/>
            </a:ln>
          </p:spPr>
        </p:cxnSp>
        <p:cxnSp>
          <p:nvCxnSpPr>
            <p:cNvPr id="14381" name="AutoShape 23"/>
            <p:cNvCxnSpPr>
              <a:cxnSpLocks noChangeShapeType="1"/>
            </p:cNvCxnSpPr>
            <p:nvPr/>
          </p:nvCxnSpPr>
          <p:spPr bwMode="auto">
            <a:xfrm>
              <a:off x="6823" y="4361"/>
              <a:ext cx="608" cy="652"/>
            </a:xfrm>
            <a:prstGeom prst="straightConnector1">
              <a:avLst/>
            </a:prstGeom>
            <a:noFill/>
            <a:ln w="9525">
              <a:solidFill>
                <a:srgbClr val="000000"/>
              </a:solidFill>
              <a:round/>
              <a:headEnd/>
              <a:tailEnd type="triangle" w="med" len="med"/>
            </a:ln>
          </p:spPr>
        </p:cxnSp>
        <p:cxnSp>
          <p:nvCxnSpPr>
            <p:cNvPr id="14382" name="AutoShape 22"/>
            <p:cNvCxnSpPr>
              <a:cxnSpLocks noChangeShapeType="1"/>
            </p:cNvCxnSpPr>
            <p:nvPr/>
          </p:nvCxnSpPr>
          <p:spPr bwMode="auto">
            <a:xfrm flipH="1">
              <a:off x="7829" y="4335"/>
              <a:ext cx="515" cy="678"/>
            </a:xfrm>
            <a:prstGeom prst="straightConnector1">
              <a:avLst/>
            </a:prstGeom>
            <a:noFill/>
            <a:ln w="9525">
              <a:solidFill>
                <a:srgbClr val="000000"/>
              </a:solidFill>
              <a:round/>
              <a:headEnd/>
              <a:tailEnd type="triangle" w="med" len="med"/>
            </a:ln>
          </p:spPr>
        </p:cxnSp>
        <p:cxnSp>
          <p:nvCxnSpPr>
            <p:cNvPr id="14383" name="AutoShape 21"/>
            <p:cNvCxnSpPr>
              <a:cxnSpLocks noChangeShapeType="1"/>
            </p:cNvCxnSpPr>
            <p:nvPr/>
          </p:nvCxnSpPr>
          <p:spPr bwMode="auto">
            <a:xfrm flipH="1">
              <a:off x="6296" y="5472"/>
              <a:ext cx="1334" cy="639"/>
            </a:xfrm>
            <a:prstGeom prst="straightConnector1">
              <a:avLst/>
            </a:prstGeom>
            <a:noFill/>
            <a:ln w="9525">
              <a:solidFill>
                <a:srgbClr val="000000"/>
              </a:solidFill>
              <a:round/>
              <a:headEnd/>
              <a:tailEnd type="triangle" w="med" len="med"/>
            </a:ln>
          </p:spPr>
        </p:cxnSp>
        <p:cxnSp>
          <p:nvCxnSpPr>
            <p:cNvPr id="14384" name="AutoShape 20"/>
            <p:cNvCxnSpPr>
              <a:cxnSpLocks noChangeShapeType="1"/>
            </p:cNvCxnSpPr>
            <p:nvPr/>
          </p:nvCxnSpPr>
          <p:spPr bwMode="auto">
            <a:xfrm>
              <a:off x="4654" y="5511"/>
              <a:ext cx="1244" cy="600"/>
            </a:xfrm>
            <a:prstGeom prst="straightConnector1">
              <a:avLst/>
            </a:prstGeom>
            <a:noFill/>
            <a:ln w="9525">
              <a:solidFill>
                <a:srgbClr val="000000"/>
              </a:solidFill>
              <a:round/>
              <a:headEnd/>
              <a:tailEnd type="triangle" w="med" len="med"/>
            </a:ln>
          </p:spPr>
        </p:cxnSp>
        <p:cxnSp>
          <p:nvCxnSpPr>
            <p:cNvPr id="14385" name="AutoShape 19"/>
            <p:cNvCxnSpPr>
              <a:cxnSpLocks noChangeShapeType="1"/>
            </p:cNvCxnSpPr>
            <p:nvPr/>
          </p:nvCxnSpPr>
          <p:spPr bwMode="auto">
            <a:xfrm flipH="1">
              <a:off x="6097" y="5485"/>
              <a:ext cx="20" cy="547"/>
            </a:xfrm>
            <a:prstGeom prst="straightConnector1">
              <a:avLst/>
            </a:prstGeom>
            <a:noFill/>
            <a:ln w="9525">
              <a:solidFill>
                <a:srgbClr val="000000"/>
              </a:solidFill>
              <a:round/>
              <a:headEnd/>
              <a:tailEnd type="triangle" w="med" len="med"/>
            </a:ln>
          </p:spPr>
        </p:cxnSp>
        <p:sp>
          <p:nvSpPr>
            <p:cNvPr id="65554" name="Text Box 18"/>
            <p:cNvSpPr txBox="1">
              <a:spLocks noChangeArrowheads="1"/>
            </p:cNvSpPr>
            <p:nvPr/>
          </p:nvSpPr>
          <p:spPr bwMode="auto">
            <a:xfrm>
              <a:off x="2427" y="3928"/>
              <a:ext cx="704" cy="411"/>
            </a:xfrm>
            <a:prstGeom prst="rect">
              <a:avLst/>
            </a:prstGeom>
            <a:noFill/>
            <a:ln w="9525">
              <a:noFill/>
              <a:miter lim="800000"/>
              <a:headEnd type="none" w="sm" len="sm"/>
              <a:tailEnd type="none" w="sm" len="sm"/>
            </a:ln>
          </p:spPr>
          <p:txBody>
            <a:bodyPr/>
            <a:lstStyle/>
            <a:p>
              <a:pPr algn="just" eaLnBrk="0" hangingPunct="0">
                <a:defRPr/>
              </a:pPr>
              <a:r>
                <a:rPr lang="en-US" sz="2000" i="1" dirty="0">
                  <a:latin typeface="+mn-lt"/>
                  <a:ea typeface="Times New Roman" pitchFamily="18" charset="0"/>
                  <a:cs typeface="Arial" pitchFamily="34" charset="0"/>
                </a:rPr>
                <a:t>l</a:t>
              </a:r>
              <a:r>
                <a:rPr lang="en-US" sz="2000" dirty="0">
                  <a:latin typeface="+mn-lt"/>
                  <a:ea typeface="Times New Roman" pitchFamily="18" charset="0"/>
                  <a:cs typeface="Arial" pitchFamily="34" charset="0"/>
                  <a:sym typeface="Symbol" pitchFamily="18" charset="2"/>
                </a:rPr>
                <a:t></a:t>
              </a:r>
              <a:r>
                <a:rPr lang="en-US" sz="2000" dirty="0">
                  <a:latin typeface="+mn-lt"/>
                  <a:ea typeface="Times New Roman" pitchFamily="18" charset="0"/>
                  <a:cs typeface="Arial" pitchFamily="34" charset="0"/>
                </a:rPr>
                <a:t>0</a:t>
              </a:r>
              <a:endParaRPr lang="en-US" sz="2000" dirty="0">
                <a:latin typeface="+mn-lt"/>
                <a:ea typeface="Times New Roman" pitchFamily="18" charset="0"/>
                <a:cs typeface="Arial" pitchFamily="34" charset="0"/>
                <a:sym typeface="Symbol" pitchFamily="18" charset="2"/>
              </a:endParaRPr>
            </a:p>
          </p:txBody>
        </p:sp>
        <p:sp>
          <p:nvSpPr>
            <p:cNvPr id="65553" name="Text Box 17"/>
            <p:cNvSpPr txBox="1">
              <a:spLocks noChangeArrowheads="1"/>
            </p:cNvSpPr>
            <p:nvPr/>
          </p:nvSpPr>
          <p:spPr bwMode="auto">
            <a:xfrm>
              <a:off x="2381" y="5037"/>
              <a:ext cx="704" cy="410"/>
            </a:xfrm>
            <a:prstGeom prst="rect">
              <a:avLst/>
            </a:prstGeom>
            <a:noFill/>
            <a:ln w="9525">
              <a:noFill/>
              <a:miter lim="800000"/>
              <a:headEnd type="none" w="sm" len="sm"/>
              <a:tailEnd type="none" w="sm" len="sm"/>
            </a:ln>
          </p:spPr>
          <p:txBody>
            <a:bodyPr/>
            <a:lstStyle/>
            <a:p>
              <a:pPr algn="just" eaLnBrk="0" hangingPunct="0">
                <a:defRPr/>
              </a:pPr>
              <a:r>
                <a:rPr lang="en-US" sz="2000" i="1">
                  <a:latin typeface="+mn-lt"/>
                  <a:ea typeface="Times New Roman" pitchFamily="18" charset="0"/>
                  <a:cs typeface="Arial" pitchFamily="34" charset="0"/>
                </a:rPr>
                <a:t>l</a:t>
              </a:r>
              <a:r>
                <a:rPr lang="en-US" sz="2000">
                  <a:latin typeface="+mn-lt"/>
                  <a:ea typeface="Times New Roman" pitchFamily="18" charset="0"/>
                  <a:cs typeface="Arial" pitchFamily="34" charset="0"/>
                  <a:sym typeface="Symbol" pitchFamily="18" charset="2"/>
                </a:rPr>
                <a:t></a:t>
              </a:r>
              <a:r>
                <a:rPr lang="en-US" sz="2000">
                  <a:latin typeface="+mn-lt"/>
                  <a:ea typeface="Times New Roman" pitchFamily="18" charset="0"/>
                  <a:cs typeface="Arial" pitchFamily="34" charset="0"/>
                </a:rPr>
                <a:t>1</a:t>
              </a:r>
              <a:endParaRPr lang="en-US" sz="2000">
                <a:latin typeface="+mn-lt"/>
                <a:ea typeface="Times New Roman" pitchFamily="18" charset="0"/>
                <a:cs typeface="Arial" pitchFamily="34" charset="0"/>
                <a:sym typeface="Symbol" pitchFamily="18" charset="2"/>
              </a:endParaRPr>
            </a:p>
          </p:txBody>
        </p:sp>
        <p:sp>
          <p:nvSpPr>
            <p:cNvPr id="65552" name="Text Box 16"/>
            <p:cNvSpPr txBox="1">
              <a:spLocks noChangeArrowheads="1"/>
            </p:cNvSpPr>
            <p:nvPr/>
          </p:nvSpPr>
          <p:spPr bwMode="auto">
            <a:xfrm>
              <a:off x="2381" y="6111"/>
              <a:ext cx="704" cy="411"/>
            </a:xfrm>
            <a:prstGeom prst="rect">
              <a:avLst/>
            </a:prstGeom>
            <a:noFill/>
            <a:ln w="9525">
              <a:noFill/>
              <a:miter lim="800000"/>
              <a:headEnd type="none" w="sm" len="sm"/>
              <a:tailEnd type="none" w="sm" len="sm"/>
            </a:ln>
          </p:spPr>
          <p:txBody>
            <a:bodyPr/>
            <a:lstStyle/>
            <a:p>
              <a:pPr algn="just" eaLnBrk="0" hangingPunct="0">
                <a:defRPr/>
              </a:pPr>
              <a:r>
                <a:rPr lang="en-US" sz="2000" i="1">
                  <a:latin typeface="+mn-lt"/>
                  <a:ea typeface="Times New Roman" pitchFamily="18" charset="0"/>
                  <a:cs typeface="Arial" pitchFamily="34" charset="0"/>
                </a:rPr>
                <a:t>l</a:t>
              </a:r>
              <a:r>
                <a:rPr lang="en-US" sz="2000">
                  <a:latin typeface="+mn-lt"/>
                  <a:ea typeface="Times New Roman" pitchFamily="18" charset="0"/>
                  <a:cs typeface="Arial" pitchFamily="34" charset="0"/>
                  <a:sym typeface="Symbol" pitchFamily="18" charset="2"/>
                </a:rPr>
                <a:t></a:t>
              </a:r>
              <a:r>
                <a:rPr lang="en-US" sz="2000">
                  <a:latin typeface="+mn-lt"/>
                  <a:ea typeface="Times New Roman" pitchFamily="18" charset="0"/>
                  <a:cs typeface="Arial" pitchFamily="34" charset="0"/>
                </a:rPr>
                <a:t>2</a:t>
              </a:r>
              <a:endParaRPr lang="en-US" sz="2000">
                <a:latin typeface="+mn-lt"/>
                <a:ea typeface="Times New Roman" pitchFamily="18" charset="0"/>
                <a:cs typeface="Arial" pitchFamily="34" charset="0"/>
                <a:sym typeface="Symbol" pitchFamily="18" charset="2"/>
              </a:endParaRPr>
            </a:p>
          </p:txBody>
        </p:sp>
        <p:grpSp>
          <p:nvGrpSpPr>
            <p:cNvPr id="16" name="Group 13"/>
            <p:cNvGrpSpPr>
              <a:grpSpLocks/>
            </p:cNvGrpSpPr>
            <p:nvPr/>
          </p:nvGrpSpPr>
          <p:grpSpPr bwMode="auto">
            <a:xfrm>
              <a:off x="2941" y="4947"/>
              <a:ext cx="564" cy="538"/>
              <a:chOff x="2742" y="3857"/>
              <a:chExt cx="564" cy="538"/>
            </a:xfrm>
          </p:grpSpPr>
          <p:sp>
            <p:nvSpPr>
              <p:cNvPr id="14399" name="AutoShape 15"/>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50" name="Text Box 14"/>
              <p:cNvSpPr txBox="1">
                <a:spLocks noChangeArrowheads="1"/>
              </p:cNvSpPr>
              <p:nvPr/>
            </p:nvSpPr>
            <p:spPr bwMode="auto">
              <a:xfrm>
                <a:off x="2829" y="3909"/>
                <a:ext cx="326" cy="413"/>
              </a:xfrm>
              <a:prstGeom prst="rect">
                <a:avLst/>
              </a:prstGeom>
              <a:solidFill>
                <a:srgbClr val="FFFFFF">
                  <a:alpha val="0"/>
                </a:srgbClr>
              </a:solidFill>
              <a:ln w="9525">
                <a:noFill/>
                <a:miter lim="800000"/>
                <a:headEnd/>
                <a:tailEnd/>
              </a:ln>
            </p:spPr>
            <p:txBody>
              <a:bodyPr/>
              <a:lstStyle/>
              <a:p>
                <a:pPr eaLnBrk="0" hangingPunct="0">
                  <a:defRPr/>
                </a:pPr>
                <a:r>
                  <a:rPr lang="en-US" sz="2000">
                    <a:latin typeface="+mn-lt"/>
                    <a:ea typeface="Times New Roman" pitchFamily="18" charset="0"/>
                    <a:cs typeface="Arial" pitchFamily="34" charset="0"/>
                  </a:rPr>
                  <a:t>0</a:t>
                </a:r>
                <a:endParaRPr lang="en-US" sz="2000">
                  <a:latin typeface="+mn-lt"/>
                  <a:cs typeface="Arial" pitchFamily="34" charset="0"/>
                </a:endParaRPr>
              </a:p>
            </p:txBody>
          </p:sp>
        </p:grpSp>
        <p:grpSp>
          <p:nvGrpSpPr>
            <p:cNvPr id="17" name="Group 10"/>
            <p:cNvGrpSpPr>
              <a:grpSpLocks/>
            </p:cNvGrpSpPr>
            <p:nvPr/>
          </p:nvGrpSpPr>
          <p:grpSpPr bwMode="auto">
            <a:xfrm>
              <a:off x="2938" y="6024"/>
              <a:ext cx="564" cy="538"/>
              <a:chOff x="2742" y="3857"/>
              <a:chExt cx="564" cy="538"/>
            </a:xfrm>
          </p:grpSpPr>
          <p:sp>
            <p:nvSpPr>
              <p:cNvPr id="14397" name="AutoShape 12"/>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47" name="Text Box 11"/>
              <p:cNvSpPr txBox="1">
                <a:spLocks noChangeArrowheads="1"/>
              </p:cNvSpPr>
              <p:nvPr/>
            </p:nvSpPr>
            <p:spPr bwMode="auto">
              <a:xfrm>
                <a:off x="2829" y="3911"/>
                <a:ext cx="326" cy="413"/>
              </a:xfrm>
              <a:prstGeom prst="rect">
                <a:avLst/>
              </a:prstGeom>
              <a:solidFill>
                <a:srgbClr val="FFFFFF">
                  <a:alpha val="0"/>
                </a:srgbClr>
              </a:solidFill>
              <a:ln w="9525">
                <a:noFill/>
                <a:miter lim="800000"/>
                <a:headEnd/>
                <a:tailEnd/>
              </a:ln>
            </p:spPr>
            <p:txBody>
              <a:bodyPr/>
              <a:lstStyle/>
              <a:p>
                <a:pPr eaLnBrk="0" hangingPunct="0">
                  <a:defRPr/>
                </a:pPr>
                <a:r>
                  <a:rPr lang="en-US" sz="2000">
                    <a:latin typeface="+mn-lt"/>
                    <a:ea typeface="Times New Roman" pitchFamily="18" charset="0"/>
                    <a:cs typeface="Arial" pitchFamily="34" charset="0"/>
                  </a:rPr>
                  <a:t>0</a:t>
                </a:r>
                <a:endParaRPr lang="en-US" sz="2000">
                  <a:latin typeface="+mn-lt"/>
                  <a:cs typeface="Arial" pitchFamily="34" charset="0"/>
                </a:endParaRPr>
              </a:p>
            </p:txBody>
          </p:sp>
        </p:grpSp>
        <p:grpSp>
          <p:nvGrpSpPr>
            <p:cNvPr id="18" name="Group 7"/>
            <p:cNvGrpSpPr>
              <a:grpSpLocks/>
            </p:cNvGrpSpPr>
            <p:nvPr/>
          </p:nvGrpSpPr>
          <p:grpSpPr bwMode="auto">
            <a:xfrm>
              <a:off x="8790" y="4906"/>
              <a:ext cx="564" cy="538"/>
              <a:chOff x="2742" y="3857"/>
              <a:chExt cx="564" cy="538"/>
            </a:xfrm>
          </p:grpSpPr>
          <p:sp>
            <p:nvSpPr>
              <p:cNvPr id="14395" name="AutoShape 9"/>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44" name="Text Box 8"/>
              <p:cNvSpPr txBox="1">
                <a:spLocks noChangeArrowheads="1"/>
              </p:cNvSpPr>
              <p:nvPr/>
            </p:nvSpPr>
            <p:spPr bwMode="auto">
              <a:xfrm>
                <a:off x="2829" y="3909"/>
                <a:ext cx="326" cy="413"/>
              </a:xfrm>
              <a:prstGeom prst="rect">
                <a:avLst/>
              </a:prstGeom>
              <a:solidFill>
                <a:srgbClr val="FFFFFF">
                  <a:alpha val="0"/>
                </a:srgbClr>
              </a:solidFill>
              <a:ln w="9525">
                <a:noFill/>
                <a:miter lim="800000"/>
                <a:headEnd/>
                <a:tailEnd/>
              </a:ln>
            </p:spPr>
            <p:txBody>
              <a:bodyPr/>
              <a:lstStyle/>
              <a:p>
                <a:pPr algn="just" eaLnBrk="0" hangingPunct="0">
                  <a:defRPr/>
                </a:pPr>
                <a:r>
                  <a:rPr lang="en-US" sz="2000" dirty="0">
                    <a:latin typeface="+mn-lt"/>
                    <a:ea typeface="Times New Roman" pitchFamily="18" charset="0"/>
                    <a:cs typeface="Arial" pitchFamily="34" charset="0"/>
                  </a:rPr>
                  <a:t>8</a:t>
                </a:r>
                <a:endParaRPr lang="en-US" sz="2000" dirty="0">
                  <a:latin typeface="+mn-lt"/>
                  <a:cs typeface="Arial" pitchFamily="34" charset="0"/>
                </a:endParaRPr>
              </a:p>
            </p:txBody>
          </p:sp>
        </p:grpSp>
        <p:grpSp>
          <p:nvGrpSpPr>
            <p:cNvPr id="19" name="Group 4"/>
            <p:cNvGrpSpPr>
              <a:grpSpLocks/>
            </p:cNvGrpSpPr>
            <p:nvPr/>
          </p:nvGrpSpPr>
          <p:grpSpPr bwMode="auto">
            <a:xfrm>
              <a:off x="8799" y="6028"/>
              <a:ext cx="564" cy="538"/>
              <a:chOff x="2742" y="3857"/>
              <a:chExt cx="564" cy="538"/>
            </a:xfrm>
          </p:grpSpPr>
          <p:sp>
            <p:nvSpPr>
              <p:cNvPr id="14393" name="AutoShape 6"/>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41" name="Text Box 5"/>
              <p:cNvSpPr txBox="1">
                <a:spLocks noChangeArrowheads="1"/>
              </p:cNvSpPr>
              <p:nvPr/>
            </p:nvSpPr>
            <p:spPr bwMode="auto">
              <a:xfrm>
                <a:off x="2829" y="3907"/>
                <a:ext cx="326" cy="413"/>
              </a:xfrm>
              <a:prstGeom prst="rect">
                <a:avLst/>
              </a:prstGeom>
              <a:solidFill>
                <a:srgbClr val="FFFFFF">
                  <a:alpha val="0"/>
                </a:srgbClr>
              </a:solidFill>
              <a:ln w="9525">
                <a:noFill/>
                <a:miter lim="800000"/>
                <a:headEnd/>
                <a:tailEnd/>
              </a:ln>
            </p:spPr>
            <p:txBody>
              <a:bodyPr/>
              <a:lstStyle/>
              <a:p>
                <a:pPr algn="just" eaLnBrk="0" hangingPunct="0">
                  <a:defRPr/>
                </a:pPr>
                <a:r>
                  <a:rPr lang="en-US" sz="2000" dirty="0">
                    <a:latin typeface="+mn-lt"/>
                    <a:ea typeface="Times New Roman" pitchFamily="18" charset="0"/>
                    <a:cs typeface="Arial" pitchFamily="34" charset="0"/>
                  </a:rPr>
                  <a:t>8</a:t>
                </a:r>
                <a:endParaRPr lang="en-US" sz="2000" dirty="0">
                  <a:latin typeface="+mn-lt"/>
                  <a:cs typeface="Arial" pitchFamily="34" charset="0"/>
                </a:endParaRPr>
              </a:p>
            </p:txBody>
          </p:sp>
        </p:grpSp>
      </p:grpSp>
      <p:sp>
        <p:nvSpPr>
          <p:cNvPr id="91" name="Дата 90"/>
          <p:cNvSpPr>
            <a:spLocks noGrp="1"/>
          </p:cNvSpPr>
          <p:nvPr>
            <p:ph type="dt" sz="half" idx="10"/>
          </p:nvPr>
        </p:nvSpPr>
        <p:spPr/>
        <p:txBody>
          <a:bodyPr/>
          <a:lstStyle/>
          <a:p>
            <a:pPr>
              <a:defRPr/>
            </a:pPr>
            <a:r>
              <a:rPr lang="en-US" dirty="0" smtClean="0"/>
              <a:t>N. Novgorod, 2014.</a:t>
            </a:r>
            <a:endParaRPr lang="ru-RU" dirty="0"/>
          </a:p>
        </p:txBody>
      </p:sp>
      <p:sp>
        <p:nvSpPr>
          <p:cNvPr id="92" name="Номер слайда 91"/>
          <p:cNvSpPr>
            <a:spLocks noGrp="1"/>
          </p:cNvSpPr>
          <p:nvPr>
            <p:ph type="sldNum" sz="quarter" idx="12"/>
          </p:nvPr>
        </p:nvSpPr>
        <p:spPr/>
        <p:txBody>
          <a:bodyPr/>
          <a:lstStyle/>
          <a:p>
            <a:pPr>
              <a:defRPr/>
            </a:pPr>
            <a:fld id="{4934E5F4-6405-42E1-9C1C-B05AB0513A99}" type="slidenum">
              <a:rPr lang="ru-RU" smtClean="0"/>
              <a:pPr>
                <a:defRPr/>
              </a:pPr>
              <a:t>46</a:t>
            </a:fld>
            <a:endParaRPr lang="ru-RU" dirty="0"/>
          </a:p>
        </p:txBody>
      </p:sp>
      <p:sp>
        <p:nvSpPr>
          <p:cNvPr id="93" name="Нижний колонтитул 92"/>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 name="Заголовок 1"/>
          <p:cNvSpPr>
            <a:spLocks noGrp="1"/>
          </p:cNvSpPr>
          <p:nvPr>
            <p:ph type="title" idx="4294967295"/>
          </p:nvPr>
        </p:nvSpPr>
        <p:spPr/>
        <p:txBody>
          <a:bodyPr/>
          <a:lstStyle/>
          <a:p>
            <a:r>
              <a:rPr lang="en-US" sz="2800" dirty="0"/>
              <a:t>Reduction method </a:t>
            </a:r>
            <a:r>
              <a:rPr lang="ru-RU" sz="2800" dirty="0" smtClean="0"/>
              <a:t>(</a:t>
            </a:r>
            <a:r>
              <a:rPr lang="en-US" sz="2800" dirty="0" smtClean="0"/>
              <a:t>backward </a:t>
            </a:r>
            <a:r>
              <a:rPr lang="en-US" sz="2800" dirty="0"/>
              <a:t>phase</a:t>
            </a:r>
            <a:r>
              <a:rPr lang="ru-RU" sz="2800" dirty="0"/>
              <a:t>)</a:t>
            </a:r>
            <a:endParaRPr lang="ru-RU" sz="2800" dirty="0" smtClean="0"/>
          </a:p>
        </p:txBody>
      </p:sp>
      <p:sp>
        <p:nvSpPr>
          <p:cNvPr id="5131" name="Rectangle 5"/>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5132" name="Rectangle 6"/>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5133" name="Rectangle 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5134" name="Rectangle 9"/>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5135" name="Содержимое 2"/>
          <p:cNvSpPr>
            <a:spLocks noGrp="1"/>
          </p:cNvSpPr>
          <p:nvPr>
            <p:ph idx="4294967295"/>
          </p:nvPr>
        </p:nvSpPr>
        <p:spPr>
          <a:xfrm>
            <a:off x="495300" y="1196975"/>
            <a:ext cx="9137650" cy="4968875"/>
          </a:xfrm>
        </p:spPr>
        <p:txBody>
          <a:bodyPr/>
          <a:lstStyle/>
          <a:p>
            <a:r>
              <a:rPr lang="en-US" sz="2000" dirty="0" smtClean="0"/>
              <a:t>In general case the process stops at the </a:t>
            </a:r>
            <a:r>
              <a:rPr lang="ru-RU" sz="2000" dirty="0" smtClean="0"/>
              <a:t>(</a:t>
            </a:r>
            <a:r>
              <a:rPr lang="en-US" sz="2000" i="1" dirty="0" smtClean="0"/>
              <a:t>q</a:t>
            </a:r>
            <a:r>
              <a:rPr lang="en-US" sz="2000" dirty="0" smtClean="0">
                <a:sym typeface="Symbol" pitchFamily="18" charset="2"/>
              </a:rPr>
              <a:t></a:t>
            </a:r>
            <a:r>
              <a:rPr lang="ru-RU" sz="2000" dirty="0" smtClean="0"/>
              <a:t>1)-</a:t>
            </a:r>
            <a:r>
              <a:rPr lang="en-US" sz="2000" dirty="0" err="1" smtClean="0"/>
              <a:t>th</a:t>
            </a:r>
            <a:r>
              <a:rPr lang="en-US" sz="2000" dirty="0" smtClean="0"/>
              <a:t> step</a:t>
            </a:r>
            <a:r>
              <a:rPr lang="ru-RU" sz="2000" dirty="0" smtClean="0"/>
              <a:t>,                       </a:t>
            </a:r>
            <a:r>
              <a:rPr lang="en-US" sz="2000" dirty="0" smtClean="0"/>
              <a:t> </a:t>
            </a:r>
            <a:r>
              <a:rPr lang="ru-RU" sz="2000" dirty="0" smtClean="0"/>
              <a:t>, </a:t>
            </a:r>
            <a:r>
              <a:rPr lang="en-US" sz="2000" dirty="0" smtClean="0"/>
              <a:t>the system consists of one equation relative to</a:t>
            </a:r>
            <a:r>
              <a:rPr lang="ru-RU" sz="2000" dirty="0" smtClean="0"/>
              <a:t/>
            </a:r>
            <a:br>
              <a:rPr lang="ru-RU" sz="2000" dirty="0" smtClean="0"/>
            </a:br>
            <a:r>
              <a:rPr lang="en-US" sz="2000" dirty="0" smtClean="0"/>
              <a:t>Derive from this equation</a:t>
            </a:r>
            <a:endParaRPr lang="ru-RU" sz="2000" dirty="0" smtClean="0"/>
          </a:p>
          <a:p>
            <a:endParaRPr lang="ru-RU" sz="2000" dirty="0" smtClean="0"/>
          </a:p>
          <a:p>
            <a:endParaRPr lang="ru-RU" sz="2000" dirty="0" smtClean="0"/>
          </a:p>
          <a:p>
            <a:r>
              <a:rPr lang="en-US" sz="2000" dirty="0" smtClean="0"/>
              <a:t>The rest of the variables are determined according to the formulas</a:t>
            </a:r>
            <a:endParaRPr lang="ru-RU" sz="2000" dirty="0" smtClean="0"/>
          </a:p>
          <a:p>
            <a:endParaRPr lang="ru-RU" sz="2000" dirty="0" smtClean="0"/>
          </a:p>
          <a:p>
            <a:endParaRPr lang="ru-RU" sz="2000" dirty="0" smtClean="0"/>
          </a:p>
          <a:p>
            <a:endParaRPr lang="ru-RU" sz="2000" dirty="0" smtClean="0"/>
          </a:p>
          <a:p>
            <a:r>
              <a:rPr lang="en-US" sz="2000" dirty="0" smtClean="0"/>
              <a:t>The total number of operations necessary for solving the equation system using the reduction method:</a:t>
            </a:r>
            <a:r>
              <a:rPr lang="ru-RU" sz="2000" dirty="0" smtClean="0"/>
              <a:t> 12</a:t>
            </a:r>
            <a:r>
              <a:rPr lang="en-US" sz="2000" i="1" dirty="0" smtClean="0"/>
              <a:t>n</a:t>
            </a:r>
            <a:r>
              <a:rPr lang="en-US" sz="2000" dirty="0" smtClean="0"/>
              <a:t> additions</a:t>
            </a:r>
            <a:r>
              <a:rPr lang="ru-RU" sz="2000" dirty="0" smtClean="0"/>
              <a:t>, 8</a:t>
            </a:r>
            <a:r>
              <a:rPr lang="en-US" sz="2000" i="1" dirty="0" smtClean="0"/>
              <a:t>n</a:t>
            </a:r>
            <a:r>
              <a:rPr lang="en-US" sz="2000" dirty="0" smtClean="0"/>
              <a:t> multiplications</a:t>
            </a:r>
            <a:r>
              <a:rPr lang="ru-RU" sz="2000" dirty="0" smtClean="0"/>
              <a:t>, 3</a:t>
            </a:r>
            <a:r>
              <a:rPr lang="en-US" sz="2000" i="1" dirty="0" smtClean="0"/>
              <a:t>n</a:t>
            </a:r>
            <a:r>
              <a:rPr lang="en-US" sz="2000" dirty="0" smtClean="0"/>
              <a:t> subtractions</a:t>
            </a:r>
            <a:r>
              <a:rPr lang="ru-RU" sz="2000" dirty="0" smtClean="0"/>
              <a:t>, </a:t>
            </a:r>
            <a:r>
              <a:rPr lang="en-US" sz="2000" dirty="0" smtClean="0"/>
              <a:t>i.e. the method has almost the same complexity as the sweep method has.</a:t>
            </a:r>
            <a:endParaRPr lang="ru-RU" sz="2000" dirty="0" smtClean="0"/>
          </a:p>
        </p:txBody>
      </p:sp>
      <p:sp>
        <p:nvSpPr>
          <p:cNvPr id="5136" name="Rectangle 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5137" name="Rectangle 4"/>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5138" name="Rectangle 6"/>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5139" name="Rectangle 8"/>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5140" name="Rectangle 10"/>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5141" name="Rectangle 12"/>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5142" name="Rectangle 14"/>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5143" name="Rectangle 19"/>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5144" name="Rectangle 20"/>
          <p:cNvSpPr>
            <a:spLocks noChangeArrowheads="1"/>
          </p:cNvSpPr>
          <p:nvPr/>
        </p:nvSpPr>
        <p:spPr bwMode="auto">
          <a:xfrm>
            <a:off x="0" y="238125"/>
            <a:ext cx="9906000" cy="0"/>
          </a:xfrm>
          <a:prstGeom prst="rect">
            <a:avLst/>
          </a:prstGeom>
          <a:noFill/>
          <a:ln w="9525">
            <a:noFill/>
            <a:miter lim="800000"/>
            <a:headEnd/>
            <a:tailEnd/>
          </a:ln>
        </p:spPr>
        <p:txBody>
          <a:bodyPr wrap="none" anchor="ctr">
            <a:spAutoFit/>
          </a:bodyPr>
          <a:lstStyle/>
          <a:p>
            <a:pPr eaLnBrk="0" hangingPunct="0"/>
            <a:r>
              <a:rPr lang="ru-RU" sz="1100">
                <a:cs typeface="Times New Roman" pitchFamily="18" charset="0"/>
              </a:rPr>
              <a:t>, </a:t>
            </a:r>
            <a:endParaRPr lang="ru-RU"/>
          </a:p>
        </p:txBody>
      </p:sp>
      <p:sp>
        <p:nvSpPr>
          <p:cNvPr id="5145" name="Rectangle 21"/>
          <p:cNvSpPr>
            <a:spLocks noChangeArrowheads="1"/>
          </p:cNvSpPr>
          <p:nvPr/>
        </p:nvSpPr>
        <p:spPr bwMode="auto">
          <a:xfrm>
            <a:off x="0" y="476250"/>
            <a:ext cx="9906000" cy="0"/>
          </a:xfrm>
          <a:prstGeom prst="rect">
            <a:avLst/>
          </a:prstGeom>
          <a:noFill/>
          <a:ln w="9525">
            <a:noFill/>
            <a:miter lim="800000"/>
            <a:headEnd/>
            <a:tailEnd/>
          </a:ln>
        </p:spPr>
        <p:txBody>
          <a:bodyPr wrap="none" anchor="ctr">
            <a:spAutoFit/>
          </a:bodyPr>
          <a:lstStyle/>
          <a:p>
            <a:pPr eaLnBrk="0" hangingPunct="0"/>
            <a:r>
              <a:rPr lang="ru-RU" sz="1100">
                <a:cs typeface="Times New Roman" pitchFamily="18" charset="0"/>
              </a:rPr>
              <a:t>, </a:t>
            </a:r>
            <a:endParaRPr lang="ru-RU"/>
          </a:p>
        </p:txBody>
      </p:sp>
      <p:sp>
        <p:nvSpPr>
          <p:cNvPr id="5146" name="Rectangle 22"/>
          <p:cNvSpPr>
            <a:spLocks noChangeArrowheads="1"/>
          </p:cNvSpPr>
          <p:nvPr/>
        </p:nvSpPr>
        <p:spPr bwMode="auto">
          <a:xfrm>
            <a:off x="0" y="714375"/>
            <a:ext cx="9906000" cy="0"/>
          </a:xfrm>
          <a:prstGeom prst="rect">
            <a:avLst/>
          </a:prstGeom>
          <a:noFill/>
          <a:ln w="9525">
            <a:noFill/>
            <a:miter lim="800000"/>
            <a:headEnd/>
            <a:tailEnd/>
          </a:ln>
        </p:spPr>
        <p:txBody>
          <a:bodyPr wrap="none" anchor="ctr">
            <a:spAutoFit/>
          </a:bodyPr>
          <a:lstStyle/>
          <a:p>
            <a:pPr eaLnBrk="0" hangingPunct="0"/>
            <a:r>
              <a:rPr lang="ru-RU" sz="1100">
                <a:cs typeface="Times New Roman" pitchFamily="18" charset="0"/>
              </a:rPr>
              <a:t>, </a:t>
            </a:r>
            <a:endParaRPr lang="ru-RU"/>
          </a:p>
        </p:txBody>
      </p:sp>
      <p:sp>
        <p:nvSpPr>
          <p:cNvPr id="5147" name="Rectangle 71"/>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5148" name="Rectangle 2"/>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graphicFrame>
        <p:nvGraphicFramePr>
          <p:cNvPr id="5122" name="Object 1"/>
          <p:cNvGraphicFramePr>
            <a:graphicFrameLocks noChangeAspect="1"/>
          </p:cNvGraphicFramePr>
          <p:nvPr/>
        </p:nvGraphicFramePr>
        <p:xfrm>
          <a:off x="7431088" y="1174750"/>
          <a:ext cx="1212850" cy="409575"/>
        </p:xfrm>
        <a:graphic>
          <a:graphicData uri="http://schemas.openxmlformats.org/presentationml/2006/ole">
            <p:oleObj spid="_x0000_s57521" name="Формула" r:id="rId3" imgW="647419" imgH="215806" progId="Equation.3">
              <p:embed/>
            </p:oleObj>
          </a:graphicData>
        </a:graphic>
      </p:graphicFrame>
      <p:sp>
        <p:nvSpPr>
          <p:cNvPr id="5149" name="Rectangle 4"/>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graphicFrame>
        <p:nvGraphicFramePr>
          <p:cNvPr id="5123" name="Object 3"/>
          <p:cNvGraphicFramePr>
            <a:graphicFrameLocks noChangeAspect="1"/>
          </p:cNvGraphicFramePr>
          <p:nvPr>
            <p:extLst>
              <p:ext uri="{D42A27DB-BD31-4B8C-83A1-F6EECF244321}">
                <p14:modId xmlns:p14="http://schemas.microsoft.com/office/powerpoint/2010/main" xmlns="" val="2252379411"/>
              </p:ext>
            </p:extLst>
          </p:nvPr>
        </p:nvGraphicFramePr>
        <p:xfrm>
          <a:off x="5849590" y="1484784"/>
          <a:ext cx="1263650" cy="457200"/>
        </p:xfrm>
        <a:graphic>
          <a:graphicData uri="http://schemas.openxmlformats.org/presentationml/2006/ole">
            <p:oleObj spid="_x0000_s57522" name="Формула" r:id="rId4" imgW="660113" imgH="241195" progId="Equation.3">
              <p:embed/>
            </p:oleObj>
          </a:graphicData>
        </a:graphic>
      </p:graphicFrame>
      <p:sp>
        <p:nvSpPr>
          <p:cNvPr id="5150" name="Rectangle 6"/>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graphicFrame>
        <p:nvGraphicFramePr>
          <p:cNvPr id="5124" name="Object 5"/>
          <p:cNvGraphicFramePr>
            <a:graphicFrameLocks noChangeAspect="1"/>
          </p:cNvGraphicFramePr>
          <p:nvPr/>
        </p:nvGraphicFramePr>
        <p:xfrm>
          <a:off x="3800475" y="1989138"/>
          <a:ext cx="1601788" cy="962025"/>
        </p:xfrm>
        <a:graphic>
          <a:graphicData uri="http://schemas.openxmlformats.org/presentationml/2006/ole">
            <p:oleObj spid="_x0000_s57523" name="Формула" r:id="rId5" imgW="812447" imgH="482391" progId="Equation.3">
              <p:embed/>
            </p:oleObj>
          </a:graphicData>
        </a:graphic>
      </p:graphicFrame>
      <p:graphicFrame>
        <p:nvGraphicFramePr>
          <p:cNvPr id="5125" name="Object 10"/>
          <p:cNvGraphicFramePr>
            <a:graphicFrameLocks noChangeAspect="1"/>
          </p:cNvGraphicFramePr>
          <p:nvPr/>
        </p:nvGraphicFramePr>
        <p:xfrm>
          <a:off x="920750" y="3357563"/>
          <a:ext cx="3452813" cy="939800"/>
        </p:xfrm>
        <a:graphic>
          <a:graphicData uri="http://schemas.openxmlformats.org/presentationml/2006/ole">
            <p:oleObj spid="_x0000_s57524" name="Формула" r:id="rId6" imgW="1727200" imgH="469900" progId="Equation.3">
              <p:embed/>
            </p:oleObj>
          </a:graphicData>
        </a:graphic>
      </p:graphicFrame>
      <p:graphicFrame>
        <p:nvGraphicFramePr>
          <p:cNvPr id="5126" name="Object 9"/>
          <p:cNvGraphicFramePr>
            <a:graphicFrameLocks noChangeAspect="1"/>
          </p:cNvGraphicFramePr>
          <p:nvPr/>
        </p:nvGraphicFramePr>
        <p:xfrm>
          <a:off x="4643438" y="3543300"/>
          <a:ext cx="3021012" cy="457200"/>
        </p:xfrm>
        <a:graphic>
          <a:graphicData uri="http://schemas.openxmlformats.org/presentationml/2006/ole">
            <p:oleObj spid="_x0000_s57525" name="Формула" r:id="rId7" imgW="1511300" imgH="228600" progId="Equation.3">
              <p:embed/>
            </p:oleObj>
          </a:graphicData>
        </a:graphic>
      </p:graphicFrame>
      <p:sp>
        <p:nvSpPr>
          <p:cNvPr id="5151" name="Rectangle 11"/>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5152" name="Rectangle 12"/>
          <p:cNvSpPr>
            <a:spLocks noChangeArrowheads="1"/>
          </p:cNvSpPr>
          <p:nvPr/>
        </p:nvSpPr>
        <p:spPr bwMode="auto">
          <a:xfrm>
            <a:off x="0" y="923925"/>
            <a:ext cx="9906000" cy="0"/>
          </a:xfrm>
          <a:prstGeom prst="rect">
            <a:avLst/>
          </a:prstGeom>
          <a:noFill/>
          <a:ln w="9525">
            <a:noFill/>
            <a:miter lim="800000"/>
            <a:headEnd/>
            <a:tailEnd/>
          </a:ln>
        </p:spPr>
        <p:txBody>
          <a:bodyPr wrap="none" anchor="ctr">
            <a:spAutoFit/>
          </a:bodyPr>
          <a:lstStyle/>
          <a:p>
            <a:pPr eaLnBrk="0" hangingPunct="0"/>
            <a:r>
              <a:rPr lang="ru-RU" sz="1100">
                <a:cs typeface="Times New Roman" pitchFamily="18" charset="0"/>
              </a:rPr>
              <a:t>, </a:t>
            </a:r>
            <a:endParaRPr lang="ru-RU"/>
          </a:p>
        </p:txBody>
      </p:sp>
      <p:sp>
        <p:nvSpPr>
          <p:cNvPr id="33" name="Дата 32"/>
          <p:cNvSpPr>
            <a:spLocks noGrp="1"/>
          </p:cNvSpPr>
          <p:nvPr>
            <p:ph type="dt" sz="half" idx="10"/>
          </p:nvPr>
        </p:nvSpPr>
        <p:spPr/>
        <p:txBody>
          <a:bodyPr/>
          <a:lstStyle/>
          <a:p>
            <a:pPr>
              <a:defRPr/>
            </a:pPr>
            <a:r>
              <a:rPr lang="en-US" dirty="0" smtClean="0"/>
              <a:t>N. Novgorod, 2014.</a:t>
            </a:r>
            <a:endParaRPr lang="ru-RU" dirty="0"/>
          </a:p>
        </p:txBody>
      </p:sp>
      <p:sp>
        <p:nvSpPr>
          <p:cNvPr id="34" name="Номер слайда 33"/>
          <p:cNvSpPr>
            <a:spLocks noGrp="1"/>
          </p:cNvSpPr>
          <p:nvPr>
            <p:ph type="sldNum" sz="quarter" idx="12"/>
          </p:nvPr>
        </p:nvSpPr>
        <p:spPr/>
        <p:txBody>
          <a:bodyPr/>
          <a:lstStyle/>
          <a:p>
            <a:pPr>
              <a:defRPr/>
            </a:pPr>
            <a:fld id="{4934E5F4-6405-42E1-9C1C-B05AB0513A99}" type="slidenum">
              <a:rPr lang="ru-RU" smtClean="0"/>
              <a:pPr>
                <a:defRPr/>
              </a:pPr>
              <a:t>47</a:t>
            </a:fld>
            <a:endParaRPr lang="ru-RU" dirty="0"/>
          </a:p>
        </p:txBody>
      </p:sp>
      <p:sp>
        <p:nvSpPr>
          <p:cNvPr id="35" name="Нижний колонтитул 34"/>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Заголовок 1"/>
          <p:cNvSpPr>
            <a:spLocks noGrp="1"/>
          </p:cNvSpPr>
          <p:nvPr>
            <p:ph type="title" idx="4294967295"/>
          </p:nvPr>
        </p:nvSpPr>
        <p:spPr/>
        <p:txBody>
          <a:bodyPr/>
          <a:lstStyle/>
          <a:p>
            <a:r>
              <a:rPr lang="en-US" sz="2800" dirty="0"/>
              <a:t>Reduction method </a:t>
            </a:r>
            <a:r>
              <a:rPr lang="ru-RU" sz="2800" dirty="0"/>
              <a:t>(</a:t>
            </a:r>
            <a:r>
              <a:rPr lang="en-US" sz="2800" dirty="0"/>
              <a:t>backward phase</a:t>
            </a:r>
            <a:r>
              <a:rPr lang="ru-RU" sz="2800" dirty="0"/>
              <a:t>)</a:t>
            </a:r>
            <a:endParaRPr lang="ru-RU" sz="2800" dirty="0" smtClean="0"/>
          </a:p>
        </p:txBody>
      </p:sp>
      <p:sp>
        <p:nvSpPr>
          <p:cNvPr id="15366" name="Rectangle 5"/>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5367" name="Rectangle 6"/>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15368" name="Rectangle 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5369" name="Rectangle 9"/>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15370" name="Содержимое 2"/>
          <p:cNvSpPr>
            <a:spLocks noGrp="1"/>
          </p:cNvSpPr>
          <p:nvPr>
            <p:ph idx="4294967295"/>
          </p:nvPr>
        </p:nvSpPr>
        <p:spPr>
          <a:xfrm>
            <a:off x="495300" y="1196975"/>
            <a:ext cx="9137650" cy="4968875"/>
          </a:xfrm>
        </p:spPr>
        <p:txBody>
          <a:bodyPr/>
          <a:lstStyle/>
          <a:p>
            <a:r>
              <a:rPr lang="en-US" sz="2000" dirty="0" smtClean="0"/>
              <a:t>During the backward phase the variables are calculated upwards sequentially (the variables that are recalculated at every step are marked, the variables that are used in the calculations are indicated by arrows)</a:t>
            </a:r>
            <a:endParaRPr lang="ru-RU" sz="2000" dirty="0" smtClean="0"/>
          </a:p>
        </p:txBody>
      </p:sp>
      <p:sp>
        <p:nvSpPr>
          <p:cNvPr id="15371" name="Rectangle 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5372" name="Rectangle 4"/>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15373" name="Rectangle 6"/>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15374" name="Rectangle 8"/>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15375" name="Rectangle 10"/>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5376" name="Rectangle 12"/>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5377" name="Rectangle 14"/>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15378" name="Rectangle 19"/>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5379" name="Rectangle 20"/>
          <p:cNvSpPr>
            <a:spLocks noChangeArrowheads="1"/>
          </p:cNvSpPr>
          <p:nvPr/>
        </p:nvSpPr>
        <p:spPr bwMode="auto">
          <a:xfrm>
            <a:off x="0" y="238125"/>
            <a:ext cx="9906000" cy="0"/>
          </a:xfrm>
          <a:prstGeom prst="rect">
            <a:avLst/>
          </a:prstGeom>
          <a:noFill/>
          <a:ln w="9525">
            <a:noFill/>
            <a:miter lim="800000"/>
            <a:headEnd/>
            <a:tailEnd/>
          </a:ln>
        </p:spPr>
        <p:txBody>
          <a:bodyPr wrap="none" anchor="ctr">
            <a:spAutoFit/>
          </a:bodyPr>
          <a:lstStyle/>
          <a:p>
            <a:pPr eaLnBrk="0" hangingPunct="0"/>
            <a:r>
              <a:rPr lang="ru-RU" sz="1100">
                <a:cs typeface="Times New Roman" pitchFamily="18" charset="0"/>
              </a:rPr>
              <a:t>, </a:t>
            </a:r>
            <a:endParaRPr lang="ru-RU"/>
          </a:p>
        </p:txBody>
      </p:sp>
      <p:sp>
        <p:nvSpPr>
          <p:cNvPr id="15380" name="Rectangle 21"/>
          <p:cNvSpPr>
            <a:spLocks noChangeArrowheads="1"/>
          </p:cNvSpPr>
          <p:nvPr/>
        </p:nvSpPr>
        <p:spPr bwMode="auto">
          <a:xfrm>
            <a:off x="0" y="476250"/>
            <a:ext cx="9906000" cy="0"/>
          </a:xfrm>
          <a:prstGeom prst="rect">
            <a:avLst/>
          </a:prstGeom>
          <a:noFill/>
          <a:ln w="9525">
            <a:noFill/>
            <a:miter lim="800000"/>
            <a:headEnd/>
            <a:tailEnd/>
          </a:ln>
        </p:spPr>
        <p:txBody>
          <a:bodyPr wrap="none" anchor="ctr">
            <a:spAutoFit/>
          </a:bodyPr>
          <a:lstStyle/>
          <a:p>
            <a:pPr eaLnBrk="0" hangingPunct="0"/>
            <a:r>
              <a:rPr lang="ru-RU" sz="1100">
                <a:cs typeface="Times New Roman" pitchFamily="18" charset="0"/>
              </a:rPr>
              <a:t>, </a:t>
            </a:r>
            <a:endParaRPr lang="ru-RU"/>
          </a:p>
        </p:txBody>
      </p:sp>
      <p:sp>
        <p:nvSpPr>
          <p:cNvPr id="15381" name="Rectangle 22"/>
          <p:cNvSpPr>
            <a:spLocks noChangeArrowheads="1"/>
          </p:cNvSpPr>
          <p:nvPr/>
        </p:nvSpPr>
        <p:spPr bwMode="auto">
          <a:xfrm>
            <a:off x="0" y="714375"/>
            <a:ext cx="9906000" cy="0"/>
          </a:xfrm>
          <a:prstGeom prst="rect">
            <a:avLst/>
          </a:prstGeom>
          <a:noFill/>
          <a:ln w="9525">
            <a:noFill/>
            <a:miter lim="800000"/>
            <a:headEnd/>
            <a:tailEnd/>
          </a:ln>
        </p:spPr>
        <p:txBody>
          <a:bodyPr wrap="none" anchor="ctr">
            <a:spAutoFit/>
          </a:bodyPr>
          <a:lstStyle/>
          <a:p>
            <a:pPr eaLnBrk="0" hangingPunct="0"/>
            <a:r>
              <a:rPr lang="ru-RU" sz="1100">
                <a:cs typeface="Times New Roman" pitchFamily="18" charset="0"/>
              </a:rPr>
              <a:t>, </a:t>
            </a:r>
            <a:endParaRPr lang="ru-RU"/>
          </a:p>
        </p:txBody>
      </p:sp>
      <p:sp>
        <p:nvSpPr>
          <p:cNvPr id="15382" name="Rectangle 71"/>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5383" name="Rectangle 2"/>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5384" name="Rectangle 4"/>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5385" name="Rectangle 6"/>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15386" name="Rectangle 11"/>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15387" name="Rectangle 12"/>
          <p:cNvSpPr>
            <a:spLocks noChangeArrowheads="1"/>
          </p:cNvSpPr>
          <p:nvPr/>
        </p:nvSpPr>
        <p:spPr bwMode="auto">
          <a:xfrm>
            <a:off x="0" y="923925"/>
            <a:ext cx="9906000" cy="0"/>
          </a:xfrm>
          <a:prstGeom prst="rect">
            <a:avLst/>
          </a:prstGeom>
          <a:noFill/>
          <a:ln w="9525">
            <a:noFill/>
            <a:miter lim="800000"/>
            <a:headEnd/>
            <a:tailEnd/>
          </a:ln>
        </p:spPr>
        <p:txBody>
          <a:bodyPr wrap="none" anchor="ctr">
            <a:spAutoFit/>
          </a:bodyPr>
          <a:lstStyle/>
          <a:p>
            <a:pPr eaLnBrk="0" hangingPunct="0"/>
            <a:r>
              <a:rPr lang="ru-RU" sz="1100">
                <a:cs typeface="Times New Roman" pitchFamily="18" charset="0"/>
              </a:rPr>
              <a:t>, </a:t>
            </a:r>
            <a:endParaRPr lang="ru-RU"/>
          </a:p>
        </p:txBody>
      </p:sp>
      <p:sp>
        <p:nvSpPr>
          <p:cNvPr id="15388" name="Rectangle 6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grpSp>
        <p:nvGrpSpPr>
          <p:cNvPr id="2" name="Group 7"/>
          <p:cNvGrpSpPr>
            <a:grpSpLocks noChangeAspect="1"/>
          </p:cNvGrpSpPr>
          <p:nvPr/>
        </p:nvGrpSpPr>
        <p:grpSpPr bwMode="auto">
          <a:xfrm>
            <a:off x="992188" y="2420938"/>
            <a:ext cx="8137525" cy="3684587"/>
            <a:chOff x="2381" y="3527"/>
            <a:chExt cx="7144" cy="3235"/>
          </a:xfrm>
        </p:grpSpPr>
        <p:sp>
          <p:nvSpPr>
            <p:cNvPr id="15390" name="AutoShape 67"/>
            <p:cNvSpPr>
              <a:spLocks noChangeAspect="1" noChangeArrowheads="1"/>
            </p:cNvSpPr>
            <p:nvPr/>
          </p:nvSpPr>
          <p:spPr bwMode="auto">
            <a:xfrm>
              <a:off x="2381" y="3527"/>
              <a:ext cx="7144" cy="3235"/>
            </a:xfrm>
            <a:prstGeom prst="rect">
              <a:avLst/>
            </a:prstGeom>
            <a:noFill/>
            <a:ln w="9525">
              <a:noFill/>
              <a:miter lim="800000"/>
              <a:headEnd/>
              <a:tailEnd/>
            </a:ln>
          </p:spPr>
          <p:txBody>
            <a:bodyPr/>
            <a:lstStyle/>
            <a:p>
              <a:endParaRPr lang="ru-RU"/>
            </a:p>
          </p:txBody>
        </p:sp>
        <p:cxnSp>
          <p:nvCxnSpPr>
            <p:cNvPr id="15391" name="AutoShape 66"/>
            <p:cNvCxnSpPr>
              <a:cxnSpLocks noChangeShapeType="1"/>
            </p:cNvCxnSpPr>
            <p:nvPr/>
          </p:nvCxnSpPr>
          <p:spPr bwMode="auto">
            <a:xfrm>
              <a:off x="4499" y="4115"/>
              <a:ext cx="1" cy="1361"/>
            </a:xfrm>
            <a:prstGeom prst="straightConnector1">
              <a:avLst/>
            </a:prstGeom>
            <a:noFill/>
            <a:ln w="9525">
              <a:solidFill>
                <a:srgbClr val="000000"/>
              </a:solidFill>
              <a:prstDash val="dash"/>
              <a:round/>
              <a:headEnd/>
              <a:tailEnd/>
            </a:ln>
          </p:spPr>
        </p:cxnSp>
        <p:cxnSp>
          <p:nvCxnSpPr>
            <p:cNvPr id="15392" name="AutoShape 65"/>
            <p:cNvCxnSpPr>
              <a:cxnSpLocks noChangeShapeType="1"/>
            </p:cNvCxnSpPr>
            <p:nvPr/>
          </p:nvCxnSpPr>
          <p:spPr bwMode="auto">
            <a:xfrm>
              <a:off x="7487" y="4064"/>
              <a:ext cx="1" cy="1361"/>
            </a:xfrm>
            <a:prstGeom prst="straightConnector1">
              <a:avLst/>
            </a:prstGeom>
            <a:noFill/>
            <a:ln w="9525">
              <a:solidFill>
                <a:srgbClr val="000000"/>
              </a:solidFill>
              <a:prstDash val="dash"/>
              <a:round/>
              <a:headEnd/>
              <a:tailEnd/>
            </a:ln>
          </p:spPr>
        </p:cxnSp>
        <p:cxnSp>
          <p:nvCxnSpPr>
            <p:cNvPr id="15393" name="AutoShape 64"/>
            <p:cNvCxnSpPr>
              <a:cxnSpLocks noChangeShapeType="1"/>
            </p:cNvCxnSpPr>
            <p:nvPr/>
          </p:nvCxnSpPr>
          <p:spPr bwMode="auto">
            <a:xfrm>
              <a:off x="5946" y="4361"/>
              <a:ext cx="1" cy="2025"/>
            </a:xfrm>
            <a:prstGeom prst="straightConnector1">
              <a:avLst/>
            </a:prstGeom>
            <a:noFill/>
            <a:ln w="9525">
              <a:solidFill>
                <a:srgbClr val="000000"/>
              </a:solidFill>
              <a:prstDash val="dash"/>
              <a:round/>
              <a:headEnd/>
              <a:tailEnd/>
            </a:ln>
          </p:spPr>
        </p:cxnSp>
        <p:grpSp>
          <p:nvGrpSpPr>
            <p:cNvPr id="3" name="Group 61"/>
            <p:cNvGrpSpPr>
              <a:grpSpLocks/>
            </p:cNvGrpSpPr>
            <p:nvPr/>
          </p:nvGrpSpPr>
          <p:grpSpPr bwMode="auto">
            <a:xfrm>
              <a:off x="2742" y="3857"/>
              <a:ext cx="564" cy="538"/>
              <a:chOff x="2742" y="3857"/>
              <a:chExt cx="564" cy="538"/>
            </a:xfrm>
          </p:grpSpPr>
          <p:sp>
            <p:nvSpPr>
              <p:cNvPr id="15448" name="AutoShape 63"/>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7646" name="Text Box 62"/>
              <p:cNvSpPr txBox="1">
                <a:spLocks noChangeArrowheads="1"/>
              </p:cNvSpPr>
              <p:nvPr/>
            </p:nvSpPr>
            <p:spPr bwMode="auto">
              <a:xfrm>
                <a:off x="2828" y="3909"/>
                <a:ext cx="328" cy="414"/>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0</a:t>
                </a:r>
                <a:endParaRPr lang="en-US" sz="2000">
                  <a:latin typeface="+mn-lt"/>
                  <a:cs typeface="Arial" pitchFamily="34" charset="0"/>
                </a:endParaRPr>
              </a:p>
            </p:txBody>
          </p:sp>
        </p:grpSp>
        <p:grpSp>
          <p:nvGrpSpPr>
            <p:cNvPr id="4" name="Group 58"/>
            <p:cNvGrpSpPr>
              <a:grpSpLocks/>
            </p:cNvGrpSpPr>
            <p:nvPr/>
          </p:nvGrpSpPr>
          <p:grpSpPr bwMode="auto">
            <a:xfrm>
              <a:off x="3489" y="3850"/>
              <a:ext cx="564" cy="538"/>
              <a:chOff x="2742" y="3857"/>
              <a:chExt cx="564" cy="538"/>
            </a:xfrm>
          </p:grpSpPr>
          <p:sp>
            <p:nvSpPr>
              <p:cNvPr id="15446" name="AutoShape 60"/>
              <p:cNvSpPr>
                <a:spLocks noChangeArrowheads="1"/>
              </p:cNvSpPr>
              <p:nvPr/>
            </p:nvSpPr>
            <p:spPr bwMode="auto">
              <a:xfrm>
                <a:off x="2742" y="3857"/>
                <a:ext cx="564" cy="538"/>
              </a:xfrm>
              <a:prstGeom prst="flowChartConnector">
                <a:avLst/>
              </a:prstGeom>
              <a:solidFill>
                <a:srgbClr val="FFFFFF"/>
              </a:solidFill>
              <a:ln w="25400">
                <a:solidFill>
                  <a:srgbClr val="000000"/>
                </a:solidFill>
                <a:round/>
                <a:headEnd/>
                <a:tailEnd/>
              </a:ln>
            </p:spPr>
            <p:txBody>
              <a:bodyPr/>
              <a:lstStyle/>
              <a:p>
                <a:endParaRPr lang="ru-RU"/>
              </a:p>
            </p:txBody>
          </p:sp>
          <p:sp>
            <p:nvSpPr>
              <p:cNvPr id="67643" name="Text Box 59"/>
              <p:cNvSpPr txBox="1">
                <a:spLocks noChangeArrowheads="1"/>
              </p:cNvSpPr>
              <p:nvPr/>
            </p:nvSpPr>
            <p:spPr bwMode="auto">
              <a:xfrm>
                <a:off x="2828" y="3909"/>
                <a:ext cx="328" cy="414"/>
              </a:xfrm>
              <a:prstGeom prst="rect">
                <a:avLst/>
              </a:prstGeom>
              <a:solidFill>
                <a:srgbClr val="FFFFFF">
                  <a:alpha val="0"/>
                </a:srgbClr>
              </a:solidFill>
              <a:ln w="25400">
                <a:noFill/>
                <a:miter lim="800000"/>
                <a:headEnd/>
                <a:tailEnd/>
              </a:ln>
            </p:spPr>
            <p:txBody>
              <a:bodyPr/>
              <a:lstStyle/>
              <a:p>
                <a:pPr algn="just" eaLnBrk="0" hangingPunct="0">
                  <a:defRPr/>
                </a:pPr>
                <a:r>
                  <a:rPr lang="en-US" sz="2000">
                    <a:latin typeface="+mn-lt"/>
                    <a:ea typeface="Times New Roman" pitchFamily="18" charset="0"/>
                    <a:cs typeface="Arial" pitchFamily="34" charset="0"/>
                  </a:rPr>
                  <a:t>1</a:t>
                </a:r>
                <a:endParaRPr lang="en-US" sz="2000">
                  <a:latin typeface="+mn-lt"/>
                  <a:cs typeface="Arial" pitchFamily="34" charset="0"/>
                </a:endParaRPr>
              </a:p>
            </p:txBody>
          </p:sp>
        </p:grpSp>
        <p:grpSp>
          <p:nvGrpSpPr>
            <p:cNvPr id="5" name="Group 55"/>
            <p:cNvGrpSpPr>
              <a:grpSpLocks/>
            </p:cNvGrpSpPr>
            <p:nvPr/>
          </p:nvGrpSpPr>
          <p:grpSpPr bwMode="auto">
            <a:xfrm>
              <a:off x="4209" y="3849"/>
              <a:ext cx="564" cy="538"/>
              <a:chOff x="2742" y="3857"/>
              <a:chExt cx="564" cy="538"/>
            </a:xfrm>
          </p:grpSpPr>
          <p:sp>
            <p:nvSpPr>
              <p:cNvPr id="15444" name="AutoShape 57"/>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7640" name="Text Box 56"/>
              <p:cNvSpPr txBox="1">
                <a:spLocks noChangeArrowheads="1"/>
              </p:cNvSpPr>
              <p:nvPr/>
            </p:nvSpPr>
            <p:spPr bwMode="auto">
              <a:xfrm>
                <a:off x="2829" y="3909"/>
                <a:ext cx="326" cy="414"/>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2</a:t>
                </a:r>
                <a:endParaRPr lang="en-US" sz="2000">
                  <a:latin typeface="+mn-lt"/>
                  <a:cs typeface="Arial" pitchFamily="34" charset="0"/>
                </a:endParaRPr>
              </a:p>
            </p:txBody>
          </p:sp>
        </p:grpSp>
        <p:grpSp>
          <p:nvGrpSpPr>
            <p:cNvPr id="6" name="Group 52"/>
            <p:cNvGrpSpPr>
              <a:grpSpLocks/>
            </p:cNvGrpSpPr>
            <p:nvPr/>
          </p:nvGrpSpPr>
          <p:grpSpPr bwMode="auto">
            <a:xfrm>
              <a:off x="4935" y="3823"/>
              <a:ext cx="564" cy="538"/>
              <a:chOff x="2742" y="3857"/>
              <a:chExt cx="564" cy="538"/>
            </a:xfrm>
          </p:grpSpPr>
          <p:sp>
            <p:nvSpPr>
              <p:cNvPr id="15442" name="AutoShape 54"/>
              <p:cNvSpPr>
                <a:spLocks noChangeArrowheads="1"/>
              </p:cNvSpPr>
              <p:nvPr/>
            </p:nvSpPr>
            <p:spPr bwMode="auto">
              <a:xfrm>
                <a:off x="2742" y="3857"/>
                <a:ext cx="564" cy="538"/>
              </a:xfrm>
              <a:prstGeom prst="flowChartConnector">
                <a:avLst/>
              </a:prstGeom>
              <a:solidFill>
                <a:srgbClr val="FFFFFF"/>
              </a:solidFill>
              <a:ln w="25400">
                <a:solidFill>
                  <a:srgbClr val="000000"/>
                </a:solidFill>
                <a:round/>
                <a:headEnd/>
                <a:tailEnd/>
              </a:ln>
            </p:spPr>
            <p:txBody>
              <a:bodyPr/>
              <a:lstStyle/>
              <a:p>
                <a:endParaRPr lang="ru-RU"/>
              </a:p>
            </p:txBody>
          </p:sp>
          <p:sp>
            <p:nvSpPr>
              <p:cNvPr id="67637" name="Text Box 53"/>
              <p:cNvSpPr txBox="1">
                <a:spLocks noChangeArrowheads="1"/>
              </p:cNvSpPr>
              <p:nvPr/>
            </p:nvSpPr>
            <p:spPr bwMode="auto">
              <a:xfrm>
                <a:off x="2829" y="3908"/>
                <a:ext cx="326" cy="414"/>
              </a:xfrm>
              <a:prstGeom prst="rect">
                <a:avLst/>
              </a:prstGeom>
              <a:solidFill>
                <a:srgbClr val="FFFFFF">
                  <a:alpha val="0"/>
                </a:srgbClr>
              </a:solidFill>
              <a:ln w="25400">
                <a:noFill/>
                <a:miter lim="800000"/>
                <a:headEnd/>
                <a:tailEnd/>
              </a:ln>
            </p:spPr>
            <p:txBody>
              <a:bodyPr/>
              <a:lstStyle/>
              <a:p>
                <a:pPr algn="just" eaLnBrk="0" hangingPunct="0">
                  <a:defRPr/>
                </a:pPr>
                <a:r>
                  <a:rPr lang="en-US" sz="2000">
                    <a:latin typeface="+mn-lt"/>
                    <a:ea typeface="Times New Roman" pitchFamily="18" charset="0"/>
                    <a:cs typeface="Arial" pitchFamily="34" charset="0"/>
                  </a:rPr>
                  <a:t>3</a:t>
                </a:r>
                <a:endParaRPr lang="en-US" sz="2000">
                  <a:latin typeface="+mn-lt"/>
                  <a:cs typeface="Arial" pitchFamily="34" charset="0"/>
                </a:endParaRPr>
              </a:p>
            </p:txBody>
          </p:sp>
        </p:grpSp>
        <p:grpSp>
          <p:nvGrpSpPr>
            <p:cNvPr id="7" name="Group 49"/>
            <p:cNvGrpSpPr>
              <a:grpSpLocks/>
            </p:cNvGrpSpPr>
            <p:nvPr/>
          </p:nvGrpSpPr>
          <p:grpSpPr bwMode="auto">
            <a:xfrm>
              <a:off x="5663" y="3823"/>
              <a:ext cx="564" cy="538"/>
              <a:chOff x="2742" y="3857"/>
              <a:chExt cx="564" cy="538"/>
            </a:xfrm>
          </p:grpSpPr>
          <p:sp>
            <p:nvSpPr>
              <p:cNvPr id="15440" name="AutoShape 51"/>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7634" name="Text Box 50"/>
              <p:cNvSpPr txBox="1">
                <a:spLocks noChangeArrowheads="1"/>
              </p:cNvSpPr>
              <p:nvPr/>
            </p:nvSpPr>
            <p:spPr bwMode="auto">
              <a:xfrm>
                <a:off x="2829" y="3908"/>
                <a:ext cx="329" cy="414"/>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4</a:t>
                </a:r>
                <a:endParaRPr lang="en-US" sz="2000">
                  <a:latin typeface="+mn-lt"/>
                  <a:cs typeface="Arial" pitchFamily="34" charset="0"/>
                </a:endParaRPr>
              </a:p>
            </p:txBody>
          </p:sp>
        </p:grpSp>
        <p:grpSp>
          <p:nvGrpSpPr>
            <p:cNvPr id="8" name="Group 46"/>
            <p:cNvGrpSpPr>
              <a:grpSpLocks/>
            </p:cNvGrpSpPr>
            <p:nvPr/>
          </p:nvGrpSpPr>
          <p:grpSpPr bwMode="auto">
            <a:xfrm>
              <a:off x="6442" y="3823"/>
              <a:ext cx="564" cy="538"/>
              <a:chOff x="2742" y="3857"/>
              <a:chExt cx="564" cy="538"/>
            </a:xfrm>
          </p:grpSpPr>
          <p:sp>
            <p:nvSpPr>
              <p:cNvPr id="15438" name="AutoShape 48"/>
              <p:cNvSpPr>
                <a:spLocks noChangeArrowheads="1"/>
              </p:cNvSpPr>
              <p:nvPr/>
            </p:nvSpPr>
            <p:spPr bwMode="auto">
              <a:xfrm>
                <a:off x="2742" y="3857"/>
                <a:ext cx="564" cy="538"/>
              </a:xfrm>
              <a:prstGeom prst="flowChartConnector">
                <a:avLst/>
              </a:prstGeom>
              <a:solidFill>
                <a:srgbClr val="FFFFFF"/>
              </a:solidFill>
              <a:ln w="25400">
                <a:solidFill>
                  <a:srgbClr val="000000"/>
                </a:solidFill>
                <a:round/>
                <a:headEnd/>
                <a:tailEnd/>
              </a:ln>
            </p:spPr>
            <p:txBody>
              <a:bodyPr/>
              <a:lstStyle/>
              <a:p>
                <a:endParaRPr lang="ru-RU"/>
              </a:p>
            </p:txBody>
          </p:sp>
          <p:sp>
            <p:nvSpPr>
              <p:cNvPr id="67631" name="Text Box 47"/>
              <p:cNvSpPr txBox="1">
                <a:spLocks noChangeArrowheads="1"/>
              </p:cNvSpPr>
              <p:nvPr/>
            </p:nvSpPr>
            <p:spPr bwMode="auto">
              <a:xfrm>
                <a:off x="2829" y="3908"/>
                <a:ext cx="329" cy="414"/>
              </a:xfrm>
              <a:prstGeom prst="rect">
                <a:avLst/>
              </a:prstGeom>
              <a:solidFill>
                <a:srgbClr val="FFFFFF">
                  <a:alpha val="0"/>
                </a:srgbClr>
              </a:solidFill>
              <a:ln w="25400">
                <a:noFill/>
                <a:miter lim="800000"/>
                <a:headEnd/>
                <a:tailEnd/>
              </a:ln>
            </p:spPr>
            <p:txBody>
              <a:bodyPr/>
              <a:lstStyle/>
              <a:p>
                <a:pPr algn="just" eaLnBrk="0" hangingPunct="0">
                  <a:defRPr/>
                </a:pPr>
                <a:r>
                  <a:rPr lang="en-US" sz="2000">
                    <a:latin typeface="+mn-lt"/>
                    <a:ea typeface="Times New Roman" pitchFamily="18" charset="0"/>
                    <a:cs typeface="Arial" pitchFamily="34" charset="0"/>
                  </a:rPr>
                  <a:t>5</a:t>
                </a:r>
                <a:endParaRPr lang="en-US" sz="2000">
                  <a:latin typeface="+mn-lt"/>
                  <a:cs typeface="Arial" pitchFamily="34" charset="0"/>
                </a:endParaRPr>
              </a:p>
            </p:txBody>
          </p:sp>
        </p:grpSp>
        <p:grpSp>
          <p:nvGrpSpPr>
            <p:cNvPr id="9" name="Group 43"/>
            <p:cNvGrpSpPr>
              <a:grpSpLocks/>
            </p:cNvGrpSpPr>
            <p:nvPr/>
          </p:nvGrpSpPr>
          <p:grpSpPr bwMode="auto">
            <a:xfrm>
              <a:off x="7230" y="3810"/>
              <a:ext cx="564" cy="538"/>
              <a:chOff x="2742" y="3857"/>
              <a:chExt cx="564" cy="538"/>
            </a:xfrm>
          </p:grpSpPr>
          <p:sp>
            <p:nvSpPr>
              <p:cNvPr id="15436" name="AutoShape 45"/>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7628" name="Text Box 44"/>
              <p:cNvSpPr txBox="1">
                <a:spLocks noChangeArrowheads="1"/>
              </p:cNvSpPr>
              <p:nvPr/>
            </p:nvSpPr>
            <p:spPr bwMode="auto">
              <a:xfrm>
                <a:off x="2828" y="3909"/>
                <a:ext cx="328" cy="414"/>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6</a:t>
                </a:r>
                <a:endParaRPr lang="en-US" sz="2000">
                  <a:latin typeface="+mn-lt"/>
                  <a:cs typeface="Arial" pitchFamily="34" charset="0"/>
                </a:endParaRPr>
              </a:p>
            </p:txBody>
          </p:sp>
        </p:grpSp>
        <p:grpSp>
          <p:nvGrpSpPr>
            <p:cNvPr id="10" name="Group 40"/>
            <p:cNvGrpSpPr>
              <a:grpSpLocks/>
            </p:cNvGrpSpPr>
            <p:nvPr/>
          </p:nvGrpSpPr>
          <p:grpSpPr bwMode="auto">
            <a:xfrm>
              <a:off x="8026" y="3797"/>
              <a:ext cx="564" cy="538"/>
              <a:chOff x="2742" y="3857"/>
              <a:chExt cx="564" cy="538"/>
            </a:xfrm>
          </p:grpSpPr>
          <p:sp>
            <p:nvSpPr>
              <p:cNvPr id="15434" name="AutoShape 42"/>
              <p:cNvSpPr>
                <a:spLocks noChangeArrowheads="1"/>
              </p:cNvSpPr>
              <p:nvPr/>
            </p:nvSpPr>
            <p:spPr bwMode="auto">
              <a:xfrm>
                <a:off x="2742" y="3857"/>
                <a:ext cx="564" cy="538"/>
              </a:xfrm>
              <a:prstGeom prst="flowChartConnector">
                <a:avLst/>
              </a:prstGeom>
              <a:solidFill>
                <a:srgbClr val="FFFFFF"/>
              </a:solidFill>
              <a:ln w="25400">
                <a:solidFill>
                  <a:srgbClr val="000000"/>
                </a:solidFill>
                <a:round/>
                <a:headEnd/>
                <a:tailEnd/>
              </a:ln>
            </p:spPr>
            <p:txBody>
              <a:bodyPr/>
              <a:lstStyle/>
              <a:p>
                <a:endParaRPr lang="ru-RU"/>
              </a:p>
            </p:txBody>
          </p:sp>
          <p:sp>
            <p:nvSpPr>
              <p:cNvPr id="67625" name="Text Box 41"/>
              <p:cNvSpPr txBox="1">
                <a:spLocks noChangeArrowheads="1"/>
              </p:cNvSpPr>
              <p:nvPr/>
            </p:nvSpPr>
            <p:spPr bwMode="auto">
              <a:xfrm>
                <a:off x="2828" y="3909"/>
                <a:ext cx="328" cy="414"/>
              </a:xfrm>
              <a:prstGeom prst="rect">
                <a:avLst/>
              </a:prstGeom>
              <a:solidFill>
                <a:srgbClr val="FFFFFF">
                  <a:alpha val="0"/>
                </a:srgbClr>
              </a:solidFill>
              <a:ln w="25400">
                <a:noFill/>
                <a:miter lim="800000"/>
                <a:headEnd/>
                <a:tailEnd/>
              </a:ln>
            </p:spPr>
            <p:txBody>
              <a:bodyPr/>
              <a:lstStyle/>
              <a:p>
                <a:pPr algn="just" eaLnBrk="0" hangingPunct="0">
                  <a:defRPr/>
                </a:pPr>
                <a:r>
                  <a:rPr lang="en-US" sz="2000">
                    <a:latin typeface="+mn-lt"/>
                    <a:ea typeface="Times New Roman" pitchFamily="18" charset="0"/>
                    <a:cs typeface="Arial" pitchFamily="34" charset="0"/>
                  </a:rPr>
                  <a:t>7</a:t>
                </a:r>
                <a:endParaRPr lang="en-US" sz="2000">
                  <a:latin typeface="+mn-lt"/>
                  <a:cs typeface="Arial" pitchFamily="34" charset="0"/>
                </a:endParaRPr>
              </a:p>
            </p:txBody>
          </p:sp>
        </p:grpSp>
        <p:grpSp>
          <p:nvGrpSpPr>
            <p:cNvPr id="11" name="Group 37"/>
            <p:cNvGrpSpPr>
              <a:grpSpLocks/>
            </p:cNvGrpSpPr>
            <p:nvPr/>
          </p:nvGrpSpPr>
          <p:grpSpPr bwMode="auto">
            <a:xfrm>
              <a:off x="8815" y="3784"/>
              <a:ext cx="564" cy="538"/>
              <a:chOff x="2742" y="3857"/>
              <a:chExt cx="564" cy="538"/>
            </a:xfrm>
          </p:grpSpPr>
          <p:sp>
            <p:nvSpPr>
              <p:cNvPr id="15432" name="AutoShape 39"/>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7622" name="Text Box 38"/>
              <p:cNvSpPr txBox="1">
                <a:spLocks noChangeArrowheads="1"/>
              </p:cNvSpPr>
              <p:nvPr/>
            </p:nvSpPr>
            <p:spPr bwMode="auto">
              <a:xfrm>
                <a:off x="2829" y="3908"/>
                <a:ext cx="326" cy="414"/>
              </a:xfrm>
              <a:prstGeom prst="rect">
                <a:avLst/>
              </a:prstGeom>
              <a:solidFill>
                <a:srgbClr val="FFFFFF">
                  <a:alpha val="0"/>
                </a:srgbClr>
              </a:solidFill>
              <a:ln w="9525">
                <a:noFill/>
                <a:miter lim="800000"/>
                <a:headEnd/>
                <a:tailEnd/>
              </a:ln>
            </p:spPr>
            <p:txBody>
              <a:bodyPr/>
              <a:lstStyle/>
              <a:p>
                <a:pPr algn="just" eaLnBrk="0" hangingPunct="0">
                  <a:defRPr/>
                </a:pPr>
                <a:r>
                  <a:rPr lang="ru-RU" sz="2000">
                    <a:latin typeface="+mn-lt"/>
                    <a:ea typeface="Times New Roman" pitchFamily="18" charset="0"/>
                    <a:cs typeface="Arial" pitchFamily="34" charset="0"/>
                  </a:rPr>
                  <a:t>8</a:t>
                </a:r>
                <a:endParaRPr lang="ru-RU" sz="2000">
                  <a:latin typeface="+mn-lt"/>
                  <a:cs typeface="Arial" pitchFamily="34" charset="0"/>
                </a:endParaRPr>
              </a:p>
            </p:txBody>
          </p:sp>
        </p:grpSp>
        <p:grpSp>
          <p:nvGrpSpPr>
            <p:cNvPr id="12" name="Group 34"/>
            <p:cNvGrpSpPr>
              <a:grpSpLocks/>
            </p:cNvGrpSpPr>
            <p:nvPr/>
          </p:nvGrpSpPr>
          <p:grpSpPr bwMode="auto">
            <a:xfrm>
              <a:off x="4228" y="4960"/>
              <a:ext cx="564" cy="538"/>
              <a:chOff x="2742" y="3857"/>
              <a:chExt cx="564" cy="538"/>
            </a:xfrm>
          </p:grpSpPr>
          <p:sp>
            <p:nvSpPr>
              <p:cNvPr id="15430" name="AutoShape 36"/>
              <p:cNvSpPr>
                <a:spLocks noChangeArrowheads="1"/>
              </p:cNvSpPr>
              <p:nvPr/>
            </p:nvSpPr>
            <p:spPr bwMode="auto">
              <a:xfrm>
                <a:off x="2742" y="3857"/>
                <a:ext cx="564" cy="538"/>
              </a:xfrm>
              <a:prstGeom prst="flowChartConnector">
                <a:avLst/>
              </a:prstGeom>
              <a:solidFill>
                <a:srgbClr val="FFFFFF"/>
              </a:solidFill>
              <a:ln w="25400">
                <a:solidFill>
                  <a:srgbClr val="000000"/>
                </a:solidFill>
                <a:round/>
                <a:headEnd/>
                <a:tailEnd/>
              </a:ln>
            </p:spPr>
            <p:txBody>
              <a:bodyPr/>
              <a:lstStyle/>
              <a:p>
                <a:endParaRPr lang="ru-RU"/>
              </a:p>
            </p:txBody>
          </p:sp>
          <p:sp>
            <p:nvSpPr>
              <p:cNvPr id="67619" name="Text Box 35"/>
              <p:cNvSpPr txBox="1">
                <a:spLocks noChangeArrowheads="1"/>
              </p:cNvSpPr>
              <p:nvPr/>
            </p:nvSpPr>
            <p:spPr bwMode="auto">
              <a:xfrm>
                <a:off x="2828" y="3908"/>
                <a:ext cx="328" cy="414"/>
              </a:xfrm>
              <a:prstGeom prst="rect">
                <a:avLst/>
              </a:prstGeom>
              <a:solidFill>
                <a:srgbClr val="FFFFFF">
                  <a:alpha val="0"/>
                </a:srgbClr>
              </a:solidFill>
              <a:ln w="25400">
                <a:noFill/>
                <a:miter lim="800000"/>
                <a:headEnd/>
                <a:tailEnd/>
              </a:ln>
            </p:spPr>
            <p:txBody>
              <a:bodyPr/>
              <a:lstStyle/>
              <a:p>
                <a:pPr algn="just" eaLnBrk="0" hangingPunct="0">
                  <a:defRPr/>
                </a:pPr>
                <a:r>
                  <a:rPr lang="en-US" sz="2000">
                    <a:latin typeface="+mn-lt"/>
                    <a:ea typeface="Times New Roman" pitchFamily="18" charset="0"/>
                    <a:cs typeface="Arial" pitchFamily="34" charset="0"/>
                  </a:rPr>
                  <a:t>2</a:t>
                </a:r>
                <a:endParaRPr lang="en-US" sz="2000">
                  <a:latin typeface="+mn-lt"/>
                  <a:cs typeface="Arial" pitchFamily="34" charset="0"/>
                </a:endParaRPr>
              </a:p>
            </p:txBody>
          </p:sp>
        </p:grpSp>
        <p:grpSp>
          <p:nvGrpSpPr>
            <p:cNvPr id="13" name="Group 31"/>
            <p:cNvGrpSpPr>
              <a:grpSpLocks/>
            </p:cNvGrpSpPr>
            <p:nvPr/>
          </p:nvGrpSpPr>
          <p:grpSpPr bwMode="auto">
            <a:xfrm>
              <a:off x="5682" y="4947"/>
              <a:ext cx="564" cy="538"/>
              <a:chOff x="2742" y="3857"/>
              <a:chExt cx="564" cy="538"/>
            </a:xfrm>
          </p:grpSpPr>
          <p:sp>
            <p:nvSpPr>
              <p:cNvPr id="15428" name="AutoShape 33"/>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7616" name="Text Box 32"/>
              <p:cNvSpPr txBox="1">
                <a:spLocks noChangeArrowheads="1"/>
              </p:cNvSpPr>
              <p:nvPr/>
            </p:nvSpPr>
            <p:spPr bwMode="auto">
              <a:xfrm>
                <a:off x="2829" y="3909"/>
                <a:ext cx="326" cy="414"/>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4</a:t>
                </a:r>
                <a:endParaRPr lang="en-US" sz="2000">
                  <a:latin typeface="+mn-lt"/>
                  <a:cs typeface="Arial" pitchFamily="34" charset="0"/>
                </a:endParaRPr>
              </a:p>
            </p:txBody>
          </p:sp>
        </p:grpSp>
        <p:grpSp>
          <p:nvGrpSpPr>
            <p:cNvPr id="14" name="Group 28"/>
            <p:cNvGrpSpPr>
              <a:grpSpLocks/>
            </p:cNvGrpSpPr>
            <p:nvPr/>
          </p:nvGrpSpPr>
          <p:grpSpPr bwMode="auto">
            <a:xfrm>
              <a:off x="7249" y="4934"/>
              <a:ext cx="564" cy="538"/>
              <a:chOff x="2742" y="3857"/>
              <a:chExt cx="564" cy="538"/>
            </a:xfrm>
          </p:grpSpPr>
          <p:sp>
            <p:nvSpPr>
              <p:cNvPr id="15426" name="AutoShape 30"/>
              <p:cNvSpPr>
                <a:spLocks noChangeArrowheads="1"/>
              </p:cNvSpPr>
              <p:nvPr/>
            </p:nvSpPr>
            <p:spPr bwMode="auto">
              <a:xfrm>
                <a:off x="2742" y="3857"/>
                <a:ext cx="564" cy="538"/>
              </a:xfrm>
              <a:prstGeom prst="flowChartConnector">
                <a:avLst/>
              </a:prstGeom>
              <a:solidFill>
                <a:srgbClr val="FFFFFF"/>
              </a:solidFill>
              <a:ln w="25400">
                <a:solidFill>
                  <a:srgbClr val="000000"/>
                </a:solidFill>
                <a:round/>
                <a:headEnd/>
                <a:tailEnd/>
              </a:ln>
            </p:spPr>
            <p:txBody>
              <a:bodyPr/>
              <a:lstStyle/>
              <a:p>
                <a:endParaRPr lang="ru-RU"/>
              </a:p>
            </p:txBody>
          </p:sp>
          <p:sp>
            <p:nvSpPr>
              <p:cNvPr id="67613" name="Text Box 29"/>
              <p:cNvSpPr txBox="1">
                <a:spLocks noChangeArrowheads="1"/>
              </p:cNvSpPr>
              <p:nvPr/>
            </p:nvSpPr>
            <p:spPr bwMode="auto">
              <a:xfrm>
                <a:off x="2829" y="3908"/>
                <a:ext cx="329" cy="414"/>
              </a:xfrm>
              <a:prstGeom prst="rect">
                <a:avLst/>
              </a:prstGeom>
              <a:solidFill>
                <a:srgbClr val="FFFFFF">
                  <a:alpha val="0"/>
                </a:srgbClr>
              </a:solidFill>
              <a:ln w="25400">
                <a:noFill/>
                <a:miter lim="800000"/>
                <a:headEnd/>
                <a:tailEnd/>
              </a:ln>
            </p:spPr>
            <p:txBody>
              <a:bodyPr/>
              <a:lstStyle/>
              <a:p>
                <a:pPr algn="just" eaLnBrk="0" hangingPunct="0">
                  <a:defRPr/>
                </a:pPr>
                <a:r>
                  <a:rPr lang="en-US" sz="2000">
                    <a:latin typeface="+mn-lt"/>
                    <a:ea typeface="Times New Roman" pitchFamily="18" charset="0"/>
                    <a:cs typeface="Arial" pitchFamily="34" charset="0"/>
                  </a:rPr>
                  <a:t>6</a:t>
                </a:r>
                <a:endParaRPr lang="en-US" sz="2000">
                  <a:latin typeface="+mn-lt"/>
                  <a:cs typeface="Arial" pitchFamily="34" charset="0"/>
                </a:endParaRPr>
              </a:p>
            </p:txBody>
          </p:sp>
        </p:grpSp>
        <p:grpSp>
          <p:nvGrpSpPr>
            <p:cNvPr id="15" name="Group 25"/>
            <p:cNvGrpSpPr>
              <a:grpSpLocks/>
            </p:cNvGrpSpPr>
            <p:nvPr/>
          </p:nvGrpSpPr>
          <p:grpSpPr bwMode="auto">
            <a:xfrm>
              <a:off x="5662" y="6032"/>
              <a:ext cx="564" cy="538"/>
              <a:chOff x="2742" y="3857"/>
              <a:chExt cx="564" cy="538"/>
            </a:xfrm>
          </p:grpSpPr>
          <p:sp>
            <p:nvSpPr>
              <p:cNvPr id="15424" name="AutoShape 27"/>
              <p:cNvSpPr>
                <a:spLocks noChangeArrowheads="1"/>
              </p:cNvSpPr>
              <p:nvPr/>
            </p:nvSpPr>
            <p:spPr bwMode="auto">
              <a:xfrm>
                <a:off x="2742" y="3857"/>
                <a:ext cx="564" cy="538"/>
              </a:xfrm>
              <a:prstGeom prst="flowChartConnector">
                <a:avLst/>
              </a:prstGeom>
              <a:solidFill>
                <a:srgbClr val="FFFFFF"/>
              </a:solidFill>
              <a:ln w="25400">
                <a:solidFill>
                  <a:srgbClr val="000000"/>
                </a:solidFill>
                <a:round/>
                <a:headEnd/>
                <a:tailEnd/>
              </a:ln>
            </p:spPr>
            <p:txBody>
              <a:bodyPr/>
              <a:lstStyle/>
              <a:p>
                <a:endParaRPr lang="ru-RU"/>
              </a:p>
            </p:txBody>
          </p:sp>
          <p:sp>
            <p:nvSpPr>
              <p:cNvPr id="67610" name="Text Box 26"/>
              <p:cNvSpPr txBox="1">
                <a:spLocks noChangeArrowheads="1"/>
              </p:cNvSpPr>
              <p:nvPr/>
            </p:nvSpPr>
            <p:spPr bwMode="auto">
              <a:xfrm>
                <a:off x="2828" y="3908"/>
                <a:ext cx="328" cy="414"/>
              </a:xfrm>
              <a:prstGeom prst="rect">
                <a:avLst/>
              </a:prstGeom>
              <a:solidFill>
                <a:srgbClr val="FFFFFF">
                  <a:alpha val="0"/>
                </a:srgbClr>
              </a:solidFill>
              <a:ln w="25400">
                <a:noFill/>
                <a:miter lim="800000"/>
                <a:headEnd/>
                <a:tailEnd/>
              </a:ln>
            </p:spPr>
            <p:txBody>
              <a:bodyPr/>
              <a:lstStyle/>
              <a:p>
                <a:pPr algn="just" eaLnBrk="0" hangingPunct="0">
                  <a:defRPr/>
                </a:pPr>
                <a:r>
                  <a:rPr lang="en-US" sz="2000">
                    <a:latin typeface="+mn-lt"/>
                    <a:ea typeface="Times New Roman" pitchFamily="18" charset="0"/>
                    <a:cs typeface="Arial" pitchFamily="34" charset="0"/>
                  </a:rPr>
                  <a:t>4</a:t>
                </a:r>
                <a:endParaRPr lang="en-US" sz="2000">
                  <a:latin typeface="+mn-lt"/>
                  <a:cs typeface="Arial" pitchFamily="34" charset="0"/>
                </a:endParaRPr>
              </a:p>
            </p:txBody>
          </p:sp>
        </p:grpSp>
        <p:cxnSp>
          <p:nvCxnSpPr>
            <p:cNvPr id="15407" name="AutoShape 24"/>
            <p:cNvCxnSpPr>
              <a:cxnSpLocks noChangeShapeType="1"/>
            </p:cNvCxnSpPr>
            <p:nvPr/>
          </p:nvCxnSpPr>
          <p:spPr bwMode="auto">
            <a:xfrm>
              <a:off x="3024" y="4395"/>
              <a:ext cx="0" cy="2025"/>
            </a:xfrm>
            <a:prstGeom prst="straightConnector1">
              <a:avLst/>
            </a:prstGeom>
            <a:noFill/>
            <a:ln w="9525">
              <a:solidFill>
                <a:srgbClr val="000000"/>
              </a:solidFill>
              <a:prstDash val="dash"/>
              <a:round/>
              <a:headEnd/>
              <a:tailEnd/>
            </a:ln>
          </p:spPr>
        </p:cxnSp>
        <p:cxnSp>
          <p:nvCxnSpPr>
            <p:cNvPr id="15408" name="AutoShape 23"/>
            <p:cNvCxnSpPr>
              <a:cxnSpLocks noChangeShapeType="1"/>
            </p:cNvCxnSpPr>
            <p:nvPr/>
          </p:nvCxnSpPr>
          <p:spPr bwMode="auto">
            <a:xfrm>
              <a:off x="9102" y="4322"/>
              <a:ext cx="1" cy="2025"/>
            </a:xfrm>
            <a:prstGeom prst="straightConnector1">
              <a:avLst/>
            </a:prstGeom>
            <a:noFill/>
            <a:ln w="9525">
              <a:solidFill>
                <a:srgbClr val="000000"/>
              </a:solidFill>
              <a:prstDash val="dash"/>
              <a:round/>
              <a:headEnd/>
              <a:tailEnd/>
            </a:ln>
          </p:spPr>
        </p:cxnSp>
        <p:cxnSp>
          <p:nvCxnSpPr>
            <p:cNvPr id="15409" name="AutoShape 22"/>
            <p:cNvCxnSpPr>
              <a:cxnSpLocks noChangeShapeType="1"/>
            </p:cNvCxnSpPr>
            <p:nvPr/>
          </p:nvCxnSpPr>
          <p:spPr bwMode="auto">
            <a:xfrm>
              <a:off x="6246" y="6301"/>
              <a:ext cx="2876" cy="1"/>
            </a:xfrm>
            <a:prstGeom prst="straightConnector1">
              <a:avLst/>
            </a:prstGeom>
            <a:noFill/>
            <a:ln w="9525">
              <a:solidFill>
                <a:srgbClr val="000000"/>
              </a:solidFill>
              <a:round/>
              <a:headEnd/>
              <a:tailEnd type="triangle" w="med" len="med"/>
            </a:ln>
          </p:spPr>
        </p:cxnSp>
        <p:cxnSp>
          <p:nvCxnSpPr>
            <p:cNvPr id="15410" name="AutoShape 21"/>
            <p:cNvCxnSpPr>
              <a:cxnSpLocks noChangeShapeType="1"/>
            </p:cNvCxnSpPr>
            <p:nvPr/>
          </p:nvCxnSpPr>
          <p:spPr bwMode="auto">
            <a:xfrm flipH="1">
              <a:off x="3004" y="6301"/>
              <a:ext cx="2638" cy="1"/>
            </a:xfrm>
            <a:prstGeom prst="straightConnector1">
              <a:avLst/>
            </a:prstGeom>
            <a:noFill/>
            <a:ln w="9525">
              <a:solidFill>
                <a:srgbClr val="000000"/>
              </a:solidFill>
              <a:round/>
              <a:headEnd/>
              <a:tailEnd type="triangle" w="med" len="med"/>
            </a:ln>
          </p:spPr>
        </p:cxnSp>
        <p:cxnSp>
          <p:nvCxnSpPr>
            <p:cNvPr id="15411" name="AutoShape 20"/>
            <p:cNvCxnSpPr>
              <a:cxnSpLocks noChangeShapeType="1"/>
            </p:cNvCxnSpPr>
            <p:nvPr/>
          </p:nvCxnSpPr>
          <p:spPr bwMode="auto">
            <a:xfrm flipV="1">
              <a:off x="4812" y="5216"/>
              <a:ext cx="870" cy="13"/>
            </a:xfrm>
            <a:prstGeom prst="straightConnector1">
              <a:avLst/>
            </a:prstGeom>
            <a:noFill/>
            <a:ln w="9525">
              <a:solidFill>
                <a:srgbClr val="000000"/>
              </a:solidFill>
              <a:round/>
              <a:headEnd/>
              <a:tailEnd type="triangle" w="med" len="med"/>
            </a:ln>
          </p:spPr>
        </p:cxnSp>
        <p:cxnSp>
          <p:nvCxnSpPr>
            <p:cNvPr id="15412" name="AutoShape 19"/>
            <p:cNvCxnSpPr>
              <a:cxnSpLocks noChangeShapeType="1"/>
            </p:cNvCxnSpPr>
            <p:nvPr/>
          </p:nvCxnSpPr>
          <p:spPr bwMode="auto">
            <a:xfrm flipH="1">
              <a:off x="3004" y="5229"/>
              <a:ext cx="1204" cy="1"/>
            </a:xfrm>
            <a:prstGeom prst="straightConnector1">
              <a:avLst/>
            </a:prstGeom>
            <a:noFill/>
            <a:ln w="9525">
              <a:solidFill>
                <a:srgbClr val="000000"/>
              </a:solidFill>
              <a:round/>
              <a:headEnd/>
              <a:tailEnd type="triangle" w="med" len="med"/>
            </a:ln>
          </p:spPr>
        </p:cxnSp>
        <p:cxnSp>
          <p:nvCxnSpPr>
            <p:cNvPr id="15413" name="AutoShape 18"/>
            <p:cNvCxnSpPr>
              <a:cxnSpLocks noChangeShapeType="1"/>
            </p:cNvCxnSpPr>
            <p:nvPr/>
          </p:nvCxnSpPr>
          <p:spPr bwMode="auto">
            <a:xfrm flipH="1">
              <a:off x="6246" y="5203"/>
              <a:ext cx="983" cy="13"/>
            </a:xfrm>
            <a:prstGeom prst="straightConnector1">
              <a:avLst/>
            </a:prstGeom>
            <a:noFill/>
            <a:ln w="9525">
              <a:solidFill>
                <a:srgbClr val="000000"/>
              </a:solidFill>
              <a:round/>
              <a:headEnd/>
              <a:tailEnd type="triangle" w="med" len="med"/>
            </a:ln>
          </p:spPr>
        </p:cxnSp>
        <p:cxnSp>
          <p:nvCxnSpPr>
            <p:cNvPr id="15414" name="AutoShape 17"/>
            <p:cNvCxnSpPr>
              <a:cxnSpLocks noChangeShapeType="1"/>
            </p:cNvCxnSpPr>
            <p:nvPr/>
          </p:nvCxnSpPr>
          <p:spPr bwMode="auto">
            <a:xfrm>
              <a:off x="7833" y="5203"/>
              <a:ext cx="1289" cy="1"/>
            </a:xfrm>
            <a:prstGeom prst="straightConnector1">
              <a:avLst/>
            </a:prstGeom>
            <a:noFill/>
            <a:ln w="9525">
              <a:solidFill>
                <a:srgbClr val="000000"/>
              </a:solidFill>
              <a:round/>
              <a:headEnd/>
              <a:tailEnd type="triangle" w="med" len="med"/>
            </a:ln>
          </p:spPr>
        </p:cxnSp>
        <p:cxnSp>
          <p:nvCxnSpPr>
            <p:cNvPr id="15415" name="AutoShape 16"/>
            <p:cNvCxnSpPr>
              <a:cxnSpLocks noChangeShapeType="1"/>
            </p:cNvCxnSpPr>
            <p:nvPr/>
          </p:nvCxnSpPr>
          <p:spPr bwMode="auto">
            <a:xfrm flipV="1">
              <a:off x="4073" y="4118"/>
              <a:ext cx="136" cy="1"/>
            </a:xfrm>
            <a:prstGeom prst="straightConnector1">
              <a:avLst/>
            </a:prstGeom>
            <a:noFill/>
            <a:ln w="9525">
              <a:solidFill>
                <a:srgbClr val="000000"/>
              </a:solidFill>
              <a:round/>
              <a:headEnd/>
              <a:tailEnd type="triangle" w="med" len="med"/>
            </a:ln>
          </p:spPr>
        </p:cxnSp>
        <p:cxnSp>
          <p:nvCxnSpPr>
            <p:cNvPr id="15416" name="AutoShape 15"/>
            <p:cNvCxnSpPr>
              <a:cxnSpLocks noChangeShapeType="1"/>
            </p:cNvCxnSpPr>
            <p:nvPr/>
          </p:nvCxnSpPr>
          <p:spPr bwMode="auto">
            <a:xfrm flipH="1">
              <a:off x="3306" y="4119"/>
              <a:ext cx="163" cy="7"/>
            </a:xfrm>
            <a:prstGeom prst="straightConnector1">
              <a:avLst/>
            </a:prstGeom>
            <a:noFill/>
            <a:ln w="9525">
              <a:solidFill>
                <a:srgbClr val="000000"/>
              </a:solidFill>
              <a:round/>
              <a:headEnd/>
              <a:tailEnd type="triangle" w="med" len="med"/>
            </a:ln>
          </p:spPr>
        </p:cxnSp>
        <p:cxnSp>
          <p:nvCxnSpPr>
            <p:cNvPr id="15417" name="AutoShape 14"/>
            <p:cNvCxnSpPr>
              <a:cxnSpLocks noChangeShapeType="1"/>
            </p:cNvCxnSpPr>
            <p:nvPr/>
          </p:nvCxnSpPr>
          <p:spPr bwMode="auto">
            <a:xfrm>
              <a:off x="5519" y="4092"/>
              <a:ext cx="144" cy="1"/>
            </a:xfrm>
            <a:prstGeom prst="straightConnector1">
              <a:avLst/>
            </a:prstGeom>
            <a:noFill/>
            <a:ln w="9525">
              <a:solidFill>
                <a:srgbClr val="000000"/>
              </a:solidFill>
              <a:round/>
              <a:headEnd/>
              <a:tailEnd type="triangle" w="med" len="med"/>
            </a:ln>
          </p:spPr>
        </p:cxnSp>
        <p:cxnSp>
          <p:nvCxnSpPr>
            <p:cNvPr id="15418" name="AutoShape 13"/>
            <p:cNvCxnSpPr>
              <a:cxnSpLocks noChangeShapeType="1"/>
            </p:cNvCxnSpPr>
            <p:nvPr/>
          </p:nvCxnSpPr>
          <p:spPr bwMode="auto">
            <a:xfrm flipH="1">
              <a:off x="4773" y="4092"/>
              <a:ext cx="142" cy="26"/>
            </a:xfrm>
            <a:prstGeom prst="straightConnector1">
              <a:avLst/>
            </a:prstGeom>
            <a:noFill/>
            <a:ln w="9525">
              <a:solidFill>
                <a:srgbClr val="000000"/>
              </a:solidFill>
              <a:round/>
              <a:headEnd/>
              <a:tailEnd type="triangle" w="med" len="med"/>
            </a:ln>
          </p:spPr>
        </p:cxnSp>
        <p:cxnSp>
          <p:nvCxnSpPr>
            <p:cNvPr id="15419" name="AutoShape 12"/>
            <p:cNvCxnSpPr>
              <a:cxnSpLocks noChangeShapeType="1"/>
            </p:cNvCxnSpPr>
            <p:nvPr/>
          </p:nvCxnSpPr>
          <p:spPr bwMode="auto">
            <a:xfrm flipH="1">
              <a:off x="6227" y="4092"/>
              <a:ext cx="195" cy="1"/>
            </a:xfrm>
            <a:prstGeom prst="straightConnector1">
              <a:avLst/>
            </a:prstGeom>
            <a:noFill/>
            <a:ln w="9525">
              <a:solidFill>
                <a:srgbClr val="000000"/>
              </a:solidFill>
              <a:round/>
              <a:headEnd/>
              <a:tailEnd type="triangle" w="med" len="med"/>
            </a:ln>
          </p:spPr>
        </p:cxnSp>
        <p:cxnSp>
          <p:nvCxnSpPr>
            <p:cNvPr id="15420" name="AutoShape 11"/>
            <p:cNvCxnSpPr>
              <a:cxnSpLocks noChangeShapeType="1"/>
            </p:cNvCxnSpPr>
            <p:nvPr/>
          </p:nvCxnSpPr>
          <p:spPr bwMode="auto">
            <a:xfrm flipV="1">
              <a:off x="7026" y="4079"/>
              <a:ext cx="204" cy="13"/>
            </a:xfrm>
            <a:prstGeom prst="straightConnector1">
              <a:avLst/>
            </a:prstGeom>
            <a:noFill/>
            <a:ln w="9525">
              <a:solidFill>
                <a:srgbClr val="000000"/>
              </a:solidFill>
              <a:round/>
              <a:headEnd/>
              <a:tailEnd type="triangle" w="med" len="med"/>
            </a:ln>
          </p:spPr>
        </p:cxnSp>
        <p:cxnSp>
          <p:nvCxnSpPr>
            <p:cNvPr id="15421" name="AutoShape 10"/>
            <p:cNvCxnSpPr>
              <a:cxnSpLocks noChangeShapeType="1"/>
            </p:cNvCxnSpPr>
            <p:nvPr/>
          </p:nvCxnSpPr>
          <p:spPr bwMode="auto">
            <a:xfrm flipH="1">
              <a:off x="7794" y="4066"/>
              <a:ext cx="212" cy="13"/>
            </a:xfrm>
            <a:prstGeom prst="straightConnector1">
              <a:avLst/>
            </a:prstGeom>
            <a:noFill/>
            <a:ln w="9525">
              <a:solidFill>
                <a:srgbClr val="000000"/>
              </a:solidFill>
              <a:round/>
              <a:headEnd/>
              <a:tailEnd type="triangle" w="med" len="med"/>
            </a:ln>
          </p:spPr>
        </p:cxnSp>
        <p:cxnSp>
          <p:nvCxnSpPr>
            <p:cNvPr id="15422" name="AutoShape 9"/>
            <p:cNvCxnSpPr>
              <a:cxnSpLocks noChangeShapeType="1"/>
            </p:cNvCxnSpPr>
            <p:nvPr/>
          </p:nvCxnSpPr>
          <p:spPr bwMode="auto">
            <a:xfrm flipV="1">
              <a:off x="8610" y="4053"/>
              <a:ext cx="205" cy="13"/>
            </a:xfrm>
            <a:prstGeom prst="straightConnector1">
              <a:avLst/>
            </a:prstGeom>
            <a:noFill/>
            <a:ln w="9525">
              <a:solidFill>
                <a:srgbClr val="000000"/>
              </a:solidFill>
              <a:round/>
              <a:headEnd/>
              <a:tailEnd type="triangle" w="med" len="med"/>
            </a:ln>
          </p:spPr>
        </p:cxnSp>
        <p:cxnSp>
          <p:nvCxnSpPr>
            <p:cNvPr id="15423" name="AutoShape 8"/>
            <p:cNvCxnSpPr>
              <a:cxnSpLocks noChangeShapeType="1"/>
            </p:cNvCxnSpPr>
            <p:nvPr/>
          </p:nvCxnSpPr>
          <p:spPr bwMode="auto">
            <a:xfrm flipV="1">
              <a:off x="2630" y="4720"/>
              <a:ext cx="0" cy="1477"/>
            </a:xfrm>
            <a:prstGeom prst="straightConnector1">
              <a:avLst/>
            </a:prstGeom>
            <a:noFill/>
            <a:ln w="9525">
              <a:solidFill>
                <a:srgbClr val="000000"/>
              </a:solidFill>
              <a:round/>
              <a:headEnd/>
              <a:tailEnd type="triangle" w="med" len="med"/>
            </a:ln>
          </p:spPr>
        </p:cxnSp>
      </p:grpSp>
      <p:sp>
        <p:nvSpPr>
          <p:cNvPr id="90" name="Дата 89"/>
          <p:cNvSpPr>
            <a:spLocks noGrp="1"/>
          </p:cNvSpPr>
          <p:nvPr>
            <p:ph type="dt" sz="half" idx="10"/>
          </p:nvPr>
        </p:nvSpPr>
        <p:spPr/>
        <p:txBody>
          <a:bodyPr/>
          <a:lstStyle/>
          <a:p>
            <a:pPr>
              <a:defRPr/>
            </a:pPr>
            <a:r>
              <a:rPr lang="en-US" dirty="0" smtClean="0"/>
              <a:t>N. Novgorod, 2014.</a:t>
            </a:r>
            <a:endParaRPr lang="ru-RU" dirty="0"/>
          </a:p>
        </p:txBody>
      </p:sp>
      <p:sp>
        <p:nvSpPr>
          <p:cNvPr id="91" name="Номер слайда 90"/>
          <p:cNvSpPr>
            <a:spLocks noGrp="1"/>
          </p:cNvSpPr>
          <p:nvPr>
            <p:ph type="sldNum" sz="quarter" idx="12"/>
          </p:nvPr>
        </p:nvSpPr>
        <p:spPr/>
        <p:txBody>
          <a:bodyPr/>
          <a:lstStyle/>
          <a:p>
            <a:pPr>
              <a:defRPr/>
            </a:pPr>
            <a:fld id="{4934E5F4-6405-42E1-9C1C-B05AB0513A99}" type="slidenum">
              <a:rPr lang="ru-RU" smtClean="0"/>
              <a:pPr>
                <a:defRPr/>
              </a:pPr>
              <a:t>48</a:t>
            </a:fld>
            <a:endParaRPr lang="ru-RU" dirty="0"/>
          </a:p>
        </p:txBody>
      </p:sp>
      <p:sp>
        <p:nvSpPr>
          <p:cNvPr id="92" name="Нижний колонтитул 91"/>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Заголовок 1"/>
          <p:cNvSpPr>
            <a:spLocks noGrp="1"/>
          </p:cNvSpPr>
          <p:nvPr>
            <p:ph type="title" idx="4294967295"/>
          </p:nvPr>
        </p:nvSpPr>
        <p:spPr/>
        <p:txBody>
          <a:bodyPr/>
          <a:lstStyle/>
          <a:p>
            <a:r>
              <a:rPr lang="en-US" sz="2800" dirty="0" smtClean="0"/>
              <a:t>Parallelization of reduction method</a:t>
            </a:r>
            <a:endParaRPr lang="ru-RU" sz="2800" dirty="0" smtClean="0"/>
          </a:p>
        </p:txBody>
      </p:sp>
      <p:sp>
        <p:nvSpPr>
          <p:cNvPr id="16390" name="Содержимое 2"/>
          <p:cNvSpPr>
            <a:spLocks noGrp="1"/>
          </p:cNvSpPr>
          <p:nvPr>
            <p:ph idx="4294967295"/>
          </p:nvPr>
        </p:nvSpPr>
        <p:spPr>
          <a:xfrm>
            <a:off x="495300" y="1196975"/>
            <a:ext cx="9137650" cy="4968875"/>
          </a:xfrm>
        </p:spPr>
        <p:txBody>
          <a:bodyPr/>
          <a:lstStyle/>
          <a:p>
            <a:pPr marL="271463" indent="-271463"/>
            <a:r>
              <a:rPr lang="en-US" sz="2000" dirty="0" smtClean="0"/>
              <a:t>Every </a:t>
            </a:r>
            <a:r>
              <a:rPr lang="en-US" sz="2000" dirty="0"/>
              <a:t>next step of the forward and backward phase depends on the previous one. </a:t>
            </a:r>
            <a:r>
              <a:rPr lang="en-US" sz="2000" dirty="0" smtClean="0"/>
              <a:t>So the </a:t>
            </a:r>
            <a:r>
              <a:rPr lang="en-US" sz="2000" dirty="0"/>
              <a:t>forward and backward phases could not be wholly parallelized successfully. </a:t>
            </a:r>
            <a:endParaRPr lang="ru-RU" sz="2000" dirty="0" smtClean="0"/>
          </a:p>
          <a:p>
            <a:pPr marL="271463" indent="-271463"/>
            <a:r>
              <a:rPr lang="en-US" sz="2000" dirty="0"/>
              <a:t>T</a:t>
            </a:r>
            <a:r>
              <a:rPr lang="en-US" sz="2000" dirty="0" smtClean="0"/>
              <a:t>he </a:t>
            </a:r>
            <a:r>
              <a:rPr lang="en-US" sz="2000" dirty="0"/>
              <a:t>elimination of the unknowns on the specific step of the forward phase could be executed independently since there is no data dependency in such case. The specific step of the backward phase could be parallelized in the similar </a:t>
            </a:r>
            <a:r>
              <a:rPr lang="en-US" sz="2000" dirty="0" smtClean="0"/>
              <a:t>way </a:t>
            </a:r>
            <a:r>
              <a:rPr lang="en-US" sz="2000" dirty="0"/>
              <a:t>since the values of the unknowns are determined independently</a:t>
            </a:r>
            <a:r>
              <a:rPr lang="ru-RU" sz="2000" dirty="0" smtClean="0"/>
              <a:t>.</a:t>
            </a:r>
          </a:p>
          <a:p>
            <a:pPr marL="271463" indent="-271463"/>
            <a:r>
              <a:rPr lang="en-US" sz="2000" dirty="0" smtClean="0"/>
              <a:t>The low efficiency when </a:t>
            </a:r>
            <a:r>
              <a:rPr lang="en-US" sz="2000" dirty="0"/>
              <a:t>solving </a:t>
            </a:r>
            <a:r>
              <a:rPr lang="en-US" sz="2000" dirty="0" smtClean="0"/>
              <a:t>the systems </a:t>
            </a:r>
            <a:r>
              <a:rPr lang="en-US" sz="2000" dirty="0"/>
              <a:t>of small size </a:t>
            </a:r>
            <a:r>
              <a:rPr lang="en-US" sz="2000" dirty="0" smtClean="0"/>
              <a:t>may be expected.</a:t>
            </a:r>
            <a:endParaRPr lang="ru-RU" sz="2000" dirty="0" smtClean="0"/>
          </a:p>
          <a:p>
            <a:pPr marL="271463" indent="-271463"/>
            <a:endParaRPr lang="ru-RU" sz="2000" dirty="0" smtClean="0"/>
          </a:p>
        </p:txBody>
      </p:sp>
      <p:sp>
        <p:nvSpPr>
          <p:cNvPr id="16391" name="Rectangle 4"/>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6392" name="Rectangle 5"/>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16393" name="Rectangle 6"/>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6394" name="Rectangle 7"/>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16395" name="Rectangle 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6396" name="Rectangle 11"/>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6397" name="Rectangle 12"/>
          <p:cNvSpPr>
            <a:spLocks noChangeArrowheads="1"/>
          </p:cNvSpPr>
          <p:nvPr/>
        </p:nvSpPr>
        <p:spPr bwMode="auto">
          <a:xfrm>
            <a:off x="0" y="257175"/>
            <a:ext cx="9906000" cy="0"/>
          </a:xfrm>
          <a:prstGeom prst="rect">
            <a:avLst/>
          </a:prstGeom>
          <a:noFill/>
          <a:ln w="9525">
            <a:noFill/>
            <a:miter lim="800000"/>
            <a:headEnd/>
            <a:tailEnd/>
          </a:ln>
        </p:spPr>
        <p:txBody>
          <a:bodyPr wrap="none" anchor="ctr">
            <a:spAutoFit/>
          </a:bodyPr>
          <a:lstStyle/>
          <a:p>
            <a:endParaRPr lang="ru-RU"/>
          </a:p>
        </p:txBody>
      </p:sp>
      <p:sp>
        <p:nvSpPr>
          <p:cNvPr id="16398" name="Rectangle 14"/>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6399" name="Rectangle 16"/>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6400" name="Rectangle 1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6401" name="Rectangle 20"/>
          <p:cNvSpPr>
            <a:spLocks noChangeArrowheads="1"/>
          </p:cNvSpPr>
          <p:nvPr/>
        </p:nvSpPr>
        <p:spPr bwMode="auto">
          <a:xfrm>
            <a:off x="0" y="3314700"/>
            <a:ext cx="9906000" cy="0"/>
          </a:xfrm>
          <a:prstGeom prst="rect">
            <a:avLst/>
          </a:prstGeom>
          <a:noFill/>
          <a:ln w="9525">
            <a:noFill/>
            <a:miter lim="800000"/>
            <a:headEnd/>
            <a:tailEnd/>
          </a:ln>
        </p:spPr>
        <p:txBody>
          <a:bodyPr wrap="none" anchor="ctr">
            <a:spAutoFit/>
          </a:bodyPr>
          <a:lstStyle/>
          <a:p>
            <a:endParaRPr lang="ru-RU"/>
          </a:p>
        </p:txBody>
      </p:sp>
      <p:sp>
        <p:nvSpPr>
          <p:cNvPr id="18" name="Дата 17"/>
          <p:cNvSpPr>
            <a:spLocks noGrp="1"/>
          </p:cNvSpPr>
          <p:nvPr>
            <p:ph type="dt" sz="half" idx="10"/>
          </p:nvPr>
        </p:nvSpPr>
        <p:spPr/>
        <p:txBody>
          <a:bodyPr/>
          <a:lstStyle/>
          <a:p>
            <a:pPr>
              <a:defRPr/>
            </a:pPr>
            <a:r>
              <a:rPr lang="en-US" dirty="0" smtClean="0"/>
              <a:t>N. Novgorod, 2014.</a:t>
            </a:r>
            <a:endParaRPr lang="ru-RU" dirty="0"/>
          </a:p>
        </p:txBody>
      </p:sp>
      <p:sp>
        <p:nvSpPr>
          <p:cNvPr id="19" name="Номер слайда 18"/>
          <p:cNvSpPr>
            <a:spLocks noGrp="1"/>
          </p:cNvSpPr>
          <p:nvPr>
            <p:ph type="sldNum" sz="quarter" idx="12"/>
          </p:nvPr>
        </p:nvSpPr>
        <p:spPr/>
        <p:txBody>
          <a:bodyPr/>
          <a:lstStyle/>
          <a:p>
            <a:pPr>
              <a:defRPr/>
            </a:pPr>
            <a:fld id="{4934E5F4-6405-42E1-9C1C-B05AB0513A99}" type="slidenum">
              <a:rPr lang="ru-RU" smtClean="0"/>
              <a:pPr>
                <a:defRPr/>
              </a:pPr>
              <a:t>49</a:t>
            </a:fld>
            <a:endParaRPr lang="ru-RU" dirty="0"/>
          </a:p>
        </p:txBody>
      </p:sp>
      <p:sp>
        <p:nvSpPr>
          <p:cNvPr id="20" name="Нижний колонтитул 19"/>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Заголовок 1"/>
          <p:cNvSpPr>
            <a:spLocks noGrp="1"/>
          </p:cNvSpPr>
          <p:nvPr>
            <p:ph type="title" idx="4294967295"/>
          </p:nvPr>
        </p:nvSpPr>
        <p:spPr/>
        <p:txBody>
          <a:bodyPr/>
          <a:lstStyle/>
          <a:p>
            <a:r>
              <a:rPr lang="en-US" sz="2800" dirty="0" smtClean="0"/>
              <a:t>Tridiagonal matrices</a:t>
            </a:r>
            <a:endParaRPr lang="ru-RU" sz="2800" dirty="0" smtClean="0"/>
          </a:p>
        </p:txBody>
      </p:sp>
      <p:graphicFrame>
        <p:nvGraphicFramePr>
          <p:cNvPr id="95236" name="Group 4"/>
          <p:cNvGraphicFramePr>
            <a:graphicFrameLocks noGrp="1"/>
          </p:cNvGraphicFramePr>
          <p:nvPr>
            <p:ph idx="4294967295"/>
          </p:nvPr>
        </p:nvGraphicFramePr>
        <p:xfrm>
          <a:off x="495300" y="1196975"/>
          <a:ext cx="9137650" cy="4968880"/>
        </p:xfrm>
        <a:graphic>
          <a:graphicData uri="http://schemas.openxmlformats.org/drawingml/2006/table">
            <a:tbl>
              <a:tblPr/>
              <a:tblGrid>
                <a:gridCol w="652463"/>
                <a:gridCol w="652462"/>
                <a:gridCol w="652463"/>
                <a:gridCol w="654050"/>
                <a:gridCol w="652462"/>
                <a:gridCol w="652463"/>
                <a:gridCol w="652462"/>
                <a:gridCol w="652463"/>
                <a:gridCol w="652462"/>
                <a:gridCol w="652463"/>
                <a:gridCol w="654050"/>
                <a:gridCol w="652462"/>
                <a:gridCol w="652463"/>
                <a:gridCol w="652462"/>
              </a:tblGrid>
              <a:tr h="414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a:t>
                      </a:r>
                      <a:r>
                        <a:rPr kumimoji="0" lang="ru-RU" sz="1600" b="0" i="0" u="none" strike="noStrike" cap="none" normalizeH="0" baseline="0" smtClean="0">
                          <a:ln>
                            <a:noFill/>
                          </a:ln>
                          <a:solidFill>
                            <a:schemeClr val="tx1"/>
                          </a:solidFill>
                          <a:effectLst/>
                          <a:latin typeface="Arial" charset="0"/>
                          <a:cs typeface="Arial" charset="0"/>
                        </a:rPr>
                        <a:t>1</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414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414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f3</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412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f4</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414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f5</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414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f6</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414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f7</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414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f8</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414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f9</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412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f10</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414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c11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f11</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r h="4143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b12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a12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f12</a:t>
                      </a:r>
                      <a:endParaRPr kumimoji="0" lang="ru-RU" sz="1600" b="0" i="0" u="none" strike="noStrike" cap="none" normalizeH="0" baseline="0" smtClean="0">
                        <a:ln>
                          <a:noFill/>
                        </a:ln>
                        <a:solidFill>
                          <a:schemeClr val="tx1"/>
                        </a:solidFill>
                        <a:effectLst/>
                        <a:latin typeface="Arial" charset="0"/>
                        <a:cs typeface="Arial" charset="0"/>
                      </a:endParaRPr>
                    </a:p>
                  </a:txBody>
                  <a:tcPr horzOverflow="overflow">
                    <a:lnL>
                      <a:noFill/>
                    </a:lnL>
                    <a:lnR>
                      <a:noFill/>
                    </a:lnR>
                    <a:lnT>
                      <a:noFill/>
                    </a:lnT>
                    <a:lnB>
                      <a:noFill/>
                    </a:lnB>
                    <a:lnTlToBr>
                      <a:noFill/>
                    </a:lnTlToBr>
                    <a:lnBlToTr>
                      <a:noFill/>
                    </a:lnBlToTr>
                    <a:noFill/>
                  </a:tcPr>
                </a:tc>
              </a:tr>
            </a:tbl>
          </a:graphicData>
        </a:graphic>
      </p:graphicFrame>
      <p:sp>
        <p:nvSpPr>
          <p:cNvPr id="7" name="Дата 6"/>
          <p:cNvSpPr>
            <a:spLocks noGrp="1"/>
          </p:cNvSpPr>
          <p:nvPr>
            <p:ph type="dt" sz="half" idx="10"/>
          </p:nvPr>
        </p:nvSpPr>
        <p:spPr/>
        <p:txBody>
          <a:bodyPr/>
          <a:lstStyle/>
          <a:p>
            <a:pPr>
              <a:defRPr/>
            </a:pPr>
            <a:r>
              <a:rPr lang="en-US" dirty="0" smtClean="0"/>
              <a:t>N. Novgorod, 2014.</a:t>
            </a:r>
            <a:endParaRPr lang="ru-RU" dirty="0"/>
          </a:p>
        </p:txBody>
      </p:sp>
      <p:sp>
        <p:nvSpPr>
          <p:cNvPr id="8" name="Номер слайда 7"/>
          <p:cNvSpPr>
            <a:spLocks noGrp="1"/>
          </p:cNvSpPr>
          <p:nvPr>
            <p:ph type="sldNum" sz="quarter" idx="12"/>
          </p:nvPr>
        </p:nvSpPr>
        <p:spPr/>
        <p:txBody>
          <a:bodyPr/>
          <a:lstStyle/>
          <a:p>
            <a:pPr>
              <a:defRPr/>
            </a:pPr>
            <a:fld id="{4934E5F4-6405-42E1-9C1C-B05AB0513A99}" type="slidenum">
              <a:rPr lang="ru-RU" smtClean="0"/>
              <a:pPr>
                <a:defRPr/>
              </a:pPr>
              <a:t>5</a:t>
            </a:fld>
            <a:endParaRPr lang="ru-RU" dirty="0"/>
          </a:p>
        </p:txBody>
      </p:sp>
      <p:sp>
        <p:nvSpPr>
          <p:cNvPr id="9" name="Нижний колонтитул 8"/>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Заголовок 1"/>
          <p:cNvSpPr>
            <a:spLocks noGrp="1"/>
          </p:cNvSpPr>
          <p:nvPr>
            <p:ph type="title" idx="4294967295"/>
          </p:nvPr>
        </p:nvSpPr>
        <p:spPr/>
        <p:txBody>
          <a:bodyPr/>
          <a:lstStyle/>
          <a:p>
            <a:r>
              <a:rPr lang="en-US" sz="2800" dirty="0"/>
              <a:t>Parallelization of reduction method</a:t>
            </a:r>
            <a:endParaRPr lang="ru-RU" sz="2800" dirty="0" smtClean="0"/>
          </a:p>
        </p:txBody>
      </p:sp>
      <p:sp>
        <p:nvSpPr>
          <p:cNvPr id="17414" name="Rectangle 5"/>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7415" name="Rectangle 6"/>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17416" name="Rectangle 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7417" name="Rectangle 9"/>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17418" name="Содержимое 2"/>
          <p:cNvSpPr>
            <a:spLocks noGrp="1"/>
          </p:cNvSpPr>
          <p:nvPr>
            <p:ph idx="4294967295"/>
          </p:nvPr>
        </p:nvSpPr>
        <p:spPr>
          <a:xfrm>
            <a:off x="495300" y="1196975"/>
            <a:ext cx="9137650" cy="4968875"/>
          </a:xfrm>
        </p:spPr>
        <p:txBody>
          <a:bodyPr/>
          <a:lstStyle/>
          <a:p>
            <a:r>
              <a:rPr lang="en-US" sz="2000" dirty="0" smtClean="0"/>
              <a:t>At the first step of the forward phase the coefficients of the reduced equations system relative to variables </a:t>
            </a:r>
            <a:r>
              <a:rPr lang="en-US" sz="2000" i="1" dirty="0" smtClean="0"/>
              <a:t>x</a:t>
            </a:r>
            <a:r>
              <a:rPr lang="ru-RU" sz="2000" baseline="-25000" dirty="0" smtClean="0"/>
              <a:t>2</a:t>
            </a:r>
            <a:r>
              <a:rPr lang="ru-RU" sz="2000" dirty="0" smtClean="0"/>
              <a:t>, </a:t>
            </a:r>
            <a:r>
              <a:rPr lang="en-US" sz="2000" i="1" dirty="0" smtClean="0"/>
              <a:t>x</a:t>
            </a:r>
            <a:r>
              <a:rPr lang="ru-RU" sz="2000" baseline="-25000" dirty="0" smtClean="0"/>
              <a:t>4</a:t>
            </a:r>
            <a:r>
              <a:rPr lang="ru-RU" sz="2000" dirty="0" smtClean="0"/>
              <a:t>, </a:t>
            </a:r>
            <a:r>
              <a:rPr lang="en-US" sz="2000" i="1" dirty="0" smtClean="0"/>
              <a:t>x</a:t>
            </a:r>
            <a:r>
              <a:rPr lang="ru-RU" sz="2000" baseline="-25000" dirty="0" smtClean="0"/>
              <a:t>6</a:t>
            </a:r>
            <a:r>
              <a:rPr lang="en-US" sz="2000" baseline="-25000" dirty="0" smtClean="0"/>
              <a:t> </a:t>
            </a:r>
            <a:r>
              <a:rPr lang="en-US" sz="2000" dirty="0" smtClean="0"/>
              <a:t>could be calculated in parallel.</a:t>
            </a:r>
            <a:endParaRPr lang="ru-RU" sz="2000" dirty="0" smtClean="0"/>
          </a:p>
        </p:txBody>
      </p:sp>
      <p:sp>
        <p:nvSpPr>
          <p:cNvPr id="17419" name="Rectangle 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7420" name="Rectangle 4"/>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17421" name="Rectangle 6"/>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17422" name="Rectangle 8"/>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17423" name="Rectangle 10"/>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7424" name="Rectangle 12"/>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7425" name="Rectangle 14"/>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17426" name="Rectangle 19"/>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7427" name="Rectangle 20"/>
          <p:cNvSpPr>
            <a:spLocks noChangeArrowheads="1"/>
          </p:cNvSpPr>
          <p:nvPr/>
        </p:nvSpPr>
        <p:spPr bwMode="auto">
          <a:xfrm>
            <a:off x="0" y="238125"/>
            <a:ext cx="9906000" cy="0"/>
          </a:xfrm>
          <a:prstGeom prst="rect">
            <a:avLst/>
          </a:prstGeom>
          <a:noFill/>
          <a:ln w="9525">
            <a:noFill/>
            <a:miter lim="800000"/>
            <a:headEnd/>
            <a:tailEnd/>
          </a:ln>
        </p:spPr>
        <p:txBody>
          <a:bodyPr wrap="none" anchor="ctr">
            <a:spAutoFit/>
          </a:bodyPr>
          <a:lstStyle/>
          <a:p>
            <a:pPr eaLnBrk="0" hangingPunct="0"/>
            <a:r>
              <a:rPr lang="ru-RU" sz="1100">
                <a:cs typeface="Times New Roman" pitchFamily="18" charset="0"/>
              </a:rPr>
              <a:t>, </a:t>
            </a:r>
            <a:endParaRPr lang="ru-RU"/>
          </a:p>
        </p:txBody>
      </p:sp>
      <p:sp>
        <p:nvSpPr>
          <p:cNvPr id="17428" name="Rectangle 21"/>
          <p:cNvSpPr>
            <a:spLocks noChangeArrowheads="1"/>
          </p:cNvSpPr>
          <p:nvPr/>
        </p:nvSpPr>
        <p:spPr bwMode="auto">
          <a:xfrm>
            <a:off x="0" y="476250"/>
            <a:ext cx="9906000" cy="0"/>
          </a:xfrm>
          <a:prstGeom prst="rect">
            <a:avLst/>
          </a:prstGeom>
          <a:noFill/>
          <a:ln w="9525">
            <a:noFill/>
            <a:miter lim="800000"/>
            <a:headEnd/>
            <a:tailEnd/>
          </a:ln>
        </p:spPr>
        <p:txBody>
          <a:bodyPr wrap="none" anchor="ctr">
            <a:spAutoFit/>
          </a:bodyPr>
          <a:lstStyle/>
          <a:p>
            <a:pPr eaLnBrk="0" hangingPunct="0"/>
            <a:r>
              <a:rPr lang="ru-RU" sz="1100">
                <a:cs typeface="Times New Roman" pitchFamily="18" charset="0"/>
              </a:rPr>
              <a:t>, </a:t>
            </a:r>
            <a:endParaRPr lang="ru-RU"/>
          </a:p>
        </p:txBody>
      </p:sp>
      <p:sp>
        <p:nvSpPr>
          <p:cNvPr id="17429" name="Rectangle 22"/>
          <p:cNvSpPr>
            <a:spLocks noChangeArrowheads="1"/>
          </p:cNvSpPr>
          <p:nvPr/>
        </p:nvSpPr>
        <p:spPr bwMode="auto">
          <a:xfrm>
            <a:off x="0" y="714375"/>
            <a:ext cx="9906000" cy="0"/>
          </a:xfrm>
          <a:prstGeom prst="rect">
            <a:avLst/>
          </a:prstGeom>
          <a:noFill/>
          <a:ln w="9525">
            <a:noFill/>
            <a:miter lim="800000"/>
            <a:headEnd/>
            <a:tailEnd/>
          </a:ln>
        </p:spPr>
        <p:txBody>
          <a:bodyPr wrap="none" anchor="ctr">
            <a:spAutoFit/>
          </a:bodyPr>
          <a:lstStyle/>
          <a:p>
            <a:pPr eaLnBrk="0" hangingPunct="0"/>
            <a:r>
              <a:rPr lang="ru-RU" sz="1100">
                <a:cs typeface="Times New Roman" pitchFamily="18" charset="0"/>
              </a:rPr>
              <a:t>, </a:t>
            </a:r>
            <a:endParaRPr lang="ru-RU"/>
          </a:p>
        </p:txBody>
      </p:sp>
      <p:sp>
        <p:nvSpPr>
          <p:cNvPr id="17430" name="Rectangle 71"/>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grpSp>
        <p:nvGrpSpPr>
          <p:cNvPr id="2" name="Group 3"/>
          <p:cNvGrpSpPr>
            <a:grpSpLocks noChangeAspect="1"/>
          </p:cNvGrpSpPr>
          <p:nvPr/>
        </p:nvGrpSpPr>
        <p:grpSpPr bwMode="auto">
          <a:xfrm>
            <a:off x="1136650" y="2636838"/>
            <a:ext cx="7608888" cy="3240087"/>
            <a:chOff x="2381" y="3527"/>
            <a:chExt cx="7144" cy="3043"/>
          </a:xfrm>
        </p:grpSpPr>
        <p:sp>
          <p:nvSpPr>
            <p:cNvPr id="65606" name="AutoShape 70"/>
            <p:cNvSpPr>
              <a:spLocks noChangeAspect="1" noChangeArrowheads="1"/>
            </p:cNvSpPr>
            <p:nvPr/>
          </p:nvSpPr>
          <p:spPr bwMode="auto">
            <a:xfrm>
              <a:off x="2381" y="3527"/>
              <a:ext cx="7144" cy="3043"/>
            </a:xfrm>
            <a:prstGeom prst="rect">
              <a:avLst/>
            </a:prstGeom>
            <a:noFill/>
          </p:spPr>
          <p:txBody>
            <a:bodyPr/>
            <a:lstStyle/>
            <a:p>
              <a:pPr>
                <a:defRPr/>
              </a:pPr>
              <a:endParaRPr lang="ru-RU" sz="1600" dirty="0">
                <a:latin typeface="+mn-lt"/>
              </a:endParaRPr>
            </a:p>
          </p:txBody>
        </p:sp>
        <p:grpSp>
          <p:nvGrpSpPr>
            <p:cNvPr id="3" name="Group 67"/>
            <p:cNvGrpSpPr>
              <a:grpSpLocks/>
            </p:cNvGrpSpPr>
            <p:nvPr/>
          </p:nvGrpSpPr>
          <p:grpSpPr bwMode="auto">
            <a:xfrm>
              <a:off x="2940" y="3857"/>
              <a:ext cx="564" cy="538"/>
              <a:chOff x="2742" y="3857"/>
              <a:chExt cx="564" cy="538"/>
            </a:xfrm>
          </p:grpSpPr>
          <p:sp>
            <p:nvSpPr>
              <p:cNvPr id="17497" name="AutoShape 69"/>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604" name="Text Box 68"/>
              <p:cNvSpPr txBox="1">
                <a:spLocks noChangeArrowheads="1"/>
              </p:cNvSpPr>
              <p:nvPr/>
            </p:nvSpPr>
            <p:spPr bwMode="auto">
              <a:xfrm>
                <a:off x="2875" y="3909"/>
                <a:ext cx="326" cy="413"/>
              </a:xfrm>
              <a:prstGeom prst="rect">
                <a:avLst/>
              </a:prstGeom>
              <a:solidFill>
                <a:srgbClr val="FFFFFF">
                  <a:alpha val="0"/>
                </a:srgbClr>
              </a:solidFill>
              <a:ln w="9525">
                <a:noFill/>
                <a:miter lim="800000"/>
                <a:headEnd/>
                <a:tailEnd/>
              </a:ln>
            </p:spPr>
            <p:txBody>
              <a:bodyPr/>
              <a:lstStyle/>
              <a:p>
                <a:pPr eaLnBrk="0" hangingPunct="0">
                  <a:defRPr/>
                </a:pPr>
                <a:r>
                  <a:rPr lang="en-US" sz="2000">
                    <a:latin typeface="+mn-lt"/>
                    <a:ea typeface="Times New Roman" pitchFamily="18" charset="0"/>
                    <a:cs typeface="Arial" pitchFamily="34" charset="0"/>
                  </a:rPr>
                  <a:t>0</a:t>
                </a:r>
                <a:endParaRPr lang="en-US" sz="2000">
                  <a:latin typeface="+mn-lt"/>
                  <a:cs typeface="Arial" pitchFamily="34" charset="0"/>
                </a:endParaRPr>
              </a:p>
            </p:txBody>
          </p:sp>
        </p:grpSp>
        <p:grpSp>
          <p:nvGrpSpPr>
            <p:cNvPr id="4" name="Group 64"/>
            <p:cNvGrpSpPr>
              <a:grpSpLocks/>
            </p:cNvGrpSpPr>
            <p:nvPr/>
          </p:nvGrpSpPr>
          <p:grpSpPr bwMode="auto">
            <a:xfrm>
              <a:off x="3651" y="3850"/>
              <a:ext cx="564" cy="538"/>
              <a:chOff x="2742" y="3857"/>
              <a:chExt cx="564" cy="538"/>
            </a:xfrm>
          </p:grpSpPr>
          <p:sp>
            <p:nvSpPr>
              <p:cNvPr id="17495" name="AutoShape 66"/>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601" name="Text Box 65"/>
              <p:cNvSpPr txBox="1">
                <a:spLocks noChangeArrowheads="1"/>
              </p:cNvSpPr>
              <p:nvPr/>
            </p:nvSpPr>
            <p:spPr bwMode="auto">
              <a:xfrm>
                <a:off x="2875" y="3910"/>
                <a:ext cx="326" cy="410"/>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1</a:t>
                </a:r>
                <a:endParaRPr lang="en-US" sz="2000">
                  <a:latin typeface="+mn-lt"/>
                  <a:cs typeface="Arial" pitchFamily="34" charset="0"/>
                </a:endParaRPr>
              </a:p>
            </p:txBody>
          </p:sp>
        </p:grpSp>
        <p:grpSp>
          <p:nvGrpSpPr>
            <p:cNvPr id="5" name="Group 61"/>
            <p:cNvGrpSpPr>
              <a:grpSpLocks/>
            </p:cNvGrpSpPr>
            <p:nvPr/>
          </p:nvGrpSpPr>
          <p:grpSpPr bwMode="auto">
            <a:xfrm>
              <a:off x="4362" y="3849"/>
              <a:ext cx="564" cy="538"/>
              <a:chOff x="2742" y="3857"/>
              <a:chExt cx="564" cy="538"/>
            </a:xfrm>
          </p:grpSpPr>
          <p:sp>
            <p:nvSpPr>
              <p:cNvPr id="17493" name="AutoShape 63"/>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98" name="Text Box 62"/>
              <p:cNvSpPr txBox="1">
                <a:spLocks noChangeArrowheads="1"/>
              </p:cNvSpPr>
              <p:nvPr/>
            </p:nvSpPr>
            <p:spPr bwMode="auto">
              <a:xfrm>
                <a:off x="2875" y="3909"/>
                <a:ext cx="326" cy="413"/>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2</a:t>
                </a:r>
                <a:endParaRPr lang="en-US" sz="2000">
                  <a:latin typeface="+mn-lt"/>
                  <a:cs typeface="Arial" pitchFamily="34" charset="0"/>
                </a:endParaRPr>
              </a:p>
            </p:txBody>
          </p:sp>
        </p:grpSp>
        <p:grpSp>
          <p:nvGrpSpPr>
            <p:cNvPr id="6" name="Group 58"/>
            <p:cNvGrpSpPr>
              <a:grpSpLocks/>
            </p:cNvGrpSpPr>
            <p:nvPr/>
          </p:nvGrpSpPr>
          <p:grpSpPr bwMode="auto">
            <a:xfrm>
              <a:off x="5106" y="3823"/>
              <a:ext cx="564" cy="538"/>
              <a:chOff x="2742" y="3857"/>
              <a:chExt cx="564" cy="538"/>
            </a:xfrm>
          </p:grpSpPr>
          <p:sp>
            <p:nvSpPr>
              <p:cNvPr id="17491" name="AutoShape 60"/>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95" name="Text Box 59"/>
              <p:cNvSpPr txBox="1">
                <a:spLocks noChangeArrowheads="1"/>
              </p:cNvSpPr>
              <p:nvPr/>
            </p:nvSpPr>
            <p:spPr bwMode="auto">
              <a:xfrm>
                <a:off x="2874" y="3910"/>
                <a:ext cx="326" cy="410"/>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3</a:t>
                </a:r>
                <a:endParaRPr lang="en-US" sz="2000">
                  <a:latin typeface="+mn-lt"/>
                  <a:cs typeface="Arial" pitchFamily="34" charset="0"/>
                </a:endParaRPr>
              </a:p>
            </p:txBody>
          </p:sp>
        </p:grpSp>
        <p:grpSp>
          <p:nvGrpSpPr>
            <p:cNvPr id="7" name="Group 55"/>
            <p:cNvGrpSpPr>
              <a:grpSpLocks/>
            </p:cNvGrpSpPr>
            <p:nvPr/>
          </p:nvGrpSpPr>
          <p:grpSpPr bwMode="auto">
            <a:xfrm>
              <a:off x="5853" y="3823"/>
              <a:ext cx="564" cy="538"/>
              <a:chOff x="2788" y="3857"/>
              <a:chExt cx="564" cy="538"/>
            </a:xfrm>
          </p:grpSpPr>
          <p:sp>
            <p:nvSpPr>
              <p:cNvPr id="17489" name="AutoShape 57"/>
              <p:cNvSpPr>
                <a:spLocks noChangeArrowheads="1"/>
              </p:cNvSpPr>
              <p:nvPr/>
            </p:nvSpPr>
            <p:spPr bwMode="auto">
              <a:xfrm>
                <a:off x="2788"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92" name="Text Box 56"/>
              <p:cNvSpPr txBox="1">
                <a:spLocks noChangeArrowheads="1"/>
              </p:cNvSpPr>
              <p:nvPr/>
            </p:nvSpPr>
            <p:spPr bwMode="auto">
              <a:xfrm>
                <a:off x="2829" y="3910"/>
                <a:ext cx="326" cy="410"/>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4</a:t>
                </a:r>
                <a:endParaRPr lang="en-US" sz="2000">
                  <a:latin typeface="+mn-lt"/>
                  <a:cs typeface="Arial" pitchFamily="34" charset="0"/>
                </a:endParaRPr>
              </a:p>
            </p:txBody>
          </p:sp>
        </p:grpSp>
        <p:grpSp>
          <p:nvGrpSpPr>
            <p:cNvPr id="8" name="Group 52"/>
            <p:cNvGrpSpPr>
              <a:grpSpLocks/>
            </p:cNvGrpSpPr>
            <p:nvPr/>
          </p:nvGrpSpPr>
          <p:grpSpPr bwMode="auto">
            <a:xfrm>
              <a:off x="6541" y="3823"/>
              <a:ext cx="564" cy="538"/>
              <a:chOff x="2742" y="3857"/>
              <a:chExt cx="564" cy="538"/>
            </a:xfrm>
          </p:grpSpPr>
          <p:sp>
            <p:nvSpPr>
              <p:cNvPr id="17487" name="AutoShape 54"/>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89" name="Text Box 53"/>
              <p:cNvSpPr txBox="1">
                <a:spLocks noChangeArrowheads="1"/>
              </p:cNvSpPr>
              <p:nvPr/>
            </p:nvSpPr>
            <p:spPr bwMode="auto">
              <a:xfrm>
                <a:off x="2875" y="3910"/>
                <a:ext cx="326" cy="410"/>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5</a:t>
                </a:r>
                <a:endParaRPr lang="en-US" sz="2000">
                  <a:latin typeface="+mn-lt"/>
                  <a:cs typeface="Arial" pitchFamily="34" charset="0"/>
                </a:endParaRPr>
              </a:p>
            </p:txBody>
          </p:sp>
        </p:grpSp>
        <p:grpSp>
          <p:nvGrpSpPr>
            <p:cNvPr id="9" name="Group 49"/>
            <p:cNvGrpSpPr>
              <a:grpSpLocks/>
            </p:cNvGrpSpPr>
            <p:nvPr/>
          </p:nvGrpSpPr>
          <p:grpSpPr bwMode="auto">
            <a:xfrm>
              <a:off x="7311" y="3810"/>
              <a:ext cx="564" cy="538"/>
              <a:chOff x="2742" y="3857"/>
              <a:chExt cx="564" cy="538"/>
            </a:xfrm>
          </p:grpSpPr>
          <p:sp>
            <p:nvSpPr>
              <p:cNvPr id="17485" name="AutoShape 51"/>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86" name="Text Box 50"/>
              <p:cNvSpPr txBox="1">
                <a:spLocks noChangeArrowheads="1"/>
              </p:cNvSpPr>
              <p:nvPr/>
            </p:nvSpPr>
            <p:spPr bwMode="auto">
              <a:xfrm>
                <a:off x="2875" y="3909"/>
                <a:ext cx="326" cy="413"/>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6</a:t>
                </a:r>
                <a:endParaRPr lang="en-US" sz="2000">
                  <a:latin typeface="+mn-lt"/>
                  <a:cs typeface="Arial" pitchFamily="34" charset="0"/>
                </a:endParaRPr>
              </a:p>
            </p:txBody>
          </p:sp>
        </p:grpSp>
        <p:grpSp>
          <p:nvGrpSpPr>
            <p:cNvPr id="10" name="Group 46"/>
            <p:cNvGrpSpPr>
              <a:grpSpLocks/>
            </p:cNvGrpSpPr>
            <p:nvPr/>
          </p:nvGrpSpPr>
          <p:grpSpPr bwMode="auto">
            <a:xfrm>
              <a:off x="8062" y="3797"/>
              <a:ext cx="564" cy="538"/>
              <a:chOff x="2742" y="3857"/>
              <a:chExt cx="564" cy="538"/>
            </a:xfrm>
          </p:grpSpPr>
          <p:sp>
            <p:nvSpPr>
              <p:cNvPr id="17483" name="AutoShape 48"/>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83" name="Text Box 47"/>
              <p:cNvSpPr txBox="1">
                <a:spLocks noChangeArrowheads="1"/>
              </p:cNvSpPr>
              <p:nvPr/>
            </p:nvSpPr>
            <p:spPr bwMode="auto">
              <a:xfrm>
                <a:off x="2874" y="3909"/>
                <a:ext cx="326" cy="413"/>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7</a:t>
                </a:r>
                <a:endParaRPr lang="en-US" sz="2000">
                  <a:latin typeface="+mn-lt"/>
                  <a:cs typeface="Arial" pitchFamily="34" charset="0"/>
                </a:endParaRPr>
              </a:p>
            </p:txBody>
          </p:sp>
        </p:grpSp>
        <p:grpSp>
          <p:nvGrpSpPr>
            <p:cNvPr id="11" name="Group 43"/>
            <p:cNvGrpSpPr>
              <a:grpSpLocks/>
            </p:cNvGrpSpPr>
            <p:nvPr/>
          </p:nvGrpSpPr>
          <p:grpSpPr bwMode="auto">
            <a:xfrm>
              <a:off x="8788" y="3793"/>
              <a:ext cx="564" cy="538"/>
              <a:chOff x="2742" y="3857"/>
              <a:chExt cx="564" cy="538"/>
            </a:xfrm>
          </p:grpSpPr>
          <p:sp>
            <p:nvSpPr>
              <p:cNvPr id="17481" name="AutoShape 45"/>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80" name="Text Box 44"/>
              <p:cNvSpPr txBox="1">
                <a:spLocks noChangeArrowheads="1"/>
              </p:cNvSpPr>
              <p:nvPr/>
            </p:nvSpPr>
            <p:spPr bwMode="auto">
              <a:xfrm>
                <a:off x="2829" y="3909"/>
                <a:ext cx="326" cy="413"/>
              </a:xfrm>
              <a:prstGeom prst="rect">
                <a:avLst/>
              </a:prstGeom>
              <a:solidFill>
                <a:srgbClr val="FFFFFF">
                  <a:alpha val="0"/>
                </a:srgbClr>
              </a:solidFill>
              <a:ln w="9525">
                <a:noFill/>
                <a:miter lim="800000"/>
                <a:headEnd/>
                <a:tailEnd/>
              </a:ln>
            </p:spPr>
            <p:txBody>
              <a:bodyPr/>
              <a:lstStyle/>
              <a:p>
                <a:pPr algn="just" eaLnBrk="0" hangingPunct="0">
                  <a:defRPr/>
                </a:pPr>
                <a:r>
                  <a:rPr lang="en-US" sz="2000" dirty="0">
                    <a:latin typeface="+mn-lt"/>
                    <a:ea typeface="Times New Roman" pitchFamily="18" charset="0"/>
                    <a:cs typeface="Arial" pitchFamily="34" charset="0"/>
                  </a:rPr>
                  <a:t>8</a:t>
                </a:r>
                <a:endParaRPr lang="en-US" sz="2000" dirty="0">
                  <a:latin typeface="+mn-lt"/>
                  <a:cs typeface="Arial" pitchFamily="34" charset="0"/>
                </a:endParaRPr>
              </a:p>
            </p:txBody>
          </p:sp>
        </p:grpSp>
        <p:grpSp>
          <p:nvGrpSpPr>
            <p:cNvPr id="12" name="Group 40"/>
            <p:cNvGrpSpPr>
              <a:grpSpLocks/>
            </p:cNvGrpSpPr>
            <p:nvPr/>
          </p:nvGrpSpPr>
          <p:grpSpPr bwMode="auto">
            <a:xfrm>
              <a:off x="4372" y="4973"/>
              <a:ext cx="564" cy="538"/>
              <a:chOff x="2742" y="3857"/>
              <a:chExt cx="564" cy="538"/>
            </a:xfrm>
          </p:grpSpPr>
          <p:sp>
            <p:nvSpPr>
              <p:cNvPr id="17479" name="AutoShape 42"/>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77" name="Text Box 41"/>
              <p:cNvSpPr txBox="1">
                <a:spLocks noChangeArrowheads="1"/>
              </p:cNvSpPr>
              <p:nvPr/>
            </p:nvSpPr>
            <p:spPr bwMode="auto">
              <a:xfrm>
                <a:off x="2829" y="3909"/>
                <a:ext cx="326" cy="413"/>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2</a:t>
                </a:r>
                <a:endParaRPr lang="en-US" sz="2000">
                  <a:latin typeface="+mn-lt"/>
                  <a:cs typeface="Arial" pitchFamily="34" charset="0"/>
                </a:endParaRPr>
              </a:p>
            </p:txBody>
          </p:sp>
        </p:grpSp>
        <p:grpSp>
          <p:nvGrpSpPr>
            <p:cNvPr id="13" name="Group 37"/>
            <p:cNvGrpSpPr>
              <a:grpSpLocks/>
            </p:cNvGrpSpPr>
            <p:nvPr/>
          </p:nvGrpSpPr>
          <p:grpSpPr bwMode="auto">
            <a:xfrm>
              <a:off x="5835" y="4947"/>
              <a:ext cx="564" cy="538"/>
              <a:chOff x="2742" y="3857"/>
              <a:chExt cx="564" cy="538"/>
            </a:xfrm>
          </p:grpSpPr>
          <p:sp>
            <p:nvSpPr>
              <p:cNvPr id="17477" name="AutoShape 39"/>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74" name="Text Box 38"/>
              <p:cNvSpPr txBox="1">
                <a:spLocks noChangeArrowheads="1"/>
              </p:cNvSpPr>
              <p:nvPr/>
            </p:nvSpPr>
            <p:spPr bwMode="auto">
              <a:xfrm>
                <a:off x="2828" y="3909"/>
                <a:ext cx="328" cy="413"/>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4</a:t>
                </a:r>
                <a:endParaRPr lang="en-US" sz="2000">
                  <a:latin typeface="+mn-lt"/>
                  <a:cs typeface="Arial" pitchFamily="34" charset="0"/>
                </a:endParaRPr>
              </a:p>
            </p:txBody>
          </p:sp>
        </p:grpSp>
        <p:grpSp>
          <p:nvGrpSpPr>
            <p:cNvPr id="14" name="Group 34"/>
            <p:cNvGrpSpPr>
              <a:grpSpLocks/>
            </p:cNvGrpSpPr>
            <p:nvPr/>
          </p:nvGrpSpPr>
          <p:grpSpPr bwMode="auto">
            <a:xfrm>
              <a:off x="7348" y="4934"/>
              <a:ext cx="564" cy="538"/>
              <a:chOff x="2742" y="3857"/>
              <a:chExt cx="564" cy="538"/>
            </a:xfrm>
          </p:grpSpPr>
          <p:sp>
            <p:nvSpPr>
              <p:cNvPr id="65572" name="AutoShape 36"/>
              <p:cNvSpPr>
                <a:spLocks noChangeArrowheads="1"/>
              </p:cNvSpPr>
              <p:nvPr/>
            </p:nvSpPr>
            <p:spPr bwMode="auto">
              <a:xfrm>
                <a:off x="2740" y="3857"/>
                <a:ext cx="566" cy="538"/>
              </a:xfrm>
              <a:prstGeom prst="flowChartConnector">
                <a:avLst/>
              </a:prstGeom>
              <a:solidFill>
                <a:srgbClr val="FFFFFF"/>
              </a:solidFill>
              <a:ln w="9525">
                <a:solidFill>
                  <a:srgbClr val="000000"/>
                </a:solidFill>
                <a:round/>
                <a:headEnd/>
                <a:tailEnd/>
              </a:ln>
            </p:spPr>
            <p:txBody>
              <a:bodyPr/>
              <a:lstStyle/>
              <a:p>
                <a:pPr>
                  <a:defRPr/>
                </a:pPr>
                <a:endParaRPr lang="ru-RU" sz="2000">
                  <a:latin typeface="+mn-lt"/>
                </a:endParaRPr>
              </a:p>
            </p:txBody>
          </p:sp>
          <p:sp>
            <p:nvSpPr>
              <p:cNvPr id="65571" name="Text Box 35"/>
              <p:cNvSpPr txBox="1">
                <a:spLocks noChangeArrowheads="1"/>
              </p:cNvSpPr>
              <p:nvPr/>
            </p:nvSpPr>
            <p:spPr bwMode="auto">
              <a:xfrm>
                <a:off x="2828" y="3911"/>
                <a:ext cx="328" cy="413"/>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6</a:t>
                </a:r>
                <a:endParaRPr lang="en-US" sz="2000">
                  <a:latin typeface="+mn-lt"/>
                  <a:cs typeface="Arial" pitchFamily="34" charset="0"/>
                </a:endParaRPr>
              </a:p>
            </p:txBody>
          </p:sp>
        </p:grpSp>
        <p:grpSp>
          <p:nvGrpSpPr>
            <p:cNvPr id="15" name="Group 31"/>
            <p:cNvGrpSpPr>
              <a:grpSpLocks/>
            </p:cNvGrpSpPr>
            <p:nvPr/>
          </p:nvGrpSpPr>
          <p:grpSpPr bwMode="auto">
            <a:xfrm>
              <a:off x="5815" y="6032"/>
              <a:ext cx="564" cy="538"/>
              <a:chOff x="2742" y="3857"/>
              <a:chExt cx="564" cy="538"/>
            </a:xfrm>
          </p:grpSpPr>
          <p:sp>
            <p:nvSpPr>
              <p:cNvPr id="17473" name="AutoShape 33"/>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68" name="Text Box 32"/>
              <p:cNvSpPr txBox="1">
                <a:spLocks noChangeArrowheads="1"/>
              </p:cNvSpPr>
              <p:nvPr/>
            </p:nvSpPr>
            <p:spPr bwMode="auto">
              <a:xfrm>
                <a:off x="2829" y="3909"/>
                <a:ext cx="326" cy="413"/>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4</a:t>
                </a:r>
                <a:endParaRPr lang="en-US" sz="2000">
                  <a:latin typeface="+mn-lt"/>
                  <a:cs typeface="Arial" pitchFamily="34" charset="0"/>
                </a:endParaRPr>
              </a:p>
            </p:txBody>
          </p:sp>
        </p:grpSp>
        <p:cxnSp>
          <p:nvCxnSpPr>
            <p:cNvPr id="17446" name="AutoShape 30"/>
            <p:cNvCxnSpPr>
              <a:cxnSpLocks noChangeShapeType="1"/>
            </p:cNvCxnSpPr>
            <p:nvPr/>
          </p:nvCxnSpPr>
          <p:spPr bwMode="auto">
            <a:xfrm flipH="1">
              <a:off x="6085" y="4361"/>
              <a:ext cx="4" cy="638"/>
            </a:xfrm>
            <a:prstGeom prst="straightConnector1">
              <a:avLst/>
            </a:prstGeom>
            <a:noFill/>
            <a:ln w="9525">
              <a:solidFill>
                <a:srgbClr val="000000"/>
              </a:solidFill>
              <a:round/>
              <a:headEnd/>
              <a:tailEnd type="triangle" w="med" len="med"/>
            </a:ln>
          </p:spPr>
        </p:cxnSp>
        <p:cxnSp>
          <p:nvCxnSpPr>
            <p:cNvPr id="17447" name="AutoShape 29"/>
            <p:cNvCxnSpPr>
              <a:cxnSpLocks noChangeShapeType="1"/>
            </p:cNvCxnSpPr>
            <p:nvPr/>
          </p:nvCxnSpPr>
          <p:spPr bwMode="auto">
            <a:xfrm>
              <a:off x="7593" y="4348"/>
              <a:ext cx="5" cy="638"/>
            </a:xfrm>
            <a:prstGeom prst="straightConnector1">
              <a:avLst/>
            </a:prstGeom>
            <a:noFill/>
            <a:ln w="9525">
              <a:solidFill>
                <a:srgbClr val="000000"/>
              </a:solidFill>
              <a:round/>
              <a:headEnd/>
              <a:tailEnd type="triangle" w="med" len="med"/>
            </a:ln>
          </p:spPr>
        </p:cxnSp>
        <p:cxnSp>
          <p:nvCxnSpPr>
            <p:cNvPr id="17448" name="AutoShape 28"/>
            <p:cNvCxnSpPr>
              <a:cxnSpLocks noChangeShapeType="1"/>
            </p:cNvCxnSpPr>
            <p:nvPr/>
          </p:nvCxnSpPr>
          <p:spPr bwMode="auto">
            <a:xfrm>
              <a:off x="4644" y="4387"/>
              <a:ext cx="10" cy="586"/>
            </a:xfrm>
            <a:prstGeom prst="straightConnector1">
              <a:avLst/>
            </a:prstGeom>
            <a:noFill/>
            <a:ln w="9525">
              <a:solidFill>
                <a:srgbClr val="000000"/>
              </a:solidFill>
              <a:round/>
              <a:headEnd/>
              <a:tailEnd type="triangle" w="med" len="med"/>
            </a:ln>
          </p:spPr>
        </p:cxnSp>
        <p:cxnSp>
          <p:nvCxnSpPr>
            <p:cNvPr id="17449" name="AutoShape 27"/>
            <p:cNvCxnSpPr>
              <a:cxnSpLocks noChangeShapeType="1"/>
            </p:cNvCxnSpPr>
            <p:nvPr/>
          </p:nvCxnSpPr>
          <p:spPr bwMode="auto">
            <a:xfrm flipH="1">
              <a:off x="4853" y="4361"/>
              <a:ext cx="535" cy="691"/>
            </a:xfrm>
            <a:prstGeom prst="straightConnector1">
              <a:avLst/>
            </a:prstGeom>
            <a:noFill/>
            <a:ln w="9525">
              <a:solidFill>
                <a:srgbClr val="000000"/>
              </a:solidFill>
              <a:round/>
              <a:headEnd/>
              <a:tailEnd type="triangle" w="med" len="med"/>
            </a:ln>
          </p:spPr>
        </p:cxnSp>
        <p:cxnSp>
          <p:nvCxnSpPr>
            <p:cNvPr id="17450" name="AutoShape 26"/>
            <p:cNvCxnSpPr>
              <a:cxnSpLocks noChangeShapeType="1"/>
            </p:cNvCxnSpPr>
            <p:nvPr/>
          </p:nvCxnSpPr>
          <p:spPr bwMode="auto">
            <a:xfrm>
              <a:off x="3933" y="4388"/>
              <a:ext cx="522" cy="664"/>
            </a:xfrm>
            <a:prstGeom prst="straightConnector1">
              <a:avLst/>
            </a:prstGeom>
            <a:noFill/>
            <a:ln w="9525">
              <a:solidFill>
                <a:srgbClr val="000000"/>
              </a:solidFill>
              <a:round/>
              <a:headEnd/>
              <a:tailEnd type="triangle" w="med" len="med"/>
            </a:ln>
          </p:spPr>
        </p:cxnSp>
        <p:cxnSp>
          <p:nvCxnSpPr>
            <p:cNvPr id="17451" name="AutoShape 25"/>
            <p:cNvCxnSpPr>
              <a:cxnSpLocks noChangeShapeType="1"/>
            </p:cNvCxnSpPr>
            <p:nvPr/>
          </p:nvCxnSpPr>
          <p:spPr bwMode="auto">
            <a:xfrm>
              <a:off x="5388" y="4361"/>
              <a:ext cx="530" cy="665"/>
            </a:xfrm>
            <a:prstGeom prst="straightConnector1">
              <a:avLst/>
            </a:prstGeom>
            <a:noFill/>
            <a:ln w="9525">
              <a:solidFill>
                <a:srgbClr val="000000"/>
              </a:solidFill>
              <a:round/>
              <a:headEnd/>
              <a:tailEnd type="triangle" w="med" len="med"/>
            </a:ln>
          </p:spPr>
        </p:cxnSp>
        <p:cxnSp>
          <p:nvCxnSpPr>
            <p:cNvPr id="17452" name="AutoShape 24"/>
            <p:cNvCxnSpPr>
              <a:cxnSpLocks noChangeShapeType="1"/>
            </p:cNvCxnSpPr>
            <p:nvPr/>
          </p:nvCxnSpPr>
          <p:spPr bwMode="auto">
            <a:xfrm flipH="1">
              <a:off x="6316" y="4361"/>
              <a:ext cx="507" cy="665"/>
            </a:xfrm>
            <a:prstGeom prst="straightConnector1">
              <a:avLst/>
            </a:prstGeom>
            <a:noFill/>
            <a:ln w="9525">
              <a:solidFill>
                <a:srgbClr val="000000"/>
              </a:solidFill>
              <a:round/>
              <a:headEnd/>
              <a:tailEnd type="triangle" w="med" len="med"/>
            </a:ln>
          </p:spPr>
        </p:cxnSp>
        <p:cxnSp>
          <p:nvCxnSpPr>
            <p:cNvPr id="17453" name="AutoShape 23"/>
            <p:cNvCxnSpPr>
              <a:cxnSpLocks noChangeShapeType="1"/>
            </p:cNvCxnSpPr>
            <p:nvPr/>
          </p:nvCxnSpPr>
          <p:spPr bwMode="auto">
            <a:xfrm>
              <a:off x="6823" y="4361"/>
              <a:ext cx="608" cy="652"/>
            </a:xfrm>
            <a:prstGeom prst="straightConnector1">
              <a:avLst/>
            </a:prstGeom>
            <a:noFill/>
            <a:ln w="9525">
              <a:solidFill>
                <a:srgbClr val="000000"/>
              </a:solidFill>
              <a:round/>
              <a:headEnd/>
              <a:tailEnd type="triangle" w="med" len="med"/>
            </a:ln>
          </p:spPr>
        </p:cxnSp>
        <p:cxnSp>
          <p:nvCxnSpPr>
            <p:cNvPr id="17454" name="AutoShape 22"/>
            <p:cNvCxnSpPr>
              <a:cxnSpLocks noChangeShapeType="1"/>
            </p:cNvCxnSpPr>
            <p:nvPr/>
          </p:nvCxnSpPr>
          <p:spPr bwMode="auto">
            <a:xfrm flipH="1">
              <a:off x="7829" y="4335"/>
              <a:ext cx="515" cy="678"/>
            </a:xfrm>
            <a:prstGeom prst="straightConnector1">
              <a:avLst/>
            </a:prstGeom>
            <a:noFill/>
            <a:ln w="9525">
              <a:solidFill>
                <a:srgbClr val="000000"/>
              </a:solidFill>
              <a:round/>
              <a:headEnd/>
              <a:tailEnd type="triangle" w="med" len="med"/>
            </a:ln>
          </p:spPr>
        </p:cxnSp>
        <p:cxnSp>
          <p:nvCxnSpPr>
            <p:cNvPr id="17455" name="AutoShape 21"/>
            <p:cNvCxnSpPr>
              <a:cxnSpLocks noChangeShapeType="1"/>
            </p:cNvCxnSpPr>
            <p:nvPr/>
          </p:nvCxnSpPr>
          <p:spPr bwMode="auto">
            <a:xfrm flipH="1">
              <a:off x="6296" y="5472"/>
              <a:ext cx="1334" cy="639"/>
            </a:xfrm>
            <a:prstGeom prst="straightConnector1">
              <a:avLst/>
            </a:prstGeom>
            <a:noFill/>
            <a:ln w="9525">
              <a:solidFill>
                <a:srgbClr val="000000"/>
              </a:solidFill>
              <a:round/>
              <a:headEnd/>
              <a:tailEnd type="triangle" w="med" len="med"/>
            </a:ln>
          </p:spPr>
        </p:cxnSp>
        <p:cxnSp>
          <p:nvCxnSpPr>
            <p:cNvPr id="17456" name="AutoShape 20"/>
            <p:cNvCxnSpPr>
              <a:cxnSpLocks noChangeShapeType="1"/>
            </p:cNvCxnSpPr>
            <p:nvPr/>
          </p:nvCxnSpPr>
          <p:spPr bwMode="auto">
            <a:xfrm>
              <a:off x="4654" y="5511"/>
              <a:ext cx="1244" cy="600"/>
            </a:xfrm>
            <a:prstGeom prst="straightConnector1">
              <a:avLst/>
            </a:prstGeom>
            <a:noFill/>
            <a:ln w="9525">
              <a:solidFill>
                <a:srgbClr val="000000"/>
              </a:solidFill>
              <a:round/>
              <a:headEnd/>
              <a:tailEnd type="triangle" w="med" len="med"/>
            </a:ln>
          </p:spPr>
        </p:cxnSp>
        <p:cxnSp>
          <p:nvCxnSpPr>
            <p:cNvPr id="17457" name="AutoShape 19"/>
            <p:cNvCxnSpPr>
              <a:cxnSpLocks noChangeShapeType="1"/>
            </p:cNvCxnSpPr>
            <p:nvPr/>
          </p:nvCxnSpPr>
          <p:spPr bwMode="auto">
            <a:xfrm flipH="1">
              <a:off x="6097" y="5485"/>
              <a:ext cx="20" cy="547"/>
            </a:xfrm>
            <a:prstGeom prst="straightConnector1">
              <a:avLst/>
            </a:prstGeom>
            <a:noFill/>
            <a:ln w="9525">
              <a:solidFill>
                <a:srgbClr val="000000"/>
              </a:solidFill>
              <a:round/>
              <a:headEnd/>
              <a:tailEnd type="triangle" w="med" len="med"/>
            </a:ln>
          </p:spPr>
        </p:cxnSp>
        <p:sp>
          <p:nvSpPr>
            <p:cNvPr id="65554" name="Text Box 18"/>
            <p:cNvSpPr txBox="1">
              <a:spLocks noChangeArrowheads="1"/>
            </p:cNvSpPr>
            <p:nvPr/>
          </p:nvSpPr>
          <p:spPr bwMode="auto">
            <a:xfrm>
              <a:off x="2427" y="3928"/>
              <a:ext cx="704" cy="411"/>
            </a:xfrm>
            <a:prstGeom prst="rect">
              <a:avLst/>
            </a:prstGeom>
            <a:noFill/>
            <a:ln w="9525">
              <a:noFill/>
              <a:miter lim="800000"/>
              <a:headEnd type="none" w="sm" len="sm"/>
              <a:tailEnd type="none" w="sm" len="sm"/>
            </a:ln>
          </p:spPr>
          <p:txBody>
            <a:bodyPr/>
            <a:lstStyle/>
            <a:p>
              <a:pPr algn="just" eaLnBrk="0" hangingPunct="0">
                <a:defRPr/>
              </a:pPr>
              <a:r>
                <a:rPr lang="en-US" sz="2000" i="1" dirty="0">
                  <a:latin typeface="+mn-lt"/>
                  <a:ea typeface="Times New Roman" pitchFamily="18" charset="0"/>
                  <a:cs typeface="Arial" pitchFamily="34" charset="0"/>
                </a:rPr>
                <a:t>l</a:t>
              </a:r>
              <a:r>
                <a:rPr lang="en-US" sz="2000" dirty="0">
                  <a:latin typeface="+mn-lt"/>
                  <a:ea typeface="Times New Roman" pitchFamily="18" charset="0"/>
                  <a:cs typeface="Arial" pitchFamily="34" charset="0"/>
                  <a:sym typeface="Symbol" pitchFamily="18" charset="2"/>
                </a:rPr>
                <a:t></a:t>
              </a:r>
              <a:r>
                <a:rPr lang="en-US" sz="2000" dirty="0">
                  <a:latin typeface="+mn-lt"/>
                  <a:ea typeface="Times New Roman" pitchFamily="18" charset="0"/>
                  <a:cs typeface="Arial" pitchFamily="34" charset="0"/>
                </a:rPr>
                <a:t>0</a:t>
              </a:r>
              <a:endParaRPr lang="en-US" sz="2000" dirty="0">
                <a:latin typeface="+mn-lt"/>
                <a:ea typeface="Times New Roman" pitchFamily="18" charset="0"/>
                <a:cs typeface="Arial" pitchFamily="34" charset="0"/>
                <a:sym typeface="Symbol" pitchFamily="18" charset="2"/>
              </a:endParaRPr>
            </a:p>
          </p:txBody>
        </p:sp>
        <p:sp>
          <p:nvSpPr>
            <p:cNvPr id="65553" name="Text Box 17"/>
            <p:cNvSpPr txBox="1">
              <a:spLocks noChangeArrowheads="1"/>
            </p:cNvSpPr>
            <p:nvPr/>
          </p:nvSpPr>
          <p:spPr bwMode="auto">
            <a:xfrm>
              <a:off x="2381" y="5037"/>
              <a:ext cx="704" cy="410"/>
            </a:xfrm>
            <a:prstGeom prst="rect">
              <a:avLst/>
            </a:prstGeom>
            <a:noFill/>
            <a:ln w="9525">
              <a:noFill/>
              <a:miter lim="800000"/>
              <a:headEnd type="none" w="sm" len="sm"/>
              <a:tailEnd type="none" w="sm" len="sm"/>
            </a:ln>
          </p:spPr>
          <p:txBody>
            <a:bodyPr/>
            <a:lstStyle/>
            <a:p>
              <a:pPr algn="just" eaLnBrk="0" hangingPunct="0">
                <a:defRPr/>
              </a:pPr>
              <a:r>
                <a:rPr lang="en-US" sz="2000" i="1">
                  <a:latin typeface="+mn-lt"/>
                  <a:ea typeface="Times New Roman" pitchFamily="18" charset="0"/>
                  <a:cs typeface="Arial" pitchFamily="34" charset="0"/>
                </a:rPr>
                <a:t>l</a:t>
              </a:r>
              <a:r>
                <a:rPr lang="en-US" sz="2000">
                  <a:latin typeface="+mn-lt"/>
                  <a:ea typeface="Times New Roman" pitchFamily="18" charset="0"/>
                  <a:cs typeface="Arial" pitchFamily="34" charset="0"/>
                  <a:sym typeface="Symbol" pitchFamily="18" charset="2"/>
                </a:rPr>
                <a:t></a:t>
              </a:r>
              <a:r>
                <a:rPr lang="en-US" sz="2000">
                  <a:latin typeface="+mn-lt"/>
                  <a:ea typeface="Times New Roman" pitchFamily="18" charset="0"/>
                  <a:cs typeface="Arial" pitchFamily="34" charset="0"/>
                </a:rPr>
                <a:t>1</a:t>
              </a:r>
              <a:endParaRPr lang="en-US" sz="2000">
                <a:latin typeface="+mn-lt"/>
                <a:ea typeface="Times New Roman" pitchFamily="18" charset="0"/>
                <a:cs typeface="Arial" pitchFamily="34" charset="0"/>
                <a:sym typeface="Symbol" pitchFamily="18" charset="2"/>
              </a:endParaRPr>
            </a:p>
          </p:txBody>
        </p:sp>
        <p:sp>
          <p:nvSpPr>
            <p:cNvPr id="65552" name="Text Box 16"/>
            <p:cNvSpPr txBox="1">
              <a:spLocks noChangeArrowheads="1"/>
            </p:cNvSpPr>
            <p:nvPr/>
          </p:nvSpPr>
          <p:spPr bwMode="auto">
            <a:xfrm>
              <a:off x="2381" y="6111"/>
              <a:ext cx="704" cy="411"/>
            </a:xfrm>
            <a:prstGeom prst="rect">
              <a:avLst/>
            </a:prstGeom>
            <a:noFill/>
            <a:ln w="9525">
              <a:noFill/>
              <a:miter lim="800000"/>
              <a:headEnd type="none" w="sm" len="sm"/>
              <a:tailEnd type="none" w="sm" len="sm"/>
            </a:ln>
          </p:spPr>
          <p:txBody>
            <a:bodyPr/>
            <a:lstStyle/>
            <a:p>
              <a:pPr algn="just" eaLnBrk="0" hangingPunct="0">
                <a:defRPr/>
              </a:pPr>
              <a:r>
                <a:rPr lang="en-US" sz="2000" i="1">
                  <a:latin typeface="+mn-lt"/>
                  <a:ea typeface="Times New Roman" pitchFamily="18" charset="0"/>
                  <a:cs typeface="Arial" pitchFamily="34" charset="0"/>
                </a:rPr>
                <a:t>l</a:t>
              </a:r>
              <a:r>
                <a:rPr lang="en-US" sz="2000">
                  <a:latin typeface="+mn-lt"/>
                  <a:ea typeface="Times New Roman" pitchFamily="18" charset="0"/>
                  <a:cs typeface="Arial" pitchFamily="34" charset="0"/>
                  <a:sym typeface="Symbol" pitchFamily="18" charset="2"/>
                </a:rPr>
                <a:t></a:t>
              </a:r>
              <a:r>
                <a:rPr lang="en-US" sz="2000">
                  <a:latin typeface="+mn-lt"/>
                  <a:ea typeface="Times New Roman" pitchFamily="18" charset="0"/>
                  <a:cs typeface="Arial" pitchFamily="34" charset="0"/>
                </a:rPr>
                <a:t>2</a:t>
              </a:r>
              <a:endParaRPr lang="en-US" sz="2000">
                <a:latin typeface="+mn-lt"/>
                <a:ea typeface="Times New Roman" pitchFamily="18" charset="0"/>
                <a:cs typeface="Arial" pitchFamily="34" charset="0"/>
                <a:sym typeface="Symbol" pitchFamily="18" charset="2"/>
              </a:endParaRPr>
            </a:p>
          </p:txBody>
        </p:sp>
        <p:grpSp>
          <p:nvGrpSpPr>
            <p:cNvPr id="16" name="Group 13"/>
            <p:cNvGrpSpPr>
              <a:grpSpLocks/>
            </p:cNvGrpSpPr>
            <p:nvPr/>
          </p:nvGrpSpPr>
          <p:grpSpPr bwMode="auto">
            <a:xfrm>
              <a:off x="2941" y="4947"/>
              <a:ext cx="564" cy="538"/>
              <a:chOff x="2742" y="3857"/>
              <a:chExt cx="564" cy="538"/>
            </a:xfrm>
          </p:grpSpPr>
          <p:sp>
            <p:nvSpPr>
              <p:cNvPr id="17471" name="AutoShape 15"/>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50" name="Text Box 14"/>
              <p:cNvSpPr txBox="1">
                <a:spLocks noChangeArrowheads="1"/>
              </p:cNvSpPr>
              <p:nvPr/>
            </p:nvSpPr>
            <p:spPr bwMode="auto">
              <a:xfrm>
                <a:off x="2829" y="3909"/>
                <a:ext cx="326" cy="413"/>
              </a:xfrm>
              <a:prstGeom prst="rect">
                <a:avLst/>
              </a:prstGeom>
              <a:solidFill>
                <a:srgbClr val="FFFFFF">
                  <a:alpha val="0"/>
                </a:srgbClr>
              </a:solidFill>
              <a:ln w="9525">
                <a:noFill/>
                <a:miter lim="800000"/>
                <a:headEnd/>
                <a:tailEnd/>
              </a:ln>
            </p:spPr>
            <p:txBody>
              <a:bodyPr/>
              <a:lstStyle/>
              <a:p>
                <a:pPr eaLnBrk="0" hangingPunct="0">
                  <a:defRPr/>
                </a:pPr>
                <a:r>
                  <a:rPr lang="en-US" sz="2000">
                    <a:latin typeface="+mn-lt"/>
                    <a:ea typeface="Times New Roman" pitchFamily="18" charset="0"/>
                    <a:cs typeface="Arial" pitchFamily="34" charset="0"/>
                  </a:rPr>
                  <a:t>0</a:t>
                </a:r>
                <a:endParaRPr lang="en-US" sz="2000">
                  <a:latin typeface="+mn-lt"/>
                  <a:cs typeface="Arial" pitchFamily="34" charset="0"/>
                </a:endParaRPr>
              </a:p>
            </p:txBody>
          </p:sp>
        </p:grpSp>
        <p:grpSp>
          <p:nvGrpSpPr>
            <p:cNvPr id="17" name="Group 10"/>
            <p:cNvGrpSpPr>
              <a:grpSpLocks/>
            </p:cNvGrpSpPr>
            <p:nvPr/>
          </p:nvGrpSpPr>
          <p:grpSpPr bwMode="auto">
            <a:xfrm>
              <a:off x="2938" y="6024"/>
              <a:ext cx="564" cy="538"/>
              <a:chOff x="2742" y="3857"/>
              <a:chExt cx="564" cy="538"/>
            </a:xfrm>
          </p:grpSpPr>
          <p:sp>
            <p:nvSpPr>
              <p:cNvPr id="17469" name="AutoShape 12"/>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47" name="Text Box 11"/>
              <p:cNvSpPr txBox="1">
                <a:spLocks noChangeArrowheads="1"/>
              </p:cNvSpPr>
              <p:nvPr/>
            </p:nvSpPr>
            <p:spPr bwMode="auto">
              <a:xfrm>
                <a:off x="2829" y="3911"/>
                <a:ext cx="326" cy="413"/>
              </a:xfrm>
              <a:prstGeom prst="rect">
                <a:avLst/>
              </a:prstGeom>
              <a:solidFill>
                <a:srgbClr val="FFFFFF">
                  <a:alpha val="0"/>
                </a:srgbClr>
              </a:solidFill>
              <a:ln w="9525">
                <a:noFill/>
                <a:miter lim="800000"/>
                <a:headEnd/>
                <a:tailEnd/>
              </a:ln>
            </p:spPr>
            <p:txBody>
              <a:bodyPr/>
              <a:lstStyle/>
              <a:p>
                <a:pPr eaLnBrk="0" hangingPunct="0">
                  <a:defRPr/>
                </a:pPr>
                <a:r>
                  <a:rPr lang="en-US" sz="2000">
                    <a:latin typeface="+mn-lt"/>
                    <a:ea typeface="Times New Roman" pitchFamily="18" charset="0"/>
                    <a:cs typeface="Arial" pitchFamily="34" charset="0"/>
                  </a:rPr>
                  <a:t>0</a:t>
                </a:r>
                <a:endParaRPr lang="en-US" sz="2000">
                  <a:latin typeface="+mn-lt"/>
                  <a:cs typeface="Arial" pitchFamily="34" charset="0"/>
                </a:endParaRPr>
              </a:p>
            </p:txBody>
          </p:sp>
        </p:grpSp>
        <p:grpSp>
          <p:nvGrpSpPr>
            <p:cNvPr id="18" name="Group 7"/>
            <p:cNvGrpSpPr>
              <a:grpSpLocks/>
            </p:cNvGrpSpPr>
            <p:nvPr/>
          </p:nvGrpSpPr>
          <p:grpSpPr bwMode="auto">
            <a:xfrm>
              <a:off x="8790" y="4906"/>
              <a:ext cx="564" cy="538"/>
              <a:chOff x="2742" y="3857"/>
              <a:chExt cx="564" cy="538"/>
            </a:xfrm>
          </p:grpSpPr>
          <p:sp>
            <p:nvSpPr>
              <p:cNvPr id="17467" name="AutoShape 9"/>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44" name="Text Box 8"/>
              <p:cNvSpPr txBox="1">
                <a:spLocks noChangeArrowheads="1"/>
              </p:cNvSpPr>
              <p:nvPr/>
            </p:nvSpPr>
            <p:spPr bwMode="auto">
              <a:xfrm>
                <a:off x="2829" y="3909"/>
                <a:ext cx="326" cy="413"/>
              </a:xfrm>
              <a:prstGeom prst="rect">
                <a:avLst/>
              </a:prstGeom>
              <a:solidFill>
                <a:srgbClr val="FFFFFF">
                  <a:alpha val="0"/>
                </a:srgbClr>
              </a:solidFill>
              <a:ln w="9525">
                <a:noFill/>
                <a:miter lim="800000"/>
                <a:headEnd/>
                <a:tailEnd/>
              </a:ln>
            </p:spPr>
            <p:txBody>
              <a:bodyPr/>
              <a:lstStyle/>
              <a:p>
                <a:pPr algn="just" eaLnBrk="0" hangingPunct="0">
                  <a:defRPr/>
                </a:pPr>
                <a:r>
                  <a:rPr lang="en-US" sz="2000" dirty="0">
                    <a:latin typeface="+mn-lt"/>
                    <a:ea typeface="Times New Roman" pitchFamily="18" charset="0"/>
                    <a:cs typeface="Arial" pitchFamily="34" charset="0"/>
                  </a:rPr>
                  <a:t>8</a:t>
                </a:r>
                <a:endParaRPr lang="en-US" sz="2000" dirty="0">
                  <a:latin typeface="+mn-lt"/>
                  <a:cs typeface="Arial" pitchFamily="34" charset="0"/>
                </a:endParaRPr>
              </a:p>
            </p:txBody>
          </p:sp>
        </p:grpSp>
        <p:grpSp>
          <p:nvGrpSpPr>
            <p:cNvPr id="19" name="Group 4"/>
            <p:cNvGrpSpPr>
              <a:grpSpLocks/>
            </p:cNvGrpSpPr>
            <p:nvPr/>
          </p:nvGrpSpPr>
          <p:grpSpPr bwMode="auto">
            <a:xfrm>
              <a:off x="8799" y="6028"/>
              <a:ext cx="564" cy="538"/>
              <a:chOff x="2742" y="3857"/>
              <a:chExt cx="564" cy="538"/>
            </a:xfrm>
          </p:grpSpPr>
          <p:sp>
            <p:nvSpPr>
              <p:cNvPr id="17465" name="AutoShape 6"/>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65541" name="Text Box 5"/>
              <p:cNvSpPr txBox="1">
                <a:spLocks noChangeArrowheads="1"/>
              </p:cNvSpPr>
              <p:nvPr/>
            </p:nvSpPr>
            <p:spPr bwMode="auto">
              <a:xfrm>
                <a:off x="2829" y="3907"/>
                <a:ext cx="326" cy="413"/>
              </a:xfrm>
              <a:prstGeom prst="rect">
                <a:avLst/>
              </a:prstGeom>
              <a:solidFill>
                <a:srgbClr val="FFFFFF">
                  <a:alpha val="0"/>
                </a:srgbClr>
              </a:solidFill>
              <a:ln w="9525">
                <a:noFill/>
                <a:miter lim="800000"/>
                <a:headEnd/>
                <a:tailEnd/>
              </a:ln>
            </p:spPr>
            <p:txBody>
              <a:bodyPr/>
              <a:lstStyle/>
              <a:p>
                <a:pPr algn="just" eaLnBrk="0" hangingPunct="0">
                  <a:defRPr/>
                </a:pPr>
                <a:r>
                  <a:rPr lang="en-US" sz="2000" dirty="0">
                    <a:latin typeface="+mn-lt"/>
                    <a:ea typeface="Times New Roman" pitchFamily="18" charset="0"/>
                    <a:cs typeface="Arial" pitchFamily="34" charset="0"/>
                  </a:rPr>
                  <a:t>8</a:t>
                </a:r>
                <a:endParaRPr lang="en-US" sz="2000" dirty="0">
                  <a:latin typeface="+mn-lt"/>
                  <a:cs typeface="Arial" pitchFamily="34" charset="0"/>
                </a:endParaRPr>
              </a:p>
            </p:txBody>
          </p:sp>
        </p:grpSp>
      </p:grpSp>
      <p:sp>
        <p:nvSpPr>
          <p:cNvPr id="91" name="Дата 90"/>
          <p:cNvSpPr>
            <a:spLocks noGrp="1"/>
          </p:cNvSpPr>
          <p:nvPr>
            <p:ph type="dt" sz="half" idx="10"/>
          </p:nvPr>
        </p:nvSpPr>
        <p:spPr/>
        <p:txBody>
          <a:bodyPr/>
          <a:lstStyle/>
          <a:p>
            <a:pPr>
              <a:defRPr/>
            </a:pPr>
            <a:r>
              <a:rPr lang="en-US" dirty="0" smtClean="0"/>
              <a:t>N. Novgorod, 2014.</a:t>
            </a:r>
            <a:endParaRPr lang="ru-RU" dirty="0"/>
          </a:p>
        </p:txBody>
      </p:sp>
      <p:sp>
        <p:nvSpPr>
          <p:cNvPr id="92" name="Номер слайда 91"/>
          <p:cNvSpPr>
            <a:spLocks noGrp="1"/>
          </p:cNvSpPr>
          <p:nvPr>
            <p:ph type="sldNum" sz="quarter" idx="12"/>
          </p:nvPr>
        </p:nvSpPr>
        <p:spPr/>
        <p:txBody>
          <a:bodyPr/>
          <a:lstStyle/>
          <a:p>
            <a:pPr>
              <a:defRPr/>
            </a:pPr>
            <a:fld id="{4934E5F4-6405-42E1-9C1C-B05AB0513A99}" type="slidenum">
              <a:rPr lang="ru-RU" smtClean="0"/>
              <a:pPr>
                <a:defRPr/>
              </a:pPr>
              <a:t>50</a:t>
            </a:fld>
            <a:endParaRPr lang="ru-RU" dirty="0"/>
          </a:p>
        </p:txBody>
      </p:sp>
      <p:sp>
        <p:nvSpPr>
          <p:cNvPr id="93" name="Нижний колонтитул 92"/>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Заголовок 1"/>
          <p:cNvSpPr>
            <a:spLocks noGrp="1"/>
          </p:cNvSpPr>
          <p:nvPr>
            <p:ph type="title" idx="4294967295"/>
          </p:nvPr>
        </p:nvSpPr>
        <p:spPr/>
        <p:txBody>
          <a:bodyPr/>
          <a:lstStyle/>
          <a:p>
            <a:r>
              <a:rPr lang="en-US" sz="2800" dirty="0"/>
              <a:t>Parallelization of reduction method</a:t>
            </a:r>
            <a:endParaRPr lang="ru-RU" sz="2800" dirty="0" smtClean="0"/>
          </a:p>
        </p:txBody>
      </p:sp>
      <p:sp>
        <p:nvSpPr>
          <p:cNvPr id="18438" name="Rectangle 5"/>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8439" name="Rectangle 6"/>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18440" name="Rectangle 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8441" name="Rectangle 9"/>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18442" name="Содержимое 2"/>
          <p:cNvSpPr>
            <a:spLocks noGrp="1"/>
          </p:cNvSpPr>
          <p:nvPr>
            <p:ph idx="4294967295"/>
          </p:nvPr>
        </p:nvSpPr>
        <p:spPr>
          <a:xfrm>
            <a:off x="495300" y="1196975"/>
            <a:ext cx="9137650" cy="4968875"/>
          </a:xfrm>
        </p:spPr>
        <p:txBody>
          <a:bodyPr/>
          <a:lstStyle/>
          <a:p>
            <a:r>
              <a:rPr lang="en-US" sz="2000" dirty="0" smtClean="0"/>
              <a:t>At the first step of the backward phase the values of the variables </a:t>
            </a:r>
            <a:r>
              <a:rPr lang="en-US" sz="2000" i="1" dirty="0" smtClean="0"/>
              <a:t>x</a:t>
            </a:r>
            <a:r>
              <a:rPr lang="ru-RU" sz="2000" baseline="-25000" dirty="0" smtClean="0"/>
              <a:t>2</a:t>
            </a:r>
            <a:r>
              <a:rPr lang="ru-RU" sz="2000" dirty="0" smtClean="0"/>
              <a:t>, </a:t>
            </a:r>
            <a:r>
              <a:rPr lang="en-US" sz="2000" i="1" dirty="0" smtClean="0"/>
              <a:t>x</a:t>
            </a:r>
            <a:r>
              <a:rPr lang="ru-RU" sz="2000" baseline="-25000" dirty="0" smtClean="0"/>
              <a:t>6</a:t>
            </a:r>
            <a:r>
              <a:rPr lang="en-US" sz="2000" dirty="0"/>
              <a:t> </a:t>
            </a:r>
            <a:r>
              <a:rPr lang="en-US" sz="2000" dirty="0" smtClean="0"/>
              <a:t>could </a:t>
            </a:r>
            <a:r>
              <a:rPr lang="en-US" sz="2000" dirty="0"/>
              <a:t>be calculated in </a:t>
            </a:r>
            <a:r>
              <a:rPr lang="en-US" sz="2000" dirty="0" smtClean="0"/>
              <a:t>parallel, at the second one – the values of </a:t>
            </a:r>
            <a:r>
              <a:rPr lang="en-US" sz="2000" i="1" dirty="0" smtClean="0"/>
              <a:t>x</a:t>
            </a:r>
            <a:r>
              <a:rPr lang="ru-RU" sz="2000" baseline="-25000" dirty="0" smtClean="0"/>
              <a:t>1</a:t>
            </a:r>
            <a:r>
              <a:rPr lang="ru-RU" sz="2000" dirty="0" smtClean="0"/>
              <a:t>, </a:t>
            </a:r>
            <a:r>
              <a:rPr lang="en-US" sz="2000" i="1" dirty="0" smtClean="0"/>
              <a:t>x</a:t>
            </a:r>
            <a:r>
              <a:rPr lang="ru-RU" sz="2000" baseline="-25000" dirty="0" smtClean="0"/>
              <a:t>3</a:t>
            </a:r>
            <a:r>
              <a:rPr lang="ru-RU" sz="2000" dirty="0" smtClean="0"/>
              <a:t>,</a:t>
            </a:r>
            <a:r>
              <a:rPr lang="ru-RU" sz="2000" i="1" dirty="0" smtClean="0"/>
              <a:t> </a:t>
            </a:r>
            <a:r>
              <a:rPr lang="en-US" sz="2000" i="1" dirty="0" smtClean="0"/>
              <a:t>x</a:t>
            </a:r>
            <a:r>
              <a:rPr lang="ru-RU" sz="2000" baseline="-25000" dirty="0" smtClean="0"/>
              <a:t>5</a:t>
            </a:r>
            <a:r>
              <a:rPr lang="ru-RU" sz="2000" dirty="0" smtClean="0"/>
              <a:t>,</a:t>
            </a:r>
            <a:r>
              <a:rPr lang="ru-RU" sz="2000" i="1" dirty="0" smtClean="0"/>
              <a:t> </a:t>
            </a:r>
            <a:r>
              <a:rPr lang="en-US" sz="2000" i="1" dirty="0" smtClean="0"/>
              <a:t>x</a:t>
            </a:r>
            <a:r>
              <a:rPr lang="ru-RU" sz="2000" baseline="-25000" dirty="0" smtClean="0"/>
              <a:t>7</a:t>
            </a:r>
            <a:r>
              <a:rPr lang="ru-RU" sz="2000" dirty="0" smtClean="0"/>
              <a:t>.</a:t>
            </a:r>
          </a:p>
        </p:txBody>
      </p:sp>
      <p:sp>
        <p:nvSpPr>
          <p:cNvPr id="18443" name="Rectangle 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8444" name="Rectangle 4"/>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18445" name="Rectangle 6"/>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18446" name="Rectangle 8"/>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18447" name="Rectangle 10"/>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8448" name="Rectangle 12"/>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8449" name="Rectangle 14"/>
          <p:cNvSpPr>
            <a:spLocks noChangeArrowheads="1"/>
          </p:cNvSpPr>
          <p:nvPr/>
        </p:nvSpPr>
        <p:spPr bwMode="auto">
          <a:xfrm>
            <a:off x="0" y="0"/>
            <a:ext cx="9906000" cy="457200"/>
          </a:xfrm>
          <a:prstGeom prst="rect">
            <a:avLst/>
          </a:prstGeom>
          <a:noFill/>
          <a:ln w="9525">
            <a:noFill/>
            <a:miter lim="800000"/>
            <a:headEnd/>
            <a:tailEnd/>
          </a:ln>
        </p:spPr>
        <p:txBody>
          <a:bodyPr wrap="none" anchor="ctr">
            <a:spAutoFit/>
          </a:bodyPr>
          <a:lstStyle/>
          <a:p>
            <a:endParaRPr lang="ru-RU"/>
          </a:p>
        </p:txBody>
      </p:sp>
      <p:sp>
        <p:nvSpPr>
          <p:cNvPr id="18450" name="Rectangle 19"/>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18451" name="Rectangle 20"/>
          <p:cNvSpPr>
            <a:spLocks noChangeArrowheads="1"/>
          </p:cNvSpPr>
          <p:nvPr/>
        </p:nvSpPr>
        <p:spPr bwMode="auto">
          <a:xfrm>
            <a:off x="0" y="238125"/>
            <a:ext cx="9906000" cy="0"/>
          </a:xfrm>
          <a:prstGeom prst="rect">
            <a:avLst/>
          </a:prstGeom>
          <a:noFill/>
          <a:ln w="9525">
            <a:noFill/>
            <a:miter lim="800000"/>
            <a:headEnd/>
            <a:tailEnd/>
          </a:ln>
        </p:spPr>
        <p:txBody>
          <a:bodyPr wrap="none" anchor="ctr">
            <a:spAutoFit/>
          </a:bodyPr>
          <a:lstStyle/>
          <a:p>
            <a:pPr eaLnBrk="0" hangingPunct="0"/>
            <a:r>
              <a:rPr lang="ru-RU" sz="1100">
                <a:cs typeface="Times New Roman" pitchFamily="18" charset="0"/>
              </a:rPr>
              <a:t>, </a:t>
            </a:r>
            <a:endParaRPr lang="ru-RU"/>
          </a:p>
        </p:txBody>
      </p:sp>
      <p:sp>
        <p:nvSpPr>
          <p:cNvPr id="18452" name="Rectangle 21"/>
          <p:cNvSpPr>
            <a:spLocks noChangeArrowheads="1"/>
          </p:cNvSpPr>
          <p:nvPr/>
        </p:nvSpPr>
        <p:spPr bwMode="auto">
          <a:xfrm>
            <a:off x="0" y="476250"/>
            <a:ext cx="9906000" cy="0"/>
          </a:xfrm>
          <a:prstGeom prst="rect">
            <a:avLst/>
          </a:prstGeom>
          <a:noFill/>
          <a:ln w="9525">
            <a:noFill/>
            <a:miter lim="800000"/>
            <a:headEnd/>
            <a:tailEnd/>
          </a:ln>
        </p:spPr>
        <p:txBody>
          <a:bodyPr wrap="none" anchor="ctr">
            <a:spAutoFit/>
          </a:bodyPr>
          <a:lstStyle/>
          <a:p>
            <a:pPr eaLnBrk="0" hangingPunct="0"/>
            <a:r>
              <a:rPr lang="ru-RU" sz="1100">
                <a:cs typeface="Times New Roman" pitchFamily="18" charset="0"/>
              </a:rPr>
              <a:t>, </a:t>
            </a:r>
            <a:endParaRPr lang="ru-RU"/>
          </a:p>
        </p:txBody>
      </p:sp>
      <p:sp>
        <p:nvSpPr>
          <p:cNvPr id="18453" name="Rectangle 22"/>
          <p:cNvSpPr>
            <a:spLocks noChangeArrowheads="1"/>
          </p:cNvSpPr>
          <p:nvPr/>
        </p:nvSpPr>
        <p:spPr bwMode="auto">
          <a:xfrm>
            <a:off x="0" y="714375"/>
            <a:ext cx="9906000" cy="0"/>
          </a:xfrm>
          <a:prstGeom prst="rect">
            <a:avLst/>
          </a:prstGeom>
          <a:noFill/>
          <a:ln w="9525">
            <a:noFill/>
            <a:miter lim="800000"/>
            <a:headEnd/>
            <a:tailEnd/>
          </a:ln>
        </p:spPr>
        <p:txBody>
          <a:bodyPr wrap="none" anchor="ctr">
            <a:spAutoFit/>
          </a:bodyPr>
          <a:lstStyle/>
          <a:p>
            <a:pPr eaLnBrk="0" hangingPunct="0"/>
            <a:r>
              <a:rPr lang="ru-RU" sz="1100">
                <a:cs typeface="Times New Roman" pitchFamily="18" charset="0"/>
              </a:rPr>
              <a:t>, </a:t>
            </a:r>
            <a:endParaRPr lang="ru-RU"/>
          </a:p>
        </p:txBody>
      </p:sp>
      <p:sp>
        <p:nvSpPr>
          <p:cNvPr id="18454" name="Rectangle 71"/>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grpSp>
        <p:nvGrpSpPr>
          <p:cNvPr id="2" name="Group 7"/>
          <p:cNvGrpSpPr>
            <a:grpSpLocks noChangeAspect="1"/>
          </p:cNvGrpSpPr>
          <p:nvPr/>
        </p:nvGrpSpPr>
        <p:grpSpPr bwMode="auto">
          <a:xfrm>
            <a:off x="992188" y="2420938"/>
            <a:ext cx="8137525" cy="3684587"/>
            <a:chOff x="2381" y="3527"/>
            <a:chExt cx="7144" cy="3235"/>
          </a:xfrm>
        </p:grpSpPr>
        <p:sp>
          <p:nvSpPr>
            <p:cNvPr id="18456" name="AutoShape 67"/>
            <p:cNvSpPr>
              <a:spLocks noChangeAspect="1" noChangeArrowheads="1"/>
            </p:cNvSpPr>
            <p:nvPr/>
          </p:nvSpPr>
          <p:spPr bwMode="auto">
            <a:xfrm>
              <a:off x="2381" y="3527"/>
              <a:ext cx="7144" cy="3235"/>
            </a:xfrm>
            <a:prstGeom prst="rect">
              <a:avLst/>
            </a:prstGeom>
            <a:noFill/>
            <a:ln w="9525">
              <a:noFill/>
              <a:miter lim="800000"/>
              <a:headEnd/>
              <a:tailEnd/>
            </a:ln>
          </p:spPr>
          <p:txBody>
            <a:bodyPr/>
            <a:lstStyle/>
            <a:p>
              <a:endParaRPr lang="ru-RU"/>
            </a:p>
          </p:txBody>
        </p:sp>
        <p:cxnSp>
          <p:nvCxnSpPr>
            <p:cNvPr id="18457" name="AutoShape 66"/>
            <p:cNvCxnSpPr>
              <a:cxnSpLocks noChangeShapeType="1"/>
            </p:cNvCxnSpPr>
            <p:nvPr/>
          </p:nvCxnSpPr>
          <p:spPr bwMode="auto">
            <a:xfrm>
              <a:off x="4499" y="4115"/>
              <a:ext cx="1" cy="1361"/>
            </a:xfrm>
            <a:prstGeom prst="straightConnector1">
              <a:avLst/>
            </a:prstGeom>
            <a:noFill/>
            <a:ln w="9525">
              <a:solidFill>
                <a:srgbClr val="000000"/>
              </a:solidFill>
              <a:prstDash val="dash"/>
              <a:round/>
              <a:headEnd/>
              <a:tailEnd/>
            </a:ln>
          </p:spPr>
        </p:cxnSp>
        <p:cxnSp>
          <p:nvCxnSpPr>
            <p:cNvPr id="18458" name="AutoShape 65"/>
            <p:cNvCxnSpPr>
              <a:cxnSpLocks noChangeShapeType="1"/>
            </p:cNvCxnSpPr>
            <p:nvPr/>
          </p:nvCxnSpPr>
          <p:spPr bwMode="auto">
            <a:xfrm>
              <a:off x="7487" y="4064"/>
              <a:ext cx="1" cy="1361"/>
            </a:xfrm>
            <a:prstGeom prst="straightConnector1">
              <a:avLst/>
            </a:prstGeom>
            <a:noFill/>
            <a:ln w="9525">
              <a:solidFill>
                <a:srgbClr val="000000"/>
              </a:solidFill>
              <a:prstDash val="dash"/>
              <a:round/>
              <a:headEnd/>
              <a:tailEnd/>
            </a:ln>
          </p:spPr>
        </p:cxnSp>
        <p:cxnSp>
          <p:nvCxnSpPr>
            <p:cNvPr id="18459" name="AutoShape 64"/>
            <p:cNvCxnSpPr>
              <a:cxnSpLocks noChangeShapeType="1"/>
            </p:cNvCxnSpPr>
            <p:nvPr/>
          </p:nvCxnSpPr>
          <p:spPr bwMode="auto">
            <a:xfrm>
              <a:off x="5946" y="4361"/>
              <a:ext cx="1" cy="2025"/>
            </a:xfrm>
            <a:prstGeom prst="straightConnector1">
              <a:avLst/>
            </a:prstGeom>
            <a:noFill/>
            <a:ln w="9525">
              <a:solidFill>
                <a:srgbClr val="000000"/>
              </a:solidFill>
              <a:prstDash val="dash"/>
              <a:round/>
              <a:headEnd/>
              <a:tailEnd/>
            </a:ln>
          </p:spPr>
        </p:cxnSp>
        <p:grpSp>
          <p:nvGrpSpPr>
            <p:cNvPr id="3" name="Group 61"/>
            <p:cNvGrpSpPr>
              <a:grpSpLocks/>
            </p:cNvGrpSpPr>
            <p:nvPr/>
          </p:nvGrpSpPr>
          <p:grpSpPr bwMode="auto">
            <a:xfrm>
              <a:off x="2742" y="3857"/>
              <a:ext cx="564" cy="538"/>
              <a:chOff x="2742" y="3857"/>
              <a:chExt cx="564" cy="538"/>
            </a:xfrm>
          </p:grpSpPr>
          <p:sp>
            <p:nvSpPr>
              <p:cNvPr id="18514" name="AutoShape 63"/>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212" name="Text Box 62"/>
              <p:cNvSpPr txBox="1">
                <a:spLocks noChangeArrowheads="1"/>
              </p:cNvSpPr>
              <p:nvPr/>
            </p:nvSpPr>
            <p:spPr bwMode="auto">
              <a:xfrm>
                <a:off x="2828" y="3909"/>
                <a:ext cx="328" cy="414"/>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0</a:t>
                </a:r>
                <a:endParaRPr lang="en-US" sz="2000">
                  <a:latin typeface="+mn-lt"/>
                  <a:cs typeface="Arial" pitchFamily="34" charset="0"/>
                </a:endParaRPr>
              </a:p>
            </p:txBody>
          </p:sp>
        </p:grpSp>
        <p:grpSp>
          <p:nvGrpSpPr>
            <p:cNvPr id="4" name="Group 58"/>
            <p:cNvGrpSpPr>
              <a:grpSpLocks/>
            </p:cNvGrpSpPr>
            <p:nvPr/>
          </p:nvGrpSpPr>
          <p:grpSpPr bwMode="auto">
            <a:xfrm>
              <a:off x="3489" y="3850"/>
              <a:ext cx="564" cy="538"/>
              <a:chOff x="2742" y="3857"/>
              <a:chExt cx="564" cy="538"/>
            </a:xfrm>
          </p:grpSpPr>
          <p:sp>
            <p:nvSpPr>
              <p:cNvPr id="18512" name="AutoShape 60"/>
              <p:cNvSpPr>
                <a:spLocks noChangeArrowheads="1"/>
              </p:cNvSpPr>
              <p:nvPr/>
            </p:nvSpPr>
            <p:spPr bwMode="auto">
              <a:xfrm>
                <a:off x="2742" y="3857"/>
                <a:ext cx="564" cy="538"/>
              </a:xfrm>
              <a:prstGeom prst="flowChartConnector">
                <a:avLst/>
              </a:prstGeom>
              <a:solidFill>
                <a:srgbClr val="FFFFFF"/>
              </a:solidFill>
              <a:ln w="25400">
                <a:solidFill>
                  <a:srgbClr val="000000"/>
                </a:solidFill>
                <a:round/>
                <a:headEnd/>
                <a:tailEnd/>
              </a:ln>
            </p:spPr>
            <p:txBody>
              <a:bodyPr/>
              <a:lstStyle/>
              <a:p>
                <a:endParaRPr lang="ru-RU"/>
              </a:p>
            </p:txBody>
          </p:sp>
          <p:sp>
            <p:nvSpPr>
              <p:cNvPr id="210" name="Text Box 59"/>
              <p:cNvSpPr txBox="1">
                <a:spLocks noChangeArrowheads="1"/>
              </p:cNvSpPr>
              <p:nvPr/>
            </p:nvSpPr>
            <p:spPr bwMode="auto">
              <a:xfrm>
                <a:off x="2828" y="3909"/>
                <a:ext cx="328" cy="414"/>
              </a:xfrm>
              <a:prstGeom prst="rect">
                <a:avLst/>
              </a:prstGeom>
              <a:solidFill>
                <a:srgbClr val="FFFFFF">
                  <a:alpha val="0"/>
                </a:srgbClr>
              </a:solidFill>
              <a:ln w="25400">
                <a:noFill/>
                <a:miter lim="800000"/>
                <a:headEnd/>
                <a:tailEnd/>
              </a:ln>
            </p:spPr>
            <p:txBody>
              <a:bodyPr/>
              <a:lstStyle/>
              <a:p>
                <a:pPr algn="just" eaLnBrk="0" hangingPunct="0">
                  <a:defRPr/>
                </a:pPr>
                <a:r>
                  <a:rPr lang="en-US" sz="2000">
                    <a:latin typeface="+mn-lt"/>
                    <a:ea typeface="Times New Roman" pitchFamily="18" charset="0"/>
                    <a:cs typeface="Arial" pitchFamily="34" charset="0"/>
                  </a:rPr>
                  <a:t>1</a:t>
                </a:r>
                <a:endParaRPr lang="en-US" sz="2000">
                  <a:latin typeface="+mn-lt"/>
                  <a:cs typeface="Arial" pitchFamily="34" charset="0"/>
                </a:endParaRPr>
              </a:p>
            </p:txBody>
          </p:sp>
        </p:grpSp>
        <p:grpSp>
          <p:nvGrpSpPr>
            <p:cNvPr id="5" name="Group 55"/>
            <p:cNvGrpSpPr>
              <a:grpSpLocks/>
            </p:cNvGrpSpPr>
            <p:nvPr/>
          </p:nvGrpSpPr>
          <p:grpSpPr bwMode="auto">
            <a:xfrm>
              <a:off x="4209" y="3849"/>
              <a:ext cx="564" cy="538"/>
              <a:chOff x="2742" y="3857"/>
              <a:chExt cx="564" cy="538"/>
            </a:xfrm>
          </p:grpSpPr>
          <p:sp>
            <p:nvSpPr>
              <p:cNvPr id="18510" name="AutoShape 57"/>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208" name="Text Box 56"/>
              <p:cNvSpPr txBox="1">
                <a:spLocks noChangeArrowheads="1"/>
              </p:cNvSpPr>
              <p:nvPr/>
            </p:nvSpPr>
            <p:spPr bwMode="auto">
              <a:xfrm>
                <a:off x="2829" y="3909"/>
                <a:ext cx="326" cy="414"/>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2</a:t>
                </a:r>
                <a:endParaRPr lang="en-US" sz="2000">
                  <a:latin typeface="+mn-lt"/>
                  <a:cs typeface="Arial" pitchFamily="34" charset="0"/>
                </a:endParaRPr>
              </a:p>
            </p:txBody>
          </p:sp>
        </p:grpSp>
        <p:grpSp>
          <p:nvGrpSpPr>
            <p:cNvPr id="6" name="Group 52"/>
            <p:cNvGrpSpPr>
              <a:grpSpLocks/>
            </p:cNvGrpSpPr>
            <p:nvPr/>
          </p:nvGrpSpPr>
          <p:grpSpPr bwMode="auto">
            <a:xfrm>
              <a:off x="4935" y="3823"/>
              <a:ext cx="564" cy="538"/>
              <a:chOff x="2742" y="3857"/>
              <a:chExt cx="564" cy="538"/>
            </a:xfrm>
          </p:grpSpPr>
          <p:sp>
            <p:nvSpPr>
              <p:cNvPr id="18508" name="AutoShape 54"/>
              <p:cNvSpPr>
                <a:spLocks noChangeArrowheads="1"/>
              </p:cNvSpPr>
              <p:nvPr/>
            </p:nvSpPr>
            <p:spPr bwMode="auto">
              <a:xfrm>
                <a:off x="2742" y="3857"/>
                <a:ext cx="564" cy="538"/>
              </a:xfrm>
              <a:prstGeom prst="flowChartConnector">
                <a:avLst/>
              </a:prstGeom>
              <a:solidFill>
                <a:srgbClr val="FFFFFF"/>
              </a:solidFill>
              <a:ln w="25400">
                <a:solidFill>
                  <a:srgbClr val="000000"/>
                </a:solidFill>
                <a:round/>
                <a:headEnd/>
                <a:tailEnd/>
              </a:ln>
            </p:spPr>
            <p:txBody>
              <a:bodyPr/>
              <a:lstStyle/>
              <a:p>
                <a:endParaRPr lang="ru-RU"/>
              </a:p>
            </p:txBody>
          </p:sp>
          <p:sp>
            <p:nvSpPr>
              <p:cNvPr id="206" name="Text Box 53"/>
              <p:cNvSpPr txBox="1">
                <a:spLocks noChangeArrowheads="1"/>
              </p:cNvSpPr>
              <p:nvPr/>
            </p:nvSpPr>
            <p:spPr bwMode="auto">
              <a:xfrm>
                <a:off x="2829" y="3908"/>
                <a:ext cx="326" cy="414"/>
              </a:xfrm>
              <a:prstGeom prst="rect">
                <a:avLst/>
              </a:prstGeom>
              <a:solidFill>
                <a:srgbClr val="FFFFFF">
                  <a:alpha val="0"/>
                </a:srgbClr>
              </a:solidFill>
              <a:ln w="25400">
                <a:noFill/>
                <a:miter lim="800000"/>
                <a:headEnd/>
                <a:tailEnd/>
              </a:ln>
            </p:spPr>
            <p:txBody>
              <a:bodyPr/>
              <a:lstStyle/>
              <a:p>
                <a:pPr algn="just" eaLnBrk="0" hangingPunct="0">
                  <a:defRPr/>
                </a:pPr>
                <a:r>
                  <a:rPr lang="en-US" sz="2000">
                    <a:latin typeface="+mn-lt"/>
                    <a:ea typeface="Times New Roman" pitchFamily="18" charset="0"/>
                    <a:cs typeface="Arial" pitchFamily="34" charset="0"/>
                  </a:rPr>
                  <a:t>3</a:t>
                </a:r>
                <a:endParaRPr lang="en-US" sz="2000">
                  <a:latin typeface="+mn-lt"/>
                  <a:cs typeface="Arial" pitchFamily="34" charset="0"/>
                </a:endParaRPr>
              </a:p>
            </p:txBody>
          </p:sp>
        </p:grpSp>
        <p:grpSp>
          <p:nvGrpSpPr>
            <p:cNvPr id="7" name="Group 49"/>
            <p:cNvGrpSpPr>
              <a:grpSpLocks/>
            </p:cNvGrpSpPr>
            <p:nvPr/>
          </p:nvGrpSpPr>
          <p:grpSpPr bwMode="auto">
            <a:xfrm>
              <a:off x="5663" y="3823"/>
              <a:ext cx="564" cy="538"/>
              <a:chOff x="2742" y="3857"/>
              <a:chExt cx="564" cy="538"/>
            </a:xfrm>
          </p:grpSpPr>
          <p:sp>
            <p:nvSpPr>
              <p:cNvPr id="18506" name="AutoShape 51"/>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204" name="Text Box 50"/>
              <p:cNvSpPr txBox="1">
                <a:spLocks noChangeArrowheads="1"/>
              </p:cNvSpPr>
              <p:nvPr/>
            </p:nvSpPr>
            <p:spPr bwMode="auto">
              <a:xfrm>
                <a:off x="2829" y="3908"/>
                <a:ext cx="329" cy="414"/>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4</a:t>
                </a:r>
                <a:endParaRPr lang="en-US" sz="2000">
                  <a:latin typeface="+mn-lt"/>
                  <a:cs typeface="Arial" pitchFamily="34" charset="0"/>
                </a:endParaRPr>
              </a:p>
            </p:txBody>
          </p:sp>
        </p:grpSp>
        <p:grpSp>
          <p:nvGrpSpPr>
            <p:cNvPr id="8" name="Group 46"/>
            <p:cNvGrpSpPr>
              <a:grpSpLocks/>
            </p:cNvGrpSpPr>
            <p:nvPr/>
          </p:nvGrpSpPr>
          <p:grpSpPr bwMode="auto">
            <a:xfrm>
              <a:off x="6442" y="3823"/>
              <a:ext cx="564" cy="538"/>
              <a:chOff x="2742" y="3857"/>
              <a:chExt cx="564" cy="538"/>
            </a:xfrm>
          </p:grpSpPr>
          <p:sp>
            <p:nvSpPr>
              <p:cNvPr id="18504" name="AutoShape 48"/>
              <p:cNvSpPr>
                <a:spLocks noChangeArrowheads="1"/>
              </p:cNvSpPr>
              <p:nvPr/>
            </p:nvSpPr>
            <p:spPr bwMode="auto">
              <a:xfrm>
                <a:off x="2742" y="3857"/>
                <a:ext cx="564" cy="538"/>
              </a:xfrm>
              <a:prstGeom prst="flowChartConnector">
                <a:avLst/>
              </a:prstGeom>
              <a:solidFill>
                <a:srgbClr val="FFFFFF"/>
              </a:solidFill>
              <a:ln w="25400">
                <a:solidFill>
                  <a:srgbClr val="000000"/>
                </a:solidFill>
                <a:round/>
                <a:headEnd/>
                <a:tailEnd/>
              </a:ln>
            </p:spPr>
            <p:txBody>
              <a:bodyPr/>
              <a:lstStyle/>
              <a:p>
                <a:endParaRPr lang="ru-RU"/>
              </a:p>
            </p:txBody>
          </p:sp>
          <p:sp>
            <p:nvSpPr>
              <p:cNvPr id="202" name="Text Box 47"/>
              <p:cNvSpPr txBox="1">
                <a:spLocks noChangeArrowheads="1"/>
              </p:cNvSpPr>
              <p:nvPr/>
            </p:nvSpPr>
            <p:spPr bwMode="auto">
              <a:xfrm>
                <a:off x="2829" y="3908"/>
                <a:ext cx="329" cy="414"/>
              </a:xfrm>
              <a:prstGeom prst="rect">
                <a:avLst/>
              </a:prstGeom>
              <a:solidFill>
                <a:srgbClr val="FFFFFF">
                  <a:alpha val="0"/>
                </a:srgbClr>
              </a:solidFill>
              <a:ln w="25400">
                <a:noFill/>
                <a:miter lim="800000"/>
                <a:headEnd/>
                <a:tailEnd/>
              </a:ln>
            </p:spPr>
            <p:txBody>
              <a:bodyPr/>
              <a:lstStyle/>
              <a:p>
                <a:pPr algn="just" eaLnBrk="0" hangingPunct="0">
                  <a:defRPr/>
                </a:pPr>
                <a:r>
                  <a:rPr lang="en-US" sz="2000">
                    <a:latin typeface="+mn-lt"/>
                    <a:ea typeface="Times New Roman" pitchFamily="18" charset="0"/>
                    <a:cs typeface="Arial" pitchFamily="34" charset="0"/>
                  </a:rPr>
                  <a:t>5</a:t>
                </a:r>
                <a:endParaRPr lang="en-US" sz="2000">
                  <a:latin typeface="+mn-lt"/>
                  <a:cs typeface="Arial" pitchFamily="34" charset="0"/>
                </a:endParaRPr>
              </a:p>
            </p:txBody>
          </p:sp>
        </p:grpSp>
        <p:grpSp>
          <p:nvGrpSpPr>
            <p:cNvPr id="9" name="Group 43"/>
            <p:cNvGrpSpPr>
              <a:grpSpLocks/>
            </p:cNvGrpSpPr>
            <p:nvPr/>
          </p:nvGrpSpPr>
          <p:grpSpPr bwMode="auto">
            <a:xfrm>
              <a:off x="7230" y="3810"/>
              <a:ext cx="564" cy="538"/>
              <a:chOff x="2742" y="3857"/>
              <a:chExt cx="564" cy="538"/>
            </a:xfrm>
          </p:grpSpPr>
          <p:sp>
            <p:nvSpPr>
              <p:cNvPr id="18502" name="AutoShape 45"/>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200" name="Text Box 44"/>
              <p:cNvSpPr txBox="1">
                <a:spLocks noChangeArrowheads="1"/>
              </p:cNvSpPr>
              <p:nvPr/>
            </p:nvSpPr>
            <p:spPr bwMode="auto">
              <a:xfrm>
                <a:off x="2828" y="3909"/>
                <a:ext cx="328" cy="414"/>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6</a:t>
                </a:r>
                <a:endParaRPr lang="en-US" sz="2000">
                  <a:latin typeface="+mn-lt"/>
                  <a:cs typeface="Arial" pitchFamily="34" charset="0"/>
                </a:endParaRPr>
              </a:p>
            </p:txBody>
          </p:sp>
        </p:grpSp>
        <p:grpSp>
          <p:nvGrpSpPr>
            <p:cNvPr id="10" name="Group 40"/>
            <p:cNvGrpSpPr>
              <a:grpSpLocks/>
            </p:cNvGrpSpPr>
            <p:nvPr/>
          </p:nvGrpSpPr>
          <p:grpSpPr bwMode="auto">
            <a:xfrm>
              <a:off x="8026" y="3797"/>
              <a:ext cx="564" cy="538"/>
              <a:chOff x="2742" y="3857"/>
              <a:chExt cx="564" cy="538"/>
            </a:xfrm>
          </p:grpSpPr>
          <p:sp>
            <p:nvSpPr>
              <p:cNvPr id="18500" name="AutoShape 42"/>
              <p:cNvSpPr>
                <a:spLocks noChangeArrowheads="1"/>
              </p:cNvSpPr>
              <p:nvPr/>
            </p:nvSpPr>
            <p:spPr bwMode="auto">
              <a:xfrm>
                <a:off x="2742" y="3857"/>
                <a:ext cx="564" cy="538"/>
              </a:xfrm>
              <a:prstGeom prst="flowChartConnector">
                <a:avLst/>
              </a:prstGeom>
              <a:solidFill>
                <a:srgbClr val="FFFFFF"/>
              </a:solidFill>
              <a:ln w="25400">
                <a:solidFill>
                  <a:srgbClr val="000000"/>
                </a:solidFill>
                <a:round/>
                <a:headEnd/>
                <a:tailEnd/>
              </a:ln>
            </p:spPr>
            <p:txBody>
              <a:bodyPr/>
              <a:lstStyle/>
              <a:p>
                <a:endParaRPr lang="ru-RU"/>
              </a:p>
            </p:txBody>
          </p:sp>
          <p:sp>
            <p:nvSpPr>
              <p:cNvPr id="198" name="Text Box 41"/>
              <p:cNvSpPr txBox="1">
                <a:spLocks noChangeArrowheads="1"/>
              </p:cNvSpPr>
              <p:nvPr/>
            </p:nvSpPr>
            <p:spPr bwMode="auto">
              <a:xfrm>
                <a:off x="2828" y="3909"/>
                <a:ext cx="328" cy="414"/>
              </a:xfrm>
              <a:prstGeom prst="rect">
                <a:avLst/>
              </a:prstGeom>
              <a:solidFill>
                <a:srgbClr val="FFFFFF">
                  <a:alpha val="0"/>
                </a:srgbClr>
              </a:solidFill>
              <a:ln w="25400">
                <a:noFill/>
                <a:miter lim="800000"/>
                <a:headEnd/>
                <a:tailEnd/>
              </a:ln>
            </p:spPr>
            <p:txBody>
              <a:bodyPr/>
              <a:lstStyle/>
              <a:p>
                <a:pPr algn="just" eaLnBrk="0" hangingPunct="0">
                  <a:defRPr/>
                </a:pPr>
                <a:r>
                  <a:rPr lang="en-US" sz="2000">
                    <a:latin typeface="+mn-lt"/>
                    <a:ea typeface="Times New Roman" pitchFamily="18" charset="0"/>
                    <a:cs typeface="Arial" pitchFamily="34" charset="0"/>
                  </a:rPr>
                  <a:t>7</a:t>
                </a:r>
                <a:endParaRPr lang="en-US" sz="2000">
                  <a:latin typeface="+mn-lt"/>
                  <a:cs typeface="Arial" pitchFamily="34" charset="0"/>
                </a:endParaRPr>
              </a:p>
            </p:txBody>
          </p:sp>
        </p:grpSp>
        <p:grpSp>
          <p:nvGrpSpPr>
            <p:cNvPr id="11" name="Group 37"/>
            <p:cNvGrpSpPr>
              <a:grpSpLocks/>
            </p:cNvGrpSpPr>
            <p:nvPr/>
          </p:nvGrpSpPr>
          <p:grpSpPr bwMode="auto">
            <a:xfrm>
              <a:off x="8815" y="3784"/>
              <a:ext cx="564" cy="538"/>
              <a:chOff x="2742" y="3857"/>
              <a:chExt cx="564" cy="538"/>
            </a:xfrm>
          </p:grpSpPr>
          <p:sp>
            <p:nvSpPr>
              <p:cNvPr id="18498" name="AutoShape 39"/>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196" name="Text Box 38"/>
              <p:cNvSpPr txBox="1">
                <a:spLocks noChangeArrowheads="1"/>
              </p:cNvSpPr>
              <p:nvPr/>
            </p:nvSpPr>
            <p:spPr bwMode="auto">
              <a:xfrm>
                <a:off x="2829" y="3908"/>
                <a:ext cx="326" cy="414"/>
              </a:xfrm>
              <a:prstGeom prst="rect">
                <a:avLst/>
              </a:prstGeom>
              <a:solidFill>
                <a:srgbClr val="FFFFFF">
                  <a:alpha val="0"/>
                </a:srgbClr>
              </a:solidFill>
              <a:ln w="9525">
                <a:noFill/>
                <a:miter lim="800000"/>
                <a:headEnd/>
                <a:tailEnd/>
              </a:ln>
            </p:spPr>
            <p:txBody>
              <a:bodyPr/>
              <a:lstStyle/>
              <a:p>
                <a:pPr algn="just" eaLnBrk="0" hangingPunct="0">
                  <a:defRPr/>
                </a:pPr>
                <a:r>
                  <a:rPr lang="ru-RU" sz="2000">
                    <a:latin typeface="+mn-lt"/>
                    <a:ea typeface="Times New Roman" pitchFamily="18" charset="0"/>
                    <a:cs typeface="Arial" pitchFamily="34" charset="0"/>
                  </a:rPr>
                  <a:t>8</a:t>
                </a:r>
                <a:endParaRPr lang="ru-RU" sz="2000">
                  <a:latin typeface="+mn-lt"/>
                  <a:cs typeface="Arial" pitchFamily="34" charset="0"/>
                </a:endParaRPr>
              </a:p>
            </p:txBody>
          </p:sp>
        </p:grpSp>
        <p:grpSp>
          <p:nvGrpSpPr>
            <p:cNvPr id="12" name="Group 34"/>
            <p:cNvGrpSpPr>
              <a:grpSpLocks/>
            </p:cNvGrpSpPr>
            <p:nvPr/>
          </p:nvGrpSpPr>
          <p:grpSpPr bwMode="auto">
            <a:xfrm>
              <a:off x="4228" y="4960"/>
              <a:ext cx="564" cy="538"/>
              <a:chOff x="2742" y="3857"/>
              <a:chExt cx="564" cy="538"/>
            </a:xfrm>
          </p:grpSpPr>
          <p:sp>
            <p:nvSpPr>
              <p:cNvPr id="18496" name="AutoShape 36"/>
              <p:cNvSpPr>
                <a:spLocks noChangeArrowheads="1"/>
              </p:cNvSpPr>
              <p:nvPr/>
            </p:nvSpPr>
            <p:spPr bwMode="auto">
              <a:xfrm>
                <a:off x="2742" y="3857"/>
                <a:ext cx="564" cy="538"/>
              </a:xfrm>
              <a:prstGeom prst="flowChartConnector">
                <a:avLst/>
              </a:prstGeom>
              <a:solidFill>
                <a:srgbClr val="FFFFFF"/>
              </a:solidFill>
              <a:ln w="25400">
                <a:solidFill>
                  <a:srgbClr val="000000"/>
                </a:solidFill>
                <a:round/>
                <a:headEnd/>
                <a:tailEnd/>
              </a:ln>
            </p:spPr>
            <p:txBody>
              <a:bodyPr/>
              <a:lstStyle/>
              <a:p>
                <a:endParaRPr lang="ru-RU"/>
              </a:p>
            </p:txBody>
          </p:sp>
          <p:sp>
            <p:nvSpPr>
              <p:cNvPr id="194" name="Text Box 35"/>
              <p:cNvSpPr txBox="1">
                <a:spLocks noChangeArrowheads="1"/>
              </p:cNvSpPr>
              <p:nvPr/>
            </p:nvSpPr>
            <p:spPr bwMode="auto">
              <a:xfrm>
                <a:off x="2828" y="3908"/>
                <a:ext cx="328" cy="414"/>
              </a:xfrm>
              <a:prstGeom prst="rect">
                <a:avLst/>
              </a:prstGeom>
              <a:solidFill>
                <a:srgbClr val="FFFFFF">
                  <a:alpha val="0"/>
                </a:srgbClr>
              </a:solidFill>
              <a:ln w="25400">
                <a:noFill/>
                <a:miter lim="800000"/>
                <a:headEnd/>
                <a:tailEnd/>
              </a:ln>
            </p:spPr>
            <p:txBody>
              <a:bodyPr/>
              <a:lstStyle/>
              <a:p>
                <a:pPr algn="just" eaLnBrk="0" hangingPunct="0">
                  <a:defRPr/>
                </a:pPr>
                <a:r>
                  <a:rPr lang="en-US" sz="2000">
                    <a:latin typeface="+mn-lt"/>
                    <a:ea typeface="Times New Roman" pitchFamily="18" charset="0"/>
                    <a:cs typeface="Arial" pitchFamily="34" charset="0"/>
                  </a:rPr>
                  <a:t>2</a:t>
                </a:r>
                <a:endParaRPr lang="en-US" sz="2000">
                  <a:latin typeface="+mn-lt"/>
                  <a:cs typeface="Arial" pitchFamily="34" charset="0"/>
                </a:endParaRPr>
              </a:p>
            </p:txBody>
          </p:sp>
        </p:grpSp>
        <p:grpSp>
          <p:nvGrpSpPr>
            <p:cNvPr id="13" name="Group 31"/>
            <p:cNvGrpSpPr>
              <a:grpSpLocks/>
            </p:cNvGrpSpPr>
            <p:nvPr/>
          </p:nvGrpSpPr>
          <p:grpSpPr bwMode="auto">
            <a:xfrm>
              <a:off x="5682" y="4947"/>
              <a:ext cx="564" cy="538"/>
              <a:chOff x="2742" y="3857"/>
              <a:chExt cx="564" cy="538"/>
            </a:xfrm>
          </p:grpSpPr>
          <p:sp>
            <p:nvSpPr>
              <p:cNvPr id="18494" name="AutoShape 33"/>
              <p:cNvSpPr>
                <a:spLocks noChangeArrowheads="1"/>
              </p:cNvSpPr>
              <p:nvPr/>
            </p:nvSpPr>
            <p:spPr bwMode="auto">
              <a:xfrm>
                <a:off x="2742" y="3857"/>
                <a:ext cx="564" cy="538"/>
              </a:xfrm>
              <a:prstGeom prst="flowChartConnector">
                <a:avLst/>
              </a:prstGeom>
              <a:solidFill>
                <a:srgbClr val="FFFFFF"/>
              </a:solidFill>
              <a:ln w="9525">
                <a:solidFill>
                  <a:srgbClr val="000000"/>
                </a:solidFill>
                <a:round/>
                <a:headEnd/>
                <a:tailEnd/>
              </a:ln>
            </p:spPr>
            <p:txBody>
              <a:bodyPr/>
              <a:lstStyle/>
              <a:p>
                <a:endParaRPr lang="ru-RU"/>
              </a:p>
            </p:txBody>
          </p:sp>
          <p:sp>
            <p:nvSpPr>
              <p:cNvPr id="192" name="Text Box 32"/>
              <p:cNvSpPr txBox="1">
                <a:spLocks noChangeArrowheads="1"/>
              </p:cNvSpPr>
              <p:nvPr/>
            </p:nvSpPr>
            <p:spPr bwMode="auto">
              <a:xfrm>
                <a:off x="2829" y="3909"/>
                <a:ext cx="326" cy="414"/>
              </a:xfrm>
              <a:prstGeom prst="rect">
                <a:avLst/>
              </a:prstGeom>
              <a:solidFill>
                <a:srgbClr val="FFFFFF">
                  <a:alpha val="0"/>
                </a:srgbClr>
              </a:solidFill>
              <a:ln w="9525">
                <a:noFill/>
                <a:miter lim="800000"/>
                <a:headEnd/>
                <a:tailEnd/>
              </a:ln>
            </p:spPr>
            <p:txBody>
              <a:bodyPr/>
              <a:lstStyle/>
              <a:p>
                <a:pPr algn="just" eaLnBrk="0" hangingPunct="0">
                  <a:defRPr/>
                </a:pPr>
                <a:r>
                  <a:rPr lang="en-US" sz="2000">
                    <a:latin typeface="+mn-lt"/>
                    <a:ea typeface="Times New Roman" pitchFamily="18" charset="0"/>
                    <a:cs typeface="Arial" pitchFamily="34" charset="0"/>
                  </a:rPr>
                  <a:t>4</a:t>
                </a:r>
                <a:endParaRPr lang="en-US" sz="2000">
                  <a:latin typeface="+mn-lt"/>
                  <a:cs typeface="Arial" pitchFamily="34" charset="0"/>
                </a:endParaRPr>
              </a:p>
            </p:txBody>
          </p:sp>
        </p:grpSp>
        <p:grpSp>
          <p:nvGrpSpPr>
            <p:cNvPr id="14" name="Group 28"/>
            <p:cNvGrpSpPr>
              <a:grpSpLocks/>
            </p:cNvGrpSpPr>
            <p:nvPr/>
          </p:nvGrpSpPr>
          <p:grpSpPr bwMode="auto">
            <a:xfrm>
              <a:off x="7249" y="4934"/>
              <a:ext cx="564" cy="538"/>
              <a:chOff x="2742" y="3857"/>
              <a:chExt cx="564" cy="538"/>
            </a:xfrm>
          </p:grpSpPr>
          <p:sp>
            <p:nvSpPr>
              <p:cNvPr id="18492" name="AutoShape 30"/>
              <p:cNvSpPr>
                <a:spLocks noChangeArrowheads="1"/>
              </p:cNvSpPr>
              <p:nvPr/>
            </p:nvSpPr>
            <p:spPr bwMode="auto">
              <a:xfrm>
                <a:off x="2742" y="3857"/>
                <a:ext cx="564" cy="538"/>
              </a:xfrm>
              <a:prstGeom prst="flowChartConnector">
                <a:avLst/>
              </a:prstGeom>
              <a:solidFill>
                <a:srgbClr val="FFFFFF"/>
              </a:solidFill>
              <a:ln w="25400">
                <a:solidFill>
                  <a:srgbClr val="000000"/>
                </a:solidFill>
                <a:round/>
                <a:headEnd/>
                <a:tailEnd/>
              </a:ln>
            </p:spPr>
            <p:txBody>
              <a:bodyPr/>
              <a:lstStyle/>
              <a:p>
                <a:endParaRPr lang="ru-RU"/>
              </a:p>
            </p:txBody>
          </p:sp>
          <p:sp>
            <p:nvSpPr>
              <p:cNvPr id="190" name="Text Box 29"/>
              <p:cNvSpPr txBox="1">
                <a:spLocks noChangeArrowheads="1"/>
              </p:cNvSpPr>
              <p:nvPr/>
            </p:nvSpPr>
            <p:spPr bwMode="auto">
              <a:xfrm>
                <a:off x="2829" y="3908"/>
                <a:ext cx="329" cy="414"/>
              </a:xfrm>
              <a:prstGeom prst="rect">
                <a:avLst/>
              </a:prstGeom>
              <a:solidFill>
                <a:srgbClr val="FFFFFF">
                  <a:alpha val="0"/>
                </a:srgbClr>
              </a:solidFill>
              <a:ln w="25400">
                <a:noFill/>
                <a:miter lim="800000"/>
                <a:headEnd/>
                <a:tailEnd/>
              </a:ln>
            </p:spPr>
            <p:txBody>
              <a:bodyPr/>
              <a:lstStyle/>
              <a:p>
                <a:pPr algn="just" eaLnBrk="0" hangingPunct="0">
                  <a:defRPr/>
                </a:pPr>
                <a:r>
                  <a:rPr lang="en-US" sz="2000">
                    <a:latin typeface="+mn-lt"/>
                    <a:ea typeface="Times New Roman" pitchFamily="18" charset="0"/>
                    <a:cs typeface="Arial" pitchFamily="34" charset="0"/>
                  </a:rPr>
                  <a:t>6</a:t>
                </a:r>
                <a:endParaRPr lang="en-US" sz="2000">
                  <a:latin typeface="+mn-lt"/>
                  <a:cs typeface="Arial" pitchFamily="34" charset="0"/>
                </a:endParaRPr>
              </a:p>
            </p:txBody>
          </p:sp>
        </p:grpSp>
        <p:grpSp>
          <p:nvGrpSpPr>
            <p:cNvPr id="15" name="Group 25"/>
            <p:cNvGrpSpPr>
              <a:grpSpLocks/>
            </p:cNvGrpSpPr>
            <p:nvPr/>
          </p:nvGrpSpPr>
          <p:grpSpPr bwMode="auto">
            <a:xfrm>
              <a:off x="5662" y="6032"/>
              <a:ext cx="564" cy="538"/>
              <a:chOff x="2742" y="3857"/>
              <a:chExt cx="564" cy="538"/>
            </a:xfrm>
          </p:grpSpPr>
          <p:sp>
            <p:nvSpPr>
              <p:cNvPr id="18490" name="AutoShape 27"/>
              <p:cNvSpPr>
                <a:spLocks noChangeArrowheads="1"/>
              </p:cNvSpPr>
              <p:nvPr/>
            </p:nvSpPr>
            <p:spPr bwMode="auto">
              <a:xfrm>
                <a:off x="2742" y="3857"/>
                <a:ext cx="564" cy="538"/>
              </a:xfrm>
              <a:prstGeom prst="flowChartConnector">
                <a:avLst/>
              </a:prstGeom>
              <a:solidFill>
                <a:srgbClr val="FFFFFF"/>
              </a:solidFill>
              <a:ln w="25400">
                <a:solidFill>
                  <a:srgbClr val="000000"/>
                </a:solidFill>
                <a:round/>
                <a:headEnd/>
                <a:tailEnd/>
              </a:ln>
            </p:spPr>
            <p:txBody>
              <a:bodyPr/>
              <a:lstStyle/>
              <a:p>
                <a:endParaRPr lang="ru-RU"/>
              </a:p>
            </p:txBody>
          </p:sp>
          <p:sp>
            <p:nvSpPr>
              <p:cNvPr id="188" name="Text Box 26"/>
              <p:cNvSpPr txBox="1">
                <a:spLocks noChangeArrowheads="1"/>
              </p:cNvSpPr>
              <p:nvPr/>
            </p:nvSpPr>
            <p:spPr bwMode="auto">
              <a:xfrm>
                <a:off x="2828" y="3908"/>
                <a:ext cx="328" cy="414"/>
              </a:xfrm>
              <a:prstGeom prst="rect">
                <a:avLst/>
              </a:prstGeom>
              <a:solidFill>
                <a:srgbClr val="FFFFFF">
                  <a:alpha val="0"/>
                </a:srgbClr>
              </a:solidFill>
              <a:ln w="25400">
                <a:noFill/>
                <a:miter lim="800000"/>
                <a:headEnd/>
                <a:tailEnd/>
              </a:ln>
            </p:spPr>
            <p:txBody>
              <a:bodyPr/>
              <a:lstStyle/>
              <a:p>
                <a:pPr algn="just" eaLnBrk="0" hangingPunct="0">
                  <a:defRPr/>
                </a:pPr>
                <a:r>
                  <a:rPr lang="en-US" sz="2000">
                    <a:latin typeface="+mn-lt"/>
                    <a:ea typeface="Times New Roman" pitchFamily="18" charset="0"/>
                    <a:cs typeface="Arial" pitchFamily="34" charset="0"/>
                  </a:rPr>
                  <a:t>4</a:t>
                </a:r>
                <a:endParaRPr lang="en-US" sz="2000">
                  <a:latin typeface="+mn-lt"/>
                  <a:cs typeface="Arial" pitchFamily="34" charset="0"/>
                </a:endParaRPr>
              </a:p>
            </p:txBody>
          </p:sp>
        </p:grpSp>
        <p:cxnSp>
          <p:nvCxnSpPr>
            <p:cNvPr id="18473" name="AutoShape 24"/>
            <p:cNvCxnSpPr>
              <a:cxnSpLocks noChangeShapeType="1"/>
            </p:cNvCxnSpPr>
            <p:nvPr/>
          </p:nvCxnSpPr>
          <p:spPr bwMode="auto">
            <a:xfrm>
              <a:off x="3024" y="4395"/>
              <a:ext cx="0" cy="2025"/>
            </a:xfrm>
            <a:prstGeom prst="straightConnector1">
              <a:avLst/>
            </a:prstGeom>
            <a:noFill/>
            <a:ln w="9525">
              <a:solidFill>
                <a:srgbClr val="000000"/>
              </a:solidFill>
              <a:prstDash val="dash"/>
              <a:round/>
              <a:headEnd/>
              <a:tailEnd/>
            </a:ln>
          </p:spPr>
        </p:cxnSp>
        <p:cxnSp>
          <p:nvCxnSpPr>
            <p:cNvPr id="18474" name="AutoShape 23"/>
            <p:cNvCxnSpPr>
              <a:cxnSpLocks noChangeShapeType="1"/>
            </p:cNvCxnSpPr>
            <p:nvPr/>
          </p:nvCxnSpPr>
          <p:spPr bwMode="auto">
            <a:xfrm>
              <a:off x="9102" y="4322"/>
              <a:ext cx="1" cy="2025"/>
            </a:xfrm>
            <a:prstGeom prst="straightConnector1">
              <a:avLst/>
            </a:prstGeom>
            <a:noFill/>
            <a:ln w="9525">
              <a:solidFill>
                <a:srgbClr val="000000"/>
              </a:solidFill>
              <a:prstDash val="dash"/>
              <a:round/>
              <a:headEnd/>
              <a:tailEnd/>
            </a:ln>
          </p:spPr>
        </p:cxnSp>
        <p:cxnSp>
          <p:nvCxnSpPr>
            <p:cNvPr id="18475" name="AutoShape 22"/>
            <p:cNvCxnSpPr>
              <a:cxnSpLocks noChangeShapeType="1"/>
            </p:cNvCxnSpPr>
            <p:nvPr/>
          </p:nvCxnSpPr>
          <p:spPr bwMode="auto">
            <a:xfrm>
              <a:off x="6246" y="6301"/>
              <a:ext cx="2876" cy="1"/>
            </a:xfrm>
            <a:prstGeom prst="straightConnector1">
              <a:avLst/>
            </a:prstGeom>
            <a:noFill/>
            <a:ln w="9525">
              <a:solidFill>
                <a:srgbClr val="000000"/>
              </a:solidFill>
              <a:round/>
              <a:headEnd/>
              <a:tailEnd type="triangle" w="med" len="med"/>
            </a:ln>
          </p:spPr>
        </p:cxnSp>
        <p:cxnSp>
          <p:nvCxnSpPr>
            <p:cNvPr id="18476" name="AutoShape 21"/>
            <p:cNvCxnSpPr>
              <a:cxnSpLocks noChangeShapeType="1"/>
            </p:cNvCxnSpPr>
            <p:nvPr/>
          </p:nvCxnSpPr>
          <p:spPr bwMode="auto">
            <a:xfrm flipH="1">
              <a:off x="3004" y="6301"/>
              <a:ext cx="2638" cy="1"/>
            </a:xfrm>
            <a:prstGeom prst="straightConnector1">
              <a:avLst/>
            </a:prstGeom>
            <a:noFill/>
            <a:ln w="9525">
              <a:solidFill>
                <a:srgbClr val="000000"/>
              </a:solidFill>
              <a:round/>
              <a:headEnd/>
              <a:tailEnd type="triangle" w="med" len="med"/>
            </a:ln>
          </p:spPr>
        </p:cxnSp>
        <p:cxnSp>
          <p:nvCxnSpPr>
            <p:cNvPr id="18477" name="AutoShape 20"/>
            <p:cNvCxnSpPr>
              <a:cxnSpLocks noChangeShapeType="1"/>
            </p:cNvCxnSpPr>
            <p:nvPr/>
          </p:nvCxnSpPr>
          <p:spPr bwMode="auto">
            <a:xfrm flipV="1">
              <a:off x="4812" y="5216"/>
              <a:ext cx="870" cy="13"/>
            </a:xfrm>
            <a:prstGeom prst="straightConnector1">
              <a:avLst/>
            </a:prstGeom>
            <a:noFill/>
            <a:ln w="9525">
              <a:solidFill>
                <a:srgbClr val="000000"/>
              </a:solidFill>
              <a:round/>
              <a:headEnd/>
              <a:tailEnd type="triangle" w="med" len="med"/>
            </a:ln>
          </p:spPr>
        </p:cxnSp>
        <p:cxnSp>
          <p:nvCxnSpPr>
            <p:cNvPr id="18478" name="AutoShape 19"/>
            <p:cNvCxnSpPr>
              <a:cxnSpLocks noChangeShapeType="1"/>
            </p:cNvCxnSpPr>
            <p:nvPr/>
          </p:nvCxnSpPr>
          <p:spPr bwMode="auto">
            <a:xfrm flipH="1">
              <a:off x="3004" y="5229"/>
              <a:ext cx="1204" cy="1"/>
            </a:xfrm>
            <a:prstGeom prst="straightConnector1">
              <a:avLst/>
            </a:prstGeom>
            <a:noFill/>
            <a:ln w="9525">
              <a:solidFill>
                <a:srgbClr val="000000"/>
              </a:solidFill>
              <a:round/>
              <a:headEnd/>
              <a:tailEnd type="triangle" w="med" len="med"/>
            </a:ln>
          </p:spPr>
        </p:cxnSp>
        <p:cxnSp>
          <p:nvCxnSpPr>
            <p:cNvPr id="18479" name="AutoShape 18"/>
            <p:cNvCxnSpPr>
              <a:cxnSpLocks noChangeShapeType="1"/>
            </p:cNvCxnSpPr>
            <p:nvPr/>
          </p:nvCxnSpPr>
          <p:spPr bwMode="auto">
            <a:xfrm flipH="1">
              <a:off x="6246" y="5203"/>
              <a:ext cx="983" cy="13"/>
            </a:xfrm>
            <a:prstGeom prst="straightConnector1">
              <a:avLst/>
            </a:prstGeom>
            <a:noFill/>
            <a:ln w="9525">
              <a:solidFill>
                <a:srgbClr val="000000"/>
              </a:solidFill>
              <a:round/>
              <a:headEnd/>
              <a:tailEnd type="triangle" w="med" len="med"/>
            </a:ln>
          </p:spPr>
        </p:cxnSp>
        <p:cxnSp>
          <p:nvCxnSpPr>
            <p:cNvPr id="18480" name="AutoShape 17"/>
            <p:cNvCxnSpPr>
              <a:cxnSpLocks noChangeShapeType="1"/>
            </p:cNvCxnSpPr>
            <p:nvPr/>
          </p:nvCxnSpPr>
          <p:spPr bwMode="auto">
            <a:xfrm>
              <a:off x="7833" y="5203"/>
              <a:ext cx="1289" cy="1"/>
            </a:xfrm>
            <a:prstGeom prst="straightConnector1">
              <a:avLst/>
            </a:prstGeom>
            <a:noFill/>
            <a:ln w="9525">
              <a:solidFill>
                <a:srgbClr val="000000"/>
              </a:solidFill>
              <a:round/>
              <a:headEnd/>
              <a:tailEnd type="triangle" w="med" len="med"/>
            </a:ln>
          </p:spPr>
        </p:cxnSp>
        <p:cxnSp>
          <p:nvCxnSpPr>
            <p:cNvPr id="18481" name="AutoShape 16"/>
            <p:cNvCxnSpPr>
              <a:cxnSpLocks noChangeShapeType="1"/>
            </p:cNvCxnSpPr>
            <p:nvPr/>
          </p:nvCxnSpPr>
          <p:spPr bwMode="auto">
            <a:xfrm flipV="1">
              <a:off x="4073" y="4118"/>
              <a:ext cx="136" cy="1"/>
            </a:xfrm>
            <a:prstGeom prst="straightConnector1">
              <a:avLst/>
            </a:prstGeom>
            <a:noFill/>
            <a:ln w="9525">
              <a:solidFill>
                <a:srgbClr val="000000"/>
              </a:solidFill>
              <a:round/>
              <a:headEnd/>
              <a:tailEnd type="triangle" w="med" len="med"/>
            </a:ln>
          </p:spPr>
        </p:cxnSp>
        <p:cxnSp>
          <p:nvCxnSpPr>
            <p:cNvPr id="18482" name="AutoShape 15"/>
            <p:cNvCxnSpPr>
              <a:cxnSpLocks noChangeShapeType="1"/>
            </p:cNvCxnSpPr>
            <p:nvPr/>
          </p:nvCxnSpPr>
          <p:spPr bwMode="auto">
            <a:xfrm flipH="1">
              <a:off x="3306" y="4119"/>
              <a:ext cx="163" cy="7"/>
            </a:xfrm>
            <a:prstGeom prst="straightConnector1">
              <a:avLst/>
            </a:prstGeom>
            <a:noFill/>
            <a:ln w="9525">
              <a:solidFill>
                <a:srgbClr val="000000"/>
              </a:solidFill>
              <a:round/>
              <a:headEnd/>
              <a:tailEnd type="triangle" w="med" len="med"/>
            </a:ln>
          </p:spPr>
        </p:cxnSp>
        <p:cxnSp>
          <p:nvCxnSpPr>
            <p:cNvPr id="18483" name="AutoShape 14"/>
            <p:cNvCxnSpPr>
              <a:cxnSpLocks noChangeShapeType="1"/>
            </p:cNvCxnSpPr>
            <p:nvPr/>
          </p:nvCxnSpPr>
          <p:spPr bwMode="auto">
            <a:xfrm>
              <a:off x="5519" y="4092"/>
              <a:ext cx="144" cy="1"/>
            </a:xfrm>
            <a:prstGeom prst="straightConnector1">
              <a:avLst/>
            </a:prstGeom>
            <a:noFill/>
            <a:ln w="9525">
              <a:solidFill>
                <a:srgbClr val="000000"/>
              </a:solidFill>
              <a:round/>
              <a:headEnd/>
              <a:tailEnd type="triangle" w="med" len="med"/>
            </a:ln>
          </p:spPr>
        </p:cxnSp>
        <p:cxnSp>
          <p:nvCxnSpPr>
            <p:cNvPr id="18484" name="AutoShape 13"/>
            <p:cNvCxnSpPr>
              <a:cxnSpLocks noChangeShapeType="1"/>
            </p:cNvCxnSpPr>
            <p:nvPr/>
          </p:nvCxnSpPr>
          <p:spPr bwMode="auto">
            <a:xfrm flipH="1">
              <a:off x="4773" y="4092"/>
              <a:ext cx="142" cy="26"/>
            </a:xfrm>
            <a:prstGeom prst="straightConnector1">
              <a:avLst/>
            </a:prstGeom>
            <a:noFill/>
            <a:ln w="9525">
              <a:solidFill>
                <a:srgbClr val="000000"/>
              </a:solidFill>
              <a:round/>
              <a:headEnd/>
              <a:tailEnd type="triangle" w="med" len="med"/>
            </a:ln>
          </p:spPr>
        </p:cxnSp>
        <p:cxnSp>
          <p:nvCxnSpPr>
            <p:cNvPr id="18485" name="AutoShape 12"/>
            <p:cNvCxnSpPr>
              <a:cxnSpLocks noChangeShapeType="1"/>
            </p:cNvCxnSpPr>
            <p:nvPr/>
          </p:nvCxnSpPr>
          <p:spPr bwMode="auto">
            <a:xfrm flipH="1">
              <a:off x="6227" y="4092"/>
              <a:ext cx="195" cy="1"/>
            </a:xfrm>
            <a:prstGeom prst="straightConnector1">
              <a:avLst/>
            </a:prstGeom>
            <a:noFill/>
            <a:ln w="9525">
              <a:solidFill>
                <a:srgbClr val="000000"/>
              </a:solidFill>
              <a:round/>
              <a:headEnd/>
              <a:tailEnd type="triangle" w="med" len="med"/>
            </a:ln>
          </p:spPr>
        </p:cxnSp>
        <p:cxnSp>
          <p:nvCxnSpPr>
            <p:cNvPr id="18486" name="AutoShape 11"/>
            <p:cNvCxnSpPr>
              <a:cxnSpLocks noChangeShapeType="1"/>
            </p:cNvCxnSpPr>
            <p:nvPr/>
          </p:nvCxnSpPr>
          <p:spPr bwMode="auto">
            <a:xfrm flipV="1">
              <a:off x="7026" y="4079"/>
              <a:ext cx="204" cy="13"/>
            </a:xfrm>
            <a:prstGeom prst="straightConnector1">
              <a:avLst/>
            </a:prstGeom>
            <a:noFill/>
            <a:ln w="9525">
              <a:solidFill>
                <a:srgbClr val="000000"/>
              </a:solidFill>
              <a:round/>
              <a:headEnd/>
              <a:tailEnd type="triangle" w="med" len="med"/>
            </a:ln>
          </p:spPr>
        </p:cxnSp>
        <p:cxnSp>
          <p:nvCxnSpPr>
            <p:cNvPr id="18487" name="AutoShape 10"/>
            <p:cNvCxnSpPr>
              <a:cxnSpLocks noChangeShapeType="1"/>
            </p:cNvCxnSpPr>
            <p:nvPr/>
          </p:nvCxnSpPr>
          <p:spPr bwMode="auto">
            <a:xfrm flipH="1">
              <a:off x="7794" y="4066"/>
              <a:ext cx="212" cy="13"/>
            </a:xfrm>
            <a:prstGeom prst="straightConnector1">
              <a:avLst/>
            </a:prstGeom>
            <a:noFill/>
            <a:ln w="9525">
              <a:solidFill>
                <a:srgbClr val="000000"/>
              </a:solidFill>
              <a:round/>
              <a:headEnd/>
              <a:tailEnd type="triangle" w="med" len="med"/>
            </a:ln>
          </p:spPr>
        </p:cxnSp>
        <p:cxnSp>
          <p:nvCxnSpPr>
            <p:cNvPr id="18488" name="AutoShape 9"/>
            <p:cNvCxnSpPr>
              <a:cxnSpLocks noChangeShapeType="1"/>
            </p:cNvCxnSpPr>
            <p:nvPr/>
          </p:nvCxnSpPr>
          <p:spPr bwMode="auto">
            <a:xfrm flipV="1">
              <a:off x="8610" y="4053"/>
              <a:ext cx="205" cy="13"/>
            </a:xfrm>
            <a:prstGeom prst="straightConnector1">
              <a:avLst/>
            </a:prstGeom>
            <a:noFill/>
            <a:ln w="9525">
              <a:solidFill>
                <a:srgbClr val="000000"/>
              </a:solidFill>
              <a:round/>
              <a:headEnd/>
              <a:tailEnd type="triangle" w="med" len="med"/>
            </a:ln>
          </p:spPr>
        </p:cxnSp>
        <p:cxnSp>
          <p:nvCxnSpPr>
            <p:cNvPr id="18489" name="AutoShape 8"/>
            <p:cNvCxnSpPr>
              <a:cxnSpLocks noChangeShapeType="1"/>
            </p:cNvCxnSpPr>
            <p:nvPr/>
          </p:nvCxnSpPr>
          <p:spPr bwMode="auto">
            <a:xfrm flipV="1">
              <a:off x="2630" y="4720"/>
              <a:ext cx="0" cy="1477"/>
            </a:xfrm>
            <a:prstGeom prst="straightConnector1">
              <a:avLst/>
            </a:prstGeom>
            <a:noFill/>
            <a:ln w="9525">
              <a:solidFill>
                <a:srgbClr val="000000"/>
              </a:solidFill>
              <a:round/>
              <a:headEnd/>
              <a:tailEnd type="triangle" w="med" len="med"/>
            </a:ln>
          </p:spPr>
        </p:cxnSp>
      </p:grpSp>
      <p:sp>
        <p:nvSpPr>
          <p:cNvPr id="84" name="Дата 83"/>
          <p:cNvSpPr>
            <a:spLocks noGrp="1"/>
          </p:cNvSpPr>
          <p:nvPr>
            <p:ph type="dt" sz="half" idx="10"/>
          </p:nvPr>
        </p:nvSpPr>
        <p:spPr/>
        <p:txBody>
          <a:bodyPr/>
          <a:lstStyle/>
          <a:p>
            <a:pPr>
              <a:defRPr/>
            </a:pPr>
            <a:r>
              <a:rPr lang="en-US" dirty="0" smtClean="0"/>
              <a:t>N. Novgorod, 2014.</a:t>
            </a:r>
            <a:endParaRPr lang="ru-RU" dirty="0"/>
          </a:p>
        </p:txBody>
      </p:sp>
      <p:sp>
        <p:nvSpPr>
          <p:cNvPr id="85" name="Номер слайда 84"/>
          <p:cNvSpPr>
            <a:spLocks noGrp="1"/>
          </p:cNvSpPr>
          <p:nvPr>
            <p:ph type="sldNum" sz="quarter" idx="12"/>
          </p:nvPr>
        </p:nvSpPr>
        <p:spPr/>
        <p:txBody>
          <a:bodyPr/>
          <a:lstStyle/>
          <a:p>
            <a:pPr>
              <a:defRPr/>
            </a:pPr>
            <a:fld id="{4934E5F4-6405-42E1-9C1C-B05AB0513A99}" type="slidenum">
              <a:rPr lang="ru-RU" smtClean="0"/>
              <a:pPr>
                <a:defRPr/>
              </a:pPr>
              <a:t>51</a:t>
            </a:fld>
            <a:endParaRPr lang="ru-RU" dirty="0"/>
          </a:p>
        </p:txBody>
      </p:sp>
      <p:sp>
        <p:nvSpPr>
          <p:cNvPr id="86" name="Нижний колонтитул 85"/>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smtClean="0">
                <a:solidFill>
                  <a:schemeClr val="tx2"/>
                </a:solidFill>
                <a:latin typeface="Arial" charset="0"/>
              </a:rPr>
              <a:t>Experiments results</a:t>
            </a:r>
            <a:endParaRPr lang="ru-RU" sz="2800" b="1" dirty="0">
              <a:solidFill>
                <a:schemeClr val="tx2"/>
              </a:solidFill>
              <a:latin typeface="Arial" charset="0"/>
            </a:endParaRPr>
          </a:p>
        </p:txBody>
      </p:sp>
      <p:sp>
        <p:nvSpPr>
          <p:cNvPr id="19462" name="Text Box 7"/>
          <p:cNvSpPr txBox="1">
            <a:spLocks noChangeArrowheads="1"/>
          </p:cNvSpPr>
          <p:nvPr/>
        </p:nvSpPr>
        <p:spPr bwMode="auto">
          <a:xfrm>
            <a:off x="1116013" y="2365375"/>
            <a:ext cx="184150" cy="366713"/>
          </a:xfrm>
          <a:prstGeom prst="rect">
            <a:avLst/>
          </a:prstGeom>
          <a:noFill/>
          <a:ln w="9525">
            <a:noFill/>
            <a:miter lim="800000"/>
            <a:headEnd/>
            <a:tailEnd/>
          </a:ln>
        </p:spPr>
        <p:txBody>
          <a:bodyPr wrap="none">
            <a:spAutoFit/>
          </a:bodyPr>
          <a:lstStyle/>
          <a:p>
            <a:endParaRPr lang="ru-RU"/>
          </a:p>
        </p:txBody>
      </p:sp>
      <p:sp>
        <p:nvSpPr>
          <p:cNvPr id="19463" name="Содержимое 2"/>
          <p:cNvSpPr>
            <a:spLocks/>
          </p:cNvSpPr>
          <p:nvPr/>
        </p:nvSpPr>
        <p:spPr bwMode="auto">
          <a:xfrm>
            <a:off x="495300" y="1196975"/>
            <a:ext cx="9137650" cy="4968875"/>
          </a:xfrm>
          <a:prstGeom prst="rect">
            <a:avLst/>
          </a:prstGeom>
          <a:noFill/>
          <a:ln w="9525">
            <a:noFill/>
            <a:miter lim="800000"/>
            <a:headEnd/>
            <a:tailEnd/>
          </a:ln>
        </p:spPr>
        <p:txBody>
          <a:bodyPr/>
          <a:lstStyle/>
          <a:p>
            <a:pPr marL="342900" indent="-342900" algn="l" eaLnBrk="0" hangingPunct="0">
              <a:spcBef>
                <a:spcPct val="20000"/>
              </a:spcBef>
              <a:buSzPct val="80000"/>
              <a:buFont typeface="Wingdings" pitchFamily="2" charset="2"/>
              <a:buChar char="q"/>
            </a:pPr>
            <a:r>
              <a:rPr lang="en-US" sz="2000" dirty="0" smtClean="0">
                <a:latin typeface="Arial" charset="0"/>
              </a:rPr>
              <a:t>The method efficiency will be determined when solving the equations system with the same matrix of small size and </a:t>
            </a:r>
            <a:r>
              <a:rPr lang="en-US" sz="2000" dirty="0">
                <a:latin typeface="+mn-lt"/>
              </a:rPr>
              <a:t>various right-hand sides </a:t>
            </a:r>
            <a:r>
              <a:rPr lang="en-US" sz="2000" dirty="0" smtClean="0">
                <a:latin typeface="+mn-lt"/>
              </a:rPr>
              <a:t>many </a:t>
            </a:r>
            <a:r>
              <a:rPr lang="en-US" sz="2000" dirty="0">
                <a:latin typeface="+mn-lt"/>
              </a:rPr>
              <a:t>times (as opposed </a:t>
            </a:r>
            <a:r>
              <a:rPr lang="en-US" sz="2000" dirty="0" smtClean="0">
                <a:latin typeface="+mn-lt"/>
              </a:rPr>
              <a:t>to solving one problem with the matrix of great size)</a:t>
            </a:r>
            <a:r>
              <a:rPr lang="ru-RU" sz="2000" dirty="0" smtClean="0">
                <a:latin typeface="Arial" charset="0"/>
              </a:rPr>
              <a:t>. </a:t>
            </a:r>
            <a:endParaRPr lang="ru-RU" sz="2000" dirty="0">
              <a:latin typeface="Arial" charset="0"/>
            </a:endParaRPr>
          </a:p>
          <a:p>
            <a:pPr marL="342900" indent="-342900" algn="l" eaLnBrk="0" hangingPunct="0">
              <a:spcBef>
                <a:spcPct val="20000"/>
              </a:spcBef>
              <a:buSzPct val="80000"/>
              <a:buFont typeface="Wingdings" pitchFamily="2" charset="2"/>
              <a:buChar char="q"/>
            </a:pPr>
            <a:r>
              <a:rPr lang="en-US" sz="2000" dirty="0" smtClean="0">
                <a:latin typeface="Arial" charset="0"/>
              </a:rPr>
              <a:t>Such sequence of the problems appears, for example, when solving numerically the partial differential equations by means of grid methods</a:t>
            </a:r>
            <a:r>
              <a:rPr lang="ru-RU" sz="2000" dirty="0" smtClean="0">
                <a:latin typeface="Arial" charset="0"/>
              </a:rPr>
              <a:t>.</a:t>
            </a:r>
            <a:endParaRPr lang="ru-RU" sz="2000" dirty="0">
              <a:latin typeface="Arial" charset="0"/>
            </a:endParaRPr>
          </a:p>
          <a:p>
            <a:pPr marL="342900" indent="-342900" algn="l" eaLnBrk="0" hangingPunct="0">
              <a:spcBef>
                <a:spcPct val="20000"/>
              </a:spcBef>
              <a:buSzPct val="80000"/>
              <a:buFont typeface="Wingdings" pitchFamily="2" charset="2"/>
              <a:buChar char="q"/>
            </a:pPr>
            <a:r>
              <a:rPr lang="en-US" sz="2000" dirty="0" smtClean="0">
                <a:latin typeface="Arial" charset="0"/>
              </a:rPr>
              <a:t>A series of </a:t>
            </a:r>
            <a:r>
              <a:rPr lang="ru-RU" sz="2000" dirty="0" smtClean="0">
                <a:latin typeface="Arial" charset="0"/>
              </a:rPr>
              <a:t>10 </a:t>
            </a:r>
            <a:r>
              <a:rPr lang="en-US" sz="2000" dirty="0" smtClean="0">
                <a:latin typeface="Arial" charset="0"/>
              </a:rPr>
              <a:t>thousands problems was solved. The series peculiarity is:</a:t>
            </a:r>
            <a:endParaRPr lang="ru-RU" sz="2000" dirty="0">
              <a:latin typeface="Arial" charset="0"/>
            </a:endParaRPr>
          </a:p>
          <a:p>
            <a:pPr marL="800100" lvl="1" indent="-342900" algn="l" eaLnBrk="0" hangingPunct="0">
              <a:spcBef>
                <a:spcPct val="20000"/>
              </a:spcBef>
              <a:buSzPct val="80000"/>
              <a:buFont typeface="Arial" charset="0"/>
              <a:buChar char="•"/>
            </a:pPr>
            <a:r>
              <a:rPr lang="en-US" sz="2000" dirty="0" smtClean="0">
                <a:latin typeface="Arial" charset="0"/>
              </a:rPr>
              <a:t>the matrix of the linear equations system does not depend on </a:t>
            </a:r>
            <a:r>
              <a:rPr lang="en-US" sz="2000" dirty="0">
                <a:latin typeface="Arial" charset="0"/>
              </a:rPr>
              <a:t>the problem number </a:t>
            </a:r>
            <a:r>
              <a:rPr lang="en-US" sz="2000" dirty="0" smtClean="0">
                <a:latin typeface="Arial" charset="0"/>
              </a:rPr>
              <a:t>in the series</a:t>
            </a:r>
            <a:r>
              <a:rPr lang="ru-RU" sz="2000" dirty="0" smtClean="0">
                <a:latin typeface="Arial" charset="0"/>
              </a:rPr>
              <a:t>;</a:t>
            </a:r>
            <a:endParaRPr lang="ru-RU" sz="2000" dirty="0">
              <a:latin typeface="Arial" charset="0"/>
            </a:endParaRPr>
          </a:p>
          <a:p>
            <a:pPr marL="800100" lvl="1" indent="-342900" algn="l" eaLnBrk="0" hangingPunct="0">
              <a:spcBef>
                <a:spcPct val="20000"/>
              </a:spcBef>
              <a:buSzPct val="80000"/>
              <a:buFont typeface="Arial" charset="0"/>
              <a:buChar char="•"/>
            </a:pPr>
            <a:r>
              <a:rPr lang="en-US" sz="2000" dirty="0" smtClean="0">
                <a:latin typeface="Arial" charset="0"/>
              </a:rPr>
              <a:t>the diagonal numbers are equal</a:t>
            </a:r>
            <a:r>
              <a:rPr lang="ru-RU" sz="2000" dirty="0" smtClean="0">
                <a:latin typeface="Arial" charset="0"/>
              </a:rPr>
              <a:t>;</a:t>
            </a:r>
            <a:endParaRPr lang="ru-RU" sz="2000" dirty="0">
              <a:latin typeface="Arial" charset="0"/>
            </a:endParaRPr>
          </a:p>
          <a:p>
            <a:pPr marL="800100" lvl="1" indent="-342900" algn="l" eaLnBrk="0" hangingPunct="0">
              <a:spcBef>
                <a:spcPct val="20000"/>
              </a:spcBef>
              <a:buSzPct val="80000"/>
              <a:buFont typeface="Arial" charset="0"/>
              <a:buChar char="•"/>
            </a:pPr>
            <a:r>
              <a:rPr lang="en-US" sz="2000" dirty="0">
                <a:latin typeface="Arial" charset="0"/>
              </a:rPr>
              <a:t>t</a:t>
            </a:r>
            <a:r>
              <a:rPr lang="en-US" sz="2000" dirty="0" smtClean="0">
                <a:latin typeface="Arial" charset="0"/>
              </a:rPr>
              <a:t>he right-hand side of the </a:t>
            </a:r>
            <a:r>
              <a:rPr lang="en-US" sz="2000" i="1" dirty="0" smtClean="0">
                <a:latin typeface="Arial" charset="0"/>
              </a:rPr>
              <a:t>j</a:t>
            </a:r>
            <a:r>
              <a:rPr lang="ru-RU" sz="2000" dirty="0" smtClean="0">
                <a:latin typeface="Arial" charset="0"/>
              </a:rPr>
              <a:t>-</a:t>
            </a:r>
            <a:r>
              <a:rPr lang="en-US" sz="2000" dirty="0" err="1" smtClean="0">
                <a:latin typeface="Arial" charset="0"/>
              </a:rPr>
              <a:t>th</a:t>
            </a:r>
            <a:r>
              <a:rPr lang="en-US" sz="2000" dirty="0" smtClean="0">
                <a:latin typeface="Arial" charset="0"/>
              </a:rPr>
              <a:t> problem depends on solution of the </a:t>
            </a:r>
            <a:r>
              <a:rPr lang="ru-RU" sz="2000" dirty="0" smtClean="0">
                <a:latin typeface="Arial" charset="0"/>
              </a:rPr>
              <a:t>(</a:t>
            </a:r>
            <a:r>
              <a:rPr lang="en-US" sz="2000" i="1" dirty="0">
                <a:latin typeface="Arial" charset="0"/>
              </a:rPr>
              <a:t>j</a:t>
            </a:r>
            <a:r>
              <a:rPr lang="en-US" sz="2000" dirty="0">
                <a:latin typeface="Arial" charset="0"/>
                <a:sym typeface="Symbol" pitchFamily="18" charset="2"/>
              </a:rPr>
              <a:t></a:t>
            </a:r>
            <a:r>
              <a:rPr lang="ru-RU" sz="2000" dirty="0">
                <a:latin typeface="Arial" charset="0"/>
              </a:rPr>
              <a:t>1</a:t>
            </a:r>
            <a:r>
              <a:rPr lang="ru-RU" sz="2000" dirty="0" smtClean="0">
                <a:latin typeface="Arial" charset="0"/>
              </a:rPr>
              <a:t>)-</a:t>
            </a:r>
            <a:r>
              <a:rPr lang="en-US" sz="2000" dirty="0" err="1" smtClean="0">
                <a:latin typeface="Arial" charset="0"/>
              </a:rPr>
              <a:t>th</a:t>
            </a:r>
            <a:r>
              <a:rPr lang="en-US" sz="2000" dirty="0" smtClean="0">
                <a:latin typeface="Arial" charset="0"/>
              </a:rPr>
              <a:t> problem nonlinearly, the </a:t>
            </a:r>
            <a:r>
              <a:rPr lang="en-US" sz="2000" dirty="0">
                <a:latin typeface="Arial" charset="0"/>
              </a:rPr>
              <a:t>right-hand side of the </a:t>
            </a:r>
            <a:r>
              <a:rPr lang="en-US" sz="2000" dirty="0" smtClean="0">
                <a:latin typeface="Arial" charset="0"/>
              </a:rPr>
              <a:t>first problem in the series is unknown</a:t>
            </a:r>
            <a:r>
              <a:rPr lang="ru-RU" sz="2000" dirty="0" smtClean="0">
                <a:latin typeface="Arial" charset="0"/>
              </a:rPr>
              <a:t>;</a:t>
            </a:r>
            <a:endParaRPr lang="en-US" sz="2000" dirty="0">
              <a:latin typeface="Arial" charset="0"/>
            </a:endParaRPr>
          </a:p>
          <a:p>
            <a:pPr marL="800100" lvl="1" indent="-342900" algn="l" eaLnBrk="0" hangingPunct="0">
              <a:spcBef>
                <a:spcPct val="20000"/>
              </a:spcBef>
              <a:buSzPct val="80000"/>
              <a:buFont typeface="Arial" charset="0"/>
              <a:buChar char="•"/>
            </a:pPr>
            <a:r>
              <a:rPr lang="en-US" sz="2000" dirty="0" smtClean="0">
                <a:latin typeface="Arial" charset="0"/>
              </a:rPr>
              <a:t>the problems of size multiple to a power of two were investigated for the sake of simplicity of parallel programs</a:t>
            </a:r>
            <a:r>
              <a:rPr lang="ru-RU" sz="2000" dirty="0" smtClean="0">
                <a:latin typeface="Arial" charset="0"/>
              </a:rPr>
              <a:t>.</a:t>
            </a:r>
            <a:endParaRPr lang="ru-RU" sz="2000" dirty="0">
              <a:latin typeface="Arial" charset="0"/>
            </a:endParaRPr>
          </a:p>
        </p:txBody>
      </p:sp>
      <p:sp>
        <p:nvSpPr>
          <p:cNvPr id="8" name="Дата 7"/>
          <p:cNvSpPr>
            <a:spLocks noGrp="1"/>
          </p:cNvSpPr>
          <p:nvPr>
            <p:ph type="dt" sz="half" idx="10"/>
          </p:nvPr>
        </p:nvSpPr>
        <p:spPr/>
        <p:txBody>
          <a:bodyPr/>
          <a:lstStyle/>
          <a:p>
            <a:pPr>
              <a:defRPr/>
            </a:pPr>
            <a:r>
              <a:rPr lang="en-US" dirty="0" smtClean="0"/>
              <a:t>N. Novgorod, 2014.</a:t>
            </a:r>
            <a:endParaRPr lang="ru-RU" dirty="0"/>
          </a:p>
        </p:txBody>
      </p:sp>
      <p:sp>
        <p:nvSpPr>
          <p:cNvPr id="9" name="Номер слайда 8"/>
          <p:cNvSpPr>
            <a:spLocks noGrp="1"/>
          </p:cNvSpPr>
          <p:nvPr>
            <p:ph type="sldNum" sz="quarter" idx="12"/>
          </p:nvPr>
        </p:nvSpPr>
        <p:spPr/>
        <p:txBody>
          <a:bodyPr/>
          <a:lstStyle/>
          <a:p>
            <a:pPr>
              <a:defRPr/>
            </a:pPr>
            <a:fld id="{4934E5F4-6405-42E1-9C1C-B05AB0513A99}" type="slidenum">
              <a:rPr lang="ru-RU" smtClean="0"/>
              <a:pPr>
                <a:defRPr/>
              </a:pPr>
              <a:t>52</a:t>
            </a:fld>
            <a:endParaRPr lang="ru-RU" dirty="0"/>
          </a:p>
        </p:txBody>
      </p:sp>
      <p:sp>
        <p:nvSpPr>
          <p:cNvPr id="10" name="Нижний колонтитул 9"/>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Experiments results</a:t>
            </a:r>
            <a:endParaRPr lang="ru-RU" sz="2800" b="1" dirty="0">
              <a:solidFill>
                <a:schemeClr val="tx2"/>
              </a:solidFill>
              <a:latin typeface="Arial" charset="0"/>
            </a:endParaRPr>
          </a:p>
        </p:txBody>
      </p:sp>
      <p:sp>
        <p:nvSpPr>
          <p:cNvPr id="20486" name="Text Box 3"/>
          <p:cNvSpPr txBox="1">
            <a:spLocks noChangeArrowheads="1"/>
          </p:cNvSpPr>
          <p:nvPr/>
        </p:nvSpPr>
        <p:spPr bwMode="auto">
          <a:xfrm>
            <a:off x="1116013" y="2365375"/>
            <a:ext cx="184150" cy="366713"/>
          </a:xfrm>
          <a:prstGeom prst="rect">
            <a:avLst/>
          </a:prstGeom>
          <a:noFill/>
          <a:ln w="9525">
            <a:noFill/>
            <a:miter lim="800000"/>
            <a:headEnd/>
            <a:tailEnd/>
          </a:ln>
        </p:spPr>
        <p:txBody>
          <a:bodyPr wrap="none">
            <a:spAutoFit/>
          </a:bodyPr>
          <a:lstStyle/>
          <a:p>
            <a:endParaRPr lang="ru-RU"/>
          </a:p>
        </p:txBody>
      </p:sp>
      <p:sp>
        <p:nvSpPr>
          <p:cNvPr id="20487" name="Содержимое 2"/>
          <p:cNvSpPr>
            <a:spLocks/>
          </p:cNvSpPr>
          <p:nvPr/>
        </p:nvSpPr>
        <p:spPr bwMode="auto">
          <a:xfrm>
            <a:off x="495300" y="1196975"/>
            <a:ext cx="9137650" cy="4968875"/>
          </a:xfrm>
          <a:prstGeom prst="rect">
            <a:avLst/>
          </a:prstGeom>
          <a:noFill/>
          <a:ln w="9525">
            <a:noFill/>
            <a:miter lim="800000"/>
            <a:headEnd/>
            <a:tailEnd/>
          </a:ln>
        </p:spPr>
        <p:txBody>
          <a:bodyPr/>
          <a:lstStyle/>
          <a:p>
            <a:pPr marL="342900" indent="-342900" algn="l" eaLnBrk="0" hangingPunct="0">
              <a:spcBef>
                <a:spcPct val="20000"/>
              </a:spcBef>
              <a:buSzPct val="80000"/>
              <a:buFont typeface="Wingdings" pitchFamily="2" charset="2"/>
              <a:buChar char="q"/>
            </a:pPr>
            <a:r>
              <a:rPr lang="en-US" sz="2000" dirty="0" smtClean="0">
                <a:latin typeface="Arial" charset="0"/>
              </a:rPr>
              <a:t>The comparison of the sweep and reduction methods</a:t>
            </a:r>
            <a:endParaRPr lang="ru-RU" sz="2000" dirty="0">
              <a:latin typeface="Arial" charset="0"/>
            </a:endParaRPr>
          </a:p>
        </p:txBody>
      </p:sp>
      <p:sp>
        <p:nvSpPr>
          <p:cNvPr id="9" name="Дата 8"/>
          <p:cNvSpPr>
            <a:spLocks noGrp="1"/>
          </p:cNvSpPr>
          <p:nvPr>
            <p:ph type="dt" sz="half" idx="10"/>
          </p:nvPr>
        </p:nvSpPr>
        <p:spPr/>
        <p:txBody>
          <a:bodyPr/>
          <a:lstStyle/>
          <a:p>
            <a:pPr>
              <a:defRPr/>
            </a:pPr>
            <a:r>
              <a:rPr lang="en-US" dirty="0" smtClean="0"/>
              <a:t>N. Novgorod, 2014.</a:t>
            </a:r>
            <a:endParaRPr lang="ru-RU" dirty="0"/>
          </a:p>
        </p:txBody>
      </p:sp>
      <p:sp>
        <p:nvSpPr>
          <p:cNvPr id="10" name="Номер слайда 9"/>
          <p:cNvSpPr>
            <a:spLocks noGrp="1"/>
          </p:cNvSpPr>
          <p:nvPr>
            <p:ph type="sldNum" sz="quarter" idx="12"/>
          </p:nvPr>
        </p:nvSpPr>
        <p:spPr/>
        <p:txBody>
          <a:bodyPr/>
          <a:lstStyle/>
          <a:p>
            <a:pPr>
              <a:defRPr/>
            </a:pPr>
            <a:fld id="{4934E5F4-6405-42E1-9C1C-B05AB0513A99}" type="slidenum">
              <a:rPr lang="ru-RU" smtClean="0"/>
              <a:pPr>
                <a:defRPr/>
              </a:pPr>
              <a:t>53</a:t>
            </a:fld>
            <a:endParaRPr lang="ru-RU" dirty="0"/>
          </a:p>
        </p:txBody>
      </p:sp>
      <p:sp>
        <p:nvSpPr>
          <p:cNvPr id="11" name="Нижний колонтитул 10"/>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pic>
        <p:nvPicPr>
          <p:cNvPr id="583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52662" y="1724024"/>
            <a:ext cx="5400675" cy="39147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Experiments results</a:t>
            </a:r>
            <a:endParaRPr lang="ru-RU" sz="2800" b="1" dirty="0">
              <a:solidFill>
                <a:schemeClr val="tx2"/>
              </a:solidFill>
              <a:latin typeface="Arial" charset="0"/>
            </a:endParaRPr>
          </a:p>
        </p:txBody>
      </p:sp>
      <p:sp>
        <p:nvSpPr>
          <p:cNvPr id="21510" name="Text Box 3"/>
          <p:cNvSpPr txBox="1">
            <a:spLocks noChangeArrowheads="1"/>
          </p:cNvSpPr>
          <p:nvPr/>
        </p:nvSpPr>
        <p:spPr bwMode="auto">
          <a:xfrm>
            <a:off x="1116013" y="2365375"/>
            <a:ext cx="184150" cy="366713"/>
          </a:xfrm>
          <a:prstGeom prst="rect">
            <a:avLst/>
          </a:prstGeom>
          <a:noFill/>
          <a:ln w="9525">
            <a:noFill/>
            <a:miter lim="800000"/>
            <a:headEnd/>
            <a:tailEnd/>
          </a:ln>
        </p:spPr>
        <p:txBody>
          <a:bodyPr wrap="none">
            <a:spAutoFit/>
          </a:bodyPr>
          <a:lstStyle/>
          <a:p>
            <a:endParaRPr lang="ru-RU"/>
          </a:p>
        </p:txBody>
      </p:sp>
      <p:sp>
        <p:nvSpPr>
          <p:cNvPr id="21511" name="Содержимое 2"/>
          <p:cNvSpPr>
            <a:spLocks/>
          </p:cNvSpPr>
          <p:nvPr/>
        </p:nvSpPr>
        <p:spPr bwMode="auto">
          <a:xfrm>
            <a:off x="495300" y="1196975"/>
            <a:ext cx="9137650" cy="4968875"/>
          </a:xfrm>
          <a:prstGeom prst="rect">
            <a:avLst/>
          </a:prstGeom>
          <a:noFill/>
          <a:ln w="9525">
            <a:noFill/>
            <a:miter lim="800000"/>
            <a:headEnd/>
            <a:tailEnd/>
          </a:ln>
        </p:spPr>
        <p:txBody>
          <a:bodyPr/>
          <a:lstStyle/>
          <a:p>
            <a:pPr marL="342900" indent="-342900" algn="l" eaLnBrk="0" hangingPunct="0">
              <a:spcBef>
                <a:spcPct val="20000"/>
              </a:spcBef>
              <a:buSzPct val="80000"/>
              <a:buFont typeface="Wingdings" pitchFamily="2" charset="2"/>
              <a:buChar char="q"/>
            </a:pPr>
            <a:r>
              <a:rPr lang="en-US" sz="2000" dirty="0" smtClean="0">
                <a:latin typeface="Arial" charset="0"/>
              </a:rPr>
              <a:t>The scalability of the parallel reduction method</a:t>
            </a:r>
            <a:endParaRPr lang="ru-RU" sz="2000" dirty="0">
              <a:latin typeface="Arial" charset="0"/>
            </a:endParaRPr>
          </a:p>
          <a:p>
            <a:pPr marL="342900" indent="-342900" algn="l" eaLnBrk="0" hangingPunct="0">
              <a:spcBef>
                <a:spcPct val="20000"/>
              </a:spcBef>
              <a:buSzPct val="80000"/>
              <a:buFont typeface="Wingdings" pitchFamily="2" charset="2"/>
              <a:buChar char="q"/>
            </a:pPr>
            <a:endParaRPr lang="ru-RU" sz="2000" dirty="0">
              <a:latin typeface="Arial" charset="0"/>
            </a:endParaRPr>
          </a:p>
          <a:p>
            <a:pPr marL="342900" indent="-342900" algn="l" eaLnBrk="0" hangingPunct="0">
              <a:spcBef>
                <a:spcPct val="20000"/>
              </a:spcBef>
              <a:buSzPct val="80000"/>
              <a:buFont typeface="Wingdings" pitchFamily="2" charset="2"/>
              <a:buChar char="q"/>
            </a:pPr>
            <a:endParaRPr lang="ru-RU" sz="2000" dirty="0">
              <a:latin typeface="Arial" charset="0"/>
            </a:endParaRPr>
          </a:p>
          <a:p>
            <a:pPr marL="342900" indent="-342900" algn="l" eaLnBrk="0" hangingPunct="0">
              <a:spcBef>
                <a:spcPct val="20000"/>
              </a:spcBef>
              <a:buSzPct val="80000"/>
              <a:buFont typeface="Wingdings" pitchFamily="2" charset="2"/>
              <a:buChar char="q"/>
            </a:pPr>
            <a:endParaRPr lang="ru-RU" sz="2000" dirty="0">
              <a:latin typeface="Arial" charset="0"/>
            </a:endParaRPr>
          </a:p>
          <a:p>
            <a:pPr marL="342900" indent="-342900" algn="l" eaLnBrk="0" hangingPunct="0">
              <a:spcBef>
                <a:spcPct val="20000"/>
              </a:spcBef>
              <a:buSzPct val="80000"/>
              <a:buFont typeface="Wingdings" pitchFamily="2" charset="2"/>
              <a:buChar char="q"/>
            </a:pPr>
            <a:endParaRPr lang="ru-RU" sz="2000" dirty="0">
              <a:latin typeface="Arial" charset="0"/>
            </a:endParaRPr>
          </a:p>
          <a:p>
            <a:pPr marL="342900" indent="-342900" algn="l" eaLnBrk="0" hangingPunct="0">
              <a:spcBef>
                <a:spcPct val="20000"/>
              </a:spcBef>
              <a:buSzPct val="80000"/>
              <a:buFont typeface="Wingdings" pitchFamily="2" charset="2"/>
              <a:buChar char="q"/>
            </a:pPr>
            <a:endParaRPr lang="ru-RU" sz="2000" dirty="0">
              <a:latin typeface="Arial" charset="0"/>
            </a:endParaRPr>
          </a:p>
          <a:p>
            <a:pPr marL="342900" indent="-342900" algn="l" eaLnBrk="0" hangingPunct="0">
              <a:spcBef>
                <a:spcPct val="20000"/>
              </a:spcBef>
              <a:buSzPct val="80000"/>
              <a:buFont typeface="Wingdings" pitchFamily="2" charset="2"/>
              <a:buChar char="q"/>
            </a:pPr>
            <a:endParaRPr lang="ru-RU" sz="2000" dirty="0">
              <a:latin typeface="Arial" charset="0"/>
            </a:endParaRPr>
          </a:p>
          <a:p>
            <a:pPr marL="342900" indent="-342900" algn="l" eaLnBrk="0" hangingPunct="0">
              <a:spcBef>
                <a:spcPct val="20000"/>
              </a:spcBef>
              <a:buSzPct val="80000"/>
              <a:buFont typeface="Wingdings" pitchFamily="2" charset="2"/>
              <a:buChar char="q"/>
            </a:pPr>
            <a:endParaRPr lang="ru-RU" sz="2000" dirty="0">
              <a:latin typeface="Arial" charset="0"/>
            </a:endParaRPr>
          </a:p>
          <a:p>
            <a:pPr marL="342900" indent="-342900" algn="l" eaLnBrk="0" hangingPunct="0">
              <a:spcBef>
                <a:spcPct val="20000"/>
              </a:spcBef>
              <a:buSzPct val="80000"/>
              <a:buFont typeface="Wingdings" pitchFamily="2" charset="2"/>
              <a:buChar char="q"/>
            </a:pPr>
            <a:endParaRPr lang="ru-RU" sz="2000" dirty="0">
              <a:latin typeface="Arial" charset="0"/>
            </a:endParaRPr>
          </a:p>
          <a:p>
            <a:pPr marL="342900" indent="-342900" algn="l" eaLnBrk="0" hangingPunct="0">
              <a:spcBef>
                <a:spcPct val="20000"/>
              </a:spcBef>
              <a:buSzPct val="80000"/>
              <a:buFont typeface="Wingdings" pitchFamily="2" charset="2"/>
              <a:buChar char="q"/>
            </a:pPr>
            <a:endParaRPr lang="ru-RU" sz="2000" dirty="0">
              <a:latin typeface="Arial" charset="0"/>
            </a:endParaRPr>
          </a:p>
          <a:p>
            <a:pPr marL="342900" indent="-342900" algn="l" eaLnBrk="0" hangingPunct="0">
              <a:spcBef>
                <a:spcPct val="20000"/>
              </a:spcBef>
              <a:buSzPct val="80000"/>
              <a:buFont typeface="Wingdings" pitchFamily="2" charset="2"/>
              <a:buChar char="q"/>
            </a:pPr>
            <a:endParaRPr lang="ru-RU" sz="2000" dirty="0">
              <a:latin typeface="Arial" charset="0"/>
            </a:endParaRPr>
          </a:p>
          <a:p>
            <a:pPr marL="342900" indent="-342900" algn="l" eaLnBrk="0" hangingPunct="0">
              <a:spcBef>
                <a:spcPct val="20000"/>
              </a:spcBef>
              <a:buSzPct val="80000"/>
              <a:buFont typeface="Wingdings" pitchFamily="2" charset="2"/>
              <a:buChar char="q"/>
            </a:pPr>
            <a:endParaRPr lang="ru-RU" sz="2000" dirty="0">
              <a:latin typeface="Arial" charset="0"/>
            </a:endParaRPr>
          </a:p>
          <a:p>
            <a:pPr marL="342900" indent="-342900" algn="l" eaLnBrk="0" hangingPunct="0">
              <a:spcBef>
                <a:spcPct val="20000"/>
              </a:spcBef>
              <a:buSzPct val="80000"/>
              <a:buFont typeface="Wingdings" pitchFamily="2" charset="2"/>
              <a:buChar char="q"/>
            </a:pPr>
            <a:r>
              <a:rPr lang="en-US" sz="2000" dirty="0" smtClean="0">
                <a:latin typeface="Arial" charset="0"/>
              </a:rPr>
              <a:t>The bad scalability when solving the systems of small sizes</a:t>
            </a:r>
            <a:endParaRPr lang="ru-RU" sz="2000" dirty="0">
              <a:latin typeface="Arial" charset="0"/>
            </a:endParaRPr>
          </a:p>
        </p:txBody>
      </p:sp>
      <p:sp>
        <p:nvSpPr>
          <p:cNvPr id="9" name="Дата 8"/>
          <p:cNvSpPr>
            <a:spLocks noGrp="1"/>
          </p:cNvSpPr>
          <p:nvPr>
            <p:ph type="dt" sz="half" idx="10"/>
          </p:nvPr>
        </p:nvSpPr>
        <p:spPr/>
        <p:txBody>
          <a:bodyPr/>
          <a:lstStyle/>
          <a:p>
            <a:pPr>
              <a:defRPr/>
            </a:pPr>
            <a:r>
              <a:rPr lang="en-US" dirty="0" smtClean="0"/>
              <a:t>N. Novgorod, 2014.</a:t>
            </a:r>
            <a:endParaRPr lang="ru-RU" dirty="0"/>
          </a:p>
        </p:txBody>
      </p:sp>
      <p:sp>
        <p:nvSpPr>
          <p:cNvPr id="10" name="Номер слайда 9"/>
          <p:cNvSpPr>
            <a:spLocks noGrp="1"/>
          </p:cNvSpPr>
          <p:nvPr>
            <p:ph type="sldNum" sz="quarter" idx="12"/>
          </p:nvPr>
        </p:nvSpPr>
        <p:spPr/>
        <p:txBody>
          <a:bodyPr/>
          <a:lstStyle/>
          <a:p>
            <a:pPr>
              <a:defRPr/>
            </a:pPr>
            <a:fld id="{4934E5F4-6405-42E1-9C1C-B05AB0513A99}" type="slidenum">
              <a:rPr lang="ru-RU" smtClean="0"/>
              <a:pPr>
                <a:defRPr/>
              </a:pPr>
              <a:t>54</a:t>
            </a:fld>
            <a:endParaRPr lang="ru-RU" dirty="0"/>
          </a:p>
        </p:txBody>
      </p:sp>
      <p:sp>
        <p:nvSpPr>
          <p:cNvPr id="11" name="Нижний колонтитул 10"/>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pic>
        <p:nvPicPr>
          <p:cNvPr id="5939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38375" y="1671638"/>
            <a:ext cx="5429250" cy="35147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Заголовок 1"/>
          <p:cNvSpPr>
            <a:spLocks/>
          </p:cNvSpPr>
          <p:nvPr/>
        </p:nvSpPr>
        <p:spPr bwMode="auto">
          <a:xfrm>
            <a:off x="273050" y="207963"/>
            <a:ext cx="9083675" cy="561975"/>
          </a:xfrm>
          <a:prstGeom prst="rect">
            <a:avLst/>
          </a:prstGeom>
          <a:noFill/>
          <a:ln w="9525">
            <a:noFill/>
            <a:miter lim="800000"/>
            <a:headEnd/>
            <a:tailEnd/>
          </a:ln>
        </p:spPr>
        <p:txBody>
          <a:bodyPr anchor="ctr"/>
          <a:lstStyle/>
          <a:p>
            <a:pPr algn="l" eaLnBrk="0" hangingPunct="0"/>
            <a:r>
              <a:rPr lang="en-US" sz="2800" b="1" dirty="0">
                <a:solidFill>
                  <a:schemeClr val="tx2"/>
                </a:solidFill>
                <a:latin typeface="Arial" charset="0"/>
              </a:rPr>
              <a:t>Experiments results</a:t>
            </a:r>
            <a:endParaRPr lang="ru-RU" sz="2800" b="1" dirty="0">
              <a:solidFill>
                <a:schemeClr val="tx2"/>
              </a:solidFill>
              <a:latin typeface="Arial" charset="0"/>
            </a:endParaRPr>
          </a:p>
        </p:txBody>
      </p:sp>
      <p:sp>
        <p:nvSpPr>
          <p:cNvPr id="22534" name="Text Box 3"/>
          <p:cNvSpPr txBox="1">
            <a:spLocks noChangeArrowheads="1"/>
          </p:cNvSpPr>
          <p:nvPr/>
        </p:nvSpPr>
        <p:spPr bwMode="auto">
          <a:xfrm>
            <a:off x="1116013" y="2365375"/>
            <a:ext cx="184150" cy="366713"/>
          </a:xfrm>
          <a:prstGeom prst="rect">
            <a:avLst/>
          </a:prstGeom>
          <a:noFill/>
          <a:ln w="9525">
            <a:noFill/>
            <a:miter lim="800000"/>
            <a:headEnd/>
            <a:tailEnd/>
          </a:ln>
        </p:spPr>
        <p:txBody>
          <a:bodyPr wrap="none">
            <a:spAutoFit/>
          </a:bodyPr>
          <a:lstStyle/>
          <a:p>
            <a:endParaRPr lang="ru-RU"/>
          </a:p>
        </p:txBody>
      </p:sp>
      <p:sp>
        <p:nvSpPr>
          <p:cNvPr id="11272" name="Содержимое 2"/>
          <p:cNvSpPr>
            <a:spLocks/>
          </p:cNvSpPr>
          <p:nvPr/>
        </p:nvSpPr>
        <p:spPr bwMode="auto">
          <a:xfrm>
            <a:off x="495300" y="1196975"/>
            <a:ext cx="9137650" cy="4968875"/>
          </a:xfrm>
          <a:prstGeom prst="rect">
            <a:avLst/>
          </a:prstGeom>
          <a:noFill/>
          <a:ln w="9525">
            <a:noFill/>
            <a:miter lim="800000"/>
            <a:headEnd/>
            <a:tailEnd/>
          </a:ln>
        </p:spPr>
        <p:txBody>
          <a:bodyPr/>
          <a:lstStyle/>
          <a:p>
            <a:pPr algn="l">
              <a:buFont typeface="Wingdings" pitchFamily="2" charset="2"/>
              <a:buChar char="q"/>
              <a:defRPr/>
            </a:pPr>
            <a:r>
              <a:rPr lang="ru-RU" sz="2000" dirty="0">
                <a:latin typeface="Arial" charset="0"/>
              </a:rPr>
              <a:t> </a:t>
            </a:r>
            <a:r>
              <a:rPr lang="en-US" sz="2000" dirty="0" smtClean="0">
                <a:latin typeface="Arial" charset="0"/>
              </a:rPr>
              <a:t>The parallelization is implemented on the level of inner loop of the forward and backward phases of the reduction, i.e. at every iteration of the reduction several threads are generated or renewed, the synchronization is made, etc. (a considerable influence of the overhead charges on the parallelism)</a:t>
            </a:r>
            <a:r>
              <a:rPr lang="ru-RU" sz="2000" dirty="0" smtClean="0">
                <a:latin typeface="Arial" charset="0"/>
              </a:rPr>
              <a:t>.</a:t>
            </a:r>
            <a:endParaRPr lang="ru-RU" sz="2000" dirty="0">
              <a:latin typeface="Arial" charset="0"/>
            </a:endParaRPr>
          </a:p>
          <a:p>
            <a:pPr algn="l">
              <a:buFont typeface="Wingdings" pitchFamily="2" charset="2"/>
              <a:buChar char="q"/>
              <a:defRPr/>
            </a:pPr>
            <a:endParaRPr lang="ru-RU" sz="2000" dirty="0">
              <a:latin typeface="Arial" charset="0"/>
            </a:endParaRPr>
          </a:p>
          <a:p>
            <a:pPr algn="l">
              <a:buFont typeface="Wingdings" pitchFamily="2" charset="2"/>
              <a:buChar char="q"/>
              <a:defRPr/>
            </a:pPr>
            <a:r>
              <a:rPr lang="ru-RU" sz="2000" dirty="0">
                <a:latin typeface="Arial" charset="0"/>
              </a:rPr>
              <a:t> </a:t>
            </a:r>
            <a:r>
              <a:rPr lang="en-US" sz="2000" dirty="0" smtClean="0">
                <a:latin typeface="Arial" charset="0"/>
              </a:rPr>
              <a:t>Inefficient memory work. Th</a:t>
            </a:r>
            <a:r>
              <a:rPr lang="en-US" sz="2000" dirty="0">
                <a:latin typeface="Arial" charset="0"/>
              </a:rPr>
              <a:t>e</a:t>
            </a:r>
            <a:r>
              <a:rPr lang="ru-RU" sz="2000" dirty="0" smtClean="0">
                <a:latin typeface="Arial" charset="0"/>
              </a:rPr>
              <a:t> </a:t>
            </a:r>
            <a:r>
              <a:rPr lang="en-US" sz="2000" dirty="0" smtClean="0">
                <a:latin typeface="Arial" charset="0"/>
              </a:rPr>
              <a:t>recalculation of the right-hand sides of the equations system and the calculation of the solution are performed with a certain periodic step on the arrays in which the coefficients are stored. This leads to a great number of cache-misses as the number of the threads is increased. </a:t>
            </a:r>
            <a:endParaRPr lang="ru-RU" sz="2000" dirty="0">
              <a:latin typeface="Arial" charset="0"/>
            </a:endParaRPr>
          </a:p>
          <a:p>
            <a:pPr algn="l">
              <a:buFont typeface="Wingdings" pitchFamily="2" charset="2"/>
              <a:buChar char="q"/>
              <a:defRPr/>
            </a:pPr>
            <a:endParaRPr lang="ru-RU" sz="2000" dirty="0">
              <a:latin typeface="Arial" charset="0"/>
            </a:endParaRPr>
          </a:p>
          <a:p>
            <a:pPr algn="l">
              <a:buFont typeface="Wingdings" pitchFamily="2" charset="2"/>
              <a:buChar char="q"/>
              <a:defRPr/>
            </a:pPr>
            <a:r>
              <a:rPr lang="ru-RU" sz="2000" dirty="0">
                <a:latin typeface="Arial" charset="0"/>
              </a:rPr>
              <a:t> </a:t>
            </a:r>
            <a:r>
              <a:rPr lang="en-US" sz="2000" dirty="0">
                <a:latin typeface="Arial" charset="0"/>
              </a:rPr>
              <a:t>Thus, </a:t>
            </a:r>
            <a:r>
              <a:rPr lang="en-US" sz="2000" dirty="0" smtClean="0">
                <a:latin typeface="Arial" charset="0"/>
              </a:rPr>
              <a:t>solving </a:t>
            </a:r>
            <a:r>
              <a:rPr lang="en-US" sz="2000" dirty="0">
                <a:latin typeface="Arial" charset="0"/>
              </a:rPr>
              <a:t>the system with a band matrix using parallel algorithms is reasonable only if </a:t>
            </a:r>
            <a:r>
              <a:rPr lang="en-US" sz="2000" dirty="0" smtClean="0">
                <a:latin typeface="Arial" charset="0"/>
              </a:rPr>
              <a:t>the matrix has a </a:t>
            </a:r>
            <a:r>
              <a:rPr lang="en-US" sz="2000" dirty="0">
                <a:latin typeface="Arial" charset="0"/>
              </a:rPr>
              <a:t>sufficiently large </a:t>
            </a:r>
            <a:r>
              <a:rPr lang="en-US" sz="2000" dirty="0" smtClean="0">
                <a:latin typeface="Arial" charset="0"/>
              </a:rPr>
              <a:t>size.</a:t>
            </a:r>
            <a:endParaRPr lang="ru-RU" sz="2000" dirty="0">
              <a:latin typeface="Arial" charset="0"/>
            </a:endParaRPr>
          </a:p>
          <a:p>
            <a:pPr marL="342900" indent="-342900" algn="l" eaLnBrk="0" hangingPunct="0">
              <a:spcBef>
                <a:spcPct val="20000"/>
              </a:spcBef>
              <a:buSzPct val="80000"/>
              <a:defRPr/>
            </a:pPr>
            <a:endParaRPr lang="ru-RU" sz="2000" dirty="0">
              <a:latin typeface="Arial" charset="0"/>
            </a:endParaRPr>
          </a:p>
          <a:p>
            <a:pPr marL="342900" indent="-342900" algn="l" eaLnBrk="0" hangingPunct="0">
              <a:spcBef>
                <a:spcPct val="20000"/>
              </a:spcBef>
              <a:buSzPct val="80000"/>
              <a:buFont typeface="Wingdings" pitchFamily="2" charset="2"/>
              <a:buChar char="q"/>
              <a:defRPr/>
            </a:pPr>
            <a:endParaRPr lang="ru-RU" sz="2000" dirty="0">
              <a:latin typeface="Arial" charset="0"/>
            </a:endParaRPr>
          </a:p>
          <a:p>
            <a:pPr marL="342900" indent="-342900" algn="l" eaLnBrk="0" hangingPunct="0">
              <a:spcBef>
                <a:spcPct val="20000"/>
              </a:spcBef>
              <a:buSzPct val="80000"/>
              <a:buFont typeface="Wingdings" pitchFamily="2" charset="2"/>
              <a:buChar char="q"/>
              <a:defRPr/>
            </a:pPr>
            <a:endParaRPr lang="ru-RU" sz="2000" dirty="0">
              <a:latin typeface="Arial" charset="0"/>
            </a:endParaRPr>
          </a:p>
        </p:txBody>
      </p:sp>
      <p:sp>
        <p:nvSpPr>
          <p:cNvPr id="8" name="Дата 7"/>
          <p:cNvSpPr>
            <a:spLocks noGrp="1"/>
          </p:cNvSpPr>
          <p:nvPr>
            <p:ph type="dt" sz="half" idx="10"/>
          </p:nvPr>
        </p:nvSpPr>
        <p:spPr/>
        <p:txBody>
          <a:bodyPr/>
          <a:lstStyle/>
          <a:p>
            <a:pPr>
              <a:defRPr/>
            </a:pPr>
            <a:r>
              <a:rPr lang="en-US" dirty="0" smtClean="0"/>
              <a:t>N. Novgorod, 2014.</a:t>
            </a:r>
            <a:endParaRPr lang="ru-RU" dirty="0"/>
          </a:p>
        </p:txBody>
      </p:sp>
      <p:sp>
        <p:nvSpPr>
          <p:cNvPr id="9" name="Номер слайда 8"/>
          <p:cNvSpPr>
            <a:spLocks noGrp="1"/>
          </p:cNvSpPr>
          <p:nvPr>
            <p:ph type="sldNum" sz="quarter" idx="12"/>
          </p:nvPr>
        </p:nvSpPr>
        <p:spPr/>
        <p:txBody>
          <a:bodyPr/>
          <a:lstStyle/>
          <a:p>
            <a:pPr>
              <a:defRPr/>
            </a:pPr>
            <a:fld id="{4934E5F4-6405-42E1-9C1C-B05AB0513A99}" type="slidenum">
              <a:rPr lang="ru-RU" smtClean="0"/>
              <a:pPr>
                <a:defRPr/>
              </a:pPr>
              <a:t>55</a:t>
            </a:fld>
            <a:endParaRPr lang="ru-RU" dirty="0"/>
          </a:p>
        </p:txBody>
      </p:sp>
      <p:sp>
        <p:nvSpPr>
          <p:cNvPr id="10" name="Нижний колонтитул 9"/>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3" name="Заголовок 1"/>
          <p:cNvSpPr>
            <a:spLocks noGrp="1"/>
          </p:cNvSpPr>
          <p:nvPr>
            <p:ph type="title"/>
          </p:nvPr>
        </p:nvSpPr>
        <p:spPr/>
        <p:txBody>
          <a:bodyPr/>
          <a:lstStyle/>
          <a:p>
            <a:r>
              <a:rPr lang="en-US" dirty="0" smtClean="0"/>
              <a:t>References</a:t>
            </a:r>
            <a:endParaRPr lang="ru-RU" dirty="0" smtClean="0"/>
          </a:p>
        </p:txBody>
      </p:sp>
      <p:sp>
        <p:nvSpPr>
          <p:cNvPr id="48134" name="Содержимое 2"/>
          <p:cNvSpPr>
            <a:spLocks noGrp="1"/>
          </p:cNvSpPr>
          <p:nvPr>
            <p:ph idx="1"/>
          </p:nvPr>
        </p:nvSpPr>
        <p:spPr/>
        <p:txBody>
          <a:bodyPr/>
          <a:lstStyle/>
          <a:p>
            <a:pPr marL="457200" lvl="0" indent="-457200">
              <a:buFont typeface="+mj-lt"/>
              <a:buAutoNum type="arabicPeriod"/>
            </a:pPr>
            <a:r>
              <a:rPr lang="en-US" dirty="0" smtClean="0"/>
              <a:t>Gene H. </a:t>
            </a:r>
            <a:r>
              <a:rPr lang="en-US" dirty="0" err="1" smtClean="0"/>
              <a:t>Golub</a:t>
            </a:r>
            <a:r>
              <a:rPr lang="en-US" dirty="0" smtClean="0"/>
              <a:t>, Charles F. Van Loan. Matrix Computations. The John Hopkins University Press, 1996. </a:t>
            </a:r>
            <a:endParaRPr lang="ru-RU" dirty="0" smtClean="0"/>
          </a:p>
          <a:p>
            <a:pPr marL="457200" lvl="0" indent="-457200">
              <a:buFont typeface="+mj-lt"/>
              <a:buAutoNum type="arabicPeriod"/>
            </a:pPr>
            <a:r>
              <a:rPr lang="en-US" dirty="0" err="1" smtClean="0"/>
              <a:t>Golub</a:t>
            </a:r>
            <a:r>
              <a:rPr lang="en-US" dirty="0" smtClean="0"/>
              <a:t>, G. H., Ortega, J. M.: Scientific Computing. An Introduction with Parallel Computing. Academic Press, Inc., 1993.</a:t>
            </a:r>
            <a:endParaRPr lang="ru-RU" dirty="0" smtClean="0"/>
          </a:p>
          <a:p>
            <a:pPr marL="457200" lvl="0" indent="-457200">
              <a:buFont typeface="+mj-lt"/>
              <a:buAutoNum type="arabicPeriod"/>
            </a:pPr>
            <a:r>
              <a:rPr lang="en-US" dirty="0" smtClean="0"/>
              <a:t>William H. Press, Saul A. </a:t>
            </a:r>
            <a:r>
              <a:rPr lang="en-US" dirty="0" err="1" smtClean="0"/>
              <a:t>Teukolsky</a:t>
            </a:r>
            <a:r>
              <a:rPr lang="en-US" dirty="0" smtClean="0"/>
              <a:t>, William T. </a:t>
            </a:r>
            <a:r>
              <a:rPr lang="en-US" dirty="0" err="1" smtClean="0"/>
              <a:t>Vetterling</a:t>
            </a:r>
            <a:r>
              <a:rPr lang="en-US" dirty="0" smtClean="0"/>
              <a:t>, Brian P. Flannery. Numerical Recipes. The Art of Scientific Computing. Cambridge University Press, 2007.</a:t>
            </a:r>
            <a:endParaRPr lang="ru-RU" dirty="0"/>
          </a:p>
        </p:txBody>
      </p:sp>
      <p:sp>
        <p:nvSpPr>
          <p:cNvPr id="48135" name="Номер слайда 5"/>
          <p:cNvSpPr txBox="1">
            <a:spLocks noGrp="1"/>
          </p:cNvSpPr>
          <p:nvPr/>
        </p:nvSpPr>
        <p:spPr bwMode="auto">
          <a:xfrm>
            <a:off x="8843963" y="6408738"/>
            <a:ext cx="935037" cy="449262"/>
          </a:xfrm>
          <a:prstGeom prst="rect">
            <a:avLst/>
          </a:prstGeom>
          <a:noFill/>
          <a:ln w="9525">
            <a:noFill/>
            <a:miter lim="800000"/>
            <a:headEnd/>
            <a:tailEnd/>
          </a:ln>
        </p:spPr>
        <p:txBody>
          <a:bodyPr/>
          <a:lstStyle/>
          <a:p>
            <a:pPr>
              <a:lnSpc>
                <a:spcPct val="150000"/>
              </a:lnSpc>
            </a:pPr>
            <a:endParaRPr lang="ru-RU" sz="1200">
              <a:latin typeface="Arial" charset="0"/>
            </a:endParaRPr>
          </a:p>
        </p:txBody>
      </p:sp>
      <p:sp>
        <p:nvSpPr>
          <p:cNvPr id="8" name="Дата 7"/>
          <p:cNvSpPr>
            <a:spLocks noGrp="1"/>
          </p:cNvSpPr>
          <p:nvPr>
            <p:ph type="dt" sz="half" idx="10"/>
          </p:nvPr>
        </p:nvSpPr>
        <p:spPr/>
        <p:txBody>
          <a:bodyPr/>
          <a:lstStyle/>
          <a:p>
            <a:pPr>
              <a:defRPr/>
            </a:pPr>
            <a:r>
              <a:rPr lang="en-US" dirty="0" smtClean="0"/>
              <a:t>N. Novgorod, 2014.</a:t>
            </a:r>
            <a:endParaRPr lang="ru-RU" dirty="0"/>
          </a:p>
        </p:txBody>
      </p:sp>
      <p:sp>
        <p:nvSpPr>
          <p:cNvPr id="9" name="Номер слайда 8"/>
          <p:cNvSpPr>
            <a:spLocks noGrp="1"/>
          </p:cNvSpPr>
          <p:nvPr>
            <p:ph type="sldNum" sz="quarter" idx="12"/>
          </p:nvPr>
        </p:nvSpPr>
        <p:spPr/>
        <p:txBody>
          <a:bodyPr/>
          <a:lstStyle/>
          <a:p>
            <a:pPr>
              <a:defRPr/>
            </a:pPr>
            <a:fld id="{4934E5F4-6405-42E1-9C1C-B05AB0513A99}" type="slidenum">
              <a:rPr lang="ru-RU" smtClean="0"/>
              <a:pPr>
                <a:defRPr/>
              </a:pPr>
              <a:t>56</a:t>
            </a:fld>
            <a:endParaRPr lang="ru-RU" dirty="0"/>
          </a:p>
        </p:txBody>
      </p:sp>
      <p:sp>
        <p:nvSpPr>
          <p:cNvPr id="10" name="Нижний колонтитул 9"/>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7" name="Заголовок 1"/>
          <p:cNvSpPr>
            <a:spLocks noGrp="1"/>
          </p:cNvSpPr>
          <p:nvPr>
            <p:ph type="title"/>
          </p:nvPr>
        </p:nvSpPr>
        <p:spPr/>
        <p:txBody>
          <a:bodyPr/>
          <a:lstStyle/>
          <a:p>
            <a:r>
              <a:rPr lang="en-US" dirty="0"/>
              <a:t>Internet resources</a:t>
            </a:r>
            <a:endParaRPr lang="ru-RU" dirty="0" smtClean="0"/>
          </a:p>
        </p:txBody>
      </p:sp>
      <p:sp>
        <p:nvSpPr>
          <p:cNvPr id="49158" name="Содержимое 2"/>
          <p:cNvSpPr>
            <a:spLocks noGrp="1"/>
          </p:cNvSpPr>
          <p:nvPr>
            <p:ph idx="1"/>
          </p:nvPr>
        </p:nvSpPr>
        <p:spPr/>
        <p:txBody>
          <a:bodyPr/>
          <a:lstStyle/>
          <a:p>
            <a:pPr marL="457200" indent="-457200">
              <a:buFont typeface="Arial" charset="0"/>
              <a:buAutoNum type="arabicPeriod" startAt="4"/>
            </a:pPr>
            <a:r>
              <a:rPr lang="en-US" dirty="0"/>
              <a:t>High-Performance Computing University</a:t>
            </a:r>
            <a:r>
              <a:rPr lang="ru-RU" dirty="0" smtClean="0"/>
              <a:t>.</a:t>
            </a:r>
          </a:p>
          <a:p>
            <a:pPr marL="457200" indent="-457200">
              <a:buFont typeface="Wingdings" pitchFamily="2" charset="2"/>
              <a:buNone/>
            </a:pPr>
            <a:r>
              <a:rPr lang="ru-RU" dirty="0" smtClean="0"/>
              <a:t>	[</a:t>
            </a:r>
            <a:r>
              <a:rPr lang="en-US" u="sng" dirty="0" smtClean="0">
                <a:hlinkClick r:id="rId2"/>
              </a:rPr>
              <a:t>http://www.hpcu.ru</a:t>
            </a:r>
            <a:r>
              <a:rPr lang="en-US" dirty="0" smtClean="0"/>
              <a:t>].</a:t>
            </a:r>
            <a:endParaRPr lang="ru-RU" dirty="0" smtClean="0"/>
          </a:p>
          <a:p>
            <a:pPr marL="457200" indent="-457200">
              <a:buFont typeface="Wingdings" pitchFamily="2" charset="2"/>
              <a:buAutoNum type="arabicPeriod" startAt="5"/>
            </a:pPr>
            <a:r>
              <a:rPr lang="en-US" dirty="0" smtClean="0"/>
              <a:t>Intel Math Kernel Library Reference Manual.</a:t>
            </a:r>
            <a:endParaRPr lang="ru-RU" dirty="0" smtClean="0"/>
          </a:p>
          <a:p>
            <a:pPr marL="457200" indent="-457200">
              <a:buFont typeface="Wingdings" pitchFamily="2" charset="2"/>
              <a:buNone/>
            </a:pPr>
            <a:r>
              <a:rPr lang="ru-RU" dirty="0" smtClean="0"/>
              <a:t>	</a:t>
            </a:r>
            <a:r>
              <a:rPr lang="en-US" dirty="0" smtClean="0"/>
              <a:t>[</a:t>
            </a:r>
            <a:r>
              <a:rPr lang="en-US" u="sng" dirty="0" smtClean="0">
                <a:hlinkClick r:id="rId2"/>
              </a:rPr>
              <a:t>http://software.intel.com/sites/products/documentation/hpc/mkl/mklman.pdf</a:t>
            </a:r>
            <a:r>
              <a:rPr lang="en-US" dirty="0" smtClean="0"/>
              <a:t>].</a:t>
            </a:r>
            <a:endParaRPr lang="ru-RU" dirty="0" smtClean="0"/>
          </a:p>
        </p:txBody>
      </p:sp>
      <p:sp>
        <p:nvSpPr>
          <p:cNvPr id="49159" name="Номер слайда 5"/>
          <p:cNvSpPr txBox="1">
            <a:spLocks noGrp="1"/>
          </p:cNvSpPr>
          <p:nvPr/>
        </p:nvSpPr>
        <p:spPr bwMode="auto">
          <a:xfrm>
            <a:off x="8843963" y="6408738"/>
            <a:ext cx="935037" cy="449262"/>
          </a:xfrm>
          <a:prstGeom prst="rect">
            <a:avLst/>
          </a:prstGeom>
          <a:noFill/>
          <a:ln w="9525">
            <a:noFill/>
            <a:miter lim="800000"/>
            <a:headEnd/>
            <a:tailEnd/>
          </a:ln>
        </p:spPr>
        <p:txBody>
          <a:bodyPr/>
          <a:lstStyle/>
          <a:p>
            <a:pPr>
              <a:lnSpc>
                <a:spcPct val="150000"/>
              </a:lnSpc>
            </a:pPr>
            <a:endParaRPr lang="ru-RU" sz="1200">
              <a:latin typeface="Arial" charset="0"/>
            </a:endParaRPr>
          </a:p>
        </p:txBody>
      </p:sp>
      <p:sp>
        <p:nvSpPr>
          <p:cNvPr id="8" name="Дата 7"/>
          <p:cNvSpPr>
            <a:spLocks noGrp="1"/>
          </p:cNvSpPr>
          <p:nvPr>
            <p:ph type="dt" sz="half" idx="10"/>
          </p:nvPr>
        </p:nvSpPr>
        <p:spPr/>
        <p:txBody>
          <a:bodyPr/>
          <a:lstStyle/>
          <a:p>
            <a:pPr>
              <a:defRPr/>
            </a:pPr>
            <a:r>
              <a:rPr lang="en-US" dirty="0" smtClean="0"/>
              <a:t>N. Novgorod, 2014.</a:t>
            </a:r>
            <a:endParaRPr lang="ru-RU" dirty="0"/>
          </a:p>
        </p:txBody>
      </p:sp>
      <p:sp>
        <p:nvSpPr>
          <p:cNvPr id="9" name="Номер слайда 8"/>
          <p:cNvSpPr>
            <a:spLocks noGrp="1"/>
          </p:cNvSpPr>
          <p:nvPr>
            <p:ph type="sldNum" sz="quarter" idx="12"/>
          </p:nvPr>
        </p:nvSpPr>
        <p:spPr/>
        <p:txBody>
          <a:bodyPr/>
          <a:lstStyle/>
          <a:p>
            <a:pPr>
              <a:defRPr/>
            </a:pPr>
            <a:fld id="{4934E5F4-6405-42E1-9C1C-B05AB0513A99}" type="slidenum">
              <a:rPr lang="ru-RU" smtClean="0"/>
              <a:pPr>
                <a:defRPr/>
              </a:pPr>
              <a:t>57</a:t>
            </a:fld>
            <a:endParaRPr lang="ru-RU" dirty="0"/>
          </a:p>
        </p:txBody>
      </p:sp>
      <p:sp>
        <p:nvSpPr>
          <p:cNvPr id="10" name="Нижний колонтитул 9"/>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1" name="Заголовок 1"/>
          <p:cNvSpPr>
            <a:spLocks noGrp="1"/>
          </p:cNvSpPr>
          <p:nvPr>
            <p:ph type="title"/>
          </p:nvPr>
        </p:nvSpPr>
        <p:spPr/>
        <p:txBody>
          <a:bodyPr/>
          <a:lstStyle/>
          <a:p>
            <a:pPr eaLnBrk="1" hangingPunct="1"/>
            <a:r>
              <a:rPr lang="en-US" dirty="0"/>
              <a:t>Team of authors</a:t>
            </a:r>
            <a:endParaRPr lang="ru-RU" dirty="0" smtClean="0"/>
          </a:p>
        </p:txBody>
      </p:sp>
      <p:sp>
        <p:nvSpPr>
          <p:cNvPr id="50182" name="Содержимое 2"/>
          <p:cNvSpPr>
            <a:spLocks noGrp="1"/>
          </p:cNvSpPr>
          <p:nvPr>
            <p:ph idx="1"/>
          </p:nvPr>
        </p:nvSpPr>
        <p:spPr>
          <a:xfrm>
            <a:off x="166688" y="1196975"/>
            <a:ext cx="9244012" cy="4968875"/>
          </a:xfrm>
        </p:spPr>
        <p:txBody>
          <a:bodyPr/>
          <a:lstStyle/>
          <a:p>
            <a:pPr eaLnBrk="1" hangingPunct="1"/>
            <a:r>
              <a:rPr lang="en" dirty="0" smtClean="0"/>
              <a:t>Konstantin Barkalov</a:t>
            </a:r>
            <a:r>
              <a:rPr lang="ru-RU" dirty="0" smtClean="0"/>
              <a:t/>
            </a:r>
            <a:br>
              <a:rPr lang="ru-RU" dirty="0" smtClean="0"/>
            </a:br>
            <a:r>
              <a:rPr lang="en" dirty="0" smtClean="0"/>
              <a:t>Candidate of Physical and Mathematical Sciences,</a:t>
            </a:r>
            <a:br>
              <a:rPr lang="en" dirty="0" smtClean="0"/>
            </a:br>
            <a:r>
              <a:rPr lang="en-US" dirty="0" smtClean="0"/>
              <a:t>Associate Professor, Software Department, </a:t>
            </a:r>
            <a:r>
              <a:rPr lang="en-GB" smtClean="0"/>
              <a:t>CMC Faculty,</a:t>
            </a:r>
            <a:br>
              <a:rPr lang="en-GB" smtClean="0"/>
            </a:br>
            <a:r>
              <a:rPr lang="en-GB" smtClean="0"/>
              <a:t>Nizhny Novgorod State University </a:t>
            </a:r>
            <a:r>
              <a:rPr lang="ru-RU" dirty="0"/>
              <a:t/>
            </a:r>
            <a:br>
              <a:rPr lang="ru-RU" dirty="0"/>
            </a:br>
            <a:r>
              <a:rPr lang="en-US" dirty="0">
                <a:hlinkClick r:id="rId2"/>
              </a:rPr>
              <a:t>barkalov@vmk.unn.ru</a:t>
            </a:r>
            <a:r>
              <a:rPr lang="en-US" dirty="0"/>
              <a:t> </a:t>
            </a:r>
            <a:endParaRPr lang="ru-RU" dirty="0"/>
          </a:p>
          <a:p>
            <a:pPr eaLnBrk="1" hangingPunct="1"/>
            <a:endParaRPr lang="en-US" dirty="0"/>
          </a:p>
          <a:p>
            <a:pPr eaLnBrk="1" hangingPunct="1"/>
            <a:r>
              <a:rPr lang="en-US" dirty="0"/>
              <a:t>The code of the learning programs was designed by </a:t>
            </a:r>
            <a:r>
              <a:rPr lang="en-US" dirty="0" err="1"/>
              <a:t>Pirova</a:t>
            </a:r>
            <a:r>
              <a:rPr lang="en-US" dirty="0"/>
              <a:t> Anna and </a:t>
            </a:r>
            <a:r>
              <a:rPr lang="en-US" dirty="0" err="1"/>
              <a:t>Safonova</a:t>
            </a:r>
            <a:r>
              <a:rPr lang="en-US" dirty="0"/>
              <a:t> Yana</a:t>
            </a:r>
            <a:endParaRPr lang="ru-RU" dirty="0"/>
          </a:p>
        </p:txBody>
      </p:sp>
      <p:sp>
        <p:nvSpPr>
          <p:cNvPr id="7" name="Дата 6"/>
          <p:cNvSpPr>
            <a:spLocks noGrp="1"/>
          </p:cNvSpPr>
          <p:nvPr>
            <p:ph type="dt" sz="half" idx="10"/>
          </p:nvPr>
        </p:nvSpPr>
        <p:spPr/>
        <p:txBody>
          <a:bodyPr/>
          <a:lstStyle/>
          <a:p>
            <a:pPr>
              <a:defRPr/>
            </a:pPr>
            <a:r>
              <a:rPr lang="en-US" dirty="0" smtClean="0"/>
              <a:t>N. Novgorod, 2014.</a:t>
            </a:r>
            <a:endParaRPr lang="ru-RU" dirty="0"/>
          </a:p>
        </p:txBody>
      </p:sp>
      <p:sp>
        <p:nvSpPr>
          <p:cNvPr id="8" name="Номер слайда 7"/>
          <p:cNvSpPr>
            <a:spLocks noGrp="1"/>
          </p:cNvSpPr>
          <p:nvPr>
            <p:ph type="sldNum" sz="quarter" idx="12"/>
          </p:nvPr>
        </p:nvSpPr>
        <p:spPr/>
        <p:txBody>
          <a:bodyPr/>
          <a:lstStyle/>
          <a:p>
            <a:pPr>
              <a:defRPr/>
            </a:pPr>
            <a:fld id="{4934E5F4-6405-42E1-9C1C-B05AB0513A99}" type="slidenum">
              <a:rPr lang="ru-RU" smtClean="0"/>
              <a:pPr>
                <a:defRPr/>
              </a:pPr>
              <a:t>58</a:t>
            </a:fld>
            <a:endParaRPr lang="ru-RU" dirty="0"/>
          </a:p>
        </p:txBody>
      </p:sp>
      <p:sp>
        <p:nvSpPr>
          <p:cNvPr id="9" name="Нижний колонтитул 8"/>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Заголовок 1"/>
          <p:cNvSpPr>
            <a:spLocks noGrp="1"/>
          </p:cNvSpPr>
          <p:nvPr>
            <p:ph type="title" idx="4294967295"/>
          </p:nvPr>
        </p:nvSpPr>
        <p:spPr/>
        <p:txBody>
          <a:bodyPr/>
          <a:lstStyle/>
          <a:p>
            <a:r>
              <a:rPr lang="en-US" sz="2800" dirty="0" smtClean="0"/>
              <a:t>Sweep method (forward phase)</a:t>
            </a:r>
            <a:endParaRPr lang="ru-RU" sz="2800" dirty="0" smtClean="0"/>
          </a:p>
        </p:txBody>
      </p:sp>
      <p:sp>
        <p:nvSpPr>
          <p:cNvPr id="2056" name="Содержимое 2"/>
          <p:cNvSpPr>
            <a:spLocks noGrp="1"/>
          </p:cNvSpPr>
          <p:nvPr>
            <p:ph idx="4294967295"/>
          </p:nvPr>
        </p:nvSpPr>
        <p:spPr>
          <a:xfrm>
            <a:off x="495300" y="1196975"/>
            <a:ext cx="9137650" cy="4968875"/>
          </a:xfrm>
        </p:spPr>
        <p:txBody>
          <a:bodyPr/>
          <a:lstStyle/>
          <a:p>
            <a:r>
              <a:rPr lang="en-US" sz="2000" dirty="0" smtClean="0"/>
              <a:t>Suppose that the following equality holds:</a:t>
            </a:r>
            <a:r>
              <a:rPr lang="ru-RU" dirty="0" smtClean="0"/>
              <a:t>    </a:t>
            </a:r>
            <a:r>
              <a:rPr lang="en-US" i="1" dirty="0" smtClean="0">
                <a:latin typeface="Times New Roman" pitchFamily="18" charset="0"/>
              </a:rPr>
              <a:t>x</a:t>
            </a:r>
            <a:r>
              <a:rPr lang="en-US" i="1" baseline="-25000" dirty="0" smtClean="0">
                <a:latin typeface="Times New Roman" pitchFamily="18" charset="0"/>
              </a:rPr>
              <a:t>i</a:t>
            </a:r>
            <a:r>
              <a:rPr lang="en-US" baseline="-25000" dirty="0" smtClean="0">
                <a:latin typeface="Times New Roman" pitchFamily="18" charset="0"/>
                <a:sym typeface="Symbol" pitchFamily="18" charset="2"/>
              </a:rPr>
              <a:t></a:t>
            </a:r>
            <a:r>
              <a:rPr lang="en-US" baseline="-25000" dirty="0" smtClean="0">
                <a:latin typeface="Times New Roman" pitchFamily="18" charset="0"/>
              </a:rPr>
              <a:t>1</a:t>
            </a:r>
            <a:r>
              <a:rPr lang="en-US" dirty="0" smtClean="0">
                <a:latin typeface="Times New Roman" pitchFamily="18" charset="0"/>
                <a:sym typeface="Symbol" pitchFamily="18" charset="2"/>
              </a:rPr>
              <a:t></a:t>
            </a:r>
            <a:r>
              <a:rPr lang="en-US" i="1" dirty="0" smtClean="0">
                <a:latin typeface="Times New Roman" pitchFamily="18" charset="0"/>
                <a:sym typeface="Symbol" pitchFamily="18" charset="2"/>
              </a:rPr>
              <a:t></a:t>
            </a:r>
            <a:r>
              <a:rPr lang="en-US" i="1" baseline="-25000" dirty="0" err="1" smtClean="0">
                <a:latin typeface="Times New Roman" pitchFamily="18" charset="0"/>
              </a:rPr>
              <a:t>i</a:t>
            </a:r>
            <a:r>
              <a:rPr lang="en-US" i="1" dirty="0" err="1" smtClean="0">
                <a:latin typeface="Times New Roman" pitchFamily="18" charset="0"/>
              </a:rPr>
              <a:t>x</a:t>
            </a:r>
            <a:r>
              <a:rPr lang="en-US" i="1" baseline="-25000" dirty="0" err="1" smtClean="0">
                <a:latin typeface="Times New Roman" pitchFamily="18" charset="0"/>
              </a:rPr>
              <a:t>i</a:t>
            </a:r>
            <a:r>
              <a:rPr lang="en-US" i="1" dirty="0" smtClean="0">
                <a:latin typeface="Times New Roman" pitchFamily="18" charset="0"/>
              </a:rPr>
              <a:t>+</a:t>
            </a:r>
            <a:r>
              <a:rPr lang="en-US" i="1" dirty="0" smtClean="0">
                <a:latin typeface="Times New Roman" pitchFamily="18" charset="0"/>
                <a:sym typeface="Symbol" pitchFamily="18" charset="2"/>
              </a:rPr>
              <a:t></a:t>
            </a:r>
            <a:r>
              <a:rPr lang="en-US" i="1" baseline="-25000" dirty="0" err="1" smtClean="0">
                <a:latin typeface="Times New Roman" pitchFamily="18" charset="0"/>
              </a:rPr>
              <a:t>i</a:t>
            </a:r>
            <a:r>
              <a:rPr lang="ru-RU" sz="2000" dirty="0" smtClean="0">
                <a:latin typeface="Times New Roman" pitchFamily="18" charset="0"/>
              </a:rPr>
              <a:t>    </a:t>
            </a:r>
            <a:r>
              <a:rPr lang="en-US" sz="2000" dirty="0" smtClean="0">
                <a:latin typeface="Times New Roman" pitchFamily="18" charset="0"/>
              </a:rPr>
              <a:t>       </a:t>
            </a:r>
            <a:r>
              <a:rPr lang="ru-RU" sz="2000" dirty="0" smtClean="0"/>
              <a:t>(1)</a:t>
            </a:r>
            <a:r>
              <a:rPr lang="ru-RU" sz="2000" dirty="0" smtClean="0">
                <a:latin typeface="Times New Roman" pitchFamily="18" charset="0"/>
              </a:rPr>
              <a:t> </a:t>
            </a:r>
          </a:p>
          <a:p>
            <a:r>
              <a:rPr lang="en-US" sz="2000" dirty="0" smtClean="0"/>
              <a:t>Substitute </a:t>
            </a:r>
            <a:r>
              <a:rPr lang="ru-RU" sz="2000" dirty="0" smtClean="0"/>
              <a:t>(1)</a:t>
            </a:r>
            <a:r>
              <a:rPr lang="en-US" sz="2000" dirty="0" smtClean="0"/>
              <a:t> in the </a:t>
            </a:r>
            <a:r>
              <a:rPr lang="en-US" sz="2000" i="1" dirty="0" err="1" smtClean="0"/>
              <a:t>i</a:t>
            </a:r>
            <a:r>
              <a:rPr lang="ru-RU" sz="2000" dirty="0" smtClean="0"/>
              <a:t>-</a:t>
            </a:r>
            <a:r>
              <a:rPr lang="en-US" sz="2000" dirty="0" err="1" smtClean="0"/>
              <a:t>th</a:t>
            </a:r>
            <a:r>
              <a:rPr lang="en-US" sz="2000" dirty="0" smtClean="0"/>
              <a:t> equation of the system and derive</a:t>
            </a:r>
            <a:endParaRPr lang="ru-RU" sz="2000" dirty="0" smtClean="0"/>
          </a:p>
          <a:p>
            <a:pPr>
              <a:buFont typeface="Wingdings" pitchFamily="2" charset="2"/>
              <a:buNone/>
            </a:pPr>
            <a:r>
              <a:rPr lang="en-US" sz="2000" dirty="0" smtClean="0">
                <a:latin typeface="Times New Roman" pitchFamily="18" charset="0"/>
              </a:rPr>
              <a:t>	</a:t>
            </a:r>
            <a:r>
              <a:rPr lang="ru-RU" sz="2000" dirty="0" smtClean="0">
                <a:latin typeface="Times New Roman" pitchFamily="18" charset="0"/>
              </a:rPr>
              <a:t>		</a:t>
            </a:r>
            <a:r>
              <a:rPr lang="it-IT" dirty="0" smtClean="0">
                <a:latin typeface="Times New Roman" pitchFamily="18" charset="0"/>
              </a:rPr>
              <a:t>(</a:t>
            </a:r>
            <a:r>
              <a:rPr lang="en-US" i="1" dirty="0" smtClean="0">
                <a:latin typeface="Times New Roman" pitchFamily="18" charset="0"/>
                <a:sym typeface="Symbol" pitchFamily="18" charset="2"/>
              </a:rPr>
              <a:t></a:t>
            </a:r>
            <a:r>
              <a:rPr lang="it-IT" i="1" baseline="-25000" dirty="0" smtClean="0">
                <a:latin typeface="Times New Roman" pitchFamily="18" charset="0"/>
              </a:rPr>
              <a:t>i</a:t>
            </a:r>
            <a:r>
              <a:rPr lang="it-IT" i="1" dirty="0" smtClean="0">
                <a:latin typeface="Times New Roman" pitchFamily="18" charset="0"/>
              </a:rPr>
              <a:t>a</a:t>
            </a:r>
            <a:r>
              <a:rPr lang="it-IT" i="1" baseline="-25000" dirty="0" smtClean="0">
                <a:latin typeface="Times New Roman" pitchFamily="18" charset="0"/>
              </a:rPr>
              <a:t>i</a:t>
            </a:r>
            <a:r>
              <a:rPr lang="it-IT" i="1" dirty="0" smtClean="0">
                <a:latin typeface="Times New Roman" pitchFamily="18" charset="0"/>
              </a:rPr>
              <a:t>+c</a:t>
            </a:r>
            <a:r>
              <a:rPr lang="it-IT" i="1" baseline="-25000" dirty="0" smtClean="0">
                <a:latin typeface="Times New Roman" pitchFamily="18" charset="0"/>
              </a:rPr>
              <a:t>i</a:t>
            </a:r>
            <a:r>
              <a:rPr lang="it-IT" dirty="0" smtClean="0">
                <a:latin typeface="Times New Roman" pitchFamily="18" charset="0"/>
              </a:rPr>
              <a:t>)</a:t>
            </a:r>
            <a:r>
              <a:rPr lang="it-IT" i="1" dirty="0" smtClean="0">
                <a:latin typeface="Times New Roman" pitchFamily="18" charset="0"/>
              </a:rPr>
              <a:t>x</a:t>
            </a:r>
            <a:r>
              <a:rPr lang="it-IT" i="1" baseline="-25000" dirty="0" smtClean="0">
                <a:latin typeface="Times New Roman" pitchFamily="18" charset="0"/>
              </a:rPr>
              <a:t>i</a:t>
            </a:r>
            <a:r>
              <a:rPr lang="it-IT" dirty="0" smtClean="0">
                <a:latin typeface="Times New Roman" pitchFamily="18" charset="0"/>
              </a:rPr>
              <a:t>+</a:t>
            </a:r>
            <a:r>
              <a:rPr lang="it-IT" i="1" dirty="0" smtClean="0">
                <a:latin typeface="Times New Roman" pitchFamily="18" charset="0"/>
              </a:rPr>
              <a:t>b</a:t>
            </a:r>
            <a:r>
              <a:rPr lang="it-IT" i="1" baseline="-25000" dirty="0" smtClean="0">
                <a:latin typeface="Times New Roman" pitchFamily="18" charset="0"/>
              </a:rPr>
              <a:t>i</a:t>
            </a:r>
            <a:r>
              <a:rPr lang="it-IT" i="1" dirty="0" smtClean="0">
                <a:latin typeface="Times New Roman" pitchFamily="18" charset="0"/>
              </a:rPr>
              <a:t>x</a:t>
            </a:r>
            <a:r>
              <a:rPr lang="it-IT" i="1" baseline="-25000" dirty="0" smtClean="0">
                <a:latin typeface="Times New Roman" pitchFamily="18" charset="0"/>
              </a:rPr>
              <a:t>i</a:t>
            </a:r>
            <a:r>
              <a:rPr lang="it-IT" baseline="-25000" dirty="0" smtClean="0">
                <a:latin typeface="Times New Roman" pitchFamily="18" charset="0"/>
              </a:rPr>
              <a:t>+1</a:t>
            </a:r>
            <a:r>
              <a:rPr lang="en-US" dirty="0" smtClean="0">
                <a:latin typeface="Times New Roman" pitchFamily="18" charset="0"/>
                <a:sym typeface="Symbol" pitchFamily="18" charset="2"/>
              </a:rPr>
              <a:t></a:t>
            </a:r>
            <a:r>
              <a:rPr lang="it-IT" i="1" dirty="0" smtClean="0">
                <a:latin typeface="Times New Roman" pitchFamily="18" charset="0"/>
              </a:rPr>
              <a:t>f</a:t>
            </a:r>
            <a:r>
              <a:rPr lang="it-IT" i="1" baseline="-25000" dirty="0" smtClean="0">
                <a:latin typeface="Times New Roman" pitchFamily="18" charset="0"/>
              </a:rPr>
              <a:t>i</a:t>
            </a:r>
            <a:r>
              <a:rPr lang="en-US" dirty="0" smtClean="0">
                <a:latin typeface="Times New Roman" pitchFamily="18" charset="0"/>
                <a:sym typeface="Symbol" pitchFamily="18" charset="2"/>
              </a:rPr>
              <a:t></a:t>
            </a:r>
            <a:r>
              <a:rPr lang="it-IT" i="1" dirty="0" smtClean="0">
                <a:latin typeface="Times New Roman" pitchFamily="18" charset="0"/>
              </a:rPr>
              <a:t>a</a:t>
            </a:r>
            <a:r>
              <a:rPr lang="it-IT" i="1" baseline="-25000" dirty="0" smtClean="0">
                <a:latin typeface="Times New Roman" pitchFamily="18" charset="0"/>
              </a:rPr>
              <a:t>i</a:t>
            </a:r>
            <a:r>
              <a:rPr lang="en-US" i="1" dirty="0" smtClean="0">
                <a:latin typeface="Times New Roman" pitchFamily="18" charset="0"/>
                <a:sym typeface="Symbol" pitchFamily="18" charset="2"/>
              </a:rPr>
              <a:t></a:t>
            </a:r>
            <a:r>
              <a:rPr lang="it-IT" i="1" baseline="-25000" dirty="0" smtClean="0">
                <a:latin typeface="Times New Roman" pitchFamily="18" charset="0"/>
              </a:rPr>
              <a:t>i</a:t>
            </a:r>
            <a:r>
              <a:rPr lang="ru-RU" i="1" baseline="-25000" dirty="0" smtClean="0">
                <a:latin typeface="Times New Roman" pitchFamily="18" charset="0"/>
              </a:rPr>
              <a:t> </a:t>
            </a:r>
            <a:r>
              <a:rPr lang="en-US" i="1" baseline="-25000" dirty="0" smtClean="0">
                <a:latin typeface="Times New Roman" pitchFamily="18" charset="0"/>
              </a:rPr>
              <a:t>                   </a:t>
            </a:r>
            <a:r>
              <a:rPr lang="en-US" sz="2000" dirty="0" smtClean="0"/>
              <a:t>                        (2)</a:t>
            </a:r>
            <a:endParaRPr lang="ru-RU" i="1" baseline="-25000" dirty="0" smtClean="0">
              <a:latin typeface="Times New Roman" pitchFamily="18" charset="0"/>
            </a:endParaRPr>
          </a:p>
          <a:p>
            <a:pPr>
              <a:buFont typeface="Wingdings" pitchFamily="2" charset="2"/>
              <a:buNone/>
            </a:pPr>
            <a:endParaRPr lang="en-US" i="1" baseline="-25000" dirty="0" smtClean="0">
              <a:latin typeface="Times New Roman" pitchFamily="18" charset="0"/>
            </a:endParaRPr>
          </a:p>
          <a:p>
            <a:r>
              <a:rPr lang="en-US" sz="2000" dirty="0" smtClean="0"/>
              <a:t>Comparing </a:t>
            </a:r>
            <a:r>
              <a:rPr lang="ru-RU" sz="2000" dirty="0" smtClean="0"/>
              <a:t>(2) </a:t>
            </a:r>
            <a:r>
              <a:rPr lang="en-US" sz="2000" dirty="0" smtClean="0"/>
              <a:t>and the expression </a:t>
            </a:r>
            <a:r>
              <a:rPr lang="en-US" i="1" dirty="0" smtClean="0">
                <a:latin typeface="Times New Roman" pitchFamily="18" charset="0"/>
              </a:rPr>
              <a:t>x</a:t>
            </a:r>
            <a:r>
              <a:rPr lang="en-US" i="1" baseline="-25000" dirty="0" smtClean="0">
                <a:latin typeface="Times New Roman" pitchFamily="18" charset="0"/>
              </a:rPr>
              <a:t>i</a:t>
            </a:r>
            <a:r>
              <a:rPr lang="en-US" dirty="0" smtClean="0">
                <a:latin typeface="Times New Roman" pitchFamily="18" charset="0"/>
                <a:sym typeface="Symbol" pitchFamily="18" charset="2"/>
              </a:rPr>
              <a:t></a:t>
            </a:r>
            <a:r>
              <a:rPr lang="en-US" i="1" dirty="0" smtClean="0">
                <a:latin typeface="Times New Roman" pitchFamily="18" charset="0"/>
                <a:sym typeface="Symbol" pitchFamily="18" charset="2"/>
              </a:rPr>
              <a:t></a:t>
            </a:r>
            <a:r>
              <a:rPr lang="en-US" i="1" baseline="-25000" dirty="0" smtClean="0">
                <a:latin typeface="Times New Roman" pitchFamily="18" charset="0"/>
              </a:rPr>
              <a:t>i</a:t>
            </a:r>
            <a:r>
              <a:rPr lang="en-US" baseline="-25000" dirty="0" smtClean="0">
                <a:latin typeface="Times New Roman" pitchFamily="18" charset="0"/>
              </a:rPr>
              <a:t>+1</a:t>
            </a:r>
            <a:r>
              <a:rPr lang="en-US" i="1" dirty="0" smtClean="0">
                <a:latin typeface="Times New Roman" pitchFamily="18" charset="0"/>
              </a:rPr>
              <a:t>x</a:t>
            </a:r>
            <a:r>
              <a:rPr lang="en-US" i="1" baseline="-25000" dirty="0" smtClean="0">
                <a:latin typeface="Times New Roman" pitchFamily="18" charset="0"/>
              </a:rPr>
              <a:t>i</a:t>
            </a:r>
            <a:r>
              <a:rPr lang="en-US" baseline="-25000" dirty="0" smtClean="0">
                <a:latin typeface="Times New Roman" pitchFamily="18" charset="0"/>
              </a:rPr>
              <a:t>+1</a:t>
            </a:r>
            <a:r>
              <a:rPr lang="en-US" i="1" dirty="0" smtClean="0">
                <a:latin typeface="Times New Roman" pitchFamily="18" charset="0"/>
              </a:rPr>
              <a:t>+</a:t>
            </a:r>
            <a:r>
              <a:rPr lang="en-US" i="1" dirty="0" smtClean="0">
                <a:latin typeface="Times New Roman" pitchFamily="18" charset="0"/>
                <a:sym typeface="Symbol" pitchFamily="18" charset="2"/>
              </a:rPr>
              <a:t></a:t>
            </a:r>
            <a:r>
              <a:rPr lang="en-US" i="1" baseline="-25000" dirty="0" smtClean="0">
                <a:latin typeface="Times New Roman" pitchFamily="18" charset="0"/>
              </a:rPr>
              <a:t>i</a:t>
            </a:r>
            <a:r>
              <a:rPr lang="en-US" baseline="-25000" dirty="0" smtClean="0">
                <a:latin typeface="Times New Roman" pitchFamily="18" charset="0"/>
              </a:rPr>
              <a:t>+1</a:t>
            </a:r>
            <a:r>
              <a:rPr lang="ru-RU" sz="2000" dirty="0" smtClean="0"/>
              <a:t>, </a:t>
            </a:r>
            <a:r>
              <a:rPr lang="en-US" sz="2000" dirty="0" smtClean="0"/>
              <a:t>obtain</a:t>
            </a:r>
            <a:endParaRPr lang="ru-RU" sz="2000" dirty="0" smtClean="0"/>
          </a:p>
          <a:p>
            <a:pPr>
              <a:buFont typeface="Wingdings" pitchFamily="2" charset="2"/>
              <a:buNone/>
            </a:pPr>
            <a:r>
              <a:rPr lang="en-US" sz="2000" dirty="0" smtClean="0"/>
              <a:t>								               </a:t>
            </a:r>
            <a:r>
              <a:rPr lang="ru-RU" sz="2000" dirty="0" smtClean="0"/>
              <a:t>(3) </a:t>
            </a:r>
          </a:p>
          <a:p>
            <a:pPr>
              <a:buFont typeface="Wingdings" pitchFamily="2" charset="2"/>
              <a:buNone/>
            </a:pPr>
            <a:endParaRPr lang="ru-RU" sz="2000" dirty="0" smtClean="0"/>
          </a:p>
          <a:p>
            <a:r>
              <a:rPr lang="en-US" sz="2000" dirty="0" smtClean="0"/>
              <a:t>From the first equation </a:t>
            </a:r>
            <a:r>
              <a:rPr lang="it-IT" sz="2000" i="1" dirty="0" smtClean="0">
                <a:latin typeface="Times New Roman" pitchFamily="18" charset="0"/>
              </a:rPr>
              <a:t>c</a:t>
            </a:r>
            <a:r>
              <a:rPr lang="it-IT" sz="2000" baseline="-25000" dirty="0" smtClean="0">
                <a:latin typeface="Times New Roman" pitchFamily="18" charset="0"/>
              </a:rPr>
              <a:t>1</a:t>
            </a:r>
            <a:r>
              <a:rPr lang="it-IT" sz="2000" i="1" dirty="0" smtClean="0">
                <a:latin typeface="Times New Roman" pitchFamily="18" charset="0"/>
              </a:rPr>
              <a:t>x</a:t>
            </a:r>
            <a:r>
              <a:rPr lang="it-IT" sz="2000" baseline="-25000" dirty="0" smtClean="0">
                <a:latin typeface="Times New Roman" pitchFamily="18" charset="0"/>
              </a:rPr>
              <a:t>1</a:t>
            </a:r>
            <a:r>
              <a:rPr lang="it-IT" sz="2000" dirty="0" smtClean="0">
                <a:latin typeface="Times New Roman" pitchFamily="18" charset="0"/>
              </a:rPr>
              <a:t>+</a:t>
            </a:r>
            <a:r>
              <a:rPr lang="it-IT" sz="2000" i="1" dirty="0" smtClean="0">
                <a:latin typeface="Times New Roman" pitchFamily="18" charset="0"/>
              </a:rPr>
              <a:t>b</a:t>
            </a:r>
            <a:r>
              <a:rPr lang="it-IT" sz="2000" baseline="-25000" dirty="0" smtClean="0">
                <a:latin typeface="Times New Roman" pitchFamily="18" charset="0"/>
              </a:rPr>
              <a:t>1</a:t>
            </a:r>
            <a:r>
              <a:rPr lang="it-IT" sz="2000" i="1" dirty="0" smtClean="0">
                <a:latin typeface="Times New Roman" pitchFamily="18" charset="0"/>
              </a:rPr>
              <a:t>x</a:t>
            </a:r>
            <a:r>
              <a:rPr lang="en-US" sz="2000" baseline="-25000" dirty="0" smtClean="0">
                <a:latin typeface="Times New Roman" pitchFamily="18" charset="0"/>
              </a:rPr>
              <a:t>2</a:t>
            </a:r>
            <a:r>
              <a:rPr lang="en-US" sz="2000" dirty="0" smtClean="0">
                <a:latin typeface="Times New Roman" pitchFamily="18" charset="0"/>
                <a:sym typeface="Symbol" pitchFamily="18" charset="2"/>
              </a:rPr>
              <a:t></a:t>
            </a:r>
            <a:r>
              <a:rPr lang="it-IT" sz="2000" i="1" dirty="0" smtClean="0">
                <a:latin typeface="Times New Roman" pitchFamily="18" charset="0"/>
              </a:rPr>
              <a:t>f</a:t>
            </a:r>
            <a:r>
              <a:rPr lang="it-IT" sz="2000" baseline="-25000" dirty="0" smtClean="0">
                <a:latin typeface="Times New Roman" pitchFamily="18" charset="0"/>
              </a:rPr>
              <a:t>1</a:t>
            </a:r>
            <a:r>
              <a:rPr lang="ru-RU" sz="2000" baseline="-25000" dirty="0" smtClean="0">
                <a:latin typeface="Times New Roman" pitchFamily="18" charset="0"/>
              </a:rPr>
              <a:t> </a:t>
            </a:r>
            <a:r>
              <a:rPr lang="en-US" sz="2000" dirty="0" smtClean="0"/>
              <a:t>we get</a:t>
            </a:r>
            <a:endParaRPr lang="ru-RU" sz="2000" dirty="0" smtClean="0"/>
          </a:p>
          <a:p>
            <a:pPr>
              <a:buFont typeface="Wingdings" pitchFamily="2" charset="2"/>
              <a:buNone/>
            </a:pPr>
            <a:r>
              <a:rPr lang="ru-RU" sz="2000" i="1" dirty="0" smtClean="0">
                <a:latin typeface="Times New Roman" pitchFamily="18" charset="0"/>
                <a:sym typeface="Symbol" pitchFamily="18" charset="2"/>
              </a:rPr>
              <a:t>			   </a:t>
            </a:r>
            <a:r>
              <a:rPr lang="it-IT" sz="2000" i="1" dirty="0" smtClean="0">
                <a:latin typeface="Times New Roman" pitchFamily="18" charset="0"/>
                <a:sym typeface="Symbol" pitchFamily="18" charset="2"/>
              </a:rPr>
              <a:t></a:t>
            </a:r>
            <a:r>
              <a:rPr lang="en-US" sz="2000" baseline="-25000" dirty="0" smtClean="0">
                <a:latin typeface="Times New Roman" pitchFamily="18" charset="0"/>
              </a:rPr>
              <a:t>2</a:t>
            </a:r>
            <a:r>
              <a:rPr lang="en-US" sz="2000" dirty="0" smtClean="0">
                <a:latin typeface="Times New Roman" pitchFamily="18" charset="0"/>
                <a:sym typeface="Symbol" pitchFamily="18" charset="2"/>
              </a:rPr>
              <a:t></a:t>
            </a:r>
            <a:r>
              <a:rPr lang="it-IT" sz="2000" i="1" dirty="0" smtClean="0">
                <a:latin typeface="Times New Roman" pitchFamily="18" charset="0"/>
              </a:rPr>
              <a:t>b</a:t>
            </a:r>
            <a:r>
              <a:rPr lang="it-IT" sz="2000" baseline="-25000" dirty="0" smtClean="0">
                <a:latin typeface="Times New Roman" pitchFamily="18" charset="0"/>
              </a:rPr>
              <a:t>1</a:t>
            </a:r>
            <a:r>
              <a:rPr lang="en-US" sz="2000" dirty="0" smtClean="0">
                <a:latin typeface="Times New Roman" pitchFamily="18" charset="0"/>
              </a:rPr>
              <a:t>/</a:t>
            </a:r>
            <a:r>
              <a:rPr lang="it-IT" sz="2000" i="1" dirty="0" smtClean="0">
                <a:latin typeface="Times New Roman" pitchFamily="18" charset="0"/>
              </a:rPr>
              <a:t>c</a:t>
            </a:r>
            <a:r>
              <a:rPr lang="it-IT" sz="2000" baseline="-25000" dirty="0" smtClean="0">
                <a:latin typeface="Times New Roman" pitchFamily="18" charset="0"/>
              </a:rPr>
              <a:t>1</a:t>
            </a:r>
            <a:r>
              <a:rPr lang="en-US" sz="2000" dirty="0" smtClean="0">
                <a:latin typeface="Times New Roman" pitchFamily="18" charset="0"/>
              </a:rPr>
              <a:t>, </a:t>
            </a:r>
            <a:r>
              <a:rPr lang="en-US" sz="2000" i="1" dirty="0" smtClean="0">
                <a:latin typeface="Times New Roman" pitchFamily="18" charset="0"/>
                <a:sym typeface="Symbol" pitchFamily="18" charset="2"/>
              </a:rPr>
              <a:t></a:t>
            </a:r>
            <a:r>
              <a:rPr lang="en-US" sz="2000" baseline="-25000" dirty="0" smtClean="0">
                <a:latin typeface="Times New Roman" pitchFamily="18" charset="0"/>
              </a:rPr>
              <a:t>2</a:t>
            </a:r>
            <a:r>
              <a:rPr lang="en-US" sz="2000" dirty="0" smtClean="0">
                <a:latin typeface="Times New Roman" pitchFamily="18" charset="0"/>
                <a:sym typeface="Symbol" pitchFamily="18" charset="2"/>
              </a:rPr>
              <a:t></a:t>
            </a:r>
            <a:r>
              <a:rPr lang="it-IT" sz="2000" i="1" dirty="0" smtClean="0">
                <a:latin typeface="Times New Roman" pitchFamily="18" charset="0"/>
              </a:rPr>
              <a:t>f</a:t>
            </a:r>
            <a:r>
              <a:rPr lang="it-IT" sz="2000" baseline="-25000" dirty="0" smtClean="0">
                <a:latin typeface="Times New Roman" pitchFamily="18" charset="0"/>
              </a:rPr>
              <a:t>1</a:t>
            </a:r>
            <a:r>
              <a:rPr lang="en-US" sz="2000" dirty="0" smtClean="0">
                <a:latin typeface="Times New Roman" pitchFamily="18" charset="0"/>
              </a:rPr>
              <a:t>/</a:t>
            </a:r>
            <a:r>
              <a:rPr lang="it-IT" sz="2000" i="1" dirty="0" smtClean="0">
                <a:latin typeface="Times New Roman" pitchFamily="18" charset="0"/>
              </a:rPr>
              <a:t>c</a:t>
            </a:r>
            <a:r>
              <a:rPr lang="it-IT" sz="2000" baseline="-25000" dirty="0" smtClean="0">
                <a:latin typeface="Times New Roman" pitchFamily="18" charset="0"/>
              </a:rPr>
              <a:t>1</a:t>
            </a:r>
            <a:r>
              <a:rPr lang="en-US" sz="2000" dirty="0" smtClean="0">
                <a:latin typeface="Times New Roman" pitchFamily="18" charset="0"/>
              </a:rPr>
              <a:t>.</a:t>
            </a:r>
            <a:endParaRPr lang="ru-RU" sz="2000" dirty="0" smtClean="0">
              <a:latin typeface="Times New Roman" pitchFamily="18" charset="0"/>
            </a:endParaRPr>
          </a:p>
          <a:p>
            <a:r>
              <a:rPr lang="en-US" sz="2000" dirty="0" smtClean="0"/>
              <a:t>Then, calculate </a:t>
            </a:r>
            <a:r>
              <a:rPr lang="en-US" i="1" dirty="0" smtClean="0">
                <a:latin typeface="Times New Roman" pitchFamily="18" charset="0"/>
                <a:sym typeface="Symbol" pitchFamily="18" charset="2"/>
              </a:rPr>
              <a:t></a:t>
            </a:r>
            <a:r>
              <a:rPr lang="en-US" i="1" baseline="-25000" dirty="0" smtClean="0">
                <a:latin typeface="Times New Roman" pitchFamily="18" charset="0"/>
              </a:rPr>
              <a:t>i</a:t>
            </a:r>
            <a:r>
              <a:rPr lang="en-US" baseline="-25000" dirty="0" smtClean="0">
                <a:latin typeface="Times New Roman" pitchFamily="18" charset="0"/>
              </a:rPr>
              <a:t>+1</a:t>
            </a:r>
            <a:r>
              <a:rPr lang="ru-RU" i="1" dirty="0" smtClean="0">
                <a:latin typeface="Times New Roman" pitchFamily="18" charset="0"/>
              </a:rPr>
              <a:t>,</a:t>
            </a:r>
            <a:r>
              <a:rPr lang="en-US" i="1" dirty="0" smtClean="0">
                <a:latin typeface="Times New Roman" pitchFamily="18" charset="0"/>
                <a:sym typeface="Symbol" pitchFamily="18" charset="2"/>
              </a:rPr>
              <a:t></a:t>
            </a:r>
            <a:r>
              <a:rPr lang="en-US" i="1" baseline="-25000" dirty="0" smtClean="0">
                <a:latin typeface="Times New Roman" pitchFamily="18" charset="0"/>
              </a:rPr>
              <a:t>i</a:t>
            </a:r>
            <a:r>
              <a:rPr lang="en-US" baseline="-25000" dirty="0" smtClean="0">
                <a:latin typeface="Times New Roman" pitchFamily="18" charset="0"/>
              </a:rPr>
              <a:t>+1</a:t>
            </a:r>
            <a:r>
              <a:rPr lang="ru-RU" sz="2000" dirty="0" smtClean="0"/>
              <a:t> </a:t>
            </a:r>
            <a:r>
              <a:rPr lang="en-US" sz="2000" dirty="0" smtClean="0"/>
              <a:t>using </a:t>
            </a:r>
            <a:r>
              <a:rPr lang="ru-RU" sz="2000" dirty="0" smtClean="0"/>
              <a:t>(3) </a:t>
            </a:r>
            <a:r>
              <a:rPr lang="en-US" sz="2000" dirty="0" smtClean="0"/>
              <a:t>when </a:t>
            </a:r>
            <a:r>
              <a:rPr lang="en-US" sz="2000" i="1" dirty="0" smtClean="0">
                <a:latin typeface="Times New Roman" pitchFamily="18" charset="0"/>
              </a:rPr>
              <a:t>i</a:t>
            </a:r>
            <a:r>
              <a:rPr lang="en-US" sz="2000" dirty="0" smtClean="0">
                <a:latin typeface="Times New Roman" pitchFamily="18" charset="0"/>
                <a:sym typeface="Symbol" pitchFamily="18" charset="2"/>
              </a:rPr>
              <a:t></a:t>
            </a:r>
            <a:r>
              <a:rPr lang="en-US" sz="2000" dirty="0" smtClean="0">
                <a:latin typeface="Times New Roman" pitchFamily="18" charset="0"/>
              </a:rPr>
              <a:t>2,…,</a:t>
            </a:r>
            <a:r>
              <a:rPr lang="en-US" sz="2000" i="1" dirty="0" smtClean="0">
                <a:latin typeface="Times New Roman" pitchFamily="18" charset="0"/>
              </a:rPr>
              <a:t>n</a:t>
            </a:r>
            <a:r>
              <a:rPr lang="en-US" sz="2000" dirty="0" smtClean="0">
                <a:latin typeface="Times New Roman" pitchFamily="18" charset="0"/>
                <a:sym typeface="Symbol" pitchFamily="18" charset="2"/>
              </a:rPr>
              <a:t></a:t>
            </a:r>
            <a:r>
              <a:rPr lang="en-US" sz="2000" dirty="0" smtClean="0">
                <a:latin typeface="Times New Roman" pitchFamily="18" charset="0"/>
              </a:rPr>
              <a:t>1.</a:t>
            </a:r>
            <a:endParaRPr lang="ru-RU" sz="2000" dirty="0" smtClean="0"/>
          </a:p>
          <a:p>
            <a:pPr>
              <a:buFont typeface="Wingdings" pitchFamily="2" charset="2"/>
              <a:buNone/>
            </a:pPr>
            <a:endParaRPr lang="ru-RU" sz="2000" dirty="0" smtClean="0"/>
          </a:p>
          <a:p>
            <a:pPr>
              <a:buFont typeface="Wingdings" pitchFamily="2" charset="2"/>
              <a:buNone/>
            </a:pPr>
            <a:endParaRPr lang="ru-RU" sz="2000" baseline="-25000" dirty="0" smtClean="0">
              <a:latin typeface="Times New Roman" pitchFamily="18" charset="0"/>
            </a:endParaRPr>
          </a:p>
        </p:txBody>
      </p:sp>
      <p:sp>
        <p:nvSpPr>
          <p:cNvPr id="2057" name="Rectangle 5"/>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graphicFrame>
        <p:nvGraphicFramePr>
          <p:cNvPr id="2050" name="Object 4"/>
          <p:cNvGraphicFramePr>
            <a:graphicFrameLocks noChangeAspect="1"/>
          </p:cNvGraphicFramePr>
          <p:nvPr/>
        </p:nvGraphicFramePr>
        <p:xfrm>
          <a:off x="1208088" y="3194050"/>
          <a:ext cx="1800225" cy="819150"/>
        </p:xfrm>
        <a:graphic>
          <a:graphicData uri="http://schemas.openxmlformats.org/presentationml/2006/ole">
            <p:oleObj spid="_x0000_s2122" name="Формула" r:id="rId3" imgW="939392" imgH="431613" progId="Equation.3">
              <p:embed/>
            </p:oleObj>
          </a:graphicData>
        </a:graphic>
      </p:graphicFrame>
      <p:sp>
        <p:nvSpPr>
          <p:cNvPr id="2058" name="Rectangle 6"/>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2059" name="Rectangle 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graphicFrame>
        <p:nvGraphicFramePr>
          <p:cNvPr id="2051" name="Object 7"/>
          <p:cNvGraphicFramePr>
            <a:graphicFrameLocks noChangeAspect="1"/>
          </p:cNvGraphicFramePr>
          <p:nvPr/>
        </p:nvGraphicFramePr>
        <p:xfrm>
          <a:off x="3297238" y="3184525"/>
          <a:ext cx="1728787" cy="777875"/>
        </p:xfrm>
        <a:graphic>
          <a:graphicData uri="http://schemas.openxmlformats.org/presentationml/2006/ole">
            <p:oleObj spid="_x0000_s2123" name="Формула" r:id="rId4" imgW="952087" imgH="431613" progId="Equation.3">
              <p:embed/>
            </p:oleObj>
          </a:graphicData>
        </a:graphic>
      </p:graphicFrame>
      <p:sp>
        <p:nvSpPr>
          <p:cNvPr id="2060" name="Rectangle 9"/>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13" name="Дата 12"/>
          <p:cNvSpPr>
            <a:spLocks noGrp="1"/>
          </p:cNvSpPr>
          <p:nvPr>
            <p:ph type="dt" sz="half" idx="10"/>
          </p:nvPr>
        </p:nvSpPr>
        <p:spPr/>
        <p:txBody>
          <a:bodyPr/>
          <a:lstStyle/>
          <a:p>
            <a:pPr>
              <a:defRPr/>
            </a:pPr>
            <a:r>
              <a:rPr lang="en-US" dirty="0" smtClean="0"/>
              <a:t>N. Novgorod, 2014.</a:t>
            </a:r>
            <a:endParaRPr lang="ru-RU" dirty="0"/>
          </a:p>
        </p:txBody>
      </p:sp>
      <p:sp>
        <p:nvSpPr>
          <p:cNvPr id="14" name="Номер слайда 13"/>
          <p:cNvSpPr>
            <a:spLocks noGrp="1"/>
          </p:cNvSpPr>
          <p:nvPr>
            <p:ph type="sldNum" sz="quarter" idx="12"/>
          </p:nvPr>
        </p:nvSpPr>
        <p:spPr/>
        <p:txBody>
          <a:bodyPr/>
          <a:lstStyle/>
          <a:p>
            <a:pPr>
              <a:defRPr/>
            </a:pPr>
            <a:fld id="{4934E5F4-6405-42E1-9C1C-B05AB0513A99}" type="slidenum">
              <a:rPr lang="ru-RU" smtClean="0"/>
              <a:pPr>
                <a:defRPr/>
              </a:pPr>
              <a:t>6</a:t>
            </a:fld>
            <a:endParaRPr lang="ru-RU" dirty="0"/>
          </a:p>
        </p:txBody>
      </p:sp>
      <p:sp>
        <p:nvSpPr>
          <p:cNvPr id="15" name="Нижний колонтитул 14"/>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9" name="Заголовок 1"/>
          <p:cNvSpPr>
            <a:spLocks noGrp="1"/>
          </p:cNvSpPr>
          <p:nvPr>
            <p:ph type="title" idx="4294967295"/>
          </p:nvPr>
        </p:nvSpPr>
        <p:spPr/>
        <p:txBody>
          <a:bodyPr/>
          <a:lstStyle/>
          <a:p>
            <a:r>
              <a:rPr lang="en-US" sz="2800" dirty="0"/>
              <a:t>Sweep method </a:t>
            </a:r>
            <a:r>
              <a:rPr lang="en-US" sz="2800" dirty="0" smtClean="0"/>
              <a:t>(backward </a:t>
            </a:r>
            <a:r>
              <a:rPr lang="en-US" sz="2800" dirty="0"/>
              <a:t>phase)</a:t>
            </a:r>
            <a:endParaRPr lang="ru-RU" sz="2800" dirty="0" smtClean="0"/>
          </a:p>
        </p:txBody>
      </p:sp>
      <p:sp>
        <p:nvSpPr>
          <p:cNvPr id="3080" name="Содержимое 2"/>
          <p:cNvSpPr>
            <a:spLocks noGrp="1"/>
          </p:cNvSpPr>
          <p:nvPr>
            <p:ph idx="4294967295"/>
          </p:nvPr>
        </p:nvSpPr>
        <p:spPr>
          <a:xfrm>
            <a:off x="495300" y="1196975"/>
            <a:ext cx="9137650" cy="4968875"/>
          </a:xfrm>
        </p:spPr>
        <p:txBody>
          <a:bodyPr/>
          <a:lstStyle/>
          <a:p>
            <a:r>
              <a:rPr lang="en-US" sz="2000" dirty="0" smtClean="0"/>
              <a:t>Determine </a:t>
            </a:r>
            <a:r>
              <a:rPr lang="en-US" sz="2000" i="1" dirty="0" err="1" smtClean="0">
                <a:latin typeface="Times New Roman" pitchFamily="18" charset="0"/>
              </a:rPr>
              <a:t>x</a:t>
            </a:r>
            <a:r>
              <a:rPr lang="en-US" sz="2000" i="1" baseline="-25000" dirty="0" err="1" smtClean="0">
                <a:latin typeface="Times New Roman" pitchFamily="18" charset="0"/>
              </a:rPr>
              <a:t>n</a:t>
            </a:r>
            <a:r>
              <a:rPr lang="ru-RU" sz="2000" dirty="0" smtClean="0"/>
              <a:t> </a:t>
            </a:r>
            <a:r>
              <a:rPr lang="en-US" sz="2000" dirty="0" smtClean="0"/>
              <a:t>from th</a:t>
            </a:r>
            <a:r>
              <a:rPr lang="en-US" sz="2000" dirty="0"/>
              <a:t>e</a:t>
            </a:r>
            <a:r>
              <a:rPr lang="ru-RU" sz="2000" dirty="0" smtClean="0"/>
              <a:t> </a:t>
            </a:r>
            <a:r>
              <a:rPr lang="en-US" sz="2000" dirty="0" smtClean="0"/>
              <a:t>last equation</a:t>
            </a:r>
            <a:r>
              <a:rPr lang="en-US" sz="2200" dirty="0" smtClean="0"/>
              <a:t>:</a:t>
            </a:r>
            <a:endParaRPr lang="ru-RU" sz="2000" dirty="0" smtClean="0">
              <a:latin typeface="Times New Roman" pitchFamily="18" charset="0"/>
            </a:endParaRPr>
          </a:p>
          <a:p>
            <a:pPr>
              <a:buFont typeface="Wingdings" pitchFamily="2" charset="2"/>
              <a:buNone/>
            </a:pPr>
            <a:r>
              <a:rPr lang="ru-RU" sz="2000" i="1" dirty="0" smtClean="0">
                <a:latin typeface="Times New Roman" pitchFamily="18" charset="0"/>
              </a:rPr>
              <a:t>			</a:t>
            </a:r>
            <a:r>
              <a:rPr lang="en-US" sz="2000" i="1" dirty="0" smtClean="0">
                <a:latin typeface="Times New Roman" pitchFamily="18" charset="0"/>
              </a:rPr>
              <a:t>x</a:t>
            </a:r>
            <a:r>
              <a:rPr lang="en-US" sz="2000" i="1" baseline="-25000" dirty="0" smtClean="0">
                <a:latin typeface="Times New Roman" pitchFamily="18" charset="0"/>
              </a:rPr>
              <a:t>n</a:t>
            </a:r>
            <a:r>
              <a:rPr lang="en-US" sz="2000" baseline="-25000" dirty="0" smtClean="0">
                <a:latin typeface="Times New Roman" pitchFamily="18" charset="0"/>
                <a:sym typeface="Symbol" pitchFamily="18" charset="2"/>
              </a:rPr>
              <a:t></a:t>
            </a:r>
            <a:r>
              <a:rPr lang="en-US" sz="2000" baseline="-25000" dirty="0" smtClean="0">
                <a:latin typeface="Times New Roman" pitchFamily="18" charset="0"/>
              </a:rPr>
              <a:t>1</a:t>
            </a:r>
            <a:r>
              <a:rPr lang="en-US" sz="2000" dirty="0" smtClean="0">
                <a:latin typeface="Times New Roman" pitchFamily="18" charset="0"/>
                <a:sym typeface="Symbol" pitchFamily="18" charset="2"/>
              </a:rPr>
              <a:t></a:t>
            </a:r>
            <a:r>
              <a:rPr lang="en-US" sz="2000" i="1" dirty="0" smtClean="0">
                <a:latin typeface="Times New Roman" pitchFamily="18" charset="0"/>
                <a:sym typeface="Symbol" pitchFamily="18" charset="2"/>
              </a:rPr>
              <a:t></a:t>
            </a:r>
            <a:r>
              <a:rPr lang="en-US" sz="2000" i="1" baseline="-25000" dirty="0" err="1" smtClean="0">
                <a:latin typeface="Times New Roman" pitchFamily="18" charset="0"/>
              </a:rPr>
              <a:t>n</a:t>
            </a:r>
            <a:r>
              <a:rPr lang="en-US" sz="2000" i="1" dirty="0" err="1" smtClean="0">
                <a:latin typeface="Times New Roman" pitchFamily="18" charset="0"/>
              </a:rPr>
              <a:t>x</a:t>
            </a:r>
            <a:r>
              <a:rPr lang="en-US" sz="2000" i="1" baseline="-25000" dirty="0" err="1" smtClean="0">
                <a:latin typeface="Times New Roman" pitchFamily="18" charset="0"/>
              </a:rPr>
              <a:t>n</a:t>
            </a:r>
            <a:r>
              <a:rPr lang="en-US" sz="2000" i="1" dirty="0" smtClean="0">
                <a:latin typeface="Times New Roman" pitchFamily="18" charset="0"/>
              </a:rPr>
              <a:t>+</a:t>
            </a:r>
            <a:r>
              <a:rPr lang="en-US" sz="2000" i="1" dirty="0" smtClean="0">
                <a:latin typeface="Times New Roman" pitchFamily="18" charset="0"/>
                <a:sym typeface="Symbol" pitchFamily="18" charset="2"/>
              </a:rPr>
              <a:t></a:t>
            </a:r>
            <a:r>
              <a:rPr lang="en-US" sz="2000" i="1" baseline="-25000" dirty="0" smtClean="0">
                <a:latin typeface="Times New Roman" pitchFamily="18" charset="0"/>
              </a:rPr>
              <a:t>n</a:t>
            </a:r>
            <a:endParaRPr lang="en-US" sz="2000" i="1" dirty="0" smtClean="0">
              <a:latin typeface="Times New Roman" pitchFamily="18" charset="0"/>
            </a:endParaRPr>
          </a:p>
          <a:p>
            <a:pPr>
              <a:buFont typeface="Wingdings" pitchFamily="2" charset="2"/>
              <a:buNone/>
            </a:pPr>
            <a:r>
              <a:rPr lang="ru-RU" sz="2000" i="1" dirty="0" smtClean="0">
                <a:latin typeface="Times New Roman" pitchFamily="18" charset="0"/>
              </a:rPr>
              <a:t>			</a:t>
            </a:r>
            <a:r>
              <a:rPr lang="en-US" sz="2000" i="1" dirty="0" smtClean="0">
                <a:latin typeface="Times New Roman" pitchFamily="18" charset="0"/>
              </a:rPr>
              <a:t>a</a:t>
            </a:r>
            <a:r>
              <a:rPr lang="en-US" sz="2000" i="1" baseline="-25000" dirty="0" smtClean="0">
                <a:latin typeface="Times New Roman" pitchFamily="18" charset="0"/>
              </a:rPr>
              <a:t>n</a:t>
            </a:r>
            <a:r>
              <a:rPr lang="en-US" sz="2000" i="1" dirty="0" smtClean="0">
                <a:latin typeface="Times New Roman" pitchFamily="18" charset="0"/>
              </a:rPr>
              <a:t>x</a:t>
            </a:r>
            <a:r>
              <a:rPr lang="en-US" sz="2000" i="1" baseline="-25000" dirty="0" smtClean="0">
                <a:latin typeface="Times New Roman" pitchFamily="18" charset="0"/>
              </a:rPr>
              <a:t>n</a:t>
            </a:r>
            <a:r>
              <a:rPr lang="en-US" sz="2000" baseline="-25000" dirty="0" smtClean="0">
                <a:latin typeface="Times New Roman" pitchFamily="18" charset="0"/>
                <a:sym typeface="Symbol" pitchFamily="18" charset="2"/>
              </a:rPr>
              <a:t></a:t>
            </a:r>
            <a:r>
              <a:rPr lang="en-US" sz="2000" baseline="-25000" dirty="0" smtClean="0">
                <a:latin typeface="Times New Roman" pitchFamily="18" charset="0"/>
              </a:rPr>
              <a:t>1</a:t>
            </a:r>
            <a:r>
              <a:rPr lang="en-US" sz="2000" dirty="0" smtClean="0">
                <a:latin typeface="Times New Roman" pitchFamily="18" charset="0"/>
              </a:rPr>
              <a:t>+</a:t>
            </a:r>
            <a:r>
              <a:rPr lang="en-US" sz="2000" i="1" dirty="0" smtClean="0">
                <a:latin typeface="Times New Roman" pitchFamily="18" charset="0"/>
              </a:rPr>
              <a:t>c</a:t>
            </a:r>
            <a:r>
              <a:rPr lang="en-US" sz="2000" i="1" baseline="-25000" dirty="0" smtClean="0">
                <a:latin typeface="Times New Roman" pitchFamily="18" charset="0"/>
              </a:rPr>
              <a:t>n</a:t>
            </a:r>
            <a:r>
              <a:rPr lang="en-US" sz="2000" i="1" dirty="0" smtClean="0">
                <a:latin typeface="Times New Roman" pitchFamily="18" charset="0"/>
              </a:rPr>
              <a:t>x</a:t>
            </a:r>
            <a:r>
              <a:rPr lang="en-US" sz="2000" i="1" baseline="-25000" dirty="0" smtClean="0">
                <a:latin typeface="Times New Roman" pitchFamily="18" charset="0"/>
              </a:rPr>
              <a:t>n</a:t>
            </a:r>
            <a:r>
              <a:rPr lang="en-US" sz="2000" dirty="0" smtClean="0">
                <a:latin typeface="Times New Roman" pitchFamily="18" charset="0"/>
                <a:sym typeface="Symbol" pitchFamily="18" charset="2"/>
              </a:rPr>
              <a:t></a:t>
            </a:r>
            <a:r>
              <a:rPr lang="en-US" sz="2000" i="1" dirty="0" smtClean="0">
                <a:latin typeface="Times New Roman" pitchFamily="18" charset="0"/>
              </a:rPr>
              <a:t>f</a:t>
            </a:r>
            <a:r>
              <a:rPr lang="en-US" sz="2000" i="1" baseline="-25000" dirty="0" smtClean="0">
                <a:latin typeface="Times New Roman" pitchFamily="18" charset="0"/>
              </a:rPr>
              <a:t>n</a:t>
            </a:r>
            <a:endParaRPr lang="ru-RU" sz="2000" i="1" baseline="-25000" dirty="0" smtClean="0">
              <a:latin typeface="Times New Roman" pitchFamily="18" charset="0"/>
            </a:endParaRPr>
          </a:p>
          <a:p>
            <a:r>
              <a:rPr lang="en-US" sz="2000" dirty="0" smtClean="0"/>
              <a:t>Applying</a:t>
            </a:r>
            <a:r>
              <a:rPr lang="en-US" sz="1800" dirty="0" smtClean="0"/>
              <a:t> </a:t>
            </a:r>
            <a:r>
              <a:rPr lang="en-US" sz="2000" i="1" dirty="0" smtClean="0">
                <a:latin typeface="Times New Roman" pitchFamily="18" charset="0"/>
              </a:rPr>
              <a:t>x</a:t>
            </a:r>
            <a:r>
              <a:rPr lang="en-US" sz="2000" i="1" baseline="-25000" dirty="0" smtClean="0">
                <a:latin typeface="Times New Roman" pitchFamily="18" charset="0"/>
              </a:rPr>
              <a:t>i</a:t>
            </a:r>
            <a:r>
              <a:rPr lang="en-US" sz="2000" dirty="0" smtClean="0">
                <a:latin typeface="Times New Roman" pitchFamily="18" charset="0"/>
                <a:sym typeface="Symbol" pitchFamily="18" charset="2"/>
              </a:rPr>
              <a:t></a:t>
            </a:r>
            <a:r>
              <a:rPr lang="en-US" sz="2000" i="1" dirty="0" smtClean="0">
                <a:latin typeface="Times New Roman" pitchFamily="18" charset="0"/>
                <a:sym typeface="Symbol" pitchFamily="18" charset="2"/>
              </a:rPr>
              <a:t></a:t>
            </a:r>
            <a:r>
              <a:rPr lang="en-US" sz="2000" i="1" baseline="-25000" dirty="0" smtClean="0">
                <a:latin typeface="Times New Roman" pitchFamily="18" charset="0"/>
              </a:rPr>
              <a:t>i</a:t>
            </a:r>
            <a:r>
              <a:rPr lang="en-US" sz="2000" baseline="-25000" dirty="0" smtClean="0">
                <a:latin typeface="Times New Roman" pitchFamily="18" charset="0"/>
              </a:rPr>
              <a:t>+1</a:t>
            </a:r>
            <a:r>
              <a:rPr lang="en-US" sz="2000" i="1" dirty="0" smtClean="0">
                <a:latin typeface="Times New Roman" pitchFamily="18" charset="0"/>
              </a:rPr>
              <a:t>x</a:t>
            </a:r>
            <a:r>
              <a:rPr lang="en-US" sz="2000" i="1" baseline="-25000" dirty="0" smtClean="0">
                <a:latin typeface="Times New Roman" pitchFamily="18" charset="0"/>
              </a:rPr>
              <a:t>i</a:t>
            </a:r>
            <a:r>
              <a:rPr lang="en-US" sz="2000" baseline="-25000" dirty="0" smtClean="0">
                <a:latin typeface="Times New Roman" pitchFamily="18" charset="0"/>
              </a:rPr>
              <a:t>+1</a:t>
            </a:r>
            <a:r>
              <a:rPr lang="en-US" sz="2000" i="1" dirty="0" smtClean="0">
                <a:latin typeface="Times New Roman" pitchFamily="18" charset="0"/>
              </a:rPr>
              <a:t>+</a:t>
            </a:r>
            <a:r>
              <a:rPr lang="en-US" sz="2000" i="1" dirty="0" smtClean="0">
                <a:latin typeface="Times New Roman" pitchFamily="18" charset="0"/>
                <a:sym typeface="Symbol" pitchFamily="18" charset="2"/>
              </a:rPr>
              <a:t></a:t>
            </a:r>
            <a:r>
              <a:rPr lang="en-US" sz="2000" i="1" baseline="-25000" dirty="0" smtClean="0">
                <a:latin typeface="Times New Roman" pitchFamily="18" charset="0"/>
              </a:rPr>
              <a:t>i</a:t>
            </a:r>
            <a:r>
              <a:rPr lang="en-US" sz="2000" baseline="-25000" dirty="0" smtClean="0">
                <a:latin typeface="Times New Roman" pitchFamily="18" charset="0"/>
              </a:rPr>
              <a:t>+1</a:t>
            </a:r>
            <a:r>
              <a:rPr lang="ru-RU" sz="2000" dirty="0" smtClean="0"/>
              <a:t>, </a:t>
            </a:r>
            <a:r>
              <a:rPr lang="en-US" sz="2000" dirty="0" smtClean="0"/>
              <a:t>derive all variables </a:t>
            </a:r>
            <a:r>
              <a:rPr lang="en-US" i="1" dirty="0" smtClean="0">
                <a:latin typeface="Times New Roman" pitchFamily="18" charset="0"/>
              </a:rPr>
              <a:t>x</a:t>
            </a:r>
            <a:r>
              <a:rPr lang="en-US" i="1" baseline="-25000" dirty="0" smtClean="0">
                <a:latin typeface="Times New Roman" pitchFamily="18" charset="0"/>
              </a:rPr>
              <a:t>i</a:t>
            </a:r>
            <a:r>
              <a:rPr lang="ru-RU" sz="2000" dirty="0" smtClean="0"/>
              <a:t>,</a:t>
            </a:r>
            <a:r>
              <a:rPr lang="en-US" sz="2000" i="1" dirty="0" smtClean="0">
                <a:latin typeface="Times New Roman" pitchFamily="18" charset="0"/>
              </a:rPr>
              <a:t> i</a:t>
            </a:r>
            <a:r>
              <a:rPr lang="en-US" sz="2000" dirty="0" smtClean="0">
                <a:latin typeface="Times New Roman" pitchFamily="18" charset="0"/>
                <a:sym typeface="Symbol" pitchFamily="18" charset="2"/>
              </a:rPr>
              <a:t></a:t>
            </a:r>
            <a:r>
              <a:rPr lang="en-US" sz="2000" i="1" dirty="0" smtClean="0">
                <a:latin typeface="Times New Roman" pitchFamily="18" charset="0"/>
              </a:rPr>
              <a:t>n</a:t>
            </a:r>
            <a:r>
              <a:rPr lang="en-US" sz="2000" dirty="0" smtClean="0">
                <a:latin typeface="Times New Roman" pitchFamily="18" charset="0"/>
                <a:sym typeface="Symbol" pitchFamily="18" charset="2"/>
              </a:rPr>
              <a:t></a:t>
            </a:r>
            <a:r>
              <a:rPr lang="en-US" sz="2000" dirty="0" smtClean="0">
                <a:latin typeface="Times New Roman" pitchFamily="18" charset="0"/>
              </a:rPr>
              <a:t>1,…,1.</a:t>
            </a:r>
            <a:endParaRPr lang="ru-RU" sz="2000" dirty="0" smtClean="0">
              <a:latin typeface="Times New Roman" pitchFamily="18" charset="0"/>
            </a:endParaRPr>
          </a:p>
          <a:p>
            <a:endParaRPr lang="en-US" sz="2000" dirty="0" smtClean="0"/>
          </a:p>
          <a:p>
            <a:r>
              <a:rPr lang="en-US" b="1" dirty="0" smtClean="0"/>
              <a:t>Theorem</a:t>
            </a:r>
            <a:endParaRPr lang="ru-RU" b="1" dirty="0" smtClean="0"/>
          </a:p>
          <a:p>
            <a:pPr marL="400050" lvl="1" indent="0">
              <a:buNone/>
            </a:pPr>
            <a:r>
              <a:rPr lang="en-US" sz="2000" dirty="0" smtClean="0"/>
              <a:t>The sweep method will be computationally stable if the coefficients of the equations system satisfy the conditions of diagonal dominance:</a:t>
            </a:r>
            <a:endParaRPr lang="ru-RU" sz="2000" dirty="0" smtClean="0"/>
          </a:p>
          <a:p>
            <a:pPr>
              <a:spcBef>
                <a:spcPts val="713"/>
              </a:spcBef>
              <a:spcAft>
                <a:spcPts val="713"/>
              </a:spcAft>
              <a:buFont typeface="Wingdings" pitchFamily="2" charset="2"/>
              <a:buNone/>
            </a:pPr>
            <a:r>
              <a:rPr lang="ru-RU" sz="2000" dirty="0" smtClean="0">
                <a:latin typeface="Times New Roman" pitchFamily="18" charset="0"/>
              </a:rPr>
              <a:t>		</a:t>
            </a:r>
            <a:r>
              <a:rPr lang="en-US" sz="2000" dirty="0" smtClean="0">
                <a:latin typeface="Times New Roman" pitchFamily="18" charset="0"/>
              </a:rPr>
              <a:t>|</a:t>
            </a:r>
            <a:r>
              <a:rPr lang="en-US" sz="2000" i="1" dirty="0" smtClean="0">
                <a:latin typeface="Times New Roman" pitchFamily="18" charset="0"/>
              </a:rPr>
              <a:t>c</a:t>
            </a:r>
            <a:r>
              <a:rPr lang="en-US" sz="2000" baseline="-25000" dirty="0" smtClean="0">
                <a:latin typeface="Times New Roman" pitchFamily="18" charset="0"/>
              </a:rPr>
              <a:t>1</a:t>
            </a:r>
            <a:r>
              <a:rPr lang="en-US" sz="2000" dirty="0" smtClean="0">
                <a:latin typeface="Times New Roman" pitchFamily="18" charset="0"/>
              </a:rPr>
              <a:t>|</a:t>
            </a:r>
            <a:r>
              <a:rPr lang="en-US" sz="2000" dirty="0" smtClean="0">
                <a:latin typeface="Times New Roman" pitchFamily="18" charset="0"/>
                <a:sym typeface="Symbol" pitchFamily="18" charset="2"/>
              </a:rPr>
              <a:t></a:t>
            </a:r>
            <a:r>
              <a:rPr lang="en-US" sz="2000" dirty="0" smtClean="0">
                <a:latin typeface="Times New Roman" pitchFamily="18" charset="0"/>
              </a:rPr>
              <a:t>|</a:t>
            </a:r>
            <a:r>
              <a:rPr lang="en-US" sz="2000" i="1" dirty="0" smtClean="0">
                <a:latin typeface="Times New Roman" pitchFamily="18" charset="0"/>
              </a:rPr>
              <a:t>b</a:t>
            </a:r>
            <a:r>
              <a:rPr lang="en-US" sz="2000" baseline="-25000" dirty="0" smtClean="0">
                <a:latin typeface="Times New Roman" pitchFamily="18" charset="0"/>
              </a:rPr>
              <a:t>1</a:t>
            </a:r>
            <a:r>
              <a:rPr lang="en-US" sz="2000" dirty="0" smtClean="0">
                <a:latin typeface="Times New Roman" pitchFamily="18" charset="0"/>
              </a:rPr>
              <a:t>|, |</a:t>
            </a:r>
            <a:r>
              <a:rPr lang="en-US" sz="2000" i="1" dirty="0" err="1" smtClean="0">
                <a:latin typeface="Times New Roman" pitchFamily="18" charset="0"/>
              </a:rPr>
              <a:t>c</a:t>
            </a:r>
            <a:r>
              <a:rPr lang="en-US" sz="2000" i="1" baseline="-25000" dirty="0" err="1" smtClean="0">
                <a:latin typeface="Times New Roman" pitchFamily="18" charset="0"/>
              </a:rPr>
              <a:t>n</a:t>
            </a:r>
            <a:r>
              <a:rPr lang="en-US" sz="2000" dirty="0" smtClean="0">
                <a:latin typeface="Times New Roman" pitchFamily="18" charset="0"/>
              </a:rPr>
              <a:t>|</a:t>
            </a:r>
            <a:r>
              <a:rPr lang="en-US" sz="2000" dirty="0" smtClean="0">
                <a:latin typeface="Times New Roman" pitchFamily="18" charset="0"/>
                <a:sym typeface="Symbol" pitchFamily="18" charset="2"/>
              </a:rPr>
              <a:t></a:t>
            </a:r>
            <a:r>
              <a:rPr lang="en-US" sz="2000" dirty="0" smtClean="0">
                <a:latin typeface="Times New Roman" pitchFamily="18" charset="0"/>
              </a:rPr>
              <a:t>|</a:t>
            </a:r>
            <a:r>
              <a:rPr lang="en-US" sz="2000" i="1" dirty="0" smtClean="0">
                <a:latin typeface="Times New Roman" pitchFamily="18" charset="0"/>
              </a:rPr>
              <a:t>a</a:t>
            </a:r>
            <a:r>
              <a:rPr lang="en-US" sz="2000" i="1" baseline="-25000" dirty="0" smtClean="0">
                <a:latin typeface="Times New Roman" pitchFamily="18" charset="0"/>
              </a:rPr>
              <a:t>n</a:t>
            </a:r>
            <a:r>
              <a:rPr lang="en-US" sz="2000" dirty="0" smtClean="0">
                <a:latin typeface="Times New Roman" pitchFamily="18" charset="0"/>
              </a:rPr>
              <a:t>|,</a:t>
            </a:r>
          </a:p>
          <a:p>
            <a:pPr>
              <a:buFont typeface="Wingdings" pitchFamily="2" charset="2"/>
              <a:buNone/>
            </a:pPr>
            <a:r>
              <a:rPr lang="ru-RU" sz="2000" dirty="0" smtClean="0">
                <a:latin typeface="Times New Roman" pitchFamily="18" charset="0"/>
              </a:rPr>
              <a:t>			</a:t>
            </a:r>
            <a:r>
              <a:rPr lang="en-US" sz="2000" dirty="0" smtClean="0">
                <a:latin typeface="Times New Roman" pitchFamily="18" charset="0"/>
              </a:rPr>
              <a:t>, </a:t>
            </a:r>
            <a:r>
              <a:rPr lang="en-US" sz="2000" i="1" dirty="0" smtClean="0">
                <a:latin typeface="Times New Roman" pitchFamily="18" charset="0"/>
              </a:rPr>
              <a:t>i</a:t>
            </a:r>
            <a:r>
              <a:rPr lang="en-US" sz="2000" dirty="0" smtClean="0">
                <a:latin typeface="Times New Roman" pitchFamily="18" charset="0"/>
                <a:sym typeface="Symbol" pitchFamily="18" charset="2"/>
              </a:rPr>
              <a:t></a:t>
            </a:r>
            <a:r>
              <a:rPr lang="en-US" sz="2000" dirty="0" smtClean="0">
                <a:latin typeface="Times New Roman" pitchFamily="18" charset="0"/>
              </a:rPr>
              <a:t>2,…,</a:t>
            </a:r>
            <a:r>
              <a:rPr lang="en-US" sz="2000" i="1" dirty="0" smtClean="0">
                <a:latin typeface="Times New Roman" pitchFamily="18" charset="0"/>
              </a:rPr>
              <a:t>n</a:t>
            </a:r>
            <a:r>
              <a:rPr lang="en-US" sz="2000" dirty="0" smtClean="0">
                <a:latin typeface="Times New Roman" pitchFamily="18" charset="0"/>
                <a:sym typeface="Symbol" pitchFamily="18" charset="2"/>
              </a:rPr>
              <a:t></a:t>
            </a:r>
            <a:r>
              <a:rPr lang="en-US" sz="2000" dirty="0" smtClean="0">
                <a:latin typeface="Times New Roman" pitchFamily="18" charset="0"/>
              </a:rPr>
              <a:t>1</a:t>
            </a:r>
            <a:r>
              <a:rPr lang="en-US" sz="2000" i="1" dirty="0" smtClean="0">
                <a:latin typeface="Times New Roman" pitchFamily="18" charset="0"/>
              </a:rPr>
              <a:t>.</a:t>
            </a:r>
            <a:endParaRPr lang="en-US" sz="2000" dirty="0" smtClean="0"/>
          </a:p>
          <a:p>
            <a:endParaRPr lang="ru-RU" sz="2000" dirty="0" smtClean="0">
              <a:latin typeface="Times New Roman" pitchFamily="18" charset="0"/>
            </a:endParaRPr>
          </a:p>
          <a:p>
            <a:endParaRPr lang="ru-RU" sz="2000" dirty="0" smtClean="0">
              <a:latin typeface="Times New Roman" pitchFamily="18" charset="0"/>
            </a:endParaRPr>
          </a:p>
          <a:p>
            <a:pPr>
              <a:buFont typeface="Wingdings" pitchFamily="2" charset="2"/>
              <a:buNone/>
            </a:pPr>
            <a:endParaRPr lang="ru-RU" sz="2000" dirty="0" smtClean="0"/>
          </a:p>
          <a:p>
            <a:pPr>
              <a:buFont typeface="Wingdings" pitchFamily="2" charset="2"/>
              <a:buNone/>
            </a:pPr>
            <a:endParaRPr lang="ru-RU" sz="2000" baseline="-25000" dirty="0" smtClean="0">
              <a:latin typeface="Times New Roman" pitchFamily="18" charset="0"/>
            </a:endParaRPr>
          </a:p>
        </p:txBody>
      </p:sp>
      <p:sp>
        <p:nvSpPr>
          <p:cNvPr id="3081" name="Rectangle 4"/>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3082" name="Rectangle 6"/>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3083" name="Rectangle 7"/>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3084" name="Rectangle 9"/>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3085" name="Rectangle 11"/>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graphicFrame>
        <p:nvGraphicFramePr>
          <p:cNvPr id="3074" name="Object 10"/>
          <p:cNvGraphicFramePr>
            <a:graphicFrameLocks noChangeAspect="1"/>
          </p:cNvGraphicFramePr>
          <p:nvPr/>
        </p:nvGraphicFramePr>
        <p:xfrm>
          <a:off x="5240338" y="1628775"/>
          <a:ext cx="1512887" cy="687388"/>
        </p:xfrm>
        <a:graphic>
          <a:graphicData uri="http://schemas.openxmlformats.org/presentationml/2006/ole">
            <p:oleObj spid="_x0000_s3144" name="Формула" r:id="rId3" imgW="939392" imgH="431613" progId="Equation.3">
              <p:embed/>
            </p:oleObj>
          </a:graphicData>
        </a:graphic>
      </p:graphicFrame>
      <p:graphicFrame>
        <p:nvGraphicFramePr>
          <p:cNvPr id="3075" name="Object 12"/>
          <p:cNvGraphicFramePr>
            <a:graphicFrameLocks noChangeAspect="1"/>
          </p:cNvGraphicFramePr>
          <p:nvPr>
            <p:extLst>
              <p:ext uri="{D42A27DB-BD31-4B8C-83A1-F6EECF244321}">
                <p14:modId xmlns:p14="http://schemas.microsoft.com/office/powerpoint/2010/main" xmlns="" val="1063432737"/>
              </p:ext>
            </p:extLst>
          </p:nvPr>
        </p:nvGraphicFramePr>
        <p:xfrm>
          <a:off x="1065213" y="4746029"/>
          <a:ext cx="1295400" cy="411163"/>
        </p:xfrm>
        <a:graphic>
          <a:graphicData uri="http://schemas.openxmlformats.org/presentationml/2006/ole">
            <p:oleObj spid="_x0000_s3145" name="Формула" r:id="rId4" imgW="812447" imgH="253890" progId="Equation.3">
              <p:embed/>
            </p:oleObj>
          </a:graphicData>
        </a:graphic>
      </p:graphicFrame>
      <p:sp>
        <p:nvSpPr>
          <p:cNvPr id="14" name="Дата 13"/>
          <p:cNvSpPr>
            <a:spLocks noGrp="1"/>
          </p:cNvSpPr>
          <p:nvPr>
            <p:ph type="dt" sz="half" idx="10"/>
          </p:nvPr>
        </p:nvSpPr>
        <p:spPr/>
        <p:txBody>
          <a:bodyPr/>
          <a:lstStyle/>
          <a:p>
            <a:pPr>
              <a:defRPr/>
            </a:pPr>
            <a:r>
              <a:rPr lang="en-US" dirty="0" smtClean="0"/>
              <a:t>N. Novgorod, 2014.</a:t>
            </a:r>
            <a:endParaRPr lang="ru-RU" dirty="0"/>
          </a:p>
        </p:txBody>
      </p:sp>
      <p:sp>
        <p:nvSpPr>
          <p:cNvPr id="15" name="Номер слайда 14"/>
          <p:cNvSpPr>
            <a:spLocks noGrp="1"/>
          </p:cNvSpPr>
          <p:nvPr>
            <p:ph type="sldNum" sz="quarter" idx="12"/>
          </p:nvPr>
        </p:nvSpPr>
        <p:spPr/>
        <p:txBody>
          <a:bodyPr/>
          <a:lstStyle/>
          <a:p>
            <a:pPr>
              <a:defRPr/>
            </a:pPr>
            <a:fld id="{4934E5F4-6405-42E1-9C1C-B05AB0513A99}" type="slidenum">
              <a:rPr lang="ru-RU" smtClean="0"/>
              <a:pPr>
                <a:defRPr/>
              </a:pPr>
              <a:t>7</a:t>
            </a:fld>
            <a:endParaRPr lang="ru-RU" dirty="0"/>
          </a:p>
        </p:txBody>
      </p:sp>
      <p:sp>
        <p:nvSpPr>
          <p:cNvPr id="16" name="Нижний колонтитул 15"/>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Заголовок 1"/>
          <p:cNvSpPr>
            <a:spLocks noGrp="1"/>
          </p:cNvSpPr>
          <p:nvPr>
            <p:ph type="title" idx="4294967295"/>
          </p:nvPr>
        </p:nvSpPr>
        <p:spPr/>
        <p:txBody>
          <a:bodyPr/>
          <a:lstStyle/>
          <a:p>
            <a:r>
              <a:rPr lang="en-US" sz="2800" dirty="0" smtClean="0"/>
              <a:t>Left sweep</a:t>
            </a:r>
            <a:endParaRPr lang="ru-RU" sz="2800" dirty="0" smtClean="0"/>
          </a:p>
        </p:txBody>
      </p:sp>
      <p:sp>
        <p:nvSpPr>
          <p:cNvPr id="4105" name="Содержимое 2"/>
          <p:cNvSpPr>
            <a:spLocks noGrp="1"/>
          </p:cNvSpPr>
          <p:nvPr>
            <p:ph idx="4294967295"/>
          </p:nvPr>
        </p:nvSpPr>
        <p:spPr>
          <a:xfrm>
            <a:off x="495300" y="1196975"/>
            <a:ext cx="9137650" cy="4968875"/>
          </a:xfrm>
        </p:spPr>
        <p:txBody>
          <a:bodyPr/>
          <a:lstStyle/>
          <a:p>
            <a:pPr marL="271463" indent="-271463"/>
            <a:r>
              <a:rPr lang="en-US" sz="2000" dirty="0"/>
              <a:t>The described in the previous item sweep method </a:t>
            </a:r>
            <a:r>
              <a:rPr lang="en-US" sz="2000" dirty="0" smtClean="0"/>
              <a:t>is called the </a:t>
            </a:r>
            <a:r>
              <a:rPr lang="en-US" sz="2000" i="1" dirty="0" smtClean="0"/>
              <a:t>right sweep </a:t>
            </a:r>
            <a:r>
              <a:rPr lang="en-US" sz="2000" dirty="0" smtClean="0"/>
              <a:t>if </a:t>
            </a:r>
            <a:r>
              <a:rPr lang="en-US" sz="2000" i="1" dirty="0">
                <a:latin typeface="Times New Roman" pitchFamily="18" charset="0"/>
              </a:rPr>
              <a:t>x</a:t>
            </a:r>
            <a:r>
              <a:rPr lang="en-US" sz="2000" i="1" baseline="-25000" dirty="0">
                <a:latin typeface="Times New Roman" pitchFamily="18" charset="0"/>
              </a:rPr>
              <a:t>i</a:t>
            </a:r>
            <a:r>
              <a:rPr lang="ru-RU" sz="1800" i="1" baseline="-25000" dirty="0">
                <a:latin typeface="Times New Roman" pitchFamily="18" charset="0"/>
              </a:rPr>
              <a:t> </a:t>
            </a:r>
            <a:r>
              <a:rPr lang="en-US" sz="2000" dirty="0" smtClean="0"/>
              <a:t>are determined sequentially from right to left</a:t>
            </a:r>
            <a:r>
              <a:rPr lang="ru-RU" sz="2000" dirty="0" smtClean="0"/>
              <a:t>.</a:t>
            </a:r>
          </a:p>
          <a:p>
            <a:pPr marL="271463" indent="-271463"/>
            <a:r>
              <a:rPr lang="en-US" sz="2000" dirty="0" smtClean="0"/>
              <a:t>The formulas of the </a:t>
            </a:r>
            <a:r>
              <a:rPr lang="en-US" sz="2000" i="1" dirty="0" smtClean="0"/>
              <a:t>left sweep </a:t>
            </a:r>
            <a:r>
              <a:rPr lang="en-US" sz="2000" dirty="0" smtClean="0"/>
              <a:t>could be written analogously</a:t>
            </a:r>
            <a:endParaRPr lang="ru-RU" sz="2000" i="1" dirty="0" smtClean="0"/>
          </a:p>
          <a:p>
            <a:pPr marL="271463" indent="-271463"/>
            <a:r>
              <a:rPr lang="en-US" sz="2000" dirty="0" smtClean="0"/>
              <a:t>The forward phase</a:t>
            </a:r>
            <a:endParaRPr lang="ru-RU" sz="2000" dirty="0" smtClean="0"/>
          </a:p>
          <a:p>
            <a:pPr marL="271463" indent="-271463">
              <a:buFont typeface="Wingdings" pitchFamily="2" charset="2"/>
              <a:buNone/>
            </a:pPr>
            <a:r>
              <a:rPr lang="ru-RU" sz="2000" i="1" dirty="0" smtClean="0">
                <a:latin typeface="Times New Roman" pitchFamily="18" charset="0"/>
                <a:sym typeface="Symbol" pitchFamily="18" charset="2"/>
              </a:rPr>
              <a:t>    </a:t>
            </a:r>
            <a:r>
              <a:rPr lang="en-US" sz="2000" i="1" dirty="0" smtClean="0">
                <a:latin typeface="Times New Roman" pitchFamily="18" charset="0"/>
                <a:sym typeface="Symbol" pitchFamily="18" charset="2"/>
              </a:rPr>
              <a:t></a:t>
            </a:r>
            <a:r>
              <a:rPr lang="en-US" sz="2000" i="1" baseline="-25000" dirty="0" smtClean="0">
                <a:latin typeface="Times New Roman" pitchFamily="18" charset="0"/>
              </a:rPr>
              <a:t>n</a:t>
            </a:r>
            <a:r>
              <a:rPr lang="en-US" sz="2000" dirty="0" smtClean="0">
                <a:latin typeface="Times New Roman" pitchFamily="18" charset="0"/>
                <a:sym typeface="Symbol" pitchFamily="18" charset="2"/>
              </a:rPr>
              <a:t></a:t>
            </a:r>
            <a:r>
              <a:rPr lang="it-IT" sz="2000" i="1" dirty="0" smtClean="0">
                <a:latin typeface="Times New Roman" pitchFamily="18" charset="0"/>
              </a:rPr>
              <a:t>a</a:t>
            </a:r>
            <a:r>
              <a:rPr lang="it-IT" sz="2000" i="1" baseline="-25000" dirty="0" smtClean="0">
                <a:latin typeface="Times New Roman" pitchFamily="18" charset="0"/>
              </a:rPr>
              <a:t>n</a:t>
            </a:r>
            <a:r>
              <a:rPr lang="en-US" sz="2000" dirty="0" smtClean="0">
                <a:latin typeface="Times New Roman" pitchFamily="18" charset="0"/>
              </a:rPr>
              <a:t>/</a:t>
            </a:r>
            <a:r>
              <a:rPr lang="it-IT" sz="2000" i="1" dirty="0" smtClean="0">
                <a:latin typeface="Times New Roman" pitchFamily="18" charset="0"/>
              </a:rPr>
              <a:t>c</a:t>
            </a:r>
            <a:r>
              <a:rPr lang="it-IT" sz="2000" i="1" baseline="-25000" dirty="0" smtClean="0">
                <a:latin typeface="Times New Roman" pitchFamily="18" charset="0"/>
              </a:rPr>
              <a:t>n</a:t>
            </a:r>
            <a:r>
              <a:rPr lang="en-US" sz="2000" dirty="0" smtClean="0">
                <a:latin typeface="Times New Roman" pitchFamily="18" charset="0"/>
              </a:rPr>
              <a:t>, </a:t>
            </a:r>
            <a:r>
              <a:rPr lang="ru-RU" sz="2000" dirty="0" smtClean="0">
                <a:latin typeface="Times New Roman" pitchFamily="18" charset="0"/>
              </a:rPr>
              <a:t>                   </a:t>
            </a:r>
            <a:r>
              <a:rPr lang="en-US" sz="2000" dirty="0" smtClean="0">
                <a:latin typeface="Times New Roman" pitchFamily="18" charset="0"/>
              </a:rPr>
              <a:t>,</a:t>
            </a:r>
            <a:r>
              <a:rPr lang="ru-RU" sz="2000" dirty="0" smtClean="0">
                <a:latin typeface="Times New Roman" pitchFamily="18" charset="0"/>
              </a:rPr>
              <a:t> </a:t>
            </a:r>
            <a:r>
              <a:rPr lang="en-US" sz="2000" i="1" dirty="0" smtClean="0">
                <a:latin typeface="Times New Roman" pitchFamily="18" charset="0"/>
                <a:sym typeface="Symbol" pitchFamily="18" charset="2"/>
              </a:rPr>
              <a:t></a:t>
            </a:r>
            <a:r>
              <a:rPr lang="en-US" sz="2000" i="1" baseline="-25000" dirty="0" smtClean="0">
                <a:latin typeface="Times New Roman" pitchFamily="18" charset="0"/>
              </a:rPr>
              <a:t>n</a:t>
            </a:r>
            <a:r>
              <a:rPr lang="en-US" sz="2000" dirty="0" smtClean="0">
                <a:latin typeface="Times New Roman" pitchFamily="18" charset="0"/>
                <a:sym typeface="Symbol" pitchFamily="18" charset="2"/>
              </a:rPr>
              <a:t></a:t>
            </a:r>
            <a:r>
              <a:rPr lang="it-IT" sz="2000" i="1" dirty="0" smtClean="0">
                <a:latin typeface="Times New Roman" pitchFamily="18" charset="0"/>
              </a:rPr>
              <a:t>f</a:t>
            </a:r>
            <a:r>
              <a:rPr lang="en-US" sz="2000" i="1" baseline="-25000" dirty="0" smtClean="0">
                <a:latin typeface="Times New Roman" pitchFamily="18" charset="0"/>
              </a:rPr>
              <a:t>n</a:t>
            </a:r>
            <a:r>
              <a:rPr lang="en-US" sz="2000" dirty="0" smtClean="0">
                <a:latin typeface="Times New Roman" pitchFamily="18" charset="0"/>
              </a:rPr>
              <a:t>/</a:t>
            </a:r>
            <a:r>
              <a:rPr lang="it-IT" sz="2000" i="1" dirty="0" smtClean="0">
                <a:latin typeface="Times New Roman" pitchFamily="18" charset="0"/>
              </a:rPr>
              <a:t>c</a:t>
            </a:r>
            <a:r>
              <a:rPr lang="en-US" sz="2000" i="1" baseline="-25000" dirty="0" smtClean="0">
                <a:latin typeface="Times New Roman" pitchFamily="18" charset="0"/>
              </a:rPr>
              <a:t>n</a:t>
            </a:r>
            <a:r>
              <a:rPr lang="en-US" sz="2000" dirty="0" smtClean="0">
                <a:latin typeface="Times New Roman" pitchFamily="18" charset="0"/>
              </a:rPr>
              <a:t>, </a:t>
            </a:r>
            <a:r>
              <a:rPr lang="ru-RU" sz="2000" dirty="0" smtClean="0">
                <a:latin typeface="Times New Roman" pitchFamily="18" charset="0"/>
              </a:rPr>
              <a:t>                         , </a:t>
            </a:r>
            <a:r>
              <a:rPr lang="en-US" sz="2000" dirty="0" smtClean="0">
                <a:latin typeface="Times New Roman" pitchFamily="18" charset="0"/>
              </a:rPr>
              <a:t> </a:t>
            </a:r>
            <a:r>
              <a:rPr lang="en-US" sz="2000" i="1" dirty="0" smtClean="0">
                <a:latin typeface="Times New Roman" pitchFamily="18" charset="0"/>
              </a:rPr>
              <a:t>i</a:t>
            </a:r>
            <a:r>
              <a:rPr lang="en-US" sz="2000" dirty="0" smtClean="0">
                <a:latin typeface="Times New Roman" pitchFamily="18" charset="0"/>
                <a:sym typeface="Symbol" pitchFamily="18" charset="2"/>
              </a:rPr>
              <a:t></a:t>
            </a:r>
            <a:r>
              <a:rPr lang="en-US" sz="2000" i="1" dirty="0" smtClean="0">
                <a:latin typeface="Times New Roman" pitchFamily="18" charset="0"/>
              </a:rPr>
              <a:t>n</a:t>
            </a:r>
            <a:r>
              <a:rPr lang="en-US" sz="2000" dirty="0" smtClean="0">
                <a:latin typeface="Times New Roman" pitchFamily="18" charset="0"/>
                <a:sym typeface="Symbol" pitchFamily="18" charset="2"/>
              </a:rPr>
              <a:t></a:t>
            </a:r>
            <a:r>
              <a:rPr lang="en-US" sz="2000" dirty="0" smtClean="0">
                <a:latin typeface="Times New Roman" pitchFamily="18" charset="0"/>
              </a:rPr>
              <a:t>1,…,2.</a:t>
            </a:r>
            <a:endParaRPr lang="ru-RU" sz="2000" dirty="0" smtClean="0">
              <a:latin typeface="Times New Roman" pitchFamily="18" charset="0"/>
            </a:endParaRPr>
          </a:p>
          <a:p>
            <a:pPr marL="271463" indent="-271463">
              <a:buFont typeface="Wingdings" pitchFamily="2" charset="2"/>
              <a:buNone/>
            </a:pPr>
            <a:endParaRPr lang="ru-RU" sz="2000" dirty="0" smtClean="0">
              <a:latin typeface="Times New Roman" pitchFamily="18" charset="0"/>
            </a:endParaRPr>
          </a:p>
          <a:p>
            <a:pPr marL="271463" indent="-271463"/>
            <a:r>
              <a:rPr lang="en-US" sz="2000" dirty="0"/>
              <a:t>The </a:t>
            </a:r>
            <a:r>
              <a:rPr lang="en-US" sz="2000" dirty="0" smtClean="0"/>
              <a:t>backward </a:t>
            </a:r>
            <a:r>
              <a:rPr lang="en-US" sz="2000" dirty="0"/>
              <a:t>phase</a:t>
            </a:r>
            <a:endParaRPr lang="ru-RU" sz="2000" dirty="0"/>
          </a:p>
          <a:p>
            <a:pPr marL="271463" indent="-271463">
              <a:buFont typeface="Wingdings" pitchFamily="2" charset="2"/>
              <a:buNone/>
            </a:pPr>
            <a:r>
              <a:rPr lang="ru-RU" sz="2000" dirty="0" smtClean="0">
                <a:latin typeface="Times New Roman" pitchFamily="18" charset="0"/>
              </a:rPr>
              <a:t>                                </a:t>
            </a:r>
            <a:r>
              <a:rPr lang="en-US" sz="2000" dirty="0" smtClean="0">
                <a:latin typeface="Times New Roman" pitchFamily="18" charset="0"/>
              </a:rPr>
              <a:t>, </a:t>
            </a:r>
            <a:r>
              <a:rPr lang="en-US" sz="2000" i="1" dirty="0" smtClean="0">
                <a:latin typeface="Times New Roman" pitchFamily="18" charset="0"/>
              </a:rPr>
              <a:t>x</a:t>
            </a:r>
            <a:r>
              <a:rPr lang="en-US" sz="2000" i="1" baseline="-25000" dirty="0" smtClean="0">
                <a:latin typeface="Times New Roman" pitchFamily="18" charset="0"/>
              </a:rPr>
              <a:t>i</a:t>
            </a:r>
            <a:r>
              <a:rPr lang="en-US" sz="2000" baseline="-25000" dirty="0" smtClean="0">
                <a:latin typeface="Times New Roman" pitchFamily="18" charset="0"/>
              </a:rPr>
              <a:t>+1</a:t>
            </a:r>
            <a:r>
              <a:rPr lang="en-US" sz="2000" dirty="0" smtClean="0">
                <a:latin typeface="Times New Roman" pitchFamily="18" charset="0"/>
                <a:sym typeface="Symbol" pitchFamily="18" charset="2"/>
              </a:rPr>
              <a:t></a:t>
            </a:r>
            <a:r>
              <a:rPr lang="en-US" sz="2000" i="1" dirty="0" smtClean="0">
                <a:latin typeface="Times New Roman" pitchFamily="18" charset="0"/>
                <a:sym typeface="Symbol" pitchFamily="18" charset="2"/>
              </a:rPr>
              <a:t></a:t>
            </a:r>
            <a:r>
              <a:rPr lang="en-US" sz="2000" i="1" baseline="-25000" dirty="0" smtClean="0">
                <a:latin typeface="Times New Roman" pitchFamily="18" charset="0"/>
              </a:rPr>
              <a:t>i</a:t>
            </a:r>
            <a:r>
              <a:rPr lang="en-US" sz="2000" baseline="-25000" dirty="0" smtClean="0">
                <a:latin typeface="Times New Roman" pitchFamily="18" charset="0"/>
              </a:rPr>
              <a:t>+1</a:t>
            </a:r>
            <a:r>
              <a:rPr lang="en-US" sz="2000" i="1" dirty="0" smtClean="0">
                <a:latin typeface="Times New Roman" pitchFamily="18" charset="0"/>
              </a:rPr>
              <a:t>x</a:t>
            </a:r>
            <a:r>
              <a:rPr lang="en-US" sz="2000" i="1" baseline="-25000" dirty="0" smtClean="0">
                <a:latin typeface="Times New Roman" pitchFamily="18" charset="0"/>
              </a:rPr>
              <a:t>i</a:t>
            </a:r>
            <a:r>
              <a:rPr lang="en-US" sz="2000" i="1" dirty="0" smtClean="0">
                <a:latin typeface="Times New Roman" pitchFamily="18" charset="0"/>
              </a:rPr>
              <a:t>+</a:t>
            </a:r>
            <a:r>
              <a:rPr lang="en-US" sz="2000" i="1" dirty="0" smtClean="0">
                <a:latin typeface="Times New Roman" pitchFamily="18" charset="0"/>
                <a:sym typeface="Symbol" pitchFamily="18" charset="2"/>
              </a:rPr>
              <a:t></a:t>
            </a:r>
            <a:r>
              <a:rPr lang="en-US" sz="2000" i="1" baseline="-25000" dirty="0" smtClean="0">
                <a:latin typeface="Times New Roman" pitchFamily="18" charset="0"/>
              </a:rPr>
              <a:t>i</a:t>
            </a:r>
            <a:r>
              <a:rPr lang="en-US" sz="2000" baseline="-25000" dirty="0" smtClean="0">
                <a:latin typeface="Times New Roman" pitchFamily="18" charset="0"/>
              </a:rPr>
              <a:t>+1</a:t>
            </a:r>
            <a:r>
              <a:rPr lang="en-US" sz="2000" dirty="0" smtClean="0">
                <a:latin typeface="Times New Roman" pitchFamily="18" charset="0"/>
              </a:rPr>
              <a:t>,</a:t>
            </a:r>
            <a:r>
              <a:rPr lang="en-US" sz="2000" i="1" dirty="0" smtClean="0">
                <a:latin typeface="Times New Roman" pitchFamily="18" charset="0"/>
              </a:rPr>
              <a:t> i</a:t>
            </a:r>
            <a:r>
              <a:rPr lang="en-US" sz="2000" dirty="0" smtClean="0">
                <a:latin typeface="Times New Roman" pitchFamily="18" charset="0"/>
                <a:sym typeface="Symbol" pitchFamily="18" charset="2"/>
              </a:rPr>
              <a:t></a:t>
            </a:r>
            <a:r>
              <a:rPr lang="en-US" sz="2000" dirty="0" smtClean="0">
                <a:latin typeface="Times New Roman" pitchFamily="18" charset="0"/>
              </a:rPr>
              <a:t>1,…,</a:t>
            </a:r>
            <a:r>
              <a:rPr lang="en-US" sz="2000" i="1" dirty="0" smtClean="0">
                <a:latin typeface="Times New Roman" pitchFamily="18" charset="0"/>
              </a:rPr>
              <a:t>n</a:t>
            </a:r>
            <a:r>
              <a:rPr lang="en-US" sz="2000" dirty="0" smtClean="0">
                <a:latin typeface="Times New Roman" pitchFamily="18" charset="0"/>
                <a:sym typeface="Symbol" pitchFamily="18" charset="2"/>
              </a:rPr>
              <a:t></a:t>
            </a:r>
            <a:r>
              <a:rPr lang="en-US" sz="2000" dirty="0" smtClean="0">
                <a:latin typeface="Times New Roman" pitchFamily="18" charset="0"/>
              </a:rPr>
              <a:t>1.</a:t>
            </a:r>
            <a:endParaRPr lang="ru-RU" sz="2000" dirty="0" smtClean="0"/>
          </a:p>
          <a:p>
            <a:pPr marL="271463" indent="-271463">
              <a:buFont typeface="Wingdings" pitchFamily="2" charset="2"/>
              <a:buNone/>
            </a:pPr>
            <a:endParaRPr lang="ru-RU" sz="2000" dirty="0" smtClean="0"/>
          </a:p>
        </p:txBody>
      </p:sp>
      <p:sp>
        <p:nvSpPr>
          <p:cNvPr id="4106" name="Rectangle 4"/>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4107" name="Rectangle 5"/>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4108" name="Rectangle 6"/>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4109" name="Rectangle 7"/>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4110" name="Rectangle 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4111" name="Rectangle 9"/>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4112" name="Rectangle 10"/>
          <p:cNvSpPr>
            <a:spLocks noChangeArrowheads="1"/>
          </p:cNvSpPr>
          <p:nvPr/>
        </p:nvSpPr>
        <p:spPr bwMode="auto">
          <a:xfrm>
            <a:off x="0" y="257175"/>
            <a:ext cx="9906000" cy="0"/>
          </a:xfrm>
          <a:prstGeom prst="rect">
            <a:avLst/>
          </a:prstGeom>
          <a:noFill/>
          <a:ln w="9525">
            <a:noFill/>
            <a:miter lim="800000"/>
            <a:headEnd/>
            <a:tailEnd/>
          </a:ln>
        </p:spPr>
        <p:txBody>
          <a:bodyPr wrap="none" anchor="ctr">
            <a:spAutoFit/>
          </a:bodyPr>
          <a:lstStyle/>
          <a:p>
            <a:endParaRPr lang="ru-RU"/>
          </a:p>
        </p:txBody>
      </p:sp>
      <p:sp>
        <p:nvSpPr>
          <p:cNvPr id="4113" name="Rectangle 11"/>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graphicFrame>
        <p:nvGraphicFramePr>
          <p:cNvPr id="4098" name="Object 12"/>
          <p:cNvGraphicFramePr>
            <a:graphicFrameLocks noChangeAspect="1"/>
          </p:cNvGraphicFramePr>
          <p:nvPr>
            <p:extLst>
              <p:ext uri="{D42A27DB-BD31-4B8C-83A1-F6EECF244321}">
                <p14:modId xmlns:p14="http://schemas.microsoft.com/office/powerpoint/2010/main" xmlns="" val="1058711622"/>
              </p:ext>
            </p:extLst>
          </p:nvPr>
        </p:nvGraphicFramePr>
        <p:xfrm>
          <a:off x="1928664" y="2564904"/>
          <a:ext cx="1225550" cy="598488"/>
        </p:xfrm>
        <a:graphic>
          <a:graphicData uri="http://schemas.openxmlformats.org/presentationml/2006/ole">
            <p:oleObj spid="_x0000_s4203" name="Формула" r:id="rId3" imgW="876300" imgH="431800" progId="Equation.3">
              <p:embed/>
            </p:oleObj>
          </a:graphicData>
        </a:graphic>
      </p:graphicFrame>
      <p:sp>
        <p:nvSpPr>
          <p:cNvPr id="4114" name="Rectangle 13"/>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graphicFrame>
        <p:nvGraphicFramePr>
          <p:cNvPr id="4099" name="Object 14"/>
          <p:cNvGraphicFramePr>
            <a:graphicFrameLocks noChangeAspect="1"/>
          </p:cNvGraphicFramePr>
          <p:nvPr>
            <p:extLst>
              <p:ext uri="{D42A27DB-BD31-4B8C-83A1-F6EECF244321}">
                <p14:modId xmlns:p14="http://schemas.microsoft.com/office/powerpoint/2010/main" xmlns="" val="1155472169"/>
              </p:ext>
            </p:extLst>
          </p:nvPr>
        </p:nvGraphicFramePr>
        <p:xfrm>
          <a:off x="4178151" y="2492896"/>
          <a:ext cx="1511300" cy="687388"/>
        </p:xfrm>
        <a:graphic>
          <a:graphicData uri="http://schemas.openxmlformats.org/presentationml/2006/ole">
            <p:oleObj spid="_x0000_s4204" name="Формула" r:id="rId4" imgW="939392" imgH="431613" progId="Equation.3">
              <p:embed/>
            </p:oleObj>
          </a:graphicData>
        </a:graphic>
      </p:graphicFrame>
      <p:sp>
        <p:nvSpPr>
          <p:cNvPr id="4115" name="Rectangle 15"/>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graphicFrame>
        <p:nvGraphicFramePr>
          <p:cNvPr id="4100" name="Object 16"/>
          <p:cNvGraphicFramePr>
            <a:graphicFrameLocks noChangeAspect="1"/>
          </p:cNvGraphicFramePr>
          <p:nvPr>
            <p:extLst>
              <p:ext uri="{D42A27DB-BD31-4B8C-83A1-F6EECF244321}">
                <p14:modId xmlns:p14="http://schemas.microsoft.com/office/powerpoint/2010/main" xmlns="" val="2816458315"/>
              </p:ext>
            </p:extLst>
          </p:nvPr>
        </p:nvGraphicFramePr>
        <p:xfrm>
          <a:off x="1352550" y="3645024"/>
          <a:ext cx="1152525" cy="596900"/>
        </p:xfrm>
        <a:graphic>
          <a:graphicData uri="http://schemas.openxmlformats.org/presentationml/2006/ole">
            <p:oleObj spid="_x0000_s4205" name="Формула" r:id="rId5" imgW="825500" imgH="431800" progId="Equation.3">
              <p:embed/>
            </p:oleObj>
          </a:graphicData>
        </a:graphic>
      </p:graphicFrame>
      <p:sp>
        <p:nvSpPr>
          <p:cNvPr id="20" name="Дата 19"/>
          <p:cNvSpPr>
            <a:spLocks noGrp="1"/>
          </p:cNvSpPr>
          <p:nvPr>
            <p:ph type="dt" sz="half" idx="10"/>
          </p:nvPr>
        </p:nvSpPr>
        <p:spPr/>
        <p:txBody>
          <a:bodyPr/>
          <a:lstStyle/>
          <a:p>
            <a:pPr>
              <a:defRPr/>
            </a:pPr>
            <a:r>
              <a:rPr lang="en-US" dirty="0" smtClean="0"/>
              <a:t>N. Novgorod, 2014.</a:t>
            </a:r>
            <a:endParaRPr lang="ru-RU" dirty="0"/>
          </a:p>
        </p:txBody>
      </p:sp>
      <p:sp>
        <p:nvSpPr>
          <p:cNvPr id="21" name="Номер слайда 20"/>
          <p:cNvSpPr>
            <a:spLocks noGrp="1"/>
          </p:cNvSpPr>
          <p:nvPr>
            <p:ph type="sldNum" sz="quarter" idx="12"/>
          </p:nvPr>
        </p:nvSpPr>
        <p:spPr/>
        <p:txBody>
          <a:bodyPr/>
          <a:lstStyle/>
          <a:p>
            <a:pPr>
              <a:defRPr/>
            </a:pPr>
            <a:fld id="{4934E5F4-6405-42E1-9C1C-B05AB0513A99}" type="slidenum">
              <a:rPr lang="ru-RU" smtClean="0"/>
              <a:pPr>
                <a:defRPr/>
              </a:pPr>
              <a:t>8</a:t>
            </a:fld>
            <a:endParaRPr lang="ru-RU" dirty="0"/>
          </a:p>
        </p:txBody>
      </p:sp>
      <p:sp>
        <p:nvSpPr>
          <p:cNvPr id="22" name="Нижний колонтитул 21"/>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Заголовок 1"/>
          <p:cNvSpPr>
            <a:spLocks noGrp="1"/>
          </p:cNvSpPr>
          <p:nvPr>
            <p:ph type="title" idx="4294967295"/>
          </p:nvPr>
        </p:nvSpPr>
        <p:spPr/>
        <p:txBody>
          <a:bodyPr/>
          <a:lstStyle/>
          <a:p>
            <a:r>
              <a:rPr lang="en-US" sz="2800" dirty="0"/>
              <a:t>Left sweep</a:t>
            </a:r>
            <a:endParaRPr lang="ru-RU" sz="2800" dirty="0" smtClean="0"/>
          </a:p>
        </p:txBody>
      </p:sp>
      <p:sp>
        <p:nvSpPr>
          <p:cNvPr id="5127" name="Содержимое 2"/>
          <p:cNvSpPr>
            <a:spLocks noGrp="1"/>
          </p:cNvSpPr>
          <p:nvPr>
            <p:ph idx="4294967295"/>
          </p:nvPr>
        </p:nvSpPr>
        <p:spPr>
          <a:xfrm>
            <a:off x="495300" y="1196975"/>
            <a:ext cx="9137650" cy="4968875"/>
          </a:xfrm>
        </p:spPr>
        <p:txBody>
          <a:bodyPr/>
          <a:lstStyle/>
          <a:p>
            <a:pPr marL="271463" indent="-271463"/>
            <a:r>
              <a:rPr lang="en-US" sz="2000" dirty="0" smtClean="0"/>
              <a:t>Suppose that </a:t>
            </a:r>
            <a:r>
              <a:rPr lang="en-US" sz="2200" i="1" dirty="0" smtClean="0">
                <a:latin typeface="Times New Roman" pitchFamily="18" charset="0"/>
              </a:rPr>
              <a:t>x</a:t>
            </a:r>
            <a:r>
              <a:rPr lang="en-US" sz="2200" i="1" baseline="-25000" dirty="0" smtClean="0">
                <a:latin typeface="Times New Roman" pitchFamily="18" charset="0"/>
              </a:rPr>
              <a:t>i</a:t>
            </a:r>
            <a:r>
              <a:rPr lang="en-US" sz="2200" baseline="-25000" dirty="0" smtClean="0">
                <a:latin typeface="Times New Roman" pitchFamily="18" charset="0"/>
              </a:rPr>
              <a:t>+1</a:t>
            </a:r>
            <a:r>
              <a:rPr lang="en-US" sz="2200" dirty="0" smtClean="0">
                <a:latin typeface="Times New Roman" pitchFamily="18" charset="0"/>
                <a:sym typeface="Symbol" pitchFamily="18" charset="2"/>
              </a:rPr>
              <a:t></a:t>
            </a:r>
            <a:r>
              <a:rPr lang="en-US" sz="2200" i="1" dirty="0" smtClean="0">
                <a:latin typeface="Times New Roman" pitchFamily="18" charset="0"/>
                <a:sym typeface="Symbol" pitchFamily="18" charset="2"/>
              </a:rPr>
              <a:t></a:t>
            </a:r>
            <a:r>
              <a:rPr lang="en-US" sz="2200" i="1" baseline="-25000" dirty="0" smtClean="0">
                <a:latin typeface="Times New Roman" pitchFamily="18" charset="0"/>
              </a:rPr>
              <a:t>i</a:t>
            </a:r>
            <a:r>
              <a:rPr lang="en-US" sz="2200" baseline="-25000" dirty="0" smtClean="0">
                <a:latin typeface="Times New Roman" pitchFamily="18" charset="0"/>
              </a:rPr>
              <a:t>+1</a:t>
            </a:r>
            <a:r>
              <a:rPr lang="en-US" sz="2200" i="1" dirty="0" smtClean="0">
                <a:latin typeface="Times New Roman" pitchFamily="18" charset="0"/>
              </a:rPr>
              <a:t>x</a:t>
            </a:r>
            <a:r>
              <a:rPr lang="en-US" sz="2200" i="1" baseline="-25000" dirty="0" smtClean="0">
                <a:latin typeface="Times New Roman" pitchFamily="18" charset="0"/>
              </a:rPr>
              <a:t>i</a:t>
            </a:r>
            <a:r>
              <a:rPr lang="en-US" sz="2200" i="1" dirty="0" smtClean="0">
                <a:latin typeface="Times New Roman" pitchFamily="18" charset="0"/>
              </a:rPr>
              <a:t>+</a:t>
            </a:r>
            <a:r>
              <a:rPr lang="en-US" sz="2200" i="1" dirty="0" smtClean="0">
                <a:latin typeface="Times New Roman" pitchFamily="18" charset="0"/>
                <a:sym typeface="Symbol" pitchFamily="18" charset="2"/>
              </a:rPr>
              <a:t></a:t>
            </a:r>
            <a:r>
              <a:rPr lang="en-US" sz="2200" i="1" baseline="-25000" dirty="0" smtClean="0">
                <a:latin typeface="Times New Roman" pitchFamily="18" charset="0"/>
              </a:rPr>
              <a:t>i</a:t>
            </a:r>
            <a:r>
              <a:rPr lang="en-US" sz="2200" baseline="-25000" dirty="0" smtClean="0">
                <a:latin typeface="Times New Roman" pitchFamily="18" charset="0"/>
              </a:rPr>
              <a:t>+1</a:t>
            </a:r>
            <a:endParaRPr lang="ru-RU" sz="2200" dirty="0" smtClean="0"/>
          </a:p>
          <a:p>
            <a:pPr marL="271463" indent="-271463"/>
            <a:r>
              <a:rPr lang="en-US" sz="2000" dirty="0" smtClean="0"/>
              <a:t>Eliminate the variable </a:t>
            </a:r>
            <a:r>
              <a:rPr lang="en-US" sz="2000" i="1" dirty="0" smtClean="0">
                <a:latin typeface="Times New Roman" pitchFamily="18" charset="0"/>
              </a:rPr>
              <a:t>x</a:t>
            </a:r>
            <a:r>
              <a:rPr lang="en-US" sz="2000" i="1" baseline="-25000" dirty="0" smtClean="0">
                <a:latin typeface="Times New Roman" pitchFamily="18" charset="0"/>
              </a:rPr>
              <a:t>i</a:t>
            </a:r>
            <a:r>
              <a:rPr lang="en-US" sz="2000" baseline="-25000" dirty="0" smtClean="0">
                <a:latin typeface="Times New Roman" pitchFamily="18" charset="0"/>
              </a:rPr>
              <a:t>+1 </a:t>
            </a:r>
            <a:r>
              <a:rPr lang="en-US" sz="2000" dirty="0" smtClean="0"/>
              <a:t>from the </a:t>
            </a:r>
            <a:r>
              <a:rPr lang="en-US" sz="2200" i="1" dirty="0" err="1" smtClean="0">
                <a:latin typeface="Times New Roman" pitchFamily="18" charset="0"/>
              </a:rPr>
              <a:t>i</a:t>
            </a:r>
            <a:r>
              <a:rPr lang="ru-RU" sz="2000" dirty="0" smtClean="0"/>
              <a:t>-</a:t>
            </a:r>
            <a:r>
              <a:rPr lang="en-US" sz="2000" dirty="0" err="1" smtClean="0"/>
              <a:t>th</a:t>
            </a:r>
            <a:r>
              <a:rPr lang="en-US" sz="2000" dirty="0" smtClean="0"/>
              <a:t> equation of the system</a:t>
            </a:r>
            <a:r>
              <a:rPr lang="ru-RU" sz="2200" dirty="0" smtClean="0"/>
              <a:t/>
            </a:r>
            <a:br>
              <a:rPr lang="ru-RU" sz="2200" dirty="0" smtClean="0"/>
            </a:br>
            <a:r>
              <a:rPr lang="ru-RU" sz="2200" dirty="0" smtClean="0"/>
              <a:t>		</a:t>
            </a:r>
            <a:r>
              <a:rPr lang="it-IT" sz="2200" i="1" dirty="0" smtClean="0">
                <a:latin typeface="Times New Roman" pitchFamily="18" charset="0"/>
              </a:rPr>
              <a:t>a</a:t>
            </a:r>
            <a:r>
              <a:rPr lang="it-IT" sz="2200" i="1" baseline="-25000" dirty="0" smtClean="0">
                <a:latin typeface="Times New Roman" pitchFamily="18" charset="0"/>
              </a:rPr>
              <a:t>i</a:t>
            </a:r>
            <a:r>
              <a:rPr lang="it-IT" sz="2200" i="1" dirty="0" smtClean="0">
                <a:latin typeface="Times New Roman" pitchFamily="18" charset="0"/>
              </a:rPr>
              <a:t>x</a:t>
            </a:r>
            <a:r>
              <a:rPr lang="it-IT" sz="2200" i="1" baseline="-25000" dirty="0" smtClean="0">
                <a:latin typeface="Times New Roman" pitchFamily="18" charset="0"/>
              </a:rPr>
              <a:t>i</a:t>
            </a:r>
            <a:r>
              <a:rPr lang="en-US" sz="2200" baseline="-25000" dirty="0" smtClean="0">
                <a:latin typeface="Times New Roman" pitchFamily="18" charset="0"/>
                <a:sym typeface="Symbol" pitchFamily="18" charset="2"/>
              </a:rPr>
              <a:t></a:t>
            </a:r>
            <a:r>
              <a:rPr lang="it-IT" sz="2200" baseline="-25000" dirty="0" smtClean="0">
                <a:latin typeface="Times New Roman" pitchFamily="18" charset="0"/>
              </a:rPr>
              <a:t>1</a:t>
            </a:r>
            <a:r>
              <a:rPr lang="it-IT" sz="2200" i="1" dirty="0" smtClean="0">
                <a:latin typeface="Times New Roman" pitchFamily="18" charset="0"/>
              </a:rPr>
              <a:t>+c</a:t>
            </a:r>
            <a:r>
              <a:rPr lang="it-IT" sz="2200" i="1" baseline="-25000" dirty="0" smtClean="0">
                <a:latin typeface="Times New Roman" pitchFamily="18" charset="0"/>
              </a:rPr>
              <a:t>i</a:t>
            </a:r>
            <a:r>
              <a:rPr lang="it-IT" sz="2200" i="1" dirty="0" smtClean="0">
                <a:latin typeface="Times New Roman" pitchFamily="18" charset="0"/>
              </a:rPr>
              <a:t>x</a:t>
            </a:r>
            <a:r>
              <a:rPr lang="it-IT" sz="2200" i="1" baseline="-25000" dirty="0" smtClean="0">
                <a:latin typeface="Times New Roman" pitchFamily="18" charset="0"/>
              </a:rPr>
              <a:t>i</a:t>
            </a:r>
            <a:r>
              <a:rPr lang="it-IT" sz="2200" dirty="0" smtClean="0">
                <a:latin typeface="Times New Roman" pitchFamily="18" charset="0"/>
              </a:rPr>
              <a:t>+</a:t>
            </a:r>
            <a:r>
              <a:rPr lang="it-IT" sz="2200" i="1" dirty="0" smtClean="0">
                <a:latin typeface="Times New Roman" pitchFamily="18" charset="0"/>
              </a:rPr>
              <a:t>b</a:t>
            </a:r>
            <a:r>
              <a:rPr lang="it-IT" sz="2200" i="1" baseline="-25000" dirty="0" smtClean="0">
                <a:latin typeface="Times New Roman" pitchFamily="18" charset="0"/>
              </a:rPr>
              <a:t>i</a:t>
            </a:r>
            <a:r>
              <a:rPr lang="it-IT" sz="2200" dirty="0" smtClean="0">
                <a:latin typeface="Times New Roman" pitchFamily="18" charset="0"/>
              </a:rPr>
              <a:t>(</a:t>
            </a:r>
            <a:r>
              <a:rPr lang="en-US" sz="2200" i="1" dirty="0" smtClean="0">
                <a:latin typeface="Times New Roman" pitchFamily="18" charset="0"/>
                <a:sym typeface="Symbol" pitchFamily="18" charset="2"/>
              </a:rPr>
              <a:t></a:t>
            </a:r>
            <a:r>
              <a:rPr lang="it-IT" sz="2200" i="1" baseline="-25000" dirty="0" smtClean="0">
                <a:latin typeface="Times New Roman" pitchFamily="18" charset="0"/>
              </a:rPr>
              <a:t>i</a:t>
            </a:r>
            <a:r>
              <a:rPr lang="it-IT" sz="2200" baseline="-25000" dirty="0" smtClean="0">
                <a:latin typeface="Times New Roman" pitchFamily="18" charset="0"/>
              </a:rPr>
              <a:t>+1</a:t>
            </a:r>
            <a:r>
              <a:rPr lang="it-IT" sz="2200" i="1" dirty="0" smtClean="0">
                <a:latin typeface="Times New Roman" pitchFamily="18" charset="0"/>
              </a:rPr>
              <a:t>x</a:t>
            </a:r>
            <a:r>
              <a:rPr lang="it-IT" sz="2200" i="1" baseline="-25000" dirty="0" smtClean="0">
                <a:latin typeface="Times New Roman" pitchFamily="18" charset="0"/>
              </a:rPr>
              <a:t>i</a:t>
            </a:r>
            <a:r>
              <a:rPr lang="it-IT" sz="2200" i="1" dirty="0" smtClean="0">
                <a:latin typeface="Times New Roman" pitchFamily="18" charset="0"/>
              </a:rPr>
              <a:t>+</a:t>
            </a:r>
            <a:r>
              <a:rPr lang="en-US" sz="2200" i="1" dirty="0" smtClean="0">
                <a:latin typeface="Times New Roman" pitchFamily="18" charset="0"/>
                <a:sym typeface="Symbol" pitchFamily="18" charset="2"/>
              </a:rPr>
              <a:t></a:t>
            </a:r>
            <a:r>
              <a:rPr lang="it-IT" sz="2200" i="1" baseline="-25000" dirty="0" smtClean="0">
                <a:latin typeface="Times New Roman" pitchFamily="18" charset="0"/>
              </a:rPr>
              <a:t>i</a:t>
            </a:r>
            <a:r>
              <a:rPr lang="it-IT" sz="2200" baseline="-25000" dirty="0" smtClean="0">
                <a:latin typeface="Times New Roman" pitchFamily="18" charset="0"/>
              </a:rPr>
              <a:t>+1</a:t>
            </a:r>
            <a:r>
              <a:rPr lang="it-IT" sz="2200" dirty="0" smtClean="0">
                <a:latin typeface="Times New Roman" pitchFamily="18" charset="0"/>
              </a:rPr>
              <a:t>)</a:t>
            </a:r>
            <a:r>
              <a:rPr lang="en-US" sz="2200" dirty="0" smtClean="0">
                <a:latin typeface="Times New Roman" pitchFamily="18" charset="0"/>
                <a:sym typeface="Symbol" pitchFamily="18" charset="2"/>
              </a:rPr>
              <a:t></a:t>
            </a:r>
            <a:r>
              <a:rPr lang="it-IT" sz="2200" i="1" dirty="0" smtClean="0">
                <a:latin typeface="Times New Roman" pitchFamily="18" charset="0"/>
              </a:rPr>
              <a:t>f</a:t>
            </a:r>
            <a:r>
              <a:rPr lang="it-IT" sz="2200" i="1" baseline="-25000" dirty="0" smtClean="0">
                <a:latin typeface="Times New Roman" pitchFamily="18" charset="0"/>
              </a:rPr>
              <a:t>i</a:t>
            </a:r>
            <a:endParaRPr lang="ru-RU" sz="2200" i="1" baseline="-25000" dirty="0" smtClean="0">
              <a:latin typeface="Times New Roman" pitchFamily="18" charset="0"/>
            </a:endParaRPr>
          </a:p>
          <a:p>
            <a:pPr marL="271463" indent="-271463"/>
            <a:endParaRPr lang="ru-RU" sz="2200" i="1" baseline="-25000" dirty="0" smtClean="0">
              <a:latin typeface="Times New Roman" pitchFamily="18" charset="0"/>
            </a:endParaRPr>
          </a:p>
          <a:p>
            <a:pPr marL="271463" indent="-271463"/>
            <a:endParaRPr lang="ru-RU" sz="2200" i="1" baseline="-25000" dirty="0" smtClean="0">
              <a:latin typeface="Times New Roman" pitchFamily="18" charset="0"/>
            </a:endParaRPr>
          </a:p>
          <a:p>
            <a:pPr marL="271463" indent="-271463"/>
            <a:endParaRPr lang="ru-RU" sz="2200" i="1" baseline="-25000" dirty="0" smtClean="0">
              <a:latin typeface="Times New Roman" pitchFamily="18" charset="0"/>
            </a:endParaRPr>
          </a:p>
          <a:p>
            <a:pPr marL="271463" indent="-271463"/>
            <a:endParaRPr lang="ru-RU" sz="2200" i="1" baseline="-25000" dirty="0" smtClean="0">
              <a:latin typeface="Times New Roman" pitchFamily="18" charset="0"/>
            </a:endParaRPr>
          </a:p>
          <a:p>
            <a:pPr marL="271463" indent="-271463"/>
            <a:r>
              <a:rPr lang="en-US" sz="2000" dirty="0" smtClean="0">
                <a:latin typeface="Times New Roman" pitchFamily="18" charset="0"/>
              </a:rPr>
              <a:t>Comparing to </a:t>
            </a:r>
            <a:r>
              <a:rPr lang="en-US" sz="2200" i="1" dirty="0" smtClean="0">
                <a:latin typeface="Times New Roman" pitchFamily="18" charset="0"/>
              </a:rPr>
              <a:t>x</a:t>
            </a:r>
            <a:r>
              <a:rPr lang="en-US" sz="2200" i="1" baseline="-25000" dirty="0" smtClean="0">
                <a:latin typeface="Times New Roman" pitchFamily="18" charset="0"/>
              </a:rPr>
              <a:t>i</a:t>
            </a:r>
            <a:r>
              <a:rPr lang="en-US" sz="2200" dirty="0" smtClean="0">
                <a:latin typeface="Times New Roman" pitchFamily="18" charset="0"/>
                <a:sym typeface="Symbol" pitchFamily="18" charset="2"/>
              </a:rPr>
              <a:t></a:t>
            </a:r>
            <a:r>
              <a:rPr lang="en-US" sz="2200" i="1" dirty="0" smtClean="0">
                <a:latin typeface="Times New Roman" pitchFamily="18" charset="0"/>
                <a:sym typeface="Symbol" pitchFamily="18" charset="2"/>
              </a:rPr>
              <a:t></a:t>
            </a:r>
            <a:r>
              <a:rPr lang="en-US" sz="2200" i="1" baseline="-25000" dirty="0" smtClean="0">
                <a:latin typeface="Times New Roman" pitchFamily="18" charset="0"/>
              </a:rPr>
              <a:t>i</a:t>
            </a:r>
            <a:r>
              <a:rPr lang="en-US" sz="2200" i="1" dirty="0" smtClean="0">
                <a:latin typeface="Times New Roman" pitchFamily="18" charset="0"/>
              </a:rPr>
              <a:t>x</a:t>
            </a:r>
            <a:r>
              <a:rPr lang="en-US" sz="2200" i="1" baseline="-25000" dirty="0" smtClean="0">
                <a:latin typeface="Times New Roman" pitchFamily="18" charset="0"/>
              </a:rPr>
              <a:t>i</a:t>
            </a:r>
            <a:r>
              <a:rPr lang="en-US" sz="2200" baseline="-25000" dirty="0" smtClean="0">
                <a:latin typeface="Times New Roman" pitchFamily="18" charset="0"/>
                <a:sym typeface="Symbol" pitchFamily="18" charset="2"/>
              </a:rPr>
              <a:t></a:t>
            </a:r>
            <a:r>
              <a:rPr lang="en-US" sz="2200" baseline="-25000" dirty="0" smtClean="0">
                <a:latin typeface="Times New Roman" pitchFamily="18" charset="0"/>
              </a:rPr>
              <a:t>1</a:t>
            </a:r>
            <a:r>
              <a:rPr lang="en-US" sz="2200" i="1" dirty="0" smtClean="0">
                <a:latin typeface="Times New Roman" pitchFamily="18" charset="0"/>
              </a:rPr>
              <a:t>+</a:t>
            </a:r>
            <a:r>
              <a:rPr lang="en-US" sz="2200" i="1" dirty="0" smtClean="0">
                <a:latin typeface="Times New Roman" pitchFamily="18" charset="0"/>
                <a:sym typeface="Symbol" pitchFamily="18" charset="2"/>
              </a:rPr>
              <a:t></a:t>
            </a:r>
            <a:r>
              <a:rPr lang="en-US" sz="2200" i="1" baseline="-25000" dirty="0" err="1" smtClean="0">
                <a:latin typeface="Times New Roman" pitchFamily="18" charset="0"/>
              </a:rPr>
              <a:t>i</a:t>
            </a:r>
            <a:r>
              <a:rPr lang="ru-RU" sz="2200" dirty="0" smtClean="0">
                <a:latin typeface="Times New Roman" pitchFamily="18" charset="0"/>
              </a:rPr>
              <a:t>, </a:t>
            </a:r>
            <a:r>
              <a:rPr lang="en-US" sz="2200" dirty="0" smtClean="0">
                <a:latin typeface="Times New Roman" pitchFamily="18" charset="0"/>
              </a:rPr>
              <a:t>the sought formulas of the forward and backward phases of the left sweep are obtained</a:t>
            </a:r>
            <a:endParaRPr lang="ru-RU" sz="2000" i="1" dirty="0" smtClean="0">
              <a:latin typeface="Times New Roman" pitchFamily="18" charset="0"/>
            </a:endParaRPr>
          </a:p>
          <a:p>
            <a:pPr marL="271463" indent="-271463"/>
            <a:endParaRPr lang="ru-RU" sz="2200" dirty="0" smtClean="0"/>
          </a:p>
          <a:p>
            <a:pPr marL="271463" indent="-271463"/>
            <a:endParaRPr lang="ru-RU" sz="2200" dirty="0" smtClean="0"/>
          </a:p>
        </p:txBody>
      </p:sp>
      <p:sp>
        <p:nvSpPr>
          <p:cNvPr id="5128" name="Rectangle 4"/>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5129" name="Rectangle 5"/>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5130" name="Rectangle 6"/>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5131" name="Rectangle 7"/>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5132" name="Rectangle 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5133" name="Rectangle 9"/>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5134" name="Rectangle 10"/>
          <p:cNvSpPr>
            <a:spLocks noChangeArrowheads="1"/>
          </p:cNvSpPr>
          <p:nvPr/>
        </p:nvSpPr>
        <p:spPr bwMode="auto">
          <a:xfrm>
            <a:off x="0" y="257175"/>
            <a:ext cx="9906000" cy="0"/>
          </a:xfrm>
          <a:prstGeom prst="rect">
            <a:avLst/>
          </a:prstGeom>
          <a:noFill/>
          <a:ln w="9525">
            <a:noFill/>
            <a:miter lim="800000"/>
            <a:headEnd/>
            <a:tailEnd/>
          </a:ln>
        </p:spPr>
        <p:txBody>
          <a:bodyPr wrap="none" anchor="ctr">
            <a:spAutoFit/>
          </a:bodyPr>
          <a:lstStyle/>
          <a:p>
            <a:endParaRPr lang="ru-RU"/>
          </a:p>
        </p:txBody>
      </p:sp>
      <p:sp>
        <p:nvSpPr>
          <p:cNvPr id="5135" name="Rectangle 11"/>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5136" name="Rectangle 13"/>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5137" name="Rectangle 15"/>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sp>
        <p:nvSpPr>
          <p:cNvPr id="5138" name="Rectangle 18"/>
          <p:cNvSpPr>
            <a:spLocks noChangeArrowheads="1"/>
          </p:cNvSpPr>
          <p:nvPr/>
        </p:nvSpPr>
        <p:spPr bwMode="auto">
          <a:xfrm>
            <a:off x="0" y="0"/>
            <a:ext cx="9906000" cy="0"/>
          </a:xfrm>
          <a:prstGeom prst="rect">
            <a:avLst/>
          </a:prstGeom>
          <a:noFill/>
          <a:ln w="9525">
            <a:noFill/>
            <a:miter lim="800000"/>
            <a:headEnd/>
            <a:tailEnd/>
          </a:ln>
        </p:spPr>
        <p:txBody>
          <a:bodyPr wrap="none" anchor="ctr">
            <a:spAutoFit/>
          </a:bodyPr>
          <a:lstStyle/>
          <a:p>
            <a:endParaRPr lang="ru-RU"/>
          </a:p>
        </p:txBody>
      </p:sp>
      <p:graphicFrame>
        <p:nvGraphicFramePr>
          <p:cNvPr id="5122" name="Object 17"/>
          <p:cNvGraphicFramePr>
            <a:graphicFrameLocks noChangeAspect="1"/>
          </p:cNvGraphicFramePr>
          <p:nvPr/>
        </p:nvGraphicFramePr>
        <p:xfrm>
          <a:off x="2432050" y="2420938"/>
          <a:ext cx="3455988" cy="809625"/>
        </p:xfrm>
        <a:graphic>
          <a:graphicData uri="http://schemas.openxmlformats.org/presentationml/2006/ole">
            <p:oleObj spid="_x0000_s5157" name="Формула" r:id="rId3" imgW="1828800" imgH="431800" progId="Equation.3">
              <p:embed/>
            </p:oleObj>
          </a:graphicData>
        </a:graphic>
      </p:graphicFrame>
      <p:sp>
        <p:nvSpPr>
          <p:cNvPr id="5139" name="Rectangle 19"/>
          <p:cNvSpPr>
            <a:spLocks noChangeArrowheads="1"/>
          </p:cNvSpPr>
          <p:nvPr/>
        </p:nvSpPr>
        <p:spPr bwMode="auto">
          <a:xfrm>
            <a:off x="0" y="428625"/>
            <a:ext cx="9906000" cy="0"/>
          </a:xfrm>
          <a:prstGeom prst="rect">
            <a:avLst/>
          </a:prstGeom>
          <a:noFill/>
          <a:ln w="9525">
            <a:noFill/>
            <a:miter lim="800000"/>
            <a:headEnd/>
            <a:tailEnd/>
          </a:ln>
        </p:spPr>
        <p:txBody>
          <a:bodyPr wrap="none" anchor="ctr">
            <a:spAutoFit/>
          </a:bodyPr>
          <a:lstStyle/>
          <a:p>
            <a:endParaRPr lang="ru-RU"/>
          </a:p>
        </p:txBody>
      </p:sp>
      <p:sp>
        <p:nvSpPr>
          <p:cNvPr id="20" name="Дата 19"/>
          <p:cNvSpPr>
            <a:spLocks noGrp="1"/>
          </p:cNvSpPr>
          <p:nvPr>
            <p:ph type="dt" sz="half" idx="10"/>
          </p:nvPr>
        </p:nvSpPr>
        <p:spPr/>
        <p:txBody>
          <a:bodyPr/>
          <a:lstStyle/>
          <a:p>
            <a:pPr>
              <a:defRPr/>
            </a:pPr>
            <a:r>
              <a:rPr lang="en-US" dirty="0" smtClean="0"/>
              <a:t>N. Novgorod, 2014.</a:t>
            </a:r>
            <a:endParaRPr lang="ru-RU" dirty="0"/>
          </a:p>
        </p:txBody>
      </p:sp>
      <p:sp>
        <p:nvSpPr>
          <p:cNvPr id="21" name="Номер слайда 20"/>
          <p:cNvSpPr>
            <a:spLocks noGrp="1"/>
          </p:cNvSpPr>
          <p:nvPr>
            <p:ph type="sldNum" sz="quarter" idx="12"/>
          </p:nvPr>
        </p:nvSpPr>
        <p:spPr/>
        <p:txBody>
          <a:bodyPr/>
          <a:lstStyle/>
          <a:p>
            <a:pPr>
              <a:defRPr/>
            </a:pPr>
            <a:fld id="{4934E5F4-6405-42E1-9C1C-B05AB0513A99}" type="slidenum">
              <a:rPr lang="ru-RU" smtClean="0"/>
              <a:pPr>
                <a:defRPr/>
              </a:pPr>
              <a:t>9</a:t>
            </a:fld>
            <a:endParaRPr lang="ru-RU" dirty="0"/>
          </a:p>
        </p:txBody>
      </p:sp>
      <p:sp>
        <p:nvSpPr>
          <p:cNvPr id="22" name="Нижний колонтитул 21"/>
          <p:cNvSpPr>
            <a:spLocks noGrp="1"/>
          </p:cNvSpPr>
          <p:nvPr>
            <p:ph type="ftr" sz="quarter" idx="11"/>
          </p:nvPr>
        </p:nvSpPr>
        <p:spPr/>
        <p:txBody>
          <a:bodyPr/>
          <a:lstStyle/>
          <a:p>
            <a:pPr>
              <a:defRPr/>
            </a:pPr>
            <a:r>
              <a:rPr lang="en-US" dirty="0" smtClean="0"/>
              <a:t>Sweep and reduction methods for solving systems with tridiagonal matrix</a:t>
            </a: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6922</TotalTime>
  <Words>4013</Words>
  <Application>Microsoft Office PowerPoint</Application>
  <PresentationFormat>Лист A4 (210x297 мм)</PresentationFormat>
  <Paragraphs>1386</Paragraphs>
  <Slides>58</Slides>
  <Notes>1</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58</vt:i4>
      </vt:variant>
    </vt:vector>
  </HeadingPairs>
  <TitlesOfParts>
    <vt:vector size="60" baseType="lpstr">
      <vt:lpstr>Оформление по умолчанию</vt:lpstr>
      <vt:lpstr>Формула</vt:lpstr>
      <vt:lpstr>Sweep and reduction methods</vt:lpstr>
      <vt:lpstr>Content</vt:lpstr>
      <vt:lpstr>Problem statement</vt:lpstr>
      <vt:lpstr>Band matrices</vt:lpstr>
      <vt:lpstr>Tridiagonal matrices</vt:lpstr>
      <vt:lpstr>Sweep method (forward phase)</vt:lpstr>
      <vt:lpstr>Sweep method (backward phase)</vt:lpstr>
      <vt:lpstr>Left sweep</vt:lpstr>
      <vt:lpstr>Left sweep</vt:lpstr>
      <vt:lpstr>Counter-sweep</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Reduction method</vt:lpstr>
      <vt:lpstr>Reduction method</vt:lpstr>
      <vt:lpstr>Reduction method (forward phase)</vt:lpstr>
      <vt:lpstr>Reduction method (forward phase)</vt:lpstr>
      <vt:lpstr>Reduction method (forward phase)</vt:lpstr>
      <vt:lpstr>Reduction method (backward phase)</vt:lpstr>
      <vt:lpstr>Reduction method (backward phase)</vt:lpstr>
      <vt:lpstr>Parallelization of reduction method</vt:lpstr>
      <vt:lpstr>Parallelization of reduction method</vt:lpstr>
      <vt:lpstr>Parallelization of reduction method</vt:lpstr>
      <vt:lpstr>Слайд 52</vt:lpstr>
      <vt:lpstr>Слайд 53</vt:lpstr>
      <vt:lpstr>Слайд 54</vt:lpstr>
      <vt:lpstr>Слайд 55</vt:lpstr>
      <vt:lpstr>References</vt:lpstr>
      <vt:lpstr>Internet resources</vt:lpstr>
      <vt:lpstr>Team of authors</vt:lpstr>
    </vt:vector>
  </TitlesOfParts>
  <Company>Нижегородский университет</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Параллельные численные методы. Метод прогонки</dc:title>
  <dc:creator>Баркалов К.А.</dc:creator>
  <cp:lastModifiedBy>bka</cp:lastModifiedBy>
  <cp:revision>1445</cp:revision>
  <dcterms:created xsi:type="dcterms:W3CDTF">2004-08-14T10:27:56Z</dcterms:created>
  <dcterms:modified xsi:type="dcterms:W3CDTF">2014-11-18T15:28:10Z</dcterms:modified>
</cp:coreProperties>
</file>