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6"/>
  </p:notesMasterIdLst>
  <p:sldIdLst>
    <p:sldId id="256" r:id="rId2"/>
    <p:sldId id="259" r:id="rId3"/>
    <p:sldId id="260" r:id="rId4"/>
    <p:sldId id="261" r:id="rId5"/>
    <p:sldId id="262" r:id="rId6"/>
    <p:sldId id="265" r:id="rId7"/>
    <p:sldId id="266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9" r:id="rId30"/>
    <p:sldId id="290" r:id="rId31"/>
    <p:sldId id="291" r:id="rId32"/>
    <p:sldId id="292" r:id="rId33"/>
    <p:sldId id="287" r:id="rId34"/>
    <p:sldId id="288" r:id="rId35"/>
    <p:sldId id="293" r:id="rId36"/>
    <p:sldId id="294" r:id="rId37"/>
    <p:sldId id="295" r:id="rId38"/>
    <p:sldId id="297" r:id="rId39"/>
    <p:sldId id="298" r:id="rId40"/>
    <p:sldId id="296" r:id="rId41"/>
    <p:sldId id="299" r:id="rId42"/>
    <p:sldId id="346" r:id="rId43"/>
    <p:sldId id="303" r:id="rId44"/>
    <p:sldId id="304" r:id="rId45"/>
    <p:sldId id="305" r:id="rId46"/>
    <p:sldId id="306" r:id="rId47"/>
    <p:sldId id="347" r:id="rId48"/>
    <p:sldId id="310" r:id="rId49"/>
    <p:sldId id="311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322" r:id="rId61"/>
    <p:sldId id="323" r:id="rId62"/>
    <p:sldId id="324" r:id="rId63"/>
    <p:sldId id="325" r:id="rId64"/>
    <p:sldId id="348" r:id="rId65"/>
    <p:sldId id="327" r:id="rId66"/>
    <p:sldId id="328" r:id="rId67"/>
    <p:sldId id="329" r:id="rId68"/>
    <p:sldId id="330" r:id="rId69"/>
    <p:sldId id="331" r:id="rId70"/>
    <p:sldId id="332" r:id="rId71"/>
    <p:sldId id="333" r:id="rId72"/>
    <p:sldId id="334" r:id="rId73"/>
    <p:sldId id="335" r:id="rId74"/>
    <p:sldId id="336" r:id="rId75"/>
    <p:sldId id="337" r:id="rId76"/>
    <p:sldId id="338" r:id="rId77"/>
    <p:sldId id="339" r:id="rId78"/>
    <p:sldId id="340" r:id="rId79"/>
    <p:sldId id="341" r:id="rId80"/>
    <p:sldId id="342" r:id="rId81"/>
    <p:sldId id="343" r:id="rId82"/>
    <p:sldId id="344" r:id="rId83"/>
    <p:sldId id="345" r:id="rId84"/>
    <p:sldId id="257" r:id="rId8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6" d="100"/>
          <a:sy n="96" d="100"/>
        </p:scale>
        <p:origin x="-756" y="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Docs\ParNM\DifferentialEquation\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Docs\ParNM\DifferentialEquation\resul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yDocs\ParNM\DifferentialEquation\all_versions\tab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[results.xlsx]intel!$Y$1</c:f>
              <c:strCache>
                <c:ptCount val="1"/>
                <c:pt idx="0">
                  <c:v>simple</c:v>
                </c:pt>
              </c:strCache>
            </c:strRef>
          </c:tx>
          <c:cat>
            <c:numRef>
              <c:f>[results.xlsx]intel!$X$2:$X$10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[results.xlsx]intel!$Y$2:$Y$10</c:f>
              <c:numCache>
                <c:formatCode>\О\с\н\о\в\н\о\й</c:formatCode>
                <c:ptCount val="9"/>
                <c:pt idx="0">
                  <c:v>7.8000000000000014E-2</c:v>
                </c:pt>
                <c:pt idx="1">
                  <c:v>0.125</c:v>
                </c:pt>
                <c:pt idx="2">
                  <c:v>0.26500000000000001</c:v>
                </c:pt>
                <c:pt idx="3">
                  <c:v>0.49900000000000005</c:v>
                </c:pt>
                <c:pt idx="4">
                  <c:v>0.998</c:v>
                </c:pt>
                <c:pt idx="5">
                  <c:v>2.0119999999999996</c:v>
                </c:pt>
                <c:pt idx="6">
                  <c:v>4.0549999999999988</c:v>
                </c:pt>
                <c:pt idx="7">
                  <c:v>8.1260000000000012</c:v>
                </c:pt>
                <c:pt idx="8">
                  <c:v>16.267999999999997</c:v>
                </c:pt>
              </c:numCache>
            </c:numRef>
          </c:val>
        </c:ser>
        <c:ser>
          <c:idx val="1"/>
          <c:order val="1"/>
          <c:tx>
            <c:strRef>
              <c:f>[results.xlsx]intel!$Z$1</c:f>
              <c:strCache>
                <c:ptCount val="1"/>
                <c:pt idx="0">
                  <c:v>cycle</c:v>
                </c:pt>
              </c:strCache>
            </c:strRef>
          </c:tx>
          <c:cat>
            <c:numRef>
              <c:f>[results.xlsx]intel!$X$2:$X$10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[results.xlsx]intel!$Z$2:$Z$10</c:f>
              <c:numCache>
                <c:formatCode>\О\с\н\о\в\н\о\й</c:formatCode>
                <c:ptCount val="9"/>
                <c:pt idx="0">
                  <c:v>3.1000000000000007E-2</c:v>
                </c:pt>
                <c:pt idx="1">
                  <c:v>7.8000000000000014E-2</c:v>
                </c:pt>
                <c:pt idx="2">
                  <c:v>0.14000000000000001</c:v>
                </c:pt>
                <c:pt idx="3">
                  <c:v>0.26500000000000001</c:v>
                </c:pt>
                <c:pt idx="4">
                  <c:v>0.51400000000000001</c:v>
                </c:pt>
                <c:pt idx="5">
                  <c:v>1.0920000000000001</c:v>
                </c:pt>
                <c:pt idx="6">
                  <c:v>2.169</c:v>
                </c:pt>
                <c:pt idx="7">
                  <c:v>4.399</c:v>
                </c:pt>
                <c:pt idx="8">
                  <c:v>9.1109999999999989</c:v>
                </c:pt>
              </c:numCache>
            </c:numRef>
          </c:val>
        </c:ser>
        <c:dLbls/>
        <c:marker val="1"/>
        <c:axId val="64135552"/>
        <c:axId val="64137088"/>
      </c:lineChart>
      <c:catAx>
        <c:axId val="64135552"/>
        <c:scaling>
          <c:orientation val="minMax"/>
        </c:scaling>
        <c:axPos val="b"/>
        <c:numFmt formatCode="\О\с\н\о\в\н\о\й" sourceLinked="1"/>
        <c:tickLblPos val="nextTo"/>
        <c:crossAx val="64137088"/>
        <c:crosses val="autoZero"/>
        <c:auto val="1"/>
        <c:lblAlgn val="ctr"/>
        <c:lblOffset val="100"/>
      </c:catAx>
      <c:valAx>
        <c:axId val="64137088"/>
        <c:scaling>
          <c:orientation val="minMax"/>
        </c:scaling>
        <c:axPos val="l"/>
        <c:majorGridlines/>
        <c:numFmt formatCode="\О\с\н\о\в\н\о\й" sourceLinked="1"/>
        <c:tickLblPos val="nextTo"/>
        <c:crossAx val="6413555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chemeClr val="bg2">
          <a:lumMod val="75000"/>
        </a:schemeClr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intel!$N$1</c:f>
              <c:strCache>
                <c:ptCount val="1"/>
                <c:pt idx="0">
                  <c:v>cycle_1</c:v>
                </c:pt>
              </c:strCache>
            </c:strRef>
          </c:tx>
          <c:cat>
            <c:numRef>
              <c:f>intel!$M$2:$M$10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intel!$N$2:$N$10</c:f>
              <c:numCache>
                <c:formatCode>\О\с\н\о\в\н\о\й</c:formatCode>
                <c:ptCount val="9"/>
                <c:pt idx="0">
                  <c:v>6.2000000000000034E-2</c:v>
                </c:pt>
                <c:pt idx="1">
                  <c:v>0.10900000000000012</c:v>
                </c:pt>
                <c:pt idx="2">
                  <c:v>0.17100000000000001</c:v>
                </c:pt>
                <c:pt idx="3">
                  <c:v>0.31200000000000055</c:v>
                </c:pt>
                <c:pt idx="4">
                  <c:v>0.59199999999999997</c:v>
                </c:pt>
                <c:pt idx="5">
                  <c:v>1.1379999999999975</c:v>
                </c:pt>
                <c:pt idx="6">
                  <c:v>2.2149999999999999</c:v>
                </c:pt>
                <c:pt idx="7">
                  <c:v>4.4610000000000003</c:v>
                </c:pt>
                <c:pt idx="8">
                  <c:v>9.1880000000000006</c:v>
                </c:pt>
              </c:numCache>
            </c:numRef>
          </c:val>
        </c:ser>
        <c:ser>
          <c:idx val="1"/>
          <c:order val="1"/>
          <c:tx>
            <c:strRef>
              <c:f>intel!$O$1</c:f>
              <c:strCache>
                <c:ptCount val="1"/>
                <c:pt idx="0">
                  <c:v>cycle_2</c:v>
                </c:pt>
              </c:strCache>
            </c:strRef>
          </c:tx>
          <c:cat>
            <c:numRef>
              <c:f>intel!$M$2:$M$10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intel!$O$2:$O$10</c:f>
              <c:numCache>
                <c:formatCode>\О\с\н\о\в\н\о\й</c:formatCode>
                <c:ptCount val="9"/>
                <c:pt idx="0">
                  <c:v>0.14100000000000001</c:v>
                </c:pt>
                <c:pt idx="1">
                  <c:v>0.1870000000000003</c:v>
                </c:pt>
                <c:pt idx="2">
                  <c:v>0.21900000000000031</c:v>
                </c:pt>
                <c:pt idx="3">
                  <c:v>0.31200000000000055</c:v>
                </c:pt>
                <c:pt idx="4">
                  <c:v>0.51400000000000001</c:v>
                </c:pt>
                <c:pt idx="5">
                  <c:v>0.90500000000000003</c:v>
                </c:pt>
                <c:pt idx="6">
                  <c:v>1.466</c:v>
                </c:pt>
                <c:pt idx="7">
                  <c:v>3.12</c:v>
                </c:pt>
                <c:pt idx="8">
                  <c:v>5.5539999999999985</c:v>
                </c:pt>
              </c:numCache>
            </c:numRef>
          </c:val>
        </c:ser>
        <c:ser>
          <c:idx val="2"/>
          <c:order val="2"/>
          <c:tx>
            <c:strRef>
              <c:f>intel!$P$1</c:f>
              <c:strCache>
                <c:ptCount val="1"/>
                <c:pt idx="0">
                  <c:v>cycle_4</c:v>
                </c:pt>
              </c:strCache>
            </c:strRef>
          </c:tx>
          <c:spPr>
            <a:ln>
              <a:solidFill>
                <a:schemeClr val="accent5">
                  <a:lumMod val="50000"/>
                </a:schemeClr>
              </a:solidFill>
            </a:ln>
          </c:spPr>
          <c:marker>
            <c:spPr>
              <a:ln>
                <a:solidFill>
                  <a:schemeClr val="accent5">
                    <a:lumMod val="50000"/>
                  </a:schemeClr>
                </a:solidFill>
              </a:ln>
            </c:spPr>
          </c:marker>
          <c:cat>
            <c:numRef>
              <c:f>intel!$M$2:$M$10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intel!$P$2:$P$10</c:f>
              <c:numCache>
                <c:formatCode>\О\с\н\о\в\н\о\й</c:formatCode>
                <c:ptCount val="9"/>
                <c:pt idx="0">
                  <c:v>0.32700000000000062</c:v>
                </c:pt>
                <c:pt idx="1">
                  <c:v>0.35800000000000032</c:v>
                </c:pt>
                <c:pt idx="2">
                  <c:v>0.45300000000000001</c:v>
                </c:pt>
                <c:pt idx="3">
                  <c:v>0.51500000000000001</c:v>
                </c:pt>
                <c:pt idx="4">
                  <c:v>0.78</c:v>
                </c:pt>
                <c:pt idx="5">
                  <c:v>1.014</c:v>
                </c:pt>
                <c:pt idx="6">
                  <c:v>1.466</c:v>
                </c:pt>
                <c:pt idx="7">
                  <c:v>2.5119999999999987</c:v>
                </c:pt>
                <c:pt idx="8">
                  <c:v>4.383</c:v>
                </c:pt>
              </c:numCache>
            </c:numRef>
          </c:val>
        </c:ser>
        <c:ser>
          <c:idx val="3"/>
          <c:order val="3"/>
          <c:tx>
            <c:strRef>
              <c:f>intel!$Q$1</c:f>
              <c:strCache>
                <c:ptCount val="1"/>
                <c:pt idx="0">
                  <c:v>cycle_8</c:v>
                </c:pt>
              </c:strCache>
            </c:strRef>
          </c:tx>
          <c:cat>
            <c:numRef>
              <c:f>intel!$M$2:$M$10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cat>
          <c:val>
            <c:numRef>
              <c:f>intel!$Q$2:$Q$10</c:f>
              <c:numCache>
                <c:formatCode>\О\с\н\о\в\н\о\й</c:formatCode>
                <c:ptCount val="9"/>
                <c:pt idx="0">
                  <c:v>0.43700000000000055</c:v>
                </c:pt>
                <c:pt idx="1">
                  <c:v>0.51400000000000001</c:v>
                </c:pt>
                <c:pt idx="2">
                  <c:v>0.56100000000000005</c:v>
                </c:pt>
                <c:pt idx="3">
                  <c:v>0.65500000000000136</c:v>
                </c:pt>
                <c:pt idx="4">
                  <c:v>0.82700000000000062</c:v>
                </c:pt>
                <c:pt idx="5">
                  <c:v>1.0920000000000001</c:v>
                </c:pt>
                <c:pt idx="6">
                  <c:v>1.5449999999999977</c:v>
                </c:pt>
                <c:pt idx="7">
                  <c:v>2.4649999999999999</c:v>
                </c:pt>
                <c:pt idx="8">
                  <c:v>3.9619999999999997</c:v>
                </c:pt>
              </c:numCache>
            </c:numRef>
          </c:val>
        </c:ser>
        <c:dLbls/>
        <c:marker val="1"/>
        <c:axId val="61450880"/>
        <c:axId val="61469056"/>
      </c:lineChart>
      <c:catAx>
        <c:axId val="61450880"/>
        <c:scaling>
          <c:orientation val="minMax"/>
        </c:scaling>
        <c:axPos val="b"/>
        <c:numFmt formatCode="\О\с\н\о\в\н\о\й" sourceLinked="1"/>
        <c:tickLblPos val="nextTo"/>
        <c:crossAx val="61469056"/>
        <c:crosses val="autoZero"/>
        <c:auto val="1"/>
        <c:lblAlgn val="ctr"/>
        <c:lblOffset val="100"/>
      </c:catAx>
      <c:valAx>
        <c:axId val="61469056"/>
        <c:scaling>
          <c:orientation val="minMax"/>
        </c:scaling>
        <c:axPos val="l"/>
        <c:majorGridlines/>
        <c:numFmt formatCode="\О\с\н\о\в\н\о\й" sourceLinked="1"/>
        <c:tickLblPos val="nextTo"/>
        <c:crossAx val="61450880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scatterChart>
        <c:scatterStyle val="smoothMarker"/>
        <c:ser>
          <c:idx val="0"/>
          <c:order val="0"/>
          <c:tx>
            <c:strRef>
              <c:f>Лист2!$B$1</c:f>
              <c:strCache>
                <c:ptCount val="1"/>
                <c:pt idx="0">
                  <c:v>tbb_1</c:v>
                </c:pt>
              </c:strCache>
            </c:strRef>
          </c:tx>
          <c:xVal>
            <c:numRef>
              <c:f>Лист2!$A$2:$A$10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xVal>
          <c:yVal>
            <c:numRef>
              <c:f>Лист2!$B$2:$B$10</c:f>
              <c:numCache>
                <c:formatCode>\О\с\н\о\в\н\о\й</c:formatCode>
                <c:ptCount val="9"/>
                <c:pt idx="0">
                  <c:v>0.125</c:v>
                </c:pt>
                <c:pt idx="1">
                  <c:v>0.17200000000000001</c:v>
                </c:pt>
                <c:pt idx="2">
                  <c:v>0.25</c:v>
                </c:pt>
                <c:pt idx="3">
                  <c:v>0.40600000000000008</c:v>
                </c:pt>
                <c:pt idx="4">
                  <c:v>0.70200000000000062</c:v>
                </c:pt>
                <c:pt idx="5">
                  <c:v>1.31</c:v>
                </c:pt>
                <c:pt idx="6">
                  <c:v>2.5270000000000001</c:v>
                </c:pt>
                <c:pt idx="7">
                  <c:v>4.992</c:v>
                </c:pt>
                <c:pt idx="8">
                  <c:v>10.202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Лист2!$C$1</c:f>
              <c:strCache>
                <c:ptCount val="1"/>
                <c:pt idx="0">
                  <c:v>tbb_2</c:v>
                </c:pt>
              </c:strCache>
            </c:strRef>
          </c:tx>
          <c:xVal>
            <c:numRef>
              <c:f>Лист2!$A$2:$A$10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xVal>
          <c:yVal>
            <c:numRef>
              <c:f>Лист2!$C$2:$C$10</c:f>
              <c:numCache>
                <c:formatCode>\О\с\н\о\в\н\о\й</c:formatCode>
                <c:ptCount val="9"/>
                <c:pt idx="0">
                  <c:v>0.23400000000000001</c:v>
                </c:pt>
                <c:pt idx="1">
                  <c:v>0.29600000000000032</c:v>
                </c:pt>
                <c:pt idx="2">
                  <c:v>0.37400000000000055</c:v>
                </c:pt>
                <c:pt idx="3">
                  <c:v>0.49900000000000055</c:v>
                </c:pt>
                <c:pt idx="4">
                  <c:v>0.67100000000000148</c:v>
                </c:pt>
                <c:pt idx="5">
                  <c:v>1.0760000000000001</c:v>
                </c:pt>
                <c:pt idx="6">
                  <c:v>1.732</c:v>
                </c:pt>
                <c:pt idx="7">
                  <c:v>3.12</c:v>
                </c:pt>
                <c:pt idx="8">
                  <c:v>7.0979999999999945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Лист2!$D$1</c:f>
              <c:strCache>
                <c:ptCount val="1"/>
                <c:pt idx="0">
                  <c:v>tbb_4</c:v>
                </c:pt>
              </c:strCache>
            </c:strRef>
          </c:tx>
          <c:spPr>
            <a:ln>
              <a:solidFill>
                <a:schemeClr val="accent5">
                  <a:lumMod val="50000"/>
                </a:schemeClr>
              </a:solidFill>
            </a:ln>
          </c:spPr>
          <c:marker>
            <c:spPr>
              <a:ln>
                <a:solidFill>
                  <a:schemeClr val="accent5">
                    <a:lumMod val="50000"/>
                  </a:schemeClr>
                </a:solidFill>
              </a:ln>
            </c:spPr>
          </c:marker>
          <c:xVal>
            <c:numRef>
              <c:f>Лист2!$A$2:$A$10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xVal>
          <c:yVal>
            <c:numRef>
              <c:f>Лист2!$D$2:$D$10</c:f>
              <c:numCache>
                <c:formatCode>\О\с\н\о\в\н\о\й</c:formatCode>
                <c:ptCount val="9"/>
                <c:pt idx="0">
                  <c:v>0.45200000000000001</c:v>
                </c:pt>
                <c:pt idx="1">
                  <c:v>0.63900000000000123</c:v>
                </c:pt>
                <c:pt idx="2">
                  <c:v>0.73300000000000065</c:v>
                </c:pt>
                <c:pt idx="3">
                  <c:v>0.998</c:v>
                </c:pt>
                <c:pt idx="4">
                  <c:v>1.2949999999999977</c:v>
                </c:pt>
                <c:pt idx="5">
                  <c:v>1.732</c:v>
                </c:pt>
                <c:pt idx="6">
                  <c:v>2.5270000000000001</c:v>
                </c:pt>
                <c:pt idx="7">
                  <c:v>3.2450000000000001</c:v>
                </c:pt>
                <c:pt idx="8">
                  <c:v>6.1929999999999898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Лист2!$E$1</c:f>
              <c:strCache>
                <c:ptCount val="1"/>
                <c:pt idx="0">
                  <c:v>tbb_8</c:v>
                </c:pt>
              </c:strCache>
            </c:strRef>
          </c:tx>
          <c:xVal>
            <c:numRef>
              <c:f>Лист2!$A$2:$A$10</c:f>
              <c:numCache>
                <c:formatCode>\О\с\н\о\в\н\о\й</c:formatCode>
                <c:ptCount val="9"/>
                <c:pt idx="0">
                  <c:v>256</c:v>
                </c:pt>
                <c:pt idx="1">
                  <c:v>512</c:v>
                </c:pt>
                <c:pt idx="2">
                  <c:v>1024</c:v>
                </c:pt>
                <c:pt idx="3">
                  <c:v>2048</c:v>
                </c:pt>
                <c:pt idx="4">
                  <c:v>4096</c:v>
                </c:pt>
                <c:pt idx="5">
                  <c:v>8192</c:v>
                </c:pt>
                <c:pt idx="6">
                  <c:v>16384</c:v>
                </c:pt>
                <c:pt idx="7">
                  <c:v>32768</c:v>
                </c:pt>
                <c:pt idx="8">
                  <c:v>65536</c:v>
                </c:pt>
              </c:numCache>
            </c:numRef>
          </c:xVal>
          <c:yVal>
            <c:numRef>
              <c:f>Лист2!$E$2:$E$10</c:f>
              <c:numCache>
                <c:formatCode>\О\с\н\о\в\н\о\й</c:formatCode>
                <c:ptCount val="9"/>
                <c:pt idx="0">
                  <c:v>0.68600000000000005</c:v>
                </c:pt>
                <c:pt idx="1">
                  <c:v>0.85800000000000065</c:v>
                </c:pt>
                <c:pt idx="2">
                  <c:v>1.0920000000000001</c:v>
                </c:pt>
                <c:pt idx="3">
                  <c:v>1.403999999999995</c:v>
                </c:pt>
                <c:pt idx="4">
                  <c:v>1.825</c:v>
                </c:pt>
                <c:pt idx="5">
                  <c:v>2.4339999999999997</c:v>
                </c:pt>
                <c:pt idx="6">
                  <c:v>3.3699999999999997</c:v>
                </c:pt>
                <c:pt idx="7">
                  <c:v>5.008</c:v>
                </c:pt>
                <c:pt idx="8">
                  <c:v>7.8780000000000001</c:v>
                </c:pt>
              </c:numCache>
            </c:numRef>
          </c:yVal>
          <c:smooth val="1"/>
        </c:ser>
        <c:dLbls/>
        <c:axId val="61652352"/>
        <c:axId val="61736064"/>
      </c:scatterChart>
      <c:valAx>
        <c:axId val="61652352"/>
        <c:scaling>
          <c:orientation val="minMax"/>
        </c:scaling>
        <c:axPos val="b"/>
        <c:numFmt formatCode="\О\с\н\о\в\н\о\й" sourceLinked="1"/>
        <c:tickLblPos val="nextTo"/>
        <c:crossAx val="61736064"/>
        <c:crosses val="autoZero"/>
        <c:crossBetween val="midCat"/>
      </c:valAx>
      <c:valAx>
        <c:axId val="61736064"/>
        <c:scaling>
          <c:orientation val="minMax"/>
        </c:scaling>
        <c:axPos val="l"/>
        <c:majorGridlines/>
        <c:numFmt formatCode="\О\с\н\о\в\н\о\й" sourceLinked="1"/>
        <c:tickLblPos val="nextTo"/>
        <c:crossAx val="61652352"/>
        <c:crosses val="autoZero"/>
        <c:crossBetween val="midCat"/>
      </c:valAx>
    </c:plotArea>
    <c:legend>
      <c:legendPos val="r"/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F03D7-38CA-413E-814C-EC098B92ABB7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D06C9-7FEA-4370-B69A-CA9BAF407B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457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92"/>
            <a:ext cx="10937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:p14="http://schemas.microsoft.com/office/powerpoint/2010/main" xmlns="" val="3408744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8" name="Text Box 1033"/>
          <p:cNvSpPr txBox="1">
            <a:spLocks noChangeArrowheads="1"/>
          </p:cNvSpPr>
          <p:nvPr/>
        </p:nvSpPr>
        <p:spPr bwMode="auto">
          <a:xfrm>
            <a:off x="9285160" y="6454775"/>
            <a:ext cx="500459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A80D848-2B1E-47B9-981C-1D0CF759AAAF}" type="slidenum">
              <a:rPr lang="ru-RU" sz="1200">
                <a:latin typeface="+mn-lt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sz="1200" dirty="0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1717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898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08394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6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621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874828" y="1988840"/>
            <a:ext cx="8830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742950" y="3161292"/>
            <a:ext cx="84201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/>
            <a:r>
              <a:rPr lang="en-US" alt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Laboratory work</a:t>
            </a:r>
            <a:br>
              <a:rPr lang="en-US" alt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altLang="ru-RU" sz="2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Sweep and cyclic reduction methods for solving linear equation system with band matrix</a:t>
            </a:r>
            <a:endParaRPr lang="ru-RU" altLang="ru-RU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113166" y="5591244"/>
            <a:ext cx="2736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Arial" charset="0"/>
              </a:rPr>
              <a:t>K.A. </a:t>
            </a:r>
            <a:r>
              <a:rPr lang="en-US" sz="2000" dirty="0" err="1" smtClean="0">
                <a:latin typeface="Arial" charset="0"/>
              </a:rPr>
              <a:t>BArkalov</a:t>
            </a:r>
            <a:r>
              <a:rPr lang="ru-RU" sz="2000" dirty="0" smtClean="0">
                <a:latin typeface="Arial" charset="0"/>
              </a:rPr>
              <a:t>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i="1" dirty="0" smtClean="0"/>
              <a:t>option exercise </a:t>
            </a:r>
            <a:r>
              <a:rPr lang="en-US" dirty="0" smtClean="0"/>
              <a:t>is the putting </a:t>
            </a:r>
            <a:r>
              <a:rPr lang="en-US" dirty="0"/>
              <a:t>into effect the </a:t>
            </a:r>
            <a:r>
              <a:rPr lang="en-US" dirty="0" smtClean="0"/>
              <a:t>right to buy (or sell) a certain asset according to the contract. </a:t>
            </a:r>
          </a:p>
          <a:p>
            <a:r>
              <a:rPr lang="en-US" dirty="0" smtClean="0"/>
              <a:t>An </a:t>
            </a:r>
            <a:r>
              <a:rPr lang="en-US" i="1" dirty="0" smtClean="0"/>
              <a:t>option strike price (or exercise price) </a:t>
            </a:r>
            <a:r>
              <a:rPr lang="en-US" dirty="0" smtClean="0"/>
              <a:t>is the price at </a:t>
            </a:r>
            <a:r>
              <a:rPr lang="en-US" dirty="0"/>
              <a:t>which the holder of </a:t>
            </a:r>
            <a:r>
              <a:rPr lang="en-US" dirty="0" smtClean="0"/>
              <a:t>the </a:t>
            </a:r>
            <a:r>
              <a:rPr lang="en-US" dirty="0"/>
              <a:t>option </a:t>
            </a:r>
            <a:r>
              <a:rPr lang="en-US" dirty="0" smtClean="0"/>
              <a:t>can buy (or sell) the asset in the future.</a:t>
            </a:r>
            <a:endParaRPr lang="ru-RU" dirty="0"/>
          </a:p>
          <a:p>
            <a:r>
              <a:rPr lang="en-US" i="1" dirty="0" smtClean="0"/>
              <a:t>A compound option </a:t>
            </a:r>
            <a:r>
              <a:rPr lang="ru-RU" dirty="0" smtClean="0"/>
              <a:t>(</a:t>
            </a:r>
            <a:r>
              <a:rPr lang="en-US" dirty="0" smtClean="0"/>
              <a:t>CO</a:t>
            </a:r>
            <a:r>
              <a:rPr lang="ru-RU" dirty="0" smtClean="0"/>
              <a:t>) </a:t>
            </a:r>
            <a:r>
              <a:rPr lang="en-US" dirty="0" smtClean="0"/>
              <a:t>is the option based on one or </a:t>
            </a:r>
            <a:r>
              <a:rPr lang="en-US" dirty="0"/>
              <a:t>more underlying assets</a:t>
            </a:r>
            <a:r>
              <a:rPr lang="en-US" dirty="0" smtClean="0"/>
              <a:t>. In some </a:t>
            </a:r>
            <a:r>
              <a:rPr lang="en-US" dirty="0"/>
              <a:t>cases another </a:t>
            </a:r>
            <a:r>
              <a:rPr lang="en-US" dirty="0" smtClean="0"/>
              <a:t>option is an underlying asset for the compound option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0180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roblem </a:t>
            </a:r>
            <a:r>
              <a:rPr lang="en-US" dirty="0"/>
              <a:t>of </a:t>
            </a:r>
            <a:r>
              <a:rPr lang="en-US" dirty="0" smtClean="0"/>
              <a:t>rational compound option pricing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problem of evaluating the optimal strike price for a compound option within a certain time interval (life cycle) is considered.</a:t>
            </a:r>
            <a:endParaRPr lang="ru-RU" dirty="0"/>
          </a:p>
          <a:p>
            <a:r>
              <a:rPr lang="en-US" dirty="0" smtClean="0"/>
              <a:t>The life cycle of a compound option from its start point to the option exercise moment  is partitioned </a:t>
            </a:r>
            <a:r>
              <a:rPr lang="en-US" dirty="0"/>
              <a:t>into a finite number </a:t>
            </a:r>
            <a:r>
              <a:rPr lang="en-US" dirty="0" smtClean="0"/>
              <a:t>of stages – time intervals.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3564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of rational compound option </a:t>
            </a:r>
            <a:r>
              <a:rPr lang="en-US" dirty="0" smtClean="0"/>
              <a:t>pricing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 holder can exercise the option at the end of each of these stages, basing </a:t>
            </a:r>
            <a:r>
              <a:rPr lang="en-US" dirty="0"/>
              <a:t>on the potential profit that he can </a:t>
            </a:r>
            <a:r>
              <a:rPr lang="en-US" dirty="0" smtClean="0"/>
              <a:t>make on </a:t>
            </a:r>
            <a:r>
              <a:rPr lang="en-US" dirty="0"/>
              <a:t>the deal </a:t>
            </a:r>
            <a:r>
              <a:rPr lang="en-US" dirty="0" smtClean="0"/>
              <a:t>(on the option exercise):</a:t>
            </a:r>
            <a:endParaRPr lang="ru-RU" dirty="0" smtClean="0"/>
          </a:p>
          <a:p>
            <a:pPr lvl="1"/>
            <a:r>
              <a:rPr lang="en-US" dirty="0" smtClean="0"/>
              <a:t>If the holder has right to buy the assets</a:t>
            </a:r>
            <a:r>
              <a:rPr lang="ru-RU" dirty="0" smtClean="0"/>
              <a:t> </a:t>
            </a:r>
            <a:r>
              <a:rPr lang="en-US" dirty="0" smtClean="0"/>
              <a:t>and total assets cost is greater than the sum of </a:t>
            </a:r>
            <a:r>
              <a:rPr lang="en-US" dirty="0"/>
              <a:t>the CO price </a:t>
            </a:r>
            <a:r>
              <a:rPr lang="en-US" dirty="0" smtClean="0"/>
              <a:t>and its strike price, the holder exercises the option, otherwise he defers the option exercise.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/>
              <a:t>If the </a:t>
            </a:r>
            <a:r>
              <a:rPr lang="en-US" dirty="0"/>
              <a:t>holder has right to </a:t>
            </a:r>
            <a:r>
              <a:rPr lang="en-US" dirty="0" smtClean="0"/>
              <a:t>sell the </a:t>
            </a:r>
            <a:r>
              <a:rPr lang="en-US" dirty="0"/>
              <a:t>assets</a:t>
            </a:r>
            <a:r>
              <a:rPr lang="ru-RU" dirty="0"/>
              <a:t> </a:t>
            </a:r>
            <a:r>
              <a:rPr lang="en-US" dirty="0"/>
              <a:t>and total assets cost is </a:t>
            </a:r>
            <a:r>
              <a:rPr lang="en-US" dirty="0" smtClean="0"/>
              <a:t>smaller than </a:t>
            </a:r>
            <a:r>
              <a:rPr lang="en-US" dirty="0"/>
              <a:t>the sum of the CO price and its strike price, the holder exercises the option, otherwise he defers the option exercise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239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of rational compound option </a:t>
            </a:r>
            <a:r>
              <a:rPr lang="en-US" dirty="0" smtClean="0"/>
              <a:t>pricing </a:t>
            </a:r>
            <a:r>
              <a:rPr lang="ru-RU" dirty="0" smtClean="0"/>
              <a:t>(3)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is the number of payment moments over the life of the CO </a:t>
                </a:r>
                <a:r>
                  <a:rPr lang="ru-RU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ru-RU" i="1">
                            <a:latin typeface="Cambria Math"/>
                          </a:rPr>
                          <m:t>∗</m:t>
                        </m:r>
                      </m:sup>
                    </m:sSubSup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𝑘</m:t>
                    </m:r>
                    <m:r>
                      <a:rPr lang="ru-RU" i="1">
                        <a:latin typeface="Cambria Math"/>
                      </a:rPr>
                      <m:t>=1,2,…,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dirty="0"/>
                  <a:t>)</a:t>
                </a:r>
                <a:r>
                  <a:rPr lang="ru-RU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is the number of the moments when the holder makes a decision </a:t>
                </a:r>
                <a:r>
                  <a:rPr lang="en-US" dirty="0"/>
                  <a:t>about exercising </a:t>
                </a:r>
                <a:r>
                  <a:rPr lang="en-US" dirty="0" smtClean="0"/>
                  <a:t>the CO </a:t>
                </a:r>
                <a:r>
                  <a:rPr lang="ru-RU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=0,1,…,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≥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dirty="0"/>
                  <a:t>). </a:t>
                </a:r>
                <a:endParaRPr lang="ru-RU" dirty="0" smtClean="0"/>
              </a:p>
              <a:p>
                <a:r>
                  <a:rPr lang="en-US" dirty="0" smtClean="0"/>
                  <a:t>The set of the option payment moments is a subset for the set of the </a:t>
                </a:r>
                <a:r>
                  <a:rPr lang="en-US" dirty="0"/>
                  <a:t>moments </a:t>
                </a:r>
                <a:r>
                  <a:rPr lang="en-US" dirty="0" smtClean="0"/>
                  <a:t>when decision </a:t>
                </a:r>
                <a:r>
                  <a:rPr lang="en-US" dirty="0"/>
                  <a:t>about exercising the CO </a:t>
                </a:r>
                <a:r>
                  <a:rPr lang="en-US" dirty="0" smtClean="0"/>
                  <a:t>is made</a:t>
                </a:r>
                <a:r>
                  <a:rPr lang="ru-RU" dirty="0" smtClean="0"/>
                  <a:t>.</a:t>
                </a:r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the CO life time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5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pic>
        <p:nvPicPr>
          <p:cNvPr id="36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472" y="4874091"/>
            <a:ext cx="9512479" cy="121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19018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of rational compound option </a:t>
            </a:r>
            <a:r>
              <a:rPr lang="en-US" dirty="0" smtClean="0"/>
              <a:t>pricing </a:t>
            </a:r>
            <a:r>
              <a:rPr lang="ru-RU" dirty="0" smtClean="0"/>
              <a:t>(4)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95300" y="1196752"/>
                <a:ext cx="8915400" cy="4968875"/>
              </a:xfrm>
            </p:spPr>
            <p:txBody>
              <a:bodyPr/>
              <a:lstStyle/>
              <a:p>
                <a:r>
                  <a:rPr lang="en-US" dirty="0" smtClean="0"/>
                  <a:t>The changes in the CO price at every small time interval is described by a partial differential equation with </a:t>
                </a:r>
                <a:r>
                  <a:rPr lang="en-US" dirty="0"/>
                  <a:t>the natural boundary </a:t>
                </a:r>
                <a:r>
                  <a:rPr lang="en-US" dirty="0" smtClean="0"/>
                  <a:t>conditions</a:t>
                </a:r>
                <a:r>
                  <a:rPr lang="ru-RU" dirty="0" smtClean="0"/>
                  <a:t>.</a:t>
                </a:r>
              </a:p>
              <a:p>
                <a:r>
                  <a:rPr lang="en-US" dirty="0" smtClean="0"/>
                  <a:t>The problem is </a:t>
                </a:r>
                <a:r>
                  <a:rPr lang="en-US" dirty="0"/>
                  <a:t>solved in reverse time for each stage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𝑡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𝑘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between </a:t>
                </a:r>
                <a:r>
                  <a:rPr lang="en-US" dirty="0"/>
                  <a:t>two successive moments </a:t>
                </a:r>
                <a:r>
                  <a:rPr lang="en-US" dirty="0" smtClean="0"/>
                  <a:t>when </a:t>
                </a:r>
                <a:r>
                  <a:rPr lang="en-US" dirty="0"/>
                  <a:t>decision about exercising the CO </a:t>
                </a:r>
                <a:r>
                  <a:rPr lang="en-US" dirty="0" smtClean="0"/>
                  <a:t>is made</a:t>
                </a:r>
                <a:r>
                  <a:rPr lang="ru-RU" dirty="0" smtClean="0"/>
                  <a:t>. </a:t>
                </a:r>
              </a:p>
              <a:p>
                <a:r>
                  <a:rPr lang="en-US" dirty="0" smtClean="0"/>
                  <a:t>After that, the optimal CO price is determined at all stages</a:t>
                </a:r>
                <a:r>
                  <a:rPr lang="ru-RU" dirty="0" smtClean="0"/>
                  <a:t>. 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" y="1196752"/>
                <a:ext cx="8915400" cy="4968875"/>
              </a:xfrm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635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of rational compound option </a:t>
            </a:r>
            <a:r>
              <a:rPr lang="en-US" dirty="0" smtClean="0"/>
              <a:t>pricing </a:t>
            </a:r>
            <a:r>
              <a:rPr lang="ru-RU" dirty="0" smtClean="0"/>
              <a:t>(5)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Using </a:t>
                </a:r>
                <a:r>
                  <a:rPr lang="en-US" dirty="0"/>
                  <a:t>the Crank-Nicolson </a:t>
                </a:r>
                <a:r>
                  <a:rPr lang="en-US" dirty="0" smtClean="0"/>
                  <a:t>scheme, the differential equation is approximated by a linear algebraic equation system with a tridiagonal matrix with the same element on each diagonal. The </a:t>
                </a:r>
                <a:r>
                  <a:rPr lang="en-US" dirty="0"/>
                  <a:t>vertical </a:t>
                </a:r>
                <a:r>
                  <a:rPr lang="en-US" dirty="0" smtClean="0"/>
                  <a:t>grid dimension </a:t>
                </a:r>
                <a:r>
                  <a:rPr lang="en-US" i="1" dirty="0" smtClean="0"/>
                  <a:t>J</a:t>
                </a:r>
                <a:r>
                  <a:rPr lang="en-US" dirty="0" smtClean="0"/>
                  <a:t> defines the matrix size for the system </a:t>
                </a:r>
                <a:r>
                  <a:rPr lang="ru-RU" dirty="0" smtClean="0"/>
                  <a:t>–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−1)×(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−1)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4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0632" y="3516930"/>
            <a:ext cx="6984776" cy="2740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60825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Sweep method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original problem is reduced to multiple </a:t>
                </a:r>
                <a:r>
                  <a:rPr lang="en-US" dirty="0"/>
                  <a:t>solving of </a:t>
                </a:r>
                <a:r>
                  <a:rPr lang="en-US" dirty="0" smtClean="0"/>
                  <a:t>a linear equation system with a tridiagonal matrix of the following form: </a:t>
                </a:r>
                <a:endParaRPr lang="en-US" sz="20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e/>
                                    </m:mr>
                                    <m:mr>
                                      <m:e>
                                        <m:r>
                                          <a:rPr lang="en-US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mr>
                                    <m:mr>
                                      <m:e/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</m:mr>
                                  </m:m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/>
                                      <m:e/>
                                      <m:e/>
                                    </m:mr>
                                    <m:mr>
                                      <m:e/>
                                      <m:e/>
                                      <m:e/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  <m:e/>
                                      <m:e/>
                                    </m:mr>
                                  </m:m>
                                </m:e>
                              </m:m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/>
                                      <m:e/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⋱</m:t>
                                        </m:r>
                                      </m:e>
                                    </m:mr>
                                    <m:mr>
                                      <m:e/>
                                      <m:e/>
                                      <m:e/>
                                    </m:mr>
                                    <m:mr>
                                      <m:e/>
                                      <m:e/>
                                      <m:e/>
                                    </m:mr>
                                  </m:m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⋱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⋱</m:t>
                                        </m:r>
                                      </m:e>
                                      <m:e/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mr>
                                    <m:mr>
                                      <m:e/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e>
                      <m:sub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sz="2000" i="1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</m:sub>
                    </m:sSub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  <m:sub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sz="2000" i="1">
                            <a:latin typeface="Cambria Math"/>
                          </a:rPr>
                          <m:t>×1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  <m:sub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−1</m:t>
                            </m:r>
                          </m:e>
                        </m:d>
                        <m:r>
                          <a:rPr lang="ru-RU" sz="2000" i="1">
                            <a:latin typeface="Cambria Math"/>
                          </a:rPr>
                          <m:t>×1</m:t>
                        </m:r>
                      </m:sub>
                    </m:sSub>
                  </m:oMath>
                </a14:m>
                <a:r>
                  <a:rPr lang="ru-RU" dirty="0"/>
                  <a:t>	</a:t>
                </a:r>
                <a:r>
                  <a:rPr lang="ru-RU" dirty="0" smtClean="0"/>
                  <a:t>(</a:t>
                </a:r>
                <a:r>
                  <a:rPr lang="ru-RU" dirty="0"/>
                  <a:t>1</a:t>
                </a:r>
                <a:r>
                  <a:rPr lang="ru-RU" dirty="0" smtClean="0"/>
                  <a:t>)</a:t>
                </a:r>
                <a:endParaRPr lang="ru-RU" dirty="0"/>
              </a:p>
              <a:p>
                <a:pPr marL="0" indent="0" algn="r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22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Sweep </a:t>
            </a:r>
            <a:r>
              <a:rPr lang="en-US" dirty="0" smtClean="0"/>
              <a:t>method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b="1" i="1" dirty="0" smtClean="0"/>
                  <a:t>Forward phase</a:t>
                </a:r>
                <a:r>
                  <a:rPr lang="ru-RU" b="1" i="1" dirty="0" smtClean="0"/>
                  <a:t>: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=2,…,</m:t>
                    </m:r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−2,</m:t>
                    </m:r>
                  </m:oMath>
                </a14:m>
                <a:r>
                  <a:rPr lang="ru-RU" dirty="0" smtClean="0"/>
                  <a:t>		 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i="1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=2,…,</m:t>
                    </m:r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−2.</m:t>
                    </m:r>
                  </m:oMath>
                </a14:m>
                <a:r>
                  <a:rPr lang="ru-RU" dirty="0" smtClean="0"/>
                  <a:t> 	    (2)</a:t>
                </a:r>
              </a:p>
              <a:p>
                <a:r>
                  <a:rPr lang="en-US" b="1" i="1" dirty="0" smtClean="0"/>
                  <a:t>Backward phase</a:t>
                </a:r>
                <a:r>
                  <a:rPr lang="ru-RU" b="1" i="1" dirty="0" smtClean="0"/>
                  <a:t>:</a:t>
                </a: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𝑁</m:t>
                          </m:r>
                          <m:r>
                            <a:rPr lang="ru-RU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−</m:t>
                          </m:r>
                          <m:r>
                            <a:rPr lang="ru-RU" i="1">
                              <a:latin typeface="Cambria Math"/>
                            </a:rPr>
                            <m:t>𝑎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𝑎</m:t>
                          </m:r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ru-RU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sub>
                          </m:sSub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r>
                            <a:rPr lang="ru-RU" i="1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ru-RU" i="1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latin typeface="Cambria Math"/>
                            </a:rPr>
                            <m:t>+1</m:t>
                          </m:r>
                        </m:sub>
                      </m:sSub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𝛽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𝑖</m:t>
                          </m:r>
                          <m:r>
                            <a:rPr lang="ru-RU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ru-RU" i="1" dirty="0" smtClean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−2,…,1.</m:t>
                    </m:r>
                  </m:oMath>
                </a14:m>
                <a:r>
                  <a:rPr lang="ru-RU" dirty="0" smtClean="0"/>
                  <a:t> 		(3) </a:t>
                </a: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9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7715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404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Cyclic reduction method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Introduce two following equations to the system </a:t>
                </a:r>
                <a:r>
                  <a:rPr lang="ru-RU" dirty="0" smtClean="0"/>
                  <a:t>(</a:t>
                </a:r>
                <a:r>
                  <a:rPr lang="ru-RU" dirty="0"/>
                  <a:t>1</a:t>
                </a:r>
                <a:r>
                  <a:rPr lang="ru-RU" dirty="0" smtClean="0"/>
                  <a:t>)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/>
                </a:r>
                <a:br>
                  <a:rPr lang="en-US" b="0" i="0" dirty="0" smtClean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=0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and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 0</m:t>
                    </m:r>
                  </m:oMath>
                </a14:m>
                <a:r>
                  <a:rPr lang="ru-RU" dirty="0" smtClean="0"/>
                  <a:t>. </a:t>
                </a:r>
                <a:r>
                  <a:rPr lang="en-US" dirty="0" smtClean="0"/>
                  <a:t>Then the original system can be written in the form of</a:t>
                </a:r>
                <a:endParaRPr lang="ru-RU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</m:mr>
                                    <m:mr>
                                      <m:e/>
                                    </m:mr>
                                    <m:mr>
                                      <m:e/>
                                    </m:mr>
                                  </m:m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𝑏</m:t>
                                        </m:r>
                                      </m:e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</m:mr>
                                    <m:mr>
                                      <m:e/>
                                    </m:mr>
                                  </m:m>
                                </m:e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3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e>
                                            <m:e/>
                                            <m:e>
                                              <m:m>
                                                <m:mPr>
                                                  <m:mcs>
                                                    <m:mc>
                                                      <m:mcPr>
                                                        <m:count m:val="3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ru-RU" sz="2000" i="1">
                                                      <a:latin typeface="Cambria Math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/>
                                                  <m:e/>
                                                  <m:e/>
                                                </m:mr>
                                              </m:m>
                                            </m:e>
                                          </m:mr>
                                        </m:m>
                                      </m:e>
                                    </m:mr>
                                    <m:mr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3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e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e>
                                            <m:e>
                                              <m:m>
                                                <m:mPr>
                                                  <m:mcs>
                                                    <m:mc>
                                                      <m:mcPr>
                                                        <m:count m:val="3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ru-RU" sz="2000" i="1">
                                                      <a:latin typeface="Cambria Math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/>
                                                  <m:e/>
                                                  <m:e/>
                                                </m:mr>
                                              </m:m>
                                            </m:e>
                                          </m:mr>
                                        </m:m>
                                      </m:e>
                                    </m:mr>
                                    <m:mr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3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⋱</m:t>
                                              </m:r>
                                            </m:e>
                                            <m:e>
                                              <m:m>
                                                <m:mPr>
                                                  <m:mcs>
                                                    <m:mc>
                                                      <m:mcPr>
                                                        <m:count m:val="3"/>
                                                        <m:mcJc m:val="center"/>
                                                      </m:mcPr>
                                                    </m:mc>
                                                  </m:mcs>
                                                  <m:ctrlPr>
                                                    <a:rPr lang="ru-RU" sz="2000" i="1">
                                                      <a:latin typeface="Cambria Math"/>
                                                    </a:rPr>
                                                  </m:ctrlPr>
                                                </m:mPr>
                                                <m:mr>
                                                  <m:e>
                                                    <m:r>
                                                      <a:rPr lang="ru-RU" sz="2000" i="1">
                                                        <a:latin typeface="Cambria Math"/>
                                                      </a:rPr>
                                                      <m:t>⋱</m:t>
                                                    </m:r>
                                                  </m:e>
                                                  <m:e>
                                                    <m:r>
                                                      <a:rPr lang="ru-RU" sz="2000" i="1">
                                                        <a:latin typeface="Cambria Math"/>
                                                      </a:rPr>
                                                      <m:t>⋱</m:t>
                                                    </m:r>
                                                  </m:e>
                                                  <m:e/>
                                                </m:mr>
                                              </m:m>
                                            </m:e>
                                            <m:e/>
                                          </m:mr>
                                        </m:m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/>
                                <m:e/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/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3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e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𝑐</m:t>
                                              </m:r>
                                            </m:e>
                                          </m:mr>
                                        </m:m>
                                      </m:e>
                                      <m:e/>
                                    </m:mr>
                                  </m:m>
                                </m:e>
                              </m:mr>
                              <m:mr>
                                <m:e/>
                                <m:e/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3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/>
                                      <m:e>
                                        <m:m>
                                          <m:mPr>
                                            <m:mcs>
                                              <m:mc>
                                                <m:mcPr>
                                                  <m:count m:val="3"/>
                                                  <m:mcJc m:val="center"/>
                                                </m:mcPr>
                                              </m:mc>
                                            </m:mcs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mPr>
                                          <m:mr>
                                            <m:e/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e>
                                              <m:r>
                                                <a:rPr lang="ru-RU" sz="2000" i="1">
                                                  <a:latin typeface="Cambria Math"/>
                                                </a:rPr>
                                                <m:t>𝑏</m:t>
                                              </m:r>
                                            </m:e>
                                          </m:mr>
                                        </m:m>
                                      </m:e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𝑐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</m:m>
                          </m:e>
                        </m:d>
                      </m:e>
                      <m:sub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r>
                              <a:rPr lang="ru-RU" sz="200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ru-RU" sz="2000">
                            <a:latin typeface="Cambria Math"/>
                          </a:rPr>
                          <m:t>×</m:t>
                        </m:r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>
                                <a:latin typeface="Cambria Math"/>
                              </a:rPr>
                              <m:t>+1</m:t>
                            </m:r>
                          </m:e>
                        </m:d>
                      </m:sub>
                    </m:sSub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  <m:sub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𝑁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  <m:r>
                          <a:rPr lang="ru-RU" sz="2000" i="1">
                            <a:latin typeface="Cambria Math"/>
                          </a:rPr>
                          <m:t>×1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1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ru-RU" sz="20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ru-RU" sz="2000" i="1">
                                                <a:latin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r>
                                          <a:rPr lang="ru-RU" sz="2000" i="1">
                                            <a:latin typeface="Cambria Math"/>
                                          </a:rPr>
                                          <m:t>⋮</m:t>
                                        </m:r>
                                      </m:e>
                                    </m:mr>
                                  </m:m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ru-RU" sz="2000" i="1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ru-RU" sz="20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(</m:t>
                        </m:r>
                        <m:r>
                          <a:rPr lang="en-US" sz="2000" i="1">
                            <a:latin typeface="Cambria Math"/>
                          </a:rPr>
                          <m:t>𝑁</m:t>
                        </m:r>
                        <m:r>
                          <a:rPr lang="ru-RU" sz="2000" i="1">
                            <a:latin typeface="Cambria Math"/>
                          </a:rPr>
                          <m:t>+1)×1</m:t>
                        </m:r>
                      </m:sub>
                    </m:sSub>
                  </m:oMath>
                </a14:m>
                <a:r>
                  <a:rPr lang="ru-RU" sz="2000" dirty="0"/>
                  <a:t>	</a:t>
                </a:r>
                <a:r>
                  <a:rPr lang="ru-RU" sz="2000" dirty="0" smtClean="0"/>
                  <a:t>(</a:t>
                </a:r>
                <a:r>
                  <a:rPr lang="ru-RU" sz="2000" dirty="0"/>
                  <a:t>4</a:t>
                </a:r>
                <a:r>
                  <a:rPr lang="ru-RU" sz="2000" dirty="0" smtClean="0"/>
                  <a:t>)</a:t>
                </a:r>
                <a:endParaRPr lang="ru-RU" sz="2000" dirty="0"/>
              </a:p>
              <a:p>
                <a:r>
                  <a:rPr lang="en-US" dirty="0" smtClean="0"/>
                  <a:t>The usability </a:t>
                </a:r>
                <a:r>
                  <a:rPr lang="en-US" dirty="0"/>
                  <a:t>condition </a:t>
                </a:r>
                <a:r>
                  <a:rPr lang="en-US" dirty="0" smtClean="0"/>
                  <a:t>for the cyclic reduction method is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ru-RU" dirty="0" smtClean="0"/>
                  <a:t>               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7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223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090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Forward </a:t>
            </a:r>
            <a:r>
              <a:rPr lang="en-US" b="1" i="1" dirty="0" smtClean="0"/>
              <a:t>phase</a:t>
            </a:r>
            <a:r>
              <a:rPr lang="ru-RU" b="1" i="1" dirty="0" smtClean="0"/>
              <a:t>:</a:t>
            </a:r>
          </a:p>
          <a:p>
            <a:pPr lvl="1"/>
            <a:r>
              <a:rPr lang="en-US" dirty="0" smtClean="0"/>
              <a:t>Elimination of the variables with odd numbers</a:t>
            </a:r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endParaRPr lang="ru-RU" dirty="0" smtClean="0"/>
          </a:p>
          <a:p>
            <a:r>
              <a:rPr lang="en-US" b="1" i="1" dirty="0" smtClean="0"/>
              <a:t>Backward phase</a:t>
            </a:r>
            <a:r>
              <a:rPr lang="ru-RU" b="1" i="1" dirty="0" smtClean="0"/>
              <a:t>:</a:t>
            </a:r>
          </a:p>
          <a:p>
            <a:pPr lvl="1"/>
            <a:r>
              <a:rPr lang="en-US" dirty="0" smtClean="0"/>
              <a:t>Restoration of </a:t>
            </a:r>
            <a:r>
              <a:rPr lang="en-US" dirty="0"/>
              <a:t>the variables with odd numbers based on the known values of the even </a:t>
            </a:r>
            <a:r>
              <a:rPr lang="en-US" dirty="0" smtClean="0"/>
              <a:t>variables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</a:t>
            </a:r>
            <a:r>
              <a:rPr lang="en-US" dirty="0" smtClean="0"/>
              <a:t>method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2640" y="2132856"/>
            <a:ext cx="655272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16156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of </a:t>
            </a:r>
            <a:r>
              <a:rPr lang="en-US" dirty="0" smtClean="0"/>
              <a:t>compound </a:t>
            </a:r>
            <a:r>
              <a:rPr lang="en-US" dirty="0"/>
              <a:t>option pricing </a:t>
            </a:r>
            <a:endParaRPr lang="ru-RU" dirty="0" smtClean="0"/>
          </a:p>
          <a:p>
            <a:r>
              <a:rPr lang="en-US" dirty="0" smtClean="0"/>
              <a:t>Sweep method</a:t>
            </a:r>
            <a:endParaRPr lang="ru-RU" dirty="0" smtClean="0"/>
          </a:p>
          <a:p>
            <a:r>
              <a:rPr lang="en-US" dirty="0" smtClean="0"/>
              <a:t>Cyclic reduction method</a:t>
            </a:r>
            <a:endParaRPr lang="ru-RU" dirty="0" smtClean="0"/>
          </a:p>
          <a:p>
            <a:r>
              <a:rPr lang="en-US" dirty="0" smtClean="0"/>
              <a:t>Software implementation</a:t>
            </a:r>
            <a:endParaRPr lang="ru-RU" dirty="0" smtClean="0"/>
          </a:p>
          <a:p>
            <a:pPr lvl="1"/>
            <a:r>
              <a:rPr lang="en-US" dirty="0" smtClean="0"/>
              <a:t>Sweep method implementation</a:t>
            </a:r>
            <a:endParaRPr lang="ru-RU" dirty="0" smtClean="0"/>
          </a:p>
          <a:p>
            <a:pPr lvl="1"/>
            <a:r>
              <a:rPr lang="en-US" dirty="0" smtClean="0"/>
              <a:t>Sequential implementation of cyclic reduction method</a:t>
            </a:r>
            <a:endParaRPr lang="ru-RU" dirty="0" smtClean="0"/>
          </a:p>
          <a:p>
            <a:pPr lvl="1"/>
            <a:r>
              <a:rPr lang="en-US" dirty="0" smtClean="0"/>
              <a:t>Parallel versions </a:t>
            </a:r>
            <a:r>
              <a:rPr lang="en-US" dirty="0"/>
              <a:t>of cyclic reduction </a:t>
            </a:r>
            <a:r>
              <a:rPr lang="en-US" dirty="0" smtClean="0"/>
              <a:t>method using </a:t>
            </a:r>
            <a:r>
              <a:rPr lang="en-US" dirty="0" err="1" smtClean="0"/>
              <a:t>OpenMP</a:t>
            </a:r>
            <a:r>
              <a:rPr lang="en-US" dirty="0" smtClean="0"/>
              <a:t> technology and </a:t>
            </a:r>
            <a:r>
              <a:rPr lang="ru-RU" dirty="0" err="1" smtClean="0"/>
              <a:t>Intel</a:t>
            </a:r>
            <a:r>
              <a:rPr lang="ru-RU" dirty="0" smtClean="0"/>
              <a:t> </a:t>
            </a:r>
            <a:r>
              <a:rPr lang="ru-RU" dirty="0" err="1"/>
              <a:t>Threading</a:t>
            </a:r>
            <a:r>
              <a:rPr lang="ru-RU" dirty="0"/>
              <a:t> </a:t>
            </a:r>
            <a:r>
              <a:rPr lang="ru-RU" dirty="0" err="1"/>
              <a:t>Building</a:t>
            </a:r>
            <a:r>
              <a:rPr lang="ru-RU" dirty="0"/>
              <a:t> </a:t>
            </a:r>
            <a:r>
              <a:rPr lang="ru-RU" dirty="0" err="1" smtClean="0"/>
              <a:t>Blocks</a:t>
            </a:r>
            <a:r>
              <a:rPr lang="en-US" dirty="0" smtClean="0"/>
              <a:t> library</a:t>
            </a:r>
            <a:endParaRPr lang="ru-RU" dirty="0" smtClean="0"/>
          </a:p>
          <a:p>
            <a:r>
              <a:rPr lang="en-US" dirty="0" smtClean="0"/>
              <a:t>Efficiency analysis </a:t>
            </a:r>
            <a:r>
              <a:rPr lang="en-US" dirty="0"/>
              <a:t>for </a:t>
            </a:r>
            <a:r>
              <a:rPr lang="en-US" dirty="0" smtClean="0"/>
              <a:t>sequential implementations</a:t>
            </a:r>
            <a:endParaRPr lang="ru-RU" dirty="0" smtClean="0"/>
          </a:p>
          <a:p>
            <a:r>
              <a:rPr lang="en-US" dirty="0"/>
              <a:t>Scalability analysis for </a:t>
            </a:r>
            <a:r>
              <a:rPr lang="en-US" dirty="0" smtClean="0"/>
              <a:t>parallel implementations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913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80" y="188640"/>
            <a:ext cx="9083940" cy="561975"/>
          </a:xfrm>
        </p:spPr>
        <p:txBody>
          <a:bodyPr/>
          <a:lstStyle/>
          <a:p>
            <a:r>
              <a:rPr lang="en-US" dirty="0"/>
              <a:t>Cyclic reduction method</a:t>
            </a:r>
            <a:r>
              <a:rPr lang="ru-RU" dirty="0" smtClean="0"/>
              <a:t>. </a:t>
            </a:r>
            <a:r>
              <a:rPr lang="en-US" dirty="0" smtClean="0"/>
              <a:t>Forward phase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variables elimination scheme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=8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is</a:t>
                </a:r>
                <a:endParaRPr lang="ru-RU" i="1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422" y="2071678"/>
            <a:ext cx="770523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728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/>
              <a:t>Forward </a:t>
            </a:r>
            <a:r>
              <a:rPr lang="en-US" dirty="0" smtClean="0"/>
              <a:t>phase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Three equations at the first method iteration are</a:t>
                </a:r>
                <a:endParaRPr lang="ru-RU" dirty="0" smtClean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, </m:t>
                            </m:r>
                          </m:e>
                          <m:e>
                            <m:r>
                              <a:rPr lang="ru-RU" sz="2000" i="1">
                                <a:latin typeface="Cambria Math"/>
                              </a:rPr>
                              <m:t>𝑎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+2</m:t>
                                </m:r>
                              </m:sub>
                            </m:sSub>
                            <m:r>
                              <a:rPr lang="ru-RU" sz="2000" i="1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ru-RU" sz="2000" i="1">
                                    <a:latin typeface="Cambria Math"/>
                                  </a:rPr>
                                  <m:t>+1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r>
                  <a:rPr lang="en-US" sz="2000" dirty="0" smtClean="0"/>
                  <a:t>where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  </m:t>
                    </m:r>
                    <m:r>
                      <a:rPr lang="en-US" sz="2000" i="1">
                        <a:latin typeface="Cambria Math"/>
                      </a:rPr>
                      <m:t>𝑖</m:t>
                    </m:r>
                    <m:r>
                      <a:rPr lang="ru-RU" sz="2000" i="1">
                        <a:latin typeface="Cambria Math"/>
                      </a:rPr>
                      <m:t>=2,4,6,…</m:t>
                    </m:r>
                    <m:r>
                      <a:rPr lang="en-US" sz="2000" i="1">
                        <a:latin typeface="Cambria Math"/>
                      </a:rPr>
                      <m:t>𝑁</m:t>
                    </m:r>
                    <m:r>
                      <a:rPr lang="ru-RU" sz="2000" i="1">
                        <a:latin typeface="Cambria Math"/>
                      </a:rPr>
                      <m:t>−2</m:t>
                    </m:r>
                  </m:oMath>
                </a14:m>
                <a:r>
                  <a:rPr lang="ru-RU" sz="2000" dirty="0"/>
                  <a:t>	</a:t>
                </a:r>
                <a:r>
                  <a:rPr lang="ru-RU" sz="2000" dirty="0" smtClean="0"/>
                  <a:t>	(</a:t>
                </a:r>
                <a:r>
                  <a:rPr lang="ru-RU" sz="2000" dirty="0"/>
                  <a:t>5</a:t>
                </a:r>
                <a:r>
                  <a:rPr lang="ru-RU" sz="2000" dirty="0" smtClean="0"/>
                  <a:t>)</a:t>
                </a:r>
                <a:endParaRPr lang="ru-RU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are the variables with odd indices</a:t>
                </a:r>
                <a:r>
                  <a:rPr lang="ru-RU" dirty="0" smtClean="0"/>
                  <a:t>.</a:t>
                </a:r>
              </a:p>
              <a:p>
                <a:r>
                  <a:rPr lang="en-US" dirty="0" smtClean="0"/>
                  <a:t>Express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dirty="0" smtClean="0"/>
                  <a:t> </a:t>
                </a:r>
                <a:r>
                  <a:rPr lang="en-US" dirty="0" smtClean="0"/>
                  <a:t>from the first equation of the system and substitute to the second one</a:t>
                </a:r>
                <a:r>
                  <a:rPr lang="ru-RU" dirty="0" smtClean="0"/>
                  <a:t>: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r>
                          <a:rPr lang="en-US" sz="2000" i="1">
                            <a:latin typeface="Cambria Math"/>
                          </a:rPr>
                          <m:t>𝑎𝑐</m:t>
                        </m:r>
                      </m:e>
                    </m:d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en-US" sz="2000" i="1">
                        <a:latin typeface="Cambria Math"/>
                      </a:rPr>
                      <m:t>𝑏𝑐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𝑏𝑓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r>
                      <a:rPr lang="en-US" sz="2000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sz="2000" dirty="0"/>
                  <a:t>	           </a:t>
                </a:r>
                <a:r>
                  <a:rPr lang="ru-RU" sz="2000" dirty="0" smtClean="0"/>
                  <a:t>(</a:t>
                </a:r>
                <a:r>
                  <a:rPr lang="ru-RU" sz="2000" dirty="0"/>
                  <a:t>6</a:t>
                </a:r>
                <a:r>
                  <a:rPr lang="ru-RU" sz="2000" dirty="0" smtClean="0"/>
                  <a:t>)</a:t>
                </a:r>
              </a:p>
              <a:p>
                <a:r>
                  <a:rPr lang="en-US" dirty="0" smtClean="0"/>
                  <a:t>Multiply the third equation by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ru-RU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ru-RU" dirty="0" smtClean="0"/>
                  <a:t> 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𝑎𝑐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r>
                      <a:rPr lang="ru-RU" sz="2000" i="1">
                        <a:latin typeface="Cambria Math"/>
                      </a:rPr>
                      <m:t>𝑏𝑐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𝑐𝑓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sub>
                    </m:sSub>
                  </m:oMath>
                </a14:m>
                <a:r>
                  <a:rPr lang="ru-RU" sz="2000" dirty="0"/>
                  <a:t>			</a:t>
                </a:r>
                <a:r>
                  <a:rPr lang="ru-RU" sz="2000" dirty="0" smtClean="0"/>
                  <a:t>(</a:t>
                </a:r>
                <a:r>
                  <a:rPr lang="ru-RU" sz="2000" dirty="0"/>
                  <a:t>7</a:t>
                </a:r>
                <a:r>
                  <a:rPr lang="ru-RU" sz="2000" dirty="0" smtClean="0"/>
                  <a:t>)</a:t>
                </a:r>
                <a:endParaRPr lang="en-US" sz="2000" dirty="0" smtClean="0"/>
              </a:p>
              <a:p>
                <a:r>
                  <a:rPr lang="en-US" dirty="0" smtClean="0"/>
                  <a:t>Subtract the equation (7) from </a:t>
                </a:r>
                <a:r>
                  <a:rPr lang="ru-RU" dirty="0" smtClean="0"/>
                  <a:t>(</a:t>
                </a:r>
                <a:r>
                  <a:rPr lang="ru-RU" dirty="0"/>
                  <a:t>6</a:t>
                </a:r>
                <a:r>
                  <a:rPr lang="ru-RU" dirty="0" smtClean="0"/>
                  <a:t>):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−2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d>
                      <m:dPr>
                        <m:ctrlPr>
                          <a:rPr lang="ru-RU" sz="2000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ru-RU" sz="2000" i="1">
                            <a:latin typeface="Cambria Math"/>
                          </a:rPr>
                          <m:t>−2</m:t>
                        </m:r>
                        <m:r>
                          <a:rPr lang="ru-RU" sz="2000" i="1">
                            <a:latin typeface="Cambria Math"/>
                          </a:rPr>
                          <m:t>𝑎𝑐</m:t>
                        </m:r>
                      </m:e>
                    </m:d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+2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r>
                      <a:rPr lang="ru-RU" sz="2000" i="1">
                        <a:latin typeface="Cambria Math"/>
                      </a:rPr>
                      <m:t>𝑏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r>
                      <a:rPr lang="ru-RU" sz="2000" i="1">
                        <a:latin typeface="Cambria Math"/>
                      </a:rPr>
                      <m:t>𝑐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r>
                      <a:rPr lang="ru-RU" sz="2000" i="1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ru-RU" sz="2000" dirty="0"/>
                  <a:t>	</a:t>
                </a:r>
                <a:r>
                  <a:rPr lang="ru-RU" sz="2000" dirty="0" smtClean="0"/>
                  <a:t>  (</a:t>
                </a:r>
                <a:r>
                  <a:rPr lang="ru-RU" sz="2000" dirty="0"/>
                  <a:t>8</a:t>
                </a:r>
                <a:r>
                  <a:rPr lang="ru-RU" sz="2000" dirty="0" smtClean="0"/>
                  <a:t>)</a:t>
                </a:r>
                <a:endParaRPr lang="ru-RU" sz="2000" dirty="0"/>
              </a:p>
              <a:p>
                <a:pPr marL="0" indent="0">
                  <a:buNone/>
                </a:pPr>
                <a:endParaRPr lang="ru-RU" dirty="0" smtClean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6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329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/>
              <a:t>Forward </a:t>
            </a:r>
            <a:r>
              <a:rPr lang="en-US" dirty="0" smtClean="0"/>
              <a:t>phase </a:t>
            </a:r>
            <a:r>
              <a:rPr lang="ru-RU" dirty="0" smtClean="0"/>
              <a:t>(3)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Divide both parts of the equation </a:t>
                </a:r>
                <a:r>
                  <a:rPr lang="ru-RU" dirty="0" smtClean="0"/>
                  <a:t>(</a:t>
                </a:r>
                <a:r>
                  <a:rPr lang="ru-RU" dirty="0"/>
                  <a:t>8</a:t>
                </a:r>
                <a:r>
                  <a:rPr lang="ru-RU" dirty="0" smtClean="0"/>
                  <a:t>) </a:t>
                </a:r>
                <a:r>
                  <a:rPr lang="en-US" dirty="0" smtClean="0"/>
                  <a:t>by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r>
                  <a:rPr lang="ru-RU" i="1" dirty="0" smtClean="0"/>
                  <a:t>.</a:t>
                </a:r>
                <a:r>
                  <a:rPr lang="ru-RU" dirty="0" smtClean="0"/>
                  <a:t> </a:t>
                </a:r>
                <a:r>
                  <a:rPr lang="en-US" dirty="0" smtClean="0"/>
                  <a:t>Denote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r>
                  <a:rPr lang="ru-RU" dirty="0" smtClean="0"/>
                  <a:t>. </a:t>
                </a:r>
                <a:r>
                  <a:rPr lang="en-US" dirty="0" smtClean="0"/>
                  <a:t>As a result, obtain the system</a:t>
                </a: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𝛼</m:t>
                      </m:r>
                      <m:r>
                        <a:rPr lang="ru-RU" i="1">
                          <a:latin typeface="Cambria Math"/>
                        </a:rPr>
                        <m:t>𝑎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−2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  <m:r>
                            <a:rPr lang="en-US" i="1">
                              <a:latin typeface="Cambria Math"/>
                            </a:rPr>
                            <m:t>𝛼</m:t>
                          </m:r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</m:d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𝛽</m:t>
                      </m:r>
                      <m:r>
                        <a:rPr lang="en-US" i="1">
                          <a:latin typeface="Cambria Math"/>
                        </a:rPr>
                        <m:t>𝑐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+2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r>
                        <a:rPr lang="en-US" i="1">
                          <a:latin typeface="Cambria Math"/>
                        </a:rPr>
                        <m:t>𝛼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𝛽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𝑖</m:t>
                          </m:r>
                          <m:r>
                            <a:rPr lang="en-US" i="1">
                              <a:latin typeface="Cambria Math"/>
                            </a:rPr>
                            <m:t>+1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, </m:t>
                      </m:r>
                    </m:oMath>
                  </m:oMathPara>
                </a14:m>
                <a:endParaRPr lang="ru-RU" dirty="0"/>
              </a:p>
              <a:p>
                <a:pPr marL="0" indent="0" algn="r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=2, 4, 6, …, </m:t>
                    </m:r>
                    <m:r>
                      <a:rPr lang="en-US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−2.</m:t>
                    </m:r>
                  </m:oMath>
                </a14:m>
                <a:r>
                  <a:rPr lang="ru-RU" dirty="0"/>
                  <a:t> 	</a:t>
                </a:r>
                <a:r>
                  <a:rPr lang="en-US" dirty="0" smtClean="0"/>
                  <a:t>				      </a:t>
                </a:r>
                <a:r>
                  <a:rPr lang="ru-RU" dirty="0" smtClean="0"/>
                  <a:t>(</a:t>
                </a:r>
                <a:r>
                  <a:rPr lang="ru-RU" dirty="0"/>
                  <a:t>9</a:t>
                </a:r>
                <a:r>
                  <a:rPr lang="ru-RU" dirty="0" smtClean="0"/>
                  <a:t>)</a:t>
                </a:r>
              </a:p>
              <a:p>
                <a:r>
                  <a:rPr lang="en-US" dirty="0" smtClean="0"/>
                  <a:t>The obtained system has a structure similar to the structure of the </a:t>
                </a:r>
                <a:r>
                  <a:rPr lang="en-US" dirty="0"/>
                  <a:t>original system, but </a:t>
                </a:r>
                <a:r>
                  <a:rPr lang="en-US" dirty="0" smtClean="0"/>
                  <a:t>of </a:t>
                </a:r>
                <a:r>
                  <a:rPr lang="en-US" dirty="0"/>
                  <a:t>the smaller </a:t>
                </a:r>
                <a:r>
                  <a:rPr lang="en-US" dirty="0" smtClean="0"/>
                  <a:t>dimension</a:t>
                </a:r>
                <a:r>
                  <a:rPr lang="ru-RU" dirty="0" smtClean="0"/>
                  <a:t>.</a:t>
                </a:r>
              </a:p>
              <a:p>
                <a:r>
                  <a:rPr lang="en-US" dirty="0" smtClean="0"/>
                  <a:t>Number the unknowns in the system and eliminate the variables with odd numbers according to the stated scheme.</a:t>
                </a:r>
                <a:endParaRPr lang="ru-RU" dirty="0" smtClean="0"/>
              </a:p>
              <a:p>
                <a:r>
                  <a:rPr lang="en-US" dirty="0"/>
                  <a:t>Continue the </a:t>
                </a:r>
                <a:r>
                  <a:rPr lang="en-US" dirty="0" smtClean="0"/>
                  <a:t>variables elimination process until only one equation is left.</a:t>
                </a:r>
                <a:endParaRPr lang="ru-RU" dirty="0" smtClean="0"/>
              </a:p>
              <a:p>
                <a:endParaRPr lang="en-US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5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6191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0513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/>
              <a:t>Forward phase </a:t>
            </a:r>
            <a:r>
              <a:rPr lang="ru-RU" dirty="0" smtClean="0"/>
              <a:t>(4)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formulas for calculating the coefficients during the forward phase are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𝑎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</m:t>
                        </m:r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</m:t>
                        </m:r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/>
                  <a:t>	</a:t>
                </a:r>
                <a:endParaRPr lang="ru-RU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+2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=−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	</a:t>
                </a:r>
                <a:r>
                  <a:rPr lang="ru-RU" dirty="0" smtClean="0"/>
                  <a:t>(10)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 smtClean="0"/>
                  <a:t>where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 </m:t>
                        </m:r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+2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  </m:t>
                        </m:r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=−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	</a:t>
                </a:r>
                <a:r>
                  <a:rPr lang="ru-RU" dirty="0" smtClean="0"/>
                  <a:t>(11)</a:t>
                </a: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where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 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0, 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bar>
                  </m:oMath>
                </a14:m>
                <a:r>
                  <a:rPr lang="ru-RU" dirty="0"/>
                  <a:t>.</a:t>
                </a:r>
              </a:p>
              <a:p>
                <a:pPr marL="0" indent="0" algn="r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 r="-10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204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/>
              <a:t>Forward phase </a:t>
            </a:r>
            <a:r>
              <a:rPr lang="ru-RU" dirty="0" smtClean="0"/>
              <a:t>(5)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recalculation formulas for the right-hand sides are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0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=2, 4, 6…</m:t>
                    </m:r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−2</m:t>
                    </m:r>
                  </m:oMath>
                </a14:m>
                <a:r>
                  <a:rPr lang="ru-RU" dirty="0"/>
                  <a:t>, 	</a:t>
                </a:r>
              </a:p>
              <a:p>
                <a:pPr marL="0" indent="0">
                  <a:buNone/>
                </a:pP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−2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+2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=4,8…</m:t>
                    </m:r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−4, </m:t>
                    </m:r>
                  </m:oMath>
                </a14:m>
                <a:r>
                  <a:rPr lang="ru-RU" dirty="0"/>
                  <a:t>	</a:t>
                </a:r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.</m:t>
                    </m:r>
                  </m:oMath>
                </a14:m>
                <a:endParaRPr lang="ru-RU" dirty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  <m:r>
                              <a:rPr lang="ru-RU" i="1">
                                <a:latin typeface="Cambria Math"/>
                              </a:rPr>
                              <m:t>+1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𝛼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sup>
                        </m:sSup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𝑖</m:t>
                        </m:r>
                        <m:r>
                          <a:rPr lang="ru-RU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sup>
                        </m:sSup>
                      </m:sub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ru-RU" i="1">
                        <a:latin typeface="Cambria Math"/>
                      </a:rPr>
                      <m:t>,  </m:t>
                    </m:r>
                    <m:r>
                      <a:rPr lang="ru-RU" i="1">
                        <a:latin typeface="Cambria Math"/>
                      </a:rPr>
                      <m:t>𝑖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𝑗</m:t>
                        </m:r>
                        <m:r>
                          <a:rPr lang="ru-RU" i="1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…</m:t>
                    </m:r>
                    <m:r>
                      <a:rPr lang="ru-RU" i="1">
                        <a:latin typeface="Cambria Math"/>
                      </a:rPr>
                      <m:t>𝑁</m:t>
                    </m:r>
                    <m:r>
                      <a:rPr lang="ru-RU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𝑗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	</a:t>
                </a:r>
                <a:r>
                  <a:rPr lang="ru-RU" dirty="0" smtClean="0"/>
                  <a:t>(</a:t>
                </a:r>
                <a:r>
                  <a:rPr lang="en-US" dirty="0" smtClean="0"/>
                  <a:t>12</a:t>
                </a:r>
                <a:r>
                  <a:rPr lang="ru-RU" dirty="0" smtClean="0"/>
                  <a:t>)</a:t>
                </a:r>
                <a:endParaRPr lang="ru-RU" dirty="0"/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𝛼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ru-RU" i="1">
                        <a:latin typeface="Cambria Math"/>
                      </a:rPr>
                      <m:t>𝛽</m:t>
                    </m:r>
                    <m:r>
                      <a:rPr lang="ru-RU" i="1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i="1">
                                    <a:latin typeface="Cambria Math"/>
                                  </a:rPr>
                                  <m:t>𝑗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bar>
                      <m:barPr>
                        <m:pos m:val="top"/>
                        <m:ctrlPr>
                          <a:rPr lang="ru-RU" i="1">
                            <a:latin typeface="Cambria Math"/>
                          </a:rPr>
                        </m:ctrlPr>
                      </m:barPr>
                      <m:e>
                        <m:r>
                          <a:rPr lang="ru-RU" i="1">
                            <a:latin typeface="Cambria Math"/>
                          </a:rPr>
                          <m:t>0, 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e>
                    </m:bar>
                  </m:oMath>
                </a14:m>
                <a:r>
                  <a:rPr lang="ru-RU" dirty="0"/>
                  <a:t>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025" t="-859" r="-10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16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48" y="207963"/>
            <a:ext cx="9632552" cy="561975"/>
          </a:xfrm>
        </p:spPr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 smtClean="0"/>
              <a:t>Backward phase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At the last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𝑞</m:t>
                    </m:r>
                    <m:r>
                      <a:rPr lang="ru-RU" i="1">
                        <a:latin typeface="Cambria Math"/>
                      </a:rPr>
                      <m:t>−1)</m:t>
                    </m:r>
                  </m:oMath>
                </a14:m>
                <a:r>
                  <a:rPr lang="ru-RU" dirty="0"/>
                  <a:t>-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elimination iteration the only </a:t>
                </a:r>
                <a:r>
                  <a:rPr lang="en-US" dirty="0"/>
                  <a:t>one significant </a:t>
                </a:r>
                <a:r>
                  <a:rPr lang="en-US" dirty="0" smtClean="0"/>
                  <a:t>equation with two dummy variables is left</a:t>
                </a:r>
                <a:r>
                  <a:rPr lang="ru-RU" dirty="0" smtClean="0"/>
                  <a:t>:</a:t>
                </a:r>
                <a:endParaRPr lang="en-US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i="1">
                        <a:latin typeface="Cambria Math"/>
                      </a:rPr>
                      <m:t>=0</m:t>
                    </m:r>
                  </m:oMath>
                </a14:m>
                <a:r>
                  <a:rPr lang="ru-RU" dirty="0"/>
                  <a:t>	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en-US" i="1">
                            <a:latin typeface="Cambria Math"/>
                          </a:rPr>
                          <m:t>−2)</m:t>
                        </m:r>
                      </m:sup>
                    </m:sSup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en-US" i="1">
                            <a:latin typeface="Cambria Math"/>
                          </a:rPr>
                          <m:t>−2)</m:t>
                        </m:r>
                      </m:sup>
                    </m:sSup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𝑐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en-US" i="1">
                            <a:latin typeface="Cambria Math"/>
                          </a:rPr>
                          <m:t>−2)</m:t>
                        </m:r>
                      </m:sup>
                    </m:sSup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𝑁</m:t>
                        </m:r>
                        <m:r>
                          <a:rPr lang="en-US" i="1">
                            <a:latin typeface="Cambria Math"/>
                          </a:rPr>
                          <m:t>/2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(</m:t>
                        </m:r>
                        <m:r>
                          <a:rPr lang="en-US" i="1">
                            <a:latin typeface="Cambria Math"/>
                          </a:rPr>
                          <m:t>𝑞</m:t>
                        </m:r>
                        <m:r>
                          <a:rPr lang="en-US" i="1">
                            <a:latin typeface="Cambria Math"/>
                          </a:rPr>
                          <m:t>−2)</m:t>
                        </m:r>
                      </m:sup>
                    </m:sSubSup>
                  </m:oMath>
                </a14:m>
                <a:r>
                  <a:rPr lang="ru-RU" dirty="0"/>
                  <a:t>	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dirty="0" smtClean="0"/>
              </a:p>
              <a:p>
                <a:r>
                  <a:rPr lang="en-US" dirty="0" smtClean="0"/>
                  <a:t>Solve the significant equation relative to the variable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/>
                          </a:rPr>
                          <m:t>𝑁</m:t>
                        </m:r>
                        <m:r>
                          <a:rPr lang="ru-RU" i="1">
                            <a:latin typeface="Cambria Math"/>
                          </a:rPr>
                          <m:t>/2</m:t>
                        </m:r>
                      </m:sub>
                    </m:sSub>
                  </m:oMath>
                </a14:m>
                <a:r>
                  <a:rPr lang="ru-RU" dirty="0" smtClean="0"/>
                  <a:t>:</a:t>
                </a:r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𝑁</m:t>
                          </m:r>
                          <m:r>
                            <a:rPr lang="ru-RU" i="1">
                              <a:latin typeface="Cambria Math"/>
                            </a:rPr>
                            <m:t>/2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/2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−2)</m:t>
                              </m:r>
                            </m:sup>
                          </m:sSubSup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−2)</m:t>
                              </m:r>
                            </m:sup>
                          </m:sSup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−2)</m:t>
                              </m:r>
                            </m:sup>
                          </m:sSup>
                          <m:sSub>
                            <m:sSub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𝑁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−2)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0" y="6191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0" y="8572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402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448" y="207963"/>
            <a:ext cx="9632552" cy="561975"/>
          </a:xfrm>
        </p:spPr>
        <p:txBody>
          <a:bodyPr/>
          <a:lstStyle/>
          <a:p>
            <a:r>
              <a:rPr lang="en-US" dirty="0"/>
              <a:t>Cyclic reduction method</a:t>
            </a:r>
            <a:r>
              <a:rPr lang="ru-RU" dirty="0"/>
              <a:t>. </a:t>
            </a:r>
            <a:r>
              <a:rPr lang="en-US" dirty="0"/>
              <a:t>Backward </a:t>
            </a:r>
            <a:r>
              <a:rPr lang="en-US" dirty="0" smtClean="0"/>
              <a:t>phase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the backward </a:t>
                </a:r>
                <a:r>
                  <a:rPr lang="en-US" dirty="0"/>
                  <a:t>reduction phase</a:t>
                </a:r>
                <a:r>
                  <a:rPr lang="ru-RU" dirty="0" smtClean="0"/>
                  <a:t>:</a:t>
                </a:r>
                <a:endParaRPr lang="en-US" dirty="0" smtClean="0"/>
              </a:p>
              <a:p>
                <a:pPr marL="0" indent="0" algn="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e>
                        </m:d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sup>
                        </m:sSup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e>
                        </m:d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𝑐</m:t>
                        </m:r>
                      </m:e>
                      <m:sup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e>
                        </m:d>
                      </m:sup>
                    </m:sSup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  <m:r>
                          <a:rPr lang="ru-RU" sz="2000" i="1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sup>
                        </m:sSup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ru-RU" sz="2000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</m:sub>
                      <m:sup>
                        <m:d>
                          <m:d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𝑙</m:t>
                            </m:r>
                          </m:e>
                        </m:d>
                      </m:sup>
                    </m:sSubSup>
                  </m:oMath>
                </a14:m>
                <a:r>
                  <a:rPr lang="en-US" sz="2000" dirty="0" smtClean="0"/>
                  <a:t>	</a:t>
                </a:r>
                <a:r>
                  <a:rPr lang="ru-RU" sz="2000" dirty="0"/>
                  <a:t>	</a:t>
                </a:r>
                <a:r>
                  <a:rPr lang="en-US" sz="2000" dirty="0" smtClean="0"/>
                  <a:t>	</a:t>
                </a:r>
                <a:r>
                  <a:rPr lang="ru-RU" sz="2000" dirty="0" smtClean="0"/>
                  <a:t>(13)</a:t>
                </a:r>
                <a:endParaRPr lang="ru-RU" sz="20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>
                            <a:latin typeface="Cambria Math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d>
                              <m:d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sup>
                        </m:sSubSup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d>
                              <m:d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sup>
                        </m:sSup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𝑖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sup>
                            </m:sSup>
                          </m:sub>
                        </m:sSub>
                        <m:r>
                          <a:rPr lang="ru-RU" sz="2000" i="1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d>
                              <m:d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sup>
                        </m:sSup>
                        <m:sSub>
                          <m:sSub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𝑖</m:t>
                            </m:r>
                            <m:r>
                              <a:rPr lang="ru-RU" sz="2000" i="1"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sup>
                            </m:sSup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ru-RU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e>
                          <m:sup>
                            <m:d>
                              <m:dPr>
                                <m:ctrlPr>
                                  <a:rPr lang="ru-RU" sz="20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ru-RU" sz="2000" i="1">
                                    <a:latin typeface="Cambria Math"/>
                                  </a:rPr>
                                  <m:t>𝑙</m:t>
                                </m:r>
                              </m:e>
                            </m:d>
                          </m:sup>
                        </m:sSup>
                      </m:den>
                    </m:f>
                    <m:r>
                      <a:rPr lang="ru-RU" sz="2000" i="1">
                        <a:latin typeface="Cambria Math"/>
                      </a:rPr>
                      <m:t>, </m:t>
                    </m:r>
                    <m:r>
                      <a:rPr lang="ru-RU" sz="2000" i="1">
                        <a:latin typeface="Cambria Math"/>
                      </a:rPr>
                      <m:t>𝑖</m:t>
                    </m:r>
                    <m:r>
                      <a:rPr lang="ru-RU" sz="2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𝑙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𝑙</m:t>
                        </m:r>
                        <m:r>
                          <a:rPr lang="ru-RU" sz="2000" i="1">
                            <a:latin typeface="Cambria Math"/>
                          </a:rPr>
                          <m:t>+1</m:t>
                        </m:r>
                      </m:sup>
                    </m:sSup>
                    <m:r>
                      <a:rPr lang="ru-RU" sz="2000" i="1">
                        <a:latin typeface="Cambria Math"/>
                      </a:rPr>
                      <m:t>…</m:t>
                    </m:r>
                    <m:r>
                      <a:rPr lang="ru-RU" sz="2000" i="1">
                        <a:latin typeface="Cambria Math"/>
                      </a:rPr>
                      <m:t>𝑁</m:t>
                    </m:r>
                    <m:r>
                      <a:rPr lang="ru-RU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0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ru-RU" sz="2000" i="1">
                            <a:latin typeface="Cambria Math"/>
                          </a:rPr>
                          <m:t>𝑙</m:t>
                        </m:r>
                      </m:sup>
                    </m:sSup>
                  </m:oMath>
                </a14:m>
                <a:r>
                  <a:rPr lang="ru-RU" sz="2000" dirty="0"/>
                  <a:t>	</a:t>
                </a:r>
                <a:endParaRPr lang="ru-RU" sz="2000" dirty="0" smtClean="0"/>
              </a:p>
              <a:p>
                <a:r>
                  <a:rPr lang="en-US" dirty="0" smtClean="0"/>
                  <a:t>The variables restoration scheme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=8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is</a:t>
                </a:r>
                <a:endParaRPr lang="ru-RU" i="1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6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5414" y="3356992"/>
            <a:ext cx="690933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691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Sweep method software implementation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6860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/>
              <a:t>opening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b="1" dirty="0" smtClean="0"/>
              <a:t>Solution</a:t>
            </a:r>
            <a:r>
              <a:rPr lang="ru-RU" dirty="0" smtClean="0"/>
              <a:t> </a:t>
            </a:r>
            <a:r>
              <a:rPr lang="en-US" b="1" dirty="0" err="1" smtClean="0"/>
              <a:t>SweepAndReduction</a:t>
            </a:r>
            <a:r>
              <a:rPr lang="ru-RU" dirty="0" smtClean="0"/>
              <a:t>,</a:t>
            </a:r>
            <a:r>
              <a:rPr lang="en-US" dirty="0" smtClean="0"/>
              <a:t> and the project </a:t>
            </a:r>
            <a:r>
              <a:rPr lang="ru-RU" b="1" dirty="0" smtClean="0"/>
              <a:t>01_Sweep</a:t>
            </a:r>
            <a:r>
              <a:rPr lang="en-US" b="1" dirty="0" smtClean="0"/>
              <a:t> </a:t>
            </a:r>
            <a:r>
              <a:rPr lang="en-US" dirty="0" smtClean="0"/>
              <a:t>in the solution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project contains the source code files </a:t>
            </a:r>
            <a:r>
              <a:rPr lang="en-US" b="1" dirty="0" err="1" smtClean="0"/>
              <a:t>DiffEquation</a:t>
            </a:r>
            <a:r>
              <a:rPr lang="ru-RU" b="1" dirty="0"/>
              <a:t>.</a:t>
            </a:r>
            <a:r>
              <a:rPr lang="en-US" b="1" dirty="0" err="1"/>
              <a:t>cpp</a:t>
            </a:r>
            <a:r>
              <a:rPr lang="ru-RU" dirty="0"/>
              <a:t>, </a:t>
            </a:r>
            <a:r>
              <a:rPr lang="ru-RU" b="1" dirty="0" smtClean="0"/>
              <a:t>main.cpp</a:t>
            </a:r>
            <a:r>
              <a:rPr lang="ru-RU" dirty="0" smtClean="0"/>
              <a:t> </a:t>
            </a:r>
            <a:r>
              <a:rPr lang="en-US" dirty="0" smtClean="0"/>
              <a:t>and also the header file </a:t>
            </a:r>
            <a:r>
              <a:rPr lang="en-US" b="1" dirty="0" err="1" smtClean="0"/>
              <a:t>DiffEquation</a:t>
            </a:r>
            <a:r>
              <a:rPr lang="ru-RU" b="1" dirty="0"/>
              <a:t>.</a:t>
            </a:r>
            <a:r>
              <a:rPr lang="en-US" b="1" dirty="0"/>
              <a:t>h</a:t>
            </a:r>
            <a:r>
              <a:rPr lang="ru-RU" dirty="0"/>
              <a:t>. </a:t>
            </a:r>
            <a:endParaRPr lang="ru-RU" dirty="0" smtClean="0"/>
          </a:p>
          <a:p>
            <a:r>
              <a:rPr lang="en-US" dirty="0" smtClean="0"/>
              <a:t>Examine the given source code in the Visual Studio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48639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Sweep method implementation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sz="2000" b="1" dirty="0" smtClean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a_0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number on the subdiagonal</a:t>
                </a:r>
                <a:endParaRPr lang="ru-RU" sz="2000" b="1" dirty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a_1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number on the main diagonal</a:t>
                </a:r>
                <a:endParaRPr lang="ru-RU" sz="2000" b="1" dirty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a_2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number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on the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superdiagonal</a:t>
                </a: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 err="1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cb_next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right-hand side vector </a:t>
                </a: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x – solution vector</a:t>
                </a: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alpha – array of the coefficients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  <a:cs typeface="Courier New" pitchFamily="49" charset="0"/>
                      </a:rPr>
                      <m:t>𝜶</m:t>
                    </m:r>
                  </m:oMath>
                </a14:m>
                <a:endParaRPr lang="en-US" sz="2000" b="1" dirty="0" smtClean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beta –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array of the coefficients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  <a:cs typeface="Courier New" pitchFamily="49" charset="0"/>
                      </a:rPr>
                      <m:t>𝜷</m:t>
                    </m:r>
                  </m:oMath>
                </a14:m>
                <a:endParaRPr lang="ru-RU" sz="2000" b="1" dirty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 err="1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int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 err="1">
                    <a:latin typeface="Courier New" pitchFamily="49" charset="0"/>
                    <a:cs typeface="Courier New" pitchFamily="49" charset="0"/>
                  </a:rPr>
                  <a:t>sweepmethod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(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a_0,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a_1,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a_2,</a:t>
                </a:r>
                <a:endParaRPr lang="ru-RU" sz="20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              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</a:t>
                </a:r>
                <a:r>
                  <a:rPr lang="en-US" sz="2000" b="1" dirty="0" err="1">
                    <a:latin typeface="Courier New" pitchFamily="49" charset="0"/>
                    <a:cs typeface="Courier New" pitchFamily="49" charset="0"/>
                  </a:rPr>
                  <a:t>cb_next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, </a:t>
                </a:r>
                <a:r>
                  <a:rPr lang="en-US" sz="2000" b="1" dirty="0" err="1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int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J,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*x, </a:t>
                </a:r>
                <a:endParaRPr lang="ru-RU" sz="20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              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*alpha,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*beta)</a:t>
                </a:r>
                <a:endParaRPr lang="ru-RU" sz="20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endParaRPr lang="ru-RU" sz="2000" b="1" dirty="0" smtClean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6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367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Let us consider a linear algebraic equation system in the form of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𝐴𝑥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r>
                      <a:rPr lang="ru-RU" i="1">
                        <a:latin typeface="Cambria Math"/>
                      </a:rPr>
                      <m:t>𝑏</m:t>
                    </m:r>
                    <m:r>
                      <a:rPr lang="ru-RU" i="1">
                        <a:latin typeface="Cambria Math"/>
                      </a:rPr>
                      <m:t>,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where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𝐴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matrix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  <m:r>
                      <a:rPr lang="ru-RU" i="1">
                        <a:latin typeface="Cambria Math"/>
                      </a:rPr>
                      <m:t>×</m:t>
                    </m:r>
                    <m:r>
                      <a:rPr lang="ru-RU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/>
                  <a:t>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𝑏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known vector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𝑛</m:t>
                    </m:r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and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a vector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𝑚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i="1" dirty="0" smtClean="0"/>
              </a:p>
              <a:p>
                <a:r>
                  <a:rPr lang="en-US" dirty="0" smtClean="0"/>
                  <a:t>A </a:t>
                </a:r>
                <a:r>
                  <a:rPr lang="en-US" i="1" dirty="0" smtClean="0"/>
                  <a:t>solution </a:t>
                </a:r>
                <a:r>
                  <a:rPr lang="en-US" dirty="0" smtClean="0"/>
                  <a:t>of th</a:t>
                </a:r>
                <a:r>
                  <a:rPr lang="en-US" dirty="0"/>
                  <a:t>e</a:t>
                </a:r>
                <a:r>
                  <a:rPr lang="ru-RU" dirty="0" smtClean="0"/>
                  <a:t> </a:t>
                </a:r>
                <a:r>
                  <a:rPr lang="en-US" dirty="0" smtClean="0"/>
                  <a:t>described system is a </a:t>
                </a:r>
                <a:r>
                  <a:rPr lang="en-US" dirty="0"/>
                  <a:t>value of the vector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that makes all the equations </a:t>
                </a:r>
                <a:r>
                  <a:rPr lang="en-US" dirty="0"/>
                  <a:t>true at the same </a:t>
                </a:r>
                <a:r>
                  <a:rPr lang="en-US" dirty="0" smtClean="0"/>
                  <a:t>time</a:t>
                </a:r>
                <a:r>
                  <a:rPr lang="ru-RU" dirty="0" smtClean="0"/>
                  <a:t>. </a:t>
                </a:r>
              </a:p>
              <a:p>
                <a:endParaRPr lang="ru-RU" dirty="0" smtClean="0"/>
              </a:p>
              <a:p>
                <a:r>
                  <a:rPr lang="en-US" dirty="0" smtClean="0"/>
                  <a:t>A system is called </a:t>
                </a:r>
                <a:r>
                  <a:rPr lang="en-US" i="1" dirty="0" smtClean="0"/>
                  <a:t>consisted </a:t>
                </a:r>
                <a:r>
                  <a:rPr lang="en-US" dirty="0" smtClean="0"/>
                  <a:t>if it has at least one solution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0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29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compilation and </a:t>
            </a:r>
            <a:r>
              <a:rPr lang="en-US" dirty="0" smtClean="0">
                <a:solidFill>
                  <a:schemeClr val="tx1"/>
                </a:solidFill>
              </a:rPr>
              <a:t>application run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the software </a:t>
            </a:r>
            <a:r>
              <a:rPr lang="en-US" dirty="0"/>
              <a:t>implementation is </a:t>
            </a:r>
            <a:r>
              <a:rPr lang="en-US" dirty="0" smtClean="0"/>
              <a:t>developed, </a:t>
            </a:r>
            <a:r>
              <a:rPr lang="en-US" dirty="0"/>
              <a:t>it is necessary to build the project </a:t>
            </a:r>
            <a:r>
              <a:rPr lang="en-US" dirty="0" smtClean="0"/>
              <a:t>using </a:t>
            </a:r>
            <a:r>
              <a:rPr lang="en-US" dirty="0"/>
              <a:t>the command </a:t>
            </a:r>
            <a:r>
              <a:rPr lang="ru-RU" b="1" dirty="0" err="1" smtClean="0"/>
              <a:t>Build</a:t>
            </a:r>
            <a:r>
              <a:rPr lang="ru-RU" b="1" dirty="0" smtClean="0"/>
              <a:t>→</a:t>
            </a:r>
            <a:r>
              <a:rPr lang="en-US" b="1" dirty="0" smtClean="0"/>
              <a:t>Rebuild</a:t>
            </a:r>
            <a:r>
              <a:rPr lang="ru-RU" b="1" dirty="0" smtClean="0"/>
              <a:t> 01_</a:t>
            </a:r>
            <a:r>
              <a:rPr lang="en-US" b="1" dirty="0" smtClean="0"/>
              <a:t>Sweep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“hot key” </a:t>
            </a:r>
            <a:r>
              <a:rPr lang="en-US" dirty="0"/>
              <a:t>F7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en-US" dirty="0" smtClean="0"/>
              <a:t>The </a:t>
            </a:r>
            <a:r>
              <a:rPr lang="en-US" dirty="0"/>
              <a:t>application can be run </a:t>
            </a:r>
            <a:r>
              <a:rPr lang="en-US" dirty="0" smtClean="0"/>
              <a:t>either from </a:t>
            </a:r>
            <a:r>
              <a:rPr lang="en-US" dirty="0"/>
              <a:t>the command line </a:t>
            </a:r>
            <a:r>
              <a:rPr lang="en-US" dirty="0" smtClean="0"/>
              <a:t>passing the vertical grid dimension as a command line argument or from the VS setting the command line arguments </a:t>
            </a:r>
            <a:r>
              <a:rPr lang="en-US" b="1" dirty="0"/>
              <a:t>Configuration Properties </a:t>
            </a:r>
            <a:r>
              <a:rPr lang="ru-RU" b="1" dirty="0"/>
              <a:t>→ </a:t>
            </a:r>
            <a:r>
              <a:rPr lang="en-US" b="1" dirty="0"/>
              <a:t>Debugging</a:t>
            </a:r>
            <a:r>
              <a:rPr lang="ru-RU" b="1" dirty="0"/>
              <a:t>→</a:t>
            </a:r>
            <a:r>
              <a:rPr lang="en-US" b="1" dirty="0"/>
              <a:t>Command Arguments</a:t>
            </a:r>
            <a:r>
              <a:rPr lang="ru-RU" b="1" dirty="0"/>
              <a:t> </a:t>
            </a:r>
            <a:r>
              <a:rPr lang="en-US" dirty="0" smtClean="0"/>
              <a:t>in the tab </a:t>
            </a:r>
            <a:r>
              <a:rPr lang="ru-RU" b="1" dirty="0" err="1" smtClean="0"/>
              <a:t>Project</a:t>
            </a:r>
            <a:r>
              <a:rPr lang="ru-RU" b="1" dirty="0" smtClean="0"/>
              <a:t> </a:t>
            </a:r>
            <a:r>
              <a:rPr lang="ru-RU" b="1" dirty="0"/>
              <a:t>→ </a:t>
            </a:r>
            <a:r>
              <a:rPr lang="en-US" b="1" dirty="0" smtClean="0"/>
              <a:t>Properties</a:t>
            </a:r>
            <a:r>
              <a:rPr lang="en-US" dirty="0" smtClean="0"/>
              <a:t>.</a:t>
            </a:r>
            <a:r>
              <a:rPr lang="en-US" b="1" dirty="0" smtClean="0"/>
              <a:t> </a:t>
            </a:r>
            <a:endParaRPr lang="en-US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683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validation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CO price for all </a:t>
                </a:r>
                <a:r>
                  <a:rPr lang="en-US" dirty="0"/>
                  <a:t>stock </a:t>
                </a:r>
                <a:r>
                  <a:rPr lang="en-US" dirty="0" smtClean="0"/>
                  <a:t>price values at </a:t>
                </a:r>
                <a:r>
                  <a:rPr lang="en-US" dirty="0"/>
                  <a:t>the initial stage </a:t>
                </a:r>
                <a:r>
                  <a:rPr lang="en-US" dirty="0" smtClean="0"/>
                  <a:t>(for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a:rPr lang="ru-RU" b="1" i="1">
                        <a:latin typeface="Cambria Math"/>
                      </a:rPr>
                      <m:t>𝑱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𝟖</m:t>
                    </m:r>
                    <m:r>
                      <a:rPr lang="ru-RU" b="1" i="1">
                        <a:latin typeface="Cambria Math"/>
                      </a:rPr>
                      <m:t>,  </m:t>
                    </m:r>
                    <m:r>
                      <a:rPr lang="ru-RU" b="1" i="1">
                        <a:latin typeface="Cambria Math"/>
                      </a:rPr>
                      <m:t>𝒏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𝟓</m:t>
                    </m:r>
                    <m:r>
                      <a:rPr lang="ru-RU" b="1" i="1">
                        <a:latin typeface="Cambria Math"/>
                      </a:rPr>
                      <m:t>,  </m:t>
                    </m:r>
                    <m:r>
                      <a:rPr lang="ru-RU" b="1" i="1">
                        <a:latin typeface="Cambria Math"/>
                      </a:rPr>
                      <m:t>𝑴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𝟏𝟎𝟎</m:t>
                    </m:r>
                  </m:oMath>
                </a14:m>
                <a:r>
                  <a:rPr lang="en-US" dirty="0" smtClean="0"/>
                  <a:t>).</a:t>
                </a:r>
                <a:r>
                  <a:rPr lang="ru-RU" dirty="0" smtClean="0"/>
                  <a:t> </a:t>
                </a:r>
                <a:r>
                  <a:rPr lang="en-US" dirty="0" smtClean="0"/>
                  <a:t>The output file is </a:t>
                </a:r>
                <a:r>
                  <a:rPr lang="en-US" b="1" i="1" dirty="0" smtClean="0"/>
                  <a:t>cbprice.csv</a:t>
                </a:r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783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59176627"/>
              </p:ext>
            </p:extLst>
          </p:nvPr>
        </p:nvGraphicFramePr>
        <p:xfrm>
          <a:off x="881034" y="2492897"/>
          <a:ext cx="7816382" cy="3528389"/>
        </p:xfrm>
        <a:graphic>
          <a:graphicData uri="http://schemas.openxmlformats.org/drawingml/2006/table">
            <a:tbl>
              <a:tblPr/>
              <a:tblGrid>
                <a:gridCol w="3908191"/>
                <a:gridCol w="3908191"/>
              </a:tblGrid>
              <a:tr h="56243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Calibri"/>
                        </a:rPr>
                        <a:t>Assets (stock) price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Calibri"/>
                        </a:rPr>
                        <a:t>Compound option price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0.010000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107.500000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0.056234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95.413130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0.316228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95.116675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1.778279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97.063120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10.000000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168.915385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56.234133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937.235542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316.227766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5270.462767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1778.279410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29637.990167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1"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Calibri"/>
                        </a:rPr>
                        <a:t>10000.000000</a:t>
                      </a:r>
                      <a:endParaRPr lang="ru-RU" sz="28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</a:rPr>
                        <a:t>166672.666667</a:t>
                      </a:r>
                      <a:endParaRPr lang="ru-RU" sz="2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695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</a:t>
            </a:r>
            <a:r>
              <a:rPr lang="en-US" dirty="0" smtClean="0"/>
              <a:t>validation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optimal CO price value for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b="1" i="1">
                        <a:latin typeface="Cambria Math"/>
                      </a:rPr>
                      <m:t>𝑱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 smtClean="0">
                        <a:latin typeface="Cambria Math"/>
                      </a:rPr>
                      <m:t>𝟏𝟎𝟐𝟒</m:t>
                    </m:r>
                    <m:r>
                      <a:rPr lang="ru-RU" b="1" i="1">
                        <a:latin typeface="Cambria Math"/>
                      </a:rPr>
                      <m:t>,  </m:t>
                    </m:r>
                    <m:r>
                      <a:rPr lang="ru-RU" b="1" i="1">
                        <a:latin typeface="Cambria Math"/>
                      </a:rPr>
                      <m:t>𝒏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𝟓</m:t>
                    </m:r>
                    <m:r>
                      <a:rPr lang="ru-RU" b="1" i="1">
                        <a:latin typeface="Cambria Math"/>
                      </a:rPr>
                      <m:t>,  </m:t>
                    </m:r>
                    <m:r>
                      <a:rPr lang="ru-RU" b="1" i="1">
                        <a:latin typeface="Cambria Math"/>
                      </a:rPr>
                      <m:t>𝑴</m:t>
                    </m:r>
                    <m:r>
                      <a:rPr lang="ru-RU" b="1" i="1">
                        <a:latin typeface="Cambria Math"/>
                      </a:rPr>
                      <m:t>=</m:t>
                    </m:r>
                    <m:r>
                      <a:rPr lang="ru-RU" b="1" i="1">
                        <a:latin typeface="Cambria Math"/>
                      </a:rPr>
                      <m:t>𝟏𝟎𝟎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en-US" dirty="0"/>
                  <a:t>within the machine error </a:t>
                </a:r>
                <a:r>
                  <a:rPr lang="en-US" dirty="0" smtClean="0"/>
                  <a:t>must equal 1</a:t>
                </a:r>
                <a:r>
                  <a:rPr lang="ru-RU" dirty="0" smtClean="0"/>
                  <a:t>4.788423, 15.820447, 14.590242, 13.097473, 10.990454. </a:t>
                </a:r>
                <a:r>
                  <a:rPr lang="en-US" dirty="0" smtClean="0"/>
                  <a:t>The output file is </a:t>
                </a:r>
                <a:r>
                  <a:rPr lang="en-US" b="1" i="1" dirty="0" smtClean="0"/>
                  <a:t>stockprice.csv</a:t>
                </a:r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14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#2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Sequential implementation of the cyclic reduction method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16963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opening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the project </a:t>
            </a:r>
            <a:r>
              <a:rPr lang="ru-RU" b="1" dirty="0"/>
              <a:t>02_</a:t>
            </a:r>
            <a:r>
              <a:rPr lang="en-US" b="1" dirty="0" smtClean="0"/>
              <a:t>Cycle </a:t>
            </a:r>
            <a:r>
              <a:rPr lang="en-US" dirty="0" smtClean="0"/>
              <a:t>in the solution </a:t>
            </a:r>
            <a:r>
              <a:rPr lang="en-US" b="1" dirty="0" err="1" smtClean="0"/>
              <a:t>SweepAndReduction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project contains the files </a:t>
            </a:r>
            <a:r>
              <a:rPr lang="en-US" b="1" dirty="0" err="1"/>
              <a:t>CycleReduction</a:t>
            </a:r>
            <a:r>
              <a:rPr lang="ru-RU" b="1" dirty="0"/>
              <a:t>.</a:t>
            </a:r>
            <a:r>
              <a:rPr lang="en-US" b="1" dirty="0"/>
              <a:t>h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b="1" dirty="0" err="1"/>
              <a:t>CycleReduction</a:t>
            </a:r>
            <a:r>
              <a:rPr lang="ru-RU" b="1" dirty="0"/>
              <a:t>.</a:t>
            </a:r>
            <a:r>
              <a:rPr lang="en-US" b="1" dirty="0" err="1" smtClean="0"/>
              <a:t>cpp</a:t>
            </a:r>
            <a:r>
              <a:rPr lang="en-US" b="1" dirty="0" smtClean="0"/>
              <a:t> </a:t>
            </a:r>
            <a:r>
              <a:rPr lang="en-US" dirty="0" smtClean="0"/>
              <a:t>along with the files </a:t>
            </a:r>
            <a:r>
              <a:rPr lang="en-US" b="1" dirty="0" err="1" smtClean="0"/>
              <a:t>DiffEquation</a:t>
            </a:r>
            <a:r>
              <a:rPr lang="ru-RU" b="1" dirty="0" smtClean="0"/>
              <a:t>.</a:t>
            </a:r>
            <a:r>
              <a:rPr lang="en-US" b="1" dirty="0" err="1" smtClean="0"/>
              <a:t>cpp</a:t>
            </a:r>
            <a:r>
              <a:rPr lang="ru-RU" dirty="0" smtClean="0"/>
              <a:t>, </a:t>
            </a:r>
            <a:r>
              <a:rPr lang="en-US" b="1" dirty="0" err="1" smtClean="0"/>
              <a:t>DiffEquation</a:t>
            </a:r>
            <a:r>
              <a:rPr lang="ru-RU" b="1" dirty="0" smtClean="0"/>
              <a:t>.</a:t>
            </a:r>
            <a:r>
              <a:rPr lang="en-US" b="1" dirty="0" smtClean="0"/>
              <a:t>h</a:t>
            </a:r>
            <a:r>
              <a:rPr lang="ru-RU" dirty="0" smtClean="0"/>
              <a:t>, </a:t>
            </a:r>
            <a:r>
              <a:rPr lang="en-US" b="1" dirty="0" smtClean="0"/>
              <a:t>main</a:t>
            </a:r>
            <a:r>
              <a:rPr lang="ru-RU" b="1" dirty="0" smtClean="0"/>
              <a:t>.</a:t>
            </a:r>
            <a:r>
              <a:rPr lang="en-US" b="1" dirty="0" err="1" smtClean="0"/>
              <a:t>cpp</a:t>
            </a:r>
            <a:r>
              <a:rPr lang="ru-RU" dirty="0" smtClean="0"/>
              <a:t>. </a:t>
            </a:r>
            <a:r>
              <a:rPr lang="en-US" dirty="0" smtClean="0"/>
              <a:t>The cyclic reduction method will be declared and defined in these files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69344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Cyclic reduction method pseudocode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forward phase of the cyclic reduction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1.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[0] ←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_0;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2. b[0] ← a_1;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3. c[0] ← a_2;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4. f[0] ← 0;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5. f[n] ← 0;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6. x[0] ← 0;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7. x[n] ← 0;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8. start ← 2;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9.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← n;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10.step ← 1;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continued on next slide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435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 </a:t>
            </a:r>
            <a:r>
              <a:rPr lang="en-US" dirty="0" smtClean="0"/>
              <a:t>pseudocode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11.for j = 0 to q - 1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12.	 alpha ← -a[j] / b[j];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13.    beta  ← -c[j] / b[j];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14.    a[j + 1] ← alpha * a[j];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15.    b[j + 1] ← b[j] + 2 * alpha * c[j];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16.    c[j + 1] ← beta * c[j];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17.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←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- 1) / 2;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18.    for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0 to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19.        k ← start *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20.        f[k] ← alpha*f[k-step] + f[k] 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                    + beta*f[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k+step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21.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start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← 2 *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start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22.   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step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 ← 2 *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step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0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 </a:t>
            </a:r>
            <a:r>
              <a:rPr lang="en-US" dirty="0" smtClean="0"/>
              <a:t>pseudocode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backward phase of the cyclic reduction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23.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start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←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/ 2;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24.step  ← start;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25.elementsNum ← 1;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26.for j = q – 1 to 0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27.    alpha ← -a[j] / b[j];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28.    beta  ← -c[j] / b[j];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29.    for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0 to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30.        k ← start * (2 *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31.        x[k] ← f[k]/b[j] + alpha * x[k-step] + 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                     beta * x[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k+step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32.    start ← start / 2;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33.    step ← start;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34.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←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 2;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851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Cyclic reduction method </a:t>
            </a:r>
            <a:r>
              <a:rPr lang="en-US" dirty="0" smtClean="0"/>
              <a:t>implementation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88504" y="1196752"/>
                <a:ext cx="8915400" cy="496887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x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vector storing the system solution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_0,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_1,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_2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coefficients on the subdiagonal, 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			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main diagonal and the superdiagonal</a:t>
                </a:r>
                <a:r>
                  <a:rPr lang="ru-RU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			 correspondingly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,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b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,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c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arrays of the updated diagonal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elements </a:t>
                </a:r>
                <a:endParaRPr lang="en-US" sz="2000" b="1" dirty="0" smtClean="0">
                  <a:solidFill>
                    <a:srgbClr val="009900"/>
                  </a:solidFill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		 at every step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of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variables elimination </a:t>
                </a:r>
                <a:b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		 (used when restoring the solution)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f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right-hand equation system side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n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index of the last system variable</a:t>
                </a:r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// </a:t>
                </a:r>
                <a:r>
                  <a:rPr lang="en-US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q</a:t>
                </a:r>
                <a:r>
                  <a:rPr lang="ru-RU" sz="2000" b="1" dirty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 – </a:t>
                </a:r>
                <a:r>
                  <a:rPr lang="en-US" sz="2000" b="1" dirty="0" smtClean="0">
                    <a:solidFill>
                      <a:srgbClr val="009900"/>
                    </a:solidFill>
                    <a:latin typeface="Courier New" pitchFamily="49" charset="0"/>
                    <a:cs typeface="Courier New" pitchFamily="49" charset="0"/>
                  </a:rPr>
                  <a:t>power of two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srgbClr val="009900"/>
                        </a:solidFill>
                        <a:latin typeface="Cambria Math"/>
                      </a:rPr>
                      <m:t>𝒏</m:t>
                    </m:r>
                    <m:r>
                      <a:rPr lang="ru-RU" sz="2000" b="1" i="1">
                        <a:solidFill>
                          <a:srgbClr val="0099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000" b="1" i="1">
                            <a:solidFill>
                              <a:srgbClr val="0099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2000" b="1" i="1">
                            <a:solidFill>
                              <a:srgbClr val="009900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sz="2000" b="1" i="1">
                            <a:solidFill>
                              <a:srgbClr val="009900"/>
                            </a:solidFill>
                            <a:latin typeface="Cambria Math"/>
                          </a:rPr>
                          <m:t>𝒒</m:t>
                        </m:r>
                      </m:sup>
                    </m:sSup>
                  </m:oMath>
                </a14:m>
                <a:endParaRPr lang="ru-RU" sz="2000" b="1" dirty="0">
                  <a:solidFill>
                    <a:srgbClr val="009900"/>
                  </a:solidFill>
                  <a:effectLst/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 err="1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int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 err="1">
                    <a:latin typeface="Courier New" pitchFamily="49" charset="0"/>
                    <a:cs typeface="Courier New" pitchFamily="49" charset="0"/>
                  </a:rPr>
                  <a:t>CycleReductionMethod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(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*x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,</a:t>
                </a:r>
                <a:r>
                  <a:rPr lang="ru-RU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ru-RU" sz="2000" b="1" dirty="0" smtClean="0">
                    <a:latin typeface="Courier New" pitchFamily="49" charset="0"/>
                    <a:cs typeface="Courier New" pitchFamily="49" charset="0"/>
                  </a:rPr>
                  <a:t>   </a:t>
                </a:r>
                <a:r>
                  <a:rPr lang="en-US" sz="2000" b="1" dirty="0" smtClean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a_0, </a:t>
                </a:r>
                <a:r>
                  <a:rPr lang="en-US" sz="2000" b="1" dirty="0" smtClean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a_1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a_2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,</a:t>
                </a:r>
                <a:endParaRPr lang="ru-RU" sz="2000" b="1" dirty="0" smtClean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ru-RU" sz="2000" b="1" dirty="0" smtClean="0">
                    <a:latin typeface="Courier New" pitchFamily="49" charset="0"/>
                    <a:cs typeface="Courier New" pitchFamily="49" charset="0"/>
                  </a:rPr>
                  <a:t>   </a:t>
                </a:r>
                <a:r>
                  <a:rPr lang="en-US" sz="2000" b="1" dirty="0" smtClean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*a,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*b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,</a:t>
                </a:r>
                <a:r>
                  <a:rPr lang="ru-RU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 smtClean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*c, 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double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*f, </a:t>
                </a:r>
                <a:endParaRPr lang="ru-RU" sz="2000" b="1" dirty="0">
                  <a:latin typeface="Courier New" pitchFamily="49" charset="0"/>
                  <a:cs typeface="Courier New" pitchFamily="49" charset="0"/>
                </a:endParaRPr>
              </a:p>
              <a:p>
                <a:pPr marL="0" indent="0">
                  <a:buNone/>
                </a:pP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   </a:t>
                </a:r>
                <a:r>
                  <a:rPr lang="en-US" sz="2000" b="1" dirty="0" err="1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int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 n</a:t>
                </a:r>
                <a:r>
                  <a:rPr lang="ru-RU" sz="2000" b="1" dirty="0">
                    <a:latin typeface="Courier New" pitchFamily="49" charset="0"/>
                    <a:cs typeface="Courier New" pitchFamily="49" charset="0"/>
                  </a:rPr>
                  <a:t>, </a:t>
                </a:r>
                <a:r>
                  <a:rPr lang="en-US" sz="2000" b="1" dirty="0" err="1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int</a:t>
                </a:r>
                <a:r>
                  <a:rPr lang="en-US" sz="2000" b="1" dirty="0">
                    <a:solidFill>
                      <a:srgbClr val="0000FF"/>
                    </a:solidFill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2000" b="1" dirty="0">
                    <a:latin typeface="Courier New" pitchFamily="49" charset="0"/>
                    <a:cs typeface="Courier New" pitchFamily="49" charset="0"/>
                  </a:rPr>
                  <a:t>q</a:t>
                </a:r>
                <a:r>
                  <a:rPr lang="ru-RU" sz="2000" b="1" dirty="0">
                    <a:latin typeface="Courier New" pitchFamily="49" charset="0"/>
                    <a:cs typeface="Courier New" pitchFamily="49" charset="0"/>
                  </a:rPr>
                  <a:t>);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88504" y="1196752"/>
                <a:ext cx="8915400" cy="4968875"/>
              </a:xfrm>
              <a:blipFill rotWithShape="1">
                <a:blip r:embed="rId2" cstate="print"/>
                <a:stretch>
                  <a:fillRect l="-684" t="-491" b="-47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4355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compilation </a:t>
            </a:r>
            <a:r>
              <a:rPr lang="en-US" dirty="0" smtClean="0">
                <a:solidFill>
                  <a:schemeClr val="tx1"/>
                </a:solidFill>
              </a:rPr>
              <a:t>and application run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the software implementation is developed, it is necessary to build the project using the command </a:t>
            </a:r>
            <a:r>
              <a:rPr lang="ru-RU" b="1" dirty="0" err="1" smtClean="0"/>
              <a:t>Build</a:t>
            </a:r>
            <a:r>
              <a:rPr lang="ru-RU" b="1" dirty="0" smtClean="0"/>
              <a:t>→</a:t>
            </a:r>
            <a:r>
              <a:rPr lang="en-US" b="1" dirty="0" smtClean="0"/>
              <a:t>Rebuild</a:t>
            </a:r>
            <a:r>
              <a:rPr lang="ru-RU" b="1" dirty="0" smtClean="0"/>
              <a:t> </a:t>
            </a:r>
            <a:r>
              <a:rPr lang="ru-RU" b="1" dirty="0"/>
              <a:t>02_</a:t>
            </a:r>
            <a:r>
              <a:rPr lang="en-US" b="1" dirty="0"/>
              <a:t>Cycle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/>
              <a:t>“hot key” F7</a:t>
            </a:r>
            <a:r>
              <a:rPr lang="ru-RU" dirty="0"/>
              <a:t>).</a:t>
            </a:r>
          </a:p>
          <a:p>
            <a:endParaRPr lang="ru-RU" dirty="0"/>
          </a:p>
          <a:p>
            <a:r>
              <a:rPr lang="en-US" dirty="0"/>
              <a:t>The application can be run either from the command line passing the vertical grid dimension as a command line argument or from the VS setting the command line arguments </a:t>
            </a:r>
            <a:r>
              <a:rPr lang="en-US" b="1" dirty="0"/>
              <a:t>Configuration Properties </a:t>
            </a:r>
            <a:r>
              <a:rPr lang="ru-RU" b="1" dirty="0"/>
              <a:t>→ </a:t>
            </a:r>
            <a:r>
              <a:rPr lang="en-US" b="1" dirty="0"/>
              <a:t>Debugging</a:t>
            </a:r>
            <a:r>
              <a:rPr lang="ru-RU" b="1" dirty="0"/>
              <a:t>→</a:t>
            </a:r>
            <a:r>
              <a:rPr lang="en-US" b="1" dirty="0"/>
              <a:t>Command Arguments</a:t>
            </a:r>
            <a:r>
              <a:rPr lang="ru-RU" b="1" dirty="0"/>
              <a:t> </a:t>
            </a:r>
            <a:r>
              <a:rPr lang="en-US" dirty="0" smtClean="0"/>
              <a:t>in the tab </a:t>
            </a:r>
            <a:r>
              <a:rPr lang="ru-RU" b="1" dirty="0" err="1" smtClean="0"/>
              <a:t>Project</a:t>
            </a:r>
            <a:r>
              <a:rPr lang="ru-RU" b="1" dirty="0" smtClean="0"/>
              <a:t> → </a:t>
            </a:r>
            <a:r>
              <a:rPr lang="en-US" b="1" dirty="0" smtClean="0"/>
              <a:t>Properties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42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Direct methods </a:t>
            </a:r>
            <a:r>
              <a:rPr lang="en-US" dirty="0" smtClean="0"/>
              <a:t>allow to obtain an exact solution</a:t>
            </a:r>
            <a:r>
              <a:rPr lang="en-US" dirty="0"/>
              <a:t> by a finite sequence of operations </a:t>
            </a:r>
            <a:r>
              <a:rPr lang="en-US" dirty="0" smtClean="0"/>
              <a:t>(the Gaussian method, the Cholesky method, etc.).</a:t>
            </a:r>
            <a:endParaRPr lang="ru-RU" dirty="0" smtClean="0"/>
          </a:p>
          <a:p>
            <a:endParaRPr lang="ru-RU" dirty="0"/>
          </a:p>
          <a:p>
            <a:r>
              <a:rPr lang="en-US" i="1" dirty="0" smtClean="0"/>
              <a:t>Iterative methods </a:t>
            </a:r>
            <a:r>
              <a:rPr lang="en-US" dirty="0" smtClean="0"/>
              <a:t>generate </a:t>
            </a:r>
            <a:r>
              <a:rPr lang="en-US" dirty="0"/>
              <a:t>a sequence of </a:t>
            </a:r>
            <a:r>
              <a:rPr lang="en-US" dirty="0" smtClean="0"/>
              <a:t>approximate </a:t>
            </a:r>
            <a:r>
              <a:rPr lang="en-US" dirty="0"/>
              <a:t>solutions </a:t>
            </a:r>
            <a:r>
              <a:rPr lang="ru-RU" dirty="0" smtClean="0"/>
              <a:t>(</a:t>
            </a:r>
            <a:r>
              <a:rPr lang="en-US" dirty="0"/>
              <a:t>the Jacobi </a:t>
            </a:r>
            <a:r>
              <a:rPr lang="en-US" dirty="0" smtClean="0"/>
              <a:t>method</a:t>
            </a:r>
            <a:r>
              <a:rPr lang="en-US" dirty="0"/>
              <a:t>, the </a:t>
            </a:r>
            <a:r>
              <a:rPr lang="en-US" dirty="0" smtClean="0"/>
              <a:t>Gauss-Seidel method</a:t>
            </a:r>
            <a:r>
              <a:rPr lang="en-US" dirty="0"/>
              <a:t>, the </a:t>
            </a:r>
            <a:r>
              <a:rPr lang="en-US" dirty="0" smtClean="0"/>
              <a:t>successive over relaxation method and some others). As a rule, the </a:t>
            </a:r>
            <a:r>
              <a:rPr lang="en-US" dirty="0"/>
              <a:t>limit </a:t>
            </a:r>
            <a:r>
              <a:rPr lang="en-US" dirty="0" smtClean="0"/>
              <a:t>of the approximate solutions sequence </a:t>
            </a:r>
            <a:r>
              <a:rPr lang="en-US" dirty="0"/>
              <a:t>is </a:t>
            </a:r>
            <a:r>
              <a:rPr lang="en-US" dirty="0" smtClean="0"/>
              <a:t>not reached by </a:t>
            </a:r>
            <a:r>
              <a:rPr lang="en-US" dirty="0"/>
              <a:t>a finite sequence of </a:t>
            </a:r>
            <a:r>
              <a:rPr lang="en-US" dirty="0" smtClean="0"/>
              <a:t>operations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66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Compile and run the application with the same parameters as in the previous task</a:t>
            </a:r>
            <a:r>
              <a:rPr lang="ru-RU" dirty="0" smtClean="0"/>
              <a:t>.</a:t>
            </a:r>
          </a:p>
          <a:p>
            <a:r>
              <a:rPr lang="en-US" dirty="0" smtClean="0"/>
              <a:t>Compare the derived values of the CO optimal price at the end of every stage </a:t>
            </a:r>
            <a:r>
              <a:rPr lang="ru-RU" dirty="0" smtClean="0"/>
              <a:t>(</a:t>
            </a:r>
            <a:r>
              <a:rPr lang="en-US" b="1" i="1" dirty="0" smtClean="0"/>
              <a:t>stockprice.csv</a:t>
            </a:r>
            <a:r>
              <a:rPr lang="ru-RU" dirty="0" smtClean="0"/>
              <a:t>) </a:t>
            </a:r>
            <a:r>
              <a:rPr lang="en-US" dirty="0" smtClean="0"/>
              <a:t>and the CO price for all stock price values at the initial stage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en-US" b="1" i="1" dirty="0" smtClean="0"/>
              <a:t>csprice.csv</a:t>
            </a:r>
            <a:r>
              <a:rPr lang="en-US" dirty="0" smtClean="0"/>
              <a:t>) with the values stated earlier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50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Cyclic reduction method parallelization using </a:t>
            </a:r>
            <a:r>
              <a:rPr lang="en-US" dirty="0" err="1" smtClean="0"/>
              <a:t>OpenMP</a:t>
            </a:r>
            <a:r>
              <a:rPr lang="en-US" dirty="0" smtClean="0"/>
              <a:t> technology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96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opening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b="1" dirty="0" smtClean="0"/>
              <a:t>Solution</a:t>
            </a:r>
            <a:r>
              <a:rPr lang="ru-RU" dirty="0" smtClean="0"/>
              <a:t> </a:t>
            </a:r>
            <a:r>
              <a:rPr lang="en-US" b="1" dirty="0" err="1" smtClean="0"/>
              <a:t>SweepAndReduction</a:t>
            </a:r>
            <a:r>
              <a:rPr lang="en-US" dirty="0"/>
              <a:t> </a:t>
            </a:r>
            <a:r>
              <a:rPr lang="en-US" dirty="0" smtClean="0"/>
              <a:t>and the project </a:t>
            </a:r>
            <a:r>
              <a:rPr lang="ru-RU" b="1" dirty="0" smtClean="0"/>
              <a:t>03_</a:t>
            </a:r>
            <a:r>
              <a:rPr lang="en-US" b="1" dirty="0" err="1" smtClean="0"/>
              <a:t>CycleOmp</a:t>
            </a:r>
            <a:r>
              <a:rPr lang="en-US" b="1" dirty="0" smtClean="0"/>
              <a:t> </a:t>
            </a:r>
            <a:r>
              <a:rPr lang="en-US" dirty="0"/>
              <a:t>in the solution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project contains the source code and header files similar to those created in the project</a:t>
            </a:r>
            <a:r>
              <a:rPr lang="ru-RU" dirty="0" smtClean="0"/>
              <a:t> </a:t>
            </a:r>
            <a:r>
              <a:rPr lang="en-US" b="1" dirty="0" smtClean="0"/>
              <a:t>02_Cycle</a:t>
            </a:r>
            <a:r>
              <a:rPr lang="en-US" dirty="0" smtClean="0"/>
              <a:t>.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23561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parallelization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052736"/>
            <a:ext cx="8915400" cy="4968875"/>
          </a:xfrm>
        </p:spPr>
        <p:txBody>
          <a:bodyPr/>
          <a:lstStyle/>
          <a:p>
            <a:r>
              <a:rPr lang="en-US" dirty="0" smtClean="0"/>
              <a:t>The variables elimination and restoration schemes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/>
              <a:t>Each next iteration of the forward and backward reduction phase depends on the previous one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Parallelization by levels </a:t>
            </a:r>
            <a:r>
              <a:rPr lang="ru-RU" dirty="0"/>
              <a:t>(</a:t>
            </a:r>
            <a:r>
              <a:rPr lang="en-US" dirty="0"/>
              <a:t>outer loop in pseudocode</a:t>
            </a:r>
            <a:r>
              <a:rPr lang="ru-RU" dirty="0"/>
              <a:t>, 11 </a:t>
            </a:r>
            <a:r>
              <a:rPr lang="en-US" dirty="0"/>
              <a:t>and</a:t>
            </a:r>
            <a:r>
              <a:rPr lang="ru-RU" dirty="0"/>
              <a:t> 26)</a:t>
            </a:r>
            <a:r>
              <a:rPr lang="en-US" dirty="0" smtClean="0"/>
              <a:t> could not be performed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variables elimination </a:t>
            </a:r>
            <a:r>
              <a:rPr lang="en-US" dirty="0"/>
              <a:t>and restoration </a:t>
            </a:r>
            <a:r>
              <a:rPr lang="en-US" dirty="0" smtClean="0"/>
              <a:t>at each level may </a:t>
            </a:r>
            <a:r>
              <a:rPr lang="en-US" dirty="0"/>
              <a:t>be performed </a:t>
            </a:r>
            <a:r>
              <a:rPr lang="en-US" dirty="0" smtClean="0"/>
              <a:t>independently. The parallelization can be implemented on the nested loops level </a:t>
            </a:r>
            <a:r>
              <a:rPr lang="ru-RU" dirty="0" smtClean="0"/>
              <a:t>(18, 29).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9057" y="1484784"/>
            <a:ext cx="4771727" cy="202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16" y="1484784"/>
            <a:ext cx="46231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80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Parallelization </a:t>
            </a:r>
            <a:r>
              <a:rPr lang="en-US" dirty="0"/>
              <a:t>using </a:t>
            </a:r>
            <a:r>
              <a:rPr lang="en-US" dirty="0" err="1"/>
              <a:t>OpenMP</a:t>
            </a:r>
            <a:r>
              <a:rPr lang="en-US" dirty="0"/>
              <a:t> technology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necessary to add the directive </a:t>
            </a:r>
            <a:r>
              <a:rPr lang="ru-RU" b="1" dirty="0" err="1"/>
              <a:t>pragma</a:t>
            </a:r>
            <a:r>
              <a:rPr lang="ru-RU" b="1" dirty="0"/>
              <a:t> </a:t>
            </a:r>
            <a:r>
              <a:rPr lang="ru-RU" b="1" dirty="0" err="1"/>
              <a:t>omp</a:t>
            </a:r>
            <a:r>
              <a:rPr lang="ru-RU" b="1" dirty="0"/>
              <a:t> </a:t>
            </a:r>
            <a:r>
              <a:rPr lang="ru-RU" b="1" dirty="0" err="1"/>
              <a:t>parallel</a:t>
            </a:r>
            <a:r>
              <a:rPr lang="ru-RU" b="1" dirty="0"/>
              <a:t> </a:t>
            </a:r>
            <a:r>
              <a:rPr lang="ru-RU" b="1" dirty="0" err="1" smtClean="0"/>
              <a:t>for</a:t>
            </a:r>
            <a:r>
              <a:rPr lang="en-US" dirty="0" smtClean="0"/>
              <a:t> of the </a:t>
            </a:r>
            <a:r>
              <a:rPr lang="en-US" dirty="0" err="1" smtClean="0"/>
              <a:t>OpenMP</a:t>
            </a:r>
            <a:r>
              <a:rPr lang="en-US" dirty="0" smtClean="0"/>
              <a:t> library in front of the nested loop.</a:t>
            </a:r>
            <a:endParaRPr lang="en-US" b="1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THREADS_NUMBER</a:t>
            </a: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is a constant defining 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the threads number</a:t>
            </a:r>
            <a:endParaRPr lang="ru-RU" sz="2000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pragma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omp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parallel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num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threads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>
                <a:latin typeface="Courier New" pitchFamily="49" charset="0"/>
                <a:cs typeface="Courier New" pitchFamily="49" charset="0"/>
              </a:rPr>
              <a:t>THREADS_NUMBER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0;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++)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	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k = start *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f[k] = alpha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f[k-step] + f[k] + beta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*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f[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k+step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935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Compile and run the application with the same parameters as in the previous task</a:t>
            </a:r>
            <a:r>
              <a:rPr lang="ru-RU" dirty="0" smtClean="0"/>
              <a:t>.</a:t>
            </a:r>
          </a:p>
          <a:p>
            <a:r>
              <a:rPr lang="en-US" dirty="0"/>
              <a:t>Compare the derived values of the CO optimal price at the end of every stage </a:t>
            </a:r>
            <a:r>
              <a:rPr lang="ru-RU" dirty="0"/>
              <a:t>(</a:t>
            </a:r>
            <a:r>
              <a:rPr lang="en-US" b="1" i="1" dirty="0"/>
              <a:t>stockprice.csv</a:t>
            </a:r>
            <a:r>
              <a:rPr lang="ru-RU" dirty="0"/>
              <a:t>) </a:t>
            </a:r>
            <a:r>
              <a:rPr lang="en-US" dirty="0"/>
              <a:t>and the CO price for all stock price values at the initial stage</a:t>
            </a:r>
            <a:r>
              <a:rPr lang="ru-RU" dirty="0"/>
              <a:t> </a:t>
            </a:r>
            <a:r>
              <a:rPr lang="en-US" dirty="0"/>
              <a:t>(</a:t>
            </a:r>
            <a:r>
              <a:rPr lang="en-US" b="1" i="1" dirty="0"/>
              <a:t>csprice.csv</a:t>
            </a:r>
            <a:r>
              <a:rPr lang="en-US" dirty="0"/>
              <a:t>) with the values stated earlier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dirty="0" smtClean="0"/>
              <a:t>Remark</a:t>
            </a:r>
            <a:r>
              <a:rPr lang="ru-RU" dirty="0" smtClean="0"/>
              <a:t>: </a:t>
            </a:r>
            <a:r>
              <a:rPr lang="en-US" dirty="0" smtClean="0"/>
              <a:t>in case </a:t>
            </a:r>
            <a:r>
              <a:rPr lang="en-US" dirty="0"/>
              <a:t>of </a:t>
            </a:r>
            <a:r>
              <a:rPr lang="en-US" dirty="0" smtClean="0"/>
              <a:t>discrepancy between the sequential and parallel </a:t>
            </a:r>
            <a:r>
              <a:rPr lang="en-US" dirty="0"/>
              <a:t>versions </a:t>
            </a:r>
            <a:r>
              <a:rPr lang="en-US" dirty="0" smtClean="0"/>
              <a:t>results, ensure there is no race condition. In order to check this, the instrument </a:t>
            </a:r>
            <a:r>
              <a:rPr lang="en-US" dirty="0"/>
              <a:t>Intel Parallel Inspector </a:t>
            </a:r>
            <a:r>
              <a:rPr lang="en-US" dirty="0" smtClean="0"/>
              <a:t>XE in </a:t>
            </a:r>
            <a:r>
              <a:rPr lang="en-US" dirty="0"/>
              <a:t>Threading Error </a:t>
            </a:r>
            <a:r>
              <a:rPr lang="en-US" dirty="0" smtClean="0"/>
              <a:t>Analysis mode may be used.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351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Cyclic reduction method parallelization using </a:t>
            </a:r>
            <a:r>
              <a:rPr lang="en-US" dirty="0" smtClean="0"/>
              <a:t>Intel Threading Building Blocks library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91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opening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</a:t>
            </a:r>
            <a:r>
              <a:rPr lang="en-US" b="1" dirty="0"/>
              <a:t>Solution</a:t>
            </a:r>
            <a:r>
              <a:rPr lang="ru-RU" dirty="0"/>
              <a:t> </a:t>
            </a:r>
            <a:r>
              <a:rPr lang="en-US" b="1" dirty="0" err="1"/>
              <a:t>SweepAndReduction</a:t>
            </a:r>
            <a:r>
              <a:rPr lang="en-US" dirty="0"/>
              <a:t> and the project </a:t>
            </a:r>
            <a:r>
              <a:rPr lang="ru-RU" b="1" dirty="0"/>
              <a:t>0</a:t>
            </a:r>
            <a:r>
              <a:rPr lang="en-US" b="1" dirty="0"/>
              <a:t>4</a:t>
            </a:r>
            <a:r>
              <a:rPr lang="ru-RU" b="1" dirty="0"/>
              <a:t>_</a:t>
            </a:r>
            <a:r>
              <a:rPr lang="en-US" b="1" dirty="0" err="1"/>
              <a:t>CycleTBB</a:t>
            </a:r>
            <a:r>
              <a:rPr lang="en-US" b="1" dirty="0"/>
              <a:t> </a:t>
            </a:r>
            <a:r>
              <a:rPr lang="en-US" dirty="0" smtClean="0"/>
              <a:t>in </a:t>
            </a:r>
            <a:r>
              <a:rPr lang="en-US" dirty="0"/>
              <a:t>the solution</a:t>
            </a:r>
            <a:r>
              <a:rPr lang="ru-RU" dirty="0"/>
              <a:t>. </a:t>
            </a:r>
          </a:p>
          <a:p>
            <a:r>
              <a:rPr lang="en-US" dirty="0"/>
              <a:t>The project contains the source code and header files similar to those created in the project</a:t>
            </a:r>
            <a:r>
              <a:rPr lang="ru-RU" dirty="0"/>
              <a:t> </a:t>
            </a:r>
            <a:r>
              <a:rPr lang="en-US" b="1" dirty="0"/>
              <a:t>02_Cycle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037452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TBB library initialization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least one active (initialized) instance of the class </a:t>
            </a:r>
            <a:r>
              <a:rPr lang="ru-RU" b="1" dirty="0" err="1"/>
              <a:t>tbb</a:t>
            </a:r>
            <a:r>
              <a:rPr lang="ru-RU" b="1" dirty="0"/>
              <a:t>::</a:t>
            </a:r>
            <a:r>
              <a:rPr lang="ru-RU" b="1" dirty="0" err="1"/>
              <a:t>task_scheduler_init</a:t>
            </a:r>
            <a:r>
              <a:rPr lang="ru-RU" b="1" dirty="0"/>
              <a:t> </a:t>
            </a:r>
            <a:r>
              <a:rPr lang="en-US" dirty="0" smtClean="0"/>
              <a:t>is required for using the TBB library to parallelize calculations. </a:t>
            </a:r>
          </a:p>
          <a:p>
            <a:r>
              <a:rPr lang="en-US" dirty="0" smtClean="0"/>
              <a:t>The class </a:t>
            </a:r>
            <a:r>
              <a:rPr lang="en-US" dirty="0"/>
              <a:t>is </a:t>
            </a:r>
            <a:r>
              <a:rPr lang="en-US" dirty="0" smtClean="0"/>
              <a:t>designed to </a:t>
            </a:r>
            <a:r>
              <a:rPr lang="en-US" dirty="0"/>
              <a:t>create threads and internal structures </a:t>
            </a:r>
            <a:r>
              <a:rPr lang="en-US" dirty="0" smtClean="0"/>
              <a:t>needed for the thread scheduler.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125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</a:t>
            </a:r>
            <a:r>
              <a:rPr lang="ru-RU" dirty="0" smtClean="0"/>
              <a:t>()</a:t>
            </a:r>
            <a:r>
              <a:rPr lang="en-US" dirty="0" smtClean="0"/>
              <a:t> function modification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include 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tbb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task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scheduler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_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init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h</a:t>
            </a:r>
            <a:r>
              <a:rPr lang="ru-RU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2000" dirty="0" smtClean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#define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TBB_NUM_THREADS 2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en-US" sz="2000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argc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char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**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argv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{    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…</a:t>
            </a:r>
            <a:endParaRPr lang="ru-RU" sz="2000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task_scheduler_init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init(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task_scheduler_init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::deferred);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init.initialize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(TBB_NUM_THREADS);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start = clock();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// compute CB and stock prices</a:t>
            </a:r>
            <a:r>
              <a:rPr lang="ru-RU" sz="2000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…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finish = clock();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init.terminate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 …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097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The objective of the work </a:t>
            </a:r>
            <a:r>
              <a:rPr lang="en-US" dirty="0" smtClean="0"/>
              <a:t>is to demonstrate </a:t>
            </a:r>
            <a:r>
              <a:rPr lang="en-US" dirty="0"/>
              <a:t>a practical application of the parallel linear algebra algorithms by example of an applied problem from financial </a:t>
            </a:r>
            <a:r>
              <a:rPr lang="en-US" dirty="0" smtClean="0"/>
              <a:t>mathematics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17061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arallelization </a:t>
            </a:r>
            <a:r>
              <a:rPr lang="en-US" dirty="0"/>
              <a:t>of loops with a known number of </a:t>
            </a:r>
            <a:r>
              <a:rPr lang="en-US" dirty="0" smtClean="0"/>
              <a:t>repetitions by means of Intel TBB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function </a:t>
            </a:r>
            <a:r>
              <a:rPr lang="ru-RU" b="1" dirty="0" err="1" smtClean="0"/>
              <a:t>tbb</a:t>
            </a:r>
            <a:r>
              <a:rPr lang="ru-RU" b="1" dirty="0" smtClean="0"/>
              <a:t>::</a:t>
            </a:r>
            <a:r>
              <a:rPr lang="ru-RU" b="1" dirty="0" err="1" smtClean="0"/>
              <a:t>parallel_for</a:t>
            </a:r>
            <a:r>
              <a:rPr lang="ru-RU" b="1" dirty="0" smtClean="0"/>
              <a:t>. </a:t>
            </a:r>
            <a:r>
              <a:rPr lang="en-US" dirty="0" smtClean="0"/>
              <a:t>The arguments are</a:t>
            </a:r>
            <a:endParaRPr lang="ru-RU" dirty="0" smtClean="0"/>
          </a:p>
          <a:p>
            <a:pPr lvl="1"/>
            <a:r>
              <a:rPr lang="en-US" dirty="0" smtClean="0"/>
              <a:t>a loop </a:t>
            </a:r>
            <a:r>
              <a:rPr lang="en-US" dirty="0"/>
              <a:t>iteration space</a:t>
            </a:r>
            <a:r>
              <a:rPr lang="ru-RU" dirty="0" smtClean="0"/>
              <a:t>;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instance of a function class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Remarks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The built-in </a:t>
            </a:r>
            <a:r>
              <a:rPr lang="en-US" dirty="0"/>
              <a:t>one-dimensional iteration space </a:t>
            </a:r>
            <a:r>
              <a:rPr lang="ru-RU" b="1" dirty="0" err="1"/>
              <a:t>tbb</a:t>
            </a:r>
            <a:r>
              <a:rPr lang="ru-RU" b="1" dirty="0"/>
              <a:t>::</a:t>
            </a:r>
            <a:r>
              <a:rPr lang="ru-RU" b="1" dirty="0" err="1"/>
              <a:t>blocked_range</a:t>
            </a:r>
            <a:r>
              <a:rPr lang="ru-RU" b="1" dirty="0"/>
              <a:t> </a:t>
            </a:r>
            <a:r>
              <a:rPr lang="en-US" dirty="0"/>
              <a:t>may be used for our problem</a:t>
            </a:r>
            <a:r>
              <a:rPr lang="ru-RU" dirty="0" smtClean="0"/>
              <a:t>. </a:t>
            </a:r>
          </a:p>
          <a:p>
            <a:pPr lvl="1"/>
            <a:r>
              <a:rPr lang="en-US" dirty="0"/>
              <a:t>The function class is actually an unwound loop body.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5498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80" y="188640"/>
            <a:ext cx="9083940" cy="561975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eclaration </a:t>
            </a:r>
            <a:r>
              <a:rPr lang="en-US" dirty="0"/>
              <a:t>of </a:t>
            </a:r>
            <a:r>
              <a:rPr lang="en-US" dirty="0" smtClean="0"/>
              <a:t>functions for nested </a:t>
            </a:r>
            <a:r>
              <a:rPr lang="en-US" dirty="0"/>
              <a:t>loops </a:t>
            </a:r>
            <a:r>
              <a:rPr lang="en-US" dirty="0" smtClean="0"/>
              <a:t>parallelization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ifndef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_TBB_H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#define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_TBB_H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parallel_for.h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2000" b="1" dirty="0" smtClean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#include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b="1" dirty="0" err="1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blocked_range.h</a:t>
            </a:r>
            <a:r>
              <a:rPr lang="en-US" sz="2000" b="1" dirty="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</a:t>
            </a:r>
            <a:endParaRPr lang="ru-RU" sz="2000" b="1" dirty="0" smtClean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a function calling 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parallel_for</a:t>
            </a: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for the forward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reduction phase</a:t>
            </a:r>
            <a:endParaRPr lang="ru-RU" sz="2000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*f,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alpha,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beta,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step,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start);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a function calling </a:t>
            </a:r>
            <a:r>
              <a:rPr lang="en-US" sz="2000" b="1" dirty="0" err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parallel_for</a:t>
            </a: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en-US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the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backward</a:t>
            </a:r>
            <a:endParaRPr lang="en-US" sz="2000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 reduction phase</a:t>
            </a:r>
            <a:endParaRPr lang="ru-RU" sz="2000" b="1" dirty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fcompreverse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*x,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*f,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bj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alpha,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beta,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step,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start);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#</a:t>
            </a:r>
            <a:r>
              <a:rPr lang="ru-RU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endif</a:t>
            </a:r>
            <a:endParaRPr lang="ru-RU" sz="2000" b="1" dirty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67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class for forward reduction phase parallelization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private:</a:t>
            </a:r>
            <a:endParaRPr lang="ru-RU" sz="20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*f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alpha, beta;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step, start;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public: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… constructor</a:t>
            </a:r>
            <a:endParaRPr lang="ru-RU" sz="2000" b="1" dirty="0" smtClean="0">
              <a:solidFill>
                <a:srgbClr val="0099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operator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()(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 &amp;r)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k;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r.begin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r.end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++){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k = start *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f[k] = alpha * f[k - step] + f[k] +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beta * f[k + step];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}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961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 class for </a:t>
            </a:r>
            <a:r>
              <a:rPr lang="en-US" dirty="0" smtClean="0"/>
              <a:t>backward reduction </a:t>
            </a:r>
            <a:r>
              <a:rPr lang="en-US" dirty="0"/>
              <a:t>phase parallelization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FFCompreverseFunctor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private:</a:t>
            </a:r>
            <a:endParaRPr lang="ru-RU" sz="20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*x, *f;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bj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alpha, beta;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step, start;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public: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//</a:t>
            </a:r>
            <a:r>
              <a:rPr lang="ru-RU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… constructor</a:t>
            </a:r>
            <a:endParaRPr lang="ru-RU" sz="20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operator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 &amp;r)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const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k;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r.begin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r.end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();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++)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k = start * (2 *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+ 1);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x[k] = f[k] /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bj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+ alpha * x[k - step] +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beta * x[k + step];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}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};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98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</a:t>
            </a:r>
            <a:r>
              <a:rPr lang="en-US" dirty="0"/>
              <a:t>functions for nested loops parallelization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928670"/>
            <a:ext cx="9101170" cy="4968875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*f,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alpha,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beta,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step,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start)</a:t>
            </a: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parallel_for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&gt;,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&gt;(0,elementsNum), 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(f, alpha, beta, step, start));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void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fcompreverse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*x,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*f,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bj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alpha, </a:t>
            </a:r>
            <a:r>
              <a:rPr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beta, 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step, 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start)  {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parallel_for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&gt;,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FFCompreverseFunctor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&gt;(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tbb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blocked_range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&gt;(0,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),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FFCompreverseFunctor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(x, f,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bj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alpha, beta, </a:t>
            </a:r>
          </a:p>
          <a:p>
            <a:pPr>
              <a:buNone/>
            </a:pPr>
            <a:r>
              <a:rPr lang="en-US" sz="20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   step, start));</a:t>
            </a:r>
            <a:endParaRPr lang="ru-RU" sz="20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ru-RU" sz="20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ru-RU" sz="20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0580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Modification for sequential cyclic reduction method implementation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Substitute the inner loops of the forward and backward reduction phases with a call of the functions </a:t>
            </a:r>
            <a:r>
              <a:rPr lang="ru-RU" b="1" dirty="0" err="1" smtClean="0"/>
              <a:t>fcomp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b="1" dirty="0" err="1" smtClean="0"/>
              <a:t>fcompreverse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for (j = 0; j &lt; q - 1; j++) {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(f,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alpha, beta, step, start);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}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for (j = q - 1; j &gt;= 0; j--) {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fcompreverse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(x,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elementsNum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, f, b[j], 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                    alpha, beta, step, start);</a:t>
            </a:r>
            <a:endParaRPr lang="ru-RU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   }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10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Compile and run the application with the same parameters as in the previous task</a:t>
            </a:r>
            <a:r>
              <a:rPr lang="ru-RU" dirty="0"/>
              <a:t>.</a:t>
            </a:r>
          </a:p>
          <a:p>
            <a:r>
              <a:rPr lang="en-US" dirty="0"/>
              <a:t>Compare the derived values of the CO optimal price at the end of every stage </a:t>
            </a:r>
            <a:r>
              <a:rPr lang="ru-RU" dirty="0"/>
              <a:t>(</a:t>
            </a:r>
            <a:r>
              <a:rPr lang="en-US" b="1" i="1" dirty="0"/>
              <a:t>stockprice.csv</a:t>
            </a:r>
            <a:r>
              <a:rPr lang="ru-RU" dirty="0"/>
              <a:t>) </a:t>
            </a:r>
            <a:r>
              <a:rPr lang="en-US" dirty="0"/>
              <a:t>and the CO price for all stock price values at the initial stage</a:t>
            </a:r>
            <a:r>
              <a:rPr lang="ru-RU" dirty="0"/>
              <a:t> </a:t>
            </a:r>
            <a:r>
              <a:rPr lang="en-US" dirty="0"/>
              <a:t>(</a:t>
            </a:r>
            <a:r>
              <a:rPr lang="en-US" b="1" i="1" dirty="0"/>
              <a:t>csprice.csv</a:t>
            </a:r>
            <a:r>
              <a:rPr lang="en-US" dirty="0"/>
              <a:t>) with the values stated earlier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13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#5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Efficiency analysis </a:t>
            </a:r>
            <a:r>
              <a:rPr lang="en-US" dirty="0"/>
              <a:t>of the sweep and cyclic reduction methods for </a:t>
            </a:r>
            <a:r>
              <a:rPr lang="en-US" dirty="0" smtClean="0"/>
              <a:t>solving of the rational CO pricing problem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439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complexity estimate </a:t>
            </a:r>
            <a:r>
              <a:rPr lang="en-US" dirty="0"/>
              <a:t>for the sweep </a:t>
            </a:r>
            <a:r>
              <a:rPr lang="en-US" dirty="0" smtClean="0"/>
              <a:t>method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Let us assume the tridiagonal matrix derived when solving the partial differential equation is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∗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b="1" i="1" dirty="0" smtClean="0"/>
                  <a:t>The forward phase complexity</a:t>
                </a:r>
                <a:r>
                  <a:rPr lang="ru-RU" b="1" i="1" dirty="0" smtClean="0"/>
                  <a:t> </a:t>
                </a:r>
                <a:r>
                  <a:rPr lang="ru-RU" dirty="0" smtClean="0"/>
                  <a:t>(</a:t>
                </a:r>
                <a:r>
                  <a:rPr lang="en-US" dirty="0" smtClean="0"/>
                  <a:t>the coefficients calculation according to formula </a:t>
                </a:r>
                <a:r>
                  <a:rPr lang="ru-RU" dirty="0" smtClean="0"/>
                  <a:t>(2)):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1+3</m:t>
                          </m:r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𝐽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</m:d>
                      <m:r>
                        <a:rPr lang="ru-RU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1 +5</m:t>
                          </m:r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𝐽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</m:e>
                      </m:d>
                      <m:r>
                        <a:rPr lang="ru-RU" i="1">
                          <a:latin typeface="Cambria Math"/>
                        </a:rPr>
                        <m:t>=8</m:t>
                      </m:r>
                      <m:r>
                        <a:rPr lang="en-US" i="1">
                          <a:latin typeface="Cambria Math"/>
                        </a:rPr>
                        <m:t>𝐽</m:t>
                      </m:r>
                      <m:r>
                        <a:rPr lang="ru-RU" i="1">
                          <a:latin typeface="Cambria Math"/>
                        </a:rPr>
                        <m:t>−14</m:t>
                      </m:r>
                    </m:oMath>
                  </m:oMathPara>
                </a14:m>
                <a:endParaRPr lang="ru-RU" dirty="0" smtClean="0"/>
              </a:p>
              <a:p>
                <a:r>
                  <a:rPr lang="en-US" b="1" i="1" dirty="0"/>
                  <a:t>The </a:t>
                </a:r>
                <a:r>
                  <a:rPr lang="en-US" b="1" i="1" dirty="0" smtClean="0"/>
                  <a:t>backward phase complexity </a:t>
                </a:r>
                <a:r>
                  <a:rPr lang="ru-RU" dirty="0" smtClean="0"/>
                  <a:t>(</a:t>
                </a:r>
                <a:r>
                  <a:rPr lang="en-US" dirty="0"/>
                  <a:t>the coefficients calculation according to formula </a:t>
                </a:r>
                <a:r>
                  <a:rPr lang="ru-RU" dirty="0" smtClean="0"/>
                  <a:t>(</a:t>
                </a:r>
                <a:r>
                  <a:rPr lang="en-US" dirty="0" smtClean="0"/>
                  <a:t>3</a:t>
                </a:r>
                <a:r>
                  <a:rPr lang="ru-RU" dirty="0" smtClean="0"/>
                  <a:t>)):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5+2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𝐽</m:t>
                          </m:r>
                          <m:r>
                            <a:rPr lang="ru-RU" i="1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ru-RU" i="1">
                          <a:latin typeface="Cambria Math"/>
                        </a:rPr>
                        <m:t>=2</m:t>
                      </m:r>
                      <m:r>
                        <a:rPr lang="ru-RU" i="1">
                          <a:latin typeface="Cambria Math"/>
                        </a:rPr>
                        <m:t>𝐽</m:t>
                      </m:r>
                      <m:r>
                        <a:rPr lang="ru-RU" i="1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ru-RU" dirty="0" smtClean="0"/>
              </a:p>
              <a:p>
                <a:r>
                  <a:rPr lang="en-US" b="1" i="1" dirty="0"/>
                  <a:t>The </a:t>
                </a:r>
                <a:r>
                  <a:rPr lang="en-US" b="1" i="1" dirty="0" smtClean="0"/>
                  <a:t>method complexity</a:t>
                </a:r>
                <a:r>
                  <a:rPr lang="ru-RU" b="1" i="1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10</m:t>
                      </m:r>
                      <m:r>
                        <a:rPr lang="ru-RU" i="1">
                          <a:latin typeface="Cambria Math"/>
                        </a:rPr>
                        <m:t>𝐽</m:t>
                      </m:r>
                      <m:r>
                        <a:rPr lang="ru-RU" i="1">
                          <a:latin typeface="Cambria Math"/>
                        </a:rPr>
                        <m:t>+</m:t>
                      </m:r>
                      <m:r>
                        <a:rPr lang="ru-RU" i="1">
                          <a:latin typeface="Cambria Math"/>
                        </a:rPr>
                        <m:t>𝑂</m:t>
                      </m:r>
                      <m:r>
                        <a:rPr lang="ru-RU" i="1">
                          <a:latin typeface="Cambria Math"/>
                        </a:rPr>
                        <m:t>(1)</m:t>
                      </m:r>
                    </m:oMath>
                  </m:oMathPara>
                </a14:m>
                <a:endParaRPr lang="ru-RU" b="1" i="1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47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complexity estimate for the </a:t>
            </a:r>
            <a:r>
              <a:rPr lang="en-US" dirty="0" smtClean="0"/>
              <a:t>cyclic reduction method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</a:t>
                </a:r>
                <a:r>
                  <a:rPr lang="en-US" b="1" i="1" dirty="0" smtClean="0"/>
                  <a:t>tridiagonal matrix of general type </a:t>
                </a:r>
                <a:r>
                  <a:rPr lang="en-US" dirty="0" smtClean="0"/>
                  <a:t>and 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∗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is considered 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en-US" dirty="0" smtClean="0"/>
                  <a:t>).</a:t>
                </a:r>
                <a:endParaRPr lang="ru-RU" dirty="0" smtClean="0"/>
              </a:p>
              <a:p>
                <a:r>
                  <a:rPr lang="en-US" dirty="0" smtClean="0"/>
                  <a:t>The number of addition operations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12</m:t>
                    </m:r>
                    <m:r>
                      <a:rPr lang="en-US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dirty="0"/>
                  <a:t>The number of multiplication </a:t>
                </a:r>
                <a:r>
                  <a:rPr lang="en-US" dirty="0" smtClean="0"/>
                  <a:t>operations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8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dirty="0"/>
                  <a:t>The number of </a:t>
                </a:r>
                <a:r>
                  <a:rPr lang="en-US" dirty="0" smtClean="0"/>
                  <a:t>division operations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3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endParaRPr lang="ru-RU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88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 of the work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Statement </a:t>
            </a:r>
            <a:r>
              <a:rPr lang="en-US" dirty="0"/>
              <a:t>for the problem of </a:t>
            </a:r>
            <a:r>
              <a:rPr lang="en-US" dirty="0" smtClean="0"/>
              <a:t>a </a:t>
            </a:r>
            <a:r>
              <a:rPr lang="en-US" dirty="0"/>
              <a:t>compound </a:t>
            </a:r>
            <a:r>
              <a:rPr lang="en-US" dirty="0" smtClean="0"/>
              <a:t>option pricing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 smtClean="0"/>
              <a:t>Mastering </a:t>
            </a:r>
            <a:r>
              <a:rPr lang="en-US" dirty="0"/>
              <a:t>of </a:t>
            </a:r>
            <a:r>
              <a:rPr lang="en-US" dirty="0" smtClean="0"/>
              <a:t>the sweep and cyclic reduction methods for solving a linear algebraic equation system with a matrix of particular type.</a:t>
            </a:r>
            <a:endParaRPr lang="ru-RU" dirty="0"/>
          </a:p>
          <a:p>
            <a:pPr lvl="0"/>
            <a:r>
              <a:rPr lang="en-US" dirty="0" smtClean="0"/>
              <a:t>Implementation of the sweep method </a:t>
            </a:r>
            <a:r>
              <a:rPr lang="en-US" dirty="0"/>
              <a:t>for linear algebraic equation system </a:t>
            </a:r>
            <a:r>
              <a:rPr lang="en-US" dirty="0" smtClean="0"/>
              <a:t>solving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 smtClean="0"/>
              <a:t>Development of a software implementation for the cyclic reduction method in case of a tridiagonal matrix of specific form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 smtClean="0"/>
              <a:t>Parallelization of the developed implementation of the cyclic reduction method using the </a:t>
            </a:r>
            <a:r>
              <a:rPr lang="en-US" dirty="0" err="1" smtClean="0"/>
              <a:t>OpenMP</a:t>
            </a:r>
            <a:r>
              <a:rPr lang="en-US" dirty="0" smtClean="0"/>
              <a:t> technology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44516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complexity estimate for the cyclic reduction </a:t>
            </a:r>
            <a:r>
              <a:rPr lang="en-US" dirty="0" smtClean="0"/>
              <a:t>method </a:t>
            </a:r>
            <a:r>
              <a:rPr lang="ru-RU" dirty="0" smtClean="0"/>
              <a:t>(2)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</a:t>
                </a:r>
                <a:r>
                  <a:rPr lang="en-US" b="1" i="1" dirty="0" smtClean="0"/>
                  <a:t>particular case of the tridiagonal matrices with equal elements on the diagonals </a:t>
                </a:r>
                <a:r>
                  <a:rPr lang="en-US" dirty="0" smtClean="0"/>
                  <a:t>and </a:t>
                </a:r>
                <a:r>
                  <a:rPr lang="en-US" dirty="0"/>
                  <a:t>of size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∗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/>
                  <a:t> </a:t>
                </a:r>
                <a:r>
                  <a:rPr lang="en-US" dirty="0"/>
                  <a:t>is considered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r>
                  <a:rPr lang="ru-RU" dirty="0" smtClean="0"/>
                  <a:t>.</a:t>
                </a:r>
              </a:p>
              <a:p>
                <a:r>
                  <a:rPr lang="en-US" b="1" i="1" dirty="0"/>
                  <a:t>The forward phase </a:t>
                </a:r>
                <a:r>
                  <a:rPr lang="en-US" b="1" i="1" dirty="0" smtClean="0"/>
                  <a:t>complexity </a:t>
                </a:r>
                <a:r>
                  <a:rPr lang="ru-RU" dirty="0" smtClean="0"/>
                  <a:t>(</a:t>
                </a:r>
                <a:r>
                  <a:rPr lang="en-US" dirty="0"/>
                  <a:t>the coefficients calculation according to </a:t>
                </a:r>
                <a:r>
                  <a:rPr lang="en-US" dirty="0" smtClean="0"/>
                  <a:t>formulas</a:t>
                </a:r>
                <a:r>
                  <a:rPr lang="ru-RU" dirty="0" smtClean="0"/>
                  <a:t> (</a:t>
                </a:r>
                <a:r>
                  <a:rPr lang="en-US" dirty="0" smtClean="0"/>
                  <a:t>10</a:t>
                </a:r>
                <a:r>
                  <a:rPr lang="ru-RU" dirty="0" smtClean="0"/>
                  <a:t>) – (</a:t>
                </a:r>
                <a:r>
                  <a:rPr lang="en-US" dirty="0" smtClean="0"/>
                  <a:t>12</a:t>
                </a:r>
                <a:r>
                  <a:rPr lang="ru-RU" dirty="0" smtClean="0"/>
                  <a:t>)):</a:t>
                </a:r>
              </a:p>
              <a:p>
                <a:pPr lvl="1"/>
                <a:r>
                  <a:rPr lang="en-US" dirty="0" smtClean="0"/>
                  <a:t>The coefficients updating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𝑞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>
                            <a:latin typeface="Cambria Math"/>
                          </a:rPr>
                          <m:t>2+4+2</m:t>
                        </m:r>
                      </m:e>
                    </m:d>
                    <m:r>
                      <a:rPr lang="ru-RU" i="1">
                        <a:latin typeface="Cambria Math"/>
                      </a:rPr>
                      <m:t>=8</m:t>
                    </m:r>
                    <m:r>
                      <a:rPr lang="en-US" i="1">
                        <a:latin typeface="Cambria Math"/>
                      </a:rPr>
                      <m:t>𝑞</m:t>
                    </m:r>
                    <m:r>
                      <a:rPr lang="ru-RU" i="1">
                        <a:latin typeface="Cambria Math"/>
                      </a:rPr>
                      <m:t>=8</m:t>
                    </m:r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ru-RU" i="1">
                            <a:latin typeface="Cambria Math"/>
                          </a:rPr>
                          <m:t>𝐽</m:t>
                        </m:r>
                      </m:e>
                    </m:func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(2 </a:t>
                </a:r>
                <a:r>
                  <a:rPr lang="en-US" dirty="0" smtClean="0"/>
                  <a:t>operations are for calculating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𝑎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dirty="0"/>
                  <a:t>, 4 </a:t>
                </a:r>
                <a:r>
                  <a:rPr lang="en-US" dirty="0"/>
                  <a:t>operations </a:t>
                </a:r>
                <a:r>
                  <a:rPr lang="en-US" dirty="0" smtClean="0"/>
                  <a:t>– for </a:t>
                </a:r>
                <a:r>
                  <a:rPr lang="en-US" dirty="0"/>
                  <a:t>calculating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𝑏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</m:oMath>
                </a14:m>
                <a:r>
                  <a:rPr lang="ru-RU" dirty="0"/>
                  <a:t> </a:t>
                </a:r>
                <a:r>
                  <a:rPr lang="en-US" dirty="0" smtClean="0"/>
                  <a:t>and 2 –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с</m:t>
                        </m:r>
                      </m:e>
                      <m: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/>
                              </a:rPr>
                              <m:t>𝑗</m:t>
                            </m:r>
                          </m:e>
                        </m:d>
                      </m:sup>
                    </m:sSup>
                    <m:r>
                      <a:rPr lang="ru-RU" i="1">
                        <a:latin typeface="Cambria Math"/>
                      </a:rPr>
                      <m:t>, </m:t>
                    </m:r>
                    <m:r>
                      <a:rPr lang="en-US" i="1">
                        <a:latin typeface="Cambria Math"/>
                      </a:rPr>
                      <m:t>𝑗</m:t>
                    </m:r>
                    <m:r>
                      <a:rPr lang="ru-RU" i="1">
                        <a:latin typeface="Cambria Math"/>
                      </a:rPr>
                      <m:t>=0,1,…,</m:t>
                    </m:r>
                    <m:r>
                      <a:rPr lang="en-US" i="1">
                        <a:latin typeface="Cambria Math"/>
                      </a:rPr>
                      <m:t>𝑞</m:t>
                    </m:r>
                    <m:r>
                      <a:rPr lang="ru-RU" i="1">
                        <a:latin typeface="Cambria Math"/>
                      </a:rPr>
                      <m:t>−1</m:t>
                    </m:r>
                  </m:oMath>
                </a14:m>
                <a:r>
                  <a:rPr lang="ru-RU" dirty="0" smtClean="0"/>
                  <a:t>).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65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complexity estimate for the cyclic reduction </a:t>
            </a:r>
            <a:r>
              <a:rPr lang="en-US" dirty="0" smtClean="0"/>
              <a:t>method </a:t>
            </a:r>
            <a:r>
              <a:rPr lang="ru-RU" dirty="0" smtClean="0"/>
              <a:t>(3)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en-US" dirty="0" smtClean="0"/>
                  <a:t>6 operations are necessary for recalculating one right-hand side</a:t>
                </a:r>
                <a:r>
                  <a:rPr lang="ru-RU" dirty="0" smtClean="0"/>
                  <a:t>.</a:t>
                </a:r>
              </a:p>
              <a:p>
                <a:pPr lvl="1"/>
                <a:r>
                  <a:rPr lang="en-US" dirty="0" smtClean="0"/>
                  <a:t>At the first iteration of the forward reduction phase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𝐽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right-hand </a:t>
                </a:r>
                <a:r>
                  <a:rPr lang="en-US" dirty="0" smtClean="0"/>
                  <a:t>sides are under recalculation</a:t>
                </a:r>
                <a:r>
                  <a:rPr lang="ru-RU" dirty="0" smtClean="0"/>
                  <a:t>, </a:t>
                </a:r>
                <a:r>
                  <a:rPr lang="en-US" dirty="0" smtClean="0"/>
                  <a:t>at the </a:t>
                </a:r>
                <a:r>
                  <a:rPr lang="en-US" dirty="0"/>
                  <a:t>second iteration </a:t>
                </a:r>
                <a:r>
                  <a:rPr lang="ru-RU" dirty="0" smtClean="0"/>
                  <a:t>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𝐽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right-hand </a:t>
                </a:r>
                <a:r>
                  <a:rPr lang="en-US" dirty="0" smtClean="0"/>
                  <a:t>sides</a:t>
                </a:r>
                <a:r>
                  <a:rPr lang="ru-RU" dirty="0" smtClean="0"/>
                  <a:t>, </a:t>
                </a:r>
                <a:r>
                  <a:rPr lang="en-US" dirty="0" smtClean="0"/>
                  <a:t>at the third iteration </a:t>
                </a:r>
                <a:r>
                  <a:rPr lang="ru-RU" dirty="0" smtClean="0"/>
                  <a:t>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𝐽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/>
                  <a:t>, </a:t>
                </a:r>
                <a:r>
                  <a:rPr lang="en-US" dirty="0" smtClean="0"/>
                  <a:t>etc.</a:t>
                </a:r>
                <a:r>
                  <a:rPr lang="ru-RU" dirty="0" smtClean="0"/>
                  <a:t> </a:t>
                </a:r>
                <a:r>
                  <a:rPr lang="en-US" dirty="0" smtClean="0"/>
                  <a:t>At the last one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𝐽</m:t>
                        </m:r>
                        <m:r>
                          <a:rPr lang="ru-RU" i="1">
                            <a:latin typeface="Cambria Math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𝑞</m:t>
                            </m:r>
                          </m:sup>
                        </m:sSup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en-US" dirty="0"/>
                  <a:t>right-hand sides are </a:t>
                </a:r>
                <a:r>
                  <a:rPr lang="en-US" dirty="0" smtClean="0"/>
                  <a:t>recalculated</a:t>
                </a:r>
                <a:r>
                  <a:rPr lang="ru-RU" dirty="0" smtClean="0"/>
                  <a:t>.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t="-859" r="-17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078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Theoretical complexity estimate for the cyclic reduction </a:t>
            </a:r>
            <a:r>
              <a:rPr lang="en-US" dirty="0" smtClean="0"/>
              <a:t>method </a:t>
            </a:r>
            <a:r>
              <a:rPr lang="ru-RU" dirty="0" smtClean="0"/>
              <a:t>(4)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en-US" dirty="0" smtClean="0"/>
                  <a:t>The total number of operations needed for recalculating all right-hand sides equals</a:t>
                </a:r>
                <a:endParaRPr lang="ru-RU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6</m:t>
                      </m:r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i="1">
                              <a:latin typeface="Cambria Math"/>
                            </a:rPr>
                            <m:t>𝐽</m:t>
                          </m:r>
                          <m:r>
                            <a:rPr lang="ru-RU" i="1">
                              <a:latin typeface="Cambria Math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ru-RU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ru-RU" i="1">
                              <a:latin typeface="Cambria Math"/>
                            </a:rPr>
                            <m:t>+…+</m:t>
                          </m:r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ru-RU" i="1">
                                      <a:latin typeface="Cambria Math"/>
                                    </a:rPr>
                                    <m:t>𝑞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6</m:t>
                          </m:r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𝐽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−1</m:t>
                              </m:r>
                            </m:e>
                          </m:d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i="1">
                                  <a:latin typeface="Cambria Math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𝑞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ru-RU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6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𝐽</m:t>
                                  </m:r>
                                  <m:r>
                                    <a:rPr lang="ru-RU" i="1">
                                      <a:latin typeface="Cambria Math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𝐽</m:t>
                          </m:r>
                        </m:den>
                      </m:f>
                    </m:oMath>
                  </m:oMathPara>
                </a14:m>
                <a:endParaRPr lang="ru-RU" dirty="0" smtClean="0"/>
              </a:p>
              <a:p>
                <a:pPr lvl="1"/>
                <a:r>
                  <a:rPr lang="en-US" dirty="0" smtClean="0"/>
                  <a:t>The forward phase complexity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6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ru-RU" i="1">
                        <a:latin typeface="Cambria Math"/>
                      </a:rPr>
                      <m:t>𝑂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ru-RU" i="1">
                            <a:latin typeface="Cambria Math"/>
                          </a:rPr>
                          <m:t>𝐽</m:t>
                        </m:r>
                      </m:e>
                    </m:func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b="1" i="1" dirty="0" smtClean="0"/>
                  <a:t>The backward phase </a:t>
                </a:r>
                <a:r>
                  <a:rPr lang="en-US" b="1" i="1" dirty="0"/>
                  <a:t>complexity </a:t>
                </a:r>
                <a:r>
                  <a:rPr lang="ru-RU" dirty="0" smtClean="0"/>
                  <a:t>(</a:t>
                </a:r>
                <a:r>
                  <a:rPr lang="en-US" dirty="0"/>
                  <a:t>the coefficients calculation according to </a:t>
                </a:r>
                <a:r>
                  <a:rPr lang="en-US" dirty="0" smtClean="0"/>
                  <a:t>formula</a:t>
                </a:r>
                <a:r>
                  <a:rPr lang="ru-RU" dirty="0" smtClean="0"/>
                  <a:t> </a:t>
                </a:r>
                <a:r>
                  <a:rPr lang="ru-RU" dirty="0"/>
                  <a:t>(</a:t>
                </a:r>
                <a:r>
                  <a:rPr lang="en-US" dirty="0" smtClean="0"/>
                  <a:t>13</a:t>
                </a:r>
                <a:r>
                  <a:rPr lang="ru-RU" dirty="0" smtClean="0"/>
                  <a:t>)):</a:t>
                </a:r>
              </a:p>
              <a:p>
                <a:pPr lvl="1"/>
                <a:r>
                  <a:rPr lang="en-US" dirty="0" smtClean="0"/>
                  <a:t>One variable restoration requires 5 operations</a:t>
                </a:r>
                <a:r>
                  <a:rPr lang="ru-RU" dirty="0" smtClean="0"/>
                  <a:t>.</a:t>
                </a:r>
              </a:p>
              <a:p>
                <a:pPr lvl="1"/>
                <a:r>
                  <a:rPr lang="en-US" dirty="0"/>
                  <a:t>The backward phase </a:t>
                </a:r>
                <a:r>
                  <a:rPr lang="en-US" dirty="0" smtClean="0"/>
                  <a:t>complexity</a:t>
                </a:r>
                <a:r>
                  <a:rPr lang="ru-RU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5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en-US" b="1" i="1" dirty="0"/>
                  <a:t>The </a:t>
                </a:r>
                <a:r>
                  <a:rPr lang="en-US" b="1" i="1" dirty="0" smtClean="0"/>
                  <a:t>method complexity </a:t>
                </a:r>
                <a:r>
                  <a:rPr lang="ru-RU" b="1" i="1" dirty="0" smtClean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11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ru-RU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ru-RU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ru-RU" i="1">
                                <a:latin typeface="Cambria Math"/>
                              </a:rPr>
                              <m:t>𝐽</m:t>
                            </m:r>
                          </m:e>
                        </m:func>
                      </m:e>
                    </m:d>
                    <m:r>
                      <a:rPr lang="ru-RU" b="0" i="0" smtClean="0">
                        <a:latin typeface="Cambria Math"/>
                      </a:rPr>
                      <m:t>.</m:t>
                    </m:r>
                  </m:oMath>
                </a14:m>
                <a:endParaRPr lang="ru-RU" b="1" i="1" dirty="0" smtClean="0"/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8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804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experiments results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 price seeking </a:t>
            </a:r>
            <a:r>
              <a:rPr lang="en-US" dirty="0" smtClean="0"/>
              <a:t>time using the parallel implementations of the sweep method </a:t>
            </a:r>
            <a:r>
              <a:rPr lang="ru-RU" dirty="0" smtClean="0"/>
              <a:t>(</a:t>
            </a:r>
            <a:r>
              <a:rPr lang="en-US" dirty="0" smtClean="0"/>
              <a:t>simple</a:t>
            </a:r>
            <a:r>
              <a:rPr lang="ru-RU" dirty="0" smtClean="0"/>
              <a:t>) </a:t>
            </a:r>
            <a:r>
              <a:rPr lang="en-US" dirty="0" smtClean="0"/>
              <a:t>and the cyclic reduction</a:t>
            </a:r>
            <a:r>
              <a:rPr lang="ru-RU" dirty="0" smtClean="0"/>
              <a:t> (</a:t>
            </a:r>
            <a:r>
              <a:rPr lang="en-US" dirty="0" smtClean="0"/>
              <a:t>cycle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3662784070"/>
              </p:ext>
            </p:extLst>
          </p:nvPr>
        </p:nvGraphicFramePr>
        <p:xfrm>
          <a:off x="1712640" y="2132856"/>
          <a:ext cx="6530479" cy="3784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6036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and numerical results contradiction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solving time using the sweep method on the </a:t>
                </a:r>
                <a:r>
                  <a:rPr lang="en-US" dirty="0"/>
                  <a:t>matrices of great size is </a:t>
                </a:r>
                <a:r>
                  <a:rPr lang="en-US" dirty="0" smtClean="0"/>
                  <a:t>almost 2 times greater than that using the cyclic reduction.</a:t>
                </a:r>
              </a:p>
              <a:p>
                <a:r>
                  <a:rPr lang="en-US" b="1" i="1" dirty="0" smtClean="0"/>
                  <a:t>The reasons for contradicting to theoretical estimates</a:t>
                </a:r>
                <a:r>
                  <a:rPr lang="ru-RU" b="1" i="1" dirty="0" smtClean="0"/>
                  <a:t>:</a:t>
                </a:r>
              </a:p>
              <a:p>
                <a:pPr lvl="1"/>
                <a:r>
                  <a:rPr lang="en-US" dirty="0" smtClean="0"/>
                  <a:t>Despite of the constant, </a:t>
                </a:r>
                <a:r>
                  <a:rPr lang="en-US" dirty="0"/>
                  <a:t>the number of operations for </a:t>
                </a:r>
                <a:r>
                  <a:rPr lang="en-US" dirty="0" smtClean="0"/>
                  <a:t>both methods </a:t>
                </a:r>
                <a:r>
                  <a:rPr lang="en-US" dirty="0"/>
                  <a:t>is </a:t>
                </a:r>
                <a:r>
                  <a:rPr lang="en-US" dirty="0" smtClean="0"/>
                  <a:t>proportional to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𝑂</m:t>
                    </m:r>
                    <m:r>
                      <a:rPr lang="ru-RU" i="1">
                        <a:latin typeface="Cambria Math"/>
                      </a:rPr>
                      <m:t>(</m:t>
                    </m:r>
                    <m:r>
                      <a:rPr lang="ru-RU" i="1">
                        <a:latin typeface="Cambria Math"/>
                      </a:rPr>
                      <m:t>𝐽</m:t>
                    </m:r>
                    <m:r>
                      <a:rPr lang="ru-RU" i="1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in </a:t>
                </a:r>
                <a:r>
                  <a:rPr lang="en-US" dirty="0" err="1" smtClean="0"/>
                  <a:t>asymptotics</a:t>
                </a:r>
                <a:r>
                  <a:rPr lang="en-US" dirty="0" smtClean="0"/>
                  <a:t>.</a:t>
                </a:r>
                <a:endParaRPr lang="ru-RU" dirty="0" smtClean="0"/>
              </a:p>
              <a:p>
                <a:pPr lvl="1"/>
                <a:r>
                  <a:rPr lang="en-US" dirty="0" smtClean="0"/>
                  <a:t>Depending on the implementation method, the coefficients of the matrix size in </a:t>
                </a:r>
                <a:r>
                  <a:rPr lang="en-US" dirty="0"/>
                  <a:t>the </a:t>
                </a:r>
                <a:r>
                  <a:rPr lang="en-US" dirty="0" smtClean="0"/>
                  <a:t>estimates for the number of operations can vary</a:t>
                </a:r>
                <a:r>
                  <a:rPr lang="ru-RU" dirty="0" smtClean="0"/>
                  <a:t> (</a:t>
                </a:r>
                <a:r>
                  <a:rPr lang="en-US" dirty="0" smtClean="0"/>
                  <a:t>for example, </a:t>
                </a:r>
                <a:r>
                  <a:rPr lang="en-US" dirty="0"/>
                  <a:t>the coefficients denominator </a:t>
                </a:r>
                <a:r>
                  <a:rPr lang="en-US" dirty="0" smtClean="0"/>
                  <a:t>for the sweep method may be calculated only once)</a:t>
                </a:r>
                <a:r>
                  <a:rPr lang="ru-RU" dirty="0" smtClean="0"/>
                  <a:t>.</a:t>
                </a:r>
              </a:p>
              <a:p>
                <a:pPr lvl="1"/>
                <a:r>
                  <a:rPr lang="en-US" dirty="0" smtClean="0"/>
                  <a:t>The architecture used for the experiments considerably influences the result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 r="-1025" b="-63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451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Application scalability analysis using the </a:t>
            </a:r>
            <a:r>
              <a:rPr lang="en-US" dirty="0" err="1" smtClean="0"/>
              <a:t>OpenMP</a:t>
            </a:r>
            <a:r>
              <a:rPr lang="en-US" dirty="0" smtClean="0"/>
              <a:t> implementation of the cyclic reduction method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213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experiments results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 price seeking time using the parallel implementations of the </a:t>
            </a:r>
            <a:r>
              <a:rPr lang="en-US" dirty="0" smtClean="0"/>
              <a:t>cyclic reduction method </a:t>
            </a:r>
            <a:r>
              <a:rPr lang="ru-RU" dirty="0" smtClean="0"/>
              <a:t>(</a:t>
            </a:r>
            <a:r>
              <a:rPr lang="en-US" dirty="0" smtClean="0"/>
              <a:t>cycle</a:t>
            </a:r>
            <a:r>
              <a:rPr lang="ru-RU" dirty="0" smtClean="0"/>
              <a:t>_1 – </a:t>
            </a:r>
            <a:r>
              <a:rPr lang="en-US" dirty="0"/>
              <a:t>using 1 </a:t>
            </a:r>
            <a:r>
              <a:rPr lang="en-US" dirty="0" smtClean="0"/>
              <a:t>thread</a:t>
            </a:r>
            <a:r>
              <a:rPr lang="ru-RU" dirty="0" smtClean="0"/>
              <a:t>, </a:t>
            </a:r>
            <a:r>
              <a:rPr lang="en-US" dirty="0" smtClean="0"/>
              <a:t>cycle</a:t>
            </a:r>
            <a:r>
              <a:rPr lang="ru-RU" dirty="0" smtClean="0"/>
              <a:t>_2 – </a:t>
            </a:r>
            <a:r>
              <a:rPr lang="en-US" dirty="0" smtClean="0"/>
              <a:t>using 2 threads</a:t>
            </a:r>
            <a:r>
              <a:rPr lang="ru-RU" dirty="0" smtClean="0"/>
              <a:t>, </a:t>
            </a:r>
            <a:r>
              <a:rPr lang="en-US" dirty="0" smtClean="0"/>
              <a:t>cycle</a:t>
            </a:r>
            <a:r>
              <a:rPr lang="ru-RU" dirty="0" smtClean="0"/>
              <a:t>_4 – </a:t>
            </a:r>
            <a:r>
              <a:rPr lang="en-US" dirty="0"/>
              <a:t>using </a:t>
            </a:r>
            <a:r>
              <a:rPr lang="en-US" dirty="0" smtClean="0"/>
              <a:t>4 </a:t>
            </a:r>
            <a:r>
              <a:rPr lang="en-US" dirty="0"/>
              <a:t>threads</a:t>
            </a:r>
            <a:r>
              <a:rPr lang="ru-RU" dirty="0" smtClean="0"/>
              <a:t>, </a:t>
            </a:r>
            <a:r>
              <a:rPr lang="en-US" dirty="0" smtClean="0"/>
              <a:t>cycle</a:t>
            </a:r>
            <a:r>
              <a:rPr lang="ru-RU" dirty="0" smtClean="0"/>
              <a:t>_8 – </a:t>
            </a:r>
            <a:r>
              <a:rPr lang="en-US" dirty="0"/>
              <a:t>using </a:t>
            </a:r>
            <a:r>
              <a:rPr lang="en-US" dirty="0" smtClean="0"/>
              <a:t>8 </a:t>
            </a:r>
            <a:r>
              <a:rPr lang="en-US" dirty="0"/>
              <a:t>threads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710995" y="2623135"/>
          <a:ext cx="6268748" cy="377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72241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experiments </a:t>
            </a:r>
            <a:r>
              <a:rPr lang="en-US" dirty="0" smtClean="0"/>
              <a:t>results </a:t>
            </a:r>
            <a:r>
              <a:rPr lang="ru-RU" dirty="0" smtClean="0"/>
              <a:t>(2)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13457582"/>
              </p:ext>
            </p:extLst>
          </p:nvPr>
        </p:nvGraphicFramePr>
        <p:xfrm>
          <a:off x="523844" y="1214422"/>
          <a:ext cx="9072628" cy="4786342"/>
        </p:xfrm>
        <a:graphic>
          <a:graphicData uri="http://schemas.openxmlformats.org/drawingml/2006/table">
            <a:tbl>
              <a:tblPr/>
              <a:tblGrid>
                <a:gridCol w="928694"/>
                <a:gridCol w="1338554"/>
                <a:gridCol w="1134230"/>
                <a:gridCol w="1134230"/>
                <a:gridCol w="1134230"/>
                <a:gridCol w="1134230"/>
                <a:gridCol w="1134230"/>
                <a:gridCol w="1134230"/>
              </a:tblGrid>
              <a:tr h="435122">
                <a:tc rowSpan="2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1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thread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2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4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8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1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</a:rPr>
                        <a:t>S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</a:rPr>
                        <a:t>S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</a:rPr>
                        <a:t>S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256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0.0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141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0.439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0.3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0.1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0.4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0.141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0.109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0.1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0.582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0.3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0.304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514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0.212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1024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0.1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291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0,587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4</a:t>
                      </a:r>
                      <a:r>
                        <a:rPr lang="en-US" sz="2000" dirty="0">
                          <a:latin typeface="+mn-lt"/>
                          <a:ea typeface="Times New Roman"/>
                        </a:rPr>
                        <a:t>53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0.377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561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0.304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2048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0.312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0.3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1</a:t>
                      </a:r>
                      <a:r>
                        <a:rPr lang="en-US" sz="2000">
                          <a:latin typeface="+mn-lt"/>
                          <a:ea typeface="Times New Roman"/>
                        </a:rPr>
                        <a:t>2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0.5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0.605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0.6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0.476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4096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0.5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514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1.151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7</a:t>
                      </a:r>
                      <a:r>
                        <a:rPr lang="en-US" sz="2000">
                          <a:latin typeface="+mn-lt"/>
                          <a:ea typeface="Times New Roman"/>
                        </a:rPr>
                        <a:t>8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0.758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827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0.715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8192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1.138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0.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905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1.257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1</a:t>
                      </a:r>
                      <a:r>
                        <a:rPr lang="en-US" sz="2000">
                          <a:latin typeface="+mn-lt"/>
                          <a:ea typeface="Times New Roman"/>
                        </a:rPr>
                        <a:t>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0</a:t>
                      </a:r>
                      <a:r>
                        <a:rPr lang="en-US" sz="2000">
                          <a:latin typeface="+mn-lt"/>
                          <a:ea typeface="Times New Roman"/>
                        </a:rPr>
                        <a:t>1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1.122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1.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092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1.042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16384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2.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215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466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1.51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46</a:t>
                      </a:r>
                      <a:r>
                        <a:rPr lang="en-US" sz="2000">
                          <a:latin typeface="+mn-lt"/>
                          <a:ea typeface="Times New Roman"/>
                        </a:rPr>
                        <a:t>6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1.51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1.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545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1.433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32768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4.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461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3.1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1.429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2.</a:t>
                      </a:r>
                      <a:r>
                        <a:rPr lang="ru-RU" sz="2000">
                          <a:latin typeface="+mn-lt"/>
                          <a:ea typeface="Times New Roman"/>
                        </a:rPr>
                        <a:t>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1.775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2.4</a:t>
                      </a:r>
                      <a:r>
                        <a:rPr lang="ru-RU" sz="2000" dirty="0">
                          <a:latin typeface="+mn-lt"/>
                          <a:ea typeface="Times New Roman"/>
                        </a:rPr>
                        <a:t>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1.809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1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65536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9.188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</a:rPr>
                        <a:t>5.554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1.654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4.383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</a:rPr>
                        <a:t>2.096</a:t>
                      </a:r>
                      <a:endParaRPr lang="ru-RU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</a:rPr>
                        <a:t>3.962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</a:rPr>
                        <a:t>2.319</a:t>
                      </a:r>
                      <a:endParaRPr lang="ru-RU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49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level </a:t>
            </a:r>
            <a:r>
              <a:rPr lang="en-US" dirty="0" smtClean="0"/>
              <a:t>estimate </a:t>
            </a:r>
            <a:r>
              <a:rPr lang="ru-RU" dirty="0" smtClean="0"/>
              <a:t>(1)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Set the threads number to the maximum number of cores in the test infrastructure node</a:t>
                </a:r>
                <a:r>
                  <a:rPr lang="ru-RU" dirty="0" smtClean="0"/>
                  <a:t>. </a:t>
                </a:r>
              </a:p>
              <a:p>
                <a:r>
                  <a:rPr lang="en-US" dirty="0" smtClean="0"/>
                  <a:t>Specify the number of partitions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𝑱</m:t>
                    </m:r>
                    <m:r>
                      <a:rPr lang="en-US" b="1" i="1" smtClean="0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𝟐𝟓𝟔</m:t>
                    </m:r>
                  </m:oMath>
                </a14:m>
                <a:r>
                  <a:rPr lang="ru-RU" dirty="0" smtClean="0"/>
                  <a:t>. </a:t>
                </a:r>
              </a:p>
              <a:p>
                <a:r>
                  <a:rPr lang="en-US" dirty="0" smtClean="0"/>
                  <a:t>Build the Release-version of the project </a:t>
                </a:r>
                <a:r>
                  <a:rPr lang="ru-RU" b="1" dirty="0" smtClean="0"/>
                  <a:t>03_Cycle</a:t>
                </a:r>
                <a:r>
                  <a:rPr lang="en-US" b="1" dirty="0" err="1" smtClean="0"/>
                  <a:t>Omp</a:t>
                </a:r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478" t="-8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100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level </a:t>
            </a:r>
            <a:r>
              <a:rPr lang="en-US" dirty="0" smtClean="0"/>
              <a:t>estimate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06" y="1071546"/>
            <a:ext cx="914406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 bwMode="auto">
          <a:xfrm>
            <a:off x="738158" y="2156764"/>
            <a:ext cx="857256" cy="142876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8068976" y="1643050"/>
            <a:ext cx="1285884" cy="500066"/>
          </a:xfrm>
          <a:prstGeom prst="rect">
            <a:avLst/>
          </a:prstGeom>
          <a:solidFill>
            <a:schemeClr val="accent1">
              <a:alpha val="0"/>
            </a:schemeClr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2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 of the </a:t>
            </a:r>
            <a:r>
              <a:rPr lang="en-US" dirty="0" smtClean="0"/>
              <a:t>work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Parallelization of the developed implementation of the cyclic reduction method using the </a:t>
            </a:r>
            <a:r>
              <a:rPr lang="en-US" dirty="0" smtClean="0"/>
              <a:t>TBB library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 smtClean="0"/>
              <a:t>Performance analysis for the implemented scheme of the partial differential equation solving when using the sweep and cyclic reduction </a:t>
            </a:r>
            <a:r>
              <a:rPr lang="en-US" dirty="0"/>
              <a:t>methods for solving </a:t>
            </a:r>
            <a:r>
              <a:rPr lang="en-US" dirty="0" smtClean="0"/>
              <a:t>a linear </a:t>
            </a:r>
            <a:r>
              <a:rPr lang="en-US" dirty="0"/>
              <a:t>algebraic equation system </a:t>
            </a:r>
            <a:r>
              <a:rPr lang="en-US" dirty="0" smtClean="0"/>
              <a:t>with a tridiagonal matrix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dirty="0" smtClean="0"/>
              <a:t>Analysis of an application scalability using the parallel implementations of the cyclic reduction </a:t>
            </a:r>
            <a:r>
              <a:rPr lang="en-US" dirty="0"/>
              <a:t>method for solving </a:t>
            </a:r>
            <a:r>
              <a:rPr lang="en-US" dirty="0" smtClean="0"/>
              <a:t>a linear </a:t>
            </a:r>
            <a:r>
              <a:rPr lang="en-US" dirty="0"/>
              <a:t>algebraic equation system with a tridiagonal </a:t>
            </a:r>
            <a:r>
              <a:rPr lang="en-US" dirty="0" smtClean="0"/>
              <a:t>matrix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211579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level </a:t>
            </a:r>
            <a:r>
              <a:rPr lang="en-US" dirty="0" smtClean="0"/>
              <a:t>estimate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44" y="1142984"/>
            <a:ext cx="900118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1857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level </a:t>
            </a:r>
            <a:r>
              <a:rPr lang="en-US" dirty="0" smtClean="0"/>
              <a:t>estimate </a:t>
            </a:r>
            <a:r>
              <a:rPr lang="ru-RU" dirty="0" smtClean="0"/>
              <a:t>(4)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all the time the function works not all provided resources are used (since red color is present in the scale)</a:t>
            </a:r>
            <a:r>
              <a:rPr lang="ru-RU" dirty="0" smtClean="0"/>
              <a:t>.</a:t>
            </a:r>
          </a:p>
          <a:p>
            <a:r>
              <a:rPr lang="en-US" dirty="0" smtClean="0"/>
              <a:t>A great number of short parallel sections can be observed </a:t>
            </a:r>
            <a:r>
              <a:rPr lang="ru-RU" dirty="0" smtClean="0"/>
              <a:t>(</a:t>
            </a:r>
            <a:r>
              <a:rPr lang="en-US" dirty="0" smtClean="0"/>
              <a:t>green color intervals in the Thread Concurrency diagram</a:t>
            </a:r>
            <a:r>
              <a:rPr lang="ru-RU" dirty="0" smtClean="0"/>
              <a:t>).</a:t>
            </a:r>
          </a:p>
          <a:p>
            <a:r>
              <a:rPr lang="en-US" dirty="0" smtClean="0"/>
              <a:t>The explanation for </a:t>
            </a:r>
            <a:r>
              <a:rPr lang="en-US" dirty="0"/>
              <a:t>the results of </a:t>
            </a:r>
            <a:r>
              <a:rPr lang="en-US" dirty="0" smtClean="0"/>
              <a:t>profiling is</a:t>
            </a:r>
            <a:endParaRPr lang="ru-RU" dirty="0" smtClean="0"/>
          </a:p>
          <a:p>
            <a:pPr lvl="1"/>
            <a:r>
              <a:rPr lang="en-US" dirty="0" smtClean="0"/>
              <a:t>Parallelization is implemented on </a:t>
            </a:r>
            <a:r>
              <a:rPr lang="en-US" dirty="0"/>
              <a:t>the inner loop level of </a:t>
            </a:r>
            <a:r>
              <a:rPr lang="en-US" dirty="0" smtClean="0"/>
              <a:t>the forward and backward reduction phases</a:t>
            </a:r>
            <a:r>
              <a:rPr lang="ru-RU" dirty="0" smtClean="0"/>
              <a:t>, </a:t>
            </a:r>
            <a:r>
              <a:rPr lang="en-US" dirty="0" smtClean="0"/>
              <a:t>i.e. at every reduction iteration several threads are generated or resumed, their completion is </a:t>
            </a:r>
            <a:r>
              <a:rPr lang="en-US" dirty="0"/>
              <a:t>waited for. </a:t>
            </a:r>
            <a:r>
              <a:rPr lang="en-US" dirty="0" smtClean="0"/>
              <a:t>The overhead costs associated </a:t>
            </a:r>
            <a:r>
              <a:rPr lang="en-US" dirty="0"/>
              <a:t>with the </a:t>
            </a:r>
            <a:r>
              <a:rPr lang="en-US" dirty="0" smtClean="0"/>
              <a:t>parallelism organization arise</a:t>
            </a:r>
            <a:r>
              <a:rPr lang="ru-RU" dirty="0" smtClean="0"/>
              <a:t>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123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 for number of cache misses</a:t>
            </a:r>
            <a:r>
              <a:rPr lang="ru-RU" dirty="0" smtClean="0"/>
              <a:t> 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06" y="1142984"/>
            <a:ext cx="914406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 bwMode="auto">
          <a:xfrm>
            <a:off x="809596" y="4000504"/>
            <a:ext cx="1143008" cy="142876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667512" y="4500570"/>
            <a:ext cx="571504" cy="285752"/>
          </a:xfrm>
          <a:prstGeom prst="rect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014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Estimates for number of cache </a:t>
            </a:r>
            <a:r>
              <a:rPr lang="en-US" dirty="0" smtClean="0"/>
              <a:t>misses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add the following events</a:t>
            </a:r>
            <a:r>
              <a:rPr lang="ru-RU" dirty="0" smtClean="0"/>
              <a:t>:</a:t>
            </a:r>
          </a:p>
          <a:p>
            <a:pPr lvl="1"/>
            <a:r>
              <a:rPr lang="ru-RU" dirty="0" smtClean="0"/>
              <a:t>L2_RQSTS.</a:t>
            </a:r>
            <a:r>
              <a:rPr lang="en-US" dirty="0" smtClean="0"/>
              <a:t>MISS</a:t>
            </a:r>
            <a:r>
              <a:rPr lang="ru-RU" dirty="0" smtClean="0"/>
              <a:t> – </a:t>
            </a:r>
            <a:r>
              <a:rPr lang="en-US" dirty="0" smtClean="0"/>
              <a:t>a number of L2 cache misses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MEM</a:t>
            </a:r>
            <a:r>
              <a:rPr lang="ru-RU" dirty="0" smtClean="0"/>
              <a:t>_</a:t>
            </a:r>
            <a:r>
              <a:rPr lang="en-US" dirty="0" smtClean="0"/>
              <a:t>LOAD</a:t>
            </a:r>
            <a:r>
              <a:rPr lang="ru-RU" dirty="0" smtClean="0"/>
              <a:t>_</a:t>
            </a:r>
            <a:r>
              <a:rPr lang="en-US" dirty="0" smtClean="0"/>
              <a:t>RETIRED</a:t>
            </a:r>
            <a:r>
              <a:rPr lang="ru-RU" dirty="0" smtClean="0"/>
              <a:t>.</a:t>
            </a:r>
            <a:r>
              <a:rPr lang="en-US" dirty="0" smtClean="0"/>
              <a:t>LLC</a:t>
            </a:r>
            <a:r>
              <a:rPr lang="ru-RU" dirty="0" smtClean="0"/>
              <a:t>_</a:t>
            </a:r>
            <a:r>
              <a:rPr lang="en-US" dirty="0" smtClean="0"/>
              <a:t>MISS </a:t>
            </a:r>
            <a:r>
              <a:rPr lang="ru-RU" dirty="0" smtClean="0"/>
              <a:t>– </a:t>
            </a:r>
            <a:r>
              <a:rPr lang="en-US" dirty="0"/>
              <a:t>a number of </a:t>
            </a:r>
            <a:r>
              <a:rPr lang="en-US" dirty="0" smtClean="0"/>
              <a:t>the last level cache misses</a:t>
            </a:r>
            <a:r>
              <a:rPr lang="ru-RU" dirty="0" smtClean="0"/>
              <a:t>.</a:t>
            </a:r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r>
              <a:rPr lang="en-US" dirty="0" smtClean="0"/>
              <a:t>Take note of the second column </a:t>
            </a:r>
            <a:r>
              <a:rPr lang="ru-RU" dirty="0" smtClean="0"/>
              <a:t>(</a:t>
            </a:r>
            <a:r>
              <a:rPr lang="en-US" dirty="0" smtClean="0"/>
              <a:t>Sample After)</a:t>
            </a:r>
            <a:r>
              <a:rPr lang="ru-RU" dirty="0" smtClean="0"/>
              <a:t>. </a:t>
            </a:r>
            <a:r>
              <a:rPr lang="en-US" dirty="0" smtClean="0"/>
              <a:t>It contains </a:t>
            </a:r>
            <a:r>
              <a:rPr lang="en-US" dirty="0"/>
              <a:t>the threshold </a:t>
            </a:r>
            <a:r>
              <a:rPr lang="en-US" dirty="0" smtClean="0"/>
              <a:t>counter values</a:t>
            </a:r>
            <a:r>
              <a:rPr lang="ru-RU" dirty="0" smtClean="0"/>
              <a:t>. </a:t>
            </a:r>
            <a:r>
              <a:rPr lang="en-US" dirty="0" smtClean="0"/>
              <a:t>If a counter value is smaller than the specified threshold, this value is assumed to equal zero, otherwise the difference between the counter value and the threshold is stated.</a:t>
            </a:r>
            <a:r>
              <a:rPr lang="ru-RU" dirty="0" smtClean="0"/>
              <a:t>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3144" y="2924944"/>
            <a:ext cx="7983260" cy="1191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346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Estimates for number of cache </a:t>
            </a:r>
            <a:r>
              <a:rPr lang="en-US" dirty="0" smtClean="0"/>
              <a:t>misses </a:t>
            </a:r>
            <a:r>
              <a:rPr lang="ru-RU" dirty="0" smtClean="0"/>
              <a:t>(3)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One-thread version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8-</a:t>
            </a:r>
            <a:r>
              <a:rPr lang="en-US" dirty="0" smtClean="0"/>
              <a:t>thread version</a:t>
            </a:r>
            <a:r>
              <a:rPr lang="ru-RU" dirty="0" smtClean="0"/>
              <a:t>: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58" y="1643050"/>
            <a:ext cx="8643998" cy="1214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58" y="3429000"/>
            <a:ext cx="8643998" cy="15001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 bwMode="auto">
          <a:xfrm>
            <a:off x="4595810" y="2357430"/>
            <a:ext cx="3000396" cy="214314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381496" y="4116084"/>
            <a:ext cx="2643206" cy="214314"/>
          </a:xfrm>
          <a:prstGeom prst="rect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5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scalability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performed implementation of the </a:t>
            </a:r>
            <a:r>
              <a:rPr lang="en-US" dirty="0"/>
              <a:t>Crank-Nicolson </a:t>
            </a:r>
            <a:r>
              <a:rPr lang="en-US" dirty="0" smtClean="0"/>
              <a:t>scheme using the parallel cyclic reduction method is poorly scalable.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en-US" dirty="0" smtClean="0"/>
              <a:t>The algorithmic peculiarities of the reduction method is the reason for this fact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en-US" dirty="0" smtClean="0"/>
              <a:t>It </a:t>
            </a:r>
            <a:r>
              <a:rPr lang="en-US" dirty="0"/>
              <a:t>is necessary either to develop more efficient parallelizing schemes for the cyclic reduction </a:t>
            </a:r>
            <a:r>
              <a:rPr lang="en-US" dirty="0" smtClean="0"/>
              <a:t>or </a:t>
            </a:r>
            <a:r>
              <a:rPr lang="en-US" dirty="0"/>
              <a:t>to apply other methods for solving linear equation </a:t>
            </a:r>
            <a:r>
              <a:rPr lang="en-US" dirty="0" smtClean="0"/>
              <a:t>systems.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313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#</a:t>
            </a:r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Application scalability analysis using the </a:t>
            </a:r>
            <a:r>
              <a:rPr lang="en-US" dirty="0" smtClean="0"/>
              <a:t>TBB implementation </a:t>
            </a:r>
            <a:r>
              <a:rPr lang="en-US" dirty="0"/>
              <a:t>of the cyclic reduction </a:t>
            </a:r>
            <a:r>
              <a:rPr lang="en-US" dirty="0" smtClean="0"/>
              <a:t>method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839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experiments </a:t>
            </a:r>
            <a:r>
              <a:rPr lang="en-US" dirty="0" smtClean="0"/>
              <a:t>results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 price seeking time using the parallel implementations of the cyclic reduction method </a:t>
            </a:r>
            <a:r>
              <a:rPr lang="ru-RU" dirty="0" smtClean="0"/>
              <a:t>(</a:t>
            </a:r>
            <a:r>
              <a:rPr lang="en-US" dirty="0" err="1" smtClean="0"/>
              <a:t>tbb</a:t>
            </a:r>
            <a:r>
              <a:rPr lang="ru-RU" dirty="0" smtClean="0"/>
              <a:t>_1 </a:t>
            </a:r>
            <a:r>
              <a:rPr lang="ru-RU" dirty="0"/>
              <a:t>– </a:t>
            </a:r>
            <a:r>
              <a:rPr lang="en-US" dirty="0"/>
              <a:t>using 1 thread</a:t>
            </a:r>
            <a:r>
              <a:rPr lang="ru-RU" dirty="0"/>
              <a:t>, </a:t>
            </a:r>
            <a:r>
              <a:rPr lang="en-US" dirty="0" err="1" smtClean="0"/>
              <a:t>tbb</a:t>
            </a:r>
            <a:r>
              <a:rPr lang="ru-RU" dirty="0" smtClean="0"/>
              <a:t>_2 </a:t>
            </a:r>
            <a:r>
              <a:rPr lang="ru-RU" dirty="0"/>
              <a:t>– </a:t>
            </a:r>
            <a:r>
              <a:rPr lang="en-US" dirty="0"/>
              <a:t>using 2 threads</a:t>
            </a:r>
            <a:r>
              <a:rPr lang="ru-RU" dirty="0"/>
              <a:t>, </a:t>
            </a:r>
            <a:r>
              <a:rPr lang="en-US" dirty="0" err="1" smtClean="0"/>
              <a:t>tbb</a:t>
            </a:r>
            <a:r>
              <a:rPr lang="ru-RU" dirty="0" smtClean="0"/>
              <a:t>_4 </a:t>
            </a:r>
            <a:r>
              <a:rPr lang="ru-RU" dirty="0"/>
              <a:t>– </a:t>
            </a:r>
            <a:r>
              <a:rPr lang="en-US" dirty="0"/>
              <a:t>using 4 threads</a:t>
            </a:r>
            <a:r>
              <a:rPr lang="ru-RU" dirty="0"/>
              <a:t>, </a:t>
            </a:r>
            <a:r>
              <a:rPr lang="en-US" dirty="0" err="1" smtClean="0"/>
              <a:t>tbb</a:t>
            </a:r>
            <a:r>
              <a:rPr lang="ru-RU" dirty="0" smtClean="0"/>
              <a:t>_8 </a:t>
            </a:r>
            <a:r>
              <a:rPr lang="ru-RU" dirty="0"/>
              <a:t>– </a:t>
            </a:r>
            <a:r>
              <a:rPr lang="en-US" dirty="0"/>
              <a:t>using 8 threads</a:t>
            </a:r>
            <a:r>
              <a:rPr lang="ru-RU" dirty="0" smtClean="0"/>
              <a:t>):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541674" y="2915286"/>
          <a:ext cx="7286676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8485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experiments </a:t>
            </a:r>
            <a:r>
              <a:rPr lang="en-US" dirty="0" smtClean="0"/>
              <a:t>results </a:t>
            </a:r>
            <a:r>
              <a:rPr lang="ru-RU" dirty="0" smtClean="0"/>
              <a:t>(2)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72885497"/>
              </p:ext>
            </p:extLst>
          </p:nvPr>
        </p:nvGraphicFramePr>
        <p:xfrm>
          <a:off x="452406" y="1285861"/>
          <a:ext cx="9072626" cy="4357716"/>
        </p:xfrm>
        <a:graphic>
          <a:graphicData uri="http://schemas.openxmlformats.org/drawingml/2006/table">
            <a:tbl>
              <a:tblPr/>
              <a:tblGrid>
                <a:gridCol w="1137708"/>
                <a:gridCol w="1259280"/>
                <a:gridCol w="1259280"/>
                <a:gridCol w="1115933"/>
                <a:gridCol w="1115933"/>
                <a:gridCol w="1117748"/>
                <a:gridCol w="1117748"/>
                <a:gridCol w="948996"/>
              </a:tblGrid>
              <a:tr h="39615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thread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8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threads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61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S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S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latin typeface="+mn-lt"/>
                          <a:ea typeface="Times New Roman"/>
                          <a:cs typeface="Times New Roman"/>
                        </a:rPr>
                        <a:t>t,</a:t>
                      </a:r>
                      <a:r>
                        <a:rPr lang="en-US" sz="2000" b="1" dirty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sec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b="1">
                          <a:latin typeface="+mn-lt"/>
                          <a:ea typeface="Times New Roman"/>
                          <a:cs typeface="Times New Roman"/>
                        </a:rPr>
                        <a:t>S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256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0,125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0,234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534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0,452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0,277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0,686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0,182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512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0,172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0,296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0,581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0,639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0,269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0,858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0,200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1024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0,25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0,374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0,668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0,733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0,341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1,092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0,229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2048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0,406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0,499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0,834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0,998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0,407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1,404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0,289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4096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0,702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0,671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1,046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1,295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0,542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1,825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0,385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8192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1,31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1,076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1,217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1,732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0,756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2,434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0,538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16384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2,527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1,732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1,549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2,527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3,37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0,75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32768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4,992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3,12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3,245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1,538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5,008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0,997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65536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10,202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7,098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1,437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6,193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>
                          <a:latin typeface="+mn-lt"/>
                          <a:ea typeface="Times New Roman"/>
                          <a:cs typeface="Times New Roman"/>
                        </a:rPr>
                        <a:t>1,647</a:t>
                      </a:r>
                      <a:endParaRPr lang="ru-RU" sz="20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>
                          <a:latin typeface="+mn-lt"/>
                          <a:ea typeface="Times New Roman"/>
                          <a:cs typeface="Times New Roman"/>
                        </a:rPr>
                        <a:t>7,878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1,295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05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0552" y="1484784"/>
            <a:ext cx="144016" cy="384043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727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Concurrency level estimate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06" y="1142984"/>
            <a:ext cx="907262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597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</a:t>
            </a:r>
            <a:r>
              <a:rPr lang="en-US" dirty="0"/>
              <a:t>infrastructure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8753070"/>
              </p:ext>
            </p:extLst>
          </p:nvPr>
        </p:nvGraphicFramePr>
        <p:xfrm>
          <a:off x="452406" y="1428735"/>
          <a:ext cx="9001188" cy="4436227"/>
        </p:xfrm>
        <a:graphic>
          <a:graphicData uri="http://schemas.openxmlformats.org/drawingml/2006/table">
            <a:tbl>
              <a:tblPr/>
              <a:tblGrid>
                <a:gridCol w="3697687"/>
                <a:gridCol w="5303501"/>
              </a:tblGrid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Processor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quad-core processors Intel 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Xeon E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5520 (2.27 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GHz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RAM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16 </a:t>
                      </a:r>
                      <a:r>
                        <a:rPr lang="en-US" sz="2000" dirty="0" err="1">
                          <a:latin typeface="+mn-lt"/>
                          <a:ea typeface="Times New Roman"/>
                          <a:cs typeface="Times New Roman"/>
                        </a:rPr>
                        <a:t>Gb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Operating system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Microsoft Windows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 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Development environment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Microsoft Visual Studio </a:t>
                      </a:r>
                      <a:r>
                        <a:rPr lang="ru-RU" sz="2000" dirty="0">
                          <a:latin typeface="+mn-lt"/>
                          <a:ea typeface="Times New Roman"/>
                          <a:cs typeface="Times New Roman"/>
                        </a:rPr>
                        <a:t>2008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5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Compiler, profiler, debugger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Intel Parallel Studio XE 2011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0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Libraries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Intel® Threading Building Blocks 3.0 for Windows, Update 3 </a:t>
                      </a:r>
                      <a:r>
                        <a:rPr lang="en-US" sz="2000" dirty="0" smtClean="0">
                          <a:latin typeface="+mn-lt"/>
                          <a:ea typeface="Times New Roman"/>
                          <a:cs typeface="Times New Roman"/>
                        </a:rPr>
                        <a:t>(as part of Intel</a:t>
                      </a:r>
                      <a:r>
                        <a:rPr lang="en-US" sz="2000" dirty="0">
                          <a:latin typeface="+mn-lt"/>
                          <a:ea typeface="Times New Roman"/>
                          <a:cs typeface="Times New Roman"/>
                        </a:rPr>
                        <a:t>® Parallel Studio XE 2011)</a:t>
                      </a:r>
                      <a:endParaRPr lang="ru-RU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2763206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Concurrency level </a:t>
            </a:r>
            <a:r>
              <a:rPr lang="en-US" dirty="0" smtClean="0"/>
              <a:t>estimate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profile is very similar to the profile of the previous parallel version</a:t>
            </a:r>
            <a:r>
              <a:rPr lang="ru-RU" dirty="0" smtClean="0"/>
              <a:t>. </a:t>
            </a:r>
          </a:p>
          <a:p>
            <a:r>
              <a:rPr lang="en-US" dirty="0" smtClean="0"/>
              <a:t>The only difference is that the </a:t>
            </a:r>
            <a:r>
              <a:rPr lang="en-US" dirty="0"/>
              <a:t>intervals </a:t>
            </a:r>
            <a:r>
              <a:rPr lang="en-US" dirty="0" smtClean="0"/>
              <a:t>of the threads running are </a:t>
            </a:r>
            <a:r>
              <a:rPr lang="en-US" dirty="0"/>
              <a:t>not strictly parallel, since in the TBB-realization </a:t>
            </a:r>
            <a:r>
              <a:rPr lang="en-US" dirty="0" smtClean="0"/>
              <a:t>the workload is distributed among the threads dynamically.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140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of scalability analysis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speedup value of the TBB-implementation is still lower than that of the </a:t>
            </a:r>
            <a:r>
              <a:rPr lang="en-US" dirty="0" err="1" smtClean="0"/>
              <a:t>OpenMP</a:t>
            </a:r>
            <a:r>
              <a:rPr lang="en-US" dirty="0" smtClean="0"/>
              <a:t>-implementation</a:t>
            </a:r>
            <a:r>
              <a:rPr lang="ru-RU" dirty="0" smtClean="0"/>
              <a:t>. </a:t>
            </a:r>
            <a:endParaRPr lang="ru-RU" dirty="0"/>
          </a:p>
          <a:p>
            <a:endParaRPr lang="en-US" dirty="0" smtClean="0"/>
          </a:p>
          <a:p>
            <a:r>
              <a:rPr lang="en-US" dirty="0" smtClean="0"/>
              <a:t>The presented experiments results point out the poor application scalability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r>
              <a:rPr lang="en-US" dirty="0" smtClean="0"/>
              <a:t>As for the </a:t>
            </a:r>
            <a:r>
              <a:rPr lang="en-US" dirty="0" err="1" smtClean="0"/>
              <a:t>OpenMP</a:t>
            </a:r>
            <a:r>
              <a:rPr lang="en-US" dirty="0" smtClean="0"/>
              <a:t>-implementation, the bottleneck is the overhead costs on stopping or resuming threads, which are associated with the algorithmic peculiarities of the method.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9300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tasks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Validate applicability </a:t>
            </a:r>
            <a:r>
              <a:rPr lang="en-US" dirty="0"/>
              <a:t>of the </a:t>
            </a:r>
            <a:r>
              <a:rPr lang="en-US" dirty="0" smtClean="0"/>
              <a:t>sweep method </a:t>
            </a:r>
            <a:r>
              <a:rPr lang="en-US" dirty="0"/>
              <a:t>for solving the linear </a:t>
            </a:r>
            <a:r>
              <a:rPr lang="en-US" dirty="0" smtClean="0"/>
              <a:t>equation system with </a:t>
            </a:r>
            <a:r>
              <a:rPr lang="en-US" dirty="0"/>
              <a:t>a tridiagonal </a:t>
            </a:r>
            <a:r>
              <a:rPr lang="en-US" dirty="0" smtClean="0"/>
              <a:t>matrix that is derived when constructing </a:t>
            </a:r>
            <a:r>
              <a:rPr lang="en-US" dirty="0"/>
              <a:t>Crank-Nicolson </a:t>
            </a:r>
            <a:r>
              <a:rPr lang="en-US" dirty="0" smtClean="0"/>
              <a:t>computational scheme </a:t>
            </a:r>
            <a:r>
              <a:rPr lang="en-US" dirty="0"/>
              <a:t>for the problem of calculating the compound </a:t>
            </a:r>
            <a:r>
              <a:rPr lang="en-US" dirty="0" smtClean="0"/>
              <a:t>option price.</a:t>
            </a:r>
          </a:p>
          <a:p>
            <a:pPr lvl="0"/>
            <a:r>
              <a:rPr lang="en-US" dirty="0" smtClean="0"/>
              <a:t>Estimate the approximation error for </a:t>
            </a:r>
            <a:r>
              <a:rPr lang="en-US" dirty="0"/>
              <a:t>the Crank-Nicolson </a:t>
            </a:r>
            <a:r>
              <a:rPr lang="en-US" dirty="0" smtClean="0"/>
              <a:t>computational scheme constructed for the </a:t>
            </a:r>
            <a:r>
              <a:rPr lang="en-US" dirty="0"/>
              <a:t>problem of calculating the compound option </a:t>
            </a:r>
            <a:r>
              <a:rPr lang="en-US" dirty="0" smtClean="0"/>
              <a:t>price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Use the function of the MKL library for solving the tridiagonal system</a:t>
            </a:r>
            <a:r>
              <a:rPr lang="ru-RU" dirty="0" smtClean="0"/>
              <a:t>. </a:t>
            </a:r>
            <a:r>
              <a:rPr lang="en-US" dirty="0" smtClean="0"/>
              <a:t>Estimate efficiency of using the library functions in comparison with the sweep method and the parallel implementation of the cyclic reduction.</a:t>
            </a:r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954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</a:t>
            </a:r>
            <a:r>
              <a:rPr lang="en-US" dirty="0" smtClean="0"/>
              <a:t>tasks </a:t>
            </a:r>
            <a:r>
              <a:rPr lang="ru-RU" dirty="0" smtClean="0"/>
              <a:t>(2)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Implement the counter-sweep method. </a:t>
            </a:r>
            <a:r>
              <a:rPr lang="en-US" dirty="0"/>
              <a:t>Estimate the efficiency of using of the counter-sweep in comparison with the usual sweep and the parallel implementation of the cyclic reduction method. Explain the derived results of the experiments</a:t>
            </a:r>
            <a:r>
              <a:rPr lang="ru-RU" dirty="0"/>
              <a:t>.</a:t>
            </a:r>
          </a:p>
          <a:p>
            <a:r>
              <a:rPr lang="en-US" dirty="0"/>
              <a:t>Implement the block sweep method. Estimate the efficiency of using it in comparison with all the </a:t>
            </a:r>
            <a:r>
              <a:rPr lang="en-US" dirty="0" smtClean="0"/>
              <a:t>previous implementations </a:t>
            </a:r>
            <a:r>
              <a:rPr lang="en-US" dirty="0"/>
              <a:t>of the methods for solving tridiagonal systems. Explain the derived results of the experiments. Estimate the scalability of the performed implementation of the block sweep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98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???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09571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 </a:t>
            </a:r>
            <a:r>
              <a:rPr lang="ru-RU" dirty="0" smtClean="0"/>
              <a:t>(1)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i="1" dirty="0" smtClean="0"/>
              <a:t>option </a:t>
            </a:r>
            <a:r>
              <a:rPr lang="ru-RU" dirty="0" smtClean="0"/>
              <a:t>(</a:t>
            </a:r>
            <a:r>
              <a:rPr lang="en-US" dirty="0" smtClean="0"/>
              <a:t>from Latin </a:t>
            </a:r>
            <a:r>
              <a:rPr lang="ru-RU" i="1" dirty="0" err="1" smtClean="0"/>
              <a:t>optio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en-US" dirty="0"/>
              <a:t>choice, desire, </a:t>
            </a:r>
            <a:r>
              <a:rPr lang="en-US" dirty="0" smtClean="0"/>
              <a:t>discretion</a:t>
            </a:r>
            <a:r>
              <a:rPr lang="ru-RU" dirty="0" smtClean="0"/>
              <a:t>) </a:t>
            </a:r>
            <a:r>
              <a:rPr lang="en-US" dirty="0" smtClean="0"/>
              <a:t> is a </a:t>
            </a:r>
            <a:r>
              <a:rPr lang="en-US" dirty="0"/>
              <a:t>contract which gives the </a:t>
            </a:r>
            <a:r>
              <a:rPr lang="en-US" dirty="0" smtClean="0"/>
              <a:t>potential buyer</a:t>
            </a:r>
            <a:r>
              <a:rPr lang="en-US" dirty="0"/>
              <a:t> </a:t>
            </a:r>
            <a:r>
              <a:rPr lang="en-US" dirty="0" smtClean="0"/>
              <a:t>or the potential seller (the holder) the </a:t>
            </a:r>
            <a:r>
              <a:rPr lang="en-US" dirty="0"/>
              <a:t>right, but not the obligation, to buy or sell an </a:t>
            </a:r>
            <a:r>
              <a:rPr lang="en-US" dirty="0" smtClean="0"/>
              <a:t>underlying asset</a:t>
            </a:r>
            <a:r>
              <a:rPr lang="en-US" dirty="0"/>
              <a:t> or instrument at a specified </a:t>
            </a:r>
            <a:r>
              <a:rPr lang="en-US" dirty="0" smtClean="0"/>
              <a:t>price</a:t>
            </a:r>
            <a:r>
              <a:rPr lang="en-US" dirty="0"/>
              <a:t> on or before a specified date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An </a:t>
            </a:r>
            <a:r>
              <a:rPr lang="en-US" i="1" dirty="0" smtClean="0"/>
              <a:t>option price </a:t>
            </a:r>
            <a:r>
              <a:rPr lang="en-US" dirty="0"/>
              <a:t>is </a:t>
            </a:r>
            <a:r>
              <a:rPr lang="en-US" dirty="0" smtClean="0"/>
              <a:t>the charges </a:t>
            </a:r>
            <a:r>
              <a:rPr lang="en-US" dirty="0"/>
              <a:t>for the right to buy or sell </a:t>
            </a:r>
            <a:r>
              <a:rPr lang="en-US" dirty="0" smtClean="0"/>
              <a:t>a certain asset</a:t>
            </a:r>
            <a:r>
              <a:rPr lang="en-US" dirty="0"/>
              <a:t> </a:t>
            </a:r>
            <a:r>
              <a:rPr lang="en-US" dirty="0" smtClean="0"/>
              <a:t>within </a:t>
            </a:r>
            <a:r>
              <a:rPr lang="en-US" dirty="0"/>
              <a:t>a specified period of time in the future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Sweep and cyclic reduction methods for solving linear equation system with band matrix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16844168"/>
      </p:ext>
    </p:extLst>
  </p:cSld>
  <p:clrMapOvr>
    <a:masterClrMapping/>
  </p:clrMapOvr>
</p:sld>
</file>

<file path=ppt/theme/theme1.xml><?xml version="1.0" encoding="utf-8"?>
<a:theme xmlns:a="http://schemas.openxmlformats.org/drawingml/2006/main" name="1_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1884</TotalTime>
  <Words>5162</Words>
  <Application>Microsoft Office PowerPoint</Application>
  <PresentationFormat>Лист A4 (210x297 мм)</PresentationFormat>
  <Paragraphs>737</Paragraphs>
  <Slides>84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84</vt:i4>
      </vt:variant>
    </vt:vector>
  </HeadingPairs>
  <TitlesOfParts>
    <vt:vector size="85" baseType="lpstr">
      <vt:lpstr>1_itlab</vt:lpstr>
      <vt:lpstr>Слайд 1</vt:lpstr>
      <vt:lpstr>Content</vt:lpstr>
      <vt:lpstr>Terminology</vt:lpstr>
      <vt:lpstr>Introduction</vt:lpstr>
      <vt:lpstr>Objectives</vt:lpstr>
      <vt:lpstr>Tasks of the work (1)</vt:lpstr>
      <vt:lpstr>Tasks of the work (2)</vt:lpstr>
      <vt:lpstr>Test infrastructure</vt:lpstr>
      <vt:lpstr>Terminology (1)</vt:lpstr>
      <vt:lpstr>Terminology (2)</vt:lpstr>
      <vt:lpstr>Problem of rational compound option pricing (1)</vt:lpstr>
      <vt:lpstr>Problem of rational compound option pricing (2)</vt:lpstr>
      <vt:lpstr>Problem of rational compound option pricing (3)</vt:lpstr>
      <vt:lpstr>Problem of rational compound option pricing (4)</vt:lpstr>
      <vt:lpstr>Problem of rational compound option pricing (5)</vt:lpstr>
      <vt:lpstr>Sweep method (1)</vt:lpstr>
      <vt:lpstr>Sweep method (2)</vt:lpstr>
      <vt:lpstr>Cyclic reduction method (1)</vt:lpstr>
      <vt:lpstr>Cyclic reduction method (2)</vt:lpstr>
      <vt:lpstr>Cyclic reduction method. Forward phase (1)</vt:lpstr>
      <vt:lpstr>Cyclic reduction method. Forward phase (2)</vt:lpstr>
      <vt:lpstr>Cyclic reduction method. Forward phase (3)</vt:lpstr>
      <vt:lpstr>Cyclic reduction method. Forward phase (4)</vt:lpstr>
      <vt:lpstr>Cyclic reduction method. Forward phase (5)</vt:lpstr>
      <vt:lpstr>Cyclic reduction method. Backward phase (1)</vt:lpstr>
      <vt:lpstr>Cyclic reduction method. Backward phase (2)</vt:lpstr>
      <vt:lpstr>TASK #1</vt:lpstr>
      <vt:lpstr>Project opening</vt:lpstr>
      <vt:lpstr>Sweep method implementation</vt:lpstr>
      <vt:lpstr>Project compilation and application run</vt:lpstr>
      <vt:lpstr>Results validation (1)</vt:lpstr>
      <vt:lpstr>Results validation (2)</vt:lpstr>
      <vt:lpstr>TASK #2</vt:lpstr>
      <vt:lpstr>Project opening</vt:lpstr>
      <vt:lpstr>Cyclic reduction method pseudocode (1)</vt:lpstr>
      <vt:lpstr>Cyclic reduction method pseudocode (2)</vt:lpstr>
      <vt:lpstr>Cyclic reduction method pseudocode (3)</vt:lpstr>
      <vt:lpstr>Cyclic reduction method implementation</vt:lpstr>
      <vt:lpstr>Project compilation and application run</vt:lpstr>
      <vt:lpstr>Validation</vt:lpstr>
      <vt:lpstr>TASK #3</vt:lpstr>
      <vt:lpstr>Project opening</vt:lpstr>
      <vt:lpstr>Reduction parallelization</vt:lpstr>
      <vt:lpstr>Parallelization using OpenMP technology</vt:lpstr>
      <vt:lpstr>Validation</vt:lpstr>
      <vt:lpstr>TASK #4</vt:lpstr>
      <vt:lpstr>Project opening</vt:lpstr>
      <vt:lpstr>TBB library initialization</vt:lpstr>
      <vt:lpstr>main() function modification</vt:lpstr>
      <vt:lpstr>Parallelization of loops with a known number of repetitions by means of Intel TBB</vt:lpstr>
      <vt:lpstr>Declaration of functions for nested loops parallelization</vt:lpstr>
      <vt:lpstr>Function class for forward reduction phase parallelization</vt:lpstr>
      <vt:lpstr>Function class for backward reduction phase parallelization</vt:lpstr>
      <vt:lpstr>Definition of functions for nested loops parallelization</vt:lpstr>
      <vt:lpstr>Modification for sequential cyclic reduction method implementation</vt:lpstr>
      <vt:lpstr>Validation</vt:lpstr>
      <vt:lpstr>TASK #5</vt:lpstr>
      <vt:lpstr>Theoretical complexity estimate for the sweep method</vt:lpstr>
      <vt:lpstr>Theoretical complexity estimate for the cyclic reduction method (1)</vt:lpstr>
      <vt:lpstr>Theoretical complexity estimate for the cyclic reduction method (2)</vt:lpstr>
      <vt:lpstr>Theoretical complexity estimate for the cyclic reduction method (3)</vt:lpstr>
      <vt:lpstr>Theoretical complexity estimate for the cyclic reduction method (4)</vt:lpstr>
      <vt:lpstr>Numerical experiments results</vt:lpstr>
      <vt:lpstr>Theoretical and numerical results contradiction</vt:lpstr>
      <vt:lpstr>TASK #6</vt:lpstr>
      <vt:lpstr>Numerical experiments results (1)</vt:lpstr>
      <vt:lpstr>Numerical experiments results (2)</vt:lpstr>
      <vt:lpstr>Concurrency level estimate (1)</vt:lpstr>
      <vt:lpstr>Concurrency level estimate (2)</vt:lpstr>
      <vt:lpstr>Concurrency level estimate (3)</vt:lpstr>
      <vt:lpstr>Concurrency level estimate (4)</vt:lpstr>
      <vt:lpstr>Estimates for number of cache misses (1)</vt:lpstr>
      <vt:lpstr>Estimates for number of cache misses (2)</vt:lpstr>
      <vt:lpstr>Estimates for number of cache misses (3)</vt:lpstr>
      <vt:lpstr>Results of scalability analysis</vt:lpstr>
      <vt:lpstr>TASK #7</vt:lpstr>
      <vt:lpstr>Numerical experiments results (1)</vt:lpstr>
      <vt:lpstr>Numerical experiments results (2)</vt:lpstr>
      <vt:lpstr>Concurrency level estimate (1)</vt:lpstr>
      <vt:lpstr>Concurrency level estimate (2)</vt:lpstr>
      <vt:lpstr>Results of scalability analysis</vt:lpstr>
      <vt:lpstr>Additional tasks (1)</vt:lpstr>
      <vt:lpstr>Additional tasks (2)</vt:lpstr>
      <vt:lpstr>Questions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прогонки и циклической редукции в решении СЛАУ с ленточной матрицей</dc:title>
  <dc:creator>Кустикова В.Д.</dc:creator>
  <cp:lastModifiedBy>bka</cp:lastModifiedBy>
  <cp:revision>116</cp:revision>
  <dcterms:created xsi:type="dcterms:W3CDTF">2011-09-14T17:01:35Z</dcterms:created>
  <dcterms:modified xsi:type="dcterms:W3CDTF">2014-12-07T18:16:54Z</dcterms:modified>
</cp:coreProperties>
</file>